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3103225" cy="9251950"/>
  <p:notesSz cx="6797675" cy="9926638"/>
  <p:defaultTextStyle>
    <a:defPPr>
      <a:defRPr lang="en-US"/>
    </a:defPPr>
    <a:lvl1pPr marL="0" algn="l" defTabSz="560070" rtl="0" eaLnBrk="1" latinLnBrk="0" hangingPunct="1">
      <a:defRPr sz="2205" kern="1200">
        <a:solidFill>
          <a:schemeClr val="tx1"/>
        </a:solidFill>
        <a:latin typeface="+mn-lt"/>
        <a:ea typeface="+mn-ea"/>
        <a:cs typeface="+mn-cs"/>
      </a:defRPr>
    </a:lvl1pPr>
    <a:lvl2pPr marL="560070" algn="l" defTabSz="560070" rtl="0" eaLnBrk="1" latinLnBrk="0" hangingPunct="1">
      <a:defRPr sz="2205" kern="1200">
        <a:solidFill>
          <a:schemeClr val="tx1"/>
        </a:solidFill>
        <a:latin typeface="+mn-lt"/>
        <a:ea typeface="+mn-ea"/>
        <a:cs typeface="+mn-cs"/>
      </a:defRPr>
    </a:lvl2pPr>
    <a:lvl3pPr marL="1119505" algn="l" defTabSz="560070" rtl="0" eaLnBrk="1" latinLnBrk="0" hangingPunct="1">
      <a:defRPr sz="2205" kern="1200">
        <a:solidFill>
          <a:schemeClr val="tx1"/>
        </a:solidFill>
        <a:latin typeface="+mn-lt"/>
        <a:ea typeface="+mn-ea"/>
        <a:cs typeface="+mn-cs"/>
      </a:defRPr>
    </a:lvl3pPr>
    <a:lvl4pPr marL="1679575" algn="l" defTabSz="560070" rtl="0" eaLnBrk="1" latinLnBrk="0" hangingPunct="1">
      <a:defRPr sz="2205" kern="1200">
        <a:solidFill>
          <a:schemeClr val="tx1"/>
        </a:solidFill>
        <a:latin typeface="+mn-lt"/>
        <a:ea typeface="+mn-ea"/>
        <a:cs typeface="+mn-cs"/>
      </a:defRPr>
    </a:lvl4pPr>
    <a:lvl5pPr marL="2239645" algn="l" defTabSz="560070" rtl="0" eaLnBrk="1" latinLnBrk="0" hangingPunct="1">
      <a:defRPr sz="2205" kern="1200">
        <a:solidFill>
          <a:schemeClr val="tx1"/>
        </a:solidFill>
        <a:latin typeface="+mn-lt"/>
        <a:ea typeface="+mn-ea"/>
        <a:cs typeface="+mn-cs"/>
      </a:defRPr>
    </a:lvl5pPr>
    <a:lvl6pPr marL="2799715" algn="l" defTabSz="560070" rtl="0" eaLnBrk="1" latinLnBrk="0" hangingPunct="1">
      <a:defRPr sz="2205" kern="1200">
        <a:solidFill>
          <a:schemeClr val="tx1"/>
        </a:solidFill>
        <a:latin typeface="+mn-lt"/>
        <a:ea typeface="+mn-ea"/>
        <a:cs typeface="+mn-cs"/>
      </a:defRPr>
    </a:lvl6pPr>
    <a:lvl7pPr marL="3359150" algn="l" defTabSz="560070" rtl="0" eaLnBrk="1" latinLnBrk="0" hangingPunct="1">
      <a:defRPr sz="2205" kern="1200">
        <a:solidFill>
          <a:schemeClr val="tx1"/>
        </a:solidFill>
        <a:latin typeface="+mn-lt"/>
        <a:ea typeface="+mn-ea"/>
        <a:cs typeface="+mn-cs"/>
      </a:defRPr>
    </a:lvl7pPr>
    <a:lvl8pPr marL="3919220" algn="l" defTabSz="560070" rtl="0" eaLnBrk="1" latinLnBrk="0" hangingPunct="1">
      <a:defRPr sz="2205" kern="1200">
        <a:solidFill>
          <a:schemeClr val="tx1"/>
        </a:solidFill>
        <a:latin typeface="+mn-lt"/>
        <a:ea typeface="+mn-ea"/>
        <a:cs typeface="+mn-cs"/>
      </a:defRPr>
    </a:lvl8pPr>
    <a:lvl9pPr marL="4479290" algn="l" defTabSz="560070" rtl="0" eaLnBrk="1" latinLnBrk="0" hangingPunct="1">
      <a:defRPr sz="220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91">
          <p15:clr>
            <a:srgbClr val="A4A3A4"/>
          </p15:clr>
        </p15:guide>
        <p15:guide id="2" pos="4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7FF"/>
    <a:srgbClr val="FFE7FF"/>
    <a:srgbClr val="EFFBFF"/>
    <a:srgbClr val="FCFFEB"/>
    <a:srgbClr val="FFFFFF"/>
    <a:srgbClr val="FFFFCC"/>
    <a:srgbClr val="FFE5E5"/>
    <a:srgbClr val="FDEAC7"/>
    <a:srgbClr val="FEFEC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370" autoAdjust="0"/>
  </p:normalViewPr>
  <p:slideViewPr>
    <p:cSldViewPr snapToGrid="0" showGuides="1">
      <p:cViewPr>
        <p:scale>
          <a:sx n="112" d="100"/>
          <a:sy n="112" d="100"/>
        </p:scale>
        <p:origin x="908" y="1808"/>
      </p:cViewPr>
      <p:guideLst>
        <p:guide orient="horz" pos="2891"/>
        <p:guide pos="4127"/>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0">
              <a:srgbClr val="FFFFFF"/>
            </a:gs>
            <a:gs pos="57000">
              <a:srgbClr val="FAE7FF"/>
            </a:gs>
          </a:gsLst>
          <a:lin ang="5400000" scaled="0"/>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1233805" rtl="0" eaLnBrk="1" latinLnBrk="0" hangingPunct="1">
        <a:lnSpc>
          <a:spcPct val="90000"/>
        </a:lnSpc>
        <a:spcBef>
          <a:spcPct val="0"/>
        </a:spcBef>
        <a:buNone/>
        <a:defRPr kumimoji="1" sz="5935" kern="1200">
          <a:solidFill>
            <a:schemeClr val="tx1"/>
          </a:solidFill>
          <a:latin typeface="+mj-lt"/>
          <a:ea typeface="+mj-ea"/>
          <a:cs typeface="+mj-cs"/>
        </a:defRPr>
      </a:lvl1pPr>
    </p:titleStyle>
    <p:bodyStyle>
      <a:lvl1pPr marL="308610" indent="-308610" algn="l" defTabSz="1233805" rtl="0" eaLnBrk="1" latinLnBrk="0" hangingPunct="1">
        <a:lnSpc>
          <a:spcPct val="90000"/>
        </a:lnSpc>
        <a:spcBef>
          <a:spcPts val="1350"/>
        </a:spcBef>
        <a:buFont typeface="Arial" panose="020B0604020202020204" pitchFamily="34" charset="0"/>
        <a:buChar char="•"/>
        <a:defRPr kumimoji="1" sz="3775" kern="1200">
          <a:solidFill>
            <a:schemeClr val="tx1"/>
          </a:solidFill>
          <a:latin typeface="+mn-lt"/>
          <a:ea typeface="+mn-ea"/>
          <a:cs typeface="+mn-cs"/>
        </a:defRPr>
      </a:lvl1pPr>
      <a:lvl2pPr marL="925195" indent="-308610" algn="l" defTabSz="1233805" rtl="0" eaLnBrk="1" latinLnBrk="0" hangingPunct="1">
        <a:lnSpc>
          <a:spcPct val="90000"/>
        </a:lnSpc>
        <a:spcBef>
          <a:spcPts val="675"/>
        </a:spcBef>
        <a:buFont typeface="Arial" panose="020B0604020202020204" pitchFamily="34" charset="0"/>
        <a:buChar char="•"/>
        <a:defRPr kumimoji="1" sz="3240" kern="1200">
          <a:solidFill>
            <a:schemeClr val="tx1"/>
          </a:solidFill>
          <a:latin typeface="+mn-lt"/>
          <a:ea typeface="+mn-ea"/>
          <a:cs typeface="+mn-cs"/>
        </a:defRPr>
      </a:lvl2pPr>
      <a:lvl3pPr marL="1541780" indent="-308610" algn="l" defTabSz="1233805" rtl="0" eaLnBrk="1" latinLnBrk="0" hangingPunct="1">
        <a:lnSpc>
          <a:spcPct val="90000"/>
        </a:lnSpc>
        <a:spcBef>
          <a:spcPts val="675"/>
        </a:spcBef>
        <a:buFont typeface="Arial" panose="020B0604020202020204" pitchFamily="34" charset="0"/>
        <a:buChar char="•"/>
        <a:defRPr kumimoji="1" sz="2700" kern="1200">
          <a:solidFill>
            <a:schemeClr val="tx1"/>
          </a:solidFill>
          <a:latin typeface="+mn-lt"/>
          <a:ea typeface="+mn-ea"/>
          <a:cs typeface="+mn-cs"/>
        </a:defRPr>
      </a:lvl3pPr>
      <a:lvl4pPr marL="215900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4pPr>
      <a:lvl5pPr marL="2775585"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5pPr>
      <a:lvl6pPr marL="339217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6pPr>
      <a:lvl7pPr marL="400939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7pPr>
      <a:lvl8pPr marL="4625975"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8pPr>
      <a:lvl9pPr marL="524256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9pPr>
    </p:bodyStyle>
    <p:otherStyle>
      <a:defPPr>
        <a:defRPr lang="en-US"/>
      </a:defPPr>
      <a:lvl1pPr marL="0" algn="l" defTabSz="1233805" rtl="0" eaLnBrk="1" latinLnBrk="0" hangingPunct="1">
        <a:defRPr kumimoji="1" sz="2430" kern="1200">
          <a:solidFill>
            <a:schemeClr val="tx1"/>
          </a:solidFill>
          <a:latin typeface="+mn-lt"/>
          <a:ea typeface="+mn-ea"/>
          <a:cs typeface="+mn-cs"/>
        </a:defRPr>
      </a:lvl1pPr>
      <a:lvl2pPr marL="616585" algn="l" defTabSz="1233805" rtl="0" eaLnBrk="1" latinLnBrk="0" hangingPunct="1">
        <a:defRPr kumimoji="1" sz="2430" kern="1200">
          <a:solidFill>
            <a:schemeClr val="tx1"/>
          </a:solidFill>
          <a:latin typeface="+mn-lt"/>
          <a:ea typeface="+mn-ea"/>
          <a:cs typeface="+mn-cs"/>
        </a:defRPr>
      </a:lvl2pPr>
      <a:lvl3pPr marL="1233805" algn="l" defTabSz="1233805" rtl="0" eaLnBrk="1" latinLnBrk="0" hangingPunct="1">
        <a:defRPr kumimoji="1" sz="2430" kern="1200">
          <a:solidFill>
            <a:schemeClr val="tx1"/>
          </a:solidFill>
          <a:latin typeface="+mn-lt"/>
          <a:ea typeface="+mn-ea"/>
          <a:cs typeface="+mn-cs"/>
        </a:defRPr>
      </a:lvl3pPr>
      <a:lvl4pPr marL="1850390" algn="l" defTabSz="1233805" rtl="0" eaLnBrk="1" latinLnBrk="0" hangingPunct="1">
        <a:defRPr kumimoji="1" sz="2430" kern="1200">
          <a:solidFill>
            <a:schemeClr val="tx1"/>
          </a:solidFill>
          <a:latin typeface="+mn-lt"/>
          <a:ea typeface="+mn-ea"/>
          <a:cs typeface="+mn-cs"/>
        </a:defRPr>
      </a:lvl4pPr>
      <a:lvl5pPr marL="2466975" algn="l" defTabSz="1233805" rtl="0" eaLnBrk="1" latinLnBrk="0" hangingPunct="1">
        <a:defRPr kumimoji="1" sz="2430" kern="1200">
          <a:solidFill>
            <a:schemeClr val="tx1"/>
          </a:solidFill>
          <a:latin typeface="+mn-lt"/>
          <a:ea typeface="+mn-ea"/>
          <a:cs typeface="+mn-cs"/>
        </a:defRPr>
      </a:lvl5pPr>
      <a:lvl6pPr marL="3084195" algn="l" defTabSz="1233805" rtl="0" eaLnBrk="1" latinLnBrk="0" hangingPunct="1">
        <a:defRPr kumimoji="1" sz="2430" kern="1200">
          <a:solidFill>
            <a:schemeClr val="tx1"/>
          </a:solidFill>
          <a:latin typeface="+mn-lt"/>
          <a:ea typeface="+mn-ea"/>
          <a:cs typeface="+mn-cs"/>
        </a:defRPr>
      </a:lvl6pPr>
      <a:lvl7pPr marL="3700780" algn="l" defTabSz="1233805" rtl="0" eaLnBrk="1" latinLnBrk="0" hangingPunct="1">
        <a:defRPr kumimoji="1" sz="2430" kern="1200">
          <a:solidFill>
            <a:schemeClr val="tx1"/>
          </a:solidFill>
          <a:latin typeface="+mn-lt"/>
          <a:ea typeface="+mn-ea"/>
          <a:cs typeface="+mn-cs"/>
        </a:defRPr>
      </a:lvl7pPr>
      <a:lvl8pPr marL="4317365" algn="l" defTabSz="1233805" rtl="0" eaLnBrk="1" latinLnBrk="0" hangingPunct="1">
        <a:defRPr kumimoji="1" sz="2430" kern="1200">
          <a:solidFill>
            <a:schemeClr val="tx1"/>
          </a:solidFill>
          <a:latin typeface="+mn-lt"/>
          <a:ea typeface="+mn-ea"/>
          <a:cs typeface="+mn-cs"/>
        </a:defRPr>
      </a:lvl8pPr>
      <a:lvl9pPr marL="4934585" algn="l" defTabSz="1233805" rtl="0" eaLnBrk="1" latinLnBrk="0" hangingPunct="1">
        <a:defRPr kumimoji="1" sz="24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0" y="8944851"/>
            <a:ext cx="13103225" cy="307099"/>
          </a:xfrm>
          <a:prstGeom prst="rect">
            <a:avLst/>
          </a:prstGeom>
          <a:solidFill>
            <a:schemeClr val="accent4">
              <a:lumMod val="20000"/>
              <a:lumOff val="80000"/>
            </a:schemeClr>
          </a:solidFill>
          <a:ln>
            <a:noFill/>
          </a:ln>
          <a:effectLst>
            <a:outerShdw blurRad="127000" dir="2700000" algn="tl" rotWithShape="0">
              <a:srgbClr val="000000">
                <a:alpha val="30000"/>
              </a:srgbClr>
            </a:outerShdw>
          </a:effectLst>
        </p:spPr>
        <p:style>
          <a:lnRef idx="2">
            <a:schemeClr val="accent1"/>
          </a:lnRef>
          <a:fillRef idx="1">
            <a:schemeClr val="lt1"/>
          </a:fillRef>
          <a:effectRef idx="0">
            <a:schemeClr val="accent1"/>
          </a:effectRef>
          <a:fontRef idx="minor">
            <a:schemeClr val="dk1"/>
          </a:fontRef>
        </p:style>
        <p:txBody>
          <a:bodyPr lIns="162327" tIns="81164" rIns="162327" bIns="81164" anchor="ctr"/>
          <a:lstStyle/>
          <a:p>
            <a:pPr algn="ctr">
              <a:defRPr/>
            </a:pPr>
            <a:endParaRPr lang="ja-JP" altLang="en-US" dirty="0"/>
          </a:p>
        </p:txBody>
      </p:sp>
      <p:sp>
        <p:nvSpPr>
          <p:cNvPr id="72" name="正方形/長方形 71"/>
          <p:cNvSpPr/>
          <p:nvPr/>
        </p:nvSpPr>
        <p:spPr>
          <a:xfrm>
            <a:off x="7634900" y="2040177"/>
            <a:ext cx="4767263" cy="2139033"/>
          </a:xfrm>
          <a:prstGeom prst="rect">
            <a:avLst/>
          </a:prstGeom>
        </p:spPr>
        <p:txBody>
          <a:bodyPr lIns="91425" tIns="45713" rIns="91425" bIns="45713">
            <a:spAutoFit/>
          </a:bodyPr>
          <a:lstStyle/>
          <a:p>
            <a:pPr>
              <a:defRPr/>
            </a:pPr>
            <a:r>
              <a:rPr lang="ja-JP" altLang="en-US" sz="1200" b="1" dirty="0">
                <a:ea typeface="ＭＳ Ｐゴシック" panose="020B0600070205080204" charset="-128"/>
              </a:rPr>
              <a:t>　　　　　　　　　</a:t>
            </a:r>
            <a:r>
              <a:rPr lang="ja-JP" altLang="en-US" sz="1100" b="1" dirty="0">
                <a:ea typeface="ＭＳ Ｐゴシック" panose="020B0600070205080204" charset="-128"/>
              </a:rPr>
              <a:t>　　　</a:t>
            </a:r>
            <a:r>
              <a:rPr lang="ja-JP" altLang="en-US" sz="1050" b="1" dirty="0">
                <a:ea typeface="ＭＳ Ｐゴシック" panose="020B0600070205080204"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目　的</a:t>
            </a:r>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性暴力被害者が安心して相談でき、必要に応じて速やかに病院での治療を受けるとともに、カウンセラー、弁護士等の支援を受けることのできるシステムを構築し、性暴力被害の救済と未然防止を図る。</a:t>
            </a:r>
          </a:p>
          <a:p>
            <a:pPr>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事　業</a:t>
            </a:r>
          </a:p>
          <a:p>
            <a:pPr>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（１）性暴力被害に関する電話相談</a:t>
            </a:r>
            <a:b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（２）性暴力被害に対する医学的・心理的治療</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（３）性暴力被害に対する弁護士相談・紹介等の法的支援</a:t>
            </a:r>
            <a:b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（４）性暴力のない社会を実現するための教育・啓発</a:t>
            </a:r>
            <a:b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（５）支援者の養成及び研修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（６）その他この法人の目的を達成するために必要な事業</a:t>
            </a:r>
          </a:p>
        </p:txBody>
      </p:sp>
      <p:pic>
        <p:nvPicPr>
          <p:cNvPr id="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7374" y="7263135"/>
            <a:ext cx="1474788"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 name="正方形/長方形 74"/>
          <p:cNvSpPr/>
          <p:nvPr/>
        </p:nvSpPr>
        <p:spPr>
          <a:xfrm>
            <a:off x="7032078" y="1111820"/>
            <a:ext cx="5647017" cy="802785"/>
          </a:xfrm>
          <a:prstGeom prst="rect">
            <a:avLst/>
          </a:prstGeom>
          <a:noFill/>
        </p:spPr>
        <p:txBody>
          <a:bodyPr lIns="154305" tIns="77153" rIns="154305" bIns="77153">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ja-JP" altLang="en-US" b="1" spc="84" dirty="0">
                <a:ln w="11430"/>
                <a:solidFill>
                  <a:schemeClr val="accent4">
                    <a:lumMod val="60000"/>
                    <a:lumOff val="40000"/>
                  </a:schemeClr>
                </a:solidFill>
                <a:effectLst>
                  <a:outerShdw blurRad="76200" dist="50800" dir="5400000" algn="tl" rotWithShape="0">
                    <a:srgbClr val="000000">
                      <a:alpha val="65000"/>
                    </a:srgbClr>
                  </a:outerShdw>
                </a:effectLst>
                <a:latin typeface="メイリオ" panose="020B0604030504040204" pitchFamily="50" charset="-128"/>
                <a:ea typeface="メイリオ" panose="020B0604030504040204" pitchFamily="50" charset="-128"/>
                <a:cs typeface="メイリオ" panose="020B0604030504040204" pitchFamily="50" charset="-128"/>
              </a:rPr>
              <a:t>一般社団法人</a:t>
            </a:r>
            <a:endParaRPr lang="en-US" altLang="ja-JP" b="1" spc="84" dirty="0">
              <a:ln w="11430"/>
              <a:solidFill>
                <a:schemeClr val="accent4">
                  <a:lumMod val="60000"/>
                  <a:lumOff val="40000"/>
                </a:schemeClr>
              </a:solidFill>
              <a:effectLst>
                <a:outerShdw blurRad="76200" dist="50800" dir="5400000" algn="tl" rotWithShape="0">
                  <a:srgbClr val="000000">
                    <a:alpha val="65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000" b="1" spc="84" dirty="0">
                <a:ln w="11430"/>
                <a:solidFill>
                  <a:schemeClr val="accent4">
                    <a:lumMod val="60000"/>
                    <a:lumOff val="40000"/>
                  </a:schemeClr>
                </a:solidFill>
                <a:effectLst>
                  <a:outerShdw blurRad="76200" dist="50800" dir="5400000" algn="tl" rotWithShape="0">
                    <a:srgbClr val="000000">
                      <a:alpha val="65000"/>
                    </a:srgbClr>
                  </a:outerShdw>
                </a:effectLst>
                <a:latin typeface="メイリオ" panose="020B0604030504040204" pitchFamily="50" charset="-128"/>
                <a:ea typeface="メイリオ" panose="020B0604030504040204" pitchFamily="50" charset="-128"/>
                <a:cs typeface="メイリオ" panose="020B0604030504040204" pitchFamily="50" charset="-128"/>
              </a:rPr>
              <a:t>しまね性暴力被害者支援センターさひめ</a:t>
            </a:r>
            <a:endParaRPr lang="ja-JP" altLang="en-US" sz="2000" b="1" spc="84" dirty="0">
              <a:ln w="11430"/>
              <a:solidFill>
                <a:schemeClr val="accent4">
                  <a:lumMod val="60000"/>
                  <a:lumOff val="40000"/>
                </a:schemeClr>
              </a:solidFill>
              <a:effectLst>
                <a:outerShdw blurRad="76200" dist="50800" dir="5400000" algn="tl" rotWithShape="0">
                  <a:srgbClr val="000000">
                    <a:alpha val="65000"/>
                  </a:srgbClr>
                </a:outerShdw>
              </a:effectLst>
              <a:ea typeface="ＭＳ Ｐゴシック" panose="020B0600070205080204" charset="-128"/>
            </a:endParaRPr>
          </a:p>
        </p:txBody>
      </p:sp>
      <p:sp>
        <p:nvSpPr>
          <p:cNvPr id="76" name="正方形/長方形 5"/>
          <p:cNvSpPr>
            <a:spLocks noChangeArrowheads="1"/>
          </p:cNvSpPr>
          <p:nvPr/>
        </p:nvSpPr>
        <p:spPr bwMode="auto">
          <a:xfrm>
            <a:off x="7286861" y="8543214"/>
            <a:ext cx="5290166" cy="43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54305" tIns="77153" rIns="154305" bIns="77153">
            <a:spAutoFit/>
          </a:bodyPr>
          <a:lstStyle/>
          <a:p>
            <a:r>
              <a:rPr lang="en-US" altLang="ja-JP" sz="1800" dirty="0">
                <a:latin typeface="メイリオ" panose="020B0604030504040204" pitchFamily="50" charset="-128"/>
                <a:ea typeface="メイリオ" panose="020B0604030504040204" pitchFamily="50" charset="-128"/>
              </a:rPr>
              <a:t>https://sahime.onnanokonotameno-er.com/</a:t>
            </a:r>
            <a:endParaRPr lang="ja-JP" altLang="en-US" sz="180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7286861" y="387565"/>
            <a:ext cx="5283754" cy="648255"/>
          </a:xfrm>
          <a:prstGeom prst="rect">
            <a:avLst/>
          </a:prstGeom>
          <a:noFill/>
        </p:spPr>
        <p:txBody>
          <a:bodyPr wrap="none" lIns="154305" tIns="77153" rIns="154305" bIns="77153">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altLang="ja-JP" sz="3200" b="1" cap="all" dirty="0">
                <a:ln w="0"/>
                <a:solidFill>
                  <a:schemeClr val="accent4">
                    <a:lumMod val="75000"/>
                  </a:schemeClr>
                </a:solidFill>
                <a:effectLst>
                  <a:reflection blurRad="12700" stA="50000" endPos="50000" dist="5000" dir="5400000" sy="-100000" rotWithShape="0"/>
                </a:effectLst>
                <a:latin typeface="メイリオ" panose="020B0604030504040204" pitchFamily="50" charset="-128"/>
                <a:ea typeface="メイリオ" panose="020B0604030504040204" pitchFamily="50" charset="-128"/>
                <a:cs typeface="メイリオ" panose="020B0604030504040204" pitchFamily="50" charset="-128"/>
              </a:rPr>
              <a:t>Annual Report</a:t>
            </a:r>
            <a:r>
              <a:rPr lang="ja-JP" altLang="en-US" sz="3200" b="1" cap="all" dirty="0">
                <a:ln w="0"/>
                <a:solidFill>
                  <a:schemeClr val="accent4">
                    <a:lumMod val="75000"/>
                  </a:schemeClr>
                </a:solidFill>
                <a:effectLst>
                  <a:reflection blurRad="12700" stA="50000" endPos="50000" dist="5000" dir="5400000" sy="-100000" rotWithShape="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200" b="1" cap="all" dirty="0">
                <a:ln w="0"/>
                <a:solidFill>
                  <a:schemeClr val="accent4">
                    <a:lumMod val="75000"/>
                  </a:schemeClr>
                </a:solidFill>
                <a:effectLst>
                  <a:reflection blurRad="12700" stA="50000" endPos="50000" dist="5000" dir="5400000" sy="-100000" rotWithShape="0"/>
                </a:effectLst>
                <a:latin typeface="メイリオ" panose="020B0604030504040204" pitchFamily="50" charset="-128"/>
                <a:ea typeface="メイリオ" panose="020B0604030504040204" pitchFamily="50" charset="-128"/>
                <a:cs typeface="メイリオ" panose="020B0604030504040204" pitchFamily="50" charset="-128"/>
              </a:rPr>
              <a:t>2022</a:t>
            </a:r>
            <a:endParaRPr lang="ja-JP" altLang="en-US" sz="3200" b="1" cap="all" dirty="0">
              <a:ln w="0"/>
              <a:solidFill>
                <a:schemeClr val="accent4">
                  <a:lumMod val="75000"/>
                </a:schemeClr>
              </a:solidFill>
              <a:effectLst>
                <a:reflection blurRad="12700" stA="50000" endPos="50000" dist="5000" dir="5400000" sy="-100000" rotWithShape="0"/>
              </a:effectLst>
              <a:ea typeface="ＭＳ Ｐゴシック" panose="020B0600070205080204" charset="-128"/>
            </a:endParaRPr>
          </a:p>
        </p:txBody>
      </p:sp>
      <p:sp>
        <p:nvSpPr>
          <p:cNvPr id="78" name="Rectangle 3"/>
          <p:cNvSpPr>
            <a:spLocks noChangeArrowheads="1"/>
          </p:cNvSpPr>
          <p:nvPr/>
        </p:nvSpPr>
        <p:spPr bwMode="auto">
          <a:xfrm>
            <a:off x="-2401889" y="-2296079"/>
            <a:ext cx="3111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4305" tIns="77153" rIns="154305" bIns="77153" anchor="ctr">
            <a:spAutoFit/>
          </a:bodyPr>
          <a:lstStyle/>
          <a:p>
            <a:endParaRPr lang="ja-JP" altLang="en-US" dirty="0"/>
          </a:p>
        </p:txBody>
      </p:sp>
      <p:sp>
        <p:nvSpPr>
          <p:cNvPr id="79" name="Rectangle 4"/>
          <p:cNvSpPr>
            <a:spLocks noChangeArrowheads="1"/>
          </p:cNvSpPr>
          <p:nvPr/>
        </p:nvSpPr>
        <p:spPr bwMode="auto">
          <a:xfrm>
            <a:off x="490734" y="3847855"/>
            <a:ext cx="6056312" cy="220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4305" tIns="77153" rIns="154305" bIns="77153" anchor="ctr">
            <a:spAutoFit/>
          </a:bodyPr>
          <a:lstStyle/>
          <a:p>
            <a:pPr indent="562610" defTabSz="1543050" eaLnBrk="1" hangingPunct="1">
              <a:defRPr/>
            </a:pPr>
            <a:r>
              <a:rPr lang="ja-JP" altLang="ja-JP" sz="1400" b="1" dirty="0">
                <a:solidFill>
                  <a:schemeClr val="accent4"/>
                </a:solidFill>
                <a:latin typeface="メイリオ" panose="020B0604030504040204" pitchFamily="50" charset="-128"/>
                <a:ea typeface="メイリオ" panose="020B0604030504040204" pitchFamily="50" charset="-128"/>
                <a:cs typeface="メイリオ" panose="020B0604030504040204" pitchFamily="50" charset="-128"/>
              </a:rPr>
              <a:t>賛助会員・寄付のお願い</a:t>
            </a:r>
            <a:endParaRPr lang="en-US" altLang="ja-JP" sz="1400" b="1" dirty="0">
              <a:solidFill>
                <a:schemeClr val="accent4"/>
              </a:solidFill>
              <a:latin typeface="メイリオ" panose="020B0604030504040204" pitchFamily="50" charset="-128"/>
              <a:ea typeface="メイリオ" panose="020B0604030504040204" pitchFamily="50" charset="-128"/>
              <a:cs typeface="メイリオ" panose="020B0604030504040204" pitchFamily="50" charset="-128"/>
            </a:endParaRPr>
          </a:p>
          <a:p>
            <a:pPr indent="562610" defTabSz="1543050" eaLnBrk="1" hangingPunct="1">
              <a:defRPr/>
            </a:pPr>
            <a:endParaRPr lang="en-US" altLang="ja-JP" sz="300" b="1"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defRPr/>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さひめの活動は、皆様からの会費・寄付により支えられています。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defRPr/>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ご賛同いただける方は、賛助会員申込書を送付いたしますので、事務局までご連絡ください。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defRPr/>
            </a:pPr>
            <a:endParaRPr lang="en-US" altLang="ja-JP" sz="1050" dirty="0">
              <a:latin typeface="メイリオ" panose="020B0604030504040204" pitchFamily="50" charset="-128"/>
              <a:ea typeface="メイリオ" panose="020B0604030504040204" pitchFamily="50" charset="-128"/>
              <a:cs typeface="Times New Roman" panose="02020603050405020304" pitchFamily="18" charset="0"/>
            </a:endParaRPr>
          </a:p>
          <a:p>
            <a:pPr defTabSz="1543050">
              <a:defRPr/>
            </a:pP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dirty="0">
                <a:latin typeface="メイリオ" panose="020B0604030504040204" pitchFamily="50" charset="-128"/>
                <a:ea typeface="メイリオ" panose="020B0604030504040204" pitchFamily="50" charset="-128"/>
                <a:cs typeface="Times New Roman" panose="02020603050405020304" pitchFamily="18" charset="0"/>
              </a:rPr>
              <a:t>年会費</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一口） 　</a:t>
            </a:r>
            <a:r>
              <a:rPr lang="ja-JP" altLang="ja-JP" sz="1050" dirty="0">
                <a:latin typeface="メイリオ" panose="020B0604030504040204" pitchFamily="50" charset="-128"/>
                <a:ea typeface="メイリオ" panose="020B0604030504040204" pitchFamily="50" charset="-128"/>
                <a:cs typeface="Times New Roman" panose="02020603050405020304" pitchFamily="18" charset="0"/>
              </a:rPr>
              <a:t>正会員</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dirty="0">
                <a:latin typeface="メイリオ" panose="020B0604030504040204" pitchFamily="50" charset="-128"/>
                <a:ea typeface="メイリオ" panose="020B0604030504040204" pitchFamily="50" charset="-128"/>
                <a:cs typeface="Times New Roman" panose="02020603050405020304" pitchFamily="18" charset="0"/>
              </a:rPr>
              <a:t>3,000</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円 </a:t>
            </a:r>
            <a:r>
              <a:rPr lang="en-US" altLang="ja-JP" sz="105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　団体会員 ：</a:t>
            </a:r>
            <a:r>
              <a:rPr lang="en-US" altLang="ja-JP" sz="1050" dirty="0">
                <a:latin typeface="メイリオ" panose="020B0604030504040204" pitchFamily="50" charset="-128"/>
                <a:ea typeface="メイリオ" panose="020B0604030504040204" pitchFamily="50" charset="-128"/>
                <a:cs typeface="Times New Roman" panose="02020603050405020304" pitchFamily="18" charset="0"/>
              </a:rPr>
              <a:t>10,000</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円</a:t>
            </a:r>
            <a:r>
              <a:rPr lang="en-US" altLang="ja-JP" sz="105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　賛助会員：</a:t>
            </a:r>
            <a:r>
              <a:rPr lang="en-US" altLang="ja-JP" sz="1050" dirty="0">
                <a:latin typeface="メイリオ" panose="020B0604030504040204" pitchFamily="50" charset="-128"/>
                <a:ea typeface="メイリオ" panose="020B0604030504040204" pitchFamily="50" charset="-128"/>
                <a:cs typeface="Times New Roman" panose="02020603050405020304" pitchFamily="18" charset="0"/>
              </a:rPr>
              <a:t>2,000</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円</a:t>
            </a:r>
            <a:endParaRPr lang="en-US" altLang="ja-JP" sz="1050" dirty="0">
              <a:latin typeface="メイリオ" panose="020B0604030504040204" pitchFamily="50" charset="-128"/>
              <a:ea typeface="メイリオ" panose="020B0604030504040204" pitchFamily="50" charset="-128"/>
              <a:cs typeface="Times New Roman" panose="02020603050405020304" pitchFamily="18" charset="0"/>
            </a:endParaRPr>
          </a:p>
          <a:p>
            <a:pPr>
              <a:defRPr/>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※会員資格はいずれも４月１日から翌年３月３１日までです。</a:t>
            </a:r>
          </a:p>
          <a:p>
            <a:pPr>
              <a:defRPr/>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年度途中の入会の方も３月３１日までとなります。</a:t>
            </a:r>
          </a:p>
          <a:p>
            <a:pPr>
              <a:defRPr/>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支援金はいつでも受け付けています。</a:t>
            </a:r>
          </a:p>
          <a:p>
            <a:pPr>
              <a:defRPr/>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振込先　　山陰合同銀行</a:t>
            </a:r>
            <a:r>
              <a:rPr lang="en-US"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島大前支店</a:t>
            </a:r>
          </a:p>
          <a:p>
            <a:pPr>
              <a:defRPr/>
            </a:pPr>
            <a:r>
              <a:rPr lang="ja-JP" altLang="en-US"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普通預金　</a:t>
            </a:r>
            <a:r>
              <a:rPr lang="en-US"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3822867</a:t>
            </a:r>
            <a:endPar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口座名</a:t>
            </a:r>
            <a:r>
              <a:rPr lang="ja-JP" altLang="en-US"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しまね性暴力被害者支援センターさひめ</a:t>
            </a:r>
          </a:p>
        </p:txBody>
      </p:sp>
      <p:cxnSp>
        <p:nvCxnSpPr>
          <p:cNvPr id="80" name="直線コネクタ 79"/>
          <p:cNvCxnSpPr/>
          <p:nvPr/>
        </p:nvCxnSpPr>
        <p:spPr>
          <a:xfrm flipH="1">
            <a:off x="-28170" y="3696733"/>
            <a:ext cx="4316412" cy="0"/>
          </a:xfrm>
          <a:prstGeom prst="line">
            <a:avLst/>
          </a:prstGeom>
          <a:ln w="5715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
        <p:nvSpPr>
          <p:cNvPr id="81" name="正方形/長方形 13"/>
          <p:cNvSpPr>
            <a:spLocks noChangeArrowheads="1"/>
          </p:cNvSpPr>
          <p:nvPr/>
        </p:nvSpPr>
        <p:spPr bwMode="auto">
          <a:xfrm>
            <a:off x="473074" y="7946471"/>
            <a:ext cx="5118100"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305" tIns="77153" rIns="154305" bIns="77153">
            <a:spAutoFit/>
          </a:bodyPr>
          <a:lstStyle/>
          <a:p>
            <a:pPr>
              <a:defRPr/>
            </a:pP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一般社団法人</a:t>
            </a:r>
          </a:p>
          <a:p>
            <a:pPr>
              <a:defRPr/>
            </a:pP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しまね性暴力被害者支援センターさひめ</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690-0017</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松江市西津田</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丁目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14-21</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ふれあい診療所女性診療科内</a:t>
            </a:r>
          </a:p>
          <a:p>
            <a:pPr>
              <a:defRPr/>
            </a:pPr>
            <a:r>
              <a:rPr lang="en-US" altLang="ja-JP" sz="1000" b="1" dirty="0">
                <a:latin typeface="メイリオ" panose="020B0604030504040204" pitchFamily="50" charset="-128"/>
                <a:ea typeface="メイリオ" panose="020B0604030504040204" pitchFamily="50" charset="-128"/>
              </a:rPr>
              <a:t>FAX  </a:t>
            </a:r>
            <a:r>
              <a:rPr lang="ja-JP" altLang="ja-JP" sz="1000" b="1"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 0852-32-6567</a:t>
            </a:r>
            <a:endParaRPr lang="ja-JP" altLang="ja-JP" sz="1000" dirty="0">
              <a:latin typeface="メイリオ" panose="020B0604030504040204" pitchFamily="50" charset="-128"/>
              <a:ea typeface="メイリオ" panose="020B0604030504040204" pitchFamily="50" charset="-128"/>
            </a:endParaRPr>
          </a:p>
          <a:p>
            <a:pPr>
              <a:defRPr/>
            </a:pPr>
            <a:r>
              <a:rPr lang="en-US" altLang="ja-JP" sz="1000" b="1" dirty="0">
                <a:latin typeface="メイリオ" panose="020B0604030504040204" pitchFamily="50" charset="-128"/>
                <a:ea typeface="メイリオ" panose="020B0604030504040204" pitchFamily="50" charset="-128"/>
              </a:rPr>
              <a:t>e-mail </a:t>
            </a:r>
            <a:r>
              <a:rPr lang="ja-JP" altLang="ja-JP" sz="1000" b="1"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shimane.sahime@gmail.com</a:t>
            </a:r>
            <a:endParaRPr lang="ja-JP" altLang="ja-JP" sz="1000" dirty="0">
              <a:latin typeface="メイリオ" panose="020B0604030504040204" pitchFamily="50" charset="-128"/>
              <a:ea typeface="メイリオ" panose="020B0604030504040204" pitchFamily="50" charset="-128"/>
            </a:endParaRPr>
          </a:p>
        </p:txBody>
      </p:sp>
      <p:cxnSp>
        <p:nvCxnSpPr>
          <p:cNvPr id="82" name="直線コネクタ 81"/>
          <p:cNvCxnSpPr/>
          <p:nvPr/>
        </p:nvCxnSpPr>
        <p:spPr>
          <a:xfrm flipV="1">
            <a:off x="-25401" y="7946471"/>
            <a:ext cx="4173537" cy="3175"/>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5" name="角丸四角形 84"/>
          <p:cNvSpPr/>
          <p:nvPr/>
        </p:nvSpPr>
        <p:spPr>
          <a:xfrm>
            <a:off x="936394" y="5365814"/>
            <a:ext cx="4176712" cy="635755"/>
          </a:xfrm>
          <a:prstGeom prst="roundRect">
            <a:avLst/>
          </a:prstGeom>
          <a:noFill/>
          <a:ln w="3175">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lIns="162327" tIns="81164" rIns="162327" bIns="81164" anchor="ctr"/>
          <a:lstStyle/>
          <a:p>
            <a:pPr algn="ctr">
              <a:defRPr/>
            </a:pPr>
            <a:endParaRPr lang="ja-JP" altLang="en-US" dirty="0"/>
          </a:p>
        </p:txBody>
      </p:sp>
      <p:grpSp>
        <p:nvGrpSpPr>
          <p:cNvPr id="86" name="グループ化 18"/>
          <p:cNvGrpSpPr/>
          <p:nvPr/>
        </p:nvGrpSpPr>
        <p:grpSpPr bwMode="auto">
          <a:xfrm>
            <a:off x="1052511" y="291546"/>
            <a:ext cx="4727575" cy="3262312"/>
            <a:chOff x="-37039" y="455695"/>
            <a:chExt cx="5514536" cy="3217608"/>
          </a:xfrm>
        </p:grpSpPr>
        <p:sp>
          <p:nvSpPr>
            <p:cNvPr id="87" name="テキスト ボックス 6"/>
            <p:cNvSpPr txBox="1"/>
            <p:nvPr/>
          </p:nvSpPr>
          <p:spPr>
            <a:xfrm>
              <a:off x="1805461" y="1301198"/>
              <a:ext cx="1722135" cy="288097"/>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58511" tIns="29256" rIns="58511" bIns="29256" anchor="ctr"/>
            <a:lstStyle/>
            <a:p>
              <a:pPr algn="ctr">
                <a:defRPr/>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さひめ電話相談</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さひめメール相談</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テキスト ボックス 7"/>
            <p:cNvSpPr txBox="1"/>
            <p:nvPr/>
          </p:nvSpPr>
          <p:spPr>
            <a:xfrm>
              <a:off x="3794621" y="772760"/>
              <a:ext cx="1256568" cy="455632"/>
            </a:xfrm>
            <a:prstGeom prst="rect">
              <a:avLst/>
            </a:prstGeom>
            <a:solidFill>
              <a:schemeClr val="accent4">
                <a:lumMod val="60000"/>
                <a:lumOff val="40000"/>
              </a:schemeClr>
            </a:solidFill>
            <a:ln w="6350">
              <a:noFill/>
            </a:ln>
            <a:effectLst/>
          </p:spPr>
          <p:style>
            <a:lnRef idx="0">
              <a:schemeClr val="accent1"/>
            </a:lnRef>
            <a:fillRef idx="0">
              <a:schemeClr val="accent1"/>
            </a:fillRef>
            <a:effectRef idx="0">
              <a:schemeClr val="accent1"/>
            </a:effectRef>
            <a:fontRef idx="minor">
              <a:schemeClr val="dk1"/>
            </a:fontRef>
          </p:style>
          <p:txBody>
            <a:bodyPr lIns="58511" tIns="29256" rIns="58511" bIns="29256"/>
            <a:lstStyle/>
            <a:p>
              <a:pPr algn="just">
                <a:defRPr/>
              </a:pPr>
              <a:r>
                <a:rPr lang="ja-JP" altLang="en-US" sz="8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身の安全の確保が必要な場合には、警察への連絡を行います</a:t>
              </a:r>
              <a:endParaRPr lang="en-US" altLang="ja-JP" sz="8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テキスト ボックス 10"/>
            <p:cNvSpPr txBox="1"/>
            <p:nvPr/>
          </p:nvSpPr>
          <p:spPr>
            <a:xfrm>
              <a:off x="1324004" y="3151910"/>
              <a:ext cx="2720232" cy="521393"/>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58511" tIns="29256" rIns="58511" bIns="29256"/>
            <a:lstStyle/>
            <a:p>
              <a:pP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・女性相談センター 　  ・警察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児童相談所</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・精神科医師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・弁護士　　　　　　　・産婦人科医師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・臨床心理士　　　　　・</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助産師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など</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円/楕円 89"/>
            <p:cNvSpPr/>
            <p:nvPr/>
          </p:nvSpPr>
          <p:spPr>
            <a:xfrm>
              <a:off x="1592508" y="455695"/>
              <a:ext cx="2122115" cy="410226"/>
            </a:xfrm>
            <a:prstGeom prst="ellipse">
              <a:avLst/>
            </a:prstGeom>
            <a:solidFill>
              <a:schemeClr val="bg1"/>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54178" tIns="27089" rIns="54178" bIns="27089" anchor="b"/>
            <a:lstStyle/>
            <a:p>
              <a:pPr algn="ctr">
                <a:defRPr/>
              </a:pPr>
              <a:r>
                <a:rPr lang="ja-JP" altLang="en-US" sz="11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性暴力被害者</a:t>
              </a:r>
            </a:p>
          </p:txBody>
        </p:sp>
        <p:sp>
          <p:nvSpPr>
            <p:cNvPr id="91" name="円/楕円 90"/>
            <p:cNvSpPr/>
            <p:nvPr/>
          </p:nvSpPr>
          <p:spPr>
            <a:xfrm>
              <a:off x="1849903" y="1929062"/>
              <a:ext cx="1594363" cy="624733"/>
            </a:xfrm>
            <a:prstGeom prst="ellipse">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178" tIns="27089" rIns="54178" bIns="27089" anchor="ctr"/>
            <a:lstStyle/>
            <a:p>
              <a:pPr algn="ctr">
                <a:defRPr/>
              </a:pPr>
              <a:r>
                <a:rPr lang="ja-JP" altLang="en-US" sz="1050" dirty="0">
                  <a:solidFill>
                    <a:srgbClr val="002060"/>
                  </a:solidFill>
                  <a:latin typeface="メイリオ" panose="020B0604030504040204" pitchFamily="50" charset="-128"/>
                  <a:ea typeface="メイリオ" panose="020B0604030504040204" pitchFamily="50" charset="-128"/>
                </a:rPr>
                <a:t>さひめ</a:t>
              </a:r>
              <a:endParaRPr lang="en-US" altLang="ja-JP" sz="1050" dirty="0">
                <a:solidFill>
                  <a:srgbClr val="002060"/>
                </a:solidFill>
                <a:latin typeface="メイリオ" panose="020B0604030504040204" pitchFamily="50" charset="-128"/>
                <a:ea typeface="メイリオ" panose="020B0604030504040204" pitchFamily="50" charset="-128"/>
              </a:endParaRPr>
            </a:p>
            <a:p>
              <a:pPr algn="ctr">
                <a:defRPr/>
              </a:pPr>
              <a:r>
                <a:rPr lang="ja-JP" altLang="en-US" sz="1050" dirty="0">
                  <a:solidFill>
                    <a:srgbClr val="002060"/>
                  </a:solidFill>
                  <a:latin typeface="メイリオ" panose="020B0604030504040204" pitchFamily="50" charset="-128"/>
                  <a:ea typeface="メイリオ" panose="020B0604030504040204" pitchFamily="50" charset="-128"/>
                </a:rPr>
                <a:t>産婦人科医師</a:t>
              </a:r>
              <a:endParaRPr lang="en-US" altLang="ja-JP" sz="1050" dirty="0">
                <a:solidFill>
                  <a:srgbClr val="002060"/>
                </a:solidFill>
                <a:latin typeface="メイリオ" panose="020B0604030504040204" pitchFamily="50" charset="-128"/>
                <a:ea typeface="メイリオ" panose="020B0604030504040204" pitchFamily="50" charset="-128"/>
              </a:endParaRPr>
            </a:p>
            <a:p>
              <a:pPr algn="ctr">
                <a:defRPr/>
              </a:pPr>
              <a:r>
                <a:rPr lang="ja-JP" altLang="en-US" sz="1000" dirty="0">
                  <a:solidFill>
                    <a:srgbClr val="C00000"/>
                  </a:solidFill>
                </a:rPr>
                <a:t>・診察</a:t>
              </a:r>
              <a:endParaRPr lang="en-US" altLang="ja-JP" sz="1000" dirty="0">
                <a:solidFill>
                  <a:srgbClr val="C00000"/>
                </a:solidFill>
              </a:endParaRPr>
            </a:p>
            <a:p>
              <a:pPr algn="ctr">
                <a:defRPr/>
              </a:pPr>
              <a:r>
                <a:rPr lang="ja-JP" altLang="en-US" sz="1000" dirty="0">
                  <a:solidFill>
                    <a:srgbClr val="C00000"/>
                  </a:solidFill>
                </a:rPr>
                <a:t>・治療</a:t>
              </a:r>
            </a:p>
          </p:txBody>
        </p:sp>
        <p:sp>
          <p:nvSpPr>
            <p:cNvPr id="92" name="円/楕円 91"/>
            <p:cNvSpPr/>
            <p:nvPr/>
          </p:nvSpPr>
          <p:spPr>
            <a:xfrm>
              <a:off x="3725734" y="1972903"/>
              <a:ext cx="1751763" cy="573063"/>
            </a:xfrm>
            <a:prstGeom prst="ellipse">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178" tIns="27089" rIns="54178" bIns="27089" anchor="ctr"/>
            <a:lstStyle/>
            <a:p>
              <a:pPr algn="ctr">
                <a:defRPr/>
              </a:pPr>
              <a:r>
                <a:rPr lang="ja-JP" altLang="en-US" sz="1050" dirty="0">
                  <a:solidFill>
                    <a:srgbClr val="002060"/>
                  </a:solidFill>
                  <a:latin typeface="メイリオ" panose="020B0604030504040204" pitchFamily="50" charset="-128"/>
                  <a:ea typeface="メイリオ" panose="020B0604030504040204" pitchFamily="50" charset="-128"/>
                </a:rPr>
                <a:t>さひめ弁護士</a:t>
              </a:r>
              <a:endParaRPr lang="en-US" altLang="ja-JP" sz="1050" dirty="0">
                <a:solidFill>
                  <a:srgbClr val="002060"/>
                </a:solidFill>
                <a:latin typeface="メイリオ" panose="020B0604030504040204" pitchFamily="50" charset="-128"/>
                <a:ea typeface="メイリオ" panose="020B0604030504040204" pitchFamily="50" charset="-128"/>
              </a:endParaRPr>
            </a:p>
            <a:p>
              <a:pPr algn="ctr">
                <a:defRPr/>
              </a:pPr>
              <a:r>
                <a:rPr lang="ja-JP" altLang="en-US" sz="1000" dirty="0">
                  <a:solidFill>
                    <a:srgbClr val="C00000"/>
                  </a:solidFill>
                </a:rPr>
                <a:t>・法律相談</a:t>
              </a:r>
              <a:endParaRPr lang="en-US" altLang="ja-JP" sz="1000" dirty="0">
                <a:solidFill>
                  <a:srgbClr val="C00000"/>
                </a:solidFill>
              </a:endParaRPr>
            </a:p>
            <a:p>
              <a:pPr algn="ctr">
                <a:defRPr/>
              </a:pPr>
              <a:r>
                <a:rPr lang="ja-JP" altLang="en-US" sz="1000" dirty="0">
                  <a:solidFill>
                    <a:srgbClr val="C00000"/>
                  </a:solidFill>
                </a:rPr>
                <a:t>・被害届等の援助</a:t>
              </a:r>
            </a:p>
          </p:txBody>
        </p:sp>
        <p:sp>
          <p:nvSpPr>
            <p:cNvPr id="93" name="円/楕円 92"/>
            <p:cNvSpPr/>
            <p:nvPr/>
          </p:nvSpPr>
          <p:spPr>
            <a:xfrm>
              <a:off x="-37039" y="1958811"/>
              <a:ext cx="1672138" cy="557406"/>
            </a:xfrm>
            <a:prstGeom prst="ellipse">
              <a:avLst/>
            </a:prstGeom>
            <a:solidFill>
              <a:schemeClr val="bg1"/>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178" tIns="27089" rIns="54178" bIns="27089" anchor="ctr"/>
            <a:lstStyle/>
            <a:p>
              <a:pPr algn="ctr">
                <a:defRPr/>
              </a:pPr>
              <a:r>
                <a:rPr lang="ja-JP" altLang="en-US" sz="1050" dirty="0">
                  <a:solidFill>
                    <a:srgbClr val="002060"/>
                  </a:solidFill>
                  <a:latin typeface="メイリオ" panose="020B0604030504040204" pitchFamily="50" charset="-128"/>
                  <a:ea typeface="メイリオ" panose="020B0604030504040204" pitchFamily="50" charset="-128"/>
                </a:rPr>
                <a:t>さひめ</a:t>
              </a:r>
              <a:endParaRPr lang="en-US" altLang="ja-JP" sz="1050" dirty="0">
                <a:solidFill>
                  <a:srgbClr val="002060"/>
                </a:solidFill>
                <a:latin typeface="メイリオ" panose="020B0604030504040204" pitchFamily="50" charset="-128"/>
                <a:ea typeface="メイリオ" panose="020B0604030504040204" pitchFamily="50" charset="-128"/>
              </a:endParaRPr>
            </a:p>
            <a:p>
              <a:pPr algn="ctr">
                <a:defRPr/>
              </a:pPr>
              <a:r>
                <a:rPr lang="ja-JP" altLang="en-US" sz="1050" dirty="0">
                  <a:solidFill>
                    <a:srgbClr val="002060"/>
                  </a:solidFill>
                  <a:latin typeface="メイリオ" panose="020B0604030504040204" pitchFamily="50" charset="-128"/>
                  <a:ea typeface="メイリオ" panose="020B0604030504040204" pitchFamily="50" charset="-128"/>
                </a:rPr>
                <a:t>カウンセラー</a:t>
              </a:r>
              <a:endParaRPr lang="en-US" altLang="ja-JP" sz="1050" dirty="0">
                <a:solidFill>
                  <a:srgbClr val="002060"/>
                </a:solidFill>
                <a:latin typeface="メイリオ" panose="020B0604030504040204" pitchFamily="50" charset="-128"/>
                <a:ea typeface="メイリオ" panose="020B0604030504040204" pitchFamily="50" charset="-128"/>
              </a:endParaRPr>
            </a:p>
            <a:p>
              <a:pPr algn="ctr">
                <a:defRPr/>
              </a:pPr>
              <a:r>
                <a:rPr lang="ja-JP" altLang="en-US" sz="1000" dirty="0">
                  <a:solidFill>
                    <a:srgbClr val="C00000"/>
                  </a:solidFill>
                </a:rPr>
                <a:t>・カウンセリング</a:t>
              </a:r>
            </a:p>
          </p:txBody>
        </p:sp>
        <p:cxnSp>
          <p:nvCxnSpPr>
            <p:cNvPr id="94" name="直線矢印コネクタ 93"/>
            <p:cNvCxnSpPr/>
            <p:nvPr/>
          </p:nvCxnSpPr>
          <p:spPr>
            <a:xfrm>
              <a:off x="3527596" y="1630005"/>
              <a:ext cx="557379" cy="361687"/>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cxnSp>
          <p:nvCxnSpPr>
            <p:cNvPr id="95" name="直線矢印コネクタ 94"/>
            <p:cNvCxnSpPr/>
            <p:nvPr/>
          </p:nvCxnSpPr>
          <p:spPr>
            <a:xfrm flipH="1" flipV="1">
              <a:off x="1609175" y="2237514"/>
              <a:ext cx="212952" cy="3131"/>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cxnSp>
          <p:nvCxnSpPr>
            <p:cNvPr id="96" name="直線矢印コネクタ 95"/>
            <p:cNvCxnSpPr/>
            <p:nvPr/>
          </p:nvCxnSpPr>
          <p:spPr>
            <a:xfrm>
              <a:off x="3455377" y="2251605"/>
              <a:ext cx="259246" cy="0"/>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cxnSp>
          <p:nvCxnSpPr>
            <p:cNvPr id="97" name="直線矢印コネクタ 96"/>
            <p:cNvCxnSpPr/>
            <p:nvPr/>
          </p:nvCxnSpPr>
          <p:spPr>
            <a:xfrm flipH="1">
              <a:off x="2664677" y="1637833"/>
              <a:ext cx="0" cy="291229"/>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sp>
          <p:nvSpPr>
            <p:cNvPr id="98" name="テキスト ボックス 97"/>
            <p:cNvSpPr txBox="1"/>
            <p:nvPr/>
          </p:nvSpPr>
          <p:spPr>
            <a:xfrm>
              <a:off x="1277709" y="2589807"/>
              <a:ext cx="2831339" cy="214508"/>
            </a:xfrm>
            <a:prstGeom prst="rect">
              <a:avLst/>
            </a:prstGeom>
            <a:noFill/>
          </p:spPr>
          <p:txBody>
            <a:bodyPr lIns="54178" tIns="27089" rIns="54178" bIns="27089">
              <a:spAutoFit/>
            </a:bodyPr>
            <a:lstStyle/>
            <a:p>
              <a:pPr>
                <a:defRPr/>
              </a:pP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本人の希望により各機関に紹介します</a:t>
              </a:r>
            </a:p>
          </p:txBody>
        </p:sp>
        <p:sp>
          <p:nvSpPr>
            <p:cNvPr id="99" name="円/楕円 98"/>
            <p:cNvSpPr/>
            <p:nvPr/>
          </p:nvSpPr>
          <p:spPr>
            <a:xfrm>
              <a:off x="-37039" y="1169675"/>
              <a:ext cx="5514536" cy="1866370"/>
            </a:xfrm>
            <a:prstGeom prst="ellipse">
              <a:avLst/>
            </a:prstGeom>
            <a:noFill/>
            <a:ln w="5715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54178" tIns="27089" rIns="54178" bIns="27089" anchor="ctr"/>
            <a:lstStyle/>
            <a:p>
              <a:pPr algn="ctr">
                <a:defRPr/>
              </a:pPr>
              <a:endParaRPr lang="ja-JP" altLang="en-US" dirty="0"/>
            </a:p>
          </p:txBody>
        </p:sp>
        <p:pic>
          <p:nvPicPr>
            <p:cNvPr id="102" name="図 8" descr="MC90043262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2902" y="865838"/>
              <a:ext cx="549831" cy="51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図 1"/>
          <p:cNvPicPr>
            <a:picLocks noChangeAspect="1"/>
          </p:cNvPicPr>
          <p:nvPr/>
        </p:nvPicPr>
        <p:blipFill>
          <a:blip r:embed="rId4"/>
          <a:stretch>
            <a:fillRect/>
          </a:stretch>
        </p:blipFill>
        <p:spPr>
          <a:xfrm>
            <a:off x="7600488" y="6001783"/>
            <a:ext cx="3939021" cy="2157258"/>
          </a:xfrm>
          <a:prstGeom prst="rect">
            <a:avLst/>
          </a:prstGeom>
        </p:spPr>
      </p:pic>
      <p:sp>
        <p:nvSpPr>
          <p:cNvPr id="83" name="Freeform 20"/>
          <p:cNvSpPr/>
          <p:nvPr/>
        </p:nvSpPr>
        <p:spPr bwMode="auto">
          <a:xfrm>
            <a:off x="4572619" y="4939919"/>
            <a:ext cx="1671638" cy="817562"/>
          </a:xfrm>
          <a:custGeom>
            <a:avLst/>
            <a:gdLst>
              <a:gd name="T0" fmla="*/ 190 w 380"/>
              <a:gd name="T1" fmla="*/ 0 h 262"/>
              <a:gd name="T2" fmla="*/ 152 w 380"/>
              <a:gd name="T3" fmla="*/ 2 h 262"/>
              <a:gd name="T4" fmla="*/ 116 w 380"/>
              <a:gd name="T5" fmla="*/ 10 h 262"/>
              <a:gd name="T6" fmla="*/ 84 w 380"/>
              <a:gd name="T7" fmla="*/ 20 h 262"/>
              <a:gd name="T8" fmla="*/ 56 w 380"/>
              <a:gd name="T9" fmla="*/ 36 h 262"/>
              <a:gd name="T10" fmla="*/ 32 w 380"/>
              <a:gd name="T11" fmla="*/ 54 h 262"/>
              <a:gd name="T12" fmla="*/ 16 w 380"/>
              <a:gd name="T13" fmla="*/ 74 h 262"/>
              <a:gd name="T14" fmla="*/ 4 w 380"/>
              <a:gd name="T15" fmla="*/ 98 h 262"/>
              <a:gd name="T16" fmla="*/ 0 w 380"/>
              <a:gd name="T17" fmla="*/ 122 h 262"/>
              <a:gd name="T18" fmla="*/ 2 w 380"/>
              <a:gd name="T19" fmla="*/ 138 h 262"/>
              <a:gd name="T20" fmla="*/ 12 w 380"/>
              <a:gd name="T21" fmla="*/ 166 h 262"/>
              <a:gd name="T22" fmla="*/ 32 w 380"/>
              <a:gd name="T23" fmla="*/ 192 h 262"/>
              <a:gd name="T24" fmla="*/ 60 w 380"/>
              <a:gd name="T25" fmla="*/ 212 h 262"/>
              <a:gd name="T26" fmla="*/ 58 w 380"/>
              <a:gd name="T27" fmla="*/ 262 h 262"/>
              <a:gd name="T28" fmla="*/ 114 w 380"/>
              <a:gd name="T29" fmla="*/ 236 h 262"/>
              <a:gd name="T30" fmla="*/ 150 w 380"/>
              <a:gd name="T31" fmla="*/ 244 h 262"/>
              <a:gd name="T32" fmla="*/ 190 w 380"/>
              <a:gd name="T33" fmla="*/ 246 h 262"/>
              <a:gd name="T34" fmla="*/ 210 w 380"/>
              <a:gd name="T35" fmla="*/ 246 h 262"/>
              <a:gd name="T36" fmla="*/ 246 w 380"/>
              <a:gd name="T37" fmla="*/ 240 h 262"/>
              <a:gd name="T38" fmla="*/ 280 w 380"/>
              <a:gd name="T39" fmla="*/ 232 h 262"/>
              <a:gd name="T40" fmla="*/ 310 w 380"/>
              <a:gd name="T41" fmla="*/ 218 h 262"/>
              <a:gd name="T42" fmla="*/ 336 w 380"/>
              <a:gd name="T43" fmla="*/ 202 h 262"/>
              <a:gd name="T44" fmla="*/ 356 w 380"/>
              <a:gd name="T45" fmla="*/ 182 h 262"/>
              <a:gd name="T46" fmla="*/ 370 w 380"/>
              <a:gd name="T47" fmla="*/ 160 h 262"/>
              <a:gd name="T48" fmla="*/ 378 w 380"/>
              <a:gd name="T49" fmla="*/ 136 h 262"/>
              <a:gd name="T50" fmla="*/ 380 w 380"/>
              <a:gd name="T51" fmla="*/ 122 h 262"/>
              <a:gd name="T52" fmla="*/ 376 w 380"/>
              <a:gd name="T53" fmla="*/ 98 h 262"/>
              <a:gd name="T54" fmla="*/ 364 w 380"/>
              <a:gd name="T55" fmla="*/ 74 h 262"/>
              <a:gd name="T56" fmla="*/ 348 w 380"/>
              <a:gd name="T57" fmla="*/ 54 h 262"/>
              <a:gd name="T58" fmla="*/ 324 w 380"/>
              <a:gd name="T59" fmla="*/ 36 h 262"/>
              <a:gd name="T60" fmla="*/ 296 w 380"/>
              <a:gd name="T61" fmla="*/ 20 h 262"/>
              <a:gd name="T62" fmla="*/ 264 w 380"/>
              <a:gd name="T63" fmla="*/ 10 h 262"/>
              <a:gd name="T64" fmla="*/ 228 w 380"/>
              <a:gd name="T65" fmla="*/ 2 h 262"/>
              <a:gd name="T66" fmla="*/ 190 w 380"/>
              <a:gd name="T67"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0" h="262">
                <a:moveTo>
                  <a:pt x="190" y="0"/>
                </a:moveTo>
                <a:lnTo>
                  <a:pt x="190" y="0"/>
                </a:lnTo>
                <a:lnTo>
                  <a:pt x="170" y="0"/>
                </a:lnTo>
                <a:lnTo>
                  <a:pt x="152" y="2"/>
                </a:lnTo>
                <a:lnTo>
                  <a:pt x="134" y="6"/>
                </a:lnTo>
                <a:lnTo>
                  <a:pt x="116" y="10"/>
                </a:lnTo>
                <a:lnTo>
                  <a:pt x="100" y="14"/>
                </a:lnTo>
                <a:lnTo>
                  <a:pt x="84" y="20"/>
                </a:lnTo>
                <a:lnTo>
                  <a:pt x="70" y="28"/>
                </a:lnTo>
                <a:lnTo>
                  <a:pt x="56" y="36"/>
                </a:lnTo>
                <a:lnTo>
                  <a:pt x="44" y="44"/>
                </a:lnTo>
                <a:lnTo>
                  <a:pt x="32" y="54"/>
                </a:lnTo>
                <a:lnTo>
                  <a:pt x="24" y="64"/>
                </a:lnTo>
                <a:lnTo>
                  <a:pt x="16" y="74"/>
                </a:lnTo>
                <a:lnTo>
                  <a:pt x="10" y="86"/>
                </a:lnTo>
                <a:lnTo>
                  <a:pt x="4" y="98"/>
                </a:lnTo>
                <a:lnTo>
                  <a:pt x="2" y="110"/>
                </a:lnTo>
                <a:lnTo>
                  <a:pt x="0" y="122"/>
                </a:lnTo>
                <a:lnTo>
                  <a:pt x="0" y="122"/>
                </a:lnTo>
                <a:lnTo>
                  <a:pt x="2" y="138"/>
                </a:lnTo>
                <a:lnTo>
                  <a:pt x="6" y="152"/>
                </a:lnTo>
                <a:lnTo>
                  <a:pt x="12" y="166"/>
                </a:lnTo>
                <a:lnTo>
                  <a:pt x="22" y="178"/>
                </a:lnTo>
                <a:lnTo>
                  <a:pt x="32" y="192"/>
                </a:lnTo>
                <a:lnTo>
                  <a:pt x="46" y="202"/>
                </a:lnTo>
                <a:lnTo>
                  <a:pt x="60" y="212"/>
                </a:lnTo>
                <a:lnTo>
                  <a:pt x="76" y="222"/>
                </a:lnTo>
                <a:lnTo>
                  <a:pt x="58" y="262"/>
                </a:lnTo>
                <a:lnTo>
                  <a:pt x="114" y="236"/>
                </a:lnTo>
                <a:lnTo>
                  <a:pt x="114" y="236"/>
                </a:lnTo>
                <a:lnTo>
                  <a:pt x="132" y="240"/>
                </a:lnTo>
                <a:lnTo>
                  <a:pt x="150" y="244"/>
                </a:lnTo>
                <a:lnTo>
                  <a:pt x="170" y="246"/>
                </a:lnTo>
                <a:lnTo>
                  <a:pt x="190" y="246"/>
                </a:lnTo>
                <a:lnTo>
                  <a:pt x="190" y="246"/>
                </a:lnTo>
                <a:lnTo>
                  <a:pt x="210" y="246"/>
                </a:lnTo>
                <a:lnTo>
                  <a:pt x="228" y="244"/>
                </a:lnTo>
                <a:lnTo>
                  <a:pt x="246" y="240"/>
                </a:lnTo>
                <a:lnTo>
                  <a:pt x="264" y="236"/>
                </a:lnTo>
                <a:lnTo>
                  <a:pt x="280" y="232"/>
                </a:lnTo>
                <a:lnTo>
                  <a:pt x="296" y="224"/>
                </a:lnTo>
                <a:lnTo>
                  <a:pt x="310" y="218"/>
                </a:lnTo>
                <a:lnTo>
                  <a:pt x="324" y="210"/>
                </a:lnTo>
                <a:lnTo>
                  <a:pt x="336" y="202"/>
                </a:lnTo>
                <a:lnTo>
                  <a:pt x="348" y="192"/>
                </a:lnTo>
                <a:lnTo>
                  <a:pt x="356" y="182"/>
                </a:lnTo>
                <a:lnTo>
                  <a:pt x="364" y="170"/>
                </a:lnTo>
                <a:lnTo>
                  <a:pt x="370" y="160"/>
                </a:lnTo>
                <a:lnTo>
                  <a:pt x="376" y="148"/>
                </a:lnTo>
                <a:lnTo>
                  <a:pt x="378" y="136"/>
                </a:lnTo>
                <a:lnTo>
                  <a:pt x="380" y="122"/>
                </a:lnTo>
                <a:lnTo>
                  <a:pt x="380" y="122"/>
                </a:lnTo>
                <a:lnTo>
                  <a:pt x="378" y="110"/>
                </a:lnTo>
                <a:lnTo>
                  <a:pt x="376" y="98"/>
                </a:lnTo>
                <a:lnTo>
                  <a:pt x="370" y="86"/>
                </a:lnTo>
                <a:lnTo>
                  <a:pt x="364" y="74"/>
                </a:lnTo>
                <a:lnTo>
                  <a:pt x="356" y="64"/>
                </a:lnTo>
                <a:lnTo>
                  <a:pt x="348" y="54"/>
                </a:lnTo>
                <a:lnTo>
                  <a:pt x="336" y="44"/>
                </a:lnTo>
                <a:lnTo>
                  <a:pt x="324" y="36"/>
                </a:lnTo>
                <a:lnTo>
                  <a:pt x="310" y="28"/>
                </a:lnTo>
                <a:lnTo>
                  <a:pt x="296" y="20"/>
                </a:lnTo>
                <a:lnTo>
                  <a:pt x="280" y="14"/>
                </a:lnTo>
                <a:lnTo>
                  <a:pt x="264" y="10"/>
                </a:lnTo>
                <a:lnTo>
                  <a:pt x="246" y="6"/>
                </a:lnTo>
                <a:lnTo>
                  <a:pt x="228" y="2"/>
                </a:lnTo>
                <a:lnTo>
                  <a:pt x="210" y="0"/>
                </a:lnTo>
                <a:lnTo>
                  <a:pt x="190" y="0"/>
                </a:lnTo>
                <a:lnTo>
                  <a:pt x="190" y="0"/>
                </a:lnTo>
                <a:close/>
              </a:path>
            </a:pathLst>
          </a:custGeom>
          <a:solidFill>
            <a:schemeClr val="accent3">
              <a:lumMod val="20000"/>
              <a:lumOff val="80000"/>
            </a:schemeClr>
          </a:solidFill>
          <a:ln>
            <a:noFill/>
          </a:ln>
        </p:spPr>
        <p:txBody>
          <a:bodyPr lIns="162327" tIns="81164" rIns="162327" bIns="81164"/>
          <a:lstStyle/>
          <a:p>
            <a:pPr defTabSz="1543050">
              <a:defRPr/>
            </a:pPr>
            <a:r>
              <a:rPr lang="ja-JP" altLang="en-US" sz="1050" dirty="0">
                <a:solidFill>
                  <a:schemeClr val="bg1"/>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endParaRPr lang="en-US" altLang="ja-JP" sz="1050" dirty="0">
              <a:solidFill>
                <a:schemeClr val="bg1"/>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pPr algn="ctr" defTabSz="1543050">
              <a:defRPr/>
            </a:pPr>
            <a:r>
              <a:rPr lang="en-US" altLang="ja-JP" sz="1050" dirty="0">
                <a:solidFill>
                  <a:schemeClr val="bg1"/>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r>
              <a:rPr lang="ja-JP" altLang="ja-JP" sz="900" dirty="0">
                <a:solidFill>
                  <a:srgbClr val="002060"/>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皆様の支援</a:t>
            </a:r>
            <a:r>
              <a:rPr lang="ja-JP" altLang="en-US" sz="900" dirty="0">
                <a:solidFill>
                  <a:srgbClr val="002060"/>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とご協力を</a:t>
            </a:r>
            <a:endParaRPr lang="en-US" altLang="ja-JP" sz="900" dirty="0">
              <a:solidFill>
                <a:srgbClr val="002060"/>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pPr algn="ctr" defTabSz="1543050">
              <a:defRPr/>
            </a:pPr>
            <a:r>
              <a:rPr lang="ja-JP" altLang="en-US" sz="900" dirty="0">
                <a:solidFill>
                  <a:srgbClr val="002060"/>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　　 お願い申し上げます</a:t>
            </a:r>
            <a:endParaRPr lang="en-US" altLang="ja-JP" sz="900" dirty="0">
              <a:solidFill>
                <a:srgbClr val="002060"/>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p:txBody>
      </p:sp>
      <p:cxnSp>
        <p:nvCxnSpPr>
          <p:cNvPr id="34" name="直線矢印コネクタ 33">
            <a:extLst>
              <a:ext uri="{FF2B5EF4-FFF2-40B4-BE49-F238E27FC236}">
                <a16:creationId xmlns:a16="http://schemas.microsoft.com/office/drawing/2014/main" xmlns="" id="{D4A18E60-2CD2-4B2F-97D3-08BCB9739D68}"/>
              </a:ext>
            </a:extLst>
          </p:cNvPr>
          <p:cNvCxnSpPr>
            <a:cxnSpLocks/>
          </p:cNvCxnSpPr>
          <p:nvPr/>
        </p:nvCxnSpPr>
        <p:spPr bwMode="auto">
          <a:xfrm flipH="1">
            <a:off x="3370294" y="2637873"/>
            <a:ext cx="7937" cy="352425"/>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cxnSp>
        <p:nvCxnSpPr>
          <p:cNvPr id="45" name="直線矢印コネクタ 44">
            <a:extLst>
              <a:ext uri="{FF2B5EF4-FFF2-40B4-BE49-F238E27FC236}">
                <a16:creationId xmlns:a16="http://schemas.microsoft.com/office/drawing/2014/main" xmlns="" id="{44EE6923-4344-4F3D-9478-02672D919EBD}"/>
              </a:ext>
            </a:extLst>
          </p:cNvPr>
          <p:cNvCxnSpPr>
            <a:cxnSpLocks/>
          </p:cNvCxnSpPr>
          <p:nvPr/>
        </p:nvCxnSpPr>
        <p:spPr bwMode="auto">
          <a:xfrm>
            <a:off x="3364097" y="792534"/>
            <a:ext cx="9154" cy="352425"/>
          </a:xfrm>
          <a:prstGeom prst="straightConnector1">
            <a:avLst/>
          </a:prstGeom>
          <a:ln w="28575">
            <a:solidFill>
              <a:schemeClr val="accent5">
                <a:lumMod val="60000"/>
                <a:lumOff val="40000"/>
              </a:schemeClr>
            </a:solidFill>
            <a:tailEnd type="arrow"/>
          </a:ln>
        </p:spPr>
        <p:style>
          <a:lnRef idx="1">
            <a:schemeClr val="accent6"/>
          </a:lnRef>
          <a:fillRef idx="0">
            <a:schemeClr val="accent6"/>
          </a:fillRef>
          <a:effectRef idx="0">
            <a:schemeClr val="accent6"/>
          </a:effectRef>
          <a:fontRef idx="minor">
            <a:schemeClr val="tx1"/>
          </a:fontRef>
        </p:style>
      </p:cxnSp>
      <p:sp>
        <p:nvSpPr>
          <p:cNvPr id="35" name="テキスト ボックス 34">
            <a:extLst>
              <a:ext uri="{FF2B5EF4-FFF2-40B4-BE49-F238E27FC236}">
                <a16:creationId xmlns:a16="http://schemas.microsoft.com/office/drawing/2014/main" xmlns="" id="{D5D42FC4-1893-40D3-93AA-48E2E5E05D04}"/>
              </a:ext>
            </a:extLst>
          </p:cNvPr>
          <p:cNvSpPr txBox="1"/>
          <p:nvPr/>
        </p:nvSpPr>
        <p:spPr>
          <a:xfrm>
            <a:off x="699853" y="6230118"/>
            <a:ext cx="5638074" cy="1631216"/>
          </a:xfrm>
          <a:prstGeom prst="rect">
            <a:avLst/>
          </a:prstGeom>
          <a:noFill/>
        </p:spPr>
        <p:txBody>
          <a:bodyPr wrap="square">
            <a:spAutoFit/>
          </a:bodyPr>
          <a:lstStyle/>
          <a:p>
            <a:pPr>
              <a:lnSpc>
                <a:spcPct val="150000"/>
              </a:lnSpc>
              <a:defRPr/>
            </a:pPr>
            <a:r>
              <a:rPr lang="ja-JP" altLang="en-US" sz="1000" b="1" dirty="0">
                <a:latin typeface="メイリオ" panose="020B0604030504040204" pitchFamily="50" charset="-128"/>
                <a:ea typeface="メイリオ" panose="020B0604030504040204" pitchFamily="50" charset="-128"/>
              </a:rPr>
              <a:t>会員数</a:t>
            </a:r>
            <a:r>
              <a:rPr lang="ja-JP" altLang="en-US" sz="1000" dirty="0">
                <a:latin typeface="メイリオ" panose="020B0604030504040204" pitchFamily="50" charset="-128"/>
                <a:ea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rPr>
              <a:t>2022</a:t>
            </a:r>
            <a:r>
              <a:rPr lang="ja-JP" altLang="en-US" sz="1000" dirty="0">
                <a:solidFill>
                  <a:schemeClr val="tx1"/>
                </a:solidFill>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31</a:t>
            </a:r>
            <a:r>
              <a:rPr lang="ja-JP" altLang="en-US" sz="1000" dirty="0">
                <a:latin typeface="メイリオ" panose="020B0604030504040204" pitchFamily="50" charset="-128"/>
                <a:ea typeface="メイリオ" panose="020B0604030504040204" pitchFamily="50" charset="-128"/>
              </a:rPr>
              <a:t>日現在）</a:t>
            </a:r>
          </a:p>
          <a:p>
            <a:pPr>
              <a:defRPr/>
            </a:pPr>
            <a:r>
              <a:rPr lang="ja-JP" altLang="en-US" sz="1000" dirty="0">
                <a:latin typeface="メイリオ" panose="020B0604030504040204" pitchFamily="50" charset="-128"/>
                <a:ea typeface="メイリオ" panose="020B0604030504040204" pitchFamily="50" charset="-128"/>
              </a:rPr>
              <a:t>　　　正会員（社員） </a:t>
            </a:r>
            <a:r>
              <a:rPr lang="en-US" altLang="ja-JP" sz="1000" dirty="0">
                <a:latin typeface="メイリオ" panose="020B0604030504040204" pitchFamily="50" charset="-128"/>
                <a:ea typeface="メイリオ" panose="020B0604030504040204" pitchFamily="50" charset="-128"/>
              </a:rPr>
              <a:t>64</a:t>
            </a:r>
            <a:r>
              <a:rPr lang="ja-JP" altLang="en-US" sz="1000" dirty="0">
                <a:latin typeface="メイリオ" panose="020B0604030504040204" pitchFamily="50" charset="-128"/>
                <a:ea typeface="メイリオ" panose="020B0604030504040204" pitchFamily="50" charset="-128"/>
              </a:rPr>
              <a:t>名</a:t>
            </a:r>
            <a:endParaRPr lang="en-US" altLang="ja-JP" sz="1000" dirty="0">
              <a:latin typeface="メイリオ" panose="020B0604030504040204" pitchFamily="50" charset="-128"/>
              <a:ea typeface="メイリオ" panose="020B0604030504040204" pitchFamily="50" charset="-128"/>
            </a:endParaRPr>
          </a:p>
          <a:p>
            <a:pPr>
              <a:defRPr/>
            </a:pPr>
            <a:r>
              <a:rPr lang="ja-JP" altLang="en-US" sz="1000" dirty="0">
                <a:solidFill>
                  <a:schemeClr val="accent5"/>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団体会員　</a:t>
            </a:r>
            <a:r>
              <a:rPr lang="ja-JP" altLang="ja-JP" sz="1000" dirty="0">
                <a:latin typeface="メイリオ" panose="020B0604030504040204" pitchFamily="50" charset="-128"/>
                <a:ea typeface="メイリオ" panose="020B0604030504040204" pitchFamily="50" charset="-128"/>
              </a:rPr>
              <a:t>医療法人マザリー産婦人科医院</a:t>
            </a:r>
            <a:r>
              <a:rPr lang="en-US" altLang="ja-JP" sz="1000" dirty="0">
                <a:latin typeface="メイリオ" panose="020B0604030504040204" pitchFamily="50" charset="-128"/>
                <a:ea typeface="メイリオ" panose="020B0604030504040204" pitchFamily="50" charset="-128"/>
              </a:rPr>
              <a:t> , </a:t>
            </a:r>
            <a:r>
              <a:rPr lang="ja-JP" altLang="en-US" sz="1000" dirty="0">
                <a:latin typeface="メイリオ" panose="020B0604030504040204" pitchFamily="50" charset="-128"/>
                <a:ea typeface="メイリオ" panose="020B0604030504040204" pitchFamily="50" charset="-128"/>
              </a:rPr>
              <a:t>江田クリニック</a:t>
            </a:r>
            <a:r>
              <a:rPr lang="ja-JP"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，内田クリニック</a:t>
            </a:r>
            <a:endParaRPr lang="ja-JP" altLang="ja-JP" sz="1000" dirty="0">
              <a:latin typeface="メイリオ" panose="020B0604030504040204" pitchFamily="50" charset="-128"/>
              <a:ea typeface="メイリオ" panose="020B0604030504040204" pitchFamily="50" charset="-128"/>
            </a:endParaRPr>
          </a:p>
          <a:p>
            <a:pPr>
              <a:defRPr/>
            </a:pPr>
            <a:r>
              <a:rPr lang="ja-JP" altLang="ja-JP"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（有）アルソアいとくま</a:t>
            </a:r>
            <a:r>
              <a:rPr lang="en-US" altLang="ja-JP" sz="1000" dirty="0">
                <a:latin typeface="メイリオ" panose="020B0604030504040204" pitchFamily="50" charset="-128"/>
                <a:ea typeface="メイリオ" panose="020B0604030504040204" pitchFamily="50" charset="-128"/>
              </a:rPr>
              <a:t> ,  </a:t>
            </a:r>
            <a:r>
              <a:rPr lang="ja-JP" altLang="ja-JP" sz="1000" dirty="0">
                <a:latin typeface="メイリオ" panose="020B0604030504040204" pitchFamily="50" charset="-128"/>
                <a:ea typeface="メイリオ" panose="020B0604030504040204" pitchFamily="50" charset="-128"/>
              </a:rPr>
              <a:t>国際ソロプチミスト松江</a:t>
            </a:r>
            <a:r>
              <a:rPr lang="ja-JP" altLang="en-US" sz="1000" dirty="0">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pPr>
              <a:defRPr/>
            </a:pPr>
            <a:r>
              <a:rPr lang="ja-JP" altLang="en-US" sz="1000" dirty="0">
                <a:solidFill>
                  <a:schemeClr val="accent5"/>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賛助会員　</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名</a:t>
            </a:r>
          </a:p>
          <a:p>
            <a:pPr>
              <a:lnSpc>
                <a:spcPct val="150000"/>
              </a:lnSpc>
              <a:defRPr/>
            </a:pPr>
            <a:r>
              <a:rPr lang="en-US" altLang="ja-JP" sz="1000" dirty="0">
                <a:solidFill>
                  <a:schemeClr val="accent5"/>
                </a:solidFill>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ご寄付・助成いただいた方</a:t>
            </a:r>
          </a:p>
          <a:p>
            <a:pPr marL="361950">
              <a:defRPr/>
            </a:pPr>
            <a:r>
              <a:rPr lang="ja-JP" altLang="en-US" sz="1000" dirty="0">
                <a:latin typeface="メイリオ" panose="020B0604030504040204" pitchFamily="50" charset="-128"/>
                <a:ea typeface="メイリオ" panose="020B0604030504040204" pitchFamily="50" charset="-128"/>
              </a:rPr>
              <a:t>国</a:t>
            </a:r>
            <a:r>
              <a:rPr lang="ja-JP" altLang="ja-JP" sz="1000" dirty="0">
                <a:latin typeface="メイリオ" panose="020B0604030504040204" pitchFamily="50" charset="-128"/>
                <a:ea typeface="メイリオ" panose="020B0604030504040204" pitchFamily="50" charset="-128"/>
              </a:rPr>
              <a:t>際ソロプチミスト松江</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（有）アルソ</a:t>
            </a:r>
            <a:r>
              <a:rPr lang="ja-JP" altLang="en-US" sz="1000" dirty="0">
                <a:latin typeface="メイリオ" panose="020B0604030504040204" pitchFamily="50" charset="-128"/>
                <a:ea typeface="メイリオ" panose="020B0604030504040204" pitchFamily="50" charset="-128"/>
              </a:rPr>
              <a:t>ア</a:t>
            </a:r>
            <a:r>
              <a:rPr lang="ja-JP" altLang="ja-JP" sz="1000" dirty="0">
                <a:latin typeface="メイリオ" panose="020B0604030504040204" pitchFamily="50" charset="-128"/>
                <a:ea typeface="メイリオ" panose="020B0604030504040204" pitchFamily="50" charset="-128"/>
              </a:rPr>
              <a:t>いとくま</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イオン</a:t>
            </a:r>
            <a:endParaRPr lang="en-US" altLang="ja-JP" sz="1000" dirty="0">
              <a:latin typeface="メイリオ" panose="020B0604030504040204" pitchFamily="50" charset="-128"/>
              <a:ea typeface="メイリオ" panose="020B0604030504040204" pitchFamily="50" charset="-128"/>
            </a:endParaRPr>
          </a:p>
          <a:p>
            <a:pPr marL="361950">
              <a:defRPr/>
            </a:pPr>
            <a:r>
              <a:rPr lang="ja-JP" altLang="en-US" sz="1000" dirty="0">
                <a:latin typeface="メイリオ" panose="020B0604030504040204" pitchFamily="50" charset="-128"/>
                <a:ea typeface="メイリオ" panose="020B0604030504040204" pitchFamily="50" charset="-128"/>
              </a:rPr>
              <a:t>松江市ボランティア連絡協議会， 個人</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延べ</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名）　　　</a:t>
            </a:r>
            <a:endParaRPr lang="en-US" altLang="ja-JP" sz="1000" dirty="0">
              <a:latin typeface="メイリオ" panose="020B0604030504040204" pitchFamily="50" charset="-128"/>
              <a:ea typeface="メイリオ" panose="020B0604030504040204" pitchFamily="50" charset="-128"/>
            </a:endParaRPr>
          </a:p>
          <a:p>
            <a:pPr marL="361950">
              <a:defRPr/>
            </a:pPr>
            <a:r>
              <a:rPr lang="ja-JP" altLang="en-US" sz="1000" dirty="0">
                <a:latin typeface="メイリオ" panose="020B0604030504040204" pitchFamily="50" charset="-128"/>
                <a:ea typeface="メイリオ" panose="020B0604030504040204" pitchFamily="50" charset="-128"/>
              </a:rPr>
              <a:t>合計　</a:t>
            </a:r>
            <a:r>
              <a:rPr lang="en-US" altLang="ja-JP" sz="1000" dirty="0">
                <a:latin typeface="メイリオ" panose="020B0604030504040204" pitchFamily="50" charset="-128"/>
                <a:ea typeface="メイリオ" panose="020B0604030504040204" pitchFamily="50" charset="-128"/>
              </a:rPr>
              <a:t>395,395</a:t>
            </a:r>
            <a:endParaRPr lang="ja-JP" altLang="en-US" sz="1000" strike="sngStrik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8950640"/>
            <a:ext cx="13103225" cy="468312"/>
          </a:xfrm>
          <a:prstGeom prst="rect">
            <a:avLst/>
          </a:prstGeom>
          <a:solidFill>
            <a:schemeClr val="accent4">
              <a:lumMod val="20000"/>
              <a:lumOff val="80000"/>
            </a:schemeClr>
          </a:solidFill>
          <a:ln>
            <a:noFill/>
          </a:ln>
          <a:effectLst>
            <a:outerShdw blurRad="127000" dir="2700000" algn="tl" rotWithShape="0">
              <a:srgbClr val="000000">
                <a:alpha val="30000"/>
              </a:srgbClr>
            </a:outerShdw>
          </a:effectLst>
        </p:spPr>
        <p:style>
          <a:lnRef idx="2">
            <a:schemeClr val="accent1"/>
          </a:lnRef>
          <a:fillRef idx="1">
            <a:schemeClr val="lt1"/>
          </a:fillRef>
          <a:effectRef idx="0">
            <a:schemeClr val="accent1"/>
          </a:effectRef>
          <a:fontRef idx="minor">
            <a:schemeClr val="dk1"/>
          </a:fontRef>
        </p:style>
        <p:txBody>
          <a:bodyPr lIns="162327" tIns="81164" rIns="162327" bIns="81164" anchor="ctr"/>
          <a:lstStyle/>
          <a:p>
            <a:pPr algn="ctr">
              <a:defRPr/>
            </a:pPr>
            <a:endParaRPr lang="ja-JP" altLang="en-US" dirty="0"/>
          </a:p>
        </p:txBody>
      </p:sp>
      <p:sp>
        <p:nvSpPr>
          <p:cNvPr id="3" name="コンテンツ プレースホルダー 32"/>
          <p:cNvSpPr txBox="1"/>
          <p:nvPr/>
        </p:nvSpPr>
        <p:spPr>
          <a:xfrm>
            <a:off x="514034" y="720651"/>
            <a:ext cx="6002837" cy="3022084"/>
          </a:xfrm>
          <a:prstGeom prst="rect">
            <a:avLst/>
          </a:prstGeom>
          <a:noFill/>
          <a:ln>
            <a:noFill/>
          </a:ln>
        </p:spPr>
        <p:txBody>
          <a:bodyPr/>
          <a:lstStyle>
            <a:lvl1pPr marL="308610" indent="-308610" algn="l" defTabSz="1233805" rtl="0" eaLnBrk="1" latinLnBrk="0" hangingPunct="1">
              <a:lnSpc>
                <a:spcPct val="90000"/>
              </a:lnSpc>
              <a:spcBef>
                <a:spcPts val="1350"/>
              </a:spcBef>
              <a:buFont typeface="Arial" panose="020B0604020202020204" pitchFamily="34" charset="0"/>
              <a:buChar char="•"/>
              <a:defRPr kumimoji="1" sz="3775" kern="1200">
                <a:solidFill>
                  <a:schemeClr val="tx1"/>
                </a:solidFill>
                <a:latin typeface="+mn-lt"/>
                <a:ea typeface="+mn-ea"/>
                <a:cs typeface="+mn-cs"/>
              </a:defRPr>
            </a:lvl1pPr>
            <a:lvl2pPr marL="925195" indent="-308610" algn="l" defTabSz="1233805" rtl="0" eaLnBrk="1" latinLnBrk="0" hangingPunct="1">
              <a:lnSpc>
                <a:spcPct val="90000"/>
              </a:lnSpc>
              <a:spcBef>
                <a:spcPts val="675"/>
              </a:spcBef>
              <a:buFont typeface="Arial" panose="020B0604020202020204" pitchFamily="34" charset="0"/>
              <a:buChar char="•"/>
              <a:defRPr kumimoji="1" sz="3240" kern="1200">
                <a:solidFill>
                  <a:schemeClr val="tx1"/>
                </a:solidFill>
                <a:latin typeface="+mn-lt"/>
                <a:ea typeface="+mn-ea"/>
                <a:cs typeface="+mn-cs"/>
              </a:defRPr>
            </a:lvl2pPr>
            <a:lvl3pPr marL="1541780" indent="-308610" algn="l" defTabSz="1233805" rtl="0" eaLnBrk="1" latinLnBrk="0" hangingPunct="1">
              <a:lnSpc>
                <a:spcPct val="90000"/>
              </a:lnSpc>
              <a:spcBef>
                <a:spcPts val="675"/>
              </a:spcBef>
              <a:buFont typeface="Arial" panose="020B0604020202020204" pitchFamily="34" charset="0"/>
              <a:buChar char="•"/>
              <a:defRPr kumimoji="1" sz="2700" kern="1200">
                <a:solidFill>
                  <a:schemeClr val="tx1"/>
                </a:solidFill>
                <a:latin typeface="+mn-lt"/>
                <a:ea typeface="+mn-ea"/>
                <a:cs typeface="+mn-cs"/>
              </a:defRPr>
            </a:lvl3pPr>
            <a:lvl4pPr marL="215900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4pPr>
            <a:lvl5pPr marL="2775585"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5pPr>
            <a:lvl6pPr marL="339217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6pPr>
            <a:lvl7pPr marL="400939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7pPr>
            <a:lvl8pPr marL="4625975"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8pPr>
            <a:lvl9pPr marL="5242560" indent="-308610" algn="l" defTabSz="1233805" rtl="0" eaLnBrk="1" latinLnBrk="0" hangingPunct="1">
              <a:lnSpc>
                <a:spcPct val="90000"/>
              </a:lnSpc>
              <a:spcBef>
                <a:spcPts val="675"/>
              </a:spcBef>
              <a:buFont typeface="Arial" panose="020B0604020202020204" pitchFamily="34" charset="0"/>
              <a:buChar char="•"/>
              <a:defRPr kumimoji="1" sz="2430" kern="1200">
                <a:solidFill>
                  <a:schemeClr val="tx1"/>
                </a:solidFill>
                <a:latin typeface="+mn-lt"/>
                <a:ea typeface="+mn-ea"/>
                <a:cs typeface="+mn-cs"/>
              </a:defRPr>
            </a:lvl9pPr>
          </a:lstStyle>
          <a:p>
            <a:pPr marL="0" indent="0">
              <a:buNone/>
              <a:defRPr/>
            </a:pPr>
            <a:r>
              <a:rPr lang="en-US" altLang="ja-JP" sz="1100" b="1" dirty="0">
                <a:solidFill>
                  <a:schemeClr val="accent4">
                    <a:lumMod val="75000"/>
                  </a:schemeClr>
                </a:solidFill>
                <a:latin typeface="メイリオ" panose="020B0604030504040204" pitchFamily="50" charset="-128"/>
                <a:ea typeface="メイリオ" panose="020B0604030504040204" pitchFamily="50" charset="-128"/>
              </a:rPr>
              <a:t>1. </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rPr>
              <a:t>性暴力被害に関する電話・メール相談件数</a:t>
            </a:r>
            <a:r>
              <a:rPr lang="ja-JP" altLang="en-US" sz="1000" dirty="0">
                <a:solidFill>
                  <a:schemeClr val="accent4">
                    <a:lumMod val="75000"/>
                  </a:schemeClr>
                </a:solidFill>
                <a:latin typeface="メイリオ" panose="020B0604030504040204" pitchFamily="50" charset="-128"/>
                <a:ea typeface="メイリオ" panose="020B0604030504040204" pitchFamily="50" charset="-128"/>
              </a:rPr>
              <a:t>（延べ）</a:t>
            </a:r>
            <a:r>
              <a:rPr lang="ja-JP" altLang="en-US" sz="1100" dirty="0">
                <a:solidFill>
                  <a:schemeClr val="accent4">
                    <a:lumMod val="75000"/>
                  </a:schemeClr>
                </a:solidFill>
                <a:latin typeface="メイリオ" panose="020B0604030504040204" pitchFamily="50" charset="-128"/>
                <a:ea typeface="メイリオ" panose="020B0604030504040204" pitchFamily="50" charset="-128"/>
              </a:rPr>
              <a:t>　</a:t>
            </a:r>
            <a:endParaRPr lang="en-US" altLang="ja-JP" sz="1100" dirty="0">
              <a:solidFill>
                <a:schemeClr val="accent4">
                  <a:lumMod val="75000"/>
                </a:schemeClr>
              </a:solidFill>
              <a:latin typeface="メイリオ" panose="020B0604030504040204" pitchFamily="50" charset="-128"/>
              <a:ea typeface="メイリオ" panose="020B0604030504040204" pitchFamily="50" charset="-128"/>
            </a:endParaRPr>
          </a:p>
          <a:p>
            <a:pPr marL="0" indent="0">
              <a:lnSpc>
                <a:spcPct val="100000"/>
              </a:lnSpc>
              <a:spcBef>
                <a:spcPts val="0"/>
              </a:spcBef>
              <a:buNone/>
              <a:defRPr/>
            </a:pPr>
            <a:r>
              <a:rPr lang="ja-JP" altLang="en-US" sz="1000" dirty="0">
                <a:latin typeface="メイリオ" panose="020B0604030504040204" pitchFamily="50" charset="-128"/>
                <a:ea typeface="メイリオ" panose="020B0604030504040204" pitchFamily="50" charset="-128"/>
              </a:rPr>
              <a:t> 　・電話相談　　　　  </a:t>
            </a:r>
            <a:r>
              <a:rPr lang="en-US" altLang="ja-JP" sz="1200" dirty="0">
                <a:latin typeface="メイリオ" panose="020B0604030504040204" pitchFamily="50" charset="-128"/>
                <a:ea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rPr>
              <a:t>件　週</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回 （火・木・土，</a:t>
            </a:r>
            <a:r>
              <a:rPr lang="en-US" altLang="ja-JP" sz="1000" dirty="0">
                <a:latin typeface="メイリオ" panose="020B0604030504040204" pitchFamily="50" charset="-128"/>
                <a:ea typeface="メイリオ" panose="020B0604030504040204" pitchFamily="50" charset="-128"/>
              </a:rPr>
              <a:t>17:30</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21:30</a:t>
            </a:r>
            <a:r>
              <a:rPr lang="ja-JP" altLang="en-US" sz="105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marL="0" indent="0">
              <a:lnSpc>
                <a:spcPct val="100000"/>
              </a:lnSpc>
              <a:spcBef>
                <a:spcPts val="0"/>
              </a:spcBef>
              <a:buNone/>
              <a:defRPr/>
            </a:pPr>
            <a:r>
              <a:rPr lang="ja-JP" altLang="en-US" sz="1000" dirty="0">
                <a:latin typeface="メイリオ" panose="020B0604030504040204" pitchFamily="50" charset="-128"/>
                <a:ea typeface="メイリオ" panose="020B0604030504040204" pitchFamily="50" charset="-128"/>
              </a:rPr>
              <a:t>　 ・メール相談</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109</a:t>
            </a:r>
            <a:r>
              <a:rPr lang="ja-JP" altLang="en-US" sz="1000" dirty="0">
                <a:latin typeface="メイリオ" panose="020B0604030504040204" pitchFamily="50" charset="-128"/>
                <a:ea typeface="メイリオ" panose="020B0604030504040204" pitchFamily="50" charset="-128"/>
              </a:rPr>
              <a:t>件（毎日）　</a:t>
            </a:r>
            <a:r>
              <a:rPr lang="ja-JP" altLang="en-US" sz="1000" dirty="0"/>
              <a:t>　　　　</a:t>
            </a:r>
            <a:endParaRPr lang="en-US" altLang="ja-JP" sz="1000" dirty="0"/>
          </a:p>
        </p:txBody>
      </p:sp>
      <p:sp>
        <p:nvSpPr>
          <p:cNvPr id="5" name="正方形/長方形 1"/>
          <p:cNvSpPr>
            <a:spLocks noChangeArrowheads="1"/>
          </p:cNvSpPr>
          <p:nvPr/>
        </p:nvSpPr>
        <p:spPr bwMode="auto">
          <a:xfrm>
            <a:off x="446088" y="1254083"/>
            <a:ext cx="4500563" cy="72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305" tIns="77153" rIns="154305" bIns="77153">
            <a:spAutoFit/>
          </a:bodyPr>
          <a:lstStyle/>
          <a:p>
            <a:r>
              <a:rPr lang="en-US" altLang="ja-JP" sz="1100" b="1" dirty="0">
                <a:solidFill>
                  <a:schemeClr val="accent4">
                    <a:lumMod val="75000"/>
                  </a:schemeClr>
                </a:solidFill>
                <a:latin typeface="メイリオ" panose="020B0604030504040204" pitchFamily="50" charset="-128"/>
                <a:ea typeface="メイリオ" panose="020B0604030504040204" pitchFamily="50" charset="-128"/>
              </a:rPr>
              <a:t>2. </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rPr>
              <a:t>性暴力被害に対する医学的・心理的治療件数</a:t>
            </a:r>
            <a:r>
              <a:rPr lang="ja-JP" altLang="en-US" sz="1000" dirty="0">
                <a:solidFill>
                  <a:schemeClr val="accent4">
                    <a:lumMod val="75000"/>
                  </a:schemeClr>
                </a:solidFill>
                <a:latin typeface="メイリオ" panose="020B0604030504040204" pitchFamily="50" charset="-128"/>
                <a:ea typeface="メイリオ" panose="020B0604030504040204" pitchFamily="50" charset="-128"/>
              </a:rPr>
              <a:t>（延べ）</a:t>
            </a:r>
            <a:endParaRPr lang="en-US" altLang="ja-JP" sz="1000" dirty="0">
              <a:solidFill>
                <a:schemeClr val="accent4">
                  <a:lumMod val="75000"/>
                </a:schemeClr>
              </a:solidFill>
              <a:latin typeface="メイリオ" panose="020B0604030504040204" pitchFamily="50" charset="-128"/>
              <a:ea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・産婦人科診察　    </a:t>
            </a:r>
            <a:r>
              <a:rPr lang="en-US" altLang="ja-JP" sz="10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7</a:t>
            </a:r>
            <a:r>
              <a:rPr lang="ja-JP" altLang="en-US" sz="1000" dirty="0">
                <a:latin typeface="メイリオ" panose="020B0604030504040204" pitchFamily="50" charset="-128"/>
                <a:ea typeface="メイリオ" panose="020B0604030504040204" pitchFamily="50" charset="-128"/>
              </a:rPr>
              <a:t>件</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・心理面接　　　    </a:t>
            </a:r>
            <a:r>
              <a:rPr lang="en-US" altLang="ja-JP" sz="1200" dirty="0">
                <a:latin typeface="メイリオ" panose="020B0604030504040204" pitchFamily="50" charset="-128"/>
                <a:ea typeface="メイリオ" panose="020B0604030504040204" pitchFamily="50" charset="-128"/>
              </a:rPr>
              <a:t>32</a:t>
            </a:r>
            <a:r>
              <a:rPr lang="ja-JP" altLang="en-US" sz="1000" dirty="0">
                <a:latin typeface="メイリオ" panose="020B0604030504040204" pitchFamily="50" charset="-128"/>
                <a:ea typeface="メイリオ" panose="020B0604030504040204" pitchFamily="50" charset="-128"/>
              </a:rPr>
              <a:t>件　　　　　　　</a:t>
            </a:r>
            <a:endParaRPr lang="en-US" altLang="ja-JP" sz="10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457377" y="1878647"/>
            <a:ext cx="4895850" cy="511175"/>
          </a:xfrm>
          <a:prstGeom prst="rect">
            <a:avLst/>
          </a:prstGeom>
        </p:spPr>
        <p:txBody>
          <a:bodyPr lIns="154305" tIns="77153" rIns="154305" bIns="77153">
            <a:spAutoFit/>
          </a:bodyPr>
          <a:lstStyle/>
          <a:p>
            <a:pPr>
              <a:defRPr/>
            </a:pPr>
            <a:r>
              <a:rPr lang="en-US"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 </a:t>
            </a:r>
            <a:r>
              <a:rPr lang="zh-CN"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性暴力被害に対する法的支援</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件数</a:t>
            </a:r>
            <a:r>
              <a:rPr lang="ja-JP" altLang="en-US" sz="105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（延べ）</a:t>
            </a:r>
            <a:endParaRPr lang="ja-JP" altLang="ja-JP" sz="105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・弁護士相談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件</a:t>
            </a:r>
            <a:r>
              <a:rPr lang="ja-JP" altLang="en-US" sz="1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Rectangle 3"/>
          <p:cNvSpPr>
            <a:spLocks noChangeArrowheads="1"/>
          </p:cNvSpPr>
          <p:nvPr/>
        </p:nvSpPr>
        <p:spPr bwMode="auto">
          <a:xfrm>
            <a:off x="449134" y="5792847"/>
            <a:ext cx="5881598" cy="100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54305" tIns="77153" rIns="154305" bIns="77153" anchor="ctr">
            <a:spAutoFit/>
          </a:bodyPr>
          <a:lstStyle>
            <a:lvl1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1pPr>
            <a:lvl2pPr marL="457200" defTabSz="1543050">
              <a:tabLst>
                <a:tab pos="909320" algn="l"/>
              </a:tabLst>
              <a:defRPr kumimoji="1" sz="1600">
                <a:solidFill>
                  <a:schemeClr val="tx1"/>
                </a:solidFill>
                <a:latin typeface="Calibri" panose="020F0502020204030204" pitchFamily="34" charset="0"/>
                <a:ea typeface="ＭＳ Ｐゴシック" panose="020B0600070205080204" charset="-128"/>
              </a:defRPr>
            </a:lvl2pPr>
            <a:lvl3pPr marL="914400" defTabSz="1543050">
              <a:tabLst>
                <a:tab pos="909320" algn="l"/>
              </a:tabLst>
              <a:defRPr kumimoji="1" sz="1600">
                <a:solidFill>
                  <a:schemeClr val="tx1"/>
                </a:solidFill>
                <a:latin typeface="Calibri" panose="020F0502020204030204" pitchFamily="34" charset="0"/>
                <a:ea typeface="ＭＳ Ｐゴシック" panose="020B0600070205080204" charset="-128"/>
              </a:defRPr>
            </a:lvl3pPr>
            <a:lvl4pPr marL="1371600" defTabSz="1543050">
              <a:tabLst>
                <a:tab pos="909320" algn="l"/>
              </a:tabLst>
              <a:defRPr kumimoji="1" sz="1600">
                <a:solidFill>
                  <a:schemeClr val="tx1"/>
                </a:solidFill>
                <a:latin typeface="Calibri" panose="020F0502020204030204" pitchFamily="34" charset="0"/>
                <a:ea typeface="ＭＳ Ｐゴシック" panose="020B0600070205080204" charset="-128"/>
              </a:defRPr>
            </a:lvl4pPr>
            <a:lvl5pPr marL="1828800" defTabSz="1543050">
              <a:tabLst>
                <a:tab pos="909320" algn="l"/>
              </a:tabLst>
              <a:defRPr kumimoji="1" sz="1600">
                <a:solidFill>
                  <a:schemeClr val="tx1"/>
                </a:solidFill>
                <a:latin typeface="Calibri" panose="020F0502020204030204" pitchFamily="34" charset="0"/>
                <a:ea typeface="ＭＳ Ｐゴシック" panose="020B0600070205080204" charset="-128"/>
              </a:defRPr>
            </a:lvl5pPr>
            <a:lvl6pPr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6pPr>
            <a:lvl7pPr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7pPr>
            <a:lvl8pPr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8pPr>
            <a:lvl9pPr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9pPr>
          </a:lstStyle>
          <a:p>
            <a:pPr eaLnBrk="1" hangingPunct="1"/>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広報・啓発活動</a:t>
            </a:r>
            <a:endParaRPr lang="en-US" altLang="ja-JP" sz="1000" dirty="0">
              <a:latin typeface="メイリオ" panose="020B0604030504040204" pitchFamily="50" charset="-128"/>
              <a:ea typeface="メイリオ" panose="020B0604030504040204" pitchFamily="50" charset="-128"/>
            </a:endParaRPr>
          </a:p>
          <a:p>
            <a:pPr eaLnBrk="1" hangingPunct="1"/>
            <a:r>
              <a:rPr lang="ja-JP" altLang="en-US" sz="900" dirty="0">
                <a:latin typeface="メイリオ" panose="020B0604030504040204" pitchFamily="50" charset="-128"/>
                <a:ea typeface="メイリオ" panose="020B0604030504040204" pitchFamily="50" charset="-128"/>
              </a:rPr>
              <a:t>　・</a:t>
            </a:r>
            <a:r>
              <a:rPr lang="ja-JP" altLang="ja-JP" sz="900" dirty="0">
                <a:latin typeface="メイリオ" panose="020B0604030504040204" pitchFamily="50" charset="-128"/>
                <a:ea typeface="メイリオ" panose="020B0604030504040204" pitchFamily="50" charset="-128"/>
              </a:rPr>
              <a:t>さひめだより発行</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2022.8</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  2023.1</a:t>
            </a:r>
            <a:r>
              <a:rPr lang="ja-JP" altLang="en-US" sz="900" dirty="0">
                <a:latin typeface="メイリオ" panose="020B0604030504040204" pitchFamily="50" charset="-128"/>
                <a:ea typeface="メイリオ" panose="020B0604030504040204" pitchFamily="50" charset="-128"/>
              </a:rPr>
              <a:t>月</a:t>
            </a:r>
            <a:endParaRPr lang="en-US" altLang="ja-JP" sz="900" dirty="0">
              <a:latin typeface="メイリオ" panose="020B0604030504040204" pitchFamily="50" charset="-128"/>
              <a:ea typeface="メイリオ" panose="020B0604030504040204" pitchFamily="50" charset="-128"/>
            </a:endParaRPr>
          </a:p>
          <a:p>
            <a:pPr eaLnBrk="1" hangingPunct="1"/>
            <a:r>
              <a:rPr lang="ja-JP" altLang="en-US" sz="900" dirty="0">
                <a:latin typeface="メイリオ" panose="020B0604030504040204" pitchFamily="50" charset="-128"/>
                <a:ea typeface="メイリオ" panose="020B0604030504040204" pitchFamily="50" charset="-128"/>
              </a:rPr>
              <a:t>　・さひめリーフレット・弁護士リーフレット増刷，カウンセラーリーフレット作成，ブックレット作成</a:t>
            </a:r>
            <a:endParaRPr lang="en-US" altLang="ja-JP" sz="900" dirty="0">
              <a:latin typeface="メイリオ" panose="020B0604030504040204" pitchFamily="50" charset="-128"/>
              <a:ea typeface="メイリオ" panose="020B0604030504040204" pitchFamily="50" charset="-128"/>
            </a:endParaRPr>
          </a:p>
          <a:p>
            <a:pPr eaLnBrk="1" hangingPunct="1"/>
            <a:r>
              <a:rPr lang="ja-JP" altLang="en-US" sz="900" dirty="0">
                <a:latin typeface="メイリオ" panose="020B0604030504040204" pitchFamily="50" charset="-128"/>
                <a:ea typeface="メイリオ" panose="020B0604030504040204" pitchFamily="50" charset="-128"/>
              </a:rPr>
              <a:t>　・</a:t>
            </a:r>
            <a:r>
              <a:rPr lang="ja-JP" altLang="en-US" sz="900" dirty="0" err="1">
                <a:latin typeface="メイリオ" panose="020B0604030504040204" pitchFamily="50" charset="-128"/>
                <a:ea typeface="メイリオ" panose="020B0604030504040204" pitchFamily="50" charset="-128"/>
              </a:rPr>
              <a:t>さ</a:t>
            </a:r>
            <a:r>
              <a:rPr lang="ja-JP" altLang="en-US" sz="900" dirty="0">
                <a:latin typeface="メイリオ" panose="020B0604030504040204" pitchFamily="50" charset="-128"/>
                <a:ea typeface="メイリオ" panose="020B0604030504040204" pitchFamily="50" charset="-128"/>
              </a:rPr>
              <a:t>ひめ</a:t>
            </a:r>
            <a:r>
              <a:rPr lang="en-US" altLang="ja-JP" sz="900" dirty="0">
                <a:latin typeface="メイリオ" panose="020B0604030504040204" pitchFamily="50" charset="-128"/>
                <a:ea typeface="メイリオ" panose="020B0604030504040204" pitchFamily="50" charset="-128"/>
              </a:rPr>
              <a:t>Facebook</a:t>
            </a:r>
            <a:r>
              <a:rPr lang="ja-JP" altLang="en-US" sz="900" dirty="0">
                <a:latin typeface="メイリオ" panose="020B0604030504040204" pitchFamily="50" charset="-128"/>
                <a:ea typeface="メイリオ" panose="020B0604030504040204" pitchFamily="50" charset="-128"/>
              </a:rPr>
              <a:t>・ブログ・</a:t>
            </a:r>
            <a:r>
              <a:rPr lang="en-US" altLang="ja-JP" sz="900" dirty="0">
                <a:latin typeface="メイリオ" panose="020B0604030504040204" pitchFamily="50" charset="-128"/>
                <a:ea typeface="メイリオ" panose="020B0604030504040204" pitchFamily="50" charset="-128"/>
              </a:rPr>
              <a:t>Twitter</a:t>
            </a:r>
            <a:r>
              <a:rPr lang="ja-JP" altLang="en-US" sz="900" dirty="0">
                <a:latin typeface="メイリオ" panose="020B0604030504040204" pitchFamily="50" charset="-128"/>
                <a:ea typeface="メイリオ" panose="020B0604030504040204" pitchFamily="50" charset="-128"/>
              </a:rPr>
              <a:t>更新</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日本財団</a:t>
            </a:r>
            <a:r>
              <a:rPr lang="en-US" altLang="ja-JP" sz="900" dirty="0">
                <a:latin typeface="メイリオ" panose="020B0604030504040204" pitchFamily="50" charset="-128"/>
                <a:ea typeface="メイリオ" panose="020B0604030504040204" pitchFamily="50" charset="-128"/>
              </a:rPr>
              <a:t>CANPAN</a:t>
            </a:r>
            <a:r>
              <a:rPr lang="ja-JP" altLang="en-US" sz="900" dirty="0">
                <a:latin typeface="メイリオ" panose="020B0604030504040204" pitchFamily="50" charset="-128"/>
                <a:ea typeface="メイリオ" panose="020B0604030504040204" pitchFamily="50" charset="-128"/>
              </a:rPr>
              <a:t>登録</a:t>
            </a:r>
            <a:endParaRPr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・フラワーデモ参加（毎月</a:t>
            </a:r>
            <a:r>
              <a:rPr lang="en-US" altLang="ja-JP" sz="900" dirty="0">
                <a:latin typeface="メイリオ" panose="020B0604030504040204" pitchFamily="50" charset="-128"/>
                <a:ea typeface="メイリオ" panose="020B0604030504040204" pitchFamily="50" charset="-128"/>
              </a:rPr>
              <a:t>11</a:t>
            </a:r>
            <a:r>
              <a:rPr lang="ja-JP" altLang="en-US" sz="900" dirty="0">
                <a:latin typeface="メイリオ" panose="020B0604030504040204" pitchFamily="50" charset="-128"/>
                <a:ea typeface="メイリオ" panose="020B0604030504040204" pitchFamily="50" charset="-128"/>
              </a:rPr>
              <a:t>日）</a:t>
            </a:r>
            <a:endParaRPr lang="en-US" altLang="ja-JP" sz="900" dirty="0">
              <a:latin typeface="メイリオ" panose="020B0604030504040204" pitchFamily="50" charset="-128"/>
              <a:ea typeface="メイリオ" panose="020B0604030504040204" pitchFamily="50" charset="-128"/>
            </a:endParaRPr>
          </a:p>
          <a:p>
            <a:r>
              <a:rPr lang="ja-JP" altLang="en-US" sz="900" dirty="0">
                <a:solidFill>
                  <a:srgbClr val="FF0000"/>
                </a:solidFill>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HP</a:t>
            </a:r>
            <a:r>
              <a:rPr lang="ja-JP" altLang="en-US" sz="900" dirty="0">
                <a:latin typeface="メイリオ" panose="020B0604030504040204" pitchFamily="50" charset="-128"/>
                <a:ea typeface="メイリオ" panose="020B0604030504040204" pitchFamily="50" charset="-128"/>
              </a:rPr>
              <a:t>改訂</a:t>
            </a:r>
            <a:endParaRPr lang="en-US" altLang="ja-JP" sz="9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6861661" y="676951"/>
            <a:ext cx="4500563" cy="648255"/>
          </a:xfrm>
          <a:prstGeom prst="rect">
            <a:avLst/>
          </a:prstGeom>
        </p:spPr>
        <p:txBody>
          <a:bodyPr lIns="154305" tIns="77153" rIns="154305" bIns="77153">
            <a:spAutoFit/>
          </a:bodyPr>
          <a:lstStyle/>
          <a:p>
            <a:pPr indent="85725" defTabSz="1543050">
              <a:tabLst>
                <a:tab pos="1062990" algn="l"/>
              </a:tabLst>
              <a:defRPr/>
            </a:pP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支援員等</a:t>
            </a:r>
            <a:r>
              <a:rPr lang="zh-CN"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の養成及び研修事業</a:t>
            </a:r>
            <a:endPar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1062990" algn="l"/>
              </a:tabLs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）支援員継続研修会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1062990" algn="l"/>
              </a:tabLs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2022.7.23, 10.1, 11.26, 2023.1.28, 3.25</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1"/>
          <p:cNvSpPr>
            <a:spLocks noChangeArrowheads="1"/>
          </p:cNvSpPr>
          <p:nvPr/>
        </p:nvSpPr>
        <p:spPr bwMode="auto">
          <a:xfrm>
            <a:off x="6921077" y="1203384"/>
            <a:ext cx="4336765" cy="617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54305" tIns="77153" rIns="154305" bIns="77153">
            <a:spAutoFit/>
          </a:bodyPr>
          <a:lstStyle>
            <a:lvl1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9pPr>
          </a:lstStyle>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）カウンセラー勉強会</a:t>
            </a:r>
            <a:endParaRPr lang="en-US" altLang="ja-JP" sz="1000" dirty="0">
              <a:solidFill>
                <a:srgbClr val="FF0000"/>
              </a:solidFill>
              <a:latin typeface="メイリオ" panose="020B0604030504040204" pitchFamily="50" charset="-128"/>
              <a:ea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2022.4.27, 5.25,</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7.6, 8.24, 10.3, 11.24, 2023.1.11, 2.20, 3.24</a:t>
            </a:r>
          </a:p>
          <a:p>
            <a:endParaRPr lang="ja-JP" altLang="en-US" sz="1000" dirty="0">
              <a:latin typeface="メイリオ" panose="020B0604030504040204" pitchFamily="50" charset="-128"/>
              <a:ea typeface="メイリオ" panose="020B0604030504040204" pitchFamily="50" charset="-128"/>
            </a:endParaRPr>
          </a:p>
        </p:txBody>
      </p:sp>
      <p:sp>
        <p:nvSpPr>
          <p:cNvPr id="12" name="正方形/長方形 12"/>
          <p:cNvSpPr>
            <a:spLocks noChangeArrowheads="1"/>
          </p:cNvSpPr>
          <p:nvPr/>
        </p:nvSpPr>
        <p:spPr bwMode="auto">
          <a:xfrm>
            <a:off x="6830573" y="1567728"/>
            <a:ext cx="9002712" cy="663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305" tIns="77153" rIns="154305" bIns="77153">
            <a:spAutoFit/>
          </a:bodyPr>
          <a:lstStyle>
            <a:lvl1pPr indent="85725" defTabSz="1543050">
              <a:tabLst>
                <a:tab pos="10617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9pPr>
          </a:lstStyle>
          <a:p>
            <a:r>
              <a:rPr lang="ja-JP" altLang="en-US" sz="1000" dirty="0">
                <a:solidFill>
                  <a:srgbClr val="000000"/>
                </a:solidFill>
                <a:latin typeface="メイリオ" panose="020B0604030504040204" pitchFamily="50" charset="-128"/>
                <a:ea typeface="メイリオ" panose="020B0604030504040204" pitchFamily="50" charset="-128"/>
              </a:rPr>
              <a:t>  （</a:t>
            </a:r>
            <a:r>
              <a:rPr lang="en-US" altLang="ja-JP" sz="1000" dirty="0">
                <a:solidFill>
                  <a:srgbClr val="000000"/>
                </a:solidFill>
                <a:latin typeface="メイリオ" panose="020B0604030504040204" pitchFamily="50" charset="-128"/>
                <a:ea typeface="メイリオ" panose="020B0604030504040204" pitchFamily="50" charset="-128"/>
              </a:rPr>
              <a:t>3</a:t>
            </a:r>
            <a:r>
              <a:rPr lang="ja-JP" altLang="en-US" sz="1000" dirty="0">
                <a:solidFill>
                  <a:srgbClr val="000000"/>
                </a:solidFill>
                <a:latin typeface="メイリオ" panose="020B0604030504040204" pitchFamily="50" charset="-128"/>
                <a:ea typeface="メイリオ" panose="020B0604030504040204" pitchFamily="50" charset="-128"/>
              </a:rPr>
              <a:t>）</a:t>
            </a:r>
            <a:r>
              <a:rPr lang="zh-CN" altLang="en-US" sz="1000" dirty="0">
                <a:solidFill>
                  <a:srgbClr val="000000"/>
                </a:solidFill>
                <a:latin typeface="メイリオ" panose="020B0604030504040204" pitchFamily="50" charset="-128"/>
                <a:ea typeface="メイリオ" panose="020B0604030504040204" pitchFamily="50" charset="-128"/>
              </a:rPr>
              <a:t>全国会議・研修会出席</a:t>
            </a:r>
            <a:endParaRPr lang="ja-JP" altLang="en-US" sz="1000" dirty="0">
              <a:latin typeface="メイリオ" panose="020B0604030504040204" pitchFamily="50" charset="-128"/>
              <a:ea typeface="メイリオ" panose="020B0604030504040204" pitchFamily="50" charset="-128"/>
            </a:endParaRPr>
          </a:p>
          <a:p>
            <a:r>
              <a:rPr lang="ja-JP" altLang="en-US" sz="900" dirty="0">
                <a:solidFill>
                  <a:srgbClr val="000000"/>
                </a:solidFill>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・性暴力救援センター全国連絡会（オンライン）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2022.7.16 </a:t>
            </a:r>
          </a:p>
          <a:p>
            <a:r>
              <a:rPr lang="ja-JP" altLang="en-US" sz="400" dirty="0">
                <a:latin typeface="メイリオ" panose="020B0604030504040204" pitchFamily="50" charset="-128"/>
                <a:ea typeface="メイリオ" panose="020B0604030504040204" pitchFamily="50" charset="-128"/>
              </a:rPr>
              <a:t>　 　 </a:t>
            </a:r>
            <a:r>
              <a:rPr lang="ja-JP" altLang="en-US" sz="100" dirty="0">
                <a:latin typeface="メイリオ" panose="020B0604030504040204" pitchFamily="50" charset="-128"/>
                <a:ea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4</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SNS</a:t>
            </a:r>
            <a:r>
              <a:rPr lang="ja-JP" altLang="en-US" sz="1000" dirty="0">
                <a:latin typeface="メイリオ" panose="020B0604030504040204" pitchFamily="50" charset="-128"/>
                <a:ea typeface="メイリオ" panose="020B0604030504040204" pitchFamily="50" charset="-128"/>
              </a:rPr>
              <a:t>相談研修会（オンライン</a:t>
            </a:r>
            <a:r>
              <a:rPr lang="en-US" altLang="ja-JP" sz="1000" dirty="0">
                <a:latin typeface="メイリオ" panose="020B0604030504040204" pitchFamily="50" charset="-128"/>
                <a:ea typeface="メイリオ" panose="020B0604030504040204" pitchFamily="50" charset="-128"/>
              </a:rPr>
              <a:t>)</a:t>
            </a:r>
            <a:endParaRPr lang="en-US" altLang="ja-JP" sz="900" dirty="0">
              <a:solidFill>
                <a:srgbClr val="FF0000"/>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450143" y="3446128"/>
            <a:ext cx="5160963" cy="540534"/>
          </a:xfrm>
          <a:prstGeom prst="rect">
            <a:avLst/>
          </a:prstGeom>
        </p:spPr>
        <p:txBody>
          <a:bodyPr lIns="154305" tIns="77153" rIns="154305" bIns="77153">
            <a:spAutoFit/>
          </a:bodyPr>
          <a:lstStyle/>
          <a:p>
            <a:pPr defTabSz="1543050">
              <a:defRPr/>
            </a:pPr>
            <a:r>
              <a:rPr lang="en-US"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zh-CN"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性暴力のない社会を実現するための教育・啓発</a:t>
            </a:r>
            <a:endParaRPr lang="ja-JP"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1543050">
              <a:defRPr/>
            </a:pPr>
            <a:endParaRPr lang="en-US" altLang="zh-CN" sz="400"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1543050">
              <a:defRPr/>
            </a:pPr>
            <a:r>
              <a:rPr lang="en-US" altLang="zh-CN"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  </a:t>
            </a:r>
            <a:r>
              <a:rPr lang="zh-CN"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研修会・支援員養成講座</a:t>
            </a:r>
            <a:r>
              <a:rPr lang="ja-JP"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の開催</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期）</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7"/>
          <p:cNvSpPr>
            <a:spLocks noChangeArrowheads="1"/>
          </p:cNvSpPr>
          <p:nvPr/>
        </p:nvSpPr>
        <p:spPr bwMode="auto">
          <a:xfrm>
            <a:off x="7109890" y="4429674"/>
            <a:ext cx="7343775" cy="43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305" tIns="77153" rIns="154305" bIns="77153">
            <a:spAutoFit/>
          </a:bodyPr>
          <a:lstStyle>
            <a:lvl1pPr indent="85725" defTabSz="1543050">
              <a:tabLst>
                <a:tab pos="10617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9pPr>
          </a:lstStyle>
          <a:p>
            <a:r>
              <a:rPr lang="ja-JP" altLang="en-US" sz="900" dirty="0">
                <a:latin typeface="メイリオ" panose="020B0604030504040204" pitchFamily="50" charset="-128"/>
                <a:ea typeface="メイリオ" panose="020B0604030504040204" pitchFamily="50" charset="-128"/>
              </a:rPr>
              <a:t>    </a:t>
            </a:r>
            <a:endParaRPr lang="en-US" altLang="ja-JP" sz="900" dirty="0">
              <a:latin typeface="メイリオ" panose="020B0604030504040204" pitchFamily="50" charset="-128"/>
              <a:ea typeface="メイリオ" panose="020B0604030504040204" pitchFamily="50" charset="-128"/>
            </a:endParaRPr>
          </a:p>
          <a:p>
            <a:endParaRPr lang="ja-JP" altLang="en-US" sz="9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385763" y="225086"/>
            <a:ext cx="2487220" cy="463589"/>
          </a:xfrm>
          <a:prstGeom prst="rect">
            <a:avLst/>
          </a:prstGeom>
          <a:noFill/>
        </p:spPr>
        <p:txBody>
          <a:bodyPr wrap="none" lIns="154305" tIns="77153" rIns="154305" bIns="77153">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ja-JP" sz="2000" b="1" spc="84" dirty="0">
                <a:ln w="11430"/>
                <a:solidFill>
                  <a:schemeClr val="accent4">
                    <a:lumMod val="75000"/>
                  </a:schemeClr>
                </a:solidFill>
                <a:effectLst>
                  <a:outerShdw blurRad="76200" dist="50800" dir="5400000" algn="tl" rotWithShape="0">
                    <a:srgbClr val="000000">
                      <a:alpha val="65000"/>
                    </a:srgbClr>
                  </a:outerShdw>
                </a:effectLst>
                <a:ea typeface="ＭＳ Ｐゴシック" panose="020B0600070205080204" charset="-128"/>
              </a:rPr>
              <a:t>2022</a:t>
            </a:r>
            <a:r>
              <a:rPr lang="ja-JP" altLang="en-US" sz="2000" b="1" spc="84" dirty="0">
                <a:ln w="11430"/>
                <a:solidFill>
                  <a:schemeClr val="accent4">
                    <a:lumMod val="75000"/>
                  </a:schemeClr>
                </a:solidFill>
                <a:effectLst>
                  <a:outerShdw blurRad="76200" dist="50800" dir="5400000" algn="tl" rotWithShape="0">
                    <a:srgbClr val="000000">
                      <a:alpha val="65000"/>
                    </a:srgbClr>
                  </a:outerShdw>
                </a:effectLst>
                <a:ea typeface="ＭＳ Ｐゴシック" panose="020B0600070205080204" charset="-128"/>
              </a:rPr>
              <a:t>年度事業報告</a:t>
            </a:r>
          </a:p>
        </p:txBody>
      </p:sp>
      <p:sp>
        <p:nvSpPr>
          <p:cNvPr id="16" name="正方形/長方形 5"/>
          <p:cNvSpPr>
            <a:spLocks noChangeArrowheads="1"/>
          </p:cNvSpPr>
          <p:nvPr/>
        </p:nvSpPr>
        <p:spPr bwMode="auto">
          <a:xfrm>
            <a:off x="6950721" y="4032293"/>
            <a:ext cx="6152503" cy="1094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4305" tIns="77153" rIns="154305" bIns="77153">
            <a:spAutoFit/>
          </a:bodyPr>
          <a:lstStyle>
            <a:lvl1pPr indent="85725" defTabSz="1543050">
              <a:tabLst>
                <a:tab pos="10617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9pPr>
          </a:lstStyle>
          <a:p>
            <a:r>
              <a:rPr lang="en-US" altLang="ja-JP" sz="1000" dirty="0">
                <a:latin typeface="メイリオ" panose="020B0604030504040204" pitchFamily="50" charset="-128"/>
                <a:ea typeface="メイリオ" panose="020B0604030504040204" pitchFamily="50" charset="-128"/>
              </a:rPr>
              <a:t>  (3) </a:t>
            </a:r>
            <a:r>
              <a:rPr lang="ja-JP" altLang="en-US" sz="1000" dirty="0">
                <a:latin typeface="メイリオ" panose="020B0604030504040204" pitchFamily="50" charset="-128"/>
                <a:ea typeface="メイリオ" panose="020B0604030504040204" pitchFamily="50" charset="-128"/>
              </a:rPr>
              <a:t>会の運営</a:t>
            </a:r>
            <a:endParaRPr lang="en-US" altLang="ja-JP" sz="10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・理事会、運営委員会により決定 </a:t>
            </a:r>
            <a:r>
              <a:rPr lang="en-US" altLang="ja-JP" sz="900" dirty="0">
                <a:latin typeface="メイリオ" panose="020B0604030504040204" pitchFamily="50" charset="-128"/>
                <a:ea typeface="メイリオ" panose="020B0604030504040204" pitchFamily="50" charset="-128"/>
              </a:rPr>
              <a:t>   </a:t>
            </a:r>
          </a:p>
          <a:p>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社員総会                  </a:t>
            </a:r>
            <a:r>
              <a:rPr lang="en-US" altLang="ja-JP" sz="900" dirty="0">
                <a:latin typeface="メイリオ" panose="020B0604030504040204" pitchFamily="50" charset="-128"/>
                <a:ea typeface="メイリオ" panose="020B0604030504040204" pitchFamily="50" charset="-128"/>
              </a:rPr>
              <a:t>2022.5.28   25</a:t>
            </a:r>
            <a:r>
              <a:rPr lang="ja-JP" altLang="en-US" sz="900" dirty="0">
                <a:latin typeface="メイリオ" panose="020B0604030504040204" pitchFamily="50" charset="-128"/>
                <a:ea typeface="メイリオ" panose="020B0604030504040204" pitchFamily="50" charset="-128"/>
              </a:rPr>
              <a:t>名出席、委任状</a:t>
            </a:r>
            <a:r>
              <a:rPr lang="en-US" altLang="ja-JP" sz="900" dirty="0">
                <a:latin typeface="メイリオ" panose="020B0604030504040204" pitchFamily="50" charset="-128"/>
                <a:ea typeface="メイリオ" panose="020B0604030504040204" pitchFamily="50" charset="-128"/>
              </a:rPr>
              <a:t>31</a:t>
            </a:r>
            <a:r>
              <a:rPr lang="ja-JP" altLang="en-US" sz="900" dirty="0">
                <a:latin typeface="メイリオ" panose="020B0604030504040204" pitchFamily="50" charset="-128"/>
                <a:ea typeface="メイリオ" panose="020B0604030504040204" pitchFamily="50" charset="-128"/>
              </a:rPr>
              <a:t>名</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拡大理事会の開催　   </a:t>
            </a:r>
            <a:r>
              <a:rPr lang="en-US" altLang="ja-JP" sz="900" dirty="0">
                <a:latin typeface="メイリオ" panose="020B0604030504040204" pitchFamily="50" charset="-128"/>
                <a:ea typeface="メイリオ" panose="020B0604030504040204" pitchFamily="50" charset="-128"/>
              </a:rPr>
              <a:t>2022.4.18,  6.27, 7.25,</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8.29, 10.11, 11.21,</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12.26, 2022.1.23, 3.3</a:t>
            </a:r>
          </a:p>
          <a:p>
            <a:endParaRPr lang="en-US" altLang="ja-JP" sz="400" dirty="0">
              <a:solidFill>
                <a:srgbClr val="FF0000"/>
              </a:solidFill>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(4) </a:t>
            </a:r>
            <a:r>
              <a:rPr lang="ja-JP" altLang="en-US" sz="1000" dirty="0">
                <a:latin typeface="メイリオ" panose="020B0604030504040204" pitchFamily="50" charset="-128"/>
                <a:ea typeface="メイリオ" panose="020B0604030504040204" pitchFamily="50" charset="-128"/>
              </a:rPr>
              <a:t>取材・アンケートなどへの対応</a:t>
            </a:r>
            <a:endParaRPr lang="en-US" altLang="ja-JP" sz="1000" dirty="0">
              <a:latin typeface="メイリオ" panose="020B0604030504040204" pitchFamily="50" charset="-128"/>
              <a:ea typeface="メイリオ" panose="020B0604030504040204" pitchFamily="50" charset="-128"/>
            </a:endParaRPr>
          </a:p>
          <a:p>
            <a:r>
              <a:rPr lang="ja-JP" altLang="en-US" sz="100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厚労科研アンケート　</a:t>
            </a:r>
            <a:r>
              <a:rPr lang="en-US" altLang="ja-JP" sz="900" dirty="0">
                <a:latin typeface="メイリオ" panose="020B0604030504040204" pitchFamily="50" charset="-128"/>
                <a:ea typeface="メイリオ" panose="020B0604030504040204" pitchFamily="50" charset="-128"/>
              </a:rPr>
              <a:t>2022.12</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NHK</a:t>
            </a:r>
            <a:r>
              <a:rPr lang="ja-JP" altLang="en-US" sz="900" dirty="0">
                <a:latin typeface="メイリオ" panose="020B0604030504040204" pitchFamily="50" charset="-128"/>
                <a:ea typeface="メイリオ" panose="020B0604030504040204" pitchFamily="50" charset="-128"/>
              </a:rPr>
              <a:t>アンケート　</a:t>
            </a:r>
            <a:r>
              <a:rPr lang="en-US" altLang="ja-JP" sz="900" dirty="0">
                <a:latin typeface="メイリオ" panose="020B0604030504040204" pitchFamily="50" charset="-128"/>
                <a:ea typeface="メイリオ" panose="020B0604030504040204" pitchFamily="50" charset="-128"/>
              </a:rPr>
              <a:t>2023.3</a:t>
            </a:r>
            <a:r>
              <a:rPr lang="ja-JP" altLang="en-US" sz="900" dirty="0">
                <a:latin typeface="メイリオ" panose="020B0604030504040204" pitchFamily="50" charset="-128"/>
                <a:ea typeface="メイリオ" panose="020B0604030504040204" pitchFamily="50" charset="-128"/>
              </a:rPr>
              <a:t>月</a:t>
            </a:r>
            <a:endParaRPr lang="en-US" altLang="ja-JP" sz="9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6861662" y="2565652"/>
            <a:ext cx="6378680" cy="1610057"/>
          </a:xfrm>
          <a:prstGeom prst="rect">
            <a:avLst/>
          </a:prstGeom>
        </p:spPr>
        <p:txBody>
          <a:bodyPr wrap="square" lIns="154305" tIns="77153" rIns="154305" bIns="77153">
            <a:spAutoFit/>
          </a:bodyPr>
          <a:lstStyle/>
          <a:p>
            <a:pPr indent="85725" defTabSz="1543050">
              <a:tabLst>
                <a:tab pos="1062990" algn="l"/>
              </a:tabLst>
              <a:defRPr/>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６</a:t>
            </a:r>
            <a:r>
              <a:rPr lang="en-US" altLang="ja-JP"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その他の事業</a:t>
            </a:r>
          </a:p>
          <a:p>
            <a:pPr defTabSz="1543050">
              <a:tabLst>
                <a:tab pos="1062990" algn="l"/>
              </a:tabLst>
              <a:defRPr/>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）委託事業</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10629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900" dirty="0">
                <a:latin typeface="メイリオ" panose="020B0604030504040204" pitchFamily="50" charset="-128"/>
                <a:ea typeface="メイリオ" panose="020B0604030504040204" pitchFamily="50" charset="-128"/>
              </a:rPr>
              <a:t>性暴力被害者支援員専門研修会</a:t>
            </a:r>
            <a:r>
              <a:rPr lang="ja-JP" altLang="en-US" sz="900" dirty="0">
                <a:latin typeface="メイリオ" panose="020B0604030504040204" pitchFamily="50" charset="-128"/>
                <a:ea typeface="メイリオ" panose="020B0604030504040204" pitchFamily="50" charset="-128"/>
              </a:rPr>
              <a:t>（島根県女性相談センターより委託）　　　　　</a:t>
            </a:r>
            <a:r>
              <a:rPr lang="en-US" altLang="ja-JP" sz="900" dirty="0">
                <a:latin typeface="メイリオ" panose="020B0604030504040204" pitchFamily="50" charset="-128"/>
                <a:ea typeface="メイリオ" panose="020B0604030504040204" pitchFamily="50" charset="-128"/>
              </a:rPr>
              <a:t>2022.9.2, </a:t>
            </a:r>
            <a:r>
              <a:rPr lang="en-US" altLang="ja-JP" sz="900" dirty="0">
                <a:solidFill>
                  <a:schemeClr val="accent5"/>
                </a:solidFill>
                <a:latin typeface="メイリオ" panose="020B0604030504040204" pitchFamily="50" charset="-128"/>
                <a:ea typeface="メイリオ" panose="020B0604030504040204" pitchFamily="50" charset="-128"/>
              </a:rPr>
              <a:t>11.5</a:t>
            </a:r>
          </a:p>
          <a:p>
            <a:pPr defTabSz="1543050">
              <a:tabLst>
                <a:tab pos="10629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若年者に対する暴力予防教育実践者研修会（島根県より委託）   </a:t>
            </a:r>
            <a:r>
              <a:rPr lang="en-US" altLang="ja-JP" sz="900" dirty="0">
                <a:latin typeface="メイリオ" panose="020B0604030504040204" pitchFamily="50" charset="-128"/>
                <a:ea typeface="メイリオ" panose="020B0604030504040204" pitchFamily="50" charset="-128"/>
              </a:rPr>
              <a:t>2022. 7.27</a:t>
            </a:r>
            <a:r>
              <a:rPr lang="ja-JP" altLang="en-US" sz="900" dirty="0">
                <a:latin typeface="メイリオ" panose="020B0604030504040204" pitchFamily="50" charset="-128"/>
                <a:ea typeface="メイリオ" panose="020B0604030504040204" pitchFamily="50" charset="-128"/>
              </a:rPr>
              <a:t>（松江）</a:t>
            </a:r>
            <a:r>
              <a:rPr lang="en-US" altLang="ja-JP" sz="900" dirty="0">
                <a:latin typeface="メイリオ" panose="020B0604030504040204" pitchFamily="50" charset="-128"/>
                <a:ea typeface="メイリオ" panose="020B0604030504040204" pitchFamily="50" charset="-128"/>
              </a:rPr>
              <a:t>, 11.29</a:t>
            </a:r>
            <a:r>
              <a:rPr lang="ja-JP" altLang="en-US" sz="900" dirty="0">
                <a:latin typeface="メイリオ" panose="020B0604030504040204" pitchFamily="50" charset="-128"/>
                <a:ea typeface="メイリオ" panose="020B0604030504040204" pitchFamily="50" charset="-128"/>
              </a:rPr>
              <a:t>（浜田）</a:t>
            </a:r>
            <a:endParaRPr lang="en-US" altLang="ja-JP" sz="900" dirty="0">
              <a:latin typeface="メイリオ" panose="020B0604030504040204" pitchFamily="50" charset="-128"/>
              <a:ea typeface="メイリオ" panose="020B0604030504040204" pitchFamily="50" charset="-128"/>
            </a:endParaRPr>
          </a:p>
          <a:p>
            <a:pPr defTabSz="1543050">
              <a:tabLst>
                <a:tab pos="10629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・島根県ワンストップ支援センター夜間オンコール対応（島根県より委託）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Cure</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Time</a:t>
            </a:r>
            <a:r>
              <a:rPr lang="ja-JP" altLang="en-US" sz="900" dirty="0">
                <a:latin typeface="メイリオ" panose="020B0604030504040204" pitchFamily="50" charset="-128"/>
                <a:ea typeface="メイリオ" panose="020B0604030504040204" pitchFamily="50" charset="-128"/>
              </a:rPr>
              <a:t>（</a:t>
            </a:r>
            <a:r>
              <a:rPr lang="ja-JP" altLang="ja-JP" sz="900" dirty="0">
                <a:latin typeface="メイリオ" panose="020B0604030504040204" pitchFamily="50" charset="-128"/>
                <a:ea typeface="メイリオ" panose="020B0604030504040204" pitchFamily="50" charset="-128"/>
              </a:rPr>
              <a:t>若年層における女性に対する暴力の予防啓発及び相談支援促進事業運営業務</a:t>
            </a:r>
            <a:r>
              <a:rPr lang="ja-JP" altLang="en-US" sz="900" dirty="0">
                <a:latin typeface="メイリオ" panose="020B0604030504040204" pitchFamily="50" charset="-128"/>
                <a:ea typeface="メイリオ" panose="020B0604030504040204" pitchFamily="50" charset="-128"/>
              </a:rPr>
              <a:t>）内閣府より委託</a:t>
            </a:r>
            <a:endParaRPr lang="en-US" altLang="ja-JP" sz="900" dirty="0">
              <a:latin typeface="メイリオ" panose="020B0604030504040204" pitchFamily="50" charset="-128"/>
              <a:ea typeface="メイリオ" panose="020B0604030504040204" pitchFamily="50" charset="-128"/>
            </a:endParaRPr>
          </a:p>
          <a:p>
            <a:r>
              <a:rPr lang="ja-JP" altLang="en-US" sz="400" dirty="0">
                <a:latin typeface="メイリオ" panose="020B0604030504040204" pitchFamily="50" charset="-128"/>
                <a:ea typeface="メイリオ" panose="020B0604030504040204" pitchFamily="50" charset="-128"/>
              </a:rPr>
              <a:t>　</a:t>
            </a:r>
            <a:r>
              <a:rPr lang="ja-JP" altLang="en-US" sz="100" dirty="0">
                <a:latin typeface="メイリオ" panose="020B0604030504040204" pitchFamily="50" charset="-128"/>
                <a:ea typeface="メイリオ" panose="020B0604030504040204" pitchFamily="50" charset="-128"/>
              </a:rPr>
              <a:t>　　　　　　　　　　　　　　　　　　　　　　　　　　　　　　　　</a:t>
            </a:r>
            <a:endParaRPr lang="en-US" altLang="ja-JP" sz="1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1062990" algn="l"/>
              </a:tabLst>
              <a:defRPr/>
            </a:pPr>
            <a:endParaRPr lang="en-US" altLang="ja-JP" sz="2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1062990" algn="l"/>
              </a:tabLst>
              <a:defRPr/>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(2)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運営費獲得のための活動</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85725" defTabSz="1543050">
              <a:tabLst>
                <a:tab pos="10629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・イオン黄色いレシートキャンペーン参加</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85725" defTabSz="1543050">
              <a:tabLst>
                <a:tab pos="10629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・助成金・寄付金の獲得，会員拡大</a:t>
            </a:r>
          </a:p>
        </p:txBody>
      </p:sp>
      <p:sp>
        <p:nvSpPr>
          <p:cNvPr id="18" name="正方形/長方形 17"/>
          <p:cNvSpPr/>
          <p:nvPr/>
        </p:nvSpPr>
        <p:spPr>
          <a:xfrm>
            <a:off x="7034890" y="5186050"/>
            <a:ext cx="4423262" cy="463589"/>
          </a:xfrm>
          <a:prstGeom prst="rect">
            <a:avLst/>
          </a:prstGeom>
          <a:noFill/>
        </p:spPr>
        <p:txBody>
          <a:bodyPr wrap="none" lIns="154305" tIns="77153" rIns="154305" bIns="77153">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ja-JP" sz="2000" b="1" spc="84" dirty="0">
                <a:ln w="11430"/>
                <a:solidFill>
                  <a:schemeClr val="accent4">
                    <a:lumMod val="75000"/>
                  </a:schemeClr>
                </a:solidFill>
                <a:effectLst>
                  <a:outerShdw blurRad="76200" dist="50800" dir="5400000" algn="tl" rotWithShape="0">
                    <a:srgbClr val="000000">
                      <a:alpha val="65000"/>
                    </a:srgbClr>
                  </a:outerShdw>
                </a:effectLst>
                <a:ea typeface="ＭＳ Ｐゴシック" panose="020B0600070205080204" charset="-128"/>
              </a:rPr>
              <a:t>2023</a:t>
            </a:r>
            <a:r>
              <a:rPr lang="ja-JP" altLang="en-US" sz="2000" b="1" spc="84" dirty="0">
                <a:ln w="11430"/>
                <a:solidFill>
                  <a:schemeClr val="accent4">
                    <a:lumMod val="75000"/>
                  </a:schemeClr>
                </a:solidFill>
                <a:effectLst>
                  <a:outerShdw blurRad="76200" dist="50800" dir="5400000" algn="tl" rotWithShape="0">
                    <a:srgbClr val="000000">
                      <a:alpha val="65000"/>
                    </a:srgbClr>
                  </a:outerShdw>
                </a:effectLst>
                <a:ea typeface="ＭＳ Ｐゴシック" panose="020B0600070205080204" charset="-128"/>
              </a:rPr>
              <a:t>年度　研修会・支援員養成講座</a:t>
            </a:r>
          </a:p>
        </p:txBody>
      </p:sp>
      <p:sp>
        <p:nvSpPr>
          <p:cNvPr id="19" name="正方形/長方形 60"/>
          <p:cNvSpPr>
            <a:spLocks noChangeArrowheads="1"/>
          </p:cNvSpPr>
          <p:nvPr/>
        </p:nvSpPr>
        <p:spPr bwMode="auto">
          <a:xfrm>
            <a:off x="7109890" y="7190545"/>
            <a:ext cx="5597524" cy="1433086"/>
          </a:xfrm>
          <a:prstGeom prst="rect">
            <a:avLst/>
          </a:prstGeom>
          <a:solidFill>
            <a:schemeClr val="accent3">
              <a:lumMod val="20000"/>
              <a:lumOff val="80000"/>
            </a:schemeClr>
          </a:solidFill>
          <a:ln>
            <a:noFill/>
          </a:ln>
        </p:spPr>
        <p:txBody>
          <a:bodyPr wrap="square" lIns="154305" tIns="77153" rIns="154305" bIns="77153">
            <a:spAutoFit/>
          </a:bodyPr>
          <a:lstStyle>
            <a:lvl1pPr indent="85725" defTabSz="1543050">
              <a:tabLst>
                <a:tab pos="10617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10617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1061720" algn="l"/>
              </a:tabLst>
              <a:defRPr kumimoji="1" sz="1600">
                <a:solidFill>
                  <a:schemeClr val="tx1"/>
                </a:solidFill>
                <a:latin typeface="Calibri" panose="020F0502020204030204" pitchFamily="34" charset="0"/>
                <a:ea typeface="ＭＳ Ｐゴシック" panose="020B0600070205080204" charset="-128"/>
              </a:defRPr>
            </a:lvl9pPr>
          </a:lstStyle>
          <a:p>
            <a:r>
              <a:rPr lang="ja-JP" altLang="en-US" sz="1100" b="1" dirty="0">
                <a:solidFill>
                  <a:srgbClr val="000000"/>
                </a:solidFill>
                <a:latin typeface="メイリオ" panose="020B0604030504040204" pitchFamily="50" charset="-128"/>
                <a:ea typeface="メイリオ" panose="020B0604030504040204" pitchFamily="50" charset="-128"/>
              </a:rPr>
              <a:t>役員</a:t>
            </a:r>
            <a:endParaRPr lang="en-US" altLang="ja-JP" sz="1100" b="1" dirty="0">
              <a:solidFill>
                <a:srgbClr val="000000"/>
              </a:solidFill>
              <a:latin typeface="メイリオ" panose="020B0604030504040204" pitchFamily="50" charset="-128"/>
              <a:ea typeface="メイリオ" panose="020B0604030504040204" pitchFamily="50" charset="-128"/>
            </a:endParaRPr>
          </a:p>
          <a:p>
            <a:endParaRPr lang="en-US" altLang="ja-JP" sz="200" dirty="0">
              <a:solidFill>
                <a:srgbClr val="000000"/>
              </a:solidFill>
              <a:latin typeface="メイリオ" panose="020B0604030504040204" pitchFamily="50" charset="-128"/>
              <a:ea typeface="メイリオ" panose="020B0604030504040204" pitchFamily="50" charset="-128"/>
            </a:endParaRPr>
          </a:p>
          <a:p>
            <a:r>
              <a:rPr lang="ja-JP" altLang="en-US" sz="1000" dirty="0">
                <a:solidFill>
                  <a:srgbClr val="000000"/>
                </a:solidFill>
                <a:latin typeface="メイリオ" panose="020B0604030504040204" pitchFamily="50" charset="-128"/>
                <a:ea typeface="メイリオ" panose="020B0604030504040204" pitchFamily="50" charset="-128"/>
              </a:rPr>
              <a:t>　代表理事</a:t>
            </a:r>
            <a:r>
              <a:rPr lang="en-US" altLang="ja-JP" sz="1000" dirty="0">
                <a:solidFill>
                  <a:srgbClr val="FF0000"/>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岡崎由美子（</a:t>
            </a:r>
            <a:r>
              <a:rPr lang="ja-JP" altLang="en-US" sz="1000" dirty="0">
                <a:solidFill>
                  <a:srgbClr val="000000"/>
                </a:solidFill>
                <a:latin typeface="メイリオ" panose="020B0604030504040204" pitchFamily="50" charset="-128"/>
                <a:ea typeface="メイリオ" panose="020B0604030504040204" pitchFamily="50" charset="-128"/>
              </a:rPr>
              <a:t>岡崎法律事務所代表、弁護士）</a:t>
            </a:r>
            <a:endParaRPr lang="ja-JP" altLang="en-US" sz="1000" dirty="0">
              <a:latin typeface="メイリオ" panose="020B0604030504040204" pitchFamily="50" charset="-128"/>
              <a:ea typeface="メイリオ" panose="020B0604030504040204" pitchFamily="50" charset="-128"/>
            </a:endParaRPr>
          </a:p>
          <a:p>
            <a:r>
              <a:rPr lang="ja-JP" altLang="en-US" sz="1000" dirty="0">
                <a:solidFill>
                  <a:srgbClr val="000000"/>
                </a:solidFill>
                <a:latin typeface="メイリオ" panose="020B0604030504040204" pitchFamily="50" charset="-128"/>
                <a:ea typeface="メイリオ" panose="020B0604030504040204" pitchFamily="50" charset="-128"/>
              </a:rPr>
              <a:t>　理　　事</a:t>
            </a:r>
            <a:r>
              <a:rPr lang="en-US" altLang="ja-JP" sz="1000" dirty="0">
                <a:solidFill>
                  <a:srgbClr val="000000"/>
                </a:solidFill>
                <a:latin typeface="メイリオ" panose="020B0604030504040204" pitchFamily="50" charset="-128"/>
                <a:ea typeface="メイリオ" panose="020B0604030504040204" pitchFamily="50" charset="-128"/>
              </a:rPr>
              <a:t>	</a:t>
            </a:r>
            <a:r>
              <a:rPr lang="ja-JP" altLang="en-US" sz="1000" dirty="0">
                <a:solidFill>
                  <a:srgbClr val="000000"/>
                </a:solidFill>
                <a:latin typeface="メイリオ" panose="020B0604030504040204" pitchFamily="50" charset="-128"/>
                <a:ea typeface="メイリオ" panose="020B0604030504040204" pitchFamily="50" charset="-128"/>
              </a:rPr>
              <a:t>河野美江　（島根大学教員、産婦人科医、臨床心理士）</a:t>
            </a:r>
            <a:endParaRPr lang="en-US" altLang="ja-JP" sz="1000" dirty="0">
              <a:solidFill>
                <a:srgbClr val="000000"/>
              </a:solidFill>
              <a:latin typeface="メイリオ" panose="020B0604030504040204" pitchFamily="50" charset="-128"/>
              <a:ea typeface="メイリオ" panose="020B0604030504040204" pitchFamily="50" charset="-128"/>
            </a:endParaRPr>
          </a:p>
          <a:p>
            <a:r>
              <a:rPr lang="en-US" altLang="ja-JP" sz="1000" dirty="0">
                <a:solidFill>
                  <a:srgbClr val="000000"/>
                </a:solidFill>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水野彰子</a:t>
            </a:r>
            <a:r>
              <a:rPr lang="ja-JP" altLang="en-US" sz="1000" dirty="0">
                <a:latin typeface="メイリオ" panose="020B0604030504040204" pitchFamily="50" charset="-128"/>
                <a:ea typeface="メイリオ" panose="020B0604030504040204" pitchFamily="50" charset="-128"/>
              </a:rPr>
              <a:t>　（松江森の風法律事務所、弁護士）</a:t>
            </a:r>
            <a:endParaRPr lang="en-US" altLang="ja-JP" sz="1000" dirty="0">
              <a:latin typeface="メイリオ" panose="020B0604030504040204" pitchFamily="50" charset="-128"/>
              <a:ea typeface="メイリオ" panose="020B0604030504040204" pitchFamily="50" charset="-128"/>
            </a:endParaRPr>
          </a:p>
          <a:p>
            <a:r>
              <a:rPr lang="en-US" altLang="ja-JP" sz="1000" dirty="0">
                <a:solidFill>
                  <a:srgbClr val="000000"/>
                </a:solidFill>
                <a:latin typeface="メイリオ" panose="020B0604030504040204" pitchFamily="50" charset="-128"/>
                <a:ea typeface="メイリオ" panose="020B0604030504040204" pitchFamily="50" charset="-128"/>
              </a:rPr>
              <a:t>                       </a:t>
            </a:r>
            <a:r>
              <a:rPr lang="ja-JP" altLang="en-US" sz="1000" dirty="0">
                <a:solidFill>
                  <a:srgbClr val="000000"/>
                </a:solidFill>
                <a:latin typeface="メイリオ" panose="020B0604030504040204" pitchFamily="50" charset="-128"/>
                <a:ea typeface="メイリオ" panose="020B0604030504040204" pitchFamily="50" charset="-128"/>
              </a:rPr>
              <a:t>早瀬眞知子（オフィス早瀬、臨床心理士）</a:t>
            </a:r>
            <a:endParaRPr lang="en-US" altLang="ja-JP" sz="1000" dirty="0">
              <a:solidFill>
                <a:srgbClr val="000000"/>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監　　事</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若槻みき子（元特別支援学校教諭）　　</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運営委員</a:t>
            </a:r>
            <a:r>
              <a:rPr lang="en-US" altLang="ja-JP"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大國暢子</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（弁護士）　　　　　</a:t>
            </a:r>
            <a:r>
              <a:rPr lang="ja-JP" altLang="ja-JP" sz="1000" dirty="0">
                <a:latin typeface="メイリオ" panose="020B0604030504040204" pitchFamily="50" charset="-128"/>
                <a:ea typeface="メイリオ" panose="020B0604030504040204" pitchFamily="50" charset="-128"/>
              </a:rPr>
              <a:t>桐山香代子</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（弁護士）</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宍倉　翠   （元養護教諭）　　　佐藤桃子　  （大学教員・社会福祉士）</a:t>
            </a:r>
            <a:endParaRPr lang="en-US" altLang="ja-JP" sz="1000" dirty="0">
              <a:latin typeface="メイリオ" panose="020B0604030504040204" pitchFamily="50" charset="-128"/>
              <a:ea typeface="メイリオ" panose="020B0604030504040204" pitchFamily="50" charset="-128"/>
            </a:endParaRPr>
          </a:p>
        </p:txBody>
      </p:sp>
      <p:sp>
        <p:nvSpPr>
          <p:cNvPr id="24" name="正方形/長方形 6"/>
          <p:cNvSpPr>
            <a:spLocks noChangeArrowheads="1"/>
          </p:cNvSpPr>
          <p:nvPr/>
        </p:nvSpPr>
        <p:spPr bwMode="auto">
          <a:xfrm>
            <a:off x="647091" y="7932408"/>
            <a:ext cx="588159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1pPr>
            <a:lvl2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2pPr>
            <a:lvl3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3pPr>
            <a:lvl4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4pPr>
            <a:lvl5pPr defTabSz="1543050">
              <a:tabLst>
                <a:tab pos="909320" algn="l"/>
              </a:tabLst>
              <a:defRPr kumimoji="1" sz="1600">
                <a:solidFill>
                  <a:schemeClr val="tx1"/>
                </a:solidFill>
                <a:latin typeface="Calibri" panose="020F0502020204030204" pitchFamily="34" charset="0"/>
                <a:ea typeface="ＭＳ Ｐゴシック" panose="020B0600070205080204" charset="-128"/>
              </a:defRPr>
            </a:lvl5pPr>
            <a:lvl6pPr marL="2021205"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6pPr>
            <a:lvl7pPr marL="2478405"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7pPr>
            <a:lvl8pPr marL="2935605"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8pPr>
            <a:lvl9pPr marL="3392805" indent="-192405" defTabSz="1543050" eaLnBrk="0" fontAlgn="base" hangingPunct="0">
              <a:spcBef>
                <a:spcPct val="0"/>
              </a:spcBef>
              <a:spcAft>
                <a:spcPct val="0"/>
              </a:spcAft>
              <a:tabLst>
                <a:tab pos="909320" algn="l"/>
              </a:tabLst>
              <a:defRPr kumimoji="1" sz="1600">
                <a:solidFill>
                  <a:schemeClr val="tx1"/>
                </a:solidFill>
                <a:latin typeface="Calibri" panose="020F0502020204030204" pitchFamily="34" charset="0"/>
                <a:ea typeface="ＭＳ Ｐゴシック" panose="020B0600070205080204" charset="-128"/>
              </a:defRPr>
            </a:lvl9pPr>
          </a:lstStyle>
          <a:p>
            <a:r>
              <a:rPr lang="ja-JP" altLang="en-US" sz="1000" dirty="0">
                <a:latin typeface="メイリオ" panose="020B0604030504040204" pitchFamily="50" charset="-128"/>
                <a:ea typeface="メイリオ" panose="020B0604030504040204" pitchFamily="50" charset="-128"/>
              </a:rPr>
              <a:t>②講演会・研修会への講師派遣</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・児童心理療育センターでの職員研修会</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2022.10.3</a:t>
            </a:r>
          </a:p>
          <a:p>
            <a:r>
              <a:rPr lang="ja-JP" altLang="en-US" sz="900" dirty="0">
                <a:latin typeface="メイリオ" panose="020B0604030504040204" pitchFamily="50" charset="-128"/>
                <a:ea typeface="メイリオ" panose="020B0604030504040204" pitchFamily="50" charset="-128"/>
              </a:rPr>
              <a:t>・幼稚園での研修会</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2022.8.2, 11.26</a:t>
            </a:r>
          </a:p>
          <a:p>
            <a:r>
              <a:rPr lang="ja-JP" altLang="en-US" sz="900" dirty="0">
                <a:latin typeface="メイリオ" panose="020B0604030504040204" pitchFamily="50" charset="-128"/>
                <a:ea typeface="メイリオ" panose="020B0604030504040204" pitchFamily="50" charset="-128"/>
              </a:rPr>
              <a:t>・高校での教職員研修会</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2023.2.27</a:t>
            </a:r>
          </a:p>
          <a:p>
            <a:r>
              <a:rPr lang="ja-JP" altLang="en-US" sz="900" dirty="0">
                <a:latin typeface="メイリオ" panose="020B0604030504040204" pitchFamily="50" charset="-128"/>
                <a:ea typeface="メイリオ" panose="020B0604030504040204" pitchFamily="50" charset="-128"/>
              </a:rPr>
              <a:t>・弁護士会研修会　　　　　　　　　　　　　　</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2022.8.6</a:t>
            </a:r>
          </a:p>
        </p:txBody>
      </p:sp>
      <p:sp>
        <p:nvSpPr>
          <p:cNvPr id="26" name="正方形/長方形 25"/>
          <p:cNvSpPr/>
          <p:nvPr/>
        </p:nvSpPr>
        <p:spPr>
          <a:xfrm>
            <a:off x="2872983" y="371102"/>
            <a:ext cx="1768433" cy="261610"/>
          </a:xfrm>
          <a:prstGeom prst="rect">
            <a:avLst/>
          </a:prstGeom>
        </p:spPr>
        <p:txBody>
          <a:bodyPr wrap="none">
            <a:spAutoFit/>
          </a:bodyPr>
          <a:lstStyle/>
          <a:p>
            <a:r>
              <a:rPr lang="en-US" altLang="ja-JP" sz="1100" dirty="0">
                <a:latin typeface="メイリオ" panose="020B0604030504040204" pitchFamily="50" charset="-128"/>
                <a:ea typeface="メイリオ" panose="020B0604030504040204" pitchFamily="50" charset="-128"/>
              </a:rPr>
              <a:t>(2022.4.1~2023.3.31)</a:t>
            </a:r>
            <a:endParaRPr lang="ja-JP" altLang="en-US" sz="1100"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395811" y="6673097"/>
            <a:ext cx="6479979" cy="1171476"/>
          </a:xfrm>
          <a:prstGeom prst="rect">
            <a:avLst/>
          </a:prstGeom>
        </p:spPr>
        <p:txBody>
          <a:bodyPr wrap="none" lIns="154305" tIns="77153" rIns="154305" bIns="77153">
            <a:spAutoFit/>
          </a:bodyPr>
          <a:lstStyle/>
          <a:p>
            <a:pPr defTabSz="1543050">
              <a:tabLst>
                <a:tab pos="910590" algn="l"/>
              </a:tabLs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）外部機関との連携</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910590" algn="l"/>
              </a:tabLs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①会議等への出席</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910590" algn="l"/>
              </a:tabLst>
              <a:defRPr/>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・性暴力救援センター全国連絡会代表者会議（オンライン）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2022.7.16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9105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・島根県女性相談センター、島根県青少年家庭課と協議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2022.7.19, 12.20, 2023.3.16</a:t>
            </a:r>
          </a:p>
          <a:p>
            <a:pPr defTabSz="1543050">
              <a:tabLst>
                <a:tab pos="9105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・内閣府、社会的包摂サポートセンターとの会議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2022.6.22</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2023.3.7</a:t>
            </a:r>
          </a:p>
          <a:p>
            <a:pPr defTabSz="1543050">
              <a:tabLst>
                <a:tab pos="910590" algn="l"/>
              </a:tabLst>
              <a:defRPr/>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健康福祉部圏域公聴会</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意見提出、女性に対する暴力対策関係機関連絡会書面開催</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defTabSz="1543050">
              <a:tabLst>
                <a:tab pos="910590" algn="l"/>
              </a:tabLst>
              <a:defRPr/>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・島根県警被害者支援室と協議</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2022.8.18</a:t>
            </a:r>
          </a:p>
        </p:txBody>
      </p:sp>
      <p:graphicFrame>
        <p:nvGraphicFramePr>
          <p:cNvPr id="28" name="表 29">
            <a:extLst>
              <a:ext uri="{FF2B5EF4-FFF2-40B4-BE49-F238E27FC236}">
                <a16:creationId xmlns:a16="http://schemas.microsoft.com/office/drawing/2014/main" xmlns="" id="{14E847E4-C1E4-133F-3DAA-CEA137ABFDED}"/>
              </a:ext>
            </a:extLst>
          </p:cNvPr>
          <p:cNvGraphicFramePr>
            <a:graphicFrameLocks noGrp="1"/>
          </p:cNvGraphicFramePr>
          <p:nvPr>
            <p:extLst>
              <p:ext uri="{D42A27DB-BD31-4B8C-83A1-F6EECF244321}">
                <p14:modId xmlns:p14="http://schemas.microsoft.com/office/powerpoint/2010/main" val="2154507654"/>
              </p:ext>
            </p:extLst>
          </p:nvPr>
        </p:nvGraphicFramePr>
        <p:xfrm>
          <a:off x="3111620" y="2145432"/>
          <a:ext cx="2958882" cy="1261371"/>
        </p:xfrm>
        <a:graphic>
          <a:graphicData uri="http://schemas.openxmlformats.org/drawingml/2006/table">
            <a:tbl>
              <a:tblPr firstRow="1" bandRow="1">
                <a:tableStyleId>{00A15C55-8517-42AA-B614-E9B94910E393}</a:tableStyleId>
              </a:tblPr>
              <a:tblGrid>
                <a:gridCol w="745524">
                  <a:extLst>
                    <a:ext uri="{9D8B030D-6E8A-4147-A177-3AD203B41FA5}">
                      <a16:colId xmlns:a16="http://schemas.microsoft.com/office/drawing/2014/main" xmlns="" val="1796395630"/>
                    </a:ext>
                  </a:extLst>
                </a:gridCol>
                <a:gridCol w="368893">
                  <a:extLst>
                    <a:ext uri="{9D8B030D-6E8A-4147-A177-3AD203B41FA5}">
                      <a16:colId xmlns:a16="http://schemas.microsoft.com/office/drawing/2014/main" xmlns="" val="1502104311"/>
                    </a:ext>
                  </a:extLst>
                </a:gridCol>
                <a:gridCol w="368893">
                  <a:extLst>
                    <a:ext uri="{9D8B030D-6E8A-4147-A177-3AD203B41FA5}">
                      <a16:colId xmlns:a16="http://schemas.microsoft.com/office/drawing/2014/main" xmlns="" val="1916610206"/>
                    </a:ext>
                  </a:extLst>
                </a:gridCol>
                <a:gridCol w="368893">
                  <a:extLst>
                    <a:ext uri="{9D8B030D-6E8A-4147-A177-3AD203B41FA5}">
                      <a16:colId xmlns:a16="http://schemas.microsoft.com/office/drawing/2014/main" xmlns="" val="1000570814"/>
                    </a:ext>
                  </a:extLst>
                </a:gridCol>
                <a:gridCol w="368893">
                  <a:extLst>
                    <a:ext uri="{9D8B030D-6E8A-4147-A177-3AD203B41FA5}">
                      <a16:colId xmlns:a16="http://schemas.microsoft.com/office/drawing/2014/main" xmlns="" val="442233806"/>
                    </a:ext>
                  </a:extLst>
                </a:gridCol>
                <a:gridCol w="368893">
                  <a:extLst>
                    <a:ext uri="{9D8B030D-6E8A-4147-A177-3AD203B41FA5}">
                      <a16:colId xmlns:a16="http://schemas.microsoft.com/office/drawing/2014/main" xmlns="" val="3880916560"/>
                    </a:ext>
                  </a:extLst>
                </a:gridCol>
                <a:gridCol w="368893">
                  <a:extLst>
                    <a:ext uri="{9D8B030D-6E8A-4147-A177-3AD203B41FA5}">
                      <a16:colId xmlns:a16="http://schemas.microsoft.com/office/drawing/2014/main" xmlns="" val="3390821999"/>
                    </a:ext>
                  </a:extLst>
                </a:gridCol>
              </a:tblGrid>
              <a:tr h="176049">
                <a:tc>
                  <a:txBody>
                    <a:bodyPr/>
                    <a:lstStyle/>
                    <a:p>
                      <a:r>
                        <a:rPr kumimoji="1" lang="ja-JP" altLang="en-US" sz="800" dirty="0"/>
                        <a:t>件数</a:t>
                      </a:r>
                      <a:r>
                        <a:rPr kumimoji="1" lang="en-US" altLang="ja-JP" sz="800" dirty="0"/>
                        <a:t>/</a:t>
                      </a:r>
                      <a:r>
                        <a:rPr kumimoji="1" lang="ja-JP" altLang="en-US" sz="800" dirty="0"/>
                        <a:t>年度</a:t>
                      </a:r>
                    </a:p>
                  </a:txBody>
                  <a:tcPr marL="45508" marR="45508" marT="22753" marB="22753"/>
                </a:tc>
                <a:tc>
                  <a:txBody>
                    <a:bodyPr/>
                    <a:lstStyle/>
                    <a:p>
                      <a:r>
                        <a:rPr kumimoji="1" lang="en-US" altLang="ja-JP" sz="900" dirty="0"/>
                        <a:t>2017</a:t>
                      </a:r>
                      <a:endParaRPr kumimoji="1" lang="ja-JP" altLang="en-US" sz="900" dirty="0"/>
                    </a:p>
                  </a:txBody>
                  <a:tcPr marL="45508" marR="45508" marT="22753" marB="22753"/>
                </a:tc>
                <a:tc>
                  <a:txBody>
                    <a:bodyPr/>
                    <a:lstStyle/>
                    <a:p>
                      <a:r>
                        <a:rPr kumimoji="1" lang="en-US" altLang="ja-JP" sz="900" dirty="0"/>
                        <a:t>2018</a:t>
                      </a:r>
                      <a:endParaRPr kumimoji="1" lang="ja-JP" altLang="en-US" sz="900" dirty="0"/>
                    </a:p>
                  </a:txBody>
                  <a:tcPr marL="45508" marR="45508" marT="22753" marB="22753"/>
                </a:tc>
                <a:tc>
                  <a:txBody>
                    <a:bodyPr/>
                    <a:lstStyle/>
                    <a:p>
                      <a:r>
                        <a:rPr kumimoji="1" lang="en-US" altLang="ja-JP" sz="900" dirty="0"/>
                        <a:t>2019</a:t>
                      </a:r>
                      <a:endParaRPr kumimoji="1" lang="ja-JP" altLang="en-US" sz="900" dirty="0"/>
                    </a:p>
                  </a:txBody>
                  <a:tcPr marL="45508" marR="45508" marT="22753" marB="22753"/>
                </a:tc>
                <a:tc>
                  <a:txBody>
                    <a:bodyPr/>
                    <a:lstStyle/>
                    <a:p>
                      <a:r>
                        <a:rPr kumimoji="1" lang="en-US" altLang="ja-JP" sz="900" dirty="0"/>
                        <a:t>2020</a:t>
                      </a:r>
                      <a:endParaRPr kumimoji="1" lang="ja-JP" altLang="en-US" sz="900" dirty="0"/>
                    </a:p>
                  </a:txBody>
                  <a:tcPr marL="45508" marR="45508" marT="22753" marB="22753"/>
                </a:tc>
                <a:tc>
                  <a:txBody>
                    <a:bodyPr/>
                    <a:lstStyle/>
                    <a:p>
                      <a:r>
                        <a:rPr kumimoji="1" lang="en-US" altLang="ja-JP" sz="900" dirty="0"/>
                        <a:t>2021</a:t>
                      </a:r>
                      <a:endParaRPr kumimoji="1" lang="ja-JP" altLang="en-US" sz="900" dirty="0"/>
                    </a:p>
                  </a:txBody>
                  <a:tcPr marL="45508" marR="45508" marT="22753" marB="22753"/>
                </a:tc>
                <a:tc>
                  <a:txBody>
                    <a:bodyPr/>
                    <a:lstStyle/>
                    <a:p>
                      <a:r>
                        <a:rPr kumimoji="1" lang="en-US" altLang="ja-JP" sz="900" dirty="0"/>
                        <a:t>2022</a:t>
                      </a:r>
                      <a:endParaRPr kumimoji="1" lang="ja-JP" altLang="en-US" sz="900" dirty="0"/>
                    </a:p>
                  </a:txBody>
                  <a:tcPr marL="45508" marR="45508" marT="22753" marB="22753"/>
                </a:tc>
                <a:extLst>
                  <a:ext uri="{0D108BD9-81ED-4DB2-BD59-A6C34878D82A}">
                    <a16:rowId xmlns:a16="http://schemas.microsoft.com/office/drawing/2014/main" xmlns="" val="1073522978"/>
                  </a:ext>
                </a:extLst>
              </a:tr>
              <a:tr h="215741">
                <a:tc>
                  <a:txBody>
                    <a:bodyPr/>
                    <a:lstStyle/>
                    <a:p>
                      <a:r>
                        <a:rPr kumimoji="1" lang="ja-JP" altLang="en-US" sz="800" dirty="0"/>
                        <a:t>電話相談</a:t>
                      </a:r>
                    </a:p>
                  </a:txBody>
                  <a:tcPr marL="45508" marR="45508" marT="22753" marB="22753"/>
                </a:tc>
                <a:tc>
                  <a:txBody>
                    <a:bodyPr/>
                    <a:lstStyle/>
                    <a:p>
                      <a:r>
                        <a:rPr kumimoji="1" lang="en-US" altLang="ja-JP" sz="900" dirty="0"/>
                        <a:t>38</a:t>
                      </a:r>
                      <a:endParaRPr kumimoji="1" lang="ja-JP" altLang="en-US" sz="900" dirty="0"/>
                    </a:p>
                  </a:txBody>
                  <a:tcPr marL="45508" marR="45508" marT="22753" marB="22753"/>
                </a:tc>
                <a:tc>
                  <a:txBody>
                    <a:bodyPr/>
                    <a:lstStyle/>
                    <a:p>
                      <a:r>
                        <a:rPr kumimoji="1" lang="en-US" altLang="ja-JP" sz="900" dirty="0"/>
                        <a:t>12</a:t>
                      </a:r>
                      <a:endParaRPr kumimoji="1" lang="ja-JP" altLang="en-US" sz="900" dirty="0"/>
                    </a:p>
                  </a:txBody>
                  <a:tcPr marL="45508" marR="45508" marT="22753" marB="22753"/>
                </a:tc>
                <a:tc>
                  <a:txBody>
                    <a:bodyPr/>
                    <a:lstStyle/>
                    <a:p>
                      <a:r>
                        <a:rPr kumimoji="1" lang="en-US" altLang="ja-JP" sz="900" dirty="0"/>
                        <a:t>31</a:t>
                      </a:r>
                      <a:endParaRPr kumimoji="1" lang="ja-JP" altLang="en-US" sz="900" dirty="0"/>
                    </a:p>
                  </a:txBody>
                  <a:tcPr marL="45508" marR="45508" marT="22753" marB="22753"/>
                </a:tc>
                <a:tc>
                  <a:txBody>
                    <a:bodyPr/>
                    <a:lstStyle/>
                    <a:p>
                      <a:r>
                        <a:rPr kumimoji="1" lang="en-US" altLang="ja-JP" sz="900" dirty="0"/>
                        <a:t>32</a:t>
                      </a:r>
                      <a:endParaRPr kumimoji="1" lang="ja-JP" altLang="en-US" sz="900" dirty="0"/>
                    </a:p>
                  </a:txBody>
                  <a:tcPr marL="45508" marR="45508" marT="22753" marB="22753"/>
                </a:tc>
                <a:tc>
                  <a:txBody>
                    <a:bodyPr/>
                    <a:lstStyle/>
                    <a:p>
                      <a:r>
                        <a:rPr kumimoji="1" lang="en-US" altLang="ja-JP" sz="900" dirty="0"/>
                        <a:t>27</a:t>
                      </a:r>
                      <a:endParaRPr kumimoji="1" lang="ja-JP" altLang="en-US" sz="900" dirty="0"/>
                    </a:p>
                  </a:txBody>
                  <a:tcPr marL="45508" marR="45508" marT="22753" marB="22753"/>
                </a:tc>
                <a:tc>
                  <a:txBody>
                    <a:bodyPr/>
                    <a:lstStyle/>
                    <a:p>
                      <a:r>
                        <a:rPr kumimoji="1" lang="en-US" altLang="ja-JP" sz="900" dirty="0"/>
                        <a:t>97</a:t>
                      </a:r>
                      <a:endParaRPr kumimoji="1" lang="ja-JP" altLang="en-US" sz="900" dirty="0"/>
                    </a:p>
                  </a:txBody>
                  <a:tcPr marL="45508" marR="45508" marT="22753" marB="22753"/>
                </a:tc>
                <a:extLst>
                  <a:ext uri="{0D108BD9-81ED-4DB2-BD59-A6C34878D82A}">
                    <a16:rowId xmlns:a16="http://schemas.microsoft.com/office/drawing/2014/main" xmlns="" val="2326273412"/>
                  </a:ext>
                </a:extLst>
              </a:tr>
              <a:tr h="215741">
                <a:tc>
                  <a:txBody>
                    <a:bodyPr/>
                    <a:lstStyle/>
                    <a:p>
                      <a:r>
                        <a:rPr kumimoji="1" lang="ja-JP" altLang="en-US" sz="800" dirty="0"/>
                        <a:t>メール相談</a:t>
                      </a:r>
                    </a:p>
                  </a:txBody>
                  <a:tcPr marL="45508" marR="45508" marT="22753" marB="22753"/>
                </a:tc>
                <a:tc>
                  <a:txBody>
                    <a:bodyPr/>
                    <a:lstStyle/>
                    <a:p>
                      <a:r>
                        <a:rPr kumimoji="1" lang="en-US" altLang="ja-JP" sz="900" dirty="0"/>
                        <a:t>223</a:t>
                      </a:r>
                      <a:endParaRPr kumimoji="1" lang="ja-JP" altLang="en-US" sz="900" dirty="0"/>
                    </a:p>
                  </a:txBody>
                  <a:tcPr marL="45508" marR="45508" marT="22753" marB="22753"/>
                </a:tc>
                <a:tc>
                  <a:txBody>
                    <a:bodyPr/>
                    <a:lstStyle/>
                    <a:p>
                      <a:r>
                        <a:rPr kumimoji="1" lang="en-US" altLang="ja-JP" sz="900" dirty="0"/>
                        <a:t>141</a:t>
                      </a:r>
                      <a:endParaRPr kumimoji="1" lang="ja-JP" altLang="en-US" sz="900" dirty="0"/>
                    </a:p>
                  </a:txBody>
                  <a:tcPr marL="45508" marR="45508" marT="22753" marB="22753"/>
                </a:tc>
                <a:tc>
                  <a:txBody>
                    <a:bodyPr/>
                    <a:lstStyle/>
                    <a:p>
                      <a:r>
                        <a:rPr kumimoji="1" lang="en-US" altLang="ja-JP" sz="900" dirty="0"/>
                        <a:t>84</a:t>
                      </a:r>
                      <a:endParaRPr kumimoji="1" lang="ja-JP" altLang="en-US" sz="900" dirty="0"/>
                    </a:p>
                  </a:txBody>
                  <a:tcPr marL="45508" marR="45508" marT="22753" marB="22753"/>
                </a:tc>
                <a:tc>
                  <a:txBody>
                    <a:bodyPr/>
                    <a:lstStyle/>
                    <a:p>
                      <a:r>
                        <a:rPr kumimoji="1" lang="en-US" altLang="ja-JP" sz="900" dirty="0"/>
                        <a:t>130</a:t>
                      </a:r>
                      <a:endParaRPr kumimoji="1" lang="ja-JP" altLang="en-US" sz="900" dirty="0"/>
                    </a:p>
                  </a:txBody>
                  <a:tcPr marL="45508" marR="45508" marT="22753" marB="22753"/>
                </a:tc>
                <a:tc>
                  <a:txBody>
                    <a:bodyPr/>
                    <a:lstStyle/>
                    <a:p>
                      <a:r>
                        <a:rPr kumimoji="1" lang="en-US" altLang="ja-JP" sz="900" dirty="0"/>
                        <a:t>109</a:t>
                      </a:r>
                      <a:endParaRPr kumimoji="1" lang="ja-JP" altLang="en-US" sz="900" dirty="0"/>
                    </a:p>
                  </a:txBody>
                  <a:tcPr marL="45508" marR="45508" marT="22753" marB="22753"/>
                </a:tc>
                <a:tc>
                  <a:txBody>
                    <a:bodyPr/>
                    <a:lstStyle/>
                    <a:p>
                      <a:r>
                        <a:rPr kumimoji="1" lang="en-US" altLang="ja-JP" sz="900" dirty="0"/>
                        <a:t>74</a:t>
                      </a:r>
                      <a:endParaRPr kumimoji="1" lang="ja-JP" altLang="en-US" sz="900" dirty="0"/>
                    </a:p>
                  </a:txBody>
                  <a:tcPr marL="45508" marR="45508" marT="22753" marB="22753"/>
                </a:tc>
                <a:extLst>
                  <a:ext uri="{0D108BD9-81ED-4DB2-BD59-A6C34878D82A}">
                    <a16:rowId xmlns:a16="http://schemas.microsoft.com/office/drawing/2014/main" xmlns="" val="193438394"/>
                  </a:ext>
                </a:extLst>
              </a:tr>
              <a:tr h="215741">
                <a:tc>
                  <a:txBody>
                    <a:bodyPr/>
                    <a:lstStyle/>
                    <a:p>
                      <a:r>
                        <a:rPr kumimoji="1" lang="ja-JP" altLang="en-US" sz="800" dirty="0"/>
                        <a:t>産婦人科診察</a:t>
                      </a:r>
                    </a:p>
                  </a:txBody>
                  <a:tcPr marL="45508" marR="45508" marT="22753" marB="22753"/>
                </a:tc>
                <a:tc>
                  <a:txBody>
                    <a:bodyPr/>
                    <a:lstStyle/>
                    <a:p>
                      <a:r>
                        <a:rPr kumimoji="1" lang="en-US" altLang="ja-JP" sz="900" dirty="0"/>
                        <a:t>9</a:t>
                      </a:r>
                      <a:endParaRPr kumimoji="1" lang="ja-JP" altLang="en-US" sz="900" dirty="0"/>
                    </a:p>
                  </a:txBody>
                  <a:tcPr marL="45508" marR="45508" marT="22753" marB="22753"/>
                </a:tc>
                <a:tc>
                  <a:txBody>
                    <a:bodyPr/>
                    <a:lstStyle/>
                    <a:p>
                      <a:r>
                        <a:rPr kumimoji="1" lang="en-US" altLang="ja-JP" sz="900" dirty="0"/>
                        <a:t>9</a:t>
                      </a:r>
                      <a:endParaRPr kumimoji="1" lang="ja-JP" altLang="en-US" sz="900" dirty="0"/>
                    </a:p>
                  </a:txBody>
                  <a:tcPr marL="45508" marR="45508" marT="22753" marB="22753"/>
                </a:tc>
                <a:tc>
                  <a:txBody>
                    <a:bodyPr/>
                    <a:lstStyle/>
                    <a:p>
                      <a:r>
                        <a:rPr kumimoji="1" lang="en-US" altLang="ja-JP" sz="900" dirty="0"/>
                        <a:t>6</a:t>
                      </a:r>
                      <a:endParaRPr kumimoji="1" lang="ja-JP" altLang="en-US" sz="900" dirty="0"/>
                    </a:p>
                  </a:txBody>
                  <a:tcPr marL="45508" marR="45508" marT="22753" marB="22753"/>
                </a:tc>
                <a:tc>
                  <a:txBody>
                    <a:bodyPr/>
                    <a:lstStyle/>
                    <a:p>
                      <a:r>
                        <a:rPr kumimoji="1" lang="en-US" altLang="ja-JP" sz="900" dirty="0"/>
                        <a:t>16</a:t>
                      </a:r>
                      <a:endParaRPr kumimoji="1" lang="ja-JP" altLang="en-US" sz="900" dirty="0"/>
                    </a:p>
                  </a:txBody>
                  <a:tcPr marL="45508" marR="45508" marT="22753" marB="22753"/>
                </a:tc>
                <a:tc>
                  <a:txBody>
                    <a:bodyPr/>
                    <a:lstStyle/>
                    <a:p>
                      <a:r>
                        <a:rPr kumimoji="1" lang="en-US" altLang="ja-JP" sz="900" dirty="0"/>
                        <a:t>10</a:t>
                      </a:r>
                      <a:endParaRPr kumimoji="1" lang="ja-JP" altLang="en-US" sz="900" dirty="0"/>
                    </a:p>
                  </a:txBody>
                  <a:tcPr marL="45508" marR="45508" marT="22753" marB="22753"/>
                </a:tc>
                <a:tc>
                  <a:txBody>
                    <a:bodyPr/>
                    <a:lstStyle/>
                    <a:p>
                      <a:r>
                        <a:rPr kumimoji="1" lang="en-US" altLang="ja-JP" sz="900" dirty="0"/>
                        <a:t>7</a:t>
                      </a:r>
                      <a:endParaRPr kumimoji="1" lang="ja-JP" altLang="en-US" sz="900" dirty="0"/>
                    </a:p>
                  </a:txBody>
                  <a:tcPr marL="45508" marR="45508" marT="22753" marB="22753"/>
                </a:tc>
                <a:extLst>
                  <a:ext uri="{0D108BD9-81ED-4DB2-BD59-A6C34878D82A}">
                    <a16:rowId xmlns:a16="http://schemas.microsoft.com/office/drawing/2014/main" xmlns="" val="3397112883"/>
                  </a:ext>
                </a:extLst>
              </a:tr>
              <a:tr h="215741">
                <a:tc>
                  <a:txBody>
                    <a:bodyPr/>
                    <a:lstStyle/>
                    <a:p>
                      <a:r>
                        <a:rPr kumimoji="1" lang="ja-JP" altLang="en-US" sz="800" dirty="0"/>
                        <a:t>心理面接</a:t>
                      </a:r>
                    </a:p>
                  </a:txBody>
                  <a:tcPr marL="45508" marR="45508" marT="22753" marB="22753"/>
                </a:tc>
                <a:tc>
                  <a:txBody>
                    <a:bodyPr/>
                    <a:lstStyle/>
                    <a:p>
                      <a:r>
                        <a:rPr kumimoji="1" lang="en-US" altLang="ja-JP" sz="900" dirty="0"/>
                        <a:t>35</a:t>
                      </a:r>
                      <a:endParaRPr kumimoji="1" lang="ja-JP" altLang="en-US" sz="900" dirty="0"/>
                    </a:p>
                  </a:txBody>
                  <a:tcPr marL="45508" marR="45508" marT="22753" marB="22753"/>
                </a:tc>
                <a:tc>
                  <a:txBody>
                    <a:bodyPr/>
                    <a:lstStyle/>
                    <a:p>
                      <a:r>
                        <a:rPr kumimoji="1" lang="en-US" altLang="ja-JP" sz="900" dirty="0"/>
                        <a:t>53</a:t>
                      </a:r>
                      <a:endParaRPr kumimoji="1" lang="ja-JP" altLang="en-US" sz="900" dirty="0"/>
                    </a:p>
                  </a:txBody>
                  <a:tcPr marL="45508" marR="45508" marT="22753" marB="22753"/>
                </a:tc>
                <a:tc>
                  <a:txBody>
                    <a:bodyPr/>
                    <a:lstStyle/>
                    <a:p>
                      <a:r>
                        <a:rPr kumimoji="1" lang="en-US" altLang="ja-JP" sz="900" dirty="0"/>
                        <a:t>44</a:t>
                      </a:r>
                      <a:endParaRPr kumimoji="1" lang="ja-JP" altLang="en-US" sz="900" dirty="0"/>
                    </a:p>
                  </a:txBody>
                  <a:tcPr marL="45508" marR="45508" marT="22753" marB="22753"/>
                </a:tc>
                <a:tc>
                  <a:txBody>
                    <a:bodyPr/>
                    <a:lstStyle/>
                    <a:p>
                      <a:r>
                        <a:rPr kumimoji="1" lang="en-US" altLang="ja-JP" sz="900" dirty="0"/>
                        <a:t>33</a:t>
                      </a:r>
                      <a:endParaRPr kumimoji="1" lang="ja-JP" altLang="en-US" sz="900" dirty="0"/>
                    </a:p>
                  </a:txBody>
                  <a:tcPr marL="45508" marR="45508" marT="22753" marB="22753"/>
                </a:tc>
                <a:tc>
                  <a:txBody>
                    <a:bodyPr/>
                    <a:lstStyle/>
                    <a:p>
                      <a:r>
                        <a:rPr kumimoji="1" lang="en-US" altLang="ja-JP" sz="900" dirty="0"/>
                        <a:t>32</a:t>
                      </a:r>
                      <a:endParaRPr kumimoji="1" lang="ja-JP" altLang="en-US" sz="900" dirty="0"/>
                    </a:p>
                  </a:txBody>
                  <a:tcPr marL="45508" marR="45508" marT="22753" marB="22753"/>
                </a:tc>
                <a:tc>
                  <a:txBody>
                    <a:bodyPr/>
                    <a:lstStyle/>
                    <a:p>
                      <a:r>
                        <a:rPr kumimoji="1" lang="en-US" altLang="ja-JP" sz="900" dirty="0"/>
                        <a:t>32</a:t>
                      </a:r>
                      <a:endParaRPr kumimoji="1" lang="ja-JP" altLang="en-US" sz="900" dirty="0"/>
                    </a:p>
                  </a:txBody>
                  <a:tcPr marL="45508" marR="45508" marT="22753" marB="22753"/>
                </a:tc>
                <a:extLst>
                  <a:ext uri="{0D108BD9-81ED-4DB2-BD59-A6C34878D82A}">
                    <a16:rowId xmlns:a16="http://schemas.microsoft.com/office/drawing/2014/main" xmlns="" val="1033017382"/>
                  </a:ext>
                </a:extLst>
              </a:tr>
              <a:tr h="215741">
                <a:tc>
                  <a:txBody>
                    <a:bodyPr/>
                    <a:lstStyle/>
                    <a:p>
                      <a:r>
                        <a:rPr kumimoji="1" lang="ja-JP" altLang="en-US" sz="800" dirty="0"/>
                        <a:t>弁護士相談</a:t>
                      </a:r>
                    </a:p>
                  </a:txBody>
                  <a:tcPr marL="45508" marR="45508" marT="22753" marB="22753"/>
                </a:tc>
                <a:tc>
                  <a:txBody>
                    <a:bodyPr/>
                    <a:lstStyle/>
                    <a:p>
                      <a:r>
                        <a:rPr kumimoji="1" lang="en-US" altLang="ja-JP" sz="900" dirty="0"/>
                        <a:t>7</a:t>
                      </a:r>
                      <a:endParaRPr kumimoji="1" lang="ja-JP" altLang="en-US" sz="900" dirty="0"/>
                    </a:p>
                  </a:txBody>
                  <a:tcPr marL="45508" marR="45508" marT="22753" marB="22753"/>
                </a:tc>
                <a:tc>
                  <a:txBody>
                    <a:bodyPr/>
                    <a:lstStyle/>
                    <a:p>
                      <a:r>
                        <a:rPr kumimoji="1" lang="en-US" altLang="ja-JP" sz="900" dirty="0"/>
                        <a:t>11</a:t>
                      </a:r>
                      <a:endParaRPr kumimoji="1" lang="ja-JP" altLang="en-US" sz="900" dirty="0"/>
                    </a:p>
                  </a:txBody>
                  <a:tcPr marL="45508" marR="45508" marT="22753" marB="22753"/>
                </a:tc>
                <a:tc>
                  <a:txBody>
                    <a:bodyPr/>
                    <a:lstStyle/>
                    <a:p>
                      <a:r>
                        <a:rPr kumimoji="1" lang="en-US" altLang="ja-JP" sz="900" dirty="0"/>
                        <a:t>8</a:t>
                      </a:r>
                      <a:endParaRPr kumimoji="1" lang="ja-JP" altLang="en-US" sz="900" dirty="0"/>
                    </a:p>
                  </a:txBody>
                  <a:tcPr marL="45508" marR="45508" marT="22753" marB="22753"/>
                </a:tc>
                <a:tc>
                  <a:txBody>
                    <a:bodyPr/>
                    <a:lstStyle/>
                    <a:p>
                      <a:r>
                        <a:rPr kumimoji="1" lang="en-US" altLang="ja-JP" sz="900" dirty="0"/>
                        <a:t>17</a:t>
                      </a:r>
                      <a:endParaRPr kumimoji="1" lang="ja-JP" altLang="en-US" sz="900" dirty="0"/>
                    </a:p>
                  </a:txBody>
                  <a:tcPr marL="45508" marR="45508" marT="22753" marB="22753"/>
                </a:tc>
                <a:tc>
                  <a:txBody>
                    <a:bodyPr/>
                    <a:lstStyle/>
                    <a:p>
                      <a:r>
                        <a:rPr kumimoji="1" lang="en-US" altLang="ja-JP" sz="900" dirty="0"/>
                        <a:t>9</a:t>
                      </a:r>
                      <a:endParaRPr kumimoji="1" lang="ja-JP" altLang="en-US" sz="900" dirty="0"/>
                    </a:p>
                  </a:txBody>
                  <a:tcPr marL="45508" marR="45508" marT="22753" marB="22753"/>
                </a:tc>
                <a:tc>
                  <a:txBody>
                    <a:bodyPr/>
                    <a:lstStyle/>
                    <a:p>
                      <a:r>
                        <a:rPr kumimoji="1" lang="en-US" altLang="ja-JP" sz="900" dirty="0"/>
                        <a:t>14</a:t>
                      </a:r>
                      <a:endParaRPr kumimoji="1" lang="ja-JP" altLang="en-US" sz="900" dirty="0"/>
                    </a:p>
                  </a:txBody>
                  <a:tcPr marL="45508" marR="45508" marT="22753" marB="22753"/>
                </a:tc>
                <a:extLst>
                  <a:ext uri="{0D108BD9-81ED-4DB2-BD59-A6C34878D82A}">
                    <a16:rowId xmlns:a16="http://schemas.microsoft.com/office/drawing/2014/main" xmlns="" val="3503821193"/>
                  </a:ext>
                </a:extLst>
              </a:tr>
            </a:tbl>
          </a:graphicData>
        </a:graphic>
      </p:graphicFrame>
      <p:graphicFrame>
        <p:nvGraphicFramePr>
          <p:cNvPr id="30" name="表 30">
            <a:extLst>
              <a:ext uri="{FF2B5EF4-FFF2-40B4-BE49-F238E27FC236}">
                <a16:creationId xmlns:a16="http://schemas.microsoft.com/office/drawing/2014/main" xmlns="" id="{005AF687-3CF1-B38C-88BE-9F68E1EBC8F2}"/>
              </a:ext>
            </a:extLst>
          </p:cNvPr>
          <p:cNvGraphicFramePr>
            <a:graphicFrameLocks noGrp="1"/>
          </p:cNvGraphicFramePr>
          <p:nvPr>
            <p:extLst>
              <p:ext uri="{D42A27DB-BD31-4B8C-83A1-F6EECF244321}">
                <p14:modId xmlns:p14="http://schemas.microsoft.com/office/powerpoint/2010/main" val="4003587668"/>
              </p:ext>
            </p:extLst>
          </p:nvPr>
        </p:nvGraphicFramePr>
        <p:xfrm>
          <a:off x="1476820" y="3947802"/>
          <a:ext cx="4613569" cy="1889760"/>
        </p:xfrm>
        <a:graphic>
          <a:graphicData uri="http://schemas.openxmlformats.org/drawingml/2006/table">
            <a:tbl>
              <a:tblPr firstRow="1" bandRow="1">
                <a:tableStyleId>{00A15C55-8517-42AA-B614-E9B94910E393}</a:tableStyleId>
              </a:tblPr>
              <a:tblGrid>
                <a:gridCol w="273465">
                  <a:extLst>
                    <a:ext uri="{9D8B030D-6E8A-4147-A177-3AD203B41FA5}">
                      <a16:colId xmlns:a16="http://schemas.microsoft.com/office/drawing/2014/main" xmlns="" val="1509702038"/>
                    </a:ext>
                  </a:extLst>
                </a:gridCol>
                <a:gridCol w="418744">
                  <a:extLst>
                    <a:ext uri="{9D8B030D-6E8A-4147-A177-3AD203B41FA5}">
                      <a16:colId xmlns:a16="http://schemas.microsoft.com/office/drawing/2014/main" xmlns="" val="1599411135"/>
                    </a:ext>
                  </a:extLst>
                </a:gridCol>
                <a:gridCol w="931492">
                  <a:extLst>
                    <a:ext uri="{9D8B030D-6E8A-4147-A177-3AD203B41FA5}">
                      <a16:colId xmlns:a16="http://schemas.microsoft.com/office/drawing/2014/main" xmlns="" val="474382869"/>
                    </a:ext>
                  </a:extLst>
                </a:gridCol>
                <a:gridCol w="1444239">
                  <a:extLst>
                    <a:ext uri="{9D8B030D-6E8A-4147-A177-3AD203B41FA5}">
                      <a16:colId xmlns:a16="http://schemas.microsoft.com/office/drawing/2014/main" xmlns="" val="2255794891"/>
                    </a:ext>
                  </a:extLst>
                </a:gridCol>
                <a:gridCol w="942116">
                  <a:extLst>
                    <a:ext uri="{9D8B030D-6E8A-4147-A177-3AD203B41FA5}">
                      <a16:colId xmlns:a16="http://schemas.microsoft.com/office/drawing/2014/main" xmlns="" val="2164005993"/>
                    </a:ext>
                  </a:extLst>
                </a:gridCol>
                <a:gridCol w="603513">
                  <a:extLst>
                    <a:ext uri="{9D8B030D-6E8A-4147-A177-3AD203B41FA5}">
                      <a16:colId xmlns:a16="http://schemas.microsoft.com/office/drawing/2014/main" xmlns="" val="431539229"/>
                    </a:ext>
                  </a:extLst>
                </a:gridCol>
              </a:tblGrid>
              <a:tr h="198945">
                <a:tc>
                  <a:txBody>
                    <a:bodyPr/>
                    <a:lstStyle/>
                    <a:p>
                      <a:r>
                        <a:rPr kumimoji="1" lang="ja-JP" altLang="en-US" sz="800" dirty="0"/>
                        <a:t>回</a:t>
                      </a:r>
                    </a:p>
                  </a:txBody>
                  <a:tcPr/>
                </a:tc>
                <a:tc>
                  <a:txBody>
                    <a:bodyPr/>
                    <a:lstStyle/>
                    <a:p>
                      <a:r>
                        <a:rPr kumimoji="1" lang="ja-JP" altLang="en-US" sz="800" dirty="0"/>
                        <a:t>日時</a:t>
                      </a:r>
                      <a:endParaRPr kumimoji="1" lang="en-US" altLang="ja-JP" sz="800" dirty="0"/>
                    </a:p>
                  </a:txBody>
                  <a:tcPr/>
                </a:tc>
                <a:tc>
                  <a:txBody>
                    <a:bodyPr/>
                    <a:lstStyle/>
                    <a:p>
                      <a:pPr algn="ctr"/>
                      <a:r>
                        <a:rPr kumimoji="1" lang="ja-JP" altLang="en-US" sz="800" dirty="0"/>
                        <a:t>研修会名</a:t>
                      </a:r>
                    </a:p>
                  </a:txBody>
                  <a:tcPr/>
                </a:tc>
                <a:tc>
                  <a:txBody>
                    <a:bodyPr/>
                    <a:lstStyle/>
                    <a:p>
                      <a:pPr algn="ctr"/>
                      <a:r>
                        <a:rPr kumimoji="1" lang="ja-JP" altLang="en-US" sz="800" dirty="0"/>
                        <a:t>研修内容</a:t>
                      </a:r>
                    </a:p>
                  </a:txBody>
                  <a:tcPr/>
                </a:tc>
                <a:tc>
                  <a:txBody>
                    <a:bodyPr/>
                    <a:lstStyle/>
                    <a:p>
                      <a:pPr algn="ctr"/>
                      <a:r>
                        <a:rPr kumimoji="1" lang="ja-JP" altLang="en-US" sz="800" dirty="0"/>
                        <a:t>講師</a:t>
                      </a:r>
                    </a:p>
                  </a:txBody>
                  <a:tcPr/>
                </a:tc>
                <a:tc>
                  <a:txBody>
                    <a:bodyPr/>
                    <a:lstStyle/>
                    <a:p>
                      <a:r>
                        <a:rPr kumimoji="1" lang="ja-JP" altLang="en-US" sz="800" dirty="0"/>
                        <a:t>参加者</a:t>
                      </a:r>
                    </a:p>
                  </a:txBody>
                  <a:tcPr/>
                </a:tc>
                <a:extLst>
                  <a:ext uri="{0D108BD9-81ED-4DB2-BD59-A6C34878D82A}">
                    <a16:rowId xmlns:a16="http://schemas.microsoft.com/office/drawing/2014/main" xmlns="" val="1088854857"/>
                  </a:ext>
                </a:extLst>
              </a:tr>
              <a:tr h="251452">
                <a:tc>
                  <a:txBody>
                    <a:bodyPr/>
                    <a:lstStyle/>
                    <a:p>
                      <a:r>
                        <a:rPr kumimoji="1" lang="en-US" altLang="ja-JP" sz="900" dirty="0">
                          <a:solidFill>
                            <a:schemeClr val="bg1"/>
                          </a:solidFill>
                        </a:rPr>
                        <a:t>1</a:t>
                      </a:r>
                      <a:endParaRPr kumimoji="1" lang="ja-JP" altLang="en-US" sz="900" dirty="0">
                        <a:solidFill>
                          <a:schemeClr val="bg1"/>
                        </a:solidFill>
                      </a:endParaRPr>
                    </a:p>
                  </a:txBody>
                  <a:tcPr>
                    <a:solidFill>
                      <a:schemeClr val="accent4"/>
                    </a:solidFill>
                  </a:tcPr>
                </a:tc>
                <a:tc>
                  <a:txBody>
                    <a:bodyPr/>
                    <a:lstStyle/>
                    <a:p>
                      <a:pPr algn="ctr"/>
                      <a:r>
                        <a:rPr kumimoji="1" lang="en-US" altLang="ja-JP" sz="900" dirty="0"/>
                        <a:t>5.28</a:t>
                      </a:r>
                      <a:endParaRPr kumimoji="1" lang="ja-JP" altLang="en-US" sz="900" dirty="0"/>
                    </a:p>
                  </a:txBody>
                  <a:tcPr/>
                </a:tc>
                <a:tc>
                  <a:txBody>
                    <a:bodyPr/>
                    <a:lstStyle/>
                    <a:p>
                      <a:pPr algn="ctr"/>
                      <a:r>
                        <a:rPr kumimoji="1" lang="ja-JP" altLang="en-US" sz="800" dirty="0"/>
                        <a:t>公開講座</a:t>
                      </a:r>
                      <a:r>
                        <a:rPr kumimoji="1" lang="en-US" altLang="ja-JP" sz="800" dirty="0"/>
                        <a:t>/</a:t>
                      </a:r>
                      <a:r>
                        <a:rPr kumimoji="1" lang="ja-JP" altLang="en-US" sz="800" dirty="0"/>
                        <a:t>第</a:t>
                      </a:r>
                      <a:r>
                        <a:rPr kumimoji="1" lang="en-US" altLang="ja-JP" sz="800" dirty="0"/>
                        <a:t>1</a:t>
                      </a:r>
                      <a:r>
                        <a:rPr kumimoji="1" lang="ja-JP" altLang="en-US" sz="800" dirty="0"/>
                        <a:t>回支援員養成講座</a:t>
                      </a:r>
                    </a:p>
                  </a:txBody>
                  <a:tcPr/>
                </a:tc>
                <a:tc>
                  <a:txBody>
                    <a:bodyPr/>
                    <a:lstStyle/>
                    <a:p>
                      <a:pPr algn="ctr"/>
                      <a:r>
                        <a:rPr kumimoji="1" lang="ja-JP" altLang="en-US" sz="800" dirty="0"/>
                        <a:t>性被害を受けた子どもへの学校での対応</a:t>
                      </a:r>
                    </a:p>
                  </a:txBody>
                  <a:tcPr/>
                </a:tc>
                <a:tc>
                  <a:txBody>
                    <a:bodyPr/>
                    <a:lstStyle/>
                    <a:p>
                      <a:pPr algn="ctr"/>
                      <a:r>
                        <a:rPr kumimoji="1" lang="ja-JP" altLang="en-US" sz="800" dirty="0"/>
                        <a:t>大西 俊江氏</a:t>
                      </a:r>
                      <a:endParaRPr kumimoji="1" lang="en-US" altLang="ja-JP" sz="800" dirty="0"/>
                    </a:p>
                    <a:p>
                      <a:pPr algn="ctr"/>
                      <a:r>
                        <a:rPr kumimoji="1" lang="ja-JP" altLang="en-US" sz="800" dirty="0"/>
                        <a:t>（臨床心理士）</a:t>
                      </a:r>
                    </a:p>
                  </a:txBody>
                  <a:tcPr/>
                </a:tc>
                <a:tc>
                  <a:txBody>
                    <a:bodyPr/>
                    <a:lstStyle/>
                    <a:p>
                      <a:endParaRPr kumimoji="1" lang="ja-JP" altLang="en-US" sz="800"/>
                    </a:p>
                  </a:txBody>
                  <a:tcPr/>
                </a:tc>
                <a:extLst>
                  <a:ext uri="{0D108BD9-81ED-4DB2-BD59-A6C34878D82A}">
                    <a16:rowId xmlns:a16="http://schemas.microsoft.com/office/drawing/2014/main" xmlns="" val="269283140"/>
                  </a:ext>
                </a:extLst>
              </a:tr>
              <a:tr h="292187">
                <a:tc>
                  <a:txBody>
                    <a:bodyPr/>
                    <a:lstStyle/>
                    <a:p>
                      <a:r>
                        <a:rPr kumimoji="1" lang="en-US" altLang="ja-JP" sz="900" dirty="0">
                          <a:solidFill>
                            <a:schemeClr val="bg1"/>
                          </a:solidFill>
                        </a:rPr>
                        <a:t>2</a:t>
                      </a:r>
                      <a:endParaRPr kumimoji="1" lang="ja-JP" altLang="en-US" sz="900" dirty="0">
                        <a:solidFill>
                          <a:schemeClr val="bg1"/>
                        </a:solidFill>
                      </a:endParaRPr>
                    </a:p>
                  </a:txBody>
                  <a:tcPr>
                    <a:solidFill>
                      <a:schemeClr val="accent4"/>
                    </a:solidFill>
                  </a:tcPr>
                </a:tc>
                <a:tc>
                  <a:txBody>
                    <a:bodyPr/>
                    <a:lstStyle/>
                    <a:p>
                      <a:pPr algn="ctr"/>
                      <a:r>
                        <a:rPr kumimoji="1" lang="en-US" altLang="ja-JP" sz="900" dirty="0"/>
                        <a:t>6.4</a:t>
                      </a:r>
                      <a:endParaRPr kumimoji="1" lang="ja-JP" altLang="en-US" sz="900" dirty="0"/>
                    </a:p>
                  </a:txBody>
                  <a:tcPr/>
                </a:tc>
                <a:tc>
                  <a:txBody>
                    <a:bodyPr/>
                    <a:lstStyle/>
                    <a:p>
                      <a:pPr algn="ctr"/>
                      <a:r>
                        <a:rPr kumimoji="1" lang="ja-JP" altLang="en-US" sz="800" dirty="0"/>
                        <a:t>第</a:t>
                      </a:r>
                      <a:r>
                        <a:rPr kumimoji="1" lang="en-US" altLang="ja-JP" sz="800" dirty="0"/>
                        <a:t>2</a:t>
                      </a:r>
                      <a:r>
                        <a:rPr kumimoji="1" lang="ja-JP" altLang="en-US" sz="800" dirty="0"/>
                        <a:t>回支援員</a:t>
                      </a:r>
                      <a:endParaRPr kumimoji="1" lang="en-US" altLang="ja-JP" sz="800" dirty="0"/>
                    </a:p>
                    <a:p>
                      <a:pPr algn="ctr"/>
                      <a:r>
                        <a:rPr kumimoji="1" lang="ja-JP" altLang="en-US" sz="800" dirty="0"/>
                        <a:t>養成講座</a:t>
                      </a:r>
                    </a:p>
                  </a:txBody>
                  <a:tcPr/>
                </a:tc>
                <a:tc>
                  <a:txBody>
                    <a:bodyPr/>
                    <a:lstStyle/>
                    <a:p>
                      <a:pPr algn="ctr"/>
                      <a:r>
                        <a:rPr kumimoji="1" lang="ja-JP" altLang="en-US" sz="800" dirty="0"/>
                        <a:t>性暴力被害者への医療対応</a:t>
                      </a:r>
                    </a:p>
                  </a:txBody>
                  <a:tcPr/>
                </a:tc>
                <a:tc>
                  <a:txBody>
                    <a:bodyPr/>
                    <a:lstStyle/>
                    <a:p>
                      <a:pPr algn="ctr"/>
                      <a:r>
                        <a:rPr kumimoji="1" lang="ja-JP" altLang="en-US" sz="800" dirty="0"/>
                        <a:t>河野 美江氏</a:t>
                      </a:r>
                      <a:endParaRPr kumimoji="1" lang="en-US" altLang="ja-JP" sz="800" dirty="0"/>
                    </a:p>
                    <a:p>
                      <a:pPr algn="ctr"/>
                      <a:r>
                        <a:rPr kumimoji="1" lang="ja-JP" altLang="en-US" sz="800" dirty="0"/>
                        <a:t>（産婦人科医）</a:t>
                      </a:r>
                    </a:p>
                  </a:txBody>
                  <a:tcPr/>
                </a:tc>
                <a:tc>
                  <a:txBody>
                    <a:bodyPr/>
                    <a:lstStyle/>
                    <a:p>
                      <a:r>
                        <a:rPr kumimoji="1" lang="en-US" altLang="ja-JP" sz="800" dirty="0"/>
                        <a:t>22</a:t>
                      </a:r>
                      <a:r>
                        <a:rPr kumimoji="1" lang="ja-JP" altLang="en-US" sz="800" dirty="0"/>
                        <a:t>名</a:t>
                      </a:r>
                    </a:p>
                  </a:txBody>
                  <a:tcPr/>
                </a:tc>
                <a:extLst>
                  <a:ext uri="{0D108BD9-81ED-4DB2-BD59-A6C34878D82A}">
                    <a16:rowId xmlns:a16="http://schemas.microsoft.com/office/drawing/2014/main" xmlns="" val="486658217"/>
                  </a:ext>
                </a:extLst>
              </a:tr>
              <a:tr h="312627">
                <a:tc>
                  <a:txBody>
                    <a:bodyPr/>
                    <a:lstStyle/>
                    <a:p>
                      <a:r>
                        <a:rPr kumimoji="1" lang="en-US" altLang="ja-JP" sz="900" dirty="0">
                          <a:solidFill>
                            <a:schemeClr val="bg1"/>
                          </a:solidFill>
                        </a:rPr>
                        <a:t>3</a:t>
                      </a:r>
                      <a:endParaRPr kumimoji="1" lang="ja-JP" altLang="en-US" sz="900" dirty="0">
                        <a:solidFill>
                          <a:schemeClr val="bg1"/>
                        </a:solidFill>
                      </a:endParaRPr>
                    </a:p>
                  </a:txBody>
                  <a:tcPr>
                    <a:solidFill>
                      <a:schemeClr val="accent4"/>
                    </a:solidFill>
                  </a:tcPr>
                </a:tc>
                <a:tc>
                  <a:txBody>
                    <a:bodyPr/>
                    <a:lstStyle/>
                    <a:p>
                      <a:pPr algn="ctr"/>
                      <a:r>
                        <a:rPr kumimoji="1" lang="en-US" altLang="ja-JP" sz="900" dirty="0"/>
                        <a:t>6.11</a:t>
                      </a:r>
                      <a:endParaRPr kumimoji="1" lang="ja-JP" altLang="en-US" sz="900" dirty="0"/>
                    </a:p>
                  </a:txBody>
                  <a:tcPr/>
                </a:tc>
                <a:tc>
                  <a:txBody>
                    <a:bodyPr/>
                    <a:lstStyle/>
                    <a:p>
                      <a:pPr algn="ctr"/>
                      <a:r>
                        <a:rPr kumimoji="1" lang="ja-JP" altLang="en-US" sz="800" dirty="0"/>
                        <a:t>第</a:t>
                      </a:r>
                      <a:r>
                        <a:rPr kumimoji="1" lang="en-US" altLang="ja-JP" sz="800" dirty="0"/>
                        <a:t>3</a:t>
                      </a:r>
                      <a:r>
                        <a:rPr kumimoji="1" lang="ja-JP" altLang="en-US" sz="800" dirty="0"/>
                        <a:t>回支援員</a:t>
                      </a:r>
                      <a:endParaRPr kumimoji="1" lang="en-US" altLang="ja-JP" sz="800" dirty="0"/>
                    </a:p>
                    <a:p>
                      <a:pPr algn="ctr"/>
                      <a:r>
                        <a:rPr kumimoji="1" lang="ja-JP" altLang="en-US" sz="800" dirty="0"/>
                        <a:t>養成講座</a:t>
                      </a:r>
                    </a:p>
                  </a:txBody>
                  <a:tcPr/>
                </a:tc>
                <a:tc>
                  <a:txBody>
                    <a:bodyPr/>
                    <a:lstStyle/>
                    <a:p>
                      <a:pPr algn="ctr"/>
                      <a:r>
                        <a:rPr kumimoji="1" lang="ja-JP" altLang="en-US" sz="800" dirty="0"/>
                        <a:t>性犯罪と司法</a:t>
                      </a:r>
                    </a:p>
                  </a:txBody>
                  <a:tcPr/>
                </a:tc>
                <a:tc>
                  <a:txBody>
                    <a:bodyPr/>
                    <a:lstStyle/>
                    <a:p>
                      <a:pPr algn="ctr"/>
                      <a:r>
                        <a:rPr kumimoji="1" lang="ja-JP" altLang="en-US" sz="800" dirty="0"/>
                        <a:t>岡﨑 真由子氏（弁護士）</a:t>
                      </a:r>
                    </a:p>
                  </a:txBody>
                  <a:tcPr/>
                </a:tc>
                <a:tc>
                  <a:txBody>
                    <a:bodyPr/>
                    <a:lstStyle/>
                    <a:p>
                      <a:r>
                        <a:rPr kumimoji="1" lang="en-US" altLang="ja-JP" sz="800" dirty="0"/>
                        <a:t>20</a:t>
                      </a:r>
                      <a:r>
                        <a:rPr kumimoji="1" lang="ja-JP" altLang="en-US" sz="800" dirty="0"/>
                        <a:t>名</a:t>
                      </a:r>
                    </a:p>
                  </a:txBody>
                  <a:tcPr/>
                </a:tc>
                <a:extLst>
                  <a:ext uri="{0D108BD9-81ED-4DB2-BD59-A6C34878D82A}">
                    <a16:rowId xmlns:a16="http://schemas.microsoft.com/office/drawing/2014/main" xmlns="" val="62844818"/>
                  </a:ext>
                </a:extLst>
              </a:tr>
              <a:tr h="312627">
                <a:tc>
                  <a:txBody>
                    <a:bodyPr/>
                    <a:lstStyle/>
                    <a:p>
                      <a:r>
                        <a:rPr kumimoji="1" lang="en-US" altLang="ja-JP" sz="900" dirty="0">
                          <a:solidFill>
                            <a:schemeClr val="bg1"/>
                          </a:solidFill>
                        </a:rPr>
                        <a:t>4</a:t>
                      </a:r>
                      <a:endParaRPr kumimoji="1" lang="ja-JP" altLang="en-US" sz="900" dirty="0">
                        <a:solidFill>
                          <a:schemeClr val="bg1"/>
                        </a:solidFill>
                      </a:endParaRPr>
                    </a:p>
                  </a:txBody>
                  <a:tcPr>
                    <a:solidFill>
                      <a:schemeClr val="accent4"/>
                    </a:solidFill>
                  </a:tcPr>
                </a:tc>
                <a:tc>
                  <a:txBody>
                    <a:bodyPr/>
                    <a:lstStyle/>
                    <a:p>
                      <a:pPr algn="ctr"/>
                      <a:r>
                        <a:rPr kumimoji="1" lang="en-US" altLang="ja-JP" sz="900" dirty="0"/>
                        <a:t>6.18</a:t>
                      </a:r>
                      <a:endParaRPr kumimoji="1" lang="ja-JP" altLang="en-US" sz="900" dirty="0"/>
                    </a:p>
                  </a:txBody>
                  <a:tcPr/>
                </a:tc>
                <a:tc>
                  <a:txBody>
                    <a:bodyPr/>
                    <a:lstStyle/>
                    <a:p>
                      <a:pPr algn="ctr"/>
                      <a:r>
                        <a:rPr kumimoji="1" lang="ja-JP" altLang="en-US" sz="800" dirty="0"/>
                        <a:t>第</a:t>
                      </a:r>
                      <a:r>
                        <a:rPr kumimoji="1" lang="en-US" altLang="ja-JP" sz="800" dirty="0"/>
                        <a:t>4</a:t>
                      </a:r>
                      <a:r>
                        <a:rPr kumimoji="1" lang="ja-JP" altLang="en-US" sz="800" dirty="0"/>
                        <a:t>回支援員</a:t>
                      </a:r>
                      <a:endParaRPr kumimoji="1" lang="en-US" altLang="ja-JP" sz="800" dirty="0"/>
                    </a:p>
                    <a:p>
                      <a:pPr algn="ctr"/>
                      <a:r>
                        <a:rPr kumimoji="1" lang="ja-JP" altLang="en-US" sz="800" dirty="0"/>
                        <a:t>養成講座</a:t>
                      </a:r>
                    </a:p>
                  </a:txBody>
                  <a:tcPr/>
                </a:tc>
                <a:tc>
                  <a:txBody>
                    <a:bodyPr/>
                    <a:lstStyle/>
                    <a:p>
                      <a:pPr algn="ctr"/>
                      <a:r>
                        <a:rPr kumimoji="1" lang="ja-JP" altLang="en-US" sz="800" dirty="0"/>
                        <a:t>性暴力被害者に必要な</a:t>
                      </a:r>
                      <a:endParaRPr kumimoji="1" lang="en-US" altLang="ja-JP" sz="800" dirty="0"/>
                    </a:p>
                    <a:p>
                      <a:pPr algn="ctr"/>
                      <a:r>
                        <a:rPr kumimoji="1" lang="ja-JP" altLang="en-US" sz="800" dirty="0"/>
                        <a:t>心理的支援とは</a:t>
                      </a:r>
                    </a:p>
                  </a:txBody>
                  <a:tcPr/>
                </a:tc>
                <a:tc>
                  <a:txBody>
                    <a:bodyPr/>
                    <a:lstStyle/>
                    <a:p>
                      <a:pPr algn="ctr"/>
                      <a:r>
                        <a:rPr kumimoji="1" lang="ja-JP" altLang="en-US" sz="800" dirty="0"/>
                        <a:t>早瀬 眞知子氏（臨床心理士）</a:t>
                      </a:r>
                    </a:p>
                  </a:txBody>
                  <a:tcPr/>
                </a:tc>
                <a:tc>
                  <a:txBody>
                    <a:bodyPr/>
                    <a:lstStyle/>
                    <a:p>
                      <a:r>
                        <a:rPr kumimoji="1" lang="en-US" altLang="ja-JP" sz="800" dirty="0"/>
                        <a:t>26</a:t>
                      </a:r>
                      <a:r>
                        <a:rPr kumimoji="1" lang="ja-JP" altLang="en-US" sz="800" dirty="0"/>
                        <a:t>名</a:t>
                      </a:r>
                    </a:p>
                  </a:txBody>
                  <a:tcPr/>
                </a:tc>
                <a:extLst>
                  <a:ext uri="{0D108BD9-81ED-4DB2-BD59-A6C34878D82A}">
                    <a16:rowId xmlns:a16="http://schemas.microsoft.com/office/drawing/2014/main" xmlns="" val="2029725034"/>
                  </a:ext>
                </a:extLst>
              </a:tr>
              <a:tr h="140927">
                <a:tc>
                  <a:txBody>
                    <a:bodyPr/>
                    <a:lstStyle/>
                    <a:p>
                      <a:r>
                        <a:rPr kumimoji="1" lang="en-US" altLang="ja-JP" sz="900" dirty="0">
                          <a:solidFill>
                            <a:schemeClr val="bg1"/>
                          </a:solidFill>
                        </a:rPr>
                        <a:t>5</a:t>
                      </a:r>
                      <a:endParaRPr kumimoji="1" lang="ja-JP" altLang="en-US" sz="900" dirty="0">
                        <a:solidFill>
                          <a:schemeClr val="bg1"/>
                        </a:solidFill>
                      </a:endParaRPr>
                    </a:p>
                  </a:txBody>
                  <a:tcPr>
                    <a:solidFill>
                      <a:schemeClr val="accent4"/>
                    </a:solidFill>
                  </a:tcPr>
                </a:tc>
                <a:tc>
                  <a:txBody>
                    <a:bodyPr/>
                    <a:lstStyle/>
                    <a:p>
                      <a:pPr algn="ctr"/>
                      <a:r>
                        <a:rPr kumimoji="1" lang="en-US" altLang="ja-JP" sz="900" dirty="0"/>
                        <a:t>8.20</a:t>
                      </a:r>
                      <a:endParaRPr kumimoji="1" lang="ja-JP" altLang="en-US" sz="900" dirty="0"/>
                    </a:p>
                  </a:txBody>
                  <a:tcPr/>
                </a:tc>
                <a:tc>
                  <a:txBody>
                    <a:bodyPr/>
                    <a:lstStyle/>
                    <a:p>
                      <a:pPr marL="0" marR="0" lvl="0" indent="0" algn="ctr" defTabSz="1233805" rtl="0" eaLnBrk="1" fontAlgn="auto" latinLnBrk="0" hangingPunct="1">
                        <a:lnSpc>
                          <a:spcPct val="100000"/>
                        </a:lnSpc>
                        <a:spcBef>
                          <a:spcPts val="0"/>
                        </a:spcBef>
                        <a:spcAft>
                          <a:spcPts val="0"/>
                        </a:spcAft>
                        <a:buClrTx/>
                        <a:buSzTx/>
                        <a:buFontTx/>
                        <a:buNone/>
                        <a:tabLst/>
                        <a:defRPr/>
                      </a:pPr>
                      <a:r>
                        <a:rPr kumimoji="1" lang="ja-JP" altLang="en-US" sz="800" dirty="0"/>
                        <a:t>公開講座</a:t>
                      </a:r>
                      <a:r>
                        <a:rPr kumimoji="1" lang="en-US" altLang="ja-JP" sz="800" dirty="0"/>
                        <a:t>/</a:t>
                      </a:r>
                      <a:r>
                        <a:rPr kumimoji="1" lang="ja-JP" altLang="en-US" sz="800" dirty="0"/>
                        <a:t>第</a:t>
                      </a:r>
                      <a:r>
                        <a:rPr kumimoji="1" lang="en-US" altLang="ja-JP" sz="800" dirty="0"/>
                        <a:t>5</a:t>
                      </a:r>
                      <a:r>
                        <a:rPr kumimoji="1" lang="ja-JP" altLang="en-US" sz="800" dirty="0"/>
                        <a:t>回支援員養成講座</a:t>
                      </a:r>
                    </a:p>
                  </a:txBody>
                  <a:tcPr/>
                </a:tc>
                <a:tc>
                  <a:txBody>
                    <a:bodyPr/>
                    <a:lstStyle/>
                    <a:p>
                      <a:pPr algn="ctr"/>
                      <a:r>
                        <a:rPr kumimoji="1" lang="en-US" altLang="ja-JP" sz="800" dirty="0"/>
                        <a:t>LGBTQ</a:t>
                      </a:r>
                      <a:r>
                        <a:rPr kumimoji="1" lang="ja-JP" altLang="en-US" sz="800" dirty="0"/>
                        <a:t>・性の多様性と子どもたちの今を理解するために</a:t>
                      </a:r>
                    </a:p>
                  </a:txBody>
                  <a:tcPr/>
                </a:tc>
                <a:tc>
                  <a:txBody>
                    <a:bodyPr/>
                    <a:lstStyle/>
                    <a:p>
                      <a:pPr algn="ctr"/>
                      <a:r>
                        <a:rPr kumimoji="1" lang="ja-JP" altLang="en-US" sz="800" dirty="0"/>
                        <a:t>遠藤 まめた氏</a:t>
                      </a:r>
                      <a:r>
                        <a:rPr kumimoji="1" lang="en-US" altLang="ja-JP" sz="800" dirty="0"/>
                        <a:t/>
                      </a:r>
                      <a:br>
                        <a:rPr kumimoji="1" lang="en-US" altLang="ja-JP" sz="800" dirty="0"/>
                      </a:br>
                      <a:r>
                        <a:rPr kumimoji="1" lang="ja-JP" altLang="en-US" sz="800" dirty="0"/>
                        <a:t>（</a:t>
                      </a:r>
                      <a:r>
                        <a:rPr kumimoji="1" lang="en-US" altLang="ja-JP" sz="800" dirty="0"/>
                        <a:t>LGBTQ</a:t>
                      </a:r>
                      <a:r>
                        <a:rPr kumimoji="1" lang="ja-JP" altLang="en-US" sz="800" dirty="0"/>
                        <a:t>当事者）</a:t>
                      </a:r>
                    </a:p>
                  </a:txBody>
                  <a:tcPr/>
                </a:tc>
                <a:tc>
                  <a:txBody>
                    <a:bodyPr/>
                    <a:lstStyle/>
                    <a:p>
                      <a:r>
                        <a:rPr kumimoji="1" lang="en-US" altLang="ja-JP" sz="800" dirty="0"/>
                        <a:t>62</a:t>
                      </a:r>
                      <a:r>
                        <a:rPr kumimoji="1" lang="ja-JP" altLang="en-US" sz="800" dirty="0"/>
                        <a:t>名</a:t>
                      </a:r>
                    </a:p>
                  </a:txBody>
                  <a:tcPr/>
                </a:tc>
                <a:extLst>
                  <a:ext uri="{0D108BD9-81ED-4DB2-BD59-A6C34878D82A}">
                    <a16:rowId xmlns:a16="http://schemas.microsoft.com/office/drawing/2014/main" xmlns="" val="2510662506"/>
                  </a:ext>
                </a:extLst>
              </a:tr>
            </a:tbl>
          </a:graphicData>
        </a:graphic>
      </p:graphicFrame>
      <p:graphicFrame>
        <p:nvGraphicFramePr>
          <p:cNvPr id="31" name="表 30">
            <a:extLst>
              <a:ext uri="{FF2B5EF4-FFF2-40B4-BE49-F238E27FC236}">
                <a16:creationId xmlns:a16="http://schemas.microsoft.com/office/drawing/2014/main" xmlns="" id="{39D1AF91-F2CC-C723-D8C4-0B1423982249}"/>
              </a:ext>
            </a:extLst>
          </p:cNvPr>
          <p:cNvGraphicFramePr>
            <a:graphicFrameLocks noGrp="1"/>
          </p:cNvGraphicFramePr>
          <p:nvPr>
            <p:extLst>
              <p:ext uri="{D42A27DB-BD31-4B8C-83A1-F6EECF244321}">
                <p14:modId xmlns:p14="http://schemas.microsoft.com/office/powerpoint/2010/main" val="1809517456"/>
              </p:ext>
            </p:extLst>
          </p:nvPr>
        </p:nvGraphicFramePr>
        <p:xfrm>
          <a:off x="7429744" y="5669889"/>
          <a:ext cx="4957816" cy="1329974"/>
        </p:xfrm>
        <a:graphic>
          <a:graphicData uri="http://schemas.openxmlformats.org/drawingml/2006/table">
            <a:tbl>
              <a:tblPr firstRow="1" firstCol="1" bandRow="1">
                <a:tableStyleId>{00A15C55-8517-42AA-B614-E9B94910E393}</a:tableStyleId>
              </a:tblPr>
              <a:tblGrid>
                <a:gridCol w="267508">
                  <a:extLst>
                    <a:ext uri="{9D8B030D-6E8A-4147-A177-3AD203B41FA5}">
                      <a16:colId xmlns:a16="http://schemas.microsoft.com/office/drawing/2014/main" xmlns="" val="3282276033"/>
                    </a:ext>
                  </a:extLst>
                </a:gridCol>
                <a:gridCol w="1002367">
                  <a:extLst>
                    <a:ext uri="{9D8B030D-6E8A-4147-A177-3AD203B41FA5}">
                      <a16:colId xmlns:a16="http://schemas.microsoft.com/office/drawing/2014/main" xmlns="" val="1382657714"/>
                    </a:ext>
                  </a:extLst>
                </a:gridCol>
                <a:gridCol w="957129">
                  <a:extLst>
                    <a:ext uri="{9D8B030D-6E8A-4147-A177-3AD203B41FA5}">
                      <a16:colId xmlns:a16="http://schemas.microsoft.com/office/drawing/2014/main" xmlns="" val="3822971410"/>
                    </a:ext>
                  </a:extLst>
                </a:gridCol>
                <a:gridCol w="1295185">
                  <a:extLst>
                    <a:ext uri="{9D8B030D-6E8A-4147-A177-3AD203B41FA5}">
                      <a16:colId xmlns:a16="http://schemas.microsoft.com/office/drawing/2014/main" xmlns="" val="1447974575"/>
                    </a:ext>
                  </a:extLst>
                </a:gridCol>
                <a:gridCol w="872452">
                  <a:extLst>
                    <a:ext uri="{9D8B030D-6E8A-4147-A177-3AD203B41FA5}">
                      <a16:colId xmlns:a16="http://schemas.microsoft.com/office/drawing/2014/main" xmlns="" val="159967819"/>
                    </a:ext>
                  </a:extLst>
                </a:gridCol>
                <a:gridCol w="563175">
                  <a:extLst>
                    <a:ext uri="{9D8B030D-6E8A-4147-A177-3AD203B41FA5}">
                      <a16:colId xmlns:a16="http://schemas.microsoft.com/office/drawing/2014/main" xmlns="" val="2868109669"/>
                    </a:ext>
                  </a:extLst>
                </a:gridCol>
              </a:tblGrid>
              <a:tr h="200100">
                <a:tc>
                  <a:txBody>
                    <a:bodyPr/>
                    <a:lstStyle/>
                    <a:p>
                      <a:pPr algn="ctr"/>
                      <a:r>
                        <a:rPr lang="ja-JP" sz="900" kern="1200" dirty="0">
                          <a:effectLst/>
                        </a:rPr>
                        <a:t>回</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900" kern="1200" dirty="0">
                          <a:effectLst/>
                        </a:rPr>
                        <a:t>日時</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900" kern="1200" dirty="0">
                          <a:effectLst/>
                        </a:rPr>
                        <a:t>場所</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900" kern="1200" dirty="0">
                          <a:effectLst/>
                        </a:rPr>
                        <a:t>研修内容</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900" kern="1200">
                          <a:effectLst/>
                        </a:rPr>
                        <a:t>講師</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900" kern="1200">
                          <a:effectLst/>
                        </a:rPr>
                        <a:t>備考</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725457379"/>
                  </a:ext>
                </a:extLst>
              </a:tr>
              <a:tr h="257348">
                <a:tc>
                  <a:txBody>
                    <a:bodyPr/>
                    <a:lstStyle/>
                    <a:p>
                      <a:pPr algn="ctr"/>
                      <a:r>
                        <a:rPr lang="en-US" sz="900" kern="1200">
                          <a:effectLst/>
                        </a:rPr>
                        <a:t>1</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900" kern="1200" dirty="0">
                          <a:effectLst/>
                        </a:rPr>
                        <a:t>5</a:t>
                      </a:r>
                      <a:r>
                        <a:rPr lang="ja-JP" sz="900" kern="1200" dirty="0">
                          <a:effectLst/>
                        </a:rPr>
                        <a:t>月</a:t>
                      </a:r>
                      <a:r>
                        <a:rPr lang="en-US" sz="900" kern="1200" dirty="0">
                          <a:effectLst/>
                        </a:rPr>
                        <a:t>27</a:t>
                      </a:r>
                      <a:r>
                        <a:rPr lang="ja-JP" sz="900" kern="1200" dirty="0">
                          <a:effectLst/>
                        </a:rPr>
                        <a:t>日 （土）</a:t>
                      </a:r>
                      <a:endParaRPr lang="ja-JP" sz="900" kern="100" dirty="0">
                        <a:effectLst/>
                      </a:endParaRPr>
                    </a:p>
                    <a:p>
                      <a:pPr algn="just"/>
                      <a:r>
                        <a:rPr lang="en-US" sz="900" kern="1200" dirty="0">
                          <a:effectLst/>
                        </a:rPr>
                        <a:t>14</a:t>
                      </a:r>
                      <a:r>
                        <a:rPr lang="ja-JP" sz="900" kern="1200" dirty="0">
                          <a:effectLst/>
                        </a:rPr>
                        <a:t>：</a:t>
                      </a:r>
                      <a:r>
                        <a:rPr lang="en-US" sz="900" kern="1200" dirty="0">
                          <a:effectLst/>
                        </a:rPr>
                        <a:t>45</a:t>
                      </a:r>
                      <a:r>
                        <a:rPr lang="ja-JP" sz="900" kern="1200" dirty="0">
                          <a:effectLst/>
                        </a:rPr>
                        <a:t>～</a:t>
                      </a:r>
                      <a:r>
                        <a:rPr lang="en-US" sz="900" kern="1200" dirty="0">
                          <a:effectLst/>
                        </a:rPr>
                        <a:t>16</a:t>
                      </a:r>
                      <a:r>
                        <a:rPr lang="ja-JP" sz="900" kern="1200" dirty="0">
                          <a:effectLst/>
                        </a:rPr>
                        <a:t>：</a:t>
                      </a:r>
                      <a:r>
                        <a:rPr lang="en-US" sz="900" kern="1200" dirty="0">
                          <a:effectLst/>
                        </a:rPr>
                        <a:t>30</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800" kern="1200" dirty="0">
                          <a:effectLst/>
                        </a:rPr>
                        <a:t>県民会館大会議室</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L="13335" marR="126365" algn="ctr">
                        <a:spcAft>
                          <a:spcPts val="0"/>
                        </a:spcAft>
                      </a:pPr>
                      <a:r>
                        <a:rPr lang="ja-JP" sz="800" kern="1200" dirty="0">
                          <a:effectLst/>
                        </a:rPr>
                        <a:t>子どもの権利と性教育</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800" kern="100">
                          <a:effectLst/>
                        </a:rPr>
                        <a:t>佐藤　桃子氏</a:t>
                      </a:r>
                    </a:p>
                    <a:p>
                      <a:pPr algn="ctr"/>
                      <a:r>
                        <a:rPr lang="ja-JP" sz="800" kern="100">
                          <a:effectLst/>
                        </a:rPr>
                        <a:t>（社会福祉士）</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800" kern="1200">
                          <a:effectLst/>
                        </a:rPr>
                        <a:t>公開講座</a:t>
                      </a:r>
                      <a:endParaRPr lang="ja-JP" sz="800" kern="100">
                        <a:effectLst/>
                      </a:endParaRPr>
                    </a:p>
                    <a:p>
                      <a:pPr algn="just"/>
                      <a:r>
                        <a:rPr lang="ja-JP" sz="800" kern="1200">
                          <a:effectLst/>
                        </a:rPr>
                        <a:t>（</a:t>
                      </a:r>
                      <a:r>
                        <a:rPr lang="en-US" sz="800" kern="1200">
                          <a:effectLst/>
                        </a:rPr>
                        <a:t>100</a:t>
                      </a:r>
                      <a:r>
                        <a:rPr lang="ja-JP" sz="800" kern="1200">
                          <a:effectLst/>
                        </a:rPr>
                        <a:t>名）</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972736715"/>
                  </a:ext>
                </a:extLst>
              </a:tr>
              <a:tr h="230856">
                <a:tc>
                  <a:txBody>
                    <a:bodyPr/>
                    <a:lstStyle/>
                    <a:p>
                      <a:pPr algn="ctr"/>
                      <a:r>
                        <a:rPr lang="en-US" sz="900" kern="1200">
                          <a:effectLst/>
                        </a:rPr>
                        <a:t>2</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900" kern="1200" dirty="0">
                          <a:effectLst/>
                        </a:rPr>
                        <a:t>6</a:t>
                      </a:r>
                      <a:r>
                        <a:rPr lang="ja-JP" sz="900" kern="1200" dirty="0">
                          <a:effectLst/>
                        </a:rPr>
                        <a:t>月 </a:t>
                      </a:r>
                      <a:r>
                        <a:rPr lang="en-US" sz="900" kern="1200" dirty="0">
                          <a:effectLst/>
                        </a:rPr>
                        <a:t>3</a:t>
                      </a:r>
                      <a:r>
                        <a:rPr lang="ja-JP" sz="900" kern="1200" dirty="0">
                          <a:effectLst/>
                        </a:rPr>
                        <a:t>日 （土）</a:t>
                      </a:r>
                      <a:endParaRPr lang="ja-JP" sz="900" kern="100" dirty="0">
                        <a:effectLst/>
                      </a:endParaRPr>
                    </a:p>
                    <a:p>
                      <a:pPr marL="13335" marR="126365" algn="just">
                        <a:spcAft>
                          <a:spcPts val="0"/>
                        </a:spcAft>
                      </a:pPr>
                      <a:r>
                        <a:rPr lang="en-US" sz="900" kern="1200" dirty="0">
                          <a:effectLst/>
                        </a:rPr>
                        <a:t>13</a:t>
                      </a:r>
                      <a:r>
                        <a:rPr lang="ja-JP" sz="900" kern="1200" dirty="0">
                          <a:effectLst/>
                        </a:rPr>
                        <a:t>：</a:t>
                      </a:r>
                      <a:r>
                        <a:rPr lang="en-US" sz="900" kern="1200" dirty="0">
                          <a:effectLst/>
                        </a:rPr>
                        <a:t>30</a:t>
                      </a:r>
                      <a:r>
                        <a:rPr lang="ja-JP" sz="900" kern="1200" dirty="0">
                          <a:effectLst/>
                        </a:rPr>
                        <a:t>～</a:t>
                      </a:r>
                      <a:r>
                        <a:rPr lang="en-US" sz="900" kern="1200" dirty="0">
                          <a:effectLst/>
                        </a:rPr>
                        <a:t>15</a:t>
                      </a:r>
                      <a:r>
                        <a:rPr lang="ja-JP" sz="900" kern="1200" dirty="0">
                          <a:effectLst/>
                        </a:rPr>
                        <a:t>：</a:t>
                      </a:r>
                      <a:r>
                        <a:rPr lang="en-US" sz="900" kern="1200" dirty="0">
                          <a:effectLst/>
                        </a:rPr>
                        <a:t>30</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800" kern="1200">
                          <a:effectLst/>
                        </a:rPr>
                        <a:t>松江市市民活動センター　</a:t>
                      </a:r>
                      <a:r>
                        <a:rPr lang="en-US" sz="800" kern="1200">
                          <a:effectLst/>
                        </a:rPr>
                        <a:t>506</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800" kern="0" dirty="0">
                          <a:effectLst/>
                        </a:rPr>
                        <a:t>性犯罪と司法</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800" kern="1200" dirty="0">
                          <a:effectLst/>
                        </a:rPr>
                        <a:t>原　市氏</a:t>
                      </a:r>
                      <a:endParaRPr lang="ja-JP" sz="800" kern="100" dirty="0">
                        <a:effectLst/>
                      </a:endParaRPr>
                    </a:p>
                    <a:p>
                      <a:pPr algn="ctr"/>
                      <a:r>
                        <a:rPr lang="ja-JP" sz="800" kern="1200" dirty="0">
                          <a:effectLst/>
                        </a:rPr>
                        <a:t>（弁護士）</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800" kern="1200">
                          <a:effectLst/>
                        </a:rPr>
                        <a:t>定員</a:t>
                      </a:r>
                      <a:r>
                        <a:rPr lang="en-US" sz="800" kern="1200">
                          <a:effectLst/>
                        </a:rPr>
                        <a:t>40</a:t>
                      </a:r>
                      <a:r>
                        <a:rPr lang="ja-JP" sz="800" kern="1200">
                          <a:effectLst/>
                        </a:rPr>
                        <a:t>名</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73570238"/>
                  </a:ext>
                </a:extLst>
              </a:tr>
              <a:tr h="306914">
                <a:tc>
                  <a:txBody>
                    <a:bodyPr/>
                    <a:lstStyle/>
                    <a:p>
                      <a:pPr algn="ctr"/>
                      <a:r>
                        <a:rPr lang="en-US" sz="900" kern="1200">
                          <a:effectLst/>
                        </a:rPr>
                        <a:t>3</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900" kern="1200" dirty="0">
                          <a:effectLst/>
                        </a:rPr>
                        <a:t>6</a:t>
                      </a:r>
                      <a:r>
                        <a:rPr lang="ja-JP" sz="900" kern="1200" dirty="0">
                          <a:effectLst/>
                        </a:rPr>
                        <a:t>月 </a:t>
                      </a:r>
                      <a:r>
                        <a:rPr lang="en-US" sz="900" kern="1200" dirty="0">
                          <a:effectLst/>
                        </a:rPr>
                        <a:t>10</a:t>
                      </a:r>
                      <a:r>
                        <a:rPr lang="ja-JP" sz="900" kern="1200" dirty="0">
                          <a:effectLst/>
                        </a:rPr>
                        <a:t>日 （土）</a:t>
                      </a:r>
                      <a:endParaRPr lang="ja-JP" sz="900" kern="100" dirty="0">
                        <a:effectLst/>
                      </a:endParaRPr>
                    </a:p>
                    <a:p>
                      <a:pPr algn="just"/>
                      <a:r>
                        <a:rPr lang="en-US" sz="900" kern="1200" dirty="0">
                          <a:effectLst/>
                        </a:rPr>
                        <a:t>13</a:t>
                      </a:r>
                      <a:r>
                        <a:rPr lang="ja-JP" sz="900" kern="1200" dirty="0">
                          <a:effectLst/>
                        </a:rPr>
                        <a:t>：</a:t>
                      </a:r>
                      <a:r>
                        <a:rPr lang="en-US" sz="900" kern="1200" dirty="0">
                          <a:effectLst/>
                        </a:rPr>
                        <a:t>30</a:t>
                      </a:r>
                      <a:r>
                        <a:rPr lang="ja-JP" sz="900" kern="1200" dirty="0">
                          <a:effectLst/>
                        </a:rPr>
                        <a:t>～</a:t>
                      </a:r>
                      <a:r>
                        <a:rPr lang="en-US" sz="900" kern="1200" dirty="0">
                          <a:effectLst/>
                        </a:rPr>
                        <a:t>15</a:t>
                      </a:r>
                      <a:r>
                        <a:rPr lang="ja-JP" sz="900" kern="1200" dirty="0">
                          <a:effectLst/>
                        </a:rPr>
                        <a:t>：</a:t>
                      </a:r>
                      <a:r>
                        <a:rPr lang="en-US" sz="900" kern="1200" dirty="0">
                          <a:effectLst/>
                        </a:rPr>
                        <a:t>30</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800" kern="1200" dirty="0">
                          <a:effectLst/>
                        </a:rPr>
                        <a:t>松江市市民活動センター　</a:t>
                      </a:r>
                      <a:r>
                        <a:rPr lang="en-US" sz="800" kern="1200" dirty="0">
                          <a:effectLst/>
                        </a:rPr>
                        <a:t>501, 502</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L="13335" marR="126365" algn="ctr">
                        <a:spcAft>
                          <a:spcPts val="0"/>
                        </a:spcAft>
                      </a:pPr>
                      <a:r>
                        <a:rPr lang="ja-JP" sz="800" kern="0" dirty="0">
                          <a:effectLst/>
                        </a:rPr>
                        <a:t>性暴力被害者への</a:t>
                      </a:r>
                      <a:endParaRPr lang="en-US" altLang="ja-JP" sz="800" kern="0" dirty="0">
                        <a:effectLst/>
                      </a:endParaRPr>
                    </a:p>
                    <a:p>
                      <a:pPr marL="13335" marR="126365" algn="ctr">
                        <a:spcAft>
                          <a:spcPts val="0"/>
                        </a:spcAft>
                      </a:pPr>
                      <a:r>
                        <a:rPr lang="ja-JP" sz="800" kern="0" dirty="0">
                          <a:effectLst/>
                        </a:rPr>
                        <a:t>医療対応</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800" kern="1200" dirty="0">
                          <a:effectLst/>
                        </a:rPr>
                        <a:t>河野　美江氏</a:t>
                      </a:r>
                      <a:endParaRPr lang="ja-JP" sz="800" kern="100" dirty="0">
                        <a:effectLst/>
                      </a:endParaRPr>
                    </a:p>
                    <a:p>
                      <a:pPr algn="ctr"/>
                      <a:r>
                        <a:rPr lang="ja-JP" sz="800" kern="1200" dirty="0">
                          <a:effectLst/>
                        </a:rPr>
                        <a:t>（産婦人科医師）</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800" kern="1200" dirty="0">
                          <a:effectLst/>
                        </a:rPr>
                        <a:t>定員</a:t>
                      </a:r>
                      <a:r>
                        <a:rPr lang="en-US" sz="800" kern="1200" dirty="0">
                          <a:effectLst/>
                        </a:rPr>
                        <a:t>40</a:t>
                      </a:r>
                      <a:r>
                        <a:rPr lang="ja-JP" sz="800" kern="1200" dirty="0">
                          <a:effectLst/>
                        </a:rPr>
                        <a:t>名</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966654494"/>
                  </a:ext>
                </a:extLst>
              </a:tr>
              <a:tr h="227965">
                <a:tc>
                  <a:txBody>
                    <a:bodyPr/>
                    <a:lstStyle/>
                    <a:p>
                      <a:pPr algn="ctr"/>
                      <a:r>
                        <a:rPr lang="ja-JP" sz="900" kern="1200">
                          <a:effectLst/>
                        </a:rPr>
                        <a:t>４</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en-US" sz="900" kern="1200">
                          <a:effectLst/>
                        </a:rPr>
                        <a:t>6</a:t>
                      </a:r>
                      <a:r>
                        <a:rPr lang="ja-JP" sz="900" kern="1200">
                          <a:effectLst/>
                        </a:rPr>
                        <a:t>月 </a:t>
                      </a:r>
                      <a:r>
                        <a:rPr lang="en-US" sz="900" kern="1200">
                          <a:effectLst/>
                        </a:rPr>
                        <a:t>17</a:t>
                      </a:r>
                      <a:r>
                        <a:rPr lang="ja-JP" sz="900" kern="1200">
                          <a:effectLst/>
                        </a:rPr>
                        <a:t>日 （土）</a:t>
                      </a:r>
                      <a:endParaRPr lang="ja-JP" sz="900" kern="100">
                        <a:effectLst/>
                      </a:endParaRPr>
                    </a:p>
                    <a:p>
                      <a:pPr algn="just"/>
                      <a:r>
                        <a:rPr lang="en-US" sz="900" kern="1200">
                          <a:effectLst/>
                        </a:rPr>
                        <a:t>13</a:t>
                      </a:r>
                      <a:r>
                        <a:rPr lang="ja-JP" sz="900" kern="1200">
                          <a:effectLst/>
                        </a:rPr>
                        <a:t>：</a:t>
                      </a:r>
                      <a:r>
                        <a:rPr lang="en-US" sz="900" kern="1200">
                          <a:effectLst/>
                        </a:rPr>
                        <a:t>30</a:t>
                      </a:r>
                      <a:r>
                        <a:rPr lang="ja-JP" sz="900" kern="1200">
                          <a:effectLst/>
                        </a:rPr>
                        <a:t>～</a:t>
                      </a:r>
                      <a:r>
                        <a:rPr lang="en-US" sz="900" kern="1200">
                          <a:effectLst/>
                        </a:rPr>
                        <a:t>15</a:t>
                      </a:r>
                      <a:r>
                        <a:rPr lang="ja-JP" sz="900" kern="1200">
                          <a:effectLst/>
                        </a:rPr>
                        <a:t>：</a:t>
                      </a:r>
                      <a:r>
                        <a:rPr lang="en-US" sz="900" kern="1200">
                          <a:effectLst/>
                        </a:rPr>
                        <a:t>30</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r>
                        <a:rPr lang="ja-JP" sz="800" kern="1200">
                          <a:effectLst/>
                        </a:rPr>
                        <a:t>松江市市民活動センター　</a:t>
                      </a:r>
                      <a:r>
                        <a:rPr lang="en-US" sz="800" kern="1200">
                          <a:effectLst/>
                        </a:rPr>
                        <a:t>501, 502</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L="13335" marR="126365" algn="ctr">
                        <a:spcAft>
                          <a:spcPts val="0"/>
                        </a:spcAft>
                      </a:pPr>
                      <a:r>
                        <a:rPr lang="ja-JP" sz="800" kern="1200" dirty="0">
                          <a:effectLst/>
                        </a:rPr>
                        <a:t>性暴力被害者に必要な心理的支援とは</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800" kern="1200" dirty="0">
                          <a:effectLst/>
                        </a:rPr>
                        <a:t>林　美奈子氏</a:t>
                      </a:r>
                      <a:endParaRPr lang="ja-JP" sz="800" kern="100" dirty="0">
                        <a:effectLst/>
                      </a:endParaRPr>
                    </a:p>
                    <a:p>
                      <a:pPr algn="ctr"/>
                      <a:r>
                        <a:rPr lang="ja-JP" sz="800" kern="1200" dirty="0">
                          <a:effectLst/>
                        </a:rPr>
                        <a:t>（臨床心理士）</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800" kern="1200" dirty="0">
                          <a:effectLst/>
                        </a:rPr>
                        <a:t>定員</a:t>
                      </a:r>
                      <a:r>
                        <a:rPr lang="en-US" sz="800" kern="1200" dirty="0">
                          <a:effectLst/>
                        </a:rPr>
                        <a:t>40</a:t>
                      </a:r>
                      <a:r>
                        <a:rPr lang="ja-JP" sz="800" kern="1200" dirty="0">
                          <a:effectLst/>
                        </a:rPr>
                        <a:t>名</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955573655"/>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子ども">
      <a:dk1>
        <a:sysClr val="windowText" lastClr="000000"/>
      </a:dk1>
      <a:lt1>
        <a:sysClr val="window" lastClr="FFFFFF"/>
      </a:lt1>
      <a:dk2>
        <a:srgbClr val="44546A"/>
      </a:dk2>
      <a:lt2>
        <a:srgbClr val="E7E6E6"/>
      </a:lt2>
      <a:accent1>
        <a:srgbClr val="FF99FF"/>
      </a:accent1>
      <a:accent2>
        <a:srgbClr val="99FF99"/>
      </a:accent2>
      <a:accent3>
        <a:srgbClr val="66CCFF"/>
      </a:accent3>
      <a:accent4>
        <a:srgbClr val="0033CC"/>
      </a:accent4>
      <a:accent5>
        <a:srgbClr val="FF0000"/>
      </a:accent5>
      <a:accent6>
        <a:srgbClr val="FFFF99"/>
      </a:accent6>
      <a:hlink>
        <a:srgbClr val="0033CC"/>
      </a:hlink>
      <a:folHlink>
        <a:srgbClr val="FF0000"/>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1724</TotalTime>
  <Words>657</Words>
  <Application>Microsoft Office PowerPoint</Application>
  <PresentationFormat>ユーザー設定</PresentationFormat>
  <Paragraphs>251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石橋裕子</cp:lastModifiedBy>
  <cp:revision>255</cp:revision>
  <cp:lastPrinted>2022-04-24T09:20:42Z</cp:lastPrinted>
  <dcterms:created xsi:type="dcterms:W3CDTF">2017-07-31T10:46:00Z</dcterms:created>
  <dcterms:modified xsi:type="dcterms:W3CDTF">2023-05-27T12:53:03Z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