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59" r:id="rId5"/>
    <p:sldId id="260" r:id="rId6"/>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7"/>
    <p:restoredTop sz="94687"/>
  </p:normalViewPr>
  <p:slideViewPr>
    <p:cSldViewPr>
      <p:cViewPr>
        <p:scale>
          <a:sx n="100" d="100"/>
          <a:sy n="100" d="100"/>
        </p:scale>
        <p:origin x="0" y="-181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1BAE6B7-6E59-4128-B06B-3DFF2B39181A}" type="datetimeFigureOut">
              <a:rPr kumimoji="1" lang="ja-JP" altLang="en-US" smtClean="0"/>
              <a:pPr/>
              <a:t>2017/5/2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D94869D-6470-489C-99DA-1582B72E15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1BAE6B7-6E59-4128-B06B-3DFF2B39181A}" type="datetimeFigureOut">
              <a:rPr kumimoji="1" lang="ja-JP" altLang="en-US" smtClean="0"/>
              <a:pPr/>
              <a:t>2017/5/2</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FD94869D-6470-489C-99DA-1582B72E15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79512"/>
            <a:ext cx="6858000" cy="369332"/>
          </a:xfrm>
          <a:prstGeom prst="rect">
            <a:avLst/>
          </a:prstGeom>
          <a:noFill/>
          <a:ln>
            <a:solidFill>
              <a:schemeClr val="tx1"/>
            </a:solidFill>
          </a:ln>
        </p:spPr>
        <p:txBody>
          <a:bodyPr wrap="square" rtlCol="0">
            <a:spAutoFit/>
          </a:bodyPr>
          <a:lstStyle/>
          <a:p>
            <a:pPr algn="ctr"/>
            <a:r>
              <a:rPr lang="ja-JP" altLang="en-US" dirty="0" smtClean="0">
                <a:latin typeface="HG丸ｺﾞｼｯｸM-PRO" pitchFamily="50" charset="-128"/>
                <a:ea typeface="HG丸ｺﾞｼｯｸM-PRO" pitchFamily="50" charset="-128"/>
              </a:rPr>
              <a:t>入会</a:t>
            </a:r>
            <a:r>
              <a:rPr kumimoji="1" lang="ja-JP" altLang="en-US" dirty="0" smtClean="0">
                <a:latin typeface="HG丸ｺﾞｼｯｸM-PRO" pitchFamily="50" charset="-128"/>
                <a:ea typeface="HG丸ｺﾞｼｯｸM-PRO" pitchFamily="50" charset="-128"/>
              </a:rPr>
              <a:t>申込書</a:t>
            </a:r>
            <a:r>
              <a:rPr kumimoji="1" lang="ja-JP" altLang="en-US" dirty="0" smtClean="0">
                <a:latin typeface="HG丸ｺﾞｼｯｸM-PRO" pitchFamily="50" charset="-128"/>
                <a:ea typeface="HG丸ｺﾞｼｯｸM-PRO" pitchFamily="50" charset="-128"/>
              </a:rPr>
              <a:t>（正会員）</a:t>
            </a:r>
            <a:endParaRPr kumimoji="1" lang="ja-JP" altLang="en-US" dirty="0">
              <a:latin typeface="HG丸ｺﾞｼｯｸM-PRO" pitchFamily="50" charset="-128"/>
              <a:ea typeface="HG丸ｺﾞｼｯｸM-PRO" pitchFamily="50" charset="-128"/>
            </a:endParaRPr>
          </a:p>
        </p:txBody>
      </p:sp>
      <p:sp>
        <p:nvSpPr>
          <p:cNvPr id="5" name="テキスト ボックス 4"/>
          <p:cNvSpPr txBox="1"/>
          <p:nvPr/>
        </p:nvSpPr>
        <p:spPr>
          <a:xfrm>
            <a:off x="620688" y="683568"/>
            <a:ext cx="5544616" cy="276999"/>
          </a:xfrm>
          <a:prstGeom prst="rect">
            <a:avLst/>
          </a:prstGeom>
          <a:noFill/>
        </p:spPr>
        <p:txBody>
          <a:bodyPr wrap="square" rtlCol="0">
            <a:spAutoFit/>
          </a:bodyPr>
          <a:lstStyle/>
          <a:p>
            <a:pPr algn="ctr"/>
            <a:r>
              <a:rPr kumimoji="1" lang="ja-JP" altLang="en-US" sz="1200" dirty="0" smtClean="0">
                <a:latin typeface="HG丸ｺﾞｼｯｸM-PRO" pitchFamily="50" charset="-128"/>
                <a:ea typeface="HG丸ｺﾞｼｯｸM-PRO" pitchFamily="50" charset="-128"/>
              </a:rPr>
              <a:t>入会をご希望する会員の種類に○を付けてください。</a:t>
            </a:r>
            <a:endParaRPr kumimoji="1" lang="ja-JP" altLang="en-US" sz="1200" dirty="0">
              <a:latin typeface="HG丸ｺﾞｼｯｸM-PRO" pitchFamily="50" charset="-128"/>
              <a:ea typeface="HG丸ｺﾞｼｯｸM-PRO" pitchFamily="50" charset="-128"/>
            </a:endParaRPr>
          </a:p>
        </p:txBody>
      </p:sp>
      <p:sp>
        <p:nvSpPr>
          <p:cNvPr id="6" name="テキスト ボックス 5"/>
          <p:cNvSpPr txBox="1"/>
          <p:nvPr/>
        </p:nvSpPr>
        <p:spPr>
          <a:xfrm>
            <a:off x="1196752" y="1115616"/>
            <a:ext cx="5256584" cy="338554"/>
          </a:xfrm>
          <a:prstGeom prst="rect">
            <a:avLst/>
          </a:prstGeom>
          <a:noFill/>
        </p:spPr>
        <p:txBody>
          <a:bodyPr wrap="square" rtlCol="0">
            <a:spAutoFit/>
          </a:bodyPr>
          <a:lstStyle/>
          <a:p>
            <a:r>
              <a:rPr kumimoji="1" lang="ja-JP" altLang="en-US" sz="1600" dirty="0" smtClean="0">
                <a:latin typeface="HG丸ｺﾞｼｯｸM-PRO" pitchFamily="50" charset="-128"/>
                <a:ea typeface="HG丸ｺﾞｼｯｸM-PRO" pitchFamily="50" charset="-128"/>
              </a:rPr>
              <a:t>○　個人会員　　　　　　○団体・法人会員</a:t>
            </a:r>
            <a:endParaRPr kumimoji="1" lang="ja-JP" altLang="en-US" sz="1600" dirty="0">
              <a:latin typeface="HG丸ｺﾞｼｯｸM-PRO" pitchFamily="50" charset="-128"/>
              <a:ea typeface="HG丸ｺﾞｼｯｸM-PRO" pitchFamily="50" charset="-128"/>
            </a:endParaRPr>
          </a:p>
        </p:txBody>
      </p:sp>
      <p:sp>
        <p:nvSpPr>
          <p:cNvPr id="7" name="テキスト ボックス 6"/>
          <p:cNvSpPr txBox="1"/>
          <p:nvPr/>
        </p:nvSpPr>
        <p:spPr>
          <a:xfrm>
            <a:off x="4365104" y="1691680"/>
            <a:ext cx="2664296" cy="261610"/>
          </a:xfrm>
          <a:prstGeom prst="rect">
            <a:avLst/>
          </a:prstGeom>
          <a:noFill/>
        </p:spPr>
        <p:txBody>
          <a:bodyPr wrap="square" rtlCol="0">
            <a:spAutoFit/>
          </a:bodyPr>
          <a:lstStyle/>
          <a:p>
            <a:r>
              <a:rPr lang="ja-JP" altLang="en-US" sz="1100" dirty="0" smtClean="0"/>
              <a:t>申込日　　平成　　　年　　　月　　　日</a:t>
            </a:r>
            <a:endParaRPr kumimoji="1" lang="ja-JP" altLang="en-US" sz="1100" dirty="0"/>
          </a:p>
        </p:txBody>
      </p:sp>
      <p:sp>
        <p:nvSpPr>
          <p:cNvPr id="8" name="テキスト ボックス 7"/>
          <p:cNvSpPr txBox="1"/>
          <p:nvPr/>
        </p:nvSpPr>
        <p:spPr>
          <a:xfrm>
            <a:off x="692696" y="2123728"/>
            <a:ext cx="5832648" cy="276999"/>
          </a:xfrm>
          <a:prstGeom prst="rect">
            <a:avLst/>
          </a:prstGeom>
          <a:noFill/>
        </p:spPr>
        <p:txBody>
          <a:bodyPr wrap="square" rtlCol="0">
            <a:spAutoFit/>
          </a:bodyPr>
          <a:lstStyle/>
          <a:p>
            <a:pPr algn="ctr"/>
            <a:r>
              <a:rPr lang="ja-JP" altLang="en-US" sz="1200" dirty="0">
                <a:latin typeface="HG丸ｺﾞｼｯｸM-PRO" pitchFamily="50" charset="-128"/>
                <a:ea typeface="HG丸ｺﾞｼｯｸM-PRO" pitchFamily="50" charset="-128"/>
              </a:rPr>
              <a:t>団体</a:t>
            </a:r>
            <a:r>
              <a:rPr lang="ja-JP" altLang="en-US" sz="1200" dirty="0" smtClean="0">
                <a:latin typeface="HG丸ｺﾞｼｯｸM-PRO" pitchFamily="50" charset="-128"/>
                <a:ea typeface="HG丸ｺﾞｼｯｸM-PRO" pitchFamily="50" charset="-128"/>
              </a:rPr>
              <a:t>の趣旨に賛同し</a:t>
            </a:r>
            <a:r>
              <a:rPr lang="ja-JP" altLang="en-US" sz="1200" dirty="0" smtClean="0">
                <a:latin typeface="HG丸ｺﾞｼｯｸM-PRO" pitchFamily="50" charset="-128"/>
                <a:ea typeface="HG丸ｺﾞｼｯｸM-PRO" pitchFamily="50" charset="-128"/>
              </a:rPr>
              <a:t>、入会の</a:t>
            </a:r>
            <a:r>
              <a:rPr lang="ja-JP" altLang="en-US" sz="1200" dirty="0" smtClean="0">
                <a:latin typeface="HG丸ｺﾞｼｯｸM-PRO" pitchFamily="50" charset="-128"/>
                <a:ea typeface="HG丸ｺﾞｼｯｸM-PRO" pitchFamily="50" charset="-128"/>
              </a:rPr>
              <a:t>申し込みをいたします。</a:t>
            </a:r>
            <a:endParaRPr kumimoji="1" lang="ja-JP" altLang="en-US" sz="1200" dirty="0">
              <a:latin typeface="HG丸ｺﾞｼｯｸM-PRO" pitchFamily="50" charset="-128"/>
              <a:ea typeface="HG丸ｺﾞｼｯｸM-PRO" pitchFamily="50" charset="-128"/>
            </a:endParaRPr>
          </a:p>
        </p:txBody>
      </p:sp>
      <p:graphicFrame>
        <p:nvGraphicFramePr>
          <p:cNvPr id="9" name="表 8"/>
          <p:cNvGraphicFramePr>
            <a:graphicFrameLocks noGrp="1"/>
          </p:cNvGraphicFramePr>
          <p:nvPr/>
        </p:nvGraphicFramePr>
        <p:xfrm>
          <a:off x="260648" y="2555776"/>
          <a:ext cx="6408711" cy="3594571"/>
        </p:xfrm>
        <a:graphic>
          <a:graphicData uri="http://schemas.openxmlformats.org/drawingml/2006/table">
            <a:tbl>
              <a:tblPr firstRow="1" bandRow="1">
                <a:tableStyleId>{073A0DAA-6AF3-43AB-8588-CEC1D06C72B9}</a:tableStyleId>
              </a:tblPr>
              <a:tblGrid>
                <a:gridCol w="2304256"/>
                <a:gridCol w="1080120"/>
                <a:gridCol w="1080120"/>
                <a:gridCol w="1944215"/>
              </a:tblGrid>
              <a:tr h="216023">
                <a:tc rowSpan="2">
                  <a:txBody>
                    <a:bodyPr/>
                    <a:lstStyle/>
                    <a:p>
                      <a:r>
                        <a:rPr kumimoji="1" lang="ja-JP" altLang="en-US" sz="1400" b="0" dirty="0" smtClean="0">
                          <a:solidFill>
                            <a:schemeClr val="tx1"/>
                          </a:solidFill>
                          <a:latin typeface="HG丸ｺﾞｼｯｸM-PRO" pitchFamily="50" charset="-128"/>
                          <a:ea typeface="HG丸ｺﾞｼｯｸM-PRO" pitchFamily="50" charset="-128"/>
                        </a:rPr>
                        <a:t>個人又は</a:t>
                      </a:r>
                      <a:endParaRPr kumimoji="1" lang="en-US" altLang="ja-JP" sz="1400" b="0" dirty="0" smtClean="0">
                        <a:solidFill>
                          <a:schemeClr val="tx1"/>
                        </a:solidFill>
                        <a:latin typeface="HG丸ｺﾞｼｯｸM-PRO" pitchFamily="50" charset="-128"/>
                        <a:ea typeface="HG丸ｺﾞｼｯｸM-PRO" pitchFamily="50" charset="-128"/>
                      </a:endParaRPr>
                    </a:p>
                    <a:p>
                      <a:r>
                        <a:rPr kumimoji="1" lang="ja-JP" altLang="en-US" sz="1400" b="0" dirty="0" smtClean="0">
                          <a:solidFill>
                            <a:schemeClr val="tx1"/>
                          </a:solidFill>
                          <a:latin typeface="HG丸ｺﾞｼｯｸM-PRO" pitchFamily="50" charset="-128"/>
                          <a:ea typeface="HG丸ｺﾞｼｯｸM-PRO" pitchFamily="50" charset="-128"/>
                        </a:rPr>
                        <a:t>団体・法人名</a:t>
                      </a:r>
                      <a:endParaRPr kumimoji="1" lang="ja-JP" altLang="en-US" sz="14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800" b="0" dirty="0" smtClean="0">
                          <a:solidFill>
                            <a:schemeClr val="tx1"/>
                          </a:solidFill>
                          <a:latin typeface="HG丸ｺﾞｼｯｸM-PRO" pitchFamily="50" charset="-128"/>
                          <a:ea typeface="HG丸ｺﾞｼｯｸM-PRO" pitchFamily="50" charset="-128"/>
                        </a:rPr>
                        <a:t>フリガナ</a:t>
                      </a:r>
                      <a:endParaRPr kumimoji="1" lang="ja-JP" altLang="en-US" sz="8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40">
                <a:tc vMerge="1">
                  <a:txBody>
                    <a:bodyPr/>
                    <a:lstStyle/>
                    <a:p>
                      <a:endParaRPr kumimoji="1" lang="ja-JP" altLang="en-US"/>
                    </a:p>
                  </a:txBody>
                  <a:tcPr/>
                </a:tc>
                <a:tc gridSpan="3">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r>
              <a:tr h="210304">
                <a:tc rowSpan="2">
                  <a:txBody>
                    <a:bodyPr/>
                    <a:lstStyle/>
                    <a:p>
                      <a:r>
                        <a:rPr kumimoji="1" lang="ja-JP" altLang="en-US" sz="1400" dirty="0" smtClean="0">
                          <a:latin typeface="HG丸ｺﾞｼｯｸM-PRO" pitchFamily="50" charset="-128"/>
                          <a:ea typeface="HG丸ｺﾞｼｯｸM-PRO" pitchFamily="50" charset="-128"/>
                        </a:rPr>
                        <a:t>代表者名</a:t>
                      </a:r>
                      <a:endParaRPr kumimoji="1" lang="en-US" altLang="ja-JP" sz="1400" dirty="0" smtClean="0">
                        <a:latin typeface="HG丸ｺﾞｼｯｸM-PRO" pitchFamily="50" charset="-128"/>
                        <a:ea typeface="HG丸ｺﾞｼｯｸM-PRO" pitchFamily="50" charset="-128"/>
                      </a:endParaRPr>
                    </a:p>
                    <a:p>
                      <a:r>
                        <a:rPr kumimoji="1" lang="ja-JP" altLang="en-US" sz="1100" dirty="0" smtClean="0">
                          <a:latin typeface="HG丸ｺﾞｼｯｸM-PRO" pitchFamily="50" charset="-128"/>
                          <a:ea typeface="HG丸ｺﾞｼｯｸM-PRO" pitchFamily="50" charset="-128"/>
                        </a:rPr>
                        <a:t>（団体・法人の会員様のみ記入）</a:t>
                      </a:r>
                      <a:endParaRPr kumimoji="1" lang="ja-JP" altLang="en-US" sz="11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800" dirty="0" smtClean="0">
                          <a:latin typeface="HG丸ｺﾞｼｯｸM-PRO" pitchFamily="50" charset="-128"/>
                          <a:ea typeface="HG丸ｺﾞｼｯｸM-PRO" pitchFamily="50" charset="-128"/>
                        </a:rPr>
                        <a:t>フリガナ</a:t>
                      </a:r>
                      <a:endParaRPr kumimoji="1" lang="ja-JP" altLang="en-US" sz="8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rowSpan="2">
                  <a:txBody>
                    <a:bodyPr/>
                    <a:lstStyle/>
                    <a:p>
                      <a:r>
                        <a:rPr kumimoji="1" lang="ja-JP" altLang="en-US" sz="1200" dirty="0" smtClean="0">
                          <a:latin typeface="HG丸ｺﾞｼｯｸM-PRO" pitchFamily="50" charset="-128"/>
                          <a:ea typeface="HG丸ｺﾞｼｯｸM-PRO" pitchFamily="50" charset="-128"/>
                        </a:rPr>
                        <a:t>担当者名</a:t>
                      </a:r>
                      <a:endParaRPr kumimoji="1" lang="en-US" altLang="ja-JP" sz="1200" dirty="0" smtClean="0">
                        <a:latin typeface="HG丸ｺﾞｼｯｸM-PRO" pitchFamily="50" charset="-128"/>
                        <a:ea typeface="HG丸ｺﾞｼｯｸM-PRO" pitchFamily="50" charset="-128"/>
                      </a:endParaRPr>
                    </a:p>
                    <a:p>
                      <a:endParaRPr kumimoji="1" lang="en-US" altLang="ja-JP" sz="1200" dirty="0" smtClean="0">
                        <a:latin typeface="HG丸ｺﾞｼｯｸM-PRO" pitchFamily="50" charset="-128"/>
                        <a:ea typeface="HG丸ｺﾞｼｯｸM-PRO" pitchFamily="50" charset="-128"/>
                      </a:endParaRPr>
                    </a:p>
                    <a:p>
                      <a:r>
                        <a:rPr kumimoji="1" lang="ja-JP" altLang="en-US" sz="1200" dirty="0" smtClean="0">
                          <a:latin typeface="HG丸ｺﾞｼｯｸM-PRO" pitchFamily="50" charset="-128"/>
                          <a:ea typeface="HG丸ｺﾞｼｯｸM-PRO" pitchFamily="50" charset="-128"/>
                        </a:rPr>
                        <a:t>担当部署</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2704">
                <a:tc vMerge="1">
                  <a:txBody>
                    <a:bodyPr/>
                    <a:lstStyle/>
                    <a:p>
                      <a:endParaRPr kumimoji="1" lang="ja-JP" altLang="en-US"/>
                    </a:p>
                  </a:txBody>
                  <a:tcPr/>
                </a:tc>
                <a:tc gridSpan="2">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tr>
              <a:tr h="410297">
                <a:tc gridSpan="4">
                  <a:txBody>
                    <a:bodyPr/>
                    <a:lstStyle/>
                    <a:p>
                      <a:r>
                        <a:rPr kumimoji="1" lang="ja-JP" altLang="en-US" sz="1400" dirty="0" smtClean="0">
                          <a:latin typeface="HG丸ｺﾞｼｯｸM-PRO" pitchFamily="50" charset="-128"/>
                          <a:ea typeface="HG丸ｺﾞｼｯｸM-PRO" pitchFamily="50" charset="-128"/>
                        </a:rPr>
                        <a:t>住所</a:t>
                      </a:r>
                      <a:endParaRPr kumimoji="1" lang="en-US" altLang="ja-JP" sz="1400" dirty="0" smtClean="0">
                        <a:latin typeface="HG丸ｺﾞｼｯｸM-PRO" pitchFamily="50" charset="-128"/>
                        <a:ea typeface="HG丸ｺﾞｼｯｸM-PRO" pitchFamily="50" charset="-128"/>
                      </a:endParaRPr>
                    </a:p>
                    <a:p>
                      <a:r>
                        <a:rPr kumimoji="1" lang="ja-JP" altLang="en-US" sz="1400" dirty="0" smtClean="0">
                          <a:latin typeface="HG丸ｺﾞｼｯｸM-PRO" pitchFamily="50" charset="-128"/>
                          <a:ea typeface="HG丸ｺﾞｼｯｸM-PRO" pitchFamily="50" charset="-128"/>
                        </a:rPr>
                        <a:t>〒</a:t>
                      </a:r>
                      <a:endParaRPr kumimoji="1" lang="en-US" altLang="ja-JP" sz="1400" dirty="0" smtClean="0">
                        <a:latin typeface="HG丸ｺﾞｼｯｸM-PRO" pitchFamily="50" charset="-128"/>
                        <a:ea typeface="HG丸ｺﾞｼｯｸM-PRO" pitchFamily="50" charset="-128"/>
                      </a:endParaRPr>
                    </a:p>
                    <a:p>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297">
                <a:tc gridSpan="2">
                  <a:txBody>
                    <a:bodyPr/>
                    <a:lstStyle/>
                    <a:p>
                      <a:r>
                        <a:rPr kumimoji="1" lang="ja-JP" altLang="en-US" sz="1200" dirty="0" smtClean="0">
                          <a:latin typeface="HG丸ｺﾞｼｯｸM-PRO" pitchFamily="50" charset="-128"/>
                          <a:ea typeface="HG丸ｺﾞｼｯｸM-PRO" pitchFamily="50" charset="-128"/>
                        </a:rPr>
                        <a:t>電話番号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FAX</a:t>
                      </a:r>
                      <a:r>
                        <a:rPr kumimoji="1" lang="ja-JP" altLang="en-US" sz="1200" dirty="0" smtClean="0">
                          <a:latin typeface="HG丸ｺﾞｼｯｸM-PRO" pitchFamily="50" charset="-128"/>
                          <a:ea typeface="HG丸ｺﾞｼｯｸM-PRO" pitchFamily="50" charset="-128"/>
                        </a:rPr>
                        <a:t>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297">
                <a:tc gridSpan="2">
                  <a:txBody>
                    <a:bodyPr/>
                    <a:lstStyle/>
                    <a:p>
                      <a:r>
                        <a:rPr kumimoji="1" lang="en-US" altLang="ja-JP" sz="1200" dirty="0" smtClean="0">
                          <a:latin typeface="HG丸ｺﾞｼｯｸM-PRO" pitchFamily="50" charset="-128"/>
                          <a:ea typeface="HG丸ｺﾞｼｯｸM-PRO" pitchFamily="50" charset="-128"/>
                        </a:rPr>
                        <a:t>E-mail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URL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297">
                <a:tc gridSpan="2">
                  <a:txBody>
                    <a:bodyPr/>
                    <a:lstStyle/>
                    <a:p>
                      <a:r>
                        <a:rPr kumimoji="1" lang="ja-JP" altLang="en-US" sz="1200" dirty="0" smtClean="0">
                          <a:latin typeface="HG丸ｺﾞｼｯｸM-PRO" pitchFamily="50" charset="-128"/>
                          <a:ea typeface="HG丸ｺﾞｼｯｸM-PRO" pitchFamily="50" charset="-128"/>
                        </a:rPr>
                        <a:t>ご紹介者名</a:t>
                      </a:r>
                      <a:r>
                        <a:rPr kumimoji="1" lang="ja-JP" altLang="en-US" sz="900" dirty="0" smtClean="0">
                          <a:latin typeface="HG丸ｺﾞｼｯｸM-PRO" pitchFamily="50" charset="-128"/>
                          <a:ea typeface="HG丸ｺﾞｼｯｸM-PRO" pitchFamily="50" charset="-128"/>
                        </a:rPr>
                        <a:t>（いらっしゃれば）</a:t>
                      </a:r>
                      <a:endParaRPr kumimoji="1" lang="ja-JP" altLang="en-US" sz="9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gridSpan="2">
                  <a:txBody>
                    <a:bodyPr/>
                    <a:lstStyle/>
                    <a:p>
                      <a:r>
                        <a:rPr kumimoji="1" lang="ja-JP" altLang="en-US" sz="1200" dirty="0" smtClean="0">
                          <a:latin typeface="HG丸ｺﾞｼｯｸM-PRO" pitchFamily="50" charset="-128"/>
                          <a:ea typeface="HG丸ｺﾞｼｯｸM-PRO" pitchFamily="50" charset="-128"/>
                        </a:rPr>
                        <a:t>事務局記入欄</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297">
                <a:tc gridSpan="2">
                  <a:txBody>
                    <a:bodyPr/>
                    <a:lstStyle/>
                    <a:p>
                      <a:r>
                        <a:rPr kumimoji="1" lang="ja-JP" altLang="en-US" sz="1400" dirty="0" smtClean="0">
                          <a:latin typeface="HG丸ｺﾞｼｯｸM-PRO" pitchFamily="50" charset="-128"/>
                          <a:ea typeface="HG丸ｺﾞｼｯｸM-PRO" pitchFamily="50" charset="-128"/>
                        </a:rPr>
                        <a:t>申込口数　　（　　　　　　　口）</a:t>
                      </a:r>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テキスト ボックス 10"/>
          <p:cNvSpPr txBox="1"/>
          <p:nvPr/>
        </p:nvSpPr>
        <p:spPr>
          <a:xfrm>
            <a:off x="332656" y="6372200"/>
            <a:ext cx="3888432" cy="2677656"/>
          </a:xfrm>
          <a:prstGeom prst="rect">
            <a:avLst/>
          </a:prstGeom>
          <a:noFill/>
        </p:spPr>
        <p:txBody>
          <a:bodyPr wrap="square" rtlCol="0">
            <a:spAutoFit/>
          </a:bodyPr>
          <a:lstStyle/>
          <a:p>
            <a:r>
              <a:rPr kumimoji="1" lang="ja-JP" altLang="en-US" sz="1050" dirty="0" smtClean="0">
                <a:latin typeface="HG丸ｺﾞｼｯｸM-PRO" pitchFamily="50" charset="-128"/>
                <a:ea typeface="HG丸ｺﾞｼｯｸM-PRO" pitchFamily="50" charset="-128"/>
              </a:rPr>
              <a:t>会費は以下の口座へお振込みください。</a:t>
            </a:r>
            <a:endParaRPr kumimoji="1"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又は事務局に直接お持ちください。</a:t>
            </a:r>
            <a:endParaRPr lang="en-US" altLang="ja-JP" sz="1050" dirty="0" smtClean="0">
              <a:latin typeface="HG丸ｺﾞｼｯｸM-PRO" pitchFamily="50" charset="-128"/>
              <a:ea typeface="HG丸ｺﾞｼｯｸM-PRO" pitchFamily="50" charset="-128"/>
            </a:endParaRPr>
          </a:p>
          <a:p>
            <a:endParaRPr kumimoji="1"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・ゆう</a:t>
            </a:r>
            <a:r>
              <a:rPr lang="ja-JP" altLang="en-US" sz="1050" dirty="0" err="1" smtClean="0">
                <a:latin typeface="HG丸ｺﾞｼｯｸM-PRO" pitchFamily="50" charset="-128"/>
                <a:ea typeface="HG丸ｺﾞｼｯｸM-PRO" pitchFamily="50" charset="-128"/>
              </a:rPr>
              <a:t>ちょ</a:t>
            </a:r>
            <a:r>
              <a:rPr lang="ja-JP" altLang="en-US" sz="1050" dirty="0" smtClean="0">
                <a:latin typeface="HG丸ｺﾞｼｯｸM-PRO" pitchFamily="50" charset="-128"/>
                <a:ea typeface="HG丸ｺﾞｼｯｸM-PRO" pitchFamily="50" charset="-128"/>
              </a:rPr>
              <a:t>銀行から</a:t>
            </a:r>
            <a:endParaRPr lang="en-US" altLang="ja-JP" sz="1050" dirty="0" smtClean="0">
              <a:latin typeface="HG丸ｺﾞｼｯｸM-PRO" pitchFamily="50" charset="-128"/>
              <a:ea typeface="HG丸ｺﾞｼｯｸM-PRO" pitchFamily="50" charset="-128"/>
            </a:endParaRPr>
          </a:p>
          <a:p>
            <a:r>
              <a:rPr kumimoji="1" lang="ja-JP" altLang="en-US" sz="1050" dirty="0" smtClean="0">
                <a:latin typeface="HG丸ｺﾞｼｯｸM-PRO" pitchFamily="50" charset="-128"/>
                <a:ea typeface="HG丸ｺﾞｼｯｸM-PRO" pitchFamily="50" charset="-128"/>
              </a:rPr>
              <a:t>口座番号：　　</a:t>
            </a:r>
            <a:r>
              <a:rPr kumimoji="1" lang="en-US" altLang="ja-JP" sz="1050" dirty="0" smtClean="0">
                <a:latin typeface="HG丸ｺﾞｼｯｸM-PRO" pitchFamily="50" charset="-128"/>
                <a:ea typeface="HG丸ｺﾞｼｯｸM-PRO" pitchFamily="50" charset="-128"/>
              </a:rPr>
              <a:t>18550-23165441</a:t>
            </a:r>
          </a:p>
          <a:p>
            <a:r>
              <a:rPr lang="ja-JP" altLang="en-US" sz="1050" dirty="0" smtClean="0">
                <a:latin typeface="HG丸ｺﾞｼｯｸM-PRO" pitchFamily="50" charset="-128"/>
                <a:ea typeface="HG丸ｺﾞｼｯｸM-PRO" pitchFamily="50" charset="-128"/>
              </a:rPr>
              <a:t>口座名義：　　トクヒ）アルク</a:t>
            </a:r>
            <a:endParaRPr lang="en-US" altLang="ja-JP" sz="1050" dirty="0" smtClean="0">
              <a:latin typeface="HG丸ｺﾞｼｯｸM-PRO" pitchFamily="50" charset="-128"/>
              <a:ea typeface="HG丸ｺﾞｼｯｸM-PRO" pitchFamily="50" charset="-128"/>
            </a:endParaRPr>
          </a:p>
          <a:p>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・他金融機関から</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銀行名：　　　ゆう</a:t>
            </a:r>
            <a:r>
              <a:rPr lang="ja-JP" altLang="en-US" sz="1050" dirty="0" err="1" smtClean="0">
                <a:latin typeface="HG丸ｺﾞｼｯｸM-PRO" pitchFamily="50" charset="-128"/>
                <a:ea typeface="HG丸ｺﾞｼｯｸM-PRO" pitchFamily="50" charset="-128"/>
              </a:rPr>
              <a:t>ちょ</a:t>
            </a:r>
            <a:r>
              <a:rPr lang="ja-JP" altLang="en-US" sz="1050" dirty="0" smtClean="0">
                <a:latin typeface="HG丸ｺﾞｼｯｸM-PRO" pitchFamily="50" charset="-128"/>
                <a:ea typeface="HG丸ｺﾞｼｯｸM-PRO" pitchFamily="50" charset="-128"/>
              </a:rPr>
              <a:t>銀行</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店名：　　　　八五八（ハチゴハチ）</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店番：　　　　８５８</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口座：　　　　普通預金　</a:t>
            </a:r>
            <a:r>
              <a:rPr lang="en-US" altLang="ja-JP" sz="1050" dirty="0" smtClean="0">
                <a:latin typeface="HG丸ｺﾞｼｯｸM-PRO" pitchFamily="50" charset="-128"/>
                <a:ea typeface="HG丸ｺﾞｼｯｸM-PRO" pitchFamily="50" charset="-128"/>
              </a:rPr>
              <a:t>2316544</a:t>
            </a:r>
          </a:p>
          <a:p>
            <a:r>
              <a:rPr lang="ja-JP" altLang="en-US" sz="1050" dirty="0" smtClean="0">
                <a:latin typeface="HG丸ｺﾞｼｯｸM-PRO" pitchFamily="50" charset="-128"/>
                <a:ea typeface="HG丸ｺﾞｼｯｸM-PRO" pitchFamily="50" charset="-128"/>
              </a:rPr>
              <a:t>口座名義：　　トクヒ）アルク</a:t>
            </a:r>
            <a:endParaRPr lang="en-US" altLang="ja-JP" sz="1050" dirty="0" smtClean="0">
              <a:latin typeface="HG丸ｺﾞｼｯｸM-PRO" pitchFamily="50" charset="-128"/>
              <a:ea typeface="HG丸ｺﾞｼｯｸM-PRO" pitchFamily="50" charset="-128"/>
            </a:endParaRPr>
          </a:p>
          <a:p>
            <a:endParaRPr lang="en-US" altLang="ja-JP" sz="1050" dirty="0" smtClean="0">
              <a:latin typeface="HG丸ｺﾞｼｯｸM-PRO" pitchFamily="50" charset="-128"/>
              <a:ea typeface="HG丸ｺﾞｼｯｸM-PRO" pitchFamily="50" charset="-128"/>
            </a:endParaRPr>
          </a:p>
          <a:p>
            <a:r>
              <a:rPr lang="en-US" altLang="ja-JP" sz="1050" dirty="0" smtClean="0">
                <a:latin typeface="HG丸ｺﾞｼｯｸM-PRO" pitchFamily="50" charset="-128"/>
                <a:ea typeface="HG丸ｺﾞｼｯｸM-PRO" pitchFamily="50" charset="-128"/>
              </a:rPr>
              <a:t>※</a:t>
            </a:r>
            <a:r>
              <a:rPr lang="ja-JP" altLang="en-US" sz="1050" dirty="0" smtClean="0">
                <a:latin typeface="HG丸ｺﾞｼｯｸM-PRO" pitchFamily="50" charset="-128"/>
                <a:ea typeface="HG丸ｺﾞｼｯｸM-PRO" pitchFamily="50" charset="-128"/>
              </a:rPr>
              <a:t>振込手数料は、会員様にてご負担ください。</a:t>
            </a:r>
            <a:endParaRPr lang="en-US" altLang="ja-JP" sz="1050" dirty="0" smtClean="0">
              <a:latin typeface="HG丸ｺﾞｼｯｸM-PRO" pitchFamily="50" charset="-128"/>
              <a:ea typeface="HG丸ｺﾞｼｯｸM-PRO" pitchFamily="50" charset="-128"/>
            </a:endParaRPr>
          </a:p>
          <a:p>
            <a:endParaRPr kumimoji="1" lang="ja-JP" altLang="en-US" sz="1050" dirty="0">
              <a:latin typeface="HG丸ｺﾞｼｯｸM-PRO" pitchFamily="50" charset="-128"/>
              <a:ea typeface="HG丸ｺﾞｼｯｸM-PRO" pitchFamily="50" charset="-128"/>
            </a:endParaRPr>
          </a:p>
        </p:txBody>
      </p:sp>
      <p:sp>
        <p:nvSpPr>
          <p:cNvPr id="12" name="正方形/長方形 11"/>
          <p:cNvSpPr/>
          <p:nvPr/>
        </p:nvSpPr>
        <p:spPr>
          <a:xfrm>
            <a:off x="260648" y="6300192"/>
            <a:ext cx="3096344" cy="273630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573016" y="7236296"/>
            <a:ext cx="3168352" cy="1831271"/>
          </a:xfrm>
          <a:prstGeom prst="rect">
            <a:avLst/>
          </a:prstGeom>
          <a:noFill/>
        </p:spPr>
        <p:txBody>
          <a:bodyPr wrap="square" rtlCol="0">
            <a:spAutoFit/>
          </a:bodyPr>
          <a:lstStyle/>
          <a:p>
            <a:r>
              <a:rPr kumimoji="1" lang="ja-JP" altLang="en-US" sz="1400" dirty="0" smtClean="0">
                <a:latin typeface="HG丸ｺﾞｼｯｸM-PRO" pitchFamily="50" charset="-128"/>
                <a:ea typeface="HG丸ｺﾞｼｯｸM-PRO" pitchFamily="50" charset="-128"/>
              </a:rPr>
              <a:t>特定非営利活動法人</a:t>
            </a:r>
            <a:r>
              <a:rPr kumimoji="1" lang="en-US" altLang="ja-JP" sz="1400" dirty="0" err="1" smtClean="0">
                <a:latin typeface="HG丸ｺﾞｼｯｸM-PRO" pitchFamily="50" charset="-128"/>
                <a:ea typeface="HG丸ｺﾞｼｯｸM-PRO" pitchFamily="50" charset="-128"/>
              </a:rPr>
              <a:t>aLku</a:t>
            </a:r>
            <a:endParaRPr kumimoji="1" lang="en-US" altLang="ja-JP" sz="1400" dirty="0" smtClean="0">
              <a:latin typeface="HG丸ｺﾞｼｯｸM-PRO" pitchFamily="50" charset="-128"/>
              <a:ea typeface="HG丸ｺﾞｼｯｸM-PRO" pitchFamily="50" charset="-128"/>
            </a:endParaRPr>
          </a:p>
          <a:p>
            <a:endParaRPr lang="en-US" altLang="ja-JP" sz="1100" dirty="0" smtClean="0">
              <a:latin typeface="HG丸ｺﾞｼｯｸM-PRO" pitchFamily="50" charset="-128"/>
              <a:ea typeface="HG丸ｺﾞｼｯｸM-PRO" pitchFamily="50" charset="-128"/>
            </a:endParaRPr>
          </a:p>
          <a:p>
            <a:r>
              <a:rPr kumimoji="1" lang="ja-JP" altLang="en-US" sz="1100" dirty="0" smtClean="0">
                <a:latin typeface="HG丸ｺﾞｼｯｸM-PRO" pitchFamily="50" charset="-128"/>
                <a:ea typeface="HG丸ｺﾞｼｯｸM-PRO" pitchFamily="50" charset="-128"/>
              </a:rPr>
              <a:t>事務局</a:t>
            </a:r>
            <a:endParaRPr kumimoji="1" lang="en-US" altLang="ja-JP" sz="1100" dirty="0" smtClean="0">
              <a:latin typeface="HG丸ｺﾞｼｯｸM-PRO" pitchFamily="50" charset="-128"/>
              <a:ea typeface="HG丸ｺﾞｼｯｸM-PRO" pitchFamily="50" charset="-128"/>
            </a:endParaRPr>
          </a:p>
          <a:p>
            <a:r>
              <a:rPr lang="ja-JP" altLang="en-US" sz="1100" dirty="0" smtClean="0">
                <a:latin typeface="HG丸ｺﾞｼｯｸM-PRO" pitchFamily="50" charset="-128"/>
                <a:ea typeface="HG丸ｺﾞｼｯｸM-PRO" pitchFamily="50" charset="-128"/>
              </a:rPr>
              <a:t>〒</a:t>
            </a:r>
            <a:r>
              <a:rPr lang="en-US" altLang="ja-JP" sz="1100" dirty="0" smtClean="0">
                <a:latin typeface="HG丸ｺﾞｼｯｸM-PRO" pitchFamily="50" charset="-128"/>
                <a:ea typeface="HG丸ｺﾞｼｯｸM-PRO" pitchFamily="50" charset="-128"/>
              </a:rPr>
              <a:t>993-0011</a:t>
            </a:r>
            <a:r>
              <a:rPr lang="ja-JP" altLang="en-US" sz="1100" dirty="0" smtClean="0">
                <a:latin typeface="HG丸ｺﾞｼｯｸM-PRO" pitchFamily="50" charset="-128"/>
                <a:ea typeface="HG丸ｺﾞｼｯｸM-PRO" pitchFamily="50" charset="-128"/>
              </a:rPr>
              <a:t>　山形県長井市館町北</a:t>
            </a:r>
            <a:r>
              <a:rPr lang="en-US" altLang="ja-JP" sz="1100" dirty="0" smtClean="0">
                <a:latin typeface="HG丸ｺﾞｼｯｸM-PRO" pitchFamily="50" charset="-128"/>
                <a:ea typeface="HG丸ｺﾞｼｯｸM-PRO" pitchFamily="50" charset="-128"/>
              </a:rPr>
              <a:t>6-27</a:t>
            </a:r>
            <a:r>
              <a:rPr lang="ja-JP" altLang="en-US" sz="1100" dirty="0" smtClean="0">
                <a:latin typeface="HG丸ｺﾞｼｯｸM-PRO" pitchFamily="50" charset="-128"/>
                <a:ea typeface="HG丸ｺﾞｼｯｸM-PRO" pitchFamily="50" charset="-128"/>
              </a:rPr>
              <a:t>タスビル</a:t>
            </a:r>
            <a:r>
              <a:rPr lang="en-US" altLang="ja-JP" sz="1100" dirty="0" smtClean="0">
                <a:latin typeface="HG丸ｺﾞｼｯｸM-PRO" pitchFamily="50" charset="-128"/>
                <a:ea typeface="HG丸ｺﾞｼｯｸM-PRO" pitchFamily="50" charset="-128"/>
              </a:rPr>
              <a:t>2F</a:t>
            </a:r>
          </a:p>
          <a:p>
            <a:r>
              <a:rPr kumimoji="1" lang="en-US" altLang="ja-JP" sz="1100" dirty="0" smtClean="0">
                <a:latin typeface="HG丸ｺﾞｼｯｸM-PRO" pitchFamily="50" charset="-128"/>
                <a:ea typeface="HG丸ｺﾞｼｯｸM-PRO" pitchFamily="50" charset="-128"/>
              </a:rPr>
              <a:t>TEL</a:t>
            </a:r>
            <a:r>
              <a:rPr lang="ja-JP" altLang="en-US" sz="1100" dirty="0" smtClean="0">
                <a:latin typeface="HG丸ｺﾞｼｯｸM-PRO" pitchFamily="50" charset="-128"/>
                <a:ea typeface="HG丸ｺﾞｼｯｸM-PRO" pitchFamily="50" charset="-128"/>
              </a:rPr>
              <a:t>      </a:t>
            </a:r>
            <a:r>
              <a:rPr kumimoji="1" lang="ja-JP" altLang="en-US" sz="1100" dirty="0" smtClean="0">
                <a:latin typeface="HG丸ｺﾞｼｯｸM-PRO" pitchFamily="50" charset="-128"/>
                <a:ea typeface="HG丸ｺﾞｼｯｸM-PRO" pitchFamily="50" charset="-128"/>
              </a:rPr>
              <a:t> </a:t>
            </a:r>
            <a:r>
              <a:rPr kumimoji="1" lang="en-US" altLang="ja-JP" sz="1100" dirty="0" smtClean="0">
                <a:latin typeface="HG丸ｺﾞｼｯｸM-PRO" pitchFamily="50" charset="-128"/>
                <a:ea typeface="HG丸ｺﾞｼｯｸM-PRO" pitchFamily="50" charset="-128"/>
              </a:rPr>
              <a:t>0238-87-0049</a:t>
            </a:r>
            <a:endParaRPr kumimoji="1" lang="en-US" altLang="ja-JP" sz="800" dirty="0" smtClean="0">
              <a:latin typeface="+mn-ea"/>
            </a:endParaRPr>
          </a:p>
          <a:p>
            <a:r>
              <a:rPr lang="en-US" altLang="ja-JP" sz="1100" dirty="0" smtClean="0">
                <a:latin typeface="HG丸ｺﾞｼｯｸM-PRO" pitchFamily="50" charset="-128"/>
                <a:ea typeface="HG丸ｺﾞｼｯｸM-PRO" pitchFamily="50" charset="-128"/>
              </a:rPr>
              <a:t>FAX</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0238-83-1070</a:t>
            </a:r>
          </a:p>
          <a:p>
            <a:r>
              <a:rPr lang="en-US" altLang="ja-JP" sz="1100" dirty="0" smtClean="0">
                <a:latin typeface="HG丸ｺﾞｼｯｸM-PRO" pitchFamily="50" charset="-128"/>
                <a:ea typeface="HG丸ｺﾞｼｯｸM-PRO" pitchFamily="50" charset="-128"/>
              </a:rPr>
              <a:t>       </a:t>
            </a:r>
            <a:endParaRPr lang="en-US" altLang="ja-JP" sz="800" dirty="0" smtClean="0">
              <a:latin typeface="+mn-ea"/>
            </a:endParaRPr>
          </a:p>
          <a:p>
            <a:r>
              <a:rPr kumimoji="1" lang="en-US" altLang="ja-JP" sz="1100" dirty="0" smtClean="0">
                <a:latin typeface="HG丸ｺﾞｼｯｸM-PRO" pitchFamily="50" charset="-128"/>
                <a:ea typeface="HG丸ｺﾞｼｯｸM-PRO" pitchFamily="50" charset="-128"/>
              </a:rPr>
              <a:t>E-mail     info@npo-alku.jp</a:t>
            </a:r>
            <a:endParaRPr lang="en-US" altLang="ja-JP" sz="1100" dirty="0" smtClean="0">
              <a:latin typeface="HG丸ｺﾞｼｯｸM-PRO" pitchFamily="50" charset="-128"/>
              <a:ea typeface="HG丸ｺﾞｼｯｸM-PRO" pitchFamily="50" charset="-128"/>
            </a:endParaRPr>
          </a:p>
          <a:p>
            <a:r>
              <a:rPr kumimoji="1" lang="en-US" altLang="ja-JP" sz="1100" dirty="0" smtClean="0">
                <a:latin typeface="HG丸ｺﾞｼｯｸM-PRO" pitchFamily="50" charset="-128"/>
                <a:ea typeface="HG丸ｺﾞｼｯｸM-PRO" pitchFamily="50" charset="-128"/>
              </a:rPr>
              <a:t>HP</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http://npo-alku.jp/</a:t>
            </a:r>
            <a:endParaRPr kumimoji="1" lang="en-US" altLang="ja-JP" sz="1100" dirty="0" smtClean="0">
              <a:latin typeface="HG丸ｺﾞｼｯｸM-PRO" pitchFamily="50" charset="-128"/>
              <a:ea typeface="HG丸ｺﾞｼｯｸM-PRO" pitchFamily="50" charset="-128"/>
            </a:endParaRPr>
          </a:p>
        </p:txBody>
      </p:sp>
      <p:sp>
        <p:nvSpPr>
          <p:cNvPr id="14" name="テキスト ボックス 13"/>
          <p:cNvSpPr txBox="1"/>
          <p:nvPr/>
        </p:nvSpPr>
        <p:spPr>
          <a:xfrm>
            <a:off x="3501008" y="6372200"/>
            <a:ext cx="3356992" cy="461665"/>
          </a:xfrm>
          <a:prstGeom prst="rect">
            <a:avLst/>
          </a:prstGeom>
          <a:noFill/>
        </p:spPr>
        <p:txBody>
          <a:bodyPr wrap="square" rtlCol="0">
            <a:spAutoFit/>
          </a:bodyPr>
          <a:lstStyle/>
          <a:p>
            <a:r>
              <a:rPr lang="en-US" altLang="ja-JP" sz="1200" dirty="0" smtClean="0">
                <a:latin typeface="HG丸ｺﾞｼｯｸM-PRO" pitchFamily="50" charset="-128"/>
                <a:ea typeface="HG丸ｺﾞｼｯｸM-PRO" pitchFamily="50" charset="-128"/>
              </a:rPr>
              <a:t>【</a:t>
            </a:r>
            <a:r>
              <a:rPr kumimoji="1" lang="ja-JP" altLang="en-US" sz="1200" dirty="0" smtClean="0">
                <a:latin typeface="HG丸ｺﾞｼｯｸM-PRO" pitchFamily="50" charset="-128"/>
                <a:ea typeface="HG丸ｺﾞｼｯｸM-PRO" pitchFamily="50" charset="-128"/>
              </a:rPr>
              <a:t>正会員</a:t>
            </a:r>
            <a:r>
              <a:rPr kumimoji="1" lang="en-US" altLang="ja-JP" sz="1200" dirty="0" smtClean="0">
                <a:latin typeface="HG丸ｺﾞｼｯｸM-PRO" pitchFamily="50" charset="-128"/>
                <a:ea typeface="HG丸ｺﾞｼｯｸM-PRO" pitchFamily="50" charset="-128"/>
              </a:rPr>
              <a:t>】</a:t>
            </a:r>
            <a:r>
              <a:rPr kumimoji="1" lang="ja-JP" altLang="en-US" sz="1200" dirty="0" smtClean="0">
                <a:latin typeface="HG丸ｺﾞｼｯｸM-PRO" pitchFamily="50" charset="-128"/>
                <a:ea typeface="HG丸ｺﾞｼｯｸM-PRO" pitchFamily="50" charset="-128"/>
              </a:rPr>
              <a:t>　　　</a:t>
            </a:r>
            <a:endParaRPr kumimoji="1" lang="en-US" altLang="ja-JP" sz="1200" dirty="0" smtClean="0">
              <a:latin typeface="HG丸ｺﾞｼｯｸM-PRO" pitchFamily="50" charset="-128"/>
              <a:ea typeface="HG丸ｺﾞｼｯｸM-PRO" pitchFamily="50" charset="-128"/>
            </a:endParaRPr>
          </a:p>
          <a:p>
            <a:r>
              <a:rPr lang="en-US" altLang="ja-JP" sz="1200" dirty="0" smtClean="0">
                <a:latin typeface="HG丸ｺﾞｼｯｸM-PRO" pitchFamily="50" charset="-128"/>
                <a:ea typeface="HG丸ｺﾞｼｯｸM-PRO" pitchFamily="50" charset="-128"/>
              </a:rPr>
              <a:t>  </a:t>
            </a:r>
            <a:r>
              <a:rPr kumimoji="1" lang="ja-JP" altLang="en-US" sz="1200" dirty="0" smtClean="0">
                <a:latin typeface="HG丸ｺﾞｼｯｸM-PRO" pitchFamily="50" charset="-128"/>
                <a:ea typeface="HG丸ｺﾞｼｯｸM-PRO" pitchFamily="50" charset="-128"/>
              </a:rPr>
              <a:t>  </a:t>
            </a:r>
            <a:r>
              <a:rPr kumimoji="1" lang="ja-JP" altLang="en-US" sz="1200" dirty="0" smtClean="0">
                <a:latin typeface="HG丸ｺﾞｼｯｸM-PRO" pitchFamily="50" charset="-128"/>
                <a:ea typeface="HG丸ｺﾞｼｯｸM-PRO" pitchFamily="50" charset="-128"/>
              </a:rPr>
              <a:t>入会金</a:t>
            </a:r>
            <a:r>
              <a:rPr kumimoji="1" lang="en-US" altLang="ja-JP" sz="1200" dirty="0" smtClean="0">
                <a:latin typeface="HG丸ｺﾞｼｯｸM-PRO" pitchFamily="50" charset="-128"/>
                <a:ea typeface="HG丸ｺﾞｼｯｸM-PRO" pitchFamily="50" charset="-128"/>
              </a:rPr>
              <a:t>/5000</a:t>
            </a:r>
            <a:r>
              <a:rPr kumimoji="1" lang="ja-JP" altLang="en-US" sz="1200" dirty="0" smtClean="0">
                <a:latin typeface="HG丸ｺﾞｼｯｸM-PRO" pitchFamily="50" charset="-128"/>
                <a:ea typeface="HG丸ｺﾞｼｯｸM-PRO" pitchFamily="50" charset="-128"/>
              </a:rPr>
              <a:t>円　年会費</a:t>
            </a:r>
            <a:r>
              <a:rPr kumimoji="1" lang="en-US" altLang="ja-JP" sz="1200" dirty="0" smtClean="0">
                <a:latin typeface="HG丸ｺﾞｼｯｸM-PRO" pitchFamily="50" charset="-128"/>
                <a:ea typeface="HG丸ｺﾞｼｯｸM-PRO" pitchFamily="50" charset="-128"/>
              </a:rPr>
              <a:t>/10,000</a:t>
            </a:r>
            <a:r>
              <a:rPr kumimoji="1" lang="ja-JP" altLang="en-US" sz="1200" dirty="0" smtClean="0">
                <a:latin typeface="HG丸ｺﾞｼｯｸM-PRO" pitchFamily="50" charset="-128"/>
                <a:ea typeface="HG丸ｺﾞｼｯｸM-PRO" pitchFamily="50" charset="-128"/>
              </a:rPr>
              <a:t>円</a:t>
            </a:r>
            <a:r>
              <a:rPr kumimoji="1" lang="en-US" altLang="ja-JP" sz="1200" dirty="0" smtClean="0">
                <a:latin typeface="HG丸ｺﾞｼｯｸM-PRO" pitchFamily="50" charset="-128"/>
                <a:ea typeface="HG丸ｺﾞｼｯｸM-PRO" pitchFamily="50" charset="-128"/>
              </a:rPr>
              <a:t>/</a:t>
            </a:r>
            <a:r>
              <a:rPr kumimoji="1" lang="ja-JP" altLang="en-US" sz="1200" dirty="0" smtClean="0">
                <a:latin typeface="HG丸ｺﾞｼｯｸM-PRO" pitchFamily="50" charset="-128"/>
                <a:ea typeface="HG丸ｺﾞｼｯｸM-PRO" pitchFamily="50" charset="-128"/>
              </a:rPr>
              <a:t>１口</a:t>
            </a:r>
            <a:endParaRPr kumimoji="1" lang="en-US" altLang="ja-JP" sz="1200" dirty="0" smtClean="0">
              <a:latin typeface="HG丸ｺﾞｼｯｸM-PRO" pitchFamily="50" charset="-128"/>
              <a:ea typeface="HG丸ｺﾞｼｯｸM-PRO" pitchFamily="50" charset="-128"/>
            </a:endParaRPr>
          </a:p>
        </p:txBody>
      </p:sp>
      <p:sp>
        <p:nvSpPr>
          <p:cNvPr id="15" name="テキスト ボックス 14"/>
          <p:cNvSpPr txBox="1"/>
          <p:nvPr/>
        </p:nvSpPr>
        <p:spPr>
          <a:xfrm>
            <a:off x="3861048" y="6804248"/>
            <a:ext cx="2880320" cy="369332"/>
          </a:xfrm>
          <a:prstGeom prst="rect">
            <a:avLst/>
          </a:prstGeom>
          <a:noFill/>
        </p:spPr>
        <p:txBody>
          <a:bodyPr wrap="square" rtlCol="0">
            <a:spAutoFit/>
          </a:bodyPr>
          <a:lstStyle/>
          <a:p>
            <a:r>
              <a:rPr kumimoji="1" lang="en-US" altLang="ja-JP" sz="900" dirty="0" smtClean="0"/>
              <a:t>※</a:t>
            </a:r>
            <a:r>
              <a:rPr kumimoji="1" lang="ja-JP" altLang="en-US" sz="900" dirty="0" smtClean="0"/>
              <a:t>年会費を２口以上納入頂ける方は上記欄申込口数に数をご記入下さい</a:t>
            </a:r>
            <a:endParaRPr kumimoji="1" lang="ja-JP" altLang="en-US" sz="900" dirty="0"/>
          </a:p>
        </p:txBody>
      </p:sp>
    </p:spTree>
    <p:extLst>
      <p:ext uri="{BB962C8B-B14F-4D97-AF65-F5344CB8AC3E}">
        <p14:creationId xmlns:p14="http://schemas.microsoft.com/office/powerpoint/2010/main" val="520651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79512"/>
            <a:ext cx="6858000" cy="369332"/>
          </a:xfrm>
          <a:prstGeom prst="rect">
            <a:avLst/>
          </a:prstGeom>
          <a:noFill/>
          <a:ln>
            <a:solidFill>
              <a:schemeClr val="tx1"/>
            </a:solidFill>
          </a:ln>
        </p:spPr>
        <p:txBody>
          <a:bodyPr wrap="square" rtlCol="0">
            <a:spAutoFit/>
          </a:bodyPr>
          <a:lstStyle/>
          <a:p>
            <a:pPr algn="ctr"/>
            <a:r>
              <a:rPr kumimoji="1" lang="ja-JP" altLang="en-US" dirty="0" smtClean="0">
                <a:latin typeface="HG丸ｺﾞｼｯｸM-PRO" pitchFamily="50" charset="-128"/>
                <a:ea typeface="HG丸ｺﾞｼｯｸM-PRO" pitchFamily="50" charset="-128"/>
              </a:rPr>
              <a:t>入会申込書（</a:t>
            </a:r>
            <a:r>
              <a:rPr lang="ja-JP" altLang="en-US" dirty="0" smtClean="0">
                <a:latin typeface="HG丸ｺﾞｼｯｸM-PRO" pitchFamily="50" charset="-128"/>
                <a:ea typeface="HG丸ｺﾞｼｯｸM-PRO" pitchFamily="50" charset="-128"/>
              </a:rPr>
              <a:t>賛助会員</a:t>
            </a:r>
            <a:r>
              <a:rPr kumimoji="1" lang="ja-JP" altLang="en-US" dirty="0" smtClean="0">
                <a:latin typeface="HG丸ｺﾞｼｯｸM-PRO" pitchFamily="50" charset="-128"/>
                <a:ea typeface="HG丸ｺﾞｼｯｸM-PRO" pitchFamily="50" charset="-128"/>
              </a:rPr>
              <a:t>）　</a:t>
            </a:r>
            <a:endParaRPr kumimoji="1" lang="ja-JP" altLang="en-US" dirty="0">
              <a:latin typeface="HG丸ｺﾞｼｯｸM-PRO" pitchFamily="50" charset="-128"/>
              <a:ea typeface="HG丸ｺﾞｼｯｸM-PRO" pitchFamily="50" charset="-128"/>
            </a:endParaRPr>
          </a:p>
        </p:txBody>
      </p:sp>
      <p:sp>
        <p:nvSpPr>
          <p:cNvPr id="5" name="テキスト ボックス 4"/>
          <p:cNvSpPr txBox="1"/>
          <p:nvPr/>
        </p:nvSpPr>
        <p:spPr>
          <a:xfrm>
            <a:off x="620688" y="683568"/>
            <a:ext cx="5544616" cy="276999"/>
          </a:xfrm>
          <a:prstGeom prst="rect">
            <a:avLst/>
          </a:prstGeom>
          <a:noFill/>
        </p:spPr>
        <p:txBody>
          <a:bodyPr wrap="square" rtlCol="0">
            <a:spAutoFit/>
          </a:bodyPr>
          <a:lstStyle/>
          <a:p>
            <a:pPr algn="ctr"/>
            <a:r>
              <a:rPr kumimoji="1" lang="ja-JP" altLang="en-US" sz="1200" dirty="0" smtClean="0">
                <a:latin typeface="HG丸ｺﾞｼｯｸM-PRO" pitchFamily="50" charset="-128"/>
                <a:ea typeface="HG丸ｺﾞｼｯｸM-PRO" pitchFamily="50" charset="-128"/>
              </a:rPr>
              <a:t>入会をご希望する会員の種類に○を付けてください。</a:t>
            </a:r>
            <a:endParaRPr kumimoji="1" lang="ja-JP" altLang="en-US" sz="1200" dirty="0">
              <a:latin typeface="HG丸ｺﾞｼｯｸM-PRO" pitchFamily="50" charset="-128"/>
              <a:ea typeface="HG丸ｺﾞｼｯｸM-PRO" pitchFamily="50" charset="-128"/>
            </a:endParaRPr>
          </a:p>
        </p:txBody>
      </p:sp>
      <p:sp>
        <p:nvSpPr>
          <p:cNvPr id="6" name="テキスト ボックス 5"/>
          <p:cNvSpPr txBox="1"/>
          <p:nvPr/>
        </p:nvSpPr>
        <p:spPr>
          <a:xfrm>
            <a:off x="1844824" y="1115616"/>
            <a:ext cx="3024336" cy="338554"/>
          </a:xfrm>
          <a:prstGeom prst="rect">
            <a:avLst/>
          </a:prstGeom>
          <a:noFill/>
        </p:spPr>
        <p:txBody>
          <a:bodyPr wrap="square" rtlCol="0">
            <a:spAutoFit/>
          </a:bodyPr>
          <a:lstStyle/>
          <a:p>
            <a:r>
              <a:rPr kumimoji="1" lang="ja-JP" altLang="en-US" sz="1600" dirty="0" smtClean="0">
                <a:latin typeface="HG丸ｺﾞｼｯｸM-PRO" pitchFamily="50" charset="-128"/>
                <a:ea typeface="HG丸ｺﾞｼｯｸM-PRO" pitchFamily="50" charset="-128"/>
              </a:rPr>
              <a:t>○　</a:t>
            </a:r>
            <a:r>
              <a:rPr lang="ja-JP" altLang="en-US" sz="1600" dirty="0" smtClean="0">
                <a:latin typeface="HG丸ｺﾞｼｯｸM-PRO" pitchFamily="50" charset="-128"/>
                <a:ea typeface="HG丸ｺﾞｼｯｸM-PRO" pitchFamily="50" charset="-128"/>
              </a:rPr>
              <a:t>初級</a:t>
            </a:r>
            <a:r>
              <a:rPr kumimoji="1" lang="ja-JP" altLang="en-US" sz="1600" dirty="0" smtClean="0">
                <a:latin typeface="HG丸ｺﾞｼｯｸM-PRO" pitchFamily="50" charset="-128"/>
                <a:ea typeface="HG丸ｺﾞｼｯｸM-PRO" pitchFamily="50" charset="-128"/>
              </a:rPr>
              <a:t>　　　　　○上級</a:t>
            </a:r>
            <a:endParaRPr kumimoji="1" lang="ja-JP" altLang="en-US" sz="1600" dirty="0">
              <a:latin typeface="HG丸ｺﾞｼｯｸM-PRO" pitchFamily="50" charset="-128"/>
              <a:ea typeface="HG丸ｺﾞｼｯｸM-PRO" pitchFamily="50" charset="-128"/>
            </a:endParaRPr>
          </a:p>
        </p:txBody>
      </p:sp>
      <p:sp>
        <p:nvSpPr>
          <p:cNvPr id="7" name="テキスト ボックス 6"/>
          <p:cNvSpPr txBox="1"/>
          <p:nvPr/>
        </p:nvSpPr>
        <p:spPr>
          <a:xfrm>
            <a:off x="4365104" y="1691680"/>
            <a:ext cx="2664296" cy="261610"/>
          </a:xfrm>
          <a:prstGeom prst="rect">
            <a:avLst/>
          </a:prstGeom>
          <a:noFill/>
        </p:spPr>
        <p:txBody>
          <a:bodyPr wrap="square" rtlCol="0">
            <a:spAutoFit/>
          </a:bodyPr>
          <a:lstStyle/>
          <a:p>
            <a:r>
              <a:rPr lang="ja-JP" altLang="en-US" sz="1100" dirty="0" smtClean="0"/>
              <a:t>申込日　　平成　　　年　　　月　　　日</a:t>
            </a:r>
            <a:endParaRPr kumimoji="1" lang="ja-JP" altLang="en-US" sz="1100" dirty="0"/>
          </a:p>
        </p:txBody>
      </p:sp>
      <p:sp>
        <p:nvSpPr>
          <p:cNvPr id="8" name="テキスト ボックス 7"/>
          <p:cNvSpPr txBox="1"/>
          <p:nvPr/>
        </p:nvSpPr>
        <p:spPr>
          <a:xfrm>
            <a:off x="692696" y="2123728"/>
            <a:ext cx="5832648" cy="276999"/>
          </a:xfrm>
          <a:prstGeom prst="rect">
            <a:avLst/>
          </a:prstGeom>
          <a:noFill/>
        </p:spPr>
        <p:txBody>
          <a:bodyPr wrap="square" rtlCol="0">
            <a:spAutoFit/>
          </a:bodyPr>
          <a:lstStyle/>
          <a:p>
            <a:pPr algn="ctr"/>
            <a:r>
              <a:rPr lang="ja-JP" altLang="en-US" sz="1200" dirty="0">
                <a:latin typeface="HG丸ｺﾞｼｯｸM-PRO" pitchFamily="50" charset="-128"/>
                <a:ea typeface="HG丸ｺﾞｼｯｸM-PRO" pitchFamily="50" charset="-128"/>
              </a:rPr>
              <a:t>団体</a:t>
            </a:r>
            <a:r>
              <a:rPr lang="ja-JP" altLang="en-US" sz="1200" dirty="0" smtClean="0">
                <a:latin typeface="HG丸ｺﾞｼｯｸM-PRO" pitchFamily="50" charset="-128"/>
                <a:ea typeface="HG丸ｺﾞｼｯｸM-PRO" pitchFamily="50" charset="-128"/>
              </a:rPr>
              <a:t>の趣旨に賛同し、入会の申し込みをいたします。</a:t>
            </a:r>
            <a:endParaRPr kumimoji="1" lang="ja-JP" altLang="en-US" sz="1200" dirty="0">
              <a:latin typeface="HG丸ｺﾞｼｯｸM-PRO" pitchFamily="50" charset="-128"/>
              <a:ea typeface="HG丸ｺﾞｼｯｸM-PRO" pitchFamily="50" charset="-128"/>
            </a:endParaRPr>
          </a:p>
        </p:txBody>
      </p:sp>
      <p:graphicFrame>
        <p:nvGraphicFramePr>
          <p:cNvPr id="9" name="表 8"/>
          <p:cNvGraphicFramePr>
            <a:graphicFrameLocks noGrp="1"/>
          </p:cNvGraphicFramePr>
          <p:nvPr/>
        </p:nvGraphicFramePr>
        <p:xfrm>
          <a:off x="260648" y="2555776"/>
          <a:ext cx="6408711" cy="3359271"/>
        </p:xfrm>
        <a:graphic>
          <a:graphicData uri="http://schemas.openxmlformats.org/drawingml/2006/table">
            <a:tbl>
              <a:tblPr firstRow="1" bandRow="1">
                <a:tableStyleId>{073A0DAA-6AF3-43AB-8588-CEC1D06C72B9}</a:tableStyleId>
              </a:tblPr>
              <a:tblGrid>
                <a:gridCol w="2304256"/>
                <a:gridCol w="1080120"/>
                <a:gridCol w="3024335"/>
              </a:tblGrid>
              <a:tr h="216023">
                <a:tc rowSpan="2">
                  <a:txBody>
                    <a:bodyPr/>
                    <a:lstStyle/>
                    <a:p>
                      <a:r>
                        <a:rPr kumimoji="1" lang="ja-JP" altLang="en-US" sz="1400" b="0" dirty="0" smtClean="0">
                          <a:solidFill>
                            <a:schemeClr val="tx1"/>
                          </a:solidFill>
                          <a:latin typeface="HG丸ｺﾞｼｯｸM-PRO" pitchFamily="50" charset="-128"/>
                          <a:ea typeface="HG丸ｺﾞｼｯｸM-PRO" pitchFamily="50" charset="-128"/>
                        </a:rPr>
                        <a:t>氏名</a:t>
                      </a:r>
                      <a:endParaRPr kumimoji="1" lang="en-US" altLang="ja-JP" sz="1400" b="0" dirty="0" smtClean="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800" b="0" dirty="0" smtClean="0">
                          <a:solidFill>
                            <a:schemeClr val="tx1"/>
                          </a:solidFill>
                          <a:latin typeface="HG丸ｺﾞｼｯｸM-PRO" pitchFamily="50" charset="-128"/>
                          <a:ea typeface="HG丸ｺﾞｼｯｸM-PRO" pitchFamily="50" charset="-128"/>
                        </a:rPr>
                        <a:t>フリガナ</a:t>
                      </a:r>
                      <a:endParaRPr kumimoji="1" lang="ja-JP" altLang="en-US" sz="8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360040">
                <a:tc vMerge="1">
                  <a:txBody>
                    <a:bodyPr/>
                    <a:lstStyle/>
                    <a:p>
                      <a:endParaRPr kumimoji="1" lang="ja-JP" altLang="en-US"/>
                    </a:p>
                  </a:txBody>
                  <a:tcPr/>
                </a:tc>
                <a:tc gridSpan="2">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410297">
                <a:tc gridSpan="3">
                  <a:txBody>
                    <a:bodyPr/>
                    <a:lstStyle/>
                    <a:p>
                      <a:r>
                        <a:rPr kumimoji="1" lang="ja-JP" altLang="en-US" sz="1400" dirty="0" smtClean="0">
                          <a:latin typeface="HG丸ｺﾞｼｯｸM-PRO" pitchFamily="50" charset="-128"/>
                          <a:ea typeface="HG丸ｺﾞｼｯｸM-PRO" pitchFamily="50" charset="-128"/>
                        </a:rPr>
                        <a:t>住所</a:t>
                      </a:r>
                      <a:endParaRPr kumimoji="1" lang="en-US" altLang="ja-JP" sz="1400" dirty="0" smtClean="0">
                        <a:latin typeface="HG丸ｺﾞｼｯｸM-PRO" pitchFamily="50" charset="-128"/>
                        <a:ea typeface="HG丸ｺﾞｼｯｸM-PRO" pitchFamily="50" charset="-128"/>
                      </a:endParaRPr>
                    </a:p>
                    <a:p>
                      <a:r>
                        <a:rPr kumimoji="1" lang="ja-JP" altLang="en-US" sz="1400" dirty="0" smtClean="0">
                          <a:latin typeface="HG丸ｺﾞｼｯｸM-PRO" pitchFamily="50" charset="-128"/>
                          <a:ea typeface="HG丸ｺﾞｼｯｸM-PRO" pitchFamily="50" charset="-128"/>
                        </a:rPr>
                        <a:t>〒</a:t>
                      </a:r>
                      <a:endParaRPr kumimoji="1" lang="en-US" altLang="ja-JP" sz="1400" dirty="0" smtClean="0">
                        <a:latin typeface="HG丸ｺﾞｼｯｸM-PRO" pitchFamily="50" charset="-128"/>
                        <a:ea typeface="HG丸ｺﾞｼｯｸM-PRO" pitchFamily="50" charset="-128"/>
                      </a:endParaRPr>
                    </a:p>
                    <a:p>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410297">
                <a:tc gridSpan="2">
                  <a:txBody>
                    <a:bodyPr/>
                    <a:lstStyle/>
                    <a:p>
                      <a:r>
                        <a:rPr kumimoji="1" lang="ja-JP" altLang="en-US" sz="1200" dirty="0" smtClean="0">
                          <a:latin typeface="HG丸ｺﾞｼｯｸM-PRO" pitchFamily="50" charset="-128"/>
                          <a:ea typeface="HG丸ｺﾞｼｯｸM-PRO" pitchFamily="50" charset="-128"/>
                        </a:rPr>
                        <a:t>電話番号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smtClean="0">
                          <a:latin typeface="HG丸ｺﾞｼｯｸM-PRO" pitchFamily="50" charset="-128"/>
                          <a:ea typeface="HG丸ｺﾞｼｯｸM-PRO" pitchFamily="50" charset="-128"/>
                        </a:rPr>
                        <a:t>FAX</a:t>
                      </a:r>
                      <a:r>
                        <a:rPr kumimoji="1" lang="ja-JP" altLang="en-US" sz="1200" dirty="0" smtClean="0">
                          <a:latin typeface="HG丸ｺﾞｼｯｸM-PRO" pitchFamily="50" charset="-128"/>
                          <a:ea typeface="HG丸ｺﾞｼｯｸM-PRO" pitchFamily="50" charset="-128"/>
                        </a:rPr>
                        <a:t>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297">
                <a:tc gridSpan="2">
                  <a:txBody>
                    <a:bodyPr/>
                    <a:lstStyle/>
                    <a:p>
                      <a:r>
                        <a:rPr kumimoji="1" lang="en-US" altLang="ja-JP" sz="1200" dirty="0" smtClean="0">
                          <a:latin typeface="HG丸ｺﾞｼｯｸM-PRO" pitchFamily="50" charset="-128"/>
                          <a:ea typeface="HG丸ｺﾞｼｯｸM-PRO" pitchFamily="50" charset="-128"/>
                        </a:rPr>
                        <a:t>E-mail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smtClean="0">
                          <a:latin typeface="HG丸ｺﾞｼｯｸM-PRO" pitchFamily="50" charset="-128"/>
                          <a:ea typeface="HG丸ｺﾞｼｯｸM-PRO" pitchFamily="50" charset="-128"/>
                        </a:rPr>
                        <a:t>URL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29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HG丸ｺﾞｼｯｸM-PRO" pitchFamily="50" charset="-128"/>
                          <a:ea typeface="HG丸ｺﾞｼｯｸM-PRO" pitchFamily="50" charset="-128"/>
                        </a:rPr>
                        <a:t>ご紹介者名</a:t>
                      </a:r>
                      <a:r>
                        <a:rPr kumimoji="1" lang="ja-JP" altLang="en-US" sz="1000" dirty="0" smtClean="0">
                          <a:latin typeface="HG丸ｺﾞｼｯｸM-PRO" pitchFamily="50" charset="-128"/>
                          <a:ea typeface="HG丸ｺﾞｼｯｸM-PRO" pitchFamily="50" charset="-128"/>
                        </a:rPr>
                        <a:t>（いらっしゃれば）</a:t>
                      </a:r>
                    </a:p>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ja-JP" altLang="en-US" sz="1200" dirty="0" smtClean="0">
                          <a:latin typeface="HG丸ｺﾞｼｯｸM-PRO" pitchFamily="50" charset="-128"/>
                          <a:ea typeface="HG丸ｺﾞｼｯｸM-PRO" pitchFamily="50" charset="-128"/>
                        </a:rPr>
                        <a:t>事務局記入欄</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8174">
                <a:tc gridSpan="2">
                  <a:txBody>
                    <a:bodyPr/>
                    <a:lstStyle/>
                    <a:p>
                      <a:r>
                        <a:rPr kumimoji="1" lang="ja-JP" altLang="en-US" sz="1400" dirty="0" smtClean="0">
                          <a:latin typeface="HG丸ｺﾞｼｯｸM-PRO" pitchFamily="50" charset="-128"/>
                          <a:ea typeface="HG丸ｺﾞｼｯｸM-PRO" pitchFamily="50" charset="-128"/>
                        </a:rPr>
                        <a:t>申込口数　　（　　　　　口）</a:t>
                      </a:r>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テキスト ボックス 10"/>
          <p:cNvSpPr txBox="1"/>
          <p:nvPr/>
        </p:nvSpPr>
        <p:spPr>
          <a:xfrm>
            <a:off x="332656" y="6372200"/>
            <a:ext cx="3888432" cy="2677656"/>
          </a:xfrm>
          <a:prstGeom prst="rect">
            <a:avLst/>
          </a:prstGeom>
          <a:noFill/>
        </p:spPr>
        <p:txBody>
          <a:bodyPr wrap="square" rtlCol="0">
            <a:spAutoFit/>
          </a:bodyPr>
          <a:lstStyle/>
          <a:p>
            <a:r>
              <a:rPr kumimoji="1" lang="ja-JP" altLang="en-US" sz="1050" dirty="0" smtClean="0">
                <a:latin typeface="HG丸ｺﾞｼｯｸM-PRO" pitchFamily="50" charset="-128"/>
                <a:ea typeface="HG丸ｺﾞｼｯｸM-PRO" pitchFamily="50" charset="-128"/>
              </a:rPr>
              <a:t>会費は以下の口座へお振込みください。</a:t>
            </a:r>
            <a:endParaRPr kumimoji="1"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又は事務局に直接お持ちください。</a:t>
            </a:r>
            <a:endParaRPr lang="en-US" altLang="ja-JP" sz="1050" dirty="0" smtClean="0">
              <a:latin typeface="HG丸ｺﾞｼｯｸM-PRO" pitchFamily="50" charset="-128"/>
              <a:ea typeface="HG丸ｺﾞｼｯｸM-PRO" pitchFamily="50" charset="-128"/>
            </a:endParaRPr>
          </a:p>
          <a:p>
            <a:endParaRPr kumimoji="1"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・ゆう</a:t>
            </a:r>
            <a:r>
              <a:rPr lang="ja-JP" altLang="en-US" sz="1050" dirty="0" err="1" smtClean="0">
                <a:latin typeface="HG丸ｺﾞｼｯｸM-PRO" pitchFamily="50" charset="-128"/>
                <a:ea typeface="HG丸ｺﾞｼｯｸM-PRO" pitchFamily="50" charset="-128"/>
              </a:rPr>
              <a:t>ちょ</a:t>
            </a:r>
            <a:r>
              <a:rPr lang="ja-JP" altLang="en-US" sz="1050" dirty="0" smtClean="0">
                <a:latin typeface="HG丸ｺﾞｼｯｸM-PRO" pitchFamily="50" charset="-128"/>
                <a:ea typeface="HG丸ｺﾞｼｯｸM-PRO" pitchFamily="50" charset="-128"/>
              </a:rPr>
              <a:t>銀行から</a:t>
            </a:r>
            <a:endParaRPr lang="en-US" altLang="ja-JP" sz="1050" dirty="0" smtClean="0">
              <a:latin typeface="HG丸ｺﾞｼｯｸM-PRO" pitchFamily="50" charset="-128"/>
              <a:ea typeface="HG丸ｺﾞｼｯｸM-PRO" pitchFamily="50" charset="-128"/>
            </a:endParaRPr>
          </a:p>
          <a:p>
            <a:r>
              <a:rPr kumimoji="1" lang="ja-JP" altLang="en-US" sz="1050" dirty="0" smtClean="0">
                <a:latin typeface="HG丸ｺﾞｼｯｸM-PRO" pitchFamily="50" charset="-128"/>
                <a:ea typeface="HG丸ｺﾞｼｯｸM-PRO" pitchFamily="50" charset="-128"/>
              </a:rPr>
              <a:t>口座番号：　　</a:t>
            </a:r>
            <a:r>
              <a:rPr kumimoji="1" lang="en-US" altLang="ja-JP" sz="1050" dirty="0" smtClean="0">
                <a:latin typeface="HG丸ｺﾞｼｯｸM-PRO" pitchFamily="50" charset="-128"/>
                <a:ea typeface="HG丸ｺﾞｼｯｸM-PRO" pitchFamily="50" charset="-128"/>
              </a:rPr>
              <a:t>18510-23008131</a:t>
            </a:r>
          </a:p>
          <a:p>
            <a:r>
              <a:rPr lang="ja-JP" altLang="en-US" sz="1050" dirty="0" smtClean="0">
                <a:latin typeface="HG丸ｺﾞｼｯｸM-PRO" pitchFamily="50" charset="-128"/>
                <a:ea typeface="HG丸ｺﾞｼｯｸM-PRO" pitchFamily="50" charset="-128"/>
              </a:rPr>
              <a:t>口座名義：　　アルク</a:t>
            </a:r>
            <a:endParaRPr lang="en-US" altLang="ja-JP" sz="1050" dirty="0" smtClean="0">
              <a:latin typeface="HG丸ｺﾞｼｯｸM-PRO" pitchFamily="50" charset="-128"/>
              <a:ea typeface="HG丸ｺﾞｼｯｸM-PRO" pitchFamily="50" charset="-128"/>
            </a:endParaRPr>
          </a:p>
          <a:p>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・他金融機関から</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銀行名：　　　ゆう</a:t>
            </a:r>
            <a:r>
              <a:rPr lang="ja-JP" altLang="en-US" sz="1050" dirty="0" err="1" smtClean="0">
                <a:latin typeface="HG丸ｺﾞｼｯｸM-PRO" pitchFamily="50" charset="-128"/>
                <a:ea typeface="HG丸ｺﾞｼｯｸM-PRO" pitchFamily="50" charset="-128"/>
              </a:rPr>
              <a:t>ちょ</a:t>
            </a:r>
            <a:r>
              <a:rPr lang="ja-JP" altLang="en-US" sz="1050" dirty="0" smtClean="0">
                <a:latin typeface="HG丸ｺﾞｼｯｸM-PRO" pitchFamily="50" charset="-128"/>
                <a:ea typeface="HG丸ｺﾞｼｯｸM-PRO" pitchFamily="50" charset="-128"/>
              </a:rPr>
              <a:t>銀行</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店名：　　　　八五八（ハチゴハチ）</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店番：　　　　８５８</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口座：　　　　普通預金　</a:t>
            </a:r>
            <a:r>
              <a:rPr lang="en-US" altLang="ja-JP" sz="1050" dirty="0" smtClean="0">
                <a:latin typeface="HG丸ｺﾞｼｯｸM-PRO" pitchFamily="50" charset="-128"/>
                <a:ea typeface="HG丸ｺﾞｼｯｸM-PRO" pitchFamily="50" charset="-128"/>
              </a:rPr>
              <a:t>2300813</a:t>
            </a:r>
          </a:p>
          <a:p>
            <a:r>
              <a:rPr lang="ja-JP" altLang="en-US" sz="1050" dirty="0" smtClean="0">
                <a:latin typeface="HG丸ｺﾞｼｯｸM-PRO" pitchFamily="50" charset="-128"/>
                <a:ea typeface="HG丸ｺﾞｼｯｸM-PRO" pitchFamily="50" charset="-128"/>
              </a:rPr>
              <a:t>口座名義：　　アルク</a:t>
            </a:r>
            <a:endParaRPr lang="en-US" altLang="ja-JP" sz="1050" dirty="0" smtClean="0">
              <a:latin typeface="HG丸ｺﾞｼｯｸM-PRO" pitchFamily="50" charset="-128"/>
              <a:ea typeface="HG丸ｺﾞｼｯｸM-PRO" pitchFamily="50" charset="-128"/>
            </a:endParaRPr>
          </a:p>
          <a:p>
            <a:endParaRPr lang="en-US" altLang="ja-JP" sz="1050" dirty="0" smtClean="0">
              <a:latin typeface="HG丸ｺﾞｼｯｸM-PRO" pitchFamily="50" charset="-128"/>
              <a:ea typeface="HG丸ｺﾞｼｯｸM-PRO" pitchFamily="50" charset="-128"/>
            </a:endParaRPr>
          </a:p>
          <a:p>
            <a:r>
              <a:rPr lang="en-US" altLang="ja-JP" sz="1050" dirty="0" smtClean="0">
                <a:latin typeface="HG丸ｺﾞｼｯｸM-PRO" pitchFamily="50" charset="-128"/>
                <a:ea typeface="HG丸ｺﾞｼｯｸM-PRO" pitchFamily="50" charset="-128"/>
              </a:rPr>
              <a:t>※</a:t>
            </a:r>
            <a:r>
              <a:rPr lang="ja-JP" altLang="en-US" sz="1050" dirty="0" smtClean="0">
                <a:latin typeface="HG丸ｺﾞｼｯｸM-PRO" pitchFamily="50" charset="-128"/>
                <a:ea typeface="HG丸ｺﾞｼｯｸM-PRO" pitchFamily="50" charset="-128"/>
              </a:rPr>
              <a:t>振込手数料は、会員様にてご負担ください。</a:t>
            </a:r>
            <a:endParaRPr lang="en-US" altLang="ja-JP" sz="1050" dirty="0" smtClean="0">
              <a:latin typeface="HG丸ｺﾞｼｯｸM-PRO" pitchFamily="50" charset="-128"/>
              <a:ea typeface="HG丸ｺﾞｼｯｸM-PRO" pitchFamily="50" charset="-128"/>
            </a:endParaRPr>
          </a:p>
          <a:p>
            <a:endParaRPr kumimoji="1" lang="ja-JP" altLang="en-US" sz="1050" dirty="0">
              <a:latin typeface="HG丸ｺﾞｼｯｸM-PRO" pitchFamily="50" charset="-128"/>
              <a:ea typeface="HG丸ｺﾞｼｯｸM-PRO" pitchFamily="50" charset="-128"/>
            </a:endParaRPr>
          </a:p>
        </p:txBody>
      </p:sp>
      <p:sp>
        <p:nvSpPr>
          <p:cNvPr id="12" name="正方形/長方形 11"/>
          <p:cNvSpPr/>
          <p:nvPr/>
        </p:nvSpPr>
        <p:spPr>
          <a:xfrm>
            <a:off x="260648" y="6300192"/>
            <a:ext cx="3096344" cy="273630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573016" y="7236296"/>
            <a:ext cx="3168352" cy="1785104"/>
          </a:xfrm>
          <a:prstGeom prst="rect">
            <a:avLst/>
          </a:prstGeom>
          <a:noFill/>
        </p:spPr>
        <p:txBody>
          <a:bodyPr wrap="square" rtlCol="0">
            <a:spAutoFit/>
          </a:bodyPr>
          <a:lstStyle/>
          <a:p>
            <a:r>
              <a:rPr kumimoji="1" lang="ja-JP" altLang="en-US" sz="1400" dirty="0" smtClean="0">
                <a:latin typeface="HG丸ｺﾞｼｯｸM-PRO" pitchFamily="50" charset="-128"/>
                <a:ea typeface="HG丸ｺﾞｼｯｸM-PRO" pitchFamily="50" charset="-128"/>
              </a:rPr>
              <a:t>特定非営利活動法人</a:t>
            </a:r>
            <a:r>
              <a:rPr kumimoji="1" lang="en-US" altLang="ja-JP" sz="1400" dirty="0" err="1" smtClean="0">
                <a:latin typeface="HG丸ｺﾞｼｯｸM-PRO" pitchFamily="50" charset="-128"/>
                <a:ea typeface="HG丸ｺﾞｼｯｸM-PRO" pitchFamily="50" charset="-128"/>
              </a:rPr>
              <a:t>aLku</a:t>
            </a:r>
            <a:endParaRPr kumimoji="1" lang="en-US" altLang="ja-JP" sz="1400" dirty="0" smtClean="0">
              <a:latin typeface="HG丸ｺﾞｼｯｸM-PRO" pitchFamily="50" charset="-128"/>
              <a:ea typeface="HG丸ｺﾞｼｯｸM-PRO" pitchFamily="50" charset="-128"/>
            </a:endParaRPr>
          </a:p>
          <a:p>
            <a:endParaRPr lang="en-US" altLang="ja-JP" sz="1100" dirty="0" smtClean="0">
              <a:latin typeface="HG丸ｺﾞｼｯｸM-PRO" pitchFamily="50" charset="-128"/>
              <a:ea typeface="HG丸ｺﾞｼｯｸM-PRO" pitchFamily="50" charset="-128"/>
            </a:endParaRPr>
          </a:p>
          <a:p>
            <a:r>
              <a:rPr kumimoji="1" lang="ja-JP" altLang="en-US" sz="1100" dirty="0" smtClean="0">
                <a:latin typeface="HG丸ｺﾞｼｯｸM-PRO" pitchFamily="50" charset="-128"/>
                <a:ea typeface="HG丸ｺﾞｼｯｸM-PRO" pitchFamily="50" charset="-128"/>
              </a:rPr>
              <a:t>事務局</a:t>
            </a:r>
            <a:endParaRPr kumimoji="1" lang="en-US" altLang="ja-JP" sz="1100" dirty="0" smtClean="0">
              <a:latin typeface="HG丸ｺﾞｼｯｸM-PRO" pitchFamily="50" charset="-128"/>
              <a:ea typeface="HG丸ｺﾞｼｯｸM-PRO" pitchFamily="50" charset="-128"/>
            </a:endParaRPr>
          </a:p>
          <a:p>
            <a:r>
              <a:rPr lang="ja-JP" altLang="en-US" sz="1100" dirty="0" smtClean="0">
                <a:latin typeface="HG丸ｺﾞｼｯｸM-PRO" pitchFamily="50" charset="-128"/>
                <a:ea typeface="HG丸ｺﾞｼｯｸM-PRO" pitchFamily="50" charset="-128"/>
              </a:rPr>
              <a:t>〒</a:t>
            </a:r>
            <a:r>
              <a:rPr lang="en-US" altLang="ja-JP" sz="1100" dirty="0" smtClean="0">
                <a:latin typeface="HG丸ｺﾞｼｯｸM-PRO" pitchFamily="50" charset="-128"/>
                <a:ea typeface="HG丸ｺﾞｼｯｸM-PRO" pitchFamily="50" charset="-128"/>
              </a:rPr>
              <a:t>993-0084</a:t>
            </a:r>
            <a:r>
              <a:rPr lang="ja-JP" altLang="en-US" sz="1100" dirty="0" smtClean="0">
                <a:latin typeface="HG丸ｺﾞｼｯｸM-PRO" pitchFamily="50" charset="-128"/>
                <a:ea typeface="HG丸ｺﾞｼｯｸM-PRO" pitchFamily="50" charset="-128"/>
              </a:rPr>
              <a:t>　山形県長井市栄町</a:t>
            </a:r>
            <a:r>
              <a:rPr lang="en-US" altLang="ja-JP" sz="1100" dirty="0" smtClean="0">
                <a:latin typeface="HG丸ｺﾞｼｯｸM-PRO" pitchFamily="50" charset="-128"/>
                <a:ea typeface="HG丸ｺﾞｼｯｸM-PRO" pitchFamily="50" charset="-128"/>
              </a:rPr>
              <a:t>6-6-102</a:t>
            </a:r>
          </a:p>
          <a:p>
            <a:r>
              <a:rPr kumimoji="1" lang="en-US" altLang="ja-JP" sz="1100" dirty="0" smtClean="0">
                <a:latin typeface="HG丸ｺﾞｼｯｸM-PRO" pitchFamily="50" charset="-128"/>
                <a:ea typeface="HG丸ｺﾞｼｯｸM-PRO" pitchFamily="50" charset="-128"/>
              </a:rPr>
              <a:t>TEL</a:t>
            </a:r>
            <a:r>
              <a:rPr lang="ja-JP" altLang="en-US" sz="1100" dirty="0" smtClean="0">
                <a:latin typeface="HG丸ｺﾞｼｯｸM-PRO" pitchFamily="50" charset="-128"/>
                <a:ea typeface="HG丸ｺﾞｼｯｸM-PRO" pitchFamily="50" charset="-128"/>
              </a:rPr>
              <a:t>      </a:t>
            </a:r>
            <a:r>
              <a:rPr kumimoji="1" lang="ja-JP" altLang="en-US" sz="1100" dirty="0" smtClean="0">
                <a:latin typeface="HG丸ｺﾞｼｯｸM-PRO" pitchFamily="50" charset="-128"/>
                <a:ea typeface="HG丸ｺﾞｼｯｸM-PRO" pitchFamily="50" charset="-128"/>
              </a:rPr>
              <a:t> </a:t>
            </a:r>
            <a:r>
              <a:rPr kumimoji="1" lang="en-US" altLang="ja-JP" sz="1100" dirty="0" smtClean="0">
                <a:latin typeface="HG丸ｺﾞｼｯｸM-PRO" pitchFamily="50" charset="-128"/>
                <a:ea typeface="HG丸ｺﾞｼｯｸM-PRO" pitchFamily="50" charset="-128"/>
              </a:rPr>
              <a:t>0238-87-0817</a:t>
            </a:r>
          </a:p>
          <a:p>
            <a:r>
              <a:rPr kumimoji="1" lang="ja-JP" altLang="en-US" sz="800" dirty="0" smtClean="0">
                <a:latin typeface="+mn-ea"/>
              </a:rPr>
              <a:t>                 （長井市役所地域づくり推進課内）</a:t>
            </a:r>
            <a:endParaRPr kumimoji="1" lang="en-US" altLang="ja-JP" sz="800" dirty="0" smtClean="0">
              <a:latin typeface="+mn-ea"/>
            </a:endParaRPr>
          </a:p>
          <a:p>
            <a:r>
              <a:rPr lang="en-US" altLang="ja-JP" sz="1100" dirty="0" smtClean="0">
                <a:latin typeface="HG丸ｺﾞｼｯｸM-PRO" pitchFamily="50" charset="-128"/>
                <a:ea typeface="HG丸ｺﾞｼｯｸM-PRO" pitchFamily="50" charset="-128"/>
              </a:rPr>
              <a:t>FAX</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0238-83-1070</a:t>
            </a:r>
            <a:r>
              <a:rPr lang="ja-JP" altLang="en-US" sz="1100" dirty="0" smtClean="0">
                <a:latin typeface="HG丸ｺﾞｼｯｸM-PRO" pitchFamily="50" charset="-128"/>
                <a:ea typeface="HG丸ｺﾞｼｯｸM-PRO" pitchFamily="50" charset="-128"/>
              </a:rPr>
              <a:t> </a:t>
            </a:r>
            <a:endParaRPr lang="en-US" altLang="ja-JP" sz="1100" dirty="0" smtClean="0">
              <a:latin typeface="HG丸ｺﾞｼｯｸM-PRO" pitchFamily="50" charset="-128"/>
              <a:ea typeface="HG丸ｺﾞｼｯｸM-PRO" pitchFamily="50" charset="-128"/>
            </a:endParaRPr>
          </a:p>
          <a:p>
            <a:r>
              <a:rPr lang="en-US" altLang="ja-JP" sz="1100" dirty="0" smtClean="0">
                <a:latin typeface="HG丸ｺﾞｼｯｸM-PRO" pitchFamily="50" charset="-128"/>
                <a:ea typeface="HG丸ｺﾞｼｯｸM-PRO" pitchFamily="50" charset="-128"/>
              </a:rPr>
              <a:t>            </a:t>
            </a:r>
            <a:r>
              <a:rPr lang="ja-JP" altLang="en-US" sz="800" dirty="0" smtClean="0">
                <a:latin typeface="+mn-ea"/>
              </a:rPr>
              <a:t>（長井市役所地域づくり推進課内）</a:t>
            </a:r>
            <a:endParaRPr lang="en-US" altLang="ja-JP" sz="800" dirty="0" smtClean="0">
              <a:latin typeface="+mn-ea"/>
            </a:endParaRPr>
          </a:p>
          <a:p>
            <a:r>
              <a:rPr kumimoji="1" lang="en-US" altLang="ja-JP" sz="1100" dirty="0" smtClean="0">
                <a:latin typeface="HG丸ｺﾞｼｯｸM-PRO" pitchFamily="50" charset="-128"/>
                <a:ea typeface="HG丸ｺﾞｼｯｸM-PRO" pitchFamily="50" charset="-128"/>
              </a:rPr>
              <a:t>E-mail     info@npo-alku.jp</a:t>
            </a:r>
            <a:endParaRPr lang="en-US" altLang="ja-JP" sz="1100" dirty="0" smtClean="0">
              <a:latin typeface="HG丸ｺﾞｼｯｸM-PRO" pitchFamily="50" charset="-128"/>
              <a:ea typeface="HG丸ｺﾞｼｯｸM-PRO" pitchFamily="50" charset="-128"/>
            </a:endParaRPr>
          </a:p>
          <a:p>
            <a:r>
              <a:rPr kumimoji="1" lang="en-US" altLang="ja-JP" sz="1100" dirty="0" smtClean="0">
                <a:latin typeface="HG丸ｺﾞｼｯｸM-PRO" pitchFamily="50" charset="-128"/>
                <a:ea typeface="HG丸ｺﾞｼｯｸM-PRO" pitchFamily="50" charset="-128"/>
              </a:rPr>
              <a:t>HP</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http://npo-alku.jp/</a:t>
            </a:r>
            <a:endParaRPr kumimoji="1" lang="en-US" altLang="ja-JP" sz="1100" dirty="0" smtClean="0">
              <a:latin typeface="HG丸ｺﾞｼｯｸM-PRO" pitchFamily="50" charset="-128"/>
              <a:ea typeface="HG丸ｺﾞｼｯｸM-PRO" pitchFamily="50" charset="-128"/>
            </a:endParaRPr>
          </a:p>
        </p:txBody>
      </p:sp>
      <p:sp>
        <p:nvSpPr>
          <p:cNvPr id="14" name="テキスト ボックス 13"/>
          <p:cNvSpPr txBox="1"/>
          <p:nvPr/>
        </p:nvSpPr>
        <p:spPr>
          <a:xfrm>
            <a:off x="3356992" y="6012160"/>
            <a:ext cx="3356992" cy="830997"/>
          </a:xfrm>
          <a:prstGeom prst="rect">
            <a:avLst/>
          </a:prstGeom>
          <a:noFill/>
        </p:spPr>
        <p:txBody>
          <a:bodyPr wrap="square" rtlCol="0">
            <a:spAutoFit/>
          </a:bodyPr>
          <a:lstStyle/>
          <a:p>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賛助会員　</a:t>
            </a:r>
            <a:r>
              <a:rPr lang="en-US" altLang="ja-JP" sz="1200" dirty="0" smtClean="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初級</a:t>
            </a:r>
            <a:r>
              <a:rPr kumimoji="1" lang="en-US" altLang="ja-JP" sz="1200" dirty="0" smtClean="0">
                <a:latin typeface="HG丸ｺﾞｼｯｸM-PRO" pitchFamily="50" charset="-128"/>
                <a:ea typeface="HG丸ｺﾞｼｯｸM-PRO" pitchFamily="50" charset="-128"/>
              </a:rPr>
              <a:t>】</a:t>
            </a:r>
            <a:r>
              <a:rPr kumimoji="1" lang="ja-JP" altLang="en-US" sz="1200" dirty="0" smtClean="0">
                <a:latin typeface="HG丸ｺﾞｼｯｸM-PRO" pitchFamily="50" charset="-128"/>
                <a:ea typeface="HG丸ｺﾞｼｯｸM-PRO" pitchFamily="50" charset="-128"/>
              </a:rPr>
              <a:t>　　　</a:t>
            </a:r>
            <a:endParaRPr kumimoji="1" lang="en-US" altLang="ja-JP" sz="1200" dirty="0" smtClean="0">
              <a:latin typeface="HG丸ｺﾞｼｯｸM-PRO" pitchFamily="50" charset="-128"/>
              <a:ea typeface="HG丸ｺﾞｼｯｸM-PRO" pitchFamily="50" charset="-128"/>
            </a:endParaRPr>
          </a:p>
          <a:p>
            <a:r>
              <a:rPr lang="en-US" altLang="ja-JP" sz="1200" dirty="0" smtClean="0">
                <a:latin typeface="HG丸ｺﾞｼｯｸM-PRO" pitchFamily="50" charset="-128"/>
                <a:ea typeface="HG丸ｺﾞｼｯｸM-PRO" pitchFamily="50" charset="-128"/>
              </a:rPr>
              <a:t>        </a:t>
            </a:r>
            <a:r>
              <a:rPr kumimoji="1" lang="ja-JP" altLang="en-US" sz="1200" dirty="0" smtClean="0">
                <a:latin typeface="HG丸ｺﾞｼｯｸM-PRO" pitchFamily="50" charset="-128"/>
                <a:ea typeface="HG丸ｺﾞｼｯｸM-PRO" pitchFamily="50" charset="-128"/>
              </a:rPr>
              <a:t>入会金</a:t>
            </a:r>
            <a:r>
              <a:rPr kumimoji="1" lang="en-US" altLang="ja-JP" sz="1200" dirty="0" smtClean="0">
                <a:latin typeface="HG丸ｺﾞｼｯｸM-PRO" pitchFamily="50" charset="-128"/>
                <a:ea typeface="HG丸ｺﾞｼｯｸM-PRO" pitchFamily="50" charset="-128"/>
              </a:rPr>
              <a:t>/0</a:t>
            </a:r>
            <a:r>
              <a:rPr kumimoji="1" lang="ja-JP" altLang="en-US" sz="1200" dirty="0" smtClean="0">
                <a:latin typeface="HG丸ｺﾞｼｯｸM-PRO" pitchFamily="50" charset="-128"/>
                <a:ea typeface="HG丸ｺﾞｼｯｸM-PRO" pitchFamily="50" charset="-128"/>
              </a:rPr>
              <a:t>円 　 年会費</a:t>
            </a:r>
            <a:r>
              <a:rPr kumimoji="1" lang="en-US" altLang="ja-JP" sz="1200" dirty="0" smtClean="0">
                <a:latin typeface="HG丸ｺﾞｼｯｸM-PRO" pitchFamily="50" charset="-128"/>
                <a:ea typeface="HG丸ｺﾞｼｯｸM-PRO" pitchFamily="50" charset="-128"/>
              </a:rPr>
              <a:t>/1,000</a:t>
            </a:r>
            <a:r>
              <a:rPr kumimoji="1" lang="ja-JP" altLang="en-US" sz="1200" dirty="0" smtClean="0">
                <a:latin typeface="HG丸ｺﾞｼｯｸM-PRO" pitchFamily="50" charset="-128"/>
                <a:ea typeface="HG丸ｺﾞｼｯｸM-PRO" pitchFamily="50" charset="-128"/>
              </a:rPr>
              <a:t>円</a:t>
            </a:r>
            <a:r>
              <a:rPr kumimoji="1" lang="en-US" altLang="ja-JP" sz="1200" dirty="0" smtClean="0">
                <a:latin typeface="HG丸ｺﾞｼｯｸM-PRO" pitchFamily="50" charset="-128"/>
                <a:ea typeface="HG丸ｺﾞｼｯｸM-PRO" pitchFamily="50" charset="-128"/>
              </a:rPr>
              <a:t>/1</a:t>
            </a:r>
            <a:r>
              <a:rPr kumimoji="1" lang="ja-JP" altLang="en-US" sz="1200" dirty="0" smtClean="0">
                <a:latin typeface="HG丸ｺﾞｼｯｸM-PRO" pitchFamily="50" charset="-128"/>
                <a:ea typeface="HG丸ｺﾞｼｯｸM-PRO" pitchFamily="50" charset="-128"/>
              </a:rPr>
              <a:t>口</a:t>
            </a:r>
            <a:endParaRPr kumimoji="1" lang="en-US" altLang="ja-JP" sz="1200" dirty="0" smtClean="0">
              <a:latin typeface="HG丸ｺﾞｼｯｸM-PRO" pitchFamily="50" charset="-128"/>
              <a:ea typeface="HG丸ｺﾞｼｯｸM-PRO" pitchFamily="50" charset="-128"/>
            </a:endParaRPr>
          </a:p>
          <a:p>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賛助会員  </a:t>
            </a:r>
            <a:r>
              <a:rPr lang="en-US" altLang="ja-JP" sz="1200" dirty="0" smtClean="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上級</a:t>
            </a:r>
            <a:r>
              <a:rPr lang="en-US" altLang="ja-JP" sz="1200" dirty="0" smtClean="0">
                <a:latin typeface="HG丸ｺﾞｼｯｸM-PRO" pitchFamily="50" charset="-128"/>
                <a:ea typeface="HG丸ｺﾞｼｯｸM-PRO" pitchFamily="50" charset="-128"/>
              </a:rPr>
              <a:t>】</a:t>
            </a:r>
          </a:p>
          <a:p>
            <a:r>
              <a:rPr kumimoji="1" lang="ja-JP" altLang="en-US" sz="1200" dirty="0" smtClean="0">
                <a:latin typeface="HG丸ｺﾞｼｯｸM-PRO" pitchFamily="50" charset="-128"/>
                <a:ea typeface="HG丸ｺﾞｼｯｸM-PRO" pitchFamily="50" charset="-128"/>
              </a:rPr>
              <a:t>　入会金</a:t>
            </a:r>
            <a:r>
              <a:rPr kumimoji="1" lang="en-US" altLang="ja-JP" sz="1200" dirty="0" smtClean="0">
                <a:latin typeface="HG丸ｺﾞｼｯｸM-PRO" pitchFamily="50" charset="-128"/>
                <a:ea typeface="HG丸ｺﾞｼｯｸM-PRO" pitchFamily="50" charset="-128"/>
              </a:rPr>
              <a:t>/5,000</a:t>
            </a:r>
            <a:r>
              <a:rPr kumimoji="1" lang="ja-JP" altLang="en-US" sz="1200" dirty="0" smtClean="0">
                <a:latin typeface="HG丸ｺﾞｼｯｸM-PRO" pitchFamily="50" charset="-128"/>
                <a:ea typeface="HG丸ｺﾞｼｯｸM-PRO" pitchFamily="50" charset="-128"/>
              </a:rPr>
              <a:t>円    年会費</a:t>
            </a:r>
            <a:r>
              <a:rPr kumimoji="1" lang="en-US" altLang="ja-JP" sz="1200" dirty="0" smtClean="0">
                <a:latin typeface="HG丸ｺﾞｼｯｸM-PRO" pitchFamily="50" charset="-128"/>
                <a:ea typeface="HG丸ｺﾞｼｯｸM-PRO" pitchFamily="50" charset="-128"/>
              </a:rPr>
              <a:t>/10,000</a:t>
            </a:r>
            <a:r>
              <a:rPr kumimoji="1" lang="ja-JP" altLang="en-US" sz="1200" dirty="0" smtClean="0">
                <a:latin typeface="HG丸ｺﾞｼｯｸM-PRO" pitchFamily="50" charset="-128"/>
                <a:ea typeface="HG丸ｺﾞｼｯｸM-PRO" pitchFamily="50" charset="-128"/>
              </a:rPr>
              <a:t>円</a:t>
            </a:r>
            <a:r>
              <a:rPr kumimoji="1" lang="en-US" altLang="ja-JP" sz="1200" dirty="0" smtClean="0">
                <a:latin typeface="HG丸ｺﾞｼｯｸM-PRO" pitchFamily="50" charset="-128"/>
                <a:ea typeface="HG丸ｺﾞｼｯｸM-PRO" pitchFamily="50" charset="-128"/>
              </a:rPr>
              <a:t>/1</a:t>
            </a:r>
            <a:r>
              <a:rPr kumimoji="1" lang="ja-JP" altLang="en-US" sz="1200" dirty="0" smtClean="0">
                <a:latin typeface="HG丸ｺﾞｼｯｸM-PRO" pitchFamily="50" charset="-128"/>
                <a:ea typeface="HG丸ｺﾞｼｯｸM-PRO" pitchFamily="50" charset="-128"/>
              </a:rPr>
              <a:t>口</a:t>
            </a:r>
            <a:endParaRPr kumimoji="1" lang="en-US" altLang="ja-JP" sz="1200" dirty="0" smtClean="0">
              <a:latin typeface="HG丸ｺﾞｼｯｸM-PRO" pitchFamily="50" charset="-128"/>
              <a:ea typeface="HG丸ｺﾞｼｯｸM-PRO" pitchFamily="50" charset="-128"/>
            </a:endParaRPr>
          </a:p>
        </p:txBody>
      </p:sp>
      <p:sp>
        <p:nvSpPr>
          <p:cNvPr id="15" name="テキスト ボックス 14"/>
          <p:cNvSpPr txBox="1"/>
          <p:nvPr/>
        </p:nvSpPr>
        <p:spPr>
          <a:xfrm>
            <a:off x="5417840" y="179512"/>
            <a:ext cx="1440160" cy="369332"/>
          </a:xfrm>
          <a:prstGeom prst="rect">
            <a:avLst/>
          </a:prstGeom>
          <a:solidFill>
            <a:schemeClr val="bg1">
              <a:lumMod val="85000"/>
            </a:schemeClr>
          </a:solidFill>
          <a:ln w="3175">
            <a:solidFill>
              <a:schemeClr val="tx1"/>
            </a:solidFill>
          </a:ln>
        </p:spPr>
        <p:txBody>
          <a:bodyPr wrap="square" rtlCol="0">
            <a:spAutoFit/>
          </a:bodyPr>
          <a:lstStyle/>
          <a:p>
            <a:pPr algn="ctr"/>
            <a:r>
              <a:rPr lang="ja-JP" altLang="en-US" b="1" dirty="0" smtClean="0">
                <a:latin typeface="HG丸ｺﾞｼｯｸM-PRO" pitchFamily="50" charset="-128"/>
                <a:ea typeface="HG丸ｺﾞｼｯｸM-PRO" pitchFamily="50" charset="-128"/>
              </a:rPr>
              <a:t>個人</a:t>
            </a:r>
            <a:r>
              <a:rPr kumimoji="1" lang="ja-JP" altLang="en-US" b="1" dirty="0" smtClean="0">
                <a:latin typeface="HG丸ｺﾞｼｯｸM-PRO" pitchFamily="50" charset="-128"/>
                <a:ea typeface="HG丸ｺﾞｼｯｸM-PRO" pitchFamily="50" charset="-128"/>
              </a:rPr>
              <a:t>用</a:t>
            </a:r>
            <a:endParaRPr kumimoji="1" lang="ja-JP" altLang="en-US" b="1" dirty="0">
              <a:latin typeface="HG丸ｺﾞｼｯｸM-PRO" pitchFamily="50" charset="-128"/>
              <a:ea typeface="HG丸ｺﾞｼｯｸM-PRO" pitchFamily="50" charset="-128"/>
            </a:endParaRPr>
          </a:p>
        </p:txBody>
      </p:sp>
      <p:sp>
        <p:nvSpPr>
          <p:cNvPr id="16" name="テキスト ボックス 15"/>
          <p:cNvSpPr txBox="1"/>
          <p:nvPr/>
        </p:nvSpPr>
        <p:spPr>
          <a:xfrm>
            <a:off x="3861048" y="6804248"/>
            <a:ext cx="2880320" cy="369332"/>
          </a:xfrm>
          <a:prstGeom prst="rect">
            <a:avLst/>
          </a:prstGeom>
          <a:noFill/>
        </p:spPr>
        <p:txBody>
          <a:bodyPr wrap="square" rtlCol="0">
            <a:spAutoFit/>
          </a:bodyPr>
          <a:lstStyle/>
          <a:p>
            <a:r>
              <a:rPr kumimoji="1" lang="en-US" altLang="ja-JP" sz="900" dirty="0" smtClean="0"/>
              <a:t>※</a:t>
            </a:r>
            <a:r>
              <a:rPr kumimoji="1" lang="ja-JP" altLang="en-US" sz="900" dirty="0" smtClean="0"/>
              <a:t>年会費を２口以上納入頂ける方は上記欄申込口数に数をご記入下さい</a:t>
            </a:r>
            <a:endParaRPr kumimoji="1" lang="ja-JP" alt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79512"/>
            <a:ext cx="6858000" cy="369332"/>
          </a:xfrm>
          <a:prstGeom prst="rect">
            <a:avLst/>
          </a:prstGeom>
          <a:noFill/>
          <a:ln>
            <a:solidFill>
              <a:schemeClr val="tx1"/>
            </a:solidFill>
          </a:ln>
        </p:spPr>
        <p:txBody>
          <a:bodyPr wrap="square" rtlCol="0">
            <a:spAutoFit/>
          </a:bodyPr>
          <a:lstStyle/>
          <a:p>
            <a:pPr algn="ctr"/>
            <a:r>
              <a:rPr kumimoji="1" lang="ja-JP" altLang="en-US" dirty="0" smtClean="0">
                <a:latin typeface="HG丸ｺﾞｼｯｸM-PRO" pitchFamily="50" charset="-128"/>
                <a:ea typeface="HG丸ｺﾞｼｯｸM-PRO" pitchFamily="50" charset="-128"/>
              </a:rPr>
              <a:t>入会申込書（</a:t>
            </a:r>
            <a:r>
              <a:rPr lang="ja-JP" altLang="en-US" dirty="0" smtClean="0">
                <a:latin typeface="HG丸ｺﾞｼｯｸM-PRO" pitchFamily="50" charset="-128"/>
                <a:ea typeface="HG丸ｺﾞｼｯｸM-PRO" pitchFamily="50" charset="-128"/>
              </a:rPr>
              <a:t>賛助会員</a:t>
            </a:r>
            <a:r>
              <a:rPr kumimoji="1" lang="ja-JP" altLang="en-US" dirty="0" smtClean="0">
                <a:latin typeface="HG丸ｺﾞｼｯｸM-PRO" pitchFamily="50" charset="-128"/>
                <a:ea typeface="HG丸ｺﾞｼｯｸM-PRO" pitchFamily="50" charset="-128"/>
              </a:rPr>
              <a:t>）　</a:t>
            </a:r>
            <a:endParaRPr kumimoji="1" lang="ja-JP" altLang="en-US" dirty="0">
              <a:latin typeface="HG丸ｺﾞｼｯｸM-PRO" pitchFamily="50" charset="-128"/>
              <a:ea typeface="HG丸ｺﾞｼｯｸM-PRO" pitchFamily="50" charset="-128"/>
            </a:endParaRPr>
          </a:p>
        </p:txBody>
      </p:sp>
      <p:sp>
        <p:nvSpPr>
          <p:cNvPr id="7" name="テキスト ボックス 6"/>
          <p:cNvSpPr txBox="1"/>
          <p:nvPr/>
        </p:nvSpPr>
        <p:spPr>
          <a:xfrm>
            <a:off x="4293096" y="827584"/>
            <a:ext cx="2664296" cy="261610"/>
          </a:xfrm>
          <a:prstGeom prst="rect">
            <a:avLst/>
          </a:prstGeom>
          <a:noFill/>
        </p:spPr>
        <p:txBody>
          <a:bodyPr wrap="square" rtlCol="0">
            <a:spAutoFit/>
          </a:bodyPr>
          <a:lstStyle/>
          <a:p>
            <a:r>
              <a:rPr lang="ja-JP" altLang="en-US" sz="1100" dirty="0" smtClean="0"/>
              <a:t>申込日　　平成　　　年　　　月　　　日</a:t>
            </a:r>
            <a:endParaRPr kumimoji="1" lang="ja-JP" altLang="en-US" sz="1100" dirty="0"/>
          </a:p>
        </p:txBody>
      </p:sp>
      <p:sp>
        <p:nvSpPr>
          <p:cNvPr id="8" name="テキスト ボックス 7"/>
          <p:cNvSpPr txBox="1"/>
          <p:nvPr/>
        </p:nvSpPr>
        <p:spPr>
          <a:xfrm>
            <a:off x="620688" y="1331640"/>
            <a:ext cx="5832648" cy="276999"/>
          </a:xfrm>
          <a:prstGeom prst="rect">
            <a:avLst/>
          </a:prstGeom>
          <a:noFill/>
        </p:spPr>
        <p:txBody>
          <a:bodyPr wrap="square" rtlCol="0">
            <a:spAutoFit/>
          </a:bodyPr>
          <a:lstStyle/>
          <a:p>
            <a:pPr algn="ctr"/>
            <a:r>
              <a:rPr lang="ja-JP" altLang="en-US" sz="1200" dirty="0">
                <a:latin typeface="HG丸ｺﾞｼｯｸM-PRO" pitchFamily="50" charset="-128"/>
                <a:ea typeface="HG丸ｺﾞｼｯｸM-PRO" pitchFamily="50" charset="-128"/>
              </a:rPr>
              <a:t>団体</a:t>
            </a:r>
            <a:r>
              <a:rPr lang="ja-JP" altLang="en-US" sz="1200" dirty="0" smtClean="0">
                <a:latin typeface="HG丸ｺﾞｼｯｸM-PRO" pitchFamily="50" charset="-128"/>
                <a:ea typeface="HG丸ｺﾞｼｯｸM-PRO" pitchFamily="50" charset="-128"/>
              </a:rPr>
              <a:t>の趣旨に賛同し、入会の申し込みをいたします。</a:t>
            </a:r>
            <a:endParaRPr kumimoji="1" lang="ja-JP" altLang="en-US" sz="1200" dirty="0">
              <a:latin typeface="HG丸ｺﾞｼｯｸM-PRO" pitchFamily="50" charset="-128"/>
              <a:ea typeface="HG丸ｺﾞｼｯｸM-PRO" pitchFamily="50" charset="-128"/>
            </a:endParaRPr>
          </a:p>
        </p:txBody>
      </p:sp>
      <p:sp>
        <p:nvSpPr>
          <p:cNvPr id="11" name="テキスト ボックス 10"/>
          <p:cNvSpPr txBox="1"/>
          <p:nvPr/>
        </p:nvSpPr>
        <p:spPr>
          <a:xfrm>
            <a:off x="332656" y="6372200"/>
            <a:ext cx="3888432" cy="2677656"/>
          </a:xfrm>
          <a:prstGeom prst="rect">
            <a:avLst/>
          </a:prstGeom>
          <a:noFill/>
        </p:spPr>
        <p:txBody>
          <a:bodyPr wrap="square" rtlCol="0">
            <a:spAutoFit/>
          </a:bodyPr>
          <a:lstStyle/>
          <a:p>
            <a:r>
              <a:rPr kumimoji="1" lang="ja-JP" altLang="en-US" sz="1050" dirty="0" smtClean="0">
                <a:latin typeface="HG丸ｺﾞｼｯｸM-PRO" pitchFamily="50" charset="-128"/>
                <a:ea typeface="HG丸ｺﾞｼｯｸM-PRO" pitchFamily="50" charset="-128"/>
              </a:rPr>
              <a:t>会費は以下の口座へお振込みください。</a:t>
            </a:r>
            <a:endParaRPr kumimoji="1"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又は事務局に直接お持ちください。</a:t>
            </a:r>
            <a:endParaRPr lang="en-US" altLang="ja-JP" sz="1050" dirty="0" smtClean="0">
              <a:latin typeface="HG丸ｺﾞｼｯｸM-PRO" pitchFamily="50" charset="-128"/>
              <a:ea typeface="HG丸ｺﾞｼｯｸM-PRO" pitchFamily="50" charset="-128"/>
            </a:endParaRPr>
          </a:p>
          <a:p>
            <a:endParaRPr kumimoji="1"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・ゆう</a:t>
            </a:r>
            <a:r>
              <a:rPr lang="ja-JP" altLang="en-US" sz="1050" dirty="0" err="1" smtClean="0">
                <a:latin typeface="HG丸ｺﾞｼｯｸM-PRO" pitchFamily="50" charset="-128"/>
                <a:ea typeface="HG丸ｺﾞｼｯｸM-PRO" pitchFamily="50" charset="-128"/>
              </a:rPr>
              <a:t>ちょ</a:t>
            </a:r>
            <a:r>
              <a:rPr lang="ja-JP" altLang="en-US" sz="1050" dirty="0" smtClean="0">
                <a:latin typeface="HG丸ｺﾞｼｯｸM-PRO" pitchFamily="50" charset="-128"/>
                <a:ea typeface="HG丸ｺﾞｼｯｸM-PRO" pitchFamily="50" charset="-128"/>
              </a:rPr>
              <a:t>銀行から</a:t>
            </a:r>
            <a:endParaRPr lang="en-US" altLang="ja-JP" sz="1050" dirty="0" smtClean="0">
              <a:latin typeface="HG丸ｺﾞｼｯｸM-PRO" pitchFamily="50" charset="-128"/>
              <a:ea typeface="HG丸ｺﾞｼｯｸM-PRO" pitchFamily="50" charset="-128"/>
            </a:endParaRPr>
          </a:p>
          <a:p>
            <a:r>
              <a:rPr kumimoji="1" lang="ja-JP" altLang="en-US" sz="1050" dirty="0" smtClean="0">
                <a:latin typeface="HG丸ｺﾞｼｯｸM-PRO" pitchFamily="50" charset="-128"/>
                <a:ea typeface="HG丸ｺﾞｼｯｸM-PRO" pitchFamily="50" charset="-128"/>
              </a:rPr>
              <a:t>口座番号：　　</a:t>
            </a:r>
            <a:r>
              <a:rPr kumimoji="1" lang="en-US" altLang="ja-JP" sz="1050" dirty="0" smtClean="0">
                <a:latin typeface="HG丸ｺﾞｼｯｸM-PRO" pitchFamily="50" charset="-128"/>
                <a:ea typeface="HG丸ｺﾞｼｯｸM-PRO" pitchFamily="50" charset="-128"/>
              </a:rPr>
              <a:t>18510-23008131</a:t>
            </a:r>
          </a:p>
          <a:p>
            <a:r>
              <a:rPr lang="ja-JP" altLang="en-US" sz="1050" dirty="0" smtClean="0">
                <a:latin typeface="HG丸ｺﾞｼｯｸM-PRO" pitchFamily="50" charset="-128"/>
                <a:ea typeface="HG丸ｺﾞｼｯｸM-PRO" pitchFamily="50" charset="-128"/>
              </a:rPr>
              <a:t>口座名義：　　アルク</a:t>
            </a:r>
            <a:endParaRPr lang="en-US" altLang="ja-JP" sz="1050" dirty="0" smtClean="0">
              <a:latin typeface="HG丸ｺﾞｼｯｸM-PRO" pitchFamily="50" charset="-128"/>
              <a:ea typeface="HG丸ｺﾞｼｯｸM-PRO" pitchFamily="50" charset="-128"/>
            </a:endParaRPr>
          </a:p>
          <a:p>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・他金融機関から</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銀行名：　　　ゆう</a:t>
            </a:r>
            <a:r>
              <a:rPr lang="ja-JP" altLang="en-US" sz="1050" dirty="0" err="1" smtClean="0">
                <a:latin typeface="HG丸ｺﾞｼｯｸM-PRO" pitchFamily="50" charset="-128"/>
                <a:ea typeface="HG丸ｺﾞｼｯｸM-PRO" pitchFamily="50" charset="-128"/>
              </a:rPr>
              <a:t>ちょ</a:t>
            </a:r>
            <a:r>
              <a:rPr lang="ja-JP" altLang="en-US" sz="1050" dirty="0" smtClean="0">
                <a:latin typeface="HG丸ｺﾞｼｯｸM-PRO" pitchFamily="50" charset="-128"/>
                <a:ea typeface="HG丸ｺﾞｼｯｸM-PRO" pitchFamily="50" charset="-128"/>
              </a:rPr>
              <a:t>銀行</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店名：　　　　八五八（ハチゴハチ）</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店番：　　　　８５８</a:t>
            </a:r>
            <a:endParaRPr lang="en-US" altLang="ja-JP" sz="1050" dirty="0" smtClean="0">
              <a:latin typeface="HG丸ｺﾞｼｯｸM-PRO" pitchFamily="50" charset="-128"/>
              <a:ea typeface="HG丸ｺﾞｼｯｸM-PRO" pitchFamily="50" charset="-128"/>
            </a:endParaRPr>
          </a:p>
          <a:p>
            <a:r>
              <a:rPr lang="ja-JP" altLang="en-US" sz="1050" dirty="0" smtClean="0">
                <a:latin typeface="HG丸ｺﾞｼｯｸM-PRO" pitchFamily="50" charset="-128"/>
                <a:ea typeface="HG丸ｺﾞｼｯｸM-PRO" pitchFamily="50" charset="-128"/>
              </a:rPr>
              <a:t>口座：　　　　普通預金　</a:t>
            </a:r>
            <a:r>
              <a:rPr lang="en-US" altLang="ja-JP" sz="1050" dirty="0" smtClean="0">
                <a:latin typeface="HG丸ｺﾞｼｯｸM-PRO" pitchFamily="50" charset="-128"/>
                <a:ea typeface="HG丸ｺﾞｼｯｸM-PRO" pitchFamily="50" charset="-128"/>
              </a:rPr>
              <a:t>2300813</a:t>
            </a:r>
          </a:p>
          <a:p>
            <a:r>
              <a:rPr lang="ja-JP" altLang="en-US" sz="1050" dirty="0" smtClean="0">
                <a:latin typeface="HG丸ｺﾞｼｯｸM-PRO" pitchFamily="50" charset="-128"/>
                <a:ea typeface="HG丸ｺﾞｼｯｸM-PRO" pitchFamily="50" charset="-128"/>
              </a:rPr>
              <a:t>口座名義：　　アルク</a:t>
            </a:r>
            <a:endParaRPr lang="en-US" altLang="ja-JP" sz="1050" dirty="0" smtClean="0">
              <a:latin typeface="HG丸ｺﾞｼｯｸM-PRO" pitchFamily="50" charset="-128"/>
              <a:ea typeface="HG丸ｺﾞｼｯｸM-PRO" pitchFamily="50" charset="-128"/>
            </a:endParaRPr>
          </a:p>
          <a:p>
            <a:endParaRPr lang="en-US" altLang="ja-JP" sz="1050" dirty="0" smtClean="0">
              <a:latin typeface="HG丸ｺﾞｼｯｸM-PRO" pitchFamily="50" charset="-128"/>
              <a:ea typeface="HG丸ｺﾞｼｯｸM-PRO" pitchFamily="50" charset="-128"/>
            </a:endParaRPr>
          </a:p>
          <a:p>
            <a:r>
              <a:rPr lang="en-US" altLang="ja-JP" sz="1050" dirty="0" smtClean="0">
                <a:latin typeface="HG丸ｺﾞｼｯｸM-PRO" pitchFamily="50" charset="-128"/>
                <a:ea typeface="HG丸ｺﾞｼｯｸM-PRO" pitchFamily="50" charset="-128"/>
              </a:rPr>
              <a:t>※</a:t>
            </a:r>
            <a:r>
              <a:rPr lang="ja-JP" altLang="en-US" sz="1050" dirty="0" smtClean="0">
                <a:latin typeface="HG丸ｺﾞｼｯｸM-PRO" pitchFamily="50" charset="-128"/>
                <a:ea typeface="HG丸ｺﾞｼｯｸM-PRO" pitchFamily="50" charset="-128"/>
              </a:rPr>
              <a:t>振込手数料は、会員様にてご負担ください。</a:t>
            </a:r>
            <a:endParaRPr lang="en-US" altLang="ja-JP" sz="1050" dirty="0" smtClean="0">
              <a:latin typeface="HG丸ｺﾞｼｯｸM-PRO" pitchFamily="50" charset="-128"/>
              <a:ea typeface="HG丸ｺﾞｼｯｸM-PRO" pitchFamily="50" charset="-128"/>
            </a:endParaRPr>
          </a:p>
          <a:p>
            <a:endParaRPr kumimoji="1" lang="ja-JP" altLang="en-US" sz="1050" dirty="0">
              <a:latin typeface="HG丸ｺﾞｼｯｸM-PRO" pitchFamily="50" charset="-128"/>
              <a:ea typeface="HG丸ｺﾞｼｯｸM-PRO" pitchFamily="50" charset="-128"/>
            </a:endParaRPr>
          </a:p>
        </p:txBody>
      </p:sp>
      <p:sp>
        <p:nvSpPr>
          <p:cNvPr id="12" name="正方形/長方形 11"/>
          <p:cNvSpPr/>
          <p:nvPr/>
        </p:nvSpPr>
        <p:spPr>
          <a:xfrm>
            <a:off x="260648" y="6300192"/>
            <a:ext cx="3096344" cy="273630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573016" y="7236296"/>
            <a:ext cx="3168352" cy="1785104"/>
          </a:xfrm>
          <a:prstGeom prst="rect">
            <a:avLst/>
          </a:prstGeom>
          <a:noFill/>
        </p:spPr>
        <p:txBody>
          <a:bodyPr wrap="square" rtlCol="0">
            <a:spAutoFit/>
          </a:bodyPr>
          <a:lstStyle/>
          <a:p>
            <a:r>
              <a:rPr kumimoji="1" lang="ja-JP" altLang="en-US" sz="1400" dirty="0" smtClean="0">
                <a:latin typeface="HG丸ｺﾞｼｯｸM-PRO" pitchFamily="50" charset="-128"/>
                <a:ea typeface="HG丸ｺﾞｼｯｸM-PRO" pitchFamily="50" charset="-128"/>
              </a:rPr>
              <a:t>特定非営利活動法人</a:t>
            </a:r>
            <a:r>
              <a:rPr kumimoji="1" lang="en-US" altLang="ja-JP" sz="1400" dirty="0" err="1" smtClean="0">
                <a:latin typeface="HG丸ｺﾞｼｯｸM-PRO" pitchFamily="50" charset="-128"/>
                <a:ea typeface="HG丸ｺﾞｼｯｸM-PRO" pitchFamily="50" charset="-128"/>
              </a:rPr>
              <a:t>aLku</a:t>
            </a:r>
            <a:endParaRPr kumimoji="1" lang="en-US" altLang="ja-JP" sz="1400" dirty="0" smtClean="0">
              <a:latin typeface="HG丸ｺﾞｼｯｸM-PRO" pitchFamily="50" charset="-128"/>
              <a:ea typeface="HG丸ｺﾞｼｯｸM-PRO" pitchFamily="50" charset="-128"/>
            </a:endParaRPr>
          </a:p>
          <a:p>
            <a:endParaRPr lang="en-US" altLang="ja-JP" sz="1100" dirty="0" smtClean="0">
              <a:latin typeface="HG丸ｺﾞｼｯｸM-PRO" pitchFamily="50" charset="-128"/>
              <a:ea typeface="HG丸ｺﾞｼｯｸM-PRO" pitchFamily="50" charset="-128"/>
            </a:endParaRPr>
          </a:p>
          <a:p>
            <a:r>
              <a:rPr kumimoji="1" lang="ja-JP" altLang="en-US" sz="1100" dirty="0" smtClean="0">
                <a:latin typeface="HG丸ｺﾞｼｯｸM-PRO" pitchFamily="50" charset="-128"/>
                <a:ea typeface="HG丸ｺﾞｼｯｸM-PRO" pitchFamily="50" charset="-128"/>
              </a:rPr>
              <a:t>事務局</a:t>
            </a:r>
            <a:endParaRPr kumimoji="1" lang="en-US" altLang="ja-JP" sz="1100" dirty="0" smtClean="0">
              <a:latin typeface="HG丸ｺﾞｼｯｸM-PRO" pitchFamily="50" charset="-128"/>
              <a:ea typeface="HG丸ｺﾞｼｯｸM-PRO" pitchFamily="50" charset="-128"/>
            </a:endParaRPr>
          </a:p>
          <a:p>
            <a:r>
              <a:rPr lang="ja-JP" altLang="en-US" sz="1100" dirty="0" smtClean="0">
                <a:latin typeface="HG丸ｺﾞｼｯｸM-PRO" pitchFamily="50" charset="-128"/>
                <a:ea typeface="HG丸ｺﾞｼｯｸM-PRO" pitchFamily="50" charset="-128"/>
              </a:rPr>
              <a:t>〒</a:t>
            </a:r>
            <a:r>
              <a:rPr lang="en-US" altLang="ja-JP" sz="1100" dirty="0" smtClean="0">
                <a:latin typeface="HG丸ｺﾞｼｯｸM-PRO" pitchFamily="50" charset="-128"/>
                <a:ea typeface="HG丸ｺﾞｼｯｸM-PRO" pitchFamily="50" charset="-128"/>
              </a:rPr>
              <a:t>993-0084</a:t>
            </a:r>
            <a:r>
              <a:rPr lang="ja-JP" altLang="en-US" sz="1100" dirty="0" smtClean="0">
                <a:latin typeface="HG丸ｺﾞｼｯｸM-PRO" pitchFamily="50" charset="-128"/>
                <a:ea typeface="HG丸ｺﾞｼｯｸM-PRO" pitchFamily="50" charset="-128"/>
              </a:rPr>
              <a:t>　山形県長井市栄町</a:t>
            </a:r>
            <a:r>
              <a:rPr lang="en-US" altLang="ja-JP" sz="1100" dirty="0" smtClean="0">
                <a:latin typeface="HG丸ｺﾞｼｯｸM-PRO" pitchFamily="50" charset="-128"/>
                <a:ea typeface="HG丸ｺﾞｼｯｸM-PRO" pitchFamily="50" charset="-128"/>
              </a:rPr>
              <a:t>6-6-102</a:t>
            </a:r>
          </a:p>
          <a:p>
            <a:r>
              <a:rPr kumimoji="1" lang="en-US" altLang="ja-JP" sz="1100" dirty="0" smtClean="0">
                <a:latin typeface="HG丸ｺﾞｼｯｸM-PRO" pitchFamily="50" charset="-128"/>
                <a:ea typeface="HG丸ｺﾞｼｯｸM-PRO" pitchFamily="50" charset="-128"/>
              </a:rPr>
              <a:t>TEL</a:t>
            </a:r>
            <a:r>
              <a:rPr lang="ja-JP" altLang="en-US" sz="1100" dirty="0" smtClean="0">
                <a:latin typeface="HG丸ｺﾞｼｯｸM-PRO" pitchFamily="50" charset="-128"/>
                <a:ea typeface="HG丸ｺﾞｼｯｸM-PRO" pitchFamily="50" charset="-128"/>
              </a:rPr>
              <a:t>      </a:t>
            </a:r>
            <a:r>
              <a:rPr kumimoji="1" lang="ja-JP" altLang="en-US" sz="1100" dirty="0" smtClean="0">
                <a:latin typeface="HG丸ｺﾞｼｯｸM-PRO" pitchFamily="50" charset="-128"/>
                <a:ea typeface="HG丸ｺﾞｼｯｸM-PRO" pitchFamily="50" charset="-128"/>
              </a:rPr>
              <a:t> </a:t>
            </a:r>
            <a:r>
              <a:rPr kumimoji="1" lang="en-US" altLang="ja-JP" sz="1100" dirty="0" smtClean="0">
                <a:latin typeface="HG丸ｺﾞｼｯｸM-PRO" pitchFamily="50" charset="-128"/>
                <a:ea typeface="HG丸ｺﾞｼｯｸM-PRO" pitchFamily="50" charset="-128"/>
              </a:rPr>
              <a:t>0238-87-0817</a:t>
            </a:r>
          </a:p>
          <a:p>
            <a:r>
              <a:rPr kumimoji="1" lang="ja-JP" altLang="en-US" sz="800" dirty="0" smtClean="0">
                <a:latin typeface="+mn-ea"/>
              </a:rPr>
              <a:t>                 （長井市役所地域づくり推進課内）</a:t>
            </a:r>
            <a:endParaRPr kumimoji="1" lang="en-US" altLang="ja-JP" sz="800" dirty="0" smtClean="0">
              <a:latin typeface="+mn-ea"/>
            </a:endParaRPr>
          </a:p>
          <a:p>
            <a:r>
              <a:rPr lang="en-US" altLang="ja-JP" sz="1100" dirty="0" smtClean="0">
                <a:latin typeface="HG丸ｺﾞｼｯｸM-PRO" pitchFamily="50" charset="-128"/>
                <a:ea typeface="HG丸ｺﾞｼｯｸM-PRO" pitchFamily="50" charset="-128"/>
              </a:rPr>
              <a:t>FAX</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0238-83-1070</a:t>
            </a:r>
            <a:r>
              <a:rPr lang="ja-JP" altLang="en-US" sz="1100" dirty="0" smtClean="0">
                <a:latin typeface="HG丸ｺﾞｼｯｸM-PRO" pitchFamily="50" charset="-128"/>
                <a:ea typeface="HG丸ｺﾞｼｯｸM-PRO" pitchFamily="50" charset="-128"/>
              </a:rPr>
              <a:t> </a:t>
            </a:r>
            <a:endParaRPr lang="en-US" altLang="ja-JP" sz="1100" dirty="0" smtClean="0">
              <a:latin typeface="HG丸ｺﾞｼｯｸM-PRO" pitchFamily="50" charset="-128"/>
              <a:ea typeface="HG丸ｺﾞｼｯｸM-PRO" pitchFamily="50" charset="-128"/>
            </a:endParaRPr>
          </a:p>
          <a:p>
            <a:r>
              <a:rPr lang="en-US" altLang="ja-JP" sz="1100" dirty="0" smtClean="0">
                <a:latin typeface="HG丸ｺﾞｼｯｸM-PRO" pitchFamily="50" charset="-128"/>
                <a:ea typeface="HG丸ｺﾞｼｯｸM-PRO" pitchFamily="50" charset="-128"/>
              </a:rPr>
              <a:t>            </a:t>
            </a:r>
            <a:r>
              <a:rPr lang="ja-JP" altLang="en-US" sz="800" dirty="0" smtClean="0">
                <a:latin typeface="+mn-ea"/>
              </a:rPr>
              <a:t>（長井市役所地域づくり推進課内）</a:t>
            </a:r>
            <a:endParaRPr lang="en-US" altLang="ja-JP" sz="800" dirty="0" smtClean="0">
              <a:latin typeface="+mn-ea"/>
            </a:endParaRPr>
          </a:p>
          <a:p>
            <a:r>
              <a:rPr kumimoji="1" lang="en-US" altLang="ja-JP" sz="1100" dirty="0" smtClean="0">
                <a:latin typeface="HG丸ｺﾞｼｯｸM-PRO" pitchFamily="50" charset="-128"/>
                <a:ea typeface="HG丸ｺﾞｼｯｸM-PRO" pitchFamily="50" charset="-128"/>
              </a:rPr>
              <a:t>E-mail     info@npo-alku.jp</a:t>
            </a:r>
            <a:endParaRPr lang="en-US" altLang="ja-JP" sz="1100" dirty="0" smtClean="0">
              <a:latin typeface="HG丸ｺﾞｼｯｸM-PRO" pitchFamily="50" charset="-128"/>
              <a:ea typeface="HG丸ｺﾞｼｯｸM-PRO" pitchFamily="50" charset="-128"/>
            </a:endParaRPr>
          </a:p>
          <a:p>
            <a:r>
              <a:rPr kumimoji="1" lang="en-US" altLang="ja-JP" sz="1100" dirty="0" smtClean="0">
                <a:latin typeface="HG丸ｺﾞｼｯｸM-PRO" pitchFamily="50" charset="-128"/>
                <a:ea typeface="HG丸ｺﾞｼｯｸM-PRO" pitchFamily="50" charset="-128"/>
              </a:rPr>
              <a:t>HP</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http://npo-alku.jp/</a:t>
            </a:r>
            <a:endParaRPr kumimoji="1" lang="en-US" altLang="ja-JP" sz="1100" dirty="0" smtClean="0">
              <a:latin typeface="HG丸ｺﾞｼｯｸM-PRO" pitchFamily="50" charset="-128"/>
              <a:ea typeface="HG丸ｺﾞｼｯｸM-PRO" pitchFamily="50" charset="-128"/>
            </a:endParaRPr>
          </a:p>
        </p:txBody>
      </p:sp>
      <p:sp>
        <p:nvSpPr>
          <p:cNvPr id="14" name="テキスト ボックス 13"/>
          <p:cNvSpPr txBox="1"/>
          <p:nvPr/>
        </p:nvSpPr>
        <p:spPr>
          <a:xfrm>
            <a:off x="3356992" y="6156176"/>
            <a:ext cx="3356992" cy="646331"/>
          </a:xfrm>
          <a:prstGeom prst="rect">
            <a:avLst/>
          </a:prstGeom>
          <a:noFill/>
        </p:spPr>
        <p:txBody>
          <a:bodyPr wrap="square" rtlCol="0">
            <a:spAutoFit/>
          </a:bodyPr>
          <a:lstStyle/>
          <a:p>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賛助会員　</a:t>
            </a:r>
            <a:r>
              <a:rPr lang="en-US" altLang="ja-JP" sz="1200" dirty="0" smtClean="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法人</a:t>
            </a:r>
            <a:r>
              <a:rPr kumimoji="1" lang="en-US" altLang="ja-JP" sz="1200" dirty="0" smtClean="0">
                <a:latin typeface="HG丸ｺﾞｼｯｸM-PRO" pitchFamily="50" charset="-128"/>
                <a:ea typeface="HG丸ｺﾞｼｯｸM-PRO" pitchFamily="50" charset="-128"/>
              </a:rPr>
              <a:t>】</a:t>
            </a:r>
            <a:r>
              <a:rPr kumimoji="1" lang="ja-JP" altLang="en-US" sz="1200" dirty="0" smtClean="0">
                <a:latin typeface="HG丸ｺﾞｼｯｸM-PRO" pitchFamily="50" charset="-128"/>
                <a:ea typeface="HG丸ｺﾞｼｯｸM-PRO" pitchFamily="50" charset="-128"/>
              </a:rPr>
              <a:t>　　　</a:t>
            </a:r>
            <a:endParaRPr kumimoji="1" lang="en-US" altLang="ja-JP" sz="1200" dirty="0" smtClean="0">
              <a:latin typeface="HG丸ｺﾞｼｯｸM-PRO" pitchFamily="50" charset="-128"/>
              <a:ea typeface="HG丸ｺﾞｼｯｸM-PRO" pitchFamily="50" charset="-128"/>
            </a:endParaRPr>
          </a:p>
          <a:p>
            <a:r>
              <a:rPr lang="en-US" altLang="ja-JP" sz="1200" dirty="0" smtClean="0">
                <a:latin typeface="HG丸ｺﾞｼｯｸM-PRO" pitchFamily="50" charset="-128"/>
                <a:ea typeface="HG丸ｺﾞｼｯｸM-PRO" pitchFamily="50" charset="-128"/>
              </a:rPr>
              <a:t>       </a:t>
            </a:r>
            <a:r>
              <a:rPr kumimoji="1" lang="ja-JP" altLang="en-US" sz="1200" dirty="0" smtClean="0">
                <a:latin typeface="HG丸ｺﾞｼｯｸM-PRO" pitchFamily="50" charset="-128"/>
                <a:ea typeface="HG丸ｺﾞｼｯｸM-PRO" pitchFamily="50" charset="-128"/>
              </a:rPr>
              <a:t>入会金</a:t>
            </a:r>
            <a:r>
              <a:rPr kumimoji="1" lang="en-US" altLang="ja-JP" sz="1200" dirty="0" smtClean="0">
                <a:latin typeface="HG丸ｺﾞｼｯｸM-PRO" pitchFamily="50" charset="-128"/>
                <a:ea typeface="HG丸ｺﾞｼｯｸM-PRO" pitchFamily="50" charset="-128"/>
              </a:rPr>
              <a:t>/0</a:t>
            </a:r>
            <a:r>
              <a:rPr kumimoji="1" lang="ja-JP" altLang="en-US" sz="1200" dirty="0" smtClean="0">
                <a:latin typeface="HG丸ｺﾞｼｯｸM-PRO" pitchFamily="50" charset="-128"/>
                <a:ea typeface="HG丸ｺﾞｼｯｸM-PRO" pitchFamily="50" charset="-128"/>
              </a:rPr>
              <a:t>円 　 年会費</a:t>
            </a:r>
            <a:r>
              <a:rPr kumimoji="1" lang="en-US" altLang="ja-JP" sz="1200" dirty="0" smtClean="0">
                <a:latin typeface="HG丸ｺﾞｼｯｸM-PRO" pitchFamily="50" charset="-128"/>
                <a:ea typeface="HG丸ｺﾞｼｯｸM-PRO" pitchFamily="50" charset="-128"/>
              </a:rPr>
              <a:t>/100,000</a:t>
            </a:r>
            <a:r>
              <a:rPr kumimoji="1" lang="ja-JP" altLang="en-US" sz="1200" dirty="0" smtClean="0">
                <a:latin typeface="HG丸ｺﾞｼｯｸM-PRO" pitchFamily="50" charset="-128"/>
                <a:ea typeface="HG丸ｺﾞｼｯｸM-PRO" pitchFamily="50" charset="-128"/>
              </a:rPr>
              <a:t>円</a:t>
            </a:r>
            <a:r>
              <a:rPr kumimoji="1" lang="en-US" altLang="ja-JP" sz="1200" dirty="0" smtClean="0">
                <a:latin typeface="HG丸ｺﾞｼｯｸM-PRO" pitchFamily="50" charset="-128"/>
                <a:ea typeface="HG丸ｺﾞｼｯｸM-PRO" pitchFamily="50" charset="-128"/>
              </a:rPr>
              <a:t>/1</a:t>
            </a:r>
            <a:r>
              <a:rPr kumimoji="1" lang="ja-JP" altLang="en-US" sz="1200" dirty="0" smtClean="0">
                <a:latin typeface="HG丸ｺﾞｼｯｸM-PRO" pitchFamily="50" charset="-128"/>
                <a:ea typeface="HG丸ｺﾞｼｯｸM-PRO" pitchFamily="50" charset="-128"/>
              </a:rPr>
              <a:t>口</a:t>
            </a:r>
            <a:endParaRPr kumimoji="1" lang="en-US" altLang="ja-JP" sz="1200" dirty="0" smtClean="0">
              <a:latin typeface="HG丸ｺﾞｼｯｸM-PRO" pitchFamily="50" charset="-128"/>
              <a:ea typeface="HG丸ｺﾞｼｯｸM-PRO" pitchFamily="50" charset="-128"/>
            </a:endParaRPr>
          </a:p>
          <a:p>
            <a:endParaRPr lang="en-US" altLang="ja-JP" sz="1200" dirty="0" smtClean="0">
              <a:latin typeface="HG丸ｺﾞｼｯｸM-PRO" pitchFamily="50" charset="-128"/>
              <a:ea typeface="HG丸ｺﾞｼｯｸM-PRO" pitchFamily="50" charset="-128"/>
            </a:endParaRPr>
          </a:p>
        </p:txBody>
      </p:sp>
      <p:sp>
        <p:nvSpPr>
          <p:cNvPr id="15" name="テキスト ボックス 14"/>
          <p:cNvSpPr txBox="1"/>
          <p:nvPr/>
        </p:nvSpPr>
        <p:spPr>
          <a:xfrm>
            <a:off x="5417840" y="179512"/>
            <a:ext cx="1440160" cy="369332"/>
          </a:xfrm>
          <a:prstGeom prst="rect">
            <a:avLst/>
          </a:prstGeom>
          <a:solidFill>
            <a:schemeClr val="bg1">
              <a:lumMod val="85000"/>
            </a:schemeClr>
          </a:solidFill>
          <a:ln w="3175">
            <a:solidFill>
              <a:schemeClr val="tx1"/>
            </a:solidFill>
          </a:ln>
        </p:spPr>
        <p:txBody>
          <a:bodyPr wrap="square" rtlCol="0">
            <a:spAutoFit/>
          </a:bodyPr>
          <a:lstStyle/>
          <a:p>
            <a:pPr algn="ctr"/>
            <a:r>
              <a:rPr lang="ja-JP" altLang="en-US" b="1" dirty="0" smtClean="0">
                <a:latin typeface="HG丸ｺﾞｼｯｸM-PRO" pitchFamily="50" charset="-128"/>
                <a:ea typeface="HG丸ｺﾞｼｯｸM-PRO" pitchFamily="50" charset="-128"/>
              </a:rPr>
              <a:t>法人</a:t>
            </a:r>
            <a:r>
              <a:rPr kumimoji="1" lang="ja-JP" altLang="en-US" b="1" dirty="0" smtClean="0">
                <a:latin typeface="HG丸ｺﾞｼｯｸM-PRO" pitchFamily="50" charset="-128"/>
                <a:ea typeface="HG丸ｺﾞｼｯｸM-PRO" pitchFamily="50" charset="-128"/>
              </a:rPr>
              <a:t>用</a:t>
            </a:r>
            <a:endParaRPr kumimoji="1" lang="ja-JP" altLang="en-US" b="1" dirty="0">
              <a:latin typeface="HG丸ｺﾞｼｯｸM-PRO" pitchFamily="50" charset="-128"/>
              <a:ea typeface="HG丸ｺﾞｼｯｸM-PRO" pitchFamily="50" charset="-128"/>
            </a:endParaRPr>
          </a:p>
        </p:txBody>
      </p:sp>
      <p:graphicFrame>
        <p:nvGraphicFramePr>
          <p:cNvPr id="16" name="表 15"/>
          <p:cNvGraphicFramePr>
            <a:graphicFrameLocks noGrp="1"/>
          </p:cNvGraphicFramePr>
          <p:nvPr/>
        </p:nvGraphicFramePr>
        <p:xfrm>
          <a:off x="188640" y="1979712"/>
          <a:ext cx="6408711" cy="4032448"/>
        </p:xfrm>
        <a:graphic>
          <a:graphicData uri="http://schemas.openxmlformats.org/drawingml/2006/table">
            <a:tbl>
              <a:tblPr firstRow="1" bandRow="1">
                <a:tableStyleId>{073A0DAA-6AF3-43AB-8588-CEC1D06C72B9}</a:tableStyleId>
              </a:tblPr>
              <a:tblGrid>
                <a:gridCol w="2304256"/>
                <a:gridCol w="1080120"/>
                <a:gridCol w="1080120"/>
                <a:gridCol w="1944215"/>
              </a:tblGrid>
              <a:tr h="242338">
                <a:tc rowSpan="2">
                  <a:txBody>
                    <a:bodyPr/>
                    <a:lstStyle/>
                    <a:p>
                      <a:r>
                        <a:rPr kumimoji="1" lang="ja-JP" altLang="en-US" sz="1400" b="0" dirty="0" smtClean="0">
                          <a:solidFill>
                            <a:schemeClr val="tx1"/>
                          </a:solidFill>
                          <a:latin typeface="HG丸ｺﾞｼｯｸM-PRO" pitchFamily="50" charset="-128"/>
                          <a:ea typeface="HG丸ｺﾞｼｯｸM-PRO" pitchFamily="50" charset="-128"/>
                        </a:rPr>
                        <a:t>団体・法人名</a:t>
                      </a:r>
                      <a:endParaRPr kumimoji="1" lang="ja-JP" altLang="en-US" sz="14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800" b="0" dirty="0" smtClean="0">
                          <a:solidFill>
                            <a:schemeClr val="tx1"/>
                          </a:solidFill>
                          <a:latin typeface="HG丸ｺﾞｼｯｸM-PRO" pitchFamily="50" charset="-128"/>
                          <a:ea typeface="HG丸ｺﾞｼｯｸM-PRO" pitchFamily="50" charset="-128"/>
                        </a:rPr>
                        <a:t>フリガナ</a:t>
                      </a:r>
                      <a:endParaRPr kumimoji="1" lang="ja-JP" altLang="en-US" sz="8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315">
                <a:tc vMerge="1">
                  <a:txBody>
                    <a:bodyPr/>
                    <a:lstStyle/>
                    <a:p>
                      <a:endParaRPr kumimoji="1" lang="ja-JP" altLang="en-US"/>
                    </a:p>
                  </a:txBody>
                  <a:tcPr/>
                </a:tc>
                <a:tc gridSpan="3">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r>
              <a:tr h="239351">
                <a:tc rowSpan="2">
                  <a:txBody>
                    <a:bodyPr/>
                    <a:lstStyle/>
                    <a:p>
                      <a:r>
                        <a:rPr kumimoji="1" lang="ja-JP" altLang="en-US" sz="1400" dirty="0" smtClean="0">
                          <a:latin typeface="HG丸ｺﾞｼｯｸM-PRO" pitchFamily="50" charset="-128"/>
                          <a:ea typeface="HG丸ｺﾞｼｯｸM-PRO" pitchFamily="50" charset="-128"/>
                        </a:rPr>
                        <a:t>代表者名</a:t>
                      </a:r>
                      <a:endParaRPr kumimoji="1" lang="en-US" altLang="ja-JP" sz="1400" dirty="0" smtClean="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800" dirty="0" smtClean="0">
                          <a:latin typeface="HG丸ｺﾞｼｯｸM-PRO" pitchFamily="50" charset="-128"/>
                          <a:ea typeface="HG丸ｺﾞｼｯｸM-PRO" pitchFamily="50" charset="-128"/>
                        </a:rPr>
                        <a:t>フリガナ</a:t>
                      </a:r>
                      <a:endParaRPr kumimoji="1" lang="ja-JP" altLang="en-US" sz="8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rowSpan="2">
                  <a:txBody>
                    <a:bodyPr/>
                    <a:lstStyle/>
                    <a:p>
                      <a:r>
                        <a:rPr kumimoji="1" lang="ja-JP" altLang="en-US" sz="1200" dirty="0" smtClean="0">
                          <a:latin typeface="HG丸ｺﾞｼｯｸM-PRO" pitchFamily="50" charset="-128"/>
                          <a:ea typeface="HG丸ｺﾞｼｯｸM-PRO" pitchFamily="50" charset="-128"/>
                        </a:rPr>
                        <a:t>担当者名</a:t>
                      </a:r>
                      <a:endParaRPr kumimoji="1" lang="en-US" altLang="ja-JP" sz="1200" dirty="0" smtClean="0">
                        <a:latin typeface="HG丸ｺﾞｼｯｸM-PRO" pitchFamily="50" charset="-128"/>
                        <a:ea typeface="HG丸ｺﾞｼｯｸM-PRO" pitchFamily="50" charset="-128"/>
                      </a:endParaRPr>
                    </a:p>
                    <a:p>
                      <a:endParaRPr kumimoji="1" lang="en-US" altLang="ja-JP" sz="1200" dirty="0" smtClean="0">
                        <a:latin typeface="HG丸ｺﾞｼｯｸM-PRO" pitchFamily="50" charset="-128"/>
                        <a:ea typeface="HG丸ｺﾞｼｯｸM-PRO" pitchFamily="50" charset="-128"/>
                      </a:endParaRPr>
                    </a:p>
                    <a:p>
                      <a:r>
                        <a:rPr kumimoji="1" lang="ja-JP" altLang="en-US" sz="1200" dirty="0" smtClean="0">
                          <a:latin typeface="HG丸ｺﾞｼｯｸM-PRO" pitchFamily="50" charset="-128"/>
                          <a:ea typeface="HG丸ｺﾞｼｯｸM-PRO" pitchFamily="50" charset="-128"/>
                        </a:rPr>
                        <a:t>担当部署</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8701">
                <a:tc vMerge="1">
                  <a:txBody>
                    <a:bodyPr/>
                    <a:lstStyle/>
                    <a:p>
                      <a:endParaRPr kumimoji="1" lang="ja-JP" altLang="en-US"/>
                    </a:p>
                  </a:txBody>
                  <a:tcPr/>
                </a:tc>
                <a:tc gridSpan="2">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tr>
              <a:tr h="820631">
                <a:tc gridSpan="4">
                  <a:txBody>
                    <a:bodyPr/>
                    <a:lstStyle/>
                    <a:p>
                      <a:r>
                        <a:rPr kumimoji="1" lang="ja-JP" altLang="en-US" sz="1400" dirty="0" smtClean="0">
                          <a:latin typeface="HG丸ｺﾞｼｯｸM-PRO" pitchFamily="50" charset="-128"/>
                          <a:ea typeface="HG丸ｺﾞｼｯｸM-PRO" pitchFamily="50" charset="-128"/>
                        </a:rPr>
                        <a:t>住所</a:t>
                      </a:r>
                      <a:endParaRPr kumimoji="1" lang="en-US" altLang="ja-JP" sz="1400" dirty="0" smtClean="0">
                        <a:latin typeface="HG丸ｺﾞｼｯｸM-PRO" pitchFamily="50" charset="-128"/>
                        <a:ea typeface="HG丸ｺﾞｼｯｸM-PRO" pitchFamily="50" charset="-128"/>
                      </a:endParaRPr>
                    </a:p>
                    <a:p>
                      <a:r>
                        <a:rPr kumimoji="1" lang="ja-JP" altLang="en-US" sz="1400" dirty="0" smtClean="0">
                          <a:latin typeface="HG丸ｺﾞｼｯｸM-PRO" pitchFamily="50" charset="-128"/>
                          <a:ea typeface="HG丸ｺﾞｼｯｸM-PRO" pitchFamily="50" charset="-128"/>
                        </a:rPr>
                        <a:t>〒</a:t>
                      </a:r>
                      <a:endParaRPr kumimoji="1" lang="en-US" altLang="ja-JP" sz="1400" dirty="0" smtClean="0">
                        <a:latin typeface="HG丸ｺﾞｼｯｸM-PRO" pitchFamily="50" charset="-128"/>
                        <a:ea typeface="HG丸ｺﾞｼｯｸM-PRO" pitchFamily="50" charset="-128"/>
                      </a:endParaRPr>
                    </a:p>
                    <a:p>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0278">
                <a:tc gridSpan="2">
                  <a:txBody>
                    <a:bodyPr/>
                    <a:lstStyle/>
                    <a:p>
                      <a:r>
                        <a:rPr kumimoji="1" lang="ja-JP" altLang="en-US" sz="1200" dirty="0" smtClean="0">
                          <a:latin typeface="HG丸ｺﾞｼｯｸM-PRO" pitchFamily="50" charset="-128"/>
                          <a:ea typeface="HG丸ｺﾞｼｯｸM-PRO" pitchFamily="50" charset="-128"/>
                        </a:rPr>
                        <a:t>電話番号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FAX</a:t>
                      </a:r>
                      <a:r>
                        <a:rPr kumimoji="1" lang="ja-JP" altLang="en-US" sz="1200" dirty="0" smtClean="0">
                          <a:latin typeface="HG丸ｺﾞｼｯｸM-PRO" pitchFamily="50" charset="-128"/>
                          <a:ea typeface="HG丸ｺﾞｼｯｸM-PRO" pitchFamily="50" charset="-128"/>
                        </a:rPr>
                        <a:t>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0278">
                <a:tc gridSpan="2">
                  <a:txBody>
                    <a:bodyPr/>
                    <a:lstStyle/>
                    <a:p>
                      <a:r>
                        <a:rPr kumimoji="1" lang="en-US" altLang="ja-JP" sz="1200" dirty="0" smtClean="0">
                          <a:latin typeface="HG丸ｺﾞｼｯｸM-PRO" pitchFamily="50" charset="-128"/>
                          <a:ea typeface="HG丸ｺﾞｼｯｸM-PRO" pitchFamily="50" charset="-128"/>
                        </a:rPr>
                        <a:t>E-mail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URL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0278">
                <a:tc gridSpan="2">
                  <a:txBody>
                    <a:bodyPr/>
                    <a:lstStyle/>
                    <a:p>
                      <a:r>
                        <a:rPr kumimoji="1" lang="ja-JP" altLang="en-US" sz="1200" dirty="0" smtClean="0">
                          <a:latin typeface="HG丸ｺﾞｼｯｸM-PRO" pitchFamily="50" charset="-128"/>
                          <a:ea typeface="HG丸ｺﾞｼｯｸM-PRO" pitchFamily="50" charset="-128"/>
                        </a:rPr>
                        <a:t>ご紹介者名</a:t>
                      </a:r>
                      <a:r>
                        <a:rPr kumimoji="1" lang="ja-JP" altLang="en-US" sz="1000" dirty="0" smtClean="0">
                          <a:latin typeface="HG丸ｺﾞｼｯｸM-PRO" pitchFamily="50" charset="-128"/>
                          <a:ea typeface="HG丸ｺﾞｼｯｸM-PRO" pitchFamily="50" charset="-128"/>
                        </a:rPr>
                        <a:t>（いらっしゃれば）</a:t>
                      </a:r>
                      <a:endParaRPr kumimoji="1" lang="ja-JP" altLang="en-US" sz="10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gridSpan="2">
                  <a:txBody>
                    <a:bodyPr/>
                    <a:lstStyle/>
                    <a:p>
                      <a:r>
                        <a:rPr kumimoji="1" lang="ja-JP" altLang="en-US" sz="1200" dirty="0" smtClean="0">
                          <a:latin typeface="HG丸ｺﾞｼｯｸM-PRO" pitchFamily="50" charset="-128"/>
                          <a:ea typeface="HG丸ｺﾞｼｯｸM-PRO" pitchFamily="50" charset="-128"/>
                        </a:rPr>
                        <a:t>事務局記入欄</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0278">
                <a:tc gridSpan="2">
                  <a:txBody>
                    <a:bodyPr/>
                    <a:lstStyle/>
                    <a:p>
                      <a:r>
                        <a:rPr kumimoji="1" lang="ja-JP" altLang="en-US" sz="1400" dirty="0" smtClean="0">
                          <a:latin typeface="HG丸ｺﾞｼｯｸM-PRO" pitchFamily="50" charset="-128"/>
                          <a:ea typeface="HG丸ｺﾞｼｯｸM-PRO" pitchFamily="50" charset="-128"/>
                        </a:rPr>
                        <a:t>申込口数　　（　　　　　口）</a:t>
                      </a:r>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7" name="テキスト ボックス 16"/>
          <p:cNvSpPr txBox="1"/>
          <p:nvPr/>
        </p:nvSpPr>
        <p:spPr>
          <a:xfrm>
            <a:off x="3861048" y="6588224"/>
            <a:ext cx="2880320" cy="369332"/>
          </a:xfrm>
          <a:prstGeom prst="rect">
            <a:avLst/>
          </a:prstGeom>
          <a:noFill/>
        </p:spPr>
        <p:txBody>
          <a:bodyPr wrap="square" rtlCol="0">
            <a:spAutoFit/>
          </a:bodyPr>
          <a:lstStyle/>
          <a:p>
            <a:r>
              <a:rPr kumimoji="1" lang="en-US" altLang="ja-JP" sz="900" dirty="0" smtClean="0"/>
              <a:t>※</a:t>
            </a:r>
            <a:r>
              <a:rPr kumimoji="1" lang="ja-JP" altLang="en-US" sz="900" dirty="0" smtClean="0"/>
              <a:t>年会費を２口以上納入頂ける方は上記欄申込口数に数をご記入下さい</a:t>
            </a:r>
            <a:endParaRPr kumimoji="1" lang="ja-JP" alt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79512"/>
            <a:ext cx="6858000" cy="369332"/>
          </a:xfrm>
          <a:prstGeom prst="rect">
            <a:avLst/>
          </a:prstGeom>
          <a:noFill/>
          <a:ln>
            <a:solidFill>
              <a:schemeClr val="tx1"/>
            </a:solidFill>
          </a:ln>
        </p:spPr>
        <p:txBody>
          <a:bodyPr wrap="square" rtlCol="0">
            <a:spAutoFit/>
          </a:bodyPr>
          <a:lstStyle/>
          <a:p>
            <a:pPr algn="ctr"/>
            <a:r>
              <a:rPr kumimoji="1" lang="ja-JP" altLang="en-US" dirty="0" smtClean="0">
                <a:latin typeface="HG丸ｺﾞｼｯｸM-PRO" pitchFamily="50" charset="-128"/>
                <a:ea typeface="HG丸ｺﾞｼｯｸM-PRO" pitchFamily="50" charset="-128"/>
              </a:rPr>
              <a:t>入会申込書</a:t>
            </a:r>
            <a:r>
              <a:rPr lang="ja-JP" altLang="en-US" dirty="0" smtClean="0">
                <a:latin typeface="HG丸ｺﾞｼｯｸM-PRO" pitchFamily="50" charset="-128"/>
                <a:ea typeface="HG丸ｺﾞｼｯｸM-PRO" pitchFamily="50" charset="-128"/>
              </a:rPr>
              <a:t>（パートナーシップ会員）</a:t>
            </a:r>
            <a:r>
              <a:rPr kumimoji="1" lang="ja-JP" altLang="en-US" dirty="0" smtClean="0">
                <a:latin typeface="HG丸ｺﾞｼｯｸM-PRO" pitchFamily="50" charset="-128"/>
                <a:ea typeface="HG丸ｺﾞｼｯｸM-PRO" pitchFamily="50" charset="-128"/>
              </a:rPr>
              <a:t>　</a:t>
            </a:r>
            <a:endParaRPr kumimoji="1" lang="ja-JP" altLang="en-US" dirty="0">
              <a:latin typeface="HG丸ｺﾞｼｯｸM-PRO" pitchFamily="50" charset="-128"/>
              <a:ea typeface="HG丸ｺﾞｼｯｸM-PRO" pitchFamily="50" charset="-128"/>
            </a:endParaRPr>
          </a:p>
        </p:txBody>
      </p:sp>
      <p:sp>
        <p:nvSpPr>
          <p:cNvPr id="7" name="テキスト ボックス 6"/>
          <p:cNvSpPr txBox="1"/>
          <p:nvPr/>
        </p:nvSpPr>
        <p:spPr>
          <a:xfrm>
            <a:off x="4581128" y="1547664"/>
            <a:ext cx="2664296" cy="261610"/>
          </a:xfrm>
          <a:prstGeom prst="rect">
            <a:avLst/>
          </a:prstGeom>
          <a:noFill/>
        </p:spPr>
        <p:txBody>
          <a:bodyPr wrap="square" rtlCol="0">
            <a:spAutoFit/>
          </a:bodyPr>
          <a:lstStyle/>
          <a:p>
            <a:r>
              <a:rPr lang="ja-JP" altLang="en-US" sz="1100" dirty="0" smtClean="0"/>
              <a:t>申込日　　平成　　　年　　　月　　　日</a:t>
            </a:r>
            <a:endParaRPr kumimoji="1" lang="ja-JP" altLang="en-US" sz="1100" dirty="0"/>
          </a:p>
        </p:txBody>
      </p:sp>
      <p:sp>
        <p:nvSpPr>
          <p:cNvPr id="8" name="テキスト ボックス 7"/>
          <p:cNvSpPr txBox="1"/>
          <p:nvPr/>
        </p:nvSpPr>
        <p:spPr>
          <a:xfrm>
            <a:off x="620688" y="1907704"/>
            <a:ext cx="5832648" cy="276999"/>
          </a:xfrm>
          <a:prstGeom prst="rect">
            <a:avLst/>
          </a:prstGeom>
          <a:noFill/>
        </p:spPr>
        <p:txBody>
          <a:bodyPr wrap="square" rtlCol="0">
            <a:spAutoFit/>
          </a:bodyPr>
          <a:lstStyle/>
          <a:p>
            <a:pPr algn="ctr"/>
            <a:r>
              <a:rPr lang="ja-JP" altLang="en-US" sz="1200" dirty="0">
                <a:latin typeface="HG丸ｺﾞｼｯｸM-PRO" pitchFamily="50" charset="-128"/>
                <a:ea typeface="HG丸ｺﾞｼｯｸM-PRO" pitchFamily="50" charset="-128"/>
              </a:rPr>
              <a:t>団体</a:t>
            </a:r>
            <a:r>
              <a:rPr lang="ja-JP" altLang="en-US" sz="1200" dirty="0" smtClean="0">
                <a:latin typeface="HG丸ｺﾞｼｯｸM-PRO" pitchFamily="50" charset="-128"/>
                <a:ea typeface="HG丸ｺﾞｼｯｸM-PRO" pitchFamily="50" charset="-128"/>
              </a:rPr>
              <a:t>の趣旨に賛同し、入会の申し込みをいたします。</a:t>
            </a:r>
            <a:endParaRPr kumimoji="1" lang="ja-JP" altLang="en-US" sz="1200" dirty="0">
              <a:latin typeface="HG丸ｺﾞｼｯｸM-PRO" pitchFamily="50" charset="-128"/>
              <a:ea typeface="HG丸ｺﾞｼｯｸM-PRO" pitchFamily="50" charset="-128"/>
            </a:endParaRPr>
          </a:p>
        </p:txBody>
      </p:sp>
      <p:sp>
        <p:nvSpPr>
          <p:cNvPr id="13" name="テキスト ボックス 12"/>
          <p:cNvSpPr txBox="1"/>
          <p:nvPr/>
        </p:nvSpPr>
        <p:spPr>
          <a:xfrm>
            <a:off x="3573016" y="7236296"/>
            <a:ext cx="3168352" cy="1785104"/>
          </a:xfrm>
          <a:prstGeom prst="rect">
            <a:avLst/>
          </a:prstGeom>
          <a:noFill/>
        </p:spPr>
        <p:txBody>
          <a:bodyPr wrap="square" rtlCol="0">
            <a:spAutoFit/>
          </a:bodyPr>
          <a:lstStyle/>
          <a:p>
            <a:r>
              <a:rPr kumimoji="1" lang="ja-JP" altLang="en-US" sz="1400" dirty="0" smtClean="0">
                <a:latin typeface="HG丸ｺﾞｼｯｸM-PRO" pitchFamily="50" charset="-128"/>
                <a:ea typeface="HG丸ｺﾞｼｯｸM-PRO" pitchFamily="50" charset="-128"/>
              </a:rPr>
              <a:t>特定非営利活動法人</a:t>
            </a:r>
            <a:r>
              <a:rPr kumimoji="1" lang="en-US" altLang="ja-JP" sz="1400" dirty="0" err="1" smtClean="0">
                <a:latin typeface="HG丸ｺﾞｼｯｸM-PRO" pitchFamily="50" charset="-128"/>
                <a:ea typeface="HG丸ｺﾞｼｯｸM-PRO" pitchFamily="50" charset="-128"/>
              </a:rPr>
              <a:t>aLku</a:t>
            </a:r>
            <a:endParaRPr kumimoji="1" lang="en-US" altLang="ja-JP" sz="1400" dirty="0" smtClean="0">
              <a:latin typeface="HG丸ｺﾞｼｯｸM-PRO" pitchFamily="50" charset="-128"/>
              <a:ea typeface="HG丸ｺﾞｼｯｸM-PRO" pitchFamily="50" charset="-128"/>
            </a:endParaRPr>
          </a:p>
          <a:p>
            <a:endParaRPr lang="en-US" altLang="ja-JP" sz="1100" dirty="0" smtClean="0">
              <a:latin typeface="HG丸ｺﾞｼｯｸM-PRO" pitchFamily="50" charset="-128"/>
              <a:ea typeface="HG丸ｺﾞｼｯｸM-PRO" pitchFamily="50" charset="-128"/>
            </a:endParaRPr>
          </a:p>
          <a:p>
            <a:r>
              <a:rPr kumimoji="1" lang="ja-JP" altLang="en-US" sz="1100" dirty="0" smtClean="0">
                <a:latin typeface="HG丸ｺﾞｼｯｸM-PRO" pitchFamily="50" charset="-128"/>
                <a:ea typeface="HG丸ｺﾞｼｯｸM-PRO" pitchFamily="50" charset="-128"/>
              </a:rPr>
              <a:t>事務局</a:t>
            </a:r>
            <a:endParaRPr kumimoji="1" lang="en-US" altLang="ja-JP" sz="1100" dirty="0" smtClean="0">
              <a:latin typeface="HG丸ｺﾞｼｯｸM-PRO" pitchFamily="50" charset="-128"/>
              <a:ea typeface="HG丸ｺﾞｼｯｸM-PRO" pitchFamily="50" charset="-128"/>
            </a:endParaRPr>
          </a:p>
          <a:p>
            <a:r>
              <a:rPr lang="ja-JP" altLang="en-US" sz="1100" dirty="0" smtClean="0">
                <a:latin typeface="HG丸ｺﾞｼｯｸM-PRO" pitchFamily="50" charset="-128"/>
                <a:ea typeface="HG丸ｺﾞｼｯｸM-PRO" pitchFamily="50" charset="-128"/>
              </a:rPr>
              <a:t>〒</a:t>
            </a:r>
            <a:r>
              <a:rPr lang="en-US" altLang="ja-JP" sz="1100" dirty="0" smtClean="0">
                <a:latin typeface="HG丸ｺﾞｼｯｸM-PRO" pitchFamily="50" charset="-128"/>
                <a:ea typeface="HG丸ｺﾞｼｯｸM-PRO" pitchFamily="50" charset="-128"/>
              </a:rPr>
              <a:t>993-0084</a:t>
            </a:r>
            <a:r>
              <a:rPr lang="ja-JP" altLang="en-US" sz="1100" dirty="0" smtClean="0">
                <a:latin typeface="HG丸ｺﾞｼｯｸM-PRO" pitchFamily="50" charset="-128"/>
                <a:ea typeface="HG丸ｺﾞｼｯｸM-PRO" pitchFamily="50" charset="-128"/>
              </a:rPr>
              <a:t>　山形県長井市栄町</a:t>
            </a:r>
            <a:r>
              <a:rPr lang="en-US" altLang="ja-JP" sz="1100" dirty="0" smtClean="0">
                <a:latin typeface="HG丸ｺﾞｼｯｸM-PRO" pitchFamily="50" charset="-128"/>
                <a:ea typeface="HG丸ｺﾞｼｯｸM-PRO" pitchFamily="50" charset="-128"/>
              </a:rPr>
              <a:t>6-6-102</a:t>
            </a:r>
          </a:p>
          <a:p>
            <a:r>
              <a:rPr kumimoji="1" lang="en-US" altLang="ja-JP" sz="1100" dirty="0" smtClean="0">
                <a:latin typeface="HG丸ｺﾞｼｯｸM-PRO" pitchFamily="50" charset="-128"/>
                <a:ea typeface="HG丸ｺﾞｼｯｸM-PRO" pitchFamily="50" charset="-128"/>
              </a:rPr>
              <a:t>TEL</a:t>
            </a:r>
            <a:r>
              <a:rPr lang="ja-JP" altLang="en-US" sz="1100" dirty="0" smtClean="0">
                <a:latin typeface="HG丸ｺﾞｼｯｸM-PRO" pitchFamily="50" charset="-128"/>
                <a:ea typeface="HG丸ｺﾞｼｯｸM-PRO" pitchFamily="50" charset="-128"/>
              </a:rPr>
              <a:t>      </a:t>
            </a:r>
            <a:r>
              <a:rPr kumimoji="1" lang="ja-JP" altLang="en-US" sz="1100" dirty="0" smtClean="0">
                <a:latin typeface="HG丸ｺﾞｼｯｸM-PRO" pitchFamily="50" charset="-128"/>
                <a:ea typeface="HG丸ｺﾞｼｯｸM-PRO" pitchFamily="50" charset="-128"/>
              </a:rPr>
              <a:t> </a:t>
            </a:r>
            <a:r>
              <a:rPr kumimoji="1" lang="en-US" altLang="ja-JP" sz="1100" dirty="0" smtClean="0">
                <a:latin typeface="HG丸ｺﾞｼｯｸM-PRO" pitchFamily="50" charset="-128"/>
                <a:ea typeface="HG丸ｺﾞｼｯｸM-PRO" pitchFamily="50" charset="-128"/>
              </a:rPr>
              <a:t>0238-87-0817</a:t>
            </a:r>
          </a:p>
          <a:p>
            <a:r>
              <a:rPr kumimoji="1" lang="ja-JP" altLang="en-US" sz="800" dirty="0" smtClean="0">
                <a:latin typeface="+mn-ea"/>
              </a:rPr>
              <a:t>                 （長井市役所地域づくり推進課内）</a:t>
            </a:r>
            <a:endParaRPr kumimoji="1" lang="en-US" altLang="ja-JP" sz="800" dirty="0" smtClean="0">
              <a:latin typeface="+mn-ea"/>
            </a:endParaRPr>
          </a:p>
          <a:p>
            <a:r>
              <a:rPr lang="en-US" altLang="ja-JP" sz="1100" dirty="0" smtClean="0">
                <a:latin typeface="HG丸ｺﾞｼｯｸM-PRO" pitchFamily="50" charset="-128"/>
                <a:ea typeface="HG丸ｺﾞｼｯｸM-PRO" pitchFamily="50" charset="-128"/>
              </a:rPr>
              <a:t>FAX</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0238-83-1070</a:t>
            </a:r>
            <a:r>
              <a:rPr lang="ja-JP" altLang="en-US" sz="1100" dirty="0" smtClean="0">
                <a:latin typeface="HG丸ｺﾞｼｯｸM-PRO" pitchFamily="50" charset="-128"/>
                <a:ea typeface="HG丸ｺﾞｼｯｸM-PRO" pitchFamily="50" charset="-128"/>
              </a:rPr>
              <a:t> </a:t>
            </a:r>
            <a:endParaRPr lang="en-US" altLang="ja-JP" sz="1100" dirty="0" smtClean="0">
              <a:latin typeface="HG丸ｺﾞｼｯｸM-PRO" pitchFamily="50" charset="-128"/>
              <a:ea typeface="HG丸ｺﾞｼｯｸM-PRO" pitchFamily="50" charset="-128"/>
            </a:endParaRPr>
          </a:p>
          <a:p>
            <a:r>
              <a:rPr lang="en-US" altLang="ja-JP" sz="1100" dirty="0" smtClean="0">
                <a:latin typeface="HG丸ｺﾞｼｯｸM-PRO" pitchFamily="50" charset="-128"/>
                <a:ea typeface="HG丸ｺﾞｼｯｸM-PRO" pitchFamily="50" charset="-128"/>
              </a:rPr>
              <a:t>            </a:t>
            </a:r>
            <a:r>
              <a:rPr lang="ja-JP" altLang="en-US" sz="800" dirty="0" smtClean="0">
                <a:latin typeface="+mn-ea"/>
              </a:rPr>
              <a:t>（長井市役所地域づくり推進課内）</a:t>
            </a:r>
            <a:endParaRPr lang="en-US" altLang="ja-JP" sz="800" dirty="0" smtClean="0">
              <a:latin typeface="+mn-ea"/>
            </a:endParaRPr>
          </a:p>
          <a:p>
            <a:r>
              <a:rPr kumimoji="1" lang="en-US" altLang="ja-JP" sz="1100" dirty="0" smtClean="0">
                <a:latin typeface="HG丸ｺﾞｼｯｸM-PRO" pitchFamily="50" charset="-128"/>
                <a:ea typeface="HG丸ｺﾞｼｯｸM-PRO" pitchFamily="50" charset="-128"/>
              </a:rPr>
              <a:t>E-mail     info@npo-alku.jp</a:t>
            </a:r>
            <a:endParaRPr lang="en-US" altLang="ja-JP" sz="1100" dirty="0" smtClean="0">
              <a:latin typeface="HG丸ｺﾞｼｯｸM-PRO" pitchFamily="50" charset="-128"/>
              <a:ea typeface="HG丸ｺﾞｼｯｸM-PRO" pitchFamily="50" charset="-128"/>
            </a:endParaRPr>
          </a:p>
          <a:p>
            <a:r>
              <a:rPr kumimoji="1" lang="en-US" altLang="ja-JP" sz="1100" dirty="0" smtClean="0">
                <a:latin typeface="HG丸ｺﾞｼｯｸM-PRO" pitchFamily="50" charset="-128"/>
                <a:ea typeface="HG丸ｺﾞｼｯｸM-PRO" pitchFamily="50" charset="-128"/>
              </a:rPr>
              <a:t>HP</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http://npo-alku.jp/</a:t>
            </a:r>
            <a:endParaRPr kumimoji="1" lang="en-US" altLang="ja-JP" sz="1100" dirty="0" smtClean="0">
              <a:latin typeface="HG丸ｺﾞｼｯｸM-PRO" pitchFamily="50" charset="-128"/>
              <a:ea typeface="HG丸ｺﾞｼｯｸM-PRO" pitchFamily="50" charset="-128"/>
            </a:endParaRPr>
          </a:p>
        </p:txBody>
      </p:sp>
      <p:sp>
        <p:nvSpPr>
          <p:cNvPr id="14" name="テキスト ボックス 13"/>
          <p:cNvSpPr txBox="1"/>
          <p:nvPr/>
        </p:nvSpPr>
        <p:spPr>
          <a:xfrm>
            <a:off x="3356992" y="6444208"/>
            <a:ext cx="3356992" cy="646331"/>
          </a:xfrm>
          <a:prstGeom prst="rect">
            <a:avLst/>
          </a:prstGeom>
          <a:noFill/>
        </p:spPr>
        <p:txBody>
          <a:bodyPr wrap="square" rtlCol="0">
            <a:spAutoFit/>
          </a:bodyPr>
          <a:lstStyle/>
          <a:p>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パートナーシップ会員</a:t>
            </a:r>
            <a:r>
              <a:rPr kumimoji="1" lang="en-US" altLang="ja-JP" sz="1200" dirty="0" smtClean="0">
                <a:latin typeface="HG丸ｺﾞｼｯｸM-PRO" pitchFamily="50" charset="-128"/>
                <a:ea typeface="HG丸ｺﾞｼｯｸM-PRO" pitchFamily="50" charset="-128"/>
              </a:rPr>
              <a:t>】</a:t>
            </a:r>
            <a:r>
              <a:rPr kumimoji="1" lang="ja-JP" altLang="en-US" sz="1200" dirty="0" smtClean="0">
                <a:latin typeface="HG丸ｺﾞｼｯｸM-PRO" pitchFamily="50" charset="-128"/>
                <a:ea typeface="HG丸ｺﾞｼｯｸM-PRO" pitchFamily="50" charset="-128"/>
              </a:rPr>
              <a:t>　　　</a:t>
            </a:r>
            <a:endParaRPr kumimoji="1" lang="en-US" altLang="ja-JP" sz="1200" dirty="0" smtClean="0">
              <a:latin typeface="HG丸ｺﾞｼｯｸM-PRO" pitchFamily="50" charset="-128"/>
              <a:ea typeface="HG丸ｺﾞｼｯｸM-PRO" pitchFamily="50" charset="-128"/>
            </a:endParaRPr>
          </a:p>
          <a:p>
            <a:r>
              <a:rPr lang="en-US" altLang="ja-JP" sz="1200" dirty="0" smtClean="0">
                <a:latin typeface="HG丸ｺﾞｼｯｸM-PRO" pitchFamily="50" charset="-128"/>
                <a:ea typeface="HG丸ｺﾞｼｯｸM-PRO" pitchFamily="50" charset="-128"/>
              </a:rPr>
              <a:t>        </a:t>
            </a:r>
            <a:r>
              <a:rPr kumimoji="1" lang="ja-JP" altLang="en-US" sz="1200" dirty="0" smtClean="0">
                <a:latin typeface="HG丸ｺﾞｼｯｸM-PRO" pitchFamily="50" charset="-128"/>
                <a:ea typeface="HG丸ｺﾞｼｯｸM-PRO" pitchFamily="50" charset="-128"/>
              </a:rPr>
              <a:t>入会金</a:t>
            </a:r>
            <a:r>
              <a:rPr kumimoji="1" lang="en-US" altLang="ja-JP" sz="1200" dirty="0" smtClean="0">
                <a:latin typeface="HG丸ｺﾞｼｯｸM-PRO" pitchFamily="50" charset="-128"/>
                <a:ea typeface="HG丸ｺﾞｼｯｸM-PRO" pitchFamily="50" charset="-128"/>
              </a:rPr>
              <a:t>/0</a:t>
            </a:r>
            <a:r>
              <a:rPr kumimoji="1" lang="ja-JP" altLang="en-US" sz="1200" dirty="0" smtClean="0">
                <a:latin typeface="HG丸ｺﾞｼｯｸM-PRO" pitchFamily="50" charset="-128"/>
                <a:ea typeface="HG丸ｺﾞｼｯｸM-PRO" pitchFamily="50" charset="-128"/>
              </a:rPr>
              <a:t>円 　　    年会費</a:t>
            </a:r>
            <a:r>
              <a:rPr kumimoji="1" lang="en-US" altLang="ja-JP" sz="1200" dirty="0" smtClean="0">
                <a:latin typeface="HG丸ｺﾞｼｯｸM-PRO" pitchFamily="50" charset="-128"/>
                <a:ea typeface="HG丸ｺﾞｼｯｸM-PRO" pitchFamily="50" charset="-128"/>
              </a:rPr>
              <a:t>/0</a:t>
            </a:r>
            <a:r>
              <a:rPr kumimoji="1" lang="ja-JP" altLang="en-US" sz="1200" dirty="0" smtClean="0">
                <a:latin typeface="HG丸ｺﾞｼｯｸM-PRO" pitchFamily="50" charset="-128"/>
                <a:ea typeface="HG丸ｺﾞｼｯｸM-PRO" pitchFamily="50" charset="-128"/>
              </a:rPr>
              <a:t>円</a:t>
            </a:r>
            <a:endParaRPr kumimoji="1" lang="en-US" altLang="ja-JP" sz="1200" dirty="0" smtClean="0">
              <a:latin typeface="HG丸ｺﾞｼｯｸM-PRO" pitchFamily="50" charset="-128"/>
              <a:ea typeface="HG丸ｺﾞｼｯｸM-PRO" pitchFamily="50" charset="-128"/>
            </a:endParaRPr>
          </a:p>
          <a:p>
            <a:endParaRPr lang="en-US" altLang="ja-JP" sz="1200" dirty="0" smtClean="0">
              <a:latin typeface="HG丸ｺﾞｼｯｸM-PRO" pitchFamily="50" charset="-128"/>
              <a:ea typeface="HG丸ｺﾞｼｯｸM-PRO" pitchFamily="50" charset="-128"/>
            </a:endParaRPr>
          </a:p>
        </p:txBody>
      </p:sp>
      <p:graphicFrame>
        <p:nvGraphicFramePr>
          <p:cNvPr id="16" name="表 15"/>
          <p:cNvGraphicFramePr>
            <a:graphicFrameLocks noGrp="1"/>
          </p:cNvGraphicFramePr>
          <p:nvPr/>
        </p:nvGraphicFramePr>
        <p:xfrm>
          <a:off x="260648" y="2267744"/>
          <a:ext cx="6408711" cy="3934285"/>
        </p:xfrm>
        <a:graphic>
          <a:graphicData uri="http://schemas.openxmlformats.org/drawingml/2006/table">
            <a:tbl>
              <a:tblPr firstRow="1" bandRow="1">
                <a:tableStyleId>{073A0DAA-6AF3-43AB-8588-CEC1D06C72B9}</a:tableStyleId>
              </a:tblPr>
              <a:tblGrid>
                <a:gridCol w="2304256"/>
                <a:gridCol w="1080120"/>
                <a:gridCol w="1080120"/>
                <a:gridCol w="1944215"/>
              </a:tblGrid>
              <a:tr h="297336">
                <a:tc rowSpan="2">
                  <a:txBody>
                    <a:bodyPr/>
                    <a:lstStyle/>
                    <a:p>
                      <a:r>
                        <a:rPr kumimoji="1" lang="ja-JP" altLang="en-US" sz="1400" b="0" dirty="0" smtClean="0">
                          <a:solidFill>
                            <a:schemeClr val="tx1"/>
                          </a:solidFill>
                          <a:latin typeface="HG丸ｺﾞｼｯｸM-PRO" pitchFamily="50" charset="-128"/>
                          <a:ea typeface="HG丸ｺﾞｼｯｸM-PRO" pitchFamily="50" charset="-128"/>
                        </a:rPr>
                        <a:t>個人</a:t>
                      </a:r>
                      <a:endParaRPr kumimoji="1" lang="en-US" altLang="ja-JP" sz="1400" b="0" dirty="0" smtClean="0">
                        <a:solidFill>
                          <a:schemeClr val="tx1"/>
                        </a:solidFill>
                        <a:latin typeface="HG丸ｺﾞｼｯｸM-PRO" pitchFamily="50" charset="-128"/>
                        <a:ea typeface="HG丸ｺﾞｼｯｸM-PRO" pitchFamily="50" charset="-128"/>
                      </a:endParaRPr>
                    </a:p>
                    <a:p>
                      <a:r>
                        <a:rPr kumimoji="1" lang="ja-JP" altLang="en-US" sz="1400" b="0" dirty="0" smtClean="0">
                          <a:solidFill>
                            <a:schemeClr val="tx1"/>
                          </a:solidFill>
                          <a:latin typeface="HG丸ｺﾞｼｯｸM-PRO" pitchFamily="50" charset="-128"/>
                          <a:ea typeface="HG丸ｺﾞｼｯｸM-PRO" pitchFamily="50" charset="-128"/>
                        </a:rPr>
                        <a:t>又は団体・法人名</a:t>
                      </a:r>
                      <a:endParaRPr kumimoji="1" lang="ja-JP" altLang="en-US" sz="14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800" b="0" dirty="0" smtClean="0">
                          <a:solidFill>
                            <a:schemeClr val="tx1"/>
                          </a:solidFill>
                          <a:latin typeface="HG丸ｺﾞｼｯｸM-PRO" pitchFamily="50" charset="-128"/>
                          <a:ea typeface="HG丸ｺﾞｼｯｸM-PRO" pitchFamily="50" charset="-128"/>
                        </a:rPr>
                        <a:t>フリガナ</a:t>
                      </a:r>
                      <a:endParaRPr kumimoji="1" lang="ja-JP" altLang="en-US" sz="8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3435">
                <a:tc vMerge="1">
                  <a:txBody>
                    <a:bodyPr/>
                    <a:lstStyle/>
                    <a:p>
                      <a:endParaRPr kumimoji="1" lang="ja-JP" altLang="en-US"/>
                    </a:p>
                  </a:txBody>
                  <a:tcPr/>
                </a:tc>
                <a:tc gridSpan="3">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r>
              <a:tr h="293672">
                <a:tc rowSpan="2">
                  <a:txBody>
                    <a:bodyPr/>
                    <a:lstStyle/>
                    <a:p>
                      <a:r>
                        <a:rPr kumimoji="1" lang="ja-JP" altLang="en-US" sz="1400" dirty="0" smtClean="0">
                          <a:latin typeface="HG丸ｺﾞｼｯｸM-PRO" pitchFamily="50" charset="-128"/>
                          <a:ea typeface="HG丸ｺﾞｼｯｸM-PRO" pitchFamily="50" charset="-128"/>
                        </a:rPr>
                        <a:t>代表者名</a:t>
                      </a:r>
                      <a:r>
                        <a:rPr kumimoji="1" lang="ja-JP" altLang="en-US" sz="1000" dirty="0" smtClean="0">
                          <a:latin typeface="HG丸ｺﾞｼｯｸM-PRO" pitchFamily="50" charset="-128"/>
                          <a:ea typeface="HG丸ｺﾞｼｯｸM-PRO" pitchFamily="50" charset="-128"/>
                        </a:rPr>
                        <a:t>（団体・法人の会員様のみ）</a:t>
                      </a:r>
                      <a:endParaRPr kumimoji="1" lang="en-US" altLang="ja-JP" sz="1000" dirty="0" smtClean="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800" dirty="0" smtClean="0">
                          <a:latin typeface="HG丸ｺﾞｼｯｸM-PRO" pitchFamily="50" charset="-128"/>
                          <a:ea typeface="HG丸ｺﾞｼｯｸM-PRO" pitchFamily="50" charset="-128"/>
                        </a:rPr>
                        <a:t>フリガナ</a:t>
                      </a:r>
                      <a:endParaRPr kumimoji="1" lang="ja-JP" altLang="en-US" sz="8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rowSpan="2">
                  <a:txBody>
                    <a:bodyPr/>
                    <a:lstStyle/>
                    <a:p>
                      <a:r>
                        <a:rPr kumimoji="1" lang="ja-JP" altLang="en-US" sz="1200" dirty="0" smtClean="0">
                          <a:latin typeface="HG丸ｺﾞｼｯｸM-PRO" pitchFamily="50" charset="-128"/>
                          <a:ea typeface="HG丸ｺﾞｼｯｸM-PRO" pitchFamily="50" charset="-128"/>
                        </a:rPr>
                        <a:t>担当者名</a:t>
                      </a:r>
                      <a:endParaRPr kumimoji="1" lang="en-US" altLang="ja-JP" sz="1200" dirty="0" smtClean="0">
                        <a:latin typeface="HG丸ｺﾞｼｯｸM-PRO" pitchFamily="50" charset="-128"/>
                        <a:ea typeface="HG丸ｺﾞｼｯｸM-PRO" pitchFamily="50" charset="-128"/>
                      </a:endParaRPr>
                    </a:p>
                    <a:p>
                      <a:endParaRPr kumimoji="1" lang="en-US" altLang="ja-JP" sz="1200" dirty="0" smtClean="0">
                        <a:latin typeface="HG丸ｺﾞｼｯｸM-PRO" pitchFamily="50" charset="-128"/>
                        <a:ea typeface="HG丸ｺﾞｼｯｸM-PRO" pitchFamily="50" charset="-128"/>
                      </a:endParaRPr>
                    </a:p>
                    <a:p>
                      <a:r>
                        <a:rPr kumimoji="1" lang="ja-JP" altLang="en-US" sz="1200" dirty="0" smtClean="0">
                          <a:latin typeface="HG丸ｺﾞｼｯｸM-PRO" pitchFamily="50" charset="-128"/>
                          <a:ea typeface="HG丸ｺﾞｼｯｸM-PRO" pitchFamily="50" charset="-128"/>
                        </a:rPr>
                        <a:t>担当部署</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87341">
                <a:tc vMerge="1">
                  <a:txBody>
                    <a:bodyPr/>
                    <a:lstStyle/>
                    <a:p>
                      <a:endParaRPr kumimoji="1" lang="ja-JP" altLang="en-US"/>
                    </a:p>
                  </a:txBody>
                  <a:tcPr/>
                </a:tc>
                <a:tc gridSpan="2">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tr>
              <a:tr h="803968">
                <a:tc gridSpan="4">
                  <a:txBody>
                    <a:bodyPr/>
                    <a:lstStyle/>
                    <a:p>
                      <a:r>
                        <a:rPr kumimoji="1" lang="ja-JP" altLang="en-US" sz="1400" dirty="0" smtClean="0">
                          <a:latin typeface="HG丸ｺﾞｼｯｸM-PRO" pitchFamily="50" charset="-128"/>
                          <a:ea typeface="HG丸ｺﾞｼｯｸM-PRO" pitchFamily="50" charset="-128"/>
                        </a:rPr>
                        <a:t>住所</a:t>
                      </a:r>
                      <a:endParaRPr kumimoji="1" lang="en-US" altLang="ja-JP" sz="1400" dirty="0" smtClean="0">
                        <a:latin typeface="HG丸ｺﾞｼｯｸM-PRO" pitchFamily="50" charset="-128"/>
                        <a:ea typeface="HG丸ｺﾞｼｯｸM-PRO" pitchFamily="50" charset="-128"/>
                      </a:endParaRPr>
                    </a:p>
                    <a:p>
                      <a:r>
                        <a:rPr kumimoji="1" lang="ja-JP" altLang="en-US" sz="1400" dirty="0" smtClean="0">
                          <a:latin typeface="HG丸ｺﾞｼｯｸM-PRO" pitchFamily="50" charset="-128"/>
                          <a:ea typeface="HG丸ｺﾞｼｯｸM-PRO" pitchFamily="50" charset="-128"/>
                        </a:rPr>
                        <a:t>〒　　　</a:t>
                      </a:r>
                      <a:r>
                        <a:rPr kumimoji="1" lang="en-US" altLang="ja-JP" sz="1400" dirty="0" smtClean="0">
                          <a:latin typeface="HG丸ｺﾞｼｯｸM-PRO" pitchFamily="50" charset="-128"/>
                          <a:ea typeface="HG丸ｺﾞｼｯｸM-PRO" pitchFamily="50" charset="-128"/>
                        </a:rPr>
                        <a:t>-</a:t>
                      </a:r>
                    </a:p>
                    <a:p>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6576">
                <a:tc gridSpan="2">
                  <a:txBody>
                    <a:bodyPr/>
                    <a:lstStyle/>
                    <a:p>
                      <a:r>
                        <a:rPr kumimoji="1" lang="ja-JP" altLang="en-US" sz="1200" dirty="0" smtClean="0">
                          <a:latin typeface="HG丸ｺﾞｼｯｸM-PRO" pitchFamily="50" charset="-128"/>
                          <a:ea typeface="HG丸ｺﾞｼｯｸM-PRO" pitchFamily="50" charset="-128"/>
                        </a:rPr>
                        <a:t>電話番号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FAX</a:t>
                      </a:r>
                      <a:r>
                        <a:rPr kumimoji="1" lang="ja-JP" altLang="en-US" sz="1200" dirty="0" smtClean="0">
                          <a:latin typeface="HG丸ｺﾞｼｯｸM-PRO" pitchFamily="50" charset="-128"/>
                          <a:ea typeface="HG丸ｺﾞｼｯｸM-PRO" pitchFamily="50" charset="-128"/>
                        </a:rPr>
                        <a:t>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7220">
                <a:tc gridSpan="2">
                  <a:txBody>
                    <a:bodyPr/>
                    <a:lstStyle/>
                    <a:p>
                      <a:r>
                        <a:rPr kumimoji="1" lang="en-US" altLang="ja-JP" sz="1200" dirty="0" smtClean="0">
                          <a:latin typeface="HG丸ｺﾞｼｯｸM-PRO" pitchFamily="50" charset="-128"/>
                          <a:ea typeface="HG丸ｺﾞｼｯｸM-PRO" pitchFamily="50" charset="-128"/>
                        </a:rPr>
                        <a:t>E-mail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URL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4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HG丸ｺﾞｼｯｸM-PRO" pitchFamily="50" charset="-128"/>
                          <a:ea typeface="HG丸ｺﾞｼｯｸM-PRO" pitchFamily="50" charset="-128"/>
                        </a:rPr>
                        <a:t>ご紹介者名</a:t>
                      </a:r>
                      <a:r>
                        <a:rPr kumimoji="1" lang="ja-JP" altLang="en-US" sz="1000" dirty="0" smtClean="0">
                          <a:latin typeface="HG丸ｺﾞｼｯｸM-PRO" pitchFamily="50" charset="-128"/>
                          <a:ea typeface="HG丸ｺﾞｼｯｸM-PRO" pitchFamily="50" charset="-128"/>
                        </a:rPr>
                        <a:t>（いらっしゃれば）</a:t>
                      </a:r>
                    </a:p>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200" dirty="0" smtClean="0">
                          <a:latin typeface="HG丸ｺﾞｼｯｸM-PRO" pitchFamily="50" charset="-128"/>
                          <a:ea typeface="HG丸ｺﾞｼｯｸM-PRO" pitchFamily="50" charset="-128"/>
                        </a:rPr>
                        <a:t>事務局記入欄</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7" name="テキスト ボックス 16"/>
          <p:cNvSpPr txBox="1"/>
          <p:nvPr/>
        </p:nvSpPr>
        <p:spPr>
          <a:xfrm>
            <a:off x="620688" y="683568"/>
            <a:ext cx="5544616" cy="276999"/>
          </a:xfrm>
          <a:prstGeom prst="rect">
            <a:avLst/>
          </a:prstGeom>
          <a:noFill/>
        </p:spPr>
        <p:txBody>
          <a:bodyPr wrap="square" rtlCol="0">
            <a:spAutoFit/>
          </a:bodyPr>
          <a:lstStyle/>
          <a:p>
            <a:pPr algn="ctr"/>
            <a:r>
              <a:rPr kumimoji="1" lang="ja-JP" altLang="en-US" sz="1200" dirty="0" smtClean="0">
                <a:latin typeface="HG丸ｺﾞｼｯｸM-PRO" pitchFamily="50" charset="-128"/>
                <a:ea typeface="HG丸ｺﾞｼｯｸM-PRO" pitchFamily="50" charset="-128"/>
              </a:rPr>
              <a:t>入会をご希望する会員の種類に○を付けてください。</a:t>
            </a:r>
            <a:endParaRPr kumimoji="1" lang="ja-JP" altLang="en-US" sz="1200" dirty="0">
              <a:latin typeface="HG丸ｺﾞｼｯｸM-PRO" pitchFamily="50" charset="-128"/>
              <a:ea typeface="HG丸ｺﾞｼｯｸM-PRO" pitchFamily="50" charset="-128"/>
            </a:endParaRPr>
          </a:p>
        </p:txBody>
      </p:sp>
      <p:sp>
        <p:nvSpPr>
          <p:cNvPr id="18" name="テキスト ボックス 17"/>
          <p:cNvSpPr txBox="1"/>
          <p:nvPr/>
        </p:nvSpPr>
        <p:spPr>
          <a:xfrm>
            <a:off x="1268760" y="1043608"/>
            <a:ext cx="5256584" cy="338554"/>
          </a:xfrm>
          <a:prstGeom prst="rect">
            <a:avLst/>
          </a:prstGeom>
          <a:noFill/>
        </p:spPr>
        <p:txBody>
          <a:bodyPr wrap="square" rtlCol="0">
            <a:spAutoFit/>
          </a:bodyPr>
          <a:lstStyle/>
          <a:p>
            <a:r>
              <a:rPr kumimoji="1" lang="ja-JP" altLang="en-US" sz="1600" dirty="0" smtClean="0">
                <a:latin typeface="HG丸ｺﾞｼｯｸM-PRO" pitchFamily="50" charset="-128"/>
                <a:ea typeface="HG丸ｺﾞｼｯｸM-PRO" pitchFamily="50" charset="-128"/>
              </a:rPr>
              <a:t>○　個人会員　　　　　　○団体・法人会員</a:t>
            </a:r>
            <a:endParaRPr kumimoji="1" lang="ja-JP" altLang="en-US" sz="1600" dirty="0">
              <a:latin typeface="HG丸ｺﾞｼｯｸM-PRO" pitchFamily="50" charset="-128"/>
              <a:ea typeface="HG丸ｺﾞｼｯｸM-PRO" pitchFamily="50" charset="-128"/>
            </a:endParaRPr>
          </a:p>
        </p:txBody>
      </p:sp>
      <p:sp>
        <p:nvSpPr>
          <p:cNvPr id="11" name="テキスト ボックス 10"/>
          <p:cNvSpPr txBox="1"/>
          <p:nvPr/>
        </p:nvSpPr>
        <p:spPr>
          <a:xfrm>
            <a:off x="332656" y="6516216"/>
            <a:ext cx="2808312" cy="1107996"/>
          </a:xfrm>
          <a:prstGeom prst="rect">
            <a:avLst/>
          </a:prstGeom>
          <a:noFill/>
          <a:ln w="3175">
            <a:solidFill>
              <a:schemeClr val="accent1"/>
            </a:solidFill>
          </a:ln>
        </p:spPr>
        <p:txBody>
          <a:bodyPr wrap="square" rtlCol="0">
            <a:spAutoFit/>
          </a:bodyPr>
          <a:lstStyle/>
          <a:p>
            <a:r>
              <a:rPr lang="ja-JP" altLang="en-US" sz="1100" dirty="0" smtClean="0"/>
              <a:t>パートナーシップ</a:t>
            </a:r>
            <a:r>
              <a:rPr kumimoji="1" lang="ja-JP" altLang="en-US" sz="1100" dirty="0" smtClean="0"/>
              <a:t>会員とは、主に災害などの緊急時に連携をとり、活動を行って頂ける個人又は団体の会員様です。</a:t>
            </a:r>
            <a:endParaRPr kumimoji="1" lang="en-US" altLang="ja-JP" sz="1100" dirty="0" smtClean="0"/>
          </a:p>
          <a:p>
            <a:r>
              <a:rPr kumimoji="1" lang="ja-JP" altLang="en-US" sz="1100" dirty="0" smtClean="0"/>
              <a:t>例えば、被災地の妊婦さんに物資を送る際などの物資の提供や呼びかけ、配布などを共に活動して頂ける方を募集し</a:t>
            </a:r>
            <a:r>
              <a:rPr lang="ja-JP" altLang="en-US" sz="1100" dirty="0" smtClean="0"/>
              <a:t>ています。</a:t>
            </a:r>
            <a:endParaRPr kumimoji="1" lang="ja-JP" alt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79512"/>
            <a:ext cx="6858000" cy="369332"/>
          </a:xfrm>
          <a:prstGeom prst="rect">
            <a:avLst/>
          </a:prstGeom>
          <a:noFill/>
          <a:ln>
            <a:solidFill>
              <a:schemeClr val="tx1"/>
            </a:solidFill>
          </a:ln>
        </p:spPr>
        <p:txBody>
          <a:bodyPr wrap="square" rtlCol="0">
            <a:spAutoFit/>
          </a:bodyPr>
          <a:lstStyle/>
          <a:p>
            <a:pPr algn="ctr"/>
            <a:r>
              <a:rPr kumimoji="1" lang="ja-JP" altLang="en-US" dirty="0" smtClean="0">
                <a:latin typeface="HG丸ｺﾞｼｯｸM-PRO" pitchFamily="50" charset="-128"/>
                <a:ea typeface="HG丸ｺﾞｼｯｸM-PRO" pitchFamily="50" charset="-128"/>
              </a:rPr>
              <a:t>入会申込書</a:t>
            </a:r>
            <a:r>
              <a:rPr lang="ja-JP" altLang="en-US" dirty="0" smtClean="0">
                <a:latin typeface="HG丸ｺﾞｼｯｸM-PRO" pitchFamily="50" charset="-128"/>
                <a:ea typeface="HG丸ｺﾞｼｯｸM-PRO" pitchFamily="50" charset="-128"/>
              </a:rPr>
              <a:t>（アドバイザリー会員）</a:t>
            </a:r>
            <a:r>
              <a:rPr kumimoji="1" lang="ja-JP" altLang="en-US" dirty="0" smtClean="0">
                <a:latin typeface="HG丸ｺﾞｼｯｸM-PRO" pitchFamily="50" charset="-128"/>
                <a:ea typeface="HG丸ｺﾞｼｯｸM-PRO" pitchFamily="50" charset="-128"/>
              </a:rPr>
              <a:t>　</a:t>
            </a:r>
            <a:endParaRPr kumimoji="1" lang="ja-JP" altLang="en-US" dirty="0">
              <a:latin typeface="HG丸ｺﾞｼｯｸM-PRO" pitchFamily="50" charset="-128"/>
              <a:ea typeface="HG丸ｺﾞｼｯｸM-PRO" pitchFamily="50" charset="-128"/>
            </a:endParaRPr>
          </a:p>
        </p:txBody>
      </p:sp>
      <p:sp>
        <p:nvSpPr>
          <p:cNvPr id="7" name="テキスト ボックス 6"/>
          <p:cNvSpPr txBox="1"/>
          <p:nvPr/>
        </p:nvSpPr>
        <p:spPr>
          <a:xfrm>
            <a:off x="4581128" y="1547664"/>
            <a:ext cx="2664296" cy="261610"/>
          </a:xfrm>
          <a:prstGeom prst="rect">
            <a:avLst/>
          </a:prstGeom>
          <a:noFill/>
        </p:spPr>
        <p:txBody>
          <a:bodyPr wrap="square" rtlCol="0">
            <a:spAutoFit/>
          </a:bodyPr>
          <a:lstStyle/>
          <a:p>
            <a:r>
              <a:rPr lang="ja-JP" altLang="en-US" sz="1100" dirty="0" smtClean="0"/>
              <a:t>申込日　　平成　　　年　　　月　　　日</a:t>
            </a:r>
            <a:endParaRPr kumimoji="1" lang="ja-JP" altLang="en-US" sz="1100" dirty="0"/>
          </a:p>
        </p:txBody>
      </p:sp>
      <p:sp>
        <p:nvSpPr>
          <p:cNvPr id="8" name="テキスト ボックス 7"/>
          <p:cNvSpPr txBox="1"/>
          <p:nvPr/>
        </p:nvSpPr>
        <p:spPr>
          <a:xfrm>
            <a:off x="620688" y="1907704"/>
            <a:ext cx="5832648" cy="276999"/>
          </a:xfrm>
          <a:prstGeom prst="rect">
            <a:avLst/>
          </a:prstGeom>
          <a:noFill/>
        </p:spPr>
        <p:txBody>
          <a:bodyPr wrap="square" rtlCol="0">
            <a:spAutoFit/>
          </a:bodyPr>
          <a:lstStyle/>
          <a:p>
            <a:pPr algn="ctr"/>
            <a:r>
              <a:rPr lang="ja-JP" altLang="en-US" sz="1200" dirty="0">
                <a:latin typeface="HG丸ｺﾞｼｯｸM-PRO" pitchFamily="50" charset="-128"/>
                <a:ea typeface="HG丸ｺﾞｼｯｸM-PRO" pitchFamily="50" charset="-128"/>
              </a:rPr>
              <a:t>団体</a:t>
            </a:r>
            <a:r>
              <a:rPr lang="ja-JP" altLang="en-US" sz="1200" dirty="0" smtClean="0">
                <a:latin typeface="HG丸ｺﾞｼｯｸM-PRO" pitchFamily="50" charset="-128"/>
                <a:ea typeface="HG丸ｺﾞｼｯｸM-PRO" pitchFamily="50" charset="-128"/>
              </a:rPr>
              <a:t>の趣旨に賛同し、入会の申し込みをいたします。</a:t>
            </a:r>
            <a:endParaRPr kumimoji="1" lang="ja-JP" altLang="en-US" sz="1200" dirty="0">
              <a:latin typeface="HG丸ｺﾞｼｯｸM-PRO" pitchFamily="50" charset="-128"/>
              <a:ea typeface="HG丸ｺﾞｼｯｸM-PRO" pitchFamily="50" charset="-128"/>
            </a:endParaRPr>
          </a:p>
        </p:txBody>
      </p:sp>
      <p:sp>
        <p:nvSpPr>
          <p:cNvPr id="13" name="テキスト ボックス 12"/>
          <p:cNvSpPr txBox="1"/>
          <p:nvPr/>
        </p:nvSpPr>
        <p:spPr>
          <a:xfrm>
            <a:off x="3573016" y="7236296"/>
            <a:ext cx="3168352" cy="1785104"/>
          </a:xfrm>
          <a:prstGeom prst="rect">
            <a:avLst/>
          </a:prstGeom>
          <a:noFill/>
        </p:spPr>
        <p:txBody>
          <a:bodyPr wrap="square" rtlCol="0">
            <a:spAutoFit/>
          </a:bodyPr>
          <a:lstStyle/>
          <a:p>
            <a:r>
              <a:rPr kumimoji="1" lang="ja-JP" altLang="en-US" sz="1400" dirty="0" smtClean="0">
                <a:latin typeface="HG丸ｺﾞｼｯｸM-PRO" pitchFamily="50" charset="-128"/>
                <a:ea typeface="HG丸ｺﾞｼｯｸM-PRO" pitchFamily="50" charset="-128"/>
              </a:rPr>
              <a:t>特定非営利活動法人</a:t>
            </a:r>
            <a:r>
              <a:rPr kumimoji="1" lang="en-US" altLang="ja-JP" sz="1400" dirty="0" err="1" smtClean="0">
                <a:latin typeface="HG丸ｺﾞｼｯｸM-PRO" pitchFamily="50" charset="-128"/>
                <a:ea typeface="HG丸ｺﾞｼｯｸM-PRO" pitchFamily="50" charset="-128"/>
              </a:rPr>
              <a:t>aLku</a:t>
            </a:r>
            <a:endParaRPr kumimoji="1" lang="en-US" altLang="ja-JP" sz="1400" dirty="0" smtClean="0">
              <a:latin typeface="HG丸ｺﾞｼｯｸM-PRO" pitchFamily="50" charset="-128"/>
              <a:ea typeface="HG丸ｺﾞｼｯｸM-PRO" pitchFamily="50" charset="-128"/>
            </a:endParaRPr>
          </a:p>
          <a:p>
            <a:endParaRPr lang="en-US" altLang="ja-JP" sz="1100" dirty="0" smtClean="0">
              <a:latin typeface="HG丸ｺﾞｼｯｸM-PRO" pitchFamily="50" charset="-128"/>
              <a:ea typeface="HG丸ｺﾞｼｯｸM-PRO" pitchFamily="50" charset="-128"/>
            </a:endParaRPr>
          </a:p>
          <a:p>
            <a:r>
              <a:rPr kumimoji="1" lang="ja-JP" altLang="en-US" sz="1100" dirty="0" smtClean="0">
                <a:latin typeface="HG丸ｺﾞｼｯｸM-PRO" pitchFamily="50" charset="-128"/>
                <a:ea typeface="HG丸ｺﾞｼｯｸM-PRO" pitchFamily="50" charset="-128"/>
              </a:rPr>
              <a:t>事務局</a:t>
            </a:r>
            <a:endParaRPr kumimoji="1" lang="en-US" altLang="ja-JP" sz="1100" dirty="0" smtClean="0">
              <a:latin typeface="HG丸ｺﾞｼｯｸM-PRO" pitchFamily="50" charset="-128"/>
              <a:ea typeface="HG丸ｺﾞｼｯｸM-PRO" pitchFamily="50" charset="-128"/>
            </a:endParaRPr>
          </a:p>
          <a:p>
            <a:r>
              <a:rPr lang="ja-JP" altLang="en-US" sz="1100" dirty="0" smtClean="0">
                <a:latin typeface="HG丸ｺﾞｼｯｸM-PRO" pitchFamily="50" charset="-128"/>
                <a:ea typeface="HG丸ｺﾞｼｯｸM-PRO" pitchFamily="50" charset="-128"/>
              </a:rPr>
              <a:t>〒</a:t>
            </a:r>
            <a:r>
              <a:rPr lang="en-US" altLang="ja-JP" sz="1100" dirty="0" smtClean="0">
                <a:latin typeface="HG丸ｺﾞｼｯｸM-PRO" pitchFamily="50" charset="-128"/>
                <a:ea typeface="HG丸ｺﾞｼｯｸM-PRO" pitchFamily="50" charset="-128"/>
              </a:rPr>
              <a:t>993-0084</a:t>
            </a:r>
            <a:r>
              <a:rPr lang="ja-JP" altLang="en-US" sz="1100" dirty="0" smtClean="0">
                <a:latin typeface="HG丸ｺﾞｼｯｸM-PRO" pitchFamily="50" charset="-128"/>
                <a:ea typeface="HG丸ｺﾞｼｯｸM-PRO" pitchFamily="50" charset="-128"/>
              </a:rPr>
              <a:t>　山形県長井市栄町</a:t>
            </a:r>
            <a:r>
              <a:rPr lang="en-US" altLang="ja-JP" sz="1100" dirty="0" smtClean="0">
                <a:latin typeface="HG丸ｺﾞｼｯｸM-PRO" pitchFamily="50" charset="-128"/>
                <a:ea typeface="HG丸ｺﾞｼｯｸM-PRO" pitchFamily="50" charset="-128"/>
              </a:rPr>
              <a:t>6-6-102</a:t>
            </a:r>
          </a:p>
          <a:p>
            <a:r>
              <a:rPr kumimoji="1" lang="en-US" altLang="ja-JP" sz="1100" dirty="0" smtClean="0">
                <a:latin typeface="HG丸ｺﾞｼｯｸM-PRO" pitchFamily="50" charset="-128"/>
                <a:ea typeface="HG丸ｺﾞｼｯｸM-PRO" pitchFamily="50" charset="-128"/>
              </a:rPr>
              <a:t>TEL</a:t>
            </a:r>
            <a:r>
              <a:rPr lang="ja-JP" altLang="en-US" sz="1100" dirty="0" smtClean="0">
                <a:latin typeface="HG丸ｺﾞｼｯｸM-PRO" pitchFamily="50" charset="-128"/>
                <a:ea typeface="HG丸ｺﾞｼｯｸM-PRO" pitchFamily="50" charset="-128"/>
              </a:rPr>
              <a:t>      </a:t>
            </a:r>
            <a:r>
              <a:rPr kumimoji="1" lang="ja-JP" altLang="en-US" sz="1100" dirty="0" smtClean="0">
                <a:latin typeface="HG丸ｺﾞｼｯｸM-PRO" pitchFamily="50" charset="-128"/>
                <a:ea typeface="HG丸ｺﾞｼｯｸM-PRO" pitchFamily="50" charset="-128"/>
              </a:rPr>
              <a:t> </a:t>
            </a:r>
            <a:r>
              <a:rPr kumimoji="1" lang="en-US" altLang="ja-JP" sz="1100" dirty="0" smtClean="0">
                <a:latin typeface="HG丸ｺﾞｼｯｸM-PRO" pitchFamily="50" charset="-128"/>
                <a:ea typeface="HG丸ｺﾞｼｯｸM-PRO" pitchFamily="50" charset="-128"/>
              </a:rPr>
              <a:t>0238-87-0817</a:t>
            </a:r>
          </a:p>
          <a:p>
            <a:r>
              <a:rPr kumimoji="1" lang="ja-JP" altLang="en-US" sz="800" dirty="0" smtClean="0">
                <a:latin typeface="+mn-ea"/>
              </a:rPr>
              <a:t>                 （長井市役所地域づくり推進課内）</a:t>
            </a:r>
            <a:endParaRPr kumimoji="1" lang="en-US" altLang="ja-JP" sz="800" dirty="0" smtClean="0">
              <a:latin typeface="+mn-ea"/>
            </a:endParaRPr>
          </a:p>
          <a:p>
            <a:r>
              <a:rPr lang="en-US" altLang="ja-JP" sz="1100" dirty="0" smtClean="0">
                <a:latin typeface="HG丸ｺﾞｼｯｸM-PRO" pitchFamily="50" charset="-128"/>
                <a:ea typeface="HG丸ｺﾞｼｯｸM-PRO" pitchFamily="50" charset="-128"/>
              </a:rPr>
              <a:t>FAX</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0238-83-1070</a:t>
            </a:r>
            <a:r>
              <a:rPr lang="ja-JP" altLang="en-US" sz="1100" dirty="0" smtClean="0">
                <a:latin typeface="HG丸ｺﾞｼｯｸM-PRO" pitchFamily="50" charset="-128"/>
                <a:ea typeface="HG丸ｺﾞｼｯｸM-PRO" pitchFamily="50" charset="-128"/>
              </a:rPr>
              <a:t> </a:t>
            </a:r>
            <a:endParaRPr lang="en-US" altLang="ja-JP" sz="1100" dirty="0" smtClean="0">
              <a:latin typeface="HG丸ｺﾞｼｯｸM-PRO" pitchFamily="50" charset="-128"/>
              <a:ea typeface="HG丸ｺﾞｼｯｸM-PRO" pitchFamily="50" charset="-128"/>
            </a:endParaRPr>
          </a:p>
          <a:p>
            <a:r>
              <a:rPr lang="en-US" altLang="ja-JP" sz="1100" dirty="0" smtClean="0">
                <a:latin typeface="HG丸ｺﾞｼｯｸM-PRO" pitchFamily="50" charset="-128"/>
                <a:ea typeface="HG丸ｺﾞｼｯｸM-PRO" pitchFamily="50" charset="-128"/>
              </a:rPr>
              <a:t>            </a:t>
            </a:r>
            <a:r>
              <a:rPr lang="ja-JP" altLang="en-US" sz="800" dirty="0" smtClean="0">
                <a:latin typeface="+mn-ea"/>
              </a:rPr>
              <a:t>（長井市役所地域づくり推進課内）</a:t>
            </a:r>
            <a:endParaRPr lang="en-US" altLang="ja-JP" sz="800" dirty="0" smtClean="0">
              <a:latin typeface="+mn-ea"/>
            </a:endParaRPr>
          </a:p>
          <a:p>
            <a:r>
              <a:rPr kumimoji="1" lang="en-US" altLang="ja-JP" sz="1100" dirty="0" smtClean="0">
                <a:latin typeface="HG丸ｺﾞｼｯｸM-PRO" pitchFamily="50" charset="-128"/>
                <a:ea typeface="HG丸ｺﾞｼｯｸM-PRO" pitchFamily="50" charset="-128"/>
              </a:rPr>
              <a:t>E-mail     info@npo-alku.jp</a:t>
            </a:r>
            <a:endParaRPr lang="en-US" altLang="ja-JP" sz="1100" dirty="0" smtClean="0">
              <a:latin typeface="HG丸ｺﾞｼｯｸM-PRO" pitchFamily="50" charset="-128"/>
              <a:ea typeface="HG丸ｺﾞｼｯｸM-PRO" pitchFamily="50" charset="-128"/>
            </a:endParaRPr>
          </a:p>
          <a:p>
            <a:r>
              <a:rPr kumimoji="1" lang="en-US" altLang="ja-JP" sz="1100" dirty="0" smtClean="0">
                <a:latin typeface="HG丸ｺﾞｼｯｸM-PRO" pitchFamily="50" charset="-128"/>
                <a:ea typeface="HG丸ｺﾞｼｯｸM-PRO" pitchFamily="50" charset="-128"/>
              </a:rPr>
              <a:t>HP</a:t>
            </a:r>
            <a:r>
              <a:rPr lang="ja-JP" altLang="en-US" sz="1100" dirty="0" smtClean="0">
                <a:latin typeface="HG丸ｺﾞｼｯｸM-PRO" pitchFamily="50" charset="-128"/>
                <a:ea typeface="HG丸ｺﾞｼｯｸM-PRO" pitchFamily="50" charset="-128"/>
              </a:rPr>
              <a:t>         </a:t>
            </a:r>
            <a:r>
              <a:rPr lang="en-US" altLang="ja-JP" sz="1100" dirty="0" smtClean="0">
                <a:latin typeface="HG丸ｺﾞｼｯｸM-PRO" pitchFamily="50" charset="-128"/>
                <a:ea typeface="HG丸ｺﾞｼｯｸM-PRO" pitchFamily="50" charset="-128"/>
              </a:rPr>
              <a:t>http://npo-alku.jp/</a:t>
            </a:r>
            <a:endParaRPr kumimoji="1" lang="en-US" altLang="ja-JP" sz="1100" dirty="0" smtClean="0">
              <a:latin typeface="HG丸ｺﾞｼｯｸM-PRO" pitchFamily="50" charset="-128"/>
              <a:ea typeface="HG丸ｺﾞｼｯｸM-PRO" pitchFamily="50" charset="-128"/>
            </a:endParaRPr>
          </a:p>
        </p:txBody>
      </p:sp>
      <p:sp>
        <p:nvSpPr>
          <p:cNvPr id="14" name="テキスト ボックス 13"/>
          <p:cNvSpPr txBox="1"/>
          <p:nvPr/>
        </p:nvSpPr>
        <p:spPr>
          <a:xfrm>
            <a:off x="3356992" y="6444208"/>
            <a:ext cx="3356992" cy="646331"/>
          </a:xfrm>
          <a:prstGeom prst="rect">
            <a:avLst/>
          </a:prstGeom>
          <a:noFill/>
        </p:spPr>
        <p:txBody>
          <a:bodyPr wrap="square" rtlCol="0">
            <a:spAutoFit/>
          </a:bodyPr>
          <a:lstStyle/>
          <a:p>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アドバイザリー会員</a:t>
            </a:r>
            <a:r>
              <a:rPr kumimoji="1" lang="en-US" altLang="ja-JP" sz="1200" dirty="0" smtClean="0">
                <a:latin typeface="HG丸ｺﾞｼｯｸM-PRO" pitchFamily="50" charset="-128"/>
                <a:ea typeface="HG丸ｺﾞｼｯｸM-PRO" pitchFamily="50" charset="-128"/>
              </a:rPr>
              <a:t>】</a:t>
            </a:r>
            <a:r>
              <a:rPr kumimoji="1" lang="ja-JP" altLang="en-US" sz="1200" dirty="0" smtClean="0">
                <a:latin typeface="HG丸ｺﾞｼｯｸM-PRO" pitchFamily="50" charset="-128"/>
                <a:ea typeface="HG丸ｺﾞｼｯｸM-PRO" pitchFamily="50" charset="-128"/>
              </a:rPr>
              <a:t>　　　</a:t>
            </a:r>
            <a:endParaRPr kumimoji="1" lang="en-US" altLang="ja-JP" sz="1200" dirty="0" smtClean="0">
              <a:latin typeface="HG丸ｺﾞｼｯｸM-PRO" pitchFamily="50" charset="-128"/>
              <a:ea typeface="HG丸ｺﾞｼｯｸM-PRO" pitchFamily="50" charset="-128"/>
            </a:endParaRPr>
          </a:p>
          <a:p>
            <a:r>
              <a:rPr lang="en-US" altLang="ja-JP" sz="1200" dirty="0" smtClean="0">
                <a:latin typeface="HG丸ｺﾞｼｯｸM-PRO" pitchFamily="50" charset="-128"/>
                <a:ea typeface="HG丸ｺﾞｼｯｸM-PRO" pitchFamily="50" charset="-128"/>
              </a:rPr>
              <a:t>        </a:t>
            </a:r>
            <a:r>
              <a:rPr kumimoji="1" lang="ja-JP" altLang="en-US" sz="1200" dirty="0" smtClean="0">
                <a:latin typeface="HG丸ｺﾞｼｯｸM-PRO" pitchFamily="50" charset="-128"/>
                <a:ea typeface="HG丸ｺﾞｼｯｸM-PRO" pitchFamily="50" charset="-128"/>
              </a:rPr>
              <a:t>入会金</a:t>
            </a:r>
            <a:r>
              <a:rPr kumimoji="1" lang="en-US" altLang="ja-JP" sz="1200" dirty="0" smtClean="0">
                <a:latin typeface="HG丸ｺﾞｼｯｸM-PRO" pitchFamily="50" charset="-128"/>
                <a:ea typeface="HG丸ｺﾞｼｯｸM-PRO" pitchFamily="50" charset="-128"/>
              </a:rPr>
              <a:t>/0</a:t>
            </a:r>
            <a:r>
              <a:rPr kumimoji="1" lang="ja-JP" altLang="en-US" sz="1200" dirty="0" smtClean="0">
                <a:latin typeface="HG丸ｺﾞｼｯｸM-PRO" pitchFamily="50" charset="-128"/>
                <a:ea typeface="HG丸ｺﾞｼｯｸM-PRO" pitchFamily="50" charset="-128"/>
              </a:rPr>
              <a:t>円 　　    年会費</a:t>
            </a:r>
            <a:r>
              <a:rPr kumimoji="1" lang="en-US" altLang="ja-JP" sz="1200" dirty="0" smtClean="0">
                <a:latin typeface="HG丸ｺﾞｼｯｸM-PRO" pitchFamily="50" charset="-128"/>
                <a:ea typeface="HG丸ｺﾞｼｯｸM-PRO" pitchFamily="50" charset="-128"/>
              </a:rPr>
              <a:t>/0</a:t>
            </a:r>
            <a:r>
              <a:rPr kumimoji="1" lang="ja-JP" altLang="en-US" sz="1200" dirty="0" smtClean="0">
                <a:latin typeface="HG丸ｺﾞｼｯｸM-PRO" pitchFamily="50" charset="-128"/>
                <a:ea typeface="HG丸ｺﾞｼｯｸM-PRO" pitchFamily="50" charset="-128"/>
              </a:rPr>
              <a:t>円</a:t>
            </a:r>
            <a:endParaRPr kumimoji="1" lang="en-US" altLang="ja-JP" sz="1200" dirty="0" smtClean="0">
              <a:latin typeface="HG丸ｺﾞｼｯｸM-PRO" pitchFamily="50" charset="-128"/>
              <a:ea typeface="HG丸ｺﾞｼｯｸM-PRO" pitchFamily="50" charset="-128"/>
            </a:endParaRPr>
          </a:p>
          <a:p>
            <a:endParaRPr lang="en-US" altLang="ja-JP" sz="1200" dirty="0" smtClean="0">
              <a:latin typeface="HG丸ｺﾞｼｯｸM-PRO" pitchFamily="50" charset="-128"/>
              <a:ea typeface="HG丸ｺﾞｼｯｸM-PRO" pitchFamily="50" charset="-128"/>
            </a:endParaRPr>
          </a:p>
        </p:txBody>
      </p:sp>
      <p:graphicFrame>
        <p:nvGraphicFramePr>
          <p:cNvPr id="16" name="表 15"/>
          <p:cNvGraphicFramePr>
            <a:graphicFrameLocks noGrp="1"/>
          </p:cNvGraphicFramePr>
          <p:nvPr/>
        </p:nvGraphicFramePr>
        <p:xfrm>
          <a:off x="260648" y="2267744"/>
          <a:ext cx="6408711" cy="3888432"/>
        </p:xfrm>
        <a:graphic>
          <a:graphicData uri="http://schemas.openxmlformats.org/drawingml/2006/table">
            <a:tbl>
              <a:tblPr firstRow="1" bandRow="1">
                <a:tableStyleId>{073A0DAA-6AF3-43AB-8588-CEC1D06C72B9}</a:tableStyleId>
              </a:tblPr>
              <a:tblGrid>
                <a:gridCol w="2304256"/>
                <a:gridCol w="1080120"/>
                <a:gridCol w="1080120"/>
                <a:gridCol w="1944215"/>
              </a:tblGrid>
              <a:tr h="242338">
                <a:tc rowSpan="2">
                  <a:txBody>
                    <a:bodyPr/>
                    <a:lstStyle/>
                    <a:p>
                      <a:r>
                        <a:rPr kumimoji="1" lang="ja-JP" altLang="en-US" sz="1400" b="0" dirty="0" smtClean="0">
                          <a:solidFill>
                            <a:schemeClr val="tx1"/>
                          </a:solidFill>
                          <a:latin typeface="HG丸ｺﾞｼｯｸM-PRO" pitchFamily="50" charset="-128"/>
                          <a:ea typeface="HG丸ｺﾞｼｯｸM-PRO" pitchFamily="50" charset="-128"/>
                        </a:rPr>
                        <a:t>個人</a:t>
                      </a:r>
                      <a:endParaRPr kumimoji="1" lang="en-US" altLang="ja-JP" sz="1400" b="0" dirty="0" smtClean="0">
                        <a:solidFill>
                          <a:schemeClr val="tx1"/>
                        </a:solidFill>
                        <a:latin typeface="HG丸ｺﾞｼｯｸM-PRO" pitchFamily="50" charset="-128"/>
                        <a:ea typeface="HG丸ｺﾞｼｯｸM-PRO" pitchFamily="50" charset="-128"/>
                      </a:endParaRPr>
                    </a:p>
                    <a:p>
                      <a:r>
                        <a:rPr kumimoji="1" lang="ja-JP" altLang="en-US" sz="1400" b="0" dirty="0" smtClean="0">
                          <a:solidFill>
                            <a:schemeClr val="tx1"/>
                          </a:solidFill>
                          <a:latin typeface="HG丸ｺﾞｼｯｸM-PRO" pitchFamily="50" charset="-128"/>
                          <a:ea typeface="HG丸ｺﾞｼｯｸM-PRO" pitchFamily="50" charset="-128"/>
                        </a:rPr>
                        <a:t>又は団体・法人名</a:t>
                      </a:r>
                      <a:endParaRPr kumimoji="1" lang="ja-JP" altLang="en-US" sz="14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800" b="0" dirty="0" smtClean="0">
                          <a:solidFill>
                            <a:schemeClr val="tx1"/>
                          </a:solidFill>
                          <a:latin typeface="HG丸ｺﾞｼｯｸM-PRO" pitchFamily="50" charset="-128"/>
                          <a:ea typeface="HG丸ｺﾞｼｯｸM-PRO" pitchFamily="50" charset="-128"/>
                        </a:rPr>
                        <a:t>フリガナ</a:t>
                      </a:r>
                      <a:endParaRPr kumimoji="1" lang="ja-JP" altLang="en-US" sz="800" b="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315">
                <a:tc vMerge="1">
                  <a:txBody>
                    <a:bodyPr/>
                    <a:lstStyle/>
                    <a:p>
                      <a:endParaRPr kumimoji="1" lang="ja-JP" altLang="en-US"/>
                    </a:p>
                  </a:txBody>
                  <a:tcPr/>
                </a:tc>
                <a:tc gridSpan="3">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r>
              <a:tr h="239351">
                <a:tc rowSpan="2">
                  <a:txBody>
                    <a:bodyPr/>
                    <a:lstStyle/>
                    <a:p>
                      <a:r>
                        <a:rPr kumimoji="1" lang="ja-JP" altLang="en-US" sz="1400" dirty="0" smtClean="0">
                          <a:latin typeface="HG丸ｺﾞｼｯｸM-PRO" pitchFamily="50" charset="-128"/>
                          <a:ea typeface="HG丸ｺﾞｼｯｸM-PRO" pitchFamily="50" charset="-128"/>
                        </a:rPr>
                        <a:t>代表者名</a:t>
                      </a:r>
                      <a:r>
                        <a:rPr kumimoji="1" lang="ja-JP" altLang="en-US" sz="1000" dirty="0" smtClean="0">
                          <a:latin typeface="HG丸ｺﾞｼｯｸM-PRO" pitchFamily="50" charset="-128"/>
                          <a:ea typeface="HG丸ｺﾞｼｯｸM-PRO" pitchFamily="50" charset="-128"/>
                        </a:rPr>
                        <a:t>（団体・法人の会員様のみ）</a:t>
                      </a:r>
                      <a:endParaRPr kumimoji="1" lang="en-US" altLang="ja-JP" sz="1000" dirty="0" smtClean="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800" dirty="0" smtClean="0">
                          <a:latin typeface="HG丸ｺﾞｼｯｸM-PRO" pitchFamily="50" charset="-128"/>
                          <a:ea typeface="HG丸ｺﾞｼｯｸM-PRO" pitchFamily="50" charset="-128"/>
                        </a:rPr>
                        <a:t>フリガナ</a:t>
                      </a:r>
                      <a:endParaRPr kumimoji="1" lang="ja-JP" altLang="en-US" sz="8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rowSpan="2">
                  <a:txBody>
                    <a:bodyPr/>
                    <a:lstStyle/>
                    <a:p>
                      <a:r>
                        <a:rPr kumimoji="1" lang="ja-JP" altLang="en-US" sz="1200" dirty="0" smtClean="0">
                          <a:latin typeface="HG丸ｺﾞｼｯｸM-PRO" pitchFamily="50" charset="-128"/>
                          <a:ea typeface="HG丸ｺﾞｼｯｸM-PRO" pitchFamily="50" charset="-128"/>
                        </a:rPr>
                        <a:t>担当者名</a:t>
                      </a:r>
                      <a:endParaRPr kumimoji="1" lang="en-US" altLang="ja-JP" sz="1200" dirty="0" smtClean="0">
                        <a:latin typeface="HG丸ｺﾞｼｯｸM-PRO" pitchFamily="50" charset="-128"/>
                        <a:ea typeface="HG丸ｺﾞｼｯｸM-PRO" pitchFamily="50" charset="-128"/>
                      </a:endParaRPr>
                    </a:p>
                    <a:p>
                      <a:endParaRPr kumimoji="1" lang="en-US" altLang="ja-JP" sz="1200" dirty="0" smtClean="0">
                        <a:latin typeface="HG丸ｺﾞｼｯｸM-PRO" pitchFamily="50" charset="-128"/>
                        <a:ea typeface="HG丸ｺﾞｼｯｸM-PRO" pitchFamily="50" charset="-128"/>
                      </a:endParaRPr>
                    </a:p>
                    <a:p>
                      <a:r>
                        <a:rPr kumimoji="1" lang="ja-JP" altLang="en-US" sz="1200" dirty="0" smtClean="0">
                          <a:latin typeface="HG丸ｺﾞｼｯｸM-PRO" pitchFamily="50" charset="-128"/>
                          <a:ea typeface="HG丸ｺﾞｼｯｸM-PRO" pitchFamily="50" charset="-128"/>
                        </a:rPr>
                        <a:t>担当部署</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8701">
                <a:tc vMerge="1">
                  <a:txBody>
                    <a:bodyPr/>
                    <a:lstStyle/>
                    <a:p>
                      <a:endParaRPr kumimoji="1" lang="ja-JP" altLang="en-US"/>
                    </a:p>
                  </a:txBody>
                  <a:tcPr/>
                </a:tc>
                <a:tc gridSpan="2">
                  <a:txBody>
                    <a:bodyPr/>
                    <a:lstStyle/>
                    <a:p>
                      <a:endParaRPr kumimoji="1" lang="ja-JP" altLang="en-US"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tr>
              <a:tr h="645519">
                <a:tc gridSpan="4">
                  <a:txBody>
                    <a:bodyPr/>
                    <a:lstStyle/>
                    <a:p>
                      <a:r>
                        <a:rPr kumimoji="1" lang="ja-JP" altLang="en-US" sz="1400" dirty="0" smtClean="0">
                          <a:latin typeface="HG丸ｺﾞｼｯｸM-PRO" pitchFamily="50" charset="-128"/>
                          <a:ea typeface="HG丸ｺﾞｼｯｸM-PRO" pitchFamily="50" charset="-128"/>
                        </a:rPr>
                        <a:t>住所</a:t>
                      </a:r>
                      <a:endParaRPr kumimoji="1" lang="en-US" altLang="ja-JP" sz="1400" dirty="0" smtClean="0">
                        <a:latin typeface="HG丸ｺﾞｼｯｸM-PRO" pitchFamily="50" charset="-128"/>
                        <a:ea typeface="HG丸ｺﾞｼｯｸM-PRO" pitchFamily="50" charset="-128"/>
                      </a:endParaRPr>
                    </a:p>
                    <a:p>
                      <a:r>
                        <a:rPr kumimoji="1" lang="ja-JP" altLang="en-US" sz="1400" dirty="0" smtClean="0">
                          <a:latin typeface="HG丸ｺﾞｼｯｸM-PRO" pitchFamily="50" charset="-128"/>
                          <a:ea typeface="HG丸ｺﾞｼｯｸM-PRO" pitchFamily="50" charset="-128"/>
                        </a:rPr>
                        <a:t>〒　　　</a:t>
                      </a:r>
                      <a:r>
                        <a:rPr kumimoji="1" lang="en-US" altLang="ja-JP" sz="1400" dirty="0" smtClean="0">
                          <a:latin typeface="HG丸ｺﾞｼｯｸM-PRO" pitchFamily="50" charset="-128"/>
                          <a:ea typeface="HG丸ｺﾞｼｯｸM-PRO" pitchFamily="50" charset="-128"/>
                        </a:rPr>
                        <a:t>-</a:t>
                      </a:r>
                    </a:p>
                    <a:p>
                      <a:endParaRPr kumimoji="1" lang="ja-JP" altLang="en-US" sz="14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0278">
                <a:tc gridSpan="2">
                  <a:txBody>
                    <a:bodyPr/>
                    <a:lstStyle/>
                    <a:p>
                      <a:r>
                        <a:rPr kumimoji="1" lang="ja-JP" altLang="en-US" sz="1200" dirty="0" smtClean="0">
                          <a:latin typeface="HG丸ｺﾞｼｯｸM-PRO" pitchFamily="50" charset="-128"/>
                          <a:ea typeface="HG丸ｺﾞｼｯｸM-PRO" pitchFamily="50" charset="-128"/>
                        </a:rPr>
                        <a:t>電話番号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FAX</a:t>
                      </a:r>
                      <a:r>
                        <a:rPr kumimoji="1" lang="ja-JP" altLang="en-US" sz="1200" dirty="0" smtClean="0">
                          <a:latin typeface="HG丸ｺﾞｼｯｸM-PRO" pitchFamily="50" charset="-128"/>
                          <a:ea typeface="HG丸ｺﾞｼｯｸM-PRO" pitchFamily="50" charset="-128"/>
                        </a:rPr>
                        <a:t>番号　　　</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0278">
                <a:tc gridSpan="2">
                  <a:txBody>
                    <a:bodyPr/>
                    <a:lstStyle/>
                    <a:p>
                      <a:r>
                        <a:rPr kumimoji="1" lang="en-US" altLang="ja-JP" sz="1200" dirty="0" smtClean="0">
                          <a:latin typeface="HG丸ｺﾞｼｯｸM-PRO" pitchFamily="50" charset="-128"/>
                          <a:ea typeface="HG丸ｺﾞｼｯｸM-PRO" pitchFamily="50" charset="-128"/>
                        </a:rPr>
                        <a:t>E-mail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200" dirty="0" smtClean="0">
                          <a:latin typeface="HG丸ｺﾞｼｯｸM-PRO" pitchFamily="50" charset="-128"/>
                          <a:ea typeface="HG丸ｺﾞｼｯｸM-PRO" pitchFamily="50" charset="-128"/>
                        </a:rPr>
                        <a:t>URL</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5651">
                <a:tc gridSpan="2">
                  <a:txBody>
                    <a:bodyPr/>
                    <a:lstStyle/>
                    <a:p>
                      <a:r>
                        <a:rPr kumimoji="1" lang="ja-JP" altLang="en-US" sz="1200" dirty="0" smtClean="0">
                          <a:latin typeface="HG丸ｺﾞｼｯｸM-PRO" pitchFamily="50" charset="-128"/>
                          <a:ea typeface="HG丸ｺﾞｼｯｸM-PRO" pitchFamily="50" charset="-128"/>
                        </a:rPr>
                        <a:t>ご紹介者名</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200" dirty="0" smtClean="0">
                          <a:latin typeface="HG丸ｺﾞｼｯｸM-PRO" pitchFamily="50" charset="-128"/>
                          <a:ea typeface="HG丸ｺﾞｼｯｸM-PRO" pitchFamily="50" charset="-128"/>
                        </a:rPr>
                        <a:t>事務局記入欄</a:t>
                      </a:r>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7" name="テキスト ボックス 16"/>
          <p:cNvSpPr txBox="1"/>
          <p:nvPr/>
        </p:nvSpPr>
        <p:spPr>
          <a:xfrm>
            <a:off x="620688" y="683568"/>
            <a:ext cx="5544616" cy="276999"/>
          </a:xfrm>
          <a:prstGeom prst="rect">
            <a:avLst/>
          </a:prstGeom>
          <a:noFill/>
        </p:spPr>
        <p:txBody>
          <a:bodyPr wrap="square" rtlCol="0">
            <a:spAutoFit/>
          </a:bodyPr>
          <a:lstStyle/>
          <a:p>
            <a:pPr algn="ctr"/>
            <a:r>
              <a:rPr kumimoji="1" lang="ja-JP" altLang="en-US" sz="1200" dirty="0" smtClean="0">
                <a:latin typeface="HG丸ｺﾞｼｯｸM-PRO" pitchFamily="50" charset="-128"/>
                <a:ea typeface="HG丸ｺﾞｼｯｸM-PRO" pitchFamily="50" charset="-128"/>
              </a:rPr>
              <a:t>入会をご希望する会員の種類に○を付けてください。</a:t>
            </a:r>
            <a:endParaRPr kumimoji="1" lang="ja-JP" altLang="en-US" sz="1200" dirty="0">
              <a:latin typeface="HG丸ｺﾞｼｯｸM-PRO" pitchFamily="50" charset="-128"/>
              <a:ea typeface="HG丸ｺﾞｼｯｸM-PRO" pitchFamily="50" charset="-128"/>
            </a:endParaRPr>
          </a:p>
        </p:txBody>
      </p:sp>
      <p:sp>
        <p:nvSpPr>
          <p:cNvPr id="18" name="テキスト ボックス 17"/>
          <p:cNvSpPr txBox="1"/>
          <p:nvPr/>
        </p:nvSpPr>
        <p:spPr>
          <a:xfrm>
            <a:off x="1268760" y="1043608"/>
            <a:ext cx="5256584" cy="338554"/>
          </a:xfrm>
          <a:prstGeom prst="rect">
            <a:avLst/>
          </a:prstGeom>
          <a:noFill/>
        </p:spPr>
        <p:txBody>
          <a:bodyPr wrap="square" rtlCol="0">
            <a:spAutoFit/>
          </a:bodyPr>
          <a:lstStyle/>
          <a:p>
            <a:r>
              <a:rPr kumimoji="1" lang="ja-JP" altLang="en-US" sz="1600" dirty="0" smtClean="0">
                <a:latin typeface="HG丸ｺﾞｼｯｸM-PRO" pitchFamily="50" charset="-128"/>
                <a:ea typeface="HG丸ｺﾞｼｯｸM-PRO" pitchFamily="50" charset="-128"/>
              </a:rPr>
              <a:t>○　個人会員　　　　　　○団体・法人会員</a:t>
            </a:r>
            <a:endParaRPr kumimoji="1" lang="ja-JP" altLang="en-US" sz="1600" dirty="0">
              <a:latin typeface="HG丸ｺﾞｼｯｸM-PRO" pitchFamily="50" charset="-128"/>
              <a:ea typeface="HG丸ｺﾞｼｯｸM-PRO" pitchFamily="50" charset="-128"/>
            </a:endParaRPr>
          </a:p>
        </p:txBody>
      </p:sp>
      <p:sp>
        <p:nvSpPr>
          <p:cNvPr id="11" name="テキスト ボックス 10"/>
          <p:cNvSpPr txBox="1"/>
          <p:nvPr/>
        </p:nvSpPr>
        <p:spPr>
          <a:xfrm>
            <a:off x="260648" y="6516216"/>
            <a:ext cx="3024336" cy="1446550"/>
          </a:xfrm>
          <a:prstGeom prst="rect">
            <a:avLst/>
          </a:prstGeom>
          <a:noFill/>
          <a:ln w="3175">
            <a:solidFill>
              <a:schemeClr val="accent1"/>
            </a:solidFill>
          </a:ln>
        </p:spPr>
        <p:txBody>
          <a:bodyPr wrap="square" rtlCol="0">
            <a:spAutoFit/>
          </a:bodyPr>
          <a:lstStyle/>
          <a:p>
            <a:r>
              <a:rPr lang="ja-JP" altLang="en-US" sz="1100" dirty="0" smtClean="0"/>
              <a:t>アドバイザリー</a:t>
            </a:r>
            <a:r>
              <a:rPr kumimoji="1" lang="ja-JP" altLang="en-US" sz="1100" dirty="0" smtClean="0"/>
              <a:t>会員とは、ご自身のスキルや経験を活かしてプロボノとして当法人に関わっていただける会員様です。</a:t>
            </a:r>
            <a:endParaRPr kumimoji="1" lang="en-US" altLang="ja-JP" sz="1100" dirty="0" smtClean="0"/>
          </a:p>
          <a:p>
            <a:r>
              <a:rPr lang="ja-JP" altLang="en-US" sz="1100" dirty="0" smtClean="0"/>
              <a:t>プロボノとは「社会的・公共的な目的の為に、自らの職業を通じて培ったスキルや知識を提供するボランティア活動」で、例えばデザイナーの方が</a:t>
            </a:r>
            <a:r>
              <a:rPr lang="en-US" altLang="ja-JP" sz="1100" dirty="0" smtClean="0"/>
              <a:t>NPO</a:t>
            </a:r>
            <a:r>
              <a:rPr lang="ja-JP" altLang="en-US" sz="1100" dirty="0" smtClean="0"/>
              <a:t>団体の</a:t>
            </a:r>
            <a:r>
              <a:rPr lang="en-US" altLang="ja-JP" sz="1100" dirty="0" smtClean="0"/>
              <a:t>Web</a:t>
            </a:r>
            <a:r>
              <a:rPr lang="ja-JP" altLang="en-US" sz="1100" dirty="0" smtClean="0"/>
              <a:t>を構築したなどがプロボノです。</a:t>
            </a:r>
            <a:endParaRPr kumimoji="1" lang="en-US" altLang="ja-JP" sz="1100" dirty="0" smtClean="0"/>
          </a:p>
          <a:p>
            <a:endParaRPr kumimoji="1" lang="ja-JP" altLang="en-US" sz="11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628</Words>
  <Application>Microsoft Macintosh PowerPoint</Application>
  <PresentationFormat>画面に合わせる (4:3)</PresentationFormat>
  <Paragraphs>215</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Calibri</vt:lpstr>
      <vt:lpstr>HG丸ｺﾞｼｯｸM-PRO</vt:lpstr>
      <vt:lpstr>ＭＳ Ｐゴシック</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Toshiba</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03017</dc:creator>
  <cp:lastModifiedBy>佐藤亜紀</cp:lastModifiedBy>
  <cp:revision>19</cp:revision>
  <cp:lastPrinted>2017-05-02T05:14:12Z</cp:lastPrinted>
  <dcterms:created xsi:type="dcterms:W3CDTF">2016-05-26T23:25:13Z</dcterms:created>
  <dcterms:modified xsi:type="dcterms:W3CDTF">2017-05-02T05:14:13Z</dcterms:modified>
</cp:coreProperties>
</file>