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
  </p:notesMasterIdLst>
  <p:sldIdLst>
    <p:sldId id="256" r:id="rId2"/>
    <p:sldId id="257" r:id="rId3"/>
    <p:sldId id="258" r:id="rId4"/>
    <p:sldId id="261" r:id="rId5"/>
    <p:sldId id="262" r:id="rId6"/>
    <p:sldId id="263" r:id="rId7"/>
    <p:sldId id="267" r:id="rId8"/>
    <p:sldId id="264" r:id="rId9"/>
    <p:sldId id="266" r:id="rId10"/>
    <p:sldId id="265"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2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AAA64-8328-498D-B7BA-253122A4BE1B}" type="doc">
      <dgm:prSet loTypeId="urn:microsoft.com/office/officeart/2005/8/layout/venn3" loCatId="relationship" qsTypeId="urn:microsoft.com/office/officeart/2005/8/quickstyle/simple1" qsCatId="simple" csTypeId="urn:microsoft.com/office/officeart/2005/8/colors/accent3_2" csCatId="accent3" phldr="1"/>
      <dgm:spPr/>
    </dgm:pt>
    <dgm:pt modelId="{15C98C10-4CD9-4F33-B780-C54637C8AA6B}">
      <dgm:prSet phldrT="[テキスト]"/>
      <dgm:spPr/>
      <dgm:t>
        <a:bodyPr/>
        <a:lstStyle/>
        <a:p>
          <a:r>
            <a:rPr kumimoji="1" lang="ja-JP" altLang="en-US" dirty="0" smtClean="0"/>
            <a:t>海洋教育ポータルとしての葛西臨海公園・海浜公園の活用</a:t>
          </a:r>
          <a:endParaRPr kumimoji="1" lang="ja-JP" altLang="en-US" dirty="0"/>
        </a:p>
      </dgm:t>
    </dgm:pt>
    <dgm:pt modelId="{1D6998A6-5AE0-4DAE-A7AD-D4EB5A9B5A2C}" type="parTrans" cxnId="{927243BF-9F6F-4E24-903E-F98D22CB86E6}">
      <dgm:prSet/>
      <dgm:spPr/>
      <dgm:t>
        <a:bodyPr/>
        <a:lstStyle/>
        <a:p>
          <a:endParaRPr kumimoji="1" lang="ja-JP" altLang="en-US"/>
        </a:p>
      </dgm:t>
    </dgm:pt>
    <dgm:pt modelId="{A1A074E1-CB20-4081-8518-1ACE03A39CA3}" type="sibTrans" cxnId="{927243BF-9F6F-4E24-903E-F98D22CB86E6}">
      <dgm:prSet/>
      <dgm:spPr/>
      <dgm:t>
        <a:bodyPr/>
        <a:lstStyle/>
        <a:p>
          <a:endParaRPr kumimoji="1" lang="ja-JP" altLang="en-US"/>
        </a:p>
      </dgm:t>
    </dgm:pt>
    <dgm:pt modelId="{B8FE03C6-4F74-4269-9172-BE0EE0F3ADE6}">
      <dgm:prSet phldrT="[テキスト]"/>
      <dgm:spPr/>
      <dgm:t>
        <a:bodyPr/>
        <a:lstStyle/>
        <a:p>
          <a:r>
            <a:rPr kumimoji="1" lang="ja-JP" altLang="en-US" dirty="0" smtClean="0"/>
            <a:t>ユニバーサル（バリアフリー）プログラムの開発と展開</a:t>
          </a:r>
          <a:endParaRPr kumimoji="1" lang="ja-JP" altLang="en-US" dirty="0"/>
        </a:p>
      </dgm:t>
    </dgm:pt>
    <dgm:pt modelId="{78137CD1-8525-4308-9D76-5C86E3CE5C74}" type="parTrans" cxnId="{5DF3559C-D33F-4702-8E70-24B0006BA1F4}">
      <dgm:prSet/>
      <dgm:spPr/>
      <dgm:t>
        <a:bodyPr/>
        <a:lstStyle/>
        <a:p>
          <a:endParaRPr kumimoji="1" lang="ja-JP" altLang="en-US"/>
        </a:p>
      </dgm:t>
    </dgm:pt>
    <dgm:pt modelId="{FD7DAA86-5BCC-43B4-9BED-B60133588481}" type="sibTrans" cxnId="{5DF3559C-D33F-4702-8E70-24B0006BA1F4}">
      <dgm:prSet/>
      <dgm:spPr/>
      <dgm:t>
        <a:bodyPr/>
        <a:lstStyle/>
        <a:p>
          <a:endParaRPr kumimoji="1" lang="ja-JP" altLang="en-US"/>
        </a:p>
      </dgm:t>
    </dgm:pt>
    <dgm:pt modelId="{4EE5F37F-FF75-42F7-993A-084E8D89987B}">
      <dgm:prSet phldrT="[テキスト]"/>
      <dgm:spPr/>
      <dgm:t>
        <a:bodyPr/>
        <a:lstStyle/>
        <a:p>
          <a:r>
            <a:rPr kumimoji="1" lang="ja-JP" altLang="en-US" dirty="0" smtClean="0"/>
            <a:t>受託事業の開拓と企業協賛、公的支援の獲得</a:t>
          </a:r>
          <a:endParaRPr kumimoji="1" lang="ja-JP" altLang="en-US" dirty="0"/>
        </a:p>
      </dgm:t>
    </dgm:pt>
    <dgm:pt modelId="{EDD59671-3E4B-4393-ADD6-6205DD508A90}" type="parTrans" cxnId="{070DB530-C738-4C2F-9EC9-8ACCF45356D0}">
      <dgm:prSet/>
      <dgm:spPr/>
      <dgm:t>
        <a:bodyPr/>
        <a:lstStyle/>
        <a:p>
          <a:endParaRPr kumimoji="1" lang="ja-JP" altLang="en-US"/>
        </a:p>
      </dgm:t>
    </dgm:pt>
    <dgm:pt modelId="{68389F2A-60BA-452F-8253-549A141E5427}" type="sibTrans" cxnId="{070DB530-C738-4C2F-9EC9-8ACCF45356D0}">
      <dgm:prSet/>
      <dgm:spPr/>
      <dgm:t>
        <a:bodyPr/>
        <a:lstStyle/>
        <a:p>
          <a:endParaRPr kumimoji="1" lang="ja-JP" altLang="en-US"/>
        </a:p>
      </dgm:t>
    </dgm:pt>
    <dgm:pt modelId="{C626F275-DAAD-4230-8A73-B7FD49173CB4}">
      <dgm:prSet/>
      <dgm:spPr/>
      <dgm:t>
        <a:bodyPr/>
        <a:lstStyle/>
        <a:p>
          <a:r>
            <a:rPr kumimoji="1" lang="ja-JP" altLang="en-US" dirty="0" smtClean="0"/>
            <a:t>指導者養成</a:t>
          </a:r>
          <a:endParaRPr kumimoji="1" lang="ja-JP" altLang="en-US" dirty="0"/>
        </a:p>
      </dgm:t>
    </dgm:pt>
    <dgm:pt modelId="{494AA42B-0107-4E4A-9E25-9965680C766F}" type="parTrans" cxnId="{81D1BA6F-8A48-431C-A027-749010230B14}">
      <dgm:prSet/>
      <dgm:spPr/>
      <dgm:t>
        <a:bodyPr/>
        <a:lstStyle/>
        <a:p>
          <a:endParaRPr kumimoji="1" lang="ja-JP" altLang="en-US"/>
        </a:p>
      </dgm:t>
    </dgm:pt>
    <dgm:pt modelId="{C7AE14C4-324A-4BE1-97A4-0E2333A0BFB1}" type="sibTrans" cxnId="{81D1BA6F-8A48-431C-A027-749010230B14}">
      <dgm:prSet/>
      <dgm:spPr/>
      <dgm:t>
        <a:bodyPr/>
        <a:lstStyle/>
        <a:p>
          <a:endParaRPr kumimoji="1" lang="ja-JP" altLang="en-US"/>
        </a:p>
      </dgm:t>
    </dgm:pt>
    <dgm:pt modelId="{0A42666D-C397-4E19-A3B6-6D86755A1905}" type="pres">
      <dgm:prSet presAssocID="{331AAA64-8328-498D-B7BA-253122A4BE1B}" presName="Name0" presStyleCnt="0">
        <dgm:presLayoutVars>
          <dgm:dir/>
          <dgm:resizeHandles val="exact"/>
        </dgm:presLayoutVars>
      </dgm:prSet>
      <dgm:spPr/>
    </dgm:pt>
    <dgm:pt modelId="{A5073939-5F4E-4537-A66B-69AA8CC75759}" type="pres">
      <dgm:prSet presAssocID="{15C98C10-4CD9-4F33-B780-C54637C8AA6B}" presName="Name5" presStyleLbl="vennNode1" presStyleIdx="0" presStyleCnt="4">
        <dgm:presLayoutVars>
          <dgm:bulletEnabled val="1"/>
        </dgm:presLayoutVars>
      </dgm:prSet>
      <dgm:spPr/>
      <dgm:t>
        <a:bodyPr/>
        <a:lstStyle/>
        <a:p>
          <a:endParaRPr kumimoji="1" lang="ja-JP" altLang="en-US"/>
        </a:p>
      </dgm:t>
    </dgm:pt>
    <dgm:pt modelId="{4635FB1F-F03B-421B-97BC-65B51716B66B}" type="pres">
      <dgm:prSet presAssocID="{A1A074E1-CB20-4081-8518-1ACE03A39CA3}" presName="space" presStyleCnt="0"/>
      <dgm:spPr/>
    </dgm:pt>
    <dgm:pt modelId="{35B7D69C-6874-4F0E-B2C7-553182D2C5F1}" type="pres">
      <dgm:prSet presAssocID="{B8FE03C6-4F74-4269-9172-BE0EE0F3ADE6}" presName="Name5" presStyleLbl="vennNode1" presStyleIdx="1" presStyleCnt="4">
        <dgm:presLayoutVars>
          <dgm:bulletEnabled val="1"/>
        </dgm:presLayoutVars>
      </dgm:prSet>
      <dgm:spPr/>
      <dgm:t>
        <a:bodyPr/>
        <a:lstStyle/>
        <a:p>
          <a:endParaRPr kumimoji="1" lang="ja-JP" altLang="en-US"/>
        </a:p>
      </dgm:t>
    </dgm:pt>
    <dgm:pt modelId="{83053639-4B95-48A8-9B5D-12C96C88BECB}" type="pres">
      <dgm:prSet presAssocID="{FD7DAA86-5BCC-43B4-9BED-B60133588481}" presName="space" presStyleCnt="0"/>
      <dgm:spPr/>
    </dgm:pt>
    <dgm:pt modelId="{D3C362DA-BFFB-421A-8130-7EA770982698}" type="pres">
      <dgm:prSet presAssocID="{C626F275-DAAD-4230-8A73-B7FD49173CB4}" presName="Name5" presStyleLbl="vennNode1" presStyleIdx="2" presStyleCnt="4">
        <dgm:presLayoutVars>
          <dgm:bulletEnabled val="1"/>
        </dgm:presLayoutVars>
      </dgm:prSet>
      <dgm:spPr/>
      <dgm:t>
        <a:bodyPr/>
        <a:lstStyle/>
        <a:p>
          <a:endParaRPr kumimoji="1" lang="ja-JP" altLang="en-US"/>
        </a:p>
      </dgm:t>
    </dgm:pt>
    <dgm:pt modelId="{00AAE1C5-A355-4599-9E10-48386978CA27}" type="pres">
      <dgm:prSet presAssocID="{C7AE14C4-324A-4BE1-97A4-0E2333A0BFB1}" presName="space" presStyleCnt="0"/>
      <dgm:spPr/>
    </dgm:pt>
    <dgm:pt modelId="{592E80E9-7727-455E-95C1-9D0E99081805}" type="pres">
      <dgm:prSet presAssocID="{4EE5F37F-FF75-42F7-993A-084E8D89987B}" presName="Name5" presStyleLbl="vennNode1" presStyleIdx="3" presStyleCnt="4">
        <dgm:presLayoutVars>
          <dgm:bulletEnabled val="1"/>
        </dgm:presLayoutVars>
      </dgm:prSet>
      <dgm:spPr/>
      <dgm:t>
        <a:bodyPr/>
        <a:lstStyle/>
        <a:p>
          <a:endParaRPr kumimoji="1" lang="ja-JP" altLang="en-US"/>
        </a:p>
      </dgm:t>
    </dgm:pt>
  </dgm:ptLst>
  <dgm:cxnLst>
    <dgm:cxn modelId="{846AF7D5-666A-40BC-ACFF-969F6EFF99BC}" type="presOf" srcId="{4EE5F37F-FF75-42F7-993A-084E8D89987B}" destId="{592E80E9-7727-455E-95C1-9D0E99081805}" srcOrd="0" destOrd="0" presId="urn:microsoft.com/office/officeart/2005/8/layout/venn3"/>
    <dgm:cxn modelId="{A0408A30-8369-46E3-A73C-0779FDF659EB}" type="presOf" srcId="{C626F275-DAAD-4230-8A73-B7FD49173CB4}" destId="{D3C362DA-BFFB-421A-8130-7EA770982698}" srcOrd="0" destOrd="0" presId="urn:microsoft.com/office/officeart/2005/8/layout/venn3"/>
    <dgm:cxn modelId="{81D1BA6F-8A48-431C-A027-749010230B14}" srcId="{331AAA64-8328-498D-B7BA-253122A4BE1B}" destId="{C626F275-DAAD-4230-8A73-B7FD49173CB4}" srcOrd="2" destOrd="0" parTransId="{494AA42B-0107-4E4A-9E25-9965680C766F}" sibTransId="{C7AE14C4-324A-4BE1-97A4-0E2333A0BFB1}"/>
    <dgm:cxn modelId="{DD5B8F50-427B-48CC-B023-D25B3D601ACF}" type="presOf" srcId="{15C98C10-4CD9-4F33-B780-C54637C8AA6B}" destId="{A5073939-5F4E-4537-A66B-69AA8CC75759}" srcOrd="0" destOrd="0" presId="urn:microsoft.com/office/officeart/2005/8/layout/venn3"/>
    <dgm:cxn modelId="{927243BF-9F6F-4E24-903E-F98D22CB86E6}" srcId="{331AAA64-8328-498D-B7BA-253122A4BE1B}" destId="{15C98C10-4CD9-4F33-B780-C54637C8AA6B}" srcOrd="0" destOrd="0" parTransId="{1D6998A6-5AE0-4DAE-A7AD-D4EB5A9B5A2C}" sibTransId="{A1A074E1-CB20-4081-8518-1ACE03A39CA3}"/>
    <dgm:cxn modelId="{070DB530-C738-4C2F-9EC9-8ACCF45356D0}" srcId="{331AAA64-8328-498D-B7BA-253122A4BE1B}" destId="{4EE5F37F-FF75-42F7-993A-084E8D89987B}" srcOrd="3" destOrd="0" parTransId="{EDD59671-3E4B-4393-ADD6-6205DD508A90}" sibTransId="{68389F2A-60BA-452F-8253-549A141E5427}"/>
    <dgm:cxn modelId="{DFC38F0B-9B7D-4EDC-AF47-5D6A7482D483}" type="presOf" srcId="{B8FE03C6-4F74-4269-9172-BE0EE0F3ADE6}" destId="{35B7D69C-6874-4F0E-B2C7-553182D2C5F1}" srcOrd="0" destOrd="0" presId="urn:microsoft.com/office/officeart/2005/8/layout/venn3"/>
    <dgm:cxn modelId="{4BF85585-AE30-4198-853C-1703A2DF6550}" type="presOf" srcId="{331AAA64-8328-498D-B7BA-253122A4BE1B}" destId="{0A42666D-C397-4E19-A3B6-6D86755A1905}" srcOrd="0" destOrd="0" presId="urn:microsoft.com/office/officeart/2005/8/layout/venn3"/>
    <dgm:cxn modelId="{5DF3559C-D33F-4702-8E70-24B0006BA1F4}" srcId="{331AAA64-8328-498D-B7BA-253122A4BE1B}" destId="{B8FE03C6-4F74-4269-9172-BE0EE0F3ADE6}" srcOrd="1" destOrd="0" parTransId="{78137CD1-8525-4308-9D76-5C86E3CE5C74}" sibTransId="{FD7DAA86-5BCC-43B4-9BED-B60133588481}"/>
    <dgm:cxn modelId="{BB932293-A020-439E-A49B-3C509C5F5E04}" type="presParOf" srcId="{0A42666D-C397-4E19-A3B6-6D86755A1905}" destId="{A5073939-5F4E-4537-A66B-69AA8CC75759}" srcOrd="0" destOrd="0" presId="urn:microsoft.com/office/officeart/2005/8/layout/venn3"/>
    <dgm:cxn modelId="{52D550DA-478B-489D-8941-DD82EBB6C7F0}" type="presParOf" srcId="{0A42666D-C397-4E19-A3B6-6D86755A1905}" destId="{4635FB1F-F03B-421B-97BC-65B51716B66B}" srcOrd="1" destOrd="0" presId="urn:microsoft.com/office/officeart/2005/8/layout/venn3"/>
    <dgm:cxn modelId="{804F3BFB-E683-403D-8BC0-4E07B337FC83}" type="presParOf" srcId="{0A42666D-C397-4E19-A3B6-6D86755A1905}" destId="{35B7D69C-6874-4F0E-B2C7-553182D2C5F1}" srcOrd="2" destOrd="0" presId="urn:microsoft.com/office/officeart/2005/8/layout/venn3"/>
    <dgm:cxn modelId="{E8693244-87C5-443E-9BFF-452BACA23D10}" type="presParOf" srcId="{0A42666D-C397-4E19-A3B6-6D86755A1905}" destId="{83053639-4B95-48A8-9B5D-12C96C88BECB}" srcOrd="3" destOrd="0" presId="urn:microsoft.com/office/officeart/2005/8/layout/venn3"/>
    <dgm:cxn modelId="{7BE8545C-8C3F-4F87-AEDC-336A920AD16E}" type="presParOf" srcId="{0A42666D-C397-4E19-A3B6-6D86755A1905}" destId="{D3C362DA-BFFB-421A-8130-7EA770982698}" srcOrd="4" destOrd="0" presId="urn:microsoft.com/office/officeart/2005/8/layout/venn3"/>
    <dgm:cxn modelId="{A8466F33-5929-47F4-A854-CAF7235CF505}" type="presParOf" srcId="{0A42666D-C397-4E19-A3B6-6D86755A1905}" destId="{00AAE1C5-A355-4599-9E10-48386978CA27}" srcOrd="5" destOrd="0" presId="urn:microsoft.com/office/officeart/2005/8/layout/venn3"/>
    <dgm:cxn modelId="{B7A8BE83-64BE-405D-8EBD-EC4618B453F6}" type="presParOf" srcId="{0A42666D-C397-4E19-A3B6-6D86755A1905}" destId="{592E80E9-7727-455E-95C1-9D0E99081805}"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73939-5F4E-4537-A66B-69AA8CC75759}">
      <dsp:nvSpPr>
        <dsp:cNvPr id="0" name=""/>
        <dsp:cNvSpPr/>
      </dsp:nvSpPr>
      <dsp:spPr>
        <a:xfrm>
          <a:off x="2299" y="156158"/>
          <a:ext cx="2307059" cy="230705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6965" tIns="24130" rIns="126965" bIns="24130" numCol="1" spcCol="1270" anchor="ctr" anchorCtr="0">
          <a:noAutofit/>
        </a:bodyPr>
        <a:lstStyle/>
        <a:p>
          <a:pPr lvl="0" algn="ctr" defTabSz="844550">
            <a:lnSpc>
              <a:spcPct val="90000"/>
            </a:lnSpc>
            <a:spcBef>
              <a:spcPct val="0"/>
            </a:spcBef>
            <a:spcAft>
              <a:spcPct val="35000"/>
            </a:spcAft>
          </a:pPr>
          <a:r>
            <a:rPr kumimoji="1" lang="ja-JP" altLang="en-US" sz="1900" kern="1200" dirty="0" smtClean="0"/>
            <a:t>海洋教育ポータルとしての葛西臨海公園・海浜公園の活用</a:t>
          </a:r>
          <a:endParaRPr kumimoji="1" lang="ja-JP" altLang="en-US" sz="1900" kern="1200" dirty="0"/>
        </a:p>
      </dsp:txBody>
      <dsp:txXfrm>
        <a:off x="340160" y="494019"/>
        <a:ext cx="1631337" cy="1631337"/>
      </dsp:txXfrm>
    </dsp:sp>
    <dsp:sp modelId="{35B7D69C-6874-4F0E-B2C7-553182D2C5F1}">
      <dsp:nvSpPr>
        <dsp:cNvPr id="0" name=""/>
        <dsp:cNvSpPr/>
      </dsp:nvSpPr>
      <dsp:spPr>
        <a:xfrm>
          <a:off x="1847946" y="156158"/>
          <a:ext cx="2307059" cy="230705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6965" tIns="24130" rIns="126965" bIns="24130" numCol="1" spcCol="1270" anchor="ctr" anchorCtr="0">
          <a:noAutofit/>
        </a:bodyPr>
        <a:lstStyle/>
        <a:p>
          <a:pPr lvl="0" algn="ctr" defTabSz="844550">
            <a:lnSpc>
              <a:spcPct val="90000"/>
            </a:lnSpc>
            <a:spcBef>
              <a:spcPct val="0"/>
            </a:spcBef>
            <a:spcAft>
              <a:spcPct val="35000"/>
            </a:spcAft>
          </a:pPr>
          <a:r>
            <a:rPr kumimoji="1" lang="ja-JP" altLang="en-US" sz="1900" kern="1200" dirty="0" smtClean="0"/>
            <a:t>ユニバーサル（バリアフリー）プログラムの開発と展開</a:t>
          </a:r>
          <a:endParaRPr kumimoji="1" lang="ja-JP" altLang="en-US" sz="1900" kern="1200" dirty="0"/>
        </a:p>
      </dsp:txBody>
      <dsp:txXfrm>
        <a:off x="2185807" y="494019"/>
        <a:ext cx="1631337" cy="1631337"/>
      </dsp:txXfrm>
    </dsp:sp>
    <dsp:sp modelId="{D3C362DA-BFFB-421A-8130-7EA770982698}">
      <dsp:nvSpPr>
        <dsp:cNvPr id="0" name=""/>
        <dsp:cNvSpPr/>
      </dsp:nvSpPr>
      <dsp:spPr>
        <a:xfrm>
          <a:off x="3693594" y="156158"/>
          <a:ext cx="2307059" cy="230705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6965" tIns="24130" rIns="126965" bIns="24130" numCol="1" spcCol="1270" anchor="ctr" anchorCtr="0">
          <a:noAutofit/>
        </a:bodyPr>
        <a:lstStyle/>
        <a:p>
          <a:pPr lvl="0" algn="ctr" defTabSz="844550">
            <a:lnSpc>
              <a:spcPct val="90000"/>
            </a:lnSpc>
            <a:spcBef>
              <a:spcPct val="0"/>
            </a:spcBef>
            <a:spcAft>
              <a:spcPct val="35000"/>
            </a:spcAft>
          </a:pPr>
          <a:r>
            <a:rPr kumimoji="1" lang="ja-JP" altLang="en-US" sz="1900" kern="1200" dirty="0" smtClean="0"/>
            <a:t>指導者養成</a:t>
          </a:r>
          <a:endParaRPr kumimoji="1" lang="ja-JP" altLang="en-US" sz="1900" kern="1200" dirty="0"/>
        </a:p>
      </dsp:txBody>
      <dsp:txXfrm>
        <a:off x="4031455" y="494019"/>
        <a:ext cx="1631337" cy="1631337"/>
      </dsp:txXfrm>
    </dsp:sp>
    <dsp:sp modelId="{592E80E9-7727-455E-95C1-9D0E99081805}">
      <dsp:nvSpPr>
        <dsp:cNvPr id="0" name=""/>
        <dsp:cNvSpPr/>
      </dsp:nvSpPr>
      <dsp:spPr>
        <a:xfrm>
          <a:off x="5539241" y="156158"/>
          <a:ext cx="2307059" cy="230705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6965" tIns="24130" rIns="126965" bIns="24130" numCol="1" spcCol="1270" anchor="ctr" anchorCtr="0">
          <a:noAutofit/>
        </a:bodyPr>
        <a:lstStyle/>
        <a:p>
          <a:pPr lvl="0" algn="ctr" defTabSz="844550">
            <a:lnSpc>
              <a:spcPct val="90000"/>
            </a:lnSpc>
            <a:spcBef>
              <a:spcPct val="0"/>
            </a:spcBef>
            <a:spcAft>
              <a:spcPct val="35000"/>
            </a:spcAft>
          </a:pPr>
          <a:r>
            <a:rPr kumimoji="1" lang="ja-JP" altLang="en-US" sz="1900" kern="1200" dirty="0" smtClean="0"/>
            <a:t>受託事業の開拓と企業協賛、公的支援の獲得</a:t>
          </a:r>
          <a:endParaRPr kumimoji="1" lang="ja-JP" altLang="en-US" sz="1900" kern="1200" dirty="0"/>
        </a:p>
      </dsp:txBody>
      <dsp:txXfrm>
        <a:off x="5877102" y="494019"/>
        <a:ext cx="1631337" cy="163133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7DA9F-76B6-4E66-AC99-C46D7D8C825B}" type="datetimeFigureOut">
              <a:rPr kumimoji="1" lang="ja-JP" altLang="en-US" smtClean="0"/>
              <a:t>2015/5/13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4916E-79FD-4B35-8882-7C89909BF056}" type="slidenum">
              <a:rPr kumimoji="1" lang="ja-JP" altLang="en-US" smtClean="0"/>
              <a:t>‹#›</a:t>
            </a:fld>
            <a:endParaRPr kumimoji="1" lang="ja-JP" altLang="en-US"/>
          </a:p>
        </p:txBody>
      </p:sp>
    </p:spTree>
    <p:extLst>
      <p:ext uri="{BB962C8B-B14F-4D97-AF65-F5344CB8AC3E}">
        <p14:creationId xmlns:p14="http://schemas.microsoft.com/office/powerpoint/2010/main" val="39611159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A74916E-79FD-4B35-8882-7C89909BF056}" type="slidenum">
              <a:rPr kumimoji="1" lang="ja-JP" altLang="en-US" smtClean="0"/>
              <a:t>1</a:t>
            </a:fld>
            <a:endParaRPr kumimoji="1" lang="ja-JP" altLang="en-US"/>
          </a:p>
        </p:txBody>
      </p:sp>
    </p:spTree>
    <p:extLst>
      <p:ext uri="{BB962C8B-B14F-4D97-AF65-F5344CB8AC3E}">
        <p14:creationId xmlns:p14="http://schemas.microsoft.com/office/powerpoint/2010/main" val="254105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7082F09-B95C-45D2-813F-C0FF2FEA162A}" type="slidenum">
              <a:rPr kumimoji="1" lang="ja-JP" altLang="en-US" smtClean="0"/>
              <a:t>5</a:t>
            </a:fld>
            <a:endParaRPr kumimoji="1" lang="ja-JP" altLang="en-US"/>
          </a:p>
        </p:txBody>
      </p:sp>
    </p:spTree>
    <p:extLst>
      <p:ext uri="{BB962C8B-B14F-4D97-AF65-F5344CB8AC3E}">
        <p14:creationId xmlns:p14="http://schemas.microsoft.com/office/powerpoint/2010/main" val="229337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61866C0-F788-4323-90C6-0B2428BEAA62}" type="datetime1">
              <a:rPr kumimoji="1" lang="ja-JP" altLang="en-US" smtClean="0"/>
              <a:t>2015/5/13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359AE-FEE9-484F-AF01-A764BBBCCCA7}" type="slidenum">
              <a:rPr kumimoji="1" lang="ja-JP" altLang="en-US" smtClean="0"/>
              <a:t>‹#›</a:t>
            </a:fld>
            <a:endParaRPr kumimoji="1" lang="ja-JP" altLang="en-US"/>
          </a:p>
        </p:txBody>
      </p:sp>
    </p:spTree>
    <p:extLst>
      <p:ext uri="{BB962C8B-B14F-4D97-AF65-F5344CB8AC3E}">
        <p14:creationId xmlns:p14="http://schemas.microsoft.com/office/powerpoint/2010/main" val="159001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0EF7BEC-9E7D-4567-94B9-E2A8D8EB344F}" type="datetime1">
              <a:rPr kumimoji="1" lang="ja-JP" altLang="en-US" smtClean="0"/>
              <a:t>2015/5/13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359AE-FEE9-484F-AF01-A764BBBCCCA7}" type="slidenum">
              <a:rPr kumimoji="1" lang="ja-JP" altLang="en-US" smtClean="0"/>
              <a:t>‹#›</a:t>
            </a:fld>
            <a:endParaRPr kumimoji="1" lang="ja-JP" altLang="en-US"/>
          </a:p>
        </p:txBody>
      </p:sp>
    </p:spTree>
    <p:extLst>
      <p:ext uri="{BB962C8B-B14F-4D97-AF65-F5344CB8AC3E}">
        <p14:creationId xmlns:p14="http://schemas.microsoft.com/office/powerpoint/2010/main" val="1312856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91C0182-4EC2-485A-BC91-18E49E2F044C}" type="datetime1">
              <a:rPr kumimoji="1" lang="ja-JP" altLang="en-US" smtClean="0"/>
              <a:t>2015/5/13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359AE-FEE9-484F-AF01-A764BBBCCCA7}" type="slidenum">
              <a:rPr kumimoji="1" lang="ja-JP" altLang="en-US" smtClean="0"/>
              <a:t>‹#›</a:t>
            </a:fld>
            <a:endParaRPr kumimoji="1" lang="ja-JP" altLang="en-US"/>
          </a:p>
        </p:txBody>
      </p:sp>
    </p:spTree>
    <p:extLst>
      <p:ext uri="{BB962C8B-B14F-4D97-AF65-F5344CB8AC3E}">
        <p14:creationId xmlns:p14="http://schemas.microsoft.com/office/powerpoint/2010/main" val="35743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34AC270-AA37-4DE4-BE96-E9E29BC0FC7B}" type="datetime1">
              <a:rPr kumimoji="1" lang="ja-JP" altLang="en-US" smtClean="0"/>
              <a:t>2015/5/13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359AE-FEE9-484F-AF01-A764BBBCCCA7}" type="slidenum">
              <a:rPr kumimoji="1" lang="ja-JP" altLang="en-US" smtClean="0"/>
              <a:t>‹#›</a:t>
            </a:fld>
            <a:endParaRPr kumimoji="1" lang="ja-JP" altLang="en-US"/>
          </a:p>
        </p:txBody>
      </p:sp>
    </p:spTree>
    <p:extLst>
      <p:ext uri="{BB962C8B-B14F-4D97-AF65-F5344CB8AC3E}">
        <p14:creationId xmlns:p14="http://schemas.microsoft.com/office/powerpoint/2010/main" val="121456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A9879C6-0D4C-46DB-87B5-EE0A106ABC5A}" type="datetime1">
              <a:rPr kumimoji="1" lang="ja-JP" altLang="en-US" smtClean="0"/>
              <a:t>2015/5/13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359AE-FEE9-484F-AF01-A764BBBCCCA7}" type="slidenum">
              <a:rPr kumimoji="1" lang="ja-JP" altLang="en-US" smtClean="0"/>
              <a:t>‹#›</a:t>
            </a:fld>
            <a:endParaRPr kumimoji="1" lang="ja-JP" altLang="en-US"/>
          </a:p>
        </p:txBody>
      </p:sp>
    </p:spTree>
    <p:extLst>
      <p:ext uri="{BB962C8B-B14F-4D97-AF65-F5344CB8AC3E}">
        <p14:creationId xmlns:p14="http://schemas.microsoft.com/office/powerpoint/2010/main" val="108180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1FB6D22-921F-43E3-ADAB-0011514F9E33}" type="datetime1">
              <a:rPr kumimoji="1" lang="ja-JP" altLang="en-US" smtClean="0"/>
              <a:t>2015/5/13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359AE-FEE9-484F-AF01-A764BBBCCCA7}" type="slidenum">
              <a:rPr kumimoji="1" lang="ja-JP" altLang="en-US" smtClean="0"/>
              <a:t>‹#›</a:t>
            </a:fld>
            <a:endParaRPr kumimoji="1" lang="ja-JP" altLang="en-US"/>
          </a:p>
        </p:txBody>
      </p:sp>
    </p:spTree>
    <p:extLst>
      <p:ext uri="{BB962C8B-B14F-4D97-AF65-F5344CB8AC3E}">
        <p14:creationId xmlns:p14="http://schemas.microsoft.com/office/powerpoint/2010/main" val="326952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1CAE19F-A413-4681-8A05-102D38CA2EA7}" type="datetime1">
              <a:rPr kumimoji="1" lang="ja-JP" altLang="en-US" smtClean="0"/>
              <a:t>2015/5/13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359AE-FEE9-484F-AF01-A764BBBCCCA7}" type="slidenum">
              <a:rPr kumimoji="1" lang="ja-JP" altLang="en-US" smtClean="0"/>
              <a:t>‹#›</a:t>
            </a:fld>
            <a:endParaRPr kumimoji="1" lang="ja-JP" altLang="en-US"/>
          </a:p>
        </p:txBody>
      </p:sp>
    </p:spTree>
    <p:extLst>
      <p:ext uri="{BB962C8B-B14F-4D97-AF65-F5344CB8AC3E}">
        <p14:creationId xmlns:p14="http://schemas.microsoft.com/office/powerpoint/2010/main" val="414826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C1A5A28-1211-4AFE-9084-467FBEE1F2EF}" type="datetime1">
              <a:rPr kumimoji="1" lang="ja-JP" altLang="en-US" smtClean="0"/>
              <a:t>2015/5/13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359AE-FEE9-484F-AF01-A764BBBCCCA7}" type="slidenum">
              <a:rPr kumimoji="1" lang="ja-JP" altLang="en-US" smtClean="0"/>
              <a:t>‹#›</a:t>
            </a:fld>
            <a:endParaRPr kumimoji="1" lang="ja-JP" altLang="en-US"/>
          </a:p>
        </p:txBody>
      </p:sp>
    </p:spTree>
    <p:extLst>
      <p:ext uri="{BB962C8B-B14F-4D97-AF65-F5344CB8AC3E}">
        <p14:creationId xmlns:p14="http://schemas.microsoft.com/office/powerpoint/2010/main" val="380855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D3735-7F2B-4A1B-BEDB-AEFE84A1F93F}" type="datetime1">
              <a:rPr kumimoji="1" lang="ja-JP" altLang="en-US" smtClean="0"/>
              <a:t>2015/5/13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359AE-FEE9-484F-AF01-A764BBBCCCA7}" type="slidenum">
              <a:rPr kumimoji="1" lang="ja-JP" altLang="en-US" smtClean="0"/>
              <a:t>‹#›</a:t>
            </a:fld>
            <a:endParaRPr kumimoji="1" lang="ja-JP" altLang="en-US"/>
          </a:p>
        </p:txBody>
      </p:sp>
    </p:spTree>
    <p:extLst>
      <p:ext uri="{BB962C8B-B14F-4D97-AF65-F5344CB8AC3E}">
        <p14:creationId xmlns:p14="http://schemas.microsoft.com/office/powerpoint/2010/main" val="250012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AEC7CAF-50AB-4B92-8645-AFDCB1D7C168}" type="datetime1">
              <a:rPr kumimoji="1" lang="ja-JP" altLang="en-US" smtClean="0"/>
              <a:t>2015/5/13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359AE-FEE9-484F-AF01-A764BBBCCCA7}" type="slidenum">
              <a:rPr kumimoji="1" lang="ja-JP" altLang="en-US" smtClean="0"/>
              <a:t>‹#›</a:t>
            </a:fld>
            <a:endParaRPr kumimoji="1" lang="ja-JP" altLang="en-US"/>
          </a:p>
        </p:txBody>
      </p:sp>
    </p:spTree>
    <p:extLst>
      <p:ext uri="{BB962C8B-B14F-4D97-AF65-F5344CB8AC3E}">
        <p14:creationId xmlns:p14="http://schemas.microsoft.com/office/powerpoint/2010/main" val="416504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700CE8E-8159-4EE4-B1AB-42BEF63F5534}" type="datetime1">
              <a:rPr kumimoji="1" lang="ja-JP" altLang="en-US" smtClean="0"/>
              <a:t>2015/5/13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359AE-FEE9-484F-AF01-A764BBBCCCA7}" type="slidenum">
              <a:rPr kumimoji="1" lang="ja-JP" altLang="en-US" smtClean="0"/>
              <a:t>‹#›</a:t>
            </a:fld>
            <a:endParaRPr kumimoji="1" lang="ja-JP" altLang="en-US"/>
          </a:p>
        </p:txBody>
      </p:sp>
    </p:spTree>
    <p:extLst>
      <p:ext uri="{BB962C8B-B14F-4D97-AF65-F5344CB8AC3E}">
        <p14:creationId xmlns:p14="http://schemas.microsoft.com/office/powerpoint/2010/main" val="187683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5ED37-6721-45F8-8487-670D2CD5B82C}" type="datetime1">
              <a:rPr kumimoji="1" lang="ja-JP" altLang="en-US" smtClean="0"/>
              <a:t>2015/5/13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359AE-FEE9-484F-AF01-A764BBBCCCA7}" type="slidenum">
              <a:rPr kumimoji="1" lang="ja-JP" altLang="en-US" smtClean="0"/>
              <a:t>‹#›</a:t>
            </a:fld>
            <a:endParaRPr kumimoji="1" lang="ja-JP" altLang="en-US"/>
          </a:p>
        </p:txBody>
      </p:sp>
    </p:spTree>
    <p:extLst>
      <p:ext uri="{BB962C8B-B14F-4D97-AF65-F5344CB8AC3E}">
        <p14:creationId xmlns:p14="http://schemas.microsoft.com/office/powerpoint/2010/main" val="2282787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4375" y="1808163"/>
            <a:ext cx="7772400" cy="1649412"/>
          </a:xfrm>
        </p:spPr>
        <p:txBody>
          <a:bodyPr>
            <a:normAutofit/>
          </a:bodyPr>
          <a:lstStyle/>
          <a:p>
            <a:r>
              <a:rPr lang="ja-JP" altLang="en-US" sz="3200" dirty="0" smtClean="0"/>
              <a:t>「葛西臨海</a:t>
            </a:r>
            <a:r>
              <a:rPr lang="ja-JP" altLang="en-US" sz="3200" dirty="0"/>
              <a:t>たんけん</a:t>
            </a:r>
            <a:r>
              <a:rPr lang="ja-JP" altLang="en-US" sz="3200" dirty="0" smtClean="0"/>
              <a:t>隊」</a:t>
            </a:r>
            <a:r>
              <a:rPr lang="en-US" altLang="ja-JP" sz="3200" dirty="0" smtClean="0"/>
              <a:t/>
            </a:r>
            <a:br>
              <a:rPr lang="en-US" altLang="ja-JP" sz="3200" dirty="0" smtClean="0"/>
            </a:br>
            <a:r>
              <a:rPr lang="en-US" altLang="ja-JP" sz="3200" dirty="0" smtClean="0"/>
              <a:t>2015</a:t>
            </a:r>
            <a:r>
              <a:rPr lang="ja-JP" altLang="en-US" sz="3200" dirty="0" smtClean="0"/>
              <a:t>年度活動計画（案）</a:t>
            </a:r>
            <a:endParaRPr kumimoji="1" lang="ja-JP" altLang="en-US" sz="3200" dirty="0"/>
          </a:p>
        </p:txBody>
      </p:sp>
      <p:sp>
        <p:nvSpPr>
          <p:cNvPr id="3" name="サブタイトル 2"/>
          <p:cNvSpPr>
            <a:spLocks noGrp="1"/>
          </p:cNvSpPr>
          <p:nvPr>
            <p:ph type="subTitle" idx="1"/>
          </p:nvPr>
        </p:nvSpPr>
        <p:spPr>
          <a:xfrm>
            <a:off x="1171575" y="4391025"/>
            <a:ext cx="6858000" cy="1276350"/>
          </a:xfrm>
        </p:spPr>
        <p:txBody>
          <a:bodyPr>
            <a:normAutofit/>
          </a:bodyPr>
          <a:lstStyle/>
          <a:p>
            <a:r>
              <a:rPr kumimoji="1" lang="en-US" altLang="ja-JP" sz="1800" dirty="0" smtClean="0"/>
              <a:t>2</a:t>
            </a:r>
            <a:r>
              <a:rPr lang="en-US" altLang="ja-JP" sz="1800" dirty="0" smtClean="0"/>
              <a:t>015</a:t>
            </a:r>
            <a:r>
              <a:rPr lang="ja-JP" altLang="en-US" sz="1800" dirty="0" smtClean="0"/>
              <a:t>年</a:t>
            </a:r>
            <a:r>
              <a:rPr lang="en-US" altLang="ja-JP" sz="1800" dirty="0" smtClean="0"/>
              <a:t>5</a:t>
            </a:r>
            <a:r>
              <a:rPr lang="ja-JP" altLang="en-US" sz="1800" dirty="0" smtClean="0"/>
              <a:t>月</a:t>
            </a:r>
            <a:r>
              <a:rPr lang="en-US" altLang="ja-JP" sz="1800" dirty="0" smtClean="0"/>
              <a:t>22</a:t>
            </a:r>
            <a:r>
              <a:rPr lang="ja-JP" altLang="en-US" sz="1800" dirty="0" smtClean="0"/>
              <a:t>日</a:t>
            </a:r>
            <a:endParaRPr lang="en-US" altLang="ja-JP" sz="1800" dirty="0" smtClean="0"/>
          </a:p>
          <a:p>
            <a:r>
              <a:rPr kumimoji="1" lang="ja-JP" altLang="en-US" sz="1800" dirty="0" smtClean="0"/>
              <a:t>一般社団法人　葛西臨海・環境教育フォーラム</a:t>
            </a:r>
            <a:endParaRPr kumimoji="1" lang="en-US" altLang="ja-JP" sz="1800" dirty="0" smtClean="0"/>
          </a:p>
          <a:p>
            <a:r>
              <a:rPr kumimoji="1" lang="ja-JP" altLang="en-US" sz="1800" dirty="0" smtClean="0"/>
              <a:t>事務局作成</a:t>
            </a:r>
            <a:endParaRPr kumimoji="1" lang="ja-JP" altLang="en-US" sz="1800" dirty="0"/>
          </a:p>
        </p:txBody>
      </p:sp>
      <p:sp>
        <p:nvSpPr>
          <p:cNvPr id="4" name="テキスト ボックス 3"/>
          <p:cNvSpPr txBox="1"/>
          <p:nvPr/>
        </p:nvSpPr>
        <p:spPr>
          <a:xfrm>
            <a:off x="552450" y="323850"/>
            <a:ext cx="4162425" cy="369332"/>
          </a:xfrm>
          <a:prstGeom prst="rect">
            <a:avLst/>
          </a:prstGeom>
          <a:noFill/>
        </p:spPr>
        <p:txBody>
          <a:bodyPr wrap="square" rtlCol="0">
            <a:spAutoFit/>
          </a:bodyPr>
          <a:lstStyle/>
          <a:p>
            <a:r>
              <a:rPr lang="ja-JP" altLang="en-US" dirty="0" smtClean="0"/>
              <a:t>理事会・総会　御中</a:t>
            </a:r>
            <a:endParaRPr kumimoji="1" lang="ja-JP" altLang="en-US" dirty="0"/>
          </a:p>
        </p:txBody>
      </p:sp>
    </p:spTree>
    <p:extLst>
      <p:ext uri="{BB962C8B-B14F-4D97-AF65-F5344CB8AC3E}">
        <p14:creationId xmlns:p14="http://schemas.microsoft.com/office/powerpoint/2010/main" val="2496059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615949"/>
          </a:xfrm>
        </p:spPr>
        <p:txBody>
          <a:bodyPr>
            <a:normAutofit/>
          </a:bodyPr>
          <a:lstStyle/>
          <a:p>
            <a:r>
              <a:rPr kumimoji="1" lang="en-US" altLang="ja-JP" sz="2400" dirty="0" smtClean="0"/>
              <a:t>2015</a:t>
            </a:r>
            <a:r>
              <a:rPr kumimoji="1" lang="ja-JP" altLang="en-US" sz="2400" dirty="0" smtClean="0"/>
              <a:t>年度の運営課題・目標等</a:t>
            </a:r>
            <a:endParaRPr kumimoji="1" lang="ja-JP" altLang="en-US" sz="2400" dirty="0"/>
          </a:p>
        </p:txBody>
      </p:sp>
      <p:sp>
        <p:nvSpPr>
          <p:cNvPr id="3" name="スライド番号プレースホルダー 2"/>
          <p:cNvSpPr>
            <a:spLocks noGrp="1"/>
          </p:cNvSpPr>
          <p:nvPr>
            <p:ph type="sldNum" sz="quarter" idx="12"/>
          </p:nvPr>
        </p:nvSpPr>
        <p:spPr/>
        <p:txBody>
          <a:bodyPr/>
          <a:lstStyle/>
          <a:p>
            <a:fld id="{6E2B03AB-03B9-46E4-ACAB-0A2B2C798238}" type="slidenum">
              <a:rPr kumimoji="1" lang="ja-JP" altLang="en-US" smtClean="0"/>
              <a:t>10</a:t>
            </a:fld>
            <a:endParaRPr kumimoji="1" lang="ja-JP" altLang="en-US"/>
          </a:p>
        </p:txBody>
      </p:sp>
      <p:sp>
        <p:nvSpPr>
          <p:cNvPr id="4" name="テキスト ボックス 3"/>
          <p:cNvSpPr txBox="1"/>
          <p:nvPr/>
        </p:nvSpPr>
        <p:spPr>
          <a:xfrm>
            <a:off x="695324" y="1271589"/>
            <a:ext cx="7591425" cy="4539704"/>
          </a:xfrm>
          <a:prstGeom prst="rect">
            <a:avLst/>
          </a:prstGeom>
          <a:noFill/>
        </p:spPr>
        <p:txBody>
          <a:bodyPr wrap="square" rtlCol="0">
            <a:spAutoFit/>
          </a:bodyPr>
          <a:lstStyle/>
          <a:p>
            <a:pPr marL="180975" indent="-180975">
              <a:lnSpc>
                <a:spcPct val="150000"/>
              </a:lnSpc>
              <a:spcAft>
                <a:spcPts val="600"/>
              </a:spcAft>
            </a:pPr>
            <a:r>
              <a:rPr kumimoji="1" lang="ja-JP" altLang="en-US" sz="1600" dirty="0" smtClean="0"/>
              <a:t>◆事務局業務委託費を</a:t>
            </a:r>
            <a:r>
              <a:rPr kumimoji="1" lang="en-US" altLang="ja-JP" sz="1600" dirty="0" smtClean="0"/>
              <a:t>2014</a:t>
            </a:r>
            <a:r>
              <a:rPr kumimoji="1" lang="ja-JP" altLang="en-US" sz="1600" dirty="0" smtClean="0"/>
              <a:t>年度の</a:t>
            </a:r>
            <a:r>
              <a:rPr kumimoji="1" lang="en-US" altLang="ja-JP" sz="1600" dirty="0" smtClean="0">
                <a:solidFill>
                  <a:srgbClr val="FF0000"/>
                </a:solidFill>
              </a:rPr>
              <a:t>270</a:t>
            </a:r>
            <a:r>
              <a:rPr kumimoji="1" lang="ja-JP" altLang="en-US" sz="1600" dirty="0" smtClean="0">
                <a:solidFill>
                  <a:srgbClr val="FF0000"/>
                </a:solidFill>
              </a:rPr>
              <a:t>万円から</a:t>
            </a:r>
            <a:r>
              <a:rPr lang="en-US" altLang="ja-JP" sz="1600" dirty="0">
                <a:solidFill>
                  <a:srgbClr val="FF0000"/>
                </a:solidFill>
              </a:rPr>
              <a:t>10</a:t>
            </a:r>
            <a:r>
              <a:rPr lang="ja-JP" altLang="en-US" sz="1600" dirty="0">
                <a:solidFill>
                  <a:srgbClr val="FF0000"/>
                </a:solidFill>
              </a:rPr>
              <a:t>万</a:t>
            </a:r>
            <a:r>
              <a:rPr kumimoji="1" lang="ja-JP" altLang="en-US" sz="1600" dirty="0" smtClean="0">
                <a:solidFill>
                  <a:srgbClr val="FF0000"/>
                </a:solidFill>
              </a:rPr>
              <a:t>円に</a:t>
            </a:r>
            <a:r>
              <a:rPr kumimoji="1" lang="ja-JP" altLang="en-US" sz="1600" dirty="0" smtClean="0"/>
              <a:t>。</a:t>
            </a:r>
            <a:r>
              <a:rPr lang="ja-JP" altLang="en-US" sz="1600" dirty="0" smtClean="0"/>
              <a:t>ただし</a:t>
            </a:r>
            <a:r>
              <a:rPr lang="ja-JP" altLang="en-US" sz="1600" dirty="0"/>
              <a:t>、</a:t>
            </a:r>
            <a:r>
              <a:rPr lang="ja-JP" altLang="en-US" sz="1600" dirty="0" smtClean="0"/>
              <a:t>インタープリターとして登壇する場合やアルバイトとして計上可能な場合には別途助成金での支払いを行います。</a:t>
            </a:r>
            <a:r>
              <a:rPr lang="en-US" altLang="ja-JP" sz="1600" dirty="0" smtClean="0"/>
              <a:t>50</a:t>
            </a:r>
            <a:r>
              <a:rPr lang="ja-JP" altLang="en-US" sz="1600" dirty="0" smtClean="0"/>
              <a:t>万円程度を想定しております。</a:t>
            </a:r>
            <a:endParaRPr lang="en-US" altLang="ja-JP" sz="1600" dirty="0" smtClean="0"/>
          </a:p>
          <a:p>
            <a:pPr marL="180975" indent="-180975">
              <a:lnSpc>
                <a:spcPct val="150000"/>
              </a:lnSpc>
              <a:spcAft>
                <a:spcPts val="600"/>
              </a:spcAft>
            </a:pPr>
            <a:r>
              <a:rPr lang="en-US" altLang="ja-JP" sz="1600" dirty="0" smtClean="0"/>
              <a:t>※</a:t>
            </a:r>
            <a:r>
              <a:rPr lang="ja-JP" altLang="en-US" sz="1600" dirty="0" smtClean="0"/>
              <a:t>自助</a:t>
            </a:r>
            <a:r>
              <a:rPr lang="ja-JP" altLang="en-US" sz="1600" dirty="0"/>
              <a:t>努力</a:t>
            </a:r>
            <a:r>
              <a:rPr lang="ja-JP" altLang="en-US" sz="1600" dirty="0" smtClean="0"/>
              <a:t>により業務委託等が増えた場合には、上記金額からの増額をお認めいただきたくお願いいたします。</a:t>
            </a:r>
            <a:endParaRPr kumimoji="1" lang="en-US" altLang="ja-JP" sz="1600" dirty="0" smtClean="0"/>
          </a:p>
          <a:p>
            <a:pPr marL="180975" indent="-180975">
              <a:lnSpc>
                <a:spcPct val="150000"/>
              </a:lnSpc>
              <a:spcAft>
                <a:spcPts val="600"/>
              </a:spcAft>
            </a:pPr>
            <a:r>
              <a:rPr lang="ja-JP" altLang="en-US" sz="1600" dirty="0" smtClean="0"/>
              <a:t>◆業務受託の積極的受注を目指します。</a:t>
            </a:r>
            <a:r>
              <a:rPr lang="en-US" altLang="ja-JP" sz="1600" dirty="0" smtClean="0"/>
              <a:t>2014</a:t>
            </a:r>
            <a:r>
              <a:rPr lang="ja-JP" altLang="en-US" sz="1600" dirty="0" smtClean="0"/>
              <a:t>年度は</a:t>
            </a:r>
            <a:r>
              <a:rPr lang="en-US" altLang="ja-JP" sz="1600" dirty="0" smtClean="0"/>
              <a:t>3</a:t>
            </a:r>
            <a:r>
              <a:rPr lang="ja-JP" altLang="en-US" sz="1600" dirty="0" smtClean="0"/>
              <a:t>件</a:t>
            </a:r>
            <a:r>
              <a:rPr lang="en-US" altLang="ja-JP" sz="1600" dirty="0" smtClean="0"/>
              <a:t>40</a:t>
            </a:r>
            <a:r>
              <a:rPr lang="ja-JP" altLang="en-US" sz="1600" dirty="0" smtClean="0"/>
              <a:t>万円でしたが今年度は増額目指します（</a:t>
            </a:r>
            <a:r>
              <a:rPr lang="en-US" altLang="ja-JP" sz="1600" dirty="0" smtClean="0"/>
              <a:t>40</a:t>
            </a:r>
            <a:r>
              <a:rPr lang="ja-JP" altLang="en-US" sz="1600" dirty="0" smtClean="0"/>
              <a:t>万→</a:t>
            </a:r>
            <a:r>
              <a:rPr lang="en-US" altLang="ja-JP" sz="1600" dirty="0"/>
              <a:t>8</a:t>
            </a:r>
            <a:r>
              <a:rPr lang="en-US" altLang="ja-JP" sz="1600" dirty="0" smtClean="0"/>
              <a:t>0</a:t>
            </a:r>
            <a:r>
              <a:rPr lang="ja-JP" altLang="en-US" sz="1600" dirty="0" smtClean="0"/>
              <a:t>万）。</a:t>
            </a:r>
            <a:endParaRPr lang="en-US" altLang="ja-JP" sz="1600" dirty="0" smtClean="0"/>
          </a:p>
          <a:p>
            <a:pPr marL="180975" indent="-180975">
              <a:lnSpc>
                <a:spcPct val="150000"/>
              </a:lnSpc>
              <a:spcAft>
                <a:spcPts val="600"/>
              </a:spcAft>
            </a:pPr>
            <a:r>
              <a:rPr lang="ja-JP" altLang="en-US" sz="1600" dirty="0" smtClean="0"/>
              <a:t>◆体験料は有料を原則とします（ただし一般向けプログラム）。</a:t>
            </a:r>
            <a:endParaRPr lang="en-US" altLang="ja-JP" sz="1600" dirty="0" smtClean="0"/>
          </a:p>
          <a:p>
            <a:pPr marL="180975" indent="-180975">
              <a:lnSpc>
                <a:spcPct val="150000"/>
              </a:lnSpc>
              <a:spcAft>
                <a:spcPts val="600"/>
              </a:spcAft>
            </a:pPr>
            <a:r>
              <a:rPr lang="ja-JP" altLang="en-US" sz="1600" dirty="0" smtClean="0"/>
              <a:t>◆経費削減に努めます。物品・図書については原則として助成金による購入のみとし、通信費についても回線の解約等を進めます。</a:t>
            </a:r>
            <a:endParaRPr lang="en-US" altLang="ja-JP" sz="1600" dirty="0" smtClean="0"/>
          </a:p>
          <a:p>
            <a:pPr marL="180975" indent="-180975">
              <a:lnSpc>
                <a:spcPct val="150000"/>
              </a:lnSpc>
              <a:spcAft>
                <a:spcPts val="600"/>
              </a:spcAft>
            </a:pPr>
            <a:r>
              <a:rPr kumimoji="1" lang="ja-JP" altLang="en-US" sz="1600" dirty="0" smtClean="0"/>
              <a:t>◆上記対応により講義のクオリティを損なわないまま支出を</a:t>
            </a:r>
            <a:r>
              <a:rPr kumimoji="1" lang="en-US" altLang="ja-JP" sz="1600" dirty="0" smtClean="0"/>
              <a:t>2014</a:t>
            </a:r>
            <a:r>
              <a:rPr kumimoji="1" lang="ja-JP" altLang="en-US" sz="1600" dirty="0" smtClean="0"/>
              <a:t>年度の</a:t>
            </a:r>
            <a:r>
              <a:rPr kumimoji="1" lang="en-US" altLang="ja-JP" sz="1600" dirty="0" smtClean="0"/>
              <a:t>3/4</a:t>
            </a:r>
            <a:r>
              <a:rPr kumimoji="1" lang="ja-JP" altLang="en-US" sz="1600" dirty="0" smtClean="0"/>
              <a:t>に抑えます。</a:t>
            </a:r>
            <a:endParaRPr kumimoji="1" lang="en-US" altLang="ja-JP" sz="1600" dirty="0" smtClean="0"/>
          </a:p>
        </p:txBody>
      </p:sp>
    </p:spTree>
    <p:extLst>
      <p:ext uri="{BB962C8B-B14F-4D97-AF65-F5344CB8AC3E}">
        <p14:creationId xmlns:p14="http://schemas.microsoft.com/office/powerpoint/2010/main" val="3316852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628650" y="227411"/>
            <a:ext cx="7886700" cy="1148953"/>
          </a:xfrm>
        </p:spPr>
        <p:txBody>
          <a:bodyPr>
            <a:normAutofit/>
          </a:bodyPr>
          <a:lstStyle/>
          <a:p>
            <a:r>
              <a:rPr lang="ja-JP" altLang="en-US" sz="2400" dirty="0"/>
              <a:t>小会</a:t>
            </a:r>
            <a:r>
              <a:rPr lang="ja-JP" altLang="en-US" sz="2400" dirty="0" smtClean="0"/>
              <a:t>を</a:t>
            </a:r>
            <a:r>
              <a:rPr lang="ja-JP" altLang="en-US" sz="2400" dirty="0"/>
              <a:t>取り巻</a:t>
            </a:r>
            <a:r>
              <a:rPr lang="ja-JP" altLang="en-US" sz="2400" dirty="0" smtClean="0"/>
              <a:t>く</a:t>
            </a:r>
            <a:r>
              <a:rPr kumimoji="1" lang="ja-JP" altLang="en-US" sz="2400" dirty="0" smtClean="0"/>
              <a:t>現況</a:t>
            </a:r>
            <a:endParaRPr kumimoji="1" lang="ja-JP" altLang="en-US" sz="2400" dirty="0"/>
          </a:p>
        </p:txBody>
      </p:sp>
      <p:sp>
        <p:nvSpPr>
          <p:cNvPr id="4" name="スライド番号プレースホルダー 3"/>
          <p:cNvSpPr>
            <a:spLocks noGrp="1"/>
          </p:cNvSpPr>
          <p:nvPr>
            <p:ph type="sldNum" sz="quarter" idx="12"/>
          </p:nvPr>
        </p:nvSpPr>
        <p:spPr/>
        <p:txBody>
          <a:bodyPr/>
          <a:lstStyle/>
          <a:p>
            <a:fld id="{107359AE-FEE9-484F-AF01-A764BBBCCCA7}" type="slidenum">
              <a:rPr kumimoji="1" lang="ja-JP" altLang="en-US" smtClean="0"/>
              <a:t>2</a:t>
            </a:fld>
            <a:endParaRPr kumimoji="1" lang="ja-JP" altLang="en-US"/>
          </a:p>
        </p:txBody>
      </p:sp>
      <p:sp>
        <p:nvSpPr>
          <p:cNvPr id="6" name="テキスト ボックス 5"/>
          <p:cNvSpPr txBox="1"/>
          <p:nvPr/>
        </p:nvSpPr>
        <p:spPr>
          <a:xfrm>
            <a:off x="628650" y="1339593"/>
            <a:ext cx="7591425" cy="5016758"/>
          </a:xfrm>
          <a:prstGeom prst="rect">
            <a:avLst/>
          </a:prstGeom>
          <a:noFill/>
        </p:spPr>
        <p:txBody>
          <a:bodyPr wrap="square" rtlCol="0">
            <a:spAutoFit/>
          </a:bodyPr>
          <a:lstStyle/>
          <a:p>
            <a:r>
              <a:rPr lang="en-US" altLang="ja-JP" sz="1600" dirty="0" smtClean="0"/>
              <a:t>【</a:t>
            </a:r>
            <a:r>
              <a:rPr lang="ja-JP" altLang="en-US" sz="1600" dirty="0" smtClean="0"/>
              <a:t>大口協賛の終了</a:t>
            </a:r>
            <a:r>
              <a:rPr lang="en-US" altLang="ja-JP" sz="1600" dirty="0" smtClean="0"/>
              <a:t>】</a:t>
            </a:r>
            <a:endParaRPr lang="en-US" altLang="ja-JP" sz="1600" dirty="0" smtClean="0"/>
          </a:p>
          <a:p>
            <a:r>
              <a:rPr lang="ja-JP" altLang="en-US" sz="1600" dirty="0" smtClean="0"/>
              <a:t>葛西臨海</a:t>
            </a:r>
            <a:r>
              <a:rPr lang="ja-JP" altLang="en-US" sz="1600" dirty="0"/>
              <a:t>・環境教育</a:t>
            </a:r>
            <a:r>
              <a:rPr lang="ja-JP" altLang="en-US" sz="1600" dirty="0" smtClean="0"/>
              <a:t>フォーラムが任意団体として創設され、また一般社団法人化ののちも継続してご支援をいただいていた株式会社ロッテの企業協賛が</a:t>
            </a:r>
            <a:r>
              <a:rPr lang="en-US" altLang="ja-JP" sz="1600" dirty="0" smtClean="0"/>
              <a:t>2014</a:t>
            </a:r>
            <a:r>
              <a:rPr lang="ja-JP" altLang="en-US" sz="1600" dirty="0" smtClean="0"/>
              <a:t>年度を</a:t>
            </a:r>
            <a:r>
              <a:rPr lang="ja-JP" altLang="en-US" sz="1600" dirty="0" smtClean="0"/>
              <a:t>もって終了と</a:t>
            </a:r>
            <a:r>
              <a:rPr lang="ja-JP" altLang="en-US" sz="1600" dirty="0" smtClean="0"/>
              <a:t>なりました。同社には引き続き、ロッテ葛西ゴルフ場等からの協賛の継続を依頼しておりますが、それがかなったとしても大幅な減額となります。</a:t>
            </a:r>
            <a:endParaRPr lang="en-US" altLang="ja-JP" sz="1600" dirty="0" smtClean="0"/>
          </a:p>
          <a:p>
            <a:endParaRPr lang="en-US" altLang="ja-JP" sz="1600" dirty="0" smtClean="0"/>
          </a:p>
          <a:p>
            <a:r>
              <a:rPr lang="en-US" altLang="ja-JP" sz="1600" dirty="0" smtClean="0"/>
              <a:t>【</a:t>
            </a:r>
            <a:r>
              <a:rPr lang="ja-JP" altLang="en-US" sz="1600" dirty="0" smtClean="0"/>
              <a:t>公的助成の拡充</a:t>
            </a:r>
            <a:r>
              <a:rPr lang="en-US" altLang="ja-JP" sz="1600" dirty="0" smtClean="0"/>
              <a:t>】</a:t>
            </a:r>
          </a:p>
          <a:p>
            <a:r>
              <a:rPr lang="ja-JP" altLang="en-US" sz="1600" dirty="0"/>
              <a:t>一方</a:t>
            </a:r>
            <a:r>
              <a:rPr lang="ja-JP" altLang="en-US" sz="1600" dirty="0" smtClean="0"/>
              <a:t>で、公的助成については、総計</a:t>
            </a:r>
            <a:r>
              <a:rPr lang="en-US" altLang="ja-JP" sz="1600" dirty="0" smtClean="0"/>
              <a:t>700</a:t>
            </a:r>
            <a:r>
              <a:rPr lang="ja-JP" altLang="en-US" sz="1600" dirty="0" smtClean="0"/>
              <a:t>万円という金額が確定しております。特に、江戸川区の外郭団体である</a:t>
            </a:r>
            <a:r>
              <a:rPr lang="en-US" altLang="ja-JP" sz="1600" dirty="0" smtClean="0"/>
              <a:t>NPO</a:t>
            </a:r>
            <a:r>
              <a:rPr lang="ja-JP" altLang="en-US" sz="1600" dirty="0" smtClean="0"/>
              <a:t>法人えどがわエコセンターから</a:t>
            </a:r>
            <a:r>
              <a:rPr lang="en-US" altLang="ja-JP" sz="1600" dirty="0" smtClean="0"/>
              <a:t>30</a:t>
            </a:r>
            <a:r>
              <a:rPr lang="ja-JP" altLang="en-US" sz="1600" dirty="0" smtClean="0"/>
              <a:t>万円の助成をいただくことができました。</a:t>
            </a:r>
            <a:endParaRPr lang="en-US" altLang="ja-JP" sz="1600" dirty="0" smtClean="0"/>
          </a:p>
          <a:p>
            <a:r>
              <a:rPr lang="en-US" altLang="ja-JP" sz="1600" dirty="0" smtClean="0"/>
              <a:t>※2015</a:t>
            </a:r>
            <a:r>
              <a:rPr lang="ja-JP" altLang="en-US" sz="1600" dirty="0" smtClean="0"/>
              <a:t>年度助成元：地球環境基金</a:t>
            </a:r>
            <a:r>
              <a:rPr lang="en-US" altLang="ja-JP" sz="1600" dirty="0" smtClean="0"/>
              <a:t>310</a:t>
            </a:r>
            <a:r>
              <a:rPr lang="ja-JP" altLang="en-US" sz="1600" dirty="0" smtClean="0"/>
              <a:t>万（感じる公園ワークショップ）、日本財団</a:t>
            </a:r>
            <a:r>
              <a:rPr lang="en-US" altLang="ja-JP" sz="1600" dirty="0" smtClean="0"/>
              <a:t>360</a:t>
            </a:r>
            <a:r>
              <a:rPr lang="ja-JP" altLang="en-US" sz="1600" dirty="0" smtClean="0"/>
              <a:t>万円（公立小中学校への海洋教育の提供）、えどがわエコセンター</a:t>
            </a:r>
            <a:r>
              <a:rPr lang="en-US" altLang="ja-JP" sz="1600" dirty="0" smtClean="0"/>
              <a:t>30</a:t>
            </a:r>
            <a:r>
              <a:rPr lang="ja-JP" altLang="en-US" sz="1600" dirty="0" smtClean="0"/>
              <a:t>万円（区内小中学校への出前授業の提供）</a:t>
            </a:r>
            <a:endParaRPr lang="en-US" altLang="ja-JP" sz="1600" dirty="0" smtClean="0"/>
          </a:p>
          <a:p>
            <a:endParaRPr lang="en-US" altLang="ja-JP" sz="1600" dirty="0"/>
          </a:p>
          <a:p>
            <a:r>
              <a:rPr lang="en-US" altLang="ja-JP" sz="1600" dirty="0" smtClean="0"/>
              <a:t>【2020</a:t>
            </a:r>
            <a:r>
              <a:rPr lang="ja-JP" altLang="en-US" sz="1600" dirty="0" smtClean="0"/>
              <a:t>年東京オリンピック・パラリンピック対策</a:t>
            </a:r>
            <a:r>
              <a:rPr lang="en-US" altLang="ja-JP" sz="1600" dirty="0" smtClean="0"/>
              <a:t>】</a:t>
            </a:r>
          </a:p>
          <a:p>
            <a:r>
              <a:rPr lang="ja-JP" altLang="en-US" sz="1600" dirty="0" smtClean="0"/>
              <a:t>オリンピック・パラリンピック開催に向けて、夢の島（アーチェリー会場）の指定管理者が「夢の島をユニバーサルプログラムの拠点に」という希望を掲げておられます。有償での協力を求められております（</a:t>
            </a:r>
            <a:r>
              <a:rPr lang="en-US" altLang="ja-JP" sz="1600" dirty="0" smtClean="0"/>
              <a:t>2015</a:t>
            </a:r>
            <a:r>
              <a:rPr lang="ja-JP" altLang="en-US" sz="1600" dirty="0" smtClean="0"/>
              <a:t>年度</a:t>
            </a:r>
            <a:r>
              <a:rPr lang="en-US" altLang="ja-JP" sz="1600" dirty="0" smtClean="0"/>
              <a:t>20</a:t>
            </a:r>
            <a:r>
              <a:rPr lang="ja-JP" altLang="en-US" sz="1600" dirty="0" smtClean="0"/>
              <a:t>万円）。また、国立科学博物館本館でも館のソフト面でのユニバーサル化がスタートするとのことで、小会へのモニター参加が求められております。</a:t>
            </a:r>
            <a:endParaRPr lang="en-US" altLang="ja-JP" sz="1600" dirty="0" smtClean="0"/>
          </a:p>
        </p:txBody>
      </p:sp>
    </p:spTree>
    <p:extLst>
      <p:ext uri="{BB962C8B-B14F-4D97-AF65-F5344CB8AC3E}">
        <p14:creationId xmlns:p14="http://schemas.microsoft.com/office/powerpoint/2010/main" val="2333379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17477"/>
            <a:ext cx="7886700" cy="1006474"/>
          </a:xfrm>
        </p:spPr>
        <p:txBody>
          <a:bodyPr>
            <a:normAutofit/>
          </a:bodyPr>
          <a:lstStyle/>
          <a:p>
            <a:r>
              <a:rPr kumimoji="1" lang="en-US" altLang="ja-JP" sz="2400" dirty="0" smtClean="0"/>
              <a:t>2015</a:t>
            </a:r>
            <a:r>
              <a:rPr kumimoji="1" lang="ja-JP" altLang="en-US" sz="2400" dirty="0" smtClean="0"/>
              <a:t>年度活動基本方針</a:t>
            </a:r>
            <a:endParaRPr kumimoji="1" lang="ja-JP" altLang="en-US" sz="2400" dirty="0"/>
          </a:p>
        </p:txBody>
      </p:sp>
      <p:sp>
        <p:nvSpPr>
          <p:cNvPr id="3" name="スライド番号プレースホルダー 2"/>
          <p:cNvSpPr>
            <a:spLocks noGrp="1"/>
          </p:cNvSpPr>
          <p:nvPr>
            <p:ph type="sldNum" sz="quarter" idx="12"/>
          </p:nvPr>
        </p:nvSpPr>
        <p:spPr/>
        <p:txBody>
          <a:bodyPr/>
          <a:lstStyle/>
          <a:p>
            <a:fld id="{107359AE-FEE9-484F-AF01-A764BBBCCCA7}" type="slidenum">
              <a:rPr kumimoji="1" lang="ja-JP" altLang="en-US" smtClean="0"/>
              <a:t>3</a:t>
            </a:fld>
            <a:endParaRPr kumimoji="1" lang="ja-JP" altLang="en-US"/>
          </a:p>
        </p:txBody>
      </p:sp>
      <p:graphicFrame>
        <p:nvGraphicFramePr>
          <p:cNvPr id="4" name="図表 3"/>
          <p:cNvGraphicFramePr/>
          <p:nvPr>
            <p:extLst>
              <p:ext uri="{D42A27DB-BD31-4B8C-83A1-F6EECF244321}">
                <p14:modId xmlns:p14="http://schemas.microsoft.com/office/powerpoint/2010/main" val="2682817748"/>
              </p:ext>
            </p:extLst>
          </p:nvPr>
        </p:nvGraphicFramePr>
        <p:xfrm>
          <a:off x="666750" y="1209673"/>
          <a:ext cx="7848600" cy="2619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ボックス 4"/>
          <p:cNvSpPr txBox="1"/>
          <p:nvPr/>
        </p:nvSpPr>
        <p:spPr>
          <a:xfrm>
            <a:off x="1076325" y="4019550"/>
            <a:ext cx="6858000" cy="1231106"/>
          </a:xfrm>
          <a:prstGeom prst="rect">
            <a:avLst/>
          </a:prstGeom>
          <a:noFill/>
        </p:spPr>
        <p:txBody>
          <a:bodyPr wrap="square" rtlCol="0">
            <a:spAutoFit/>
          </a:bodyPr>
          <a:lstStyle/>
          <a:p>
            <a:pPr>
              <a:spcAft>
                <a:spcPts val="600"/>
              </a:spcAft>
            </a:pPr>
            <a:r>
              <a:rPr kumimoji="1" lang="ja-JP" altLang="en-US" sz="1600" dirty="0" smtClean="0"/>
              <a:t>基本的には２０１４年度の活動方針を踏襲します。</a:t>
            </a:r>
            <a:endParaRPr kumimoji="1" lang="en-US" altLang="ja-JP" sz="1600" dirty="0" smtClean="0"/>
          </a:p>
          <a:p>
            <a:pPr>
              <a:spcAft>
                <a:spcPts val="600"/>
              </a:spcAft>
            </a:pPr>
            <a:r>
              <a:rPr lang="ja-JP" altLang="en-US" sz="1600" dirty="0" smtClean="0"/>
              <a:t>ただし</a:t>
            </a:r>
            <a:r>
              <a:rPr lang="ja-JP" altLang="en-US" sz="1600" dirty="0"/>
              <a:t>、</a:t>
            </a:r>
            <a:r>
              <a:rPr kumimoji="1" lang="ja-JP" altLang="en-US" sz="1600" dirty="0" smtClean="0"/>
              <a:t>企業協賛の撤退により、コストの観点から防災教育についてはその実施内容について再検討する必要があります。</a:t>
            </a:r>
            <a:endParaRPr kumimoji="1" lang="en-US" altLang="ja-JP" sz="1600" dirty="0" smtClean="0"/>
          </a:p>
          <a:p>
            <a:pPr>
              <a:spcAft>
                <a:spcPts val="600"/>
              </a:spcAft>
            </a:pPr>
            <a:r>
              <a:rPr lang="ja-JP" altLang="en-US" sz="1600" dirty="0"/>
              <a:t>基本的</a:t>
            </a:r>
            <a:r>
              <a:rPr lang="ja-JP" altLang="en-US" sz="1600" dirty="0" smtClean="0"/>
              <a:t>には、別途企業協賛が獲得された段階で実施の適否を検討いたします。</a:t>
            </a:r>
            <a:endParaRPr kumimoji="1" lang="ja-JP" altLang="en-US" sz="1600" dirty="0"/>
          </a:p>
        </p:txBody>
      </p:sp>
    </p:spTree>
    <p:extLst>
      <p:ext uri="{BB962C8B-B14F-4D97-AF65-F5344CB8AC3E}">
        <p14:creationId xmlns:p14="http://schemas.microsoft.com/office/powerpoint/2010/main" val="3909045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1063624"/>
          </a:xfrm>
        </p:spPr>
        <p:txBody>
          <a:bodyPr>
            <a:normAutofit fontScale="90000"/>
          </a:bodyPr>
          <a:lstStyle/>
          <a:p>
            <a:r>
              <a:rPr kumimoji="1" lang="ja-JP" altLang="en-US" sz="2400" dirty="0" smtClean="0"/>
              <a:t>①</a:t>
            </a:r>
            <a:r>
              <a:rPr lang="en-US" altLang="ja-JP" sz="2400" dirty="0"/>
              <a:t>2015</a:t>
            </a:r>
            <a:r>
              <a:rPr lang="ja-JP" altLang="en-US" sz="2400" dirty="0" smtClean="0"/>
              <a:t>年度プログラムのポイント：</a:t>
            </a:r>
            <a:r>
              <a:rPr lang="en-US" altLang="ja-JP" sz="2400" dirty="0" smtClean="0"/>
              <a:t/>
            </a:r>
            <a:br>
              <a:rPr lang="en-US" altLang="ja-JP" sz="2400" dirty="0" smtClean="0"/>
            </a:br>
            <a:r>
              <a:rPr kumimoji="1" lang="ja-JP" altLang="en-US" sz="2400" dirty="0" smtClean="0"/>
              <a:t>公立小中学校への正課としての授業提供</a:t>
            </a:r>
            <a:r>
              <a:rPr kumimoji="1" lang="en-US" altLang="ja-JP" sz="2400" dirty="0" smtClean="0"/>
              <a:t/>
            </a:r>
            <a:br>
              <a:rPr kumimoji="1" lang="en-US" altLang="ja-JP" sz="2400" dirty="0" smtClean="0"/>
            </a:br>
            <a:r>
              <a:rPr kumimoji="1" lang="ja-JP" altLang="en-US" sz="2400" dirty="0" smtClean="0"/>
              <a:t>（特に葛西臨海・海浜公園の活用）</a:t>
            </a:r>
            <a:endParaRPr kumimoji="1" lang="ja-JP" altLang="en-US" sz="2400" dirty="0"/>
          </a:p>
        </p:txBody>
      </p:sp>
      <p:sp>
        <p:nvSpPr>
          <p:cNvPr id="3" name="テキスト ボックス 2"/>
          <p:cNvSpPr txBox="1"/>
          <p:nvPr/>
        </p:nvSpPr>
        <p:spPr>
          <a:xfrm>
            <a:off x="628650" y="1538289"/>
            <a:ext cx="7677149" cy="2339102"/>
          </a:xfrm>
          <a:prstGeom prst="rect">
            <a:avLst/>
          </a:prstGeom>
          <a:noFill/>
        </p:spPr>
        <p:txBody>
          <a:bodyPr wrap="square" rtlCol="0">
            <a:spAutoFit/>
          </a:bodyPr>
          <a:lstStyle/>
          <a:p>
            <a:pPr>
              <a:spcAft>
                <a:spcPts val="600"/>
              </a:spcAft>
            </a:pPr>
            <a:r>
              <a:rPr lang="en-US" altLang="ja-JP" sz="1400" dirty="0"/>
              <a:t>2012</a:t>
            </a:r>
            <a:r>
              <a:rPr lang="ja-JP" altLang="en-US" sz="1400" dirty="0"/>
              <a:t>年度に</a:t>
            </a:r>
            <a:r>
              <a:rPr lang="en-US" altLang="ja-JP" sz="1400" dirty="0"/>
              <a:t>101</a:t>
            </a:r>
            <a:r>
              <a:rPr lang="ja-JP" altLang="en-US" sz="1400" dirty="0" smtClean="0"/>
              <a:t>名でスタートした公立小中学校への正課としてのプログラム提供は、</a:t>
            </a:r>
            <a:r>
              <a:rPr lang="en-US" altLang="ja-JP" sz="1400" dirty="0"/>
              <a:t>2013</a:t>
            </a:r>
            <a:r>
              <a:rPr lang="ja-JP" altLang="en-US" sz="1400" dirty="0"/>
              <a:t>年度に</a:t>
            </a:r>
            <a:r>
              <a:rPr lang="en-US" altLang="ja-JP" sz="1400" dirty="0"/>
              <a:t>590</a:t>
            </a:r>
            <a:r>
              <a:rPr lang="ja-JP" altLang="en-US" sz="1400" dirty="0"/>
              <a:t>名</a:t>
            </a:r>
            <a:r>
              <a:rPr lang="ja-JP" altLang="en-US" sz="1400" dirty="0" smtClean="0"/>
              <a:t>、</a:t>
            </a:r>
            <a:r>
              <a:rPr kumimoji="1" lang="en-US" altLang="ja-JP" sz="1400" dirty="0" smtClean="0"/>
              <a:t>2014</a:t>
            </a:r>
            <a:r>
              <a:rPr kumimoji="1" lang="ja-JP" altLang="en-US" sz="1400" dirty="0" smtClean="0"/>
              <a:t>年度に</a:t>
            </a:r>
            <a:r>
              <a:rPr kumimoji="1" lang="en-US" altLang="ja-JP" sz="1400" dirty="0" smtClean="0"/>
              <a:t>915</a:t>
            </a:r>
            <a:r>
              <a:rPr kumimoji="1" lang="ja-JP" altLang="en-US" sz="1400" dirty="0" smtClean="0"/>
              <a:t>名と順調にその対象校・生徒児童数を増やしてまいりました。</a:t>
            </a:r>
            <a:endParaRPr kumimoji="1" lang="en-US" altLang="ja-JP" sz="1400" dirty="0" smtClean="0"/>
          </a:p>
          <a:p>
            <a:pPr>
              <a:spcAft>
                <a:spcPts val="600"/>
              </a:spcAft>
            </a:pPr>
            <a:r>
              <a:rPr kumimoji="1" lang="ja-JP" altLang="en-US" sz="1400" dirty="0" smtClean="0"/>
              <a:t>提供したほぼすべての学校で次年度以降正課としての採用を望まれており、</a:t>
            </a:r>
            <a:r>
              <a:rPr kumimoji="1" lang="en-US" altLang="ja-JP" sz="1400" dirty="0" smtClean="0"/>
              <a:t>2015</a:t>
            </a:r>
            <a:r>
              <a:rPr kumimoji="1" lang="ja-JP" altLang="en-US" sz="1400" dirty="0" smtClean="0"/>
              <a:t>年度も引き続きの提供と、さらに多くの学校から実施の希望が寄せられております。とりわけ今年度は、「海洋教育の入り口」として最適の場所として、葛西海浜公園西なぎさの活用を積極的に行います。</a:t>
            </a:r>
            <a:endParaRPr kumimoji="1" lang="en-US" altLang="ja-JP" sz="1400" dirty="0" smtClean="0"/>
          </a:p>
          <a:p>
            <a:pPr>
              <a:spcAft>
                <a:spcPts val="600"/>
              </a:spcAft>
            </a:pPr>
            <a:r>
              <a:rPr kumimoji="1" lang="ja-JP" altLang="en-US" sz="1400" dirty="0" smtClean="0"/>
              <a:t>幸いにも本プロジェクトについては江戸川区の外郭団体</a:t>
            </a:r>
            <a:r>
              <a:rPr kumimoji="1" lang="en-US" altLang="ja-JP" sz="1400" dirty="0" smtClean="0"/>
              <a:t>NP</a:t>
            </a:r>
            <a:r>
              <a:rPr lang="en-US" altLang="ja-JP" sz="1400" dirty="0" smtClean="0"/>
              <a:t>O</a:t>
            </a:r>
            <a:r>
              <a:rPr lang="ja-JP" altLang="en-US" sz="1400" dirty="0" smtClean="0"/>
              <a:t>法人えどがわエコセンターから</a:t>
            </a:r>
            <a:r>
              <a:rPr lang="en-US" altLang="ja-JP" sz="1400" dirty="0" smtClean="0"/>
              <a:t>30</a:t>
            </a:r>
            <a:r>
              <a:rPr lang="ja-JP" altLang="en-US" sz="1400" dirty="0" smtClean="0"/>
              <a:t>万円、日本財団から</a:t>
            </a:r>
            <a:r>
              <a:rPr lang="en-US" altLang="ja-JP" sz="1400" dirty="0" smtClean="0"/>
              <a:t>360</a:t>
            </a:r>
            <a:r>
              <a:rPr lang="ja-JP" altLang="en-US" sz="1400" dirty="0" smtClean="0"/>
              <a:t>万円の計</a:t>
            </a:r>
            <a:r>
              <a:rPr lang="en-US" altLang="ja-JP" sz="1400" dirty="0" smtClean="0"/>
              <a:t>390</a:t>
            </a:r>
            <a:r>
              <a:rPr lang="ja-JP" altLang="en-US" sz="1400" dirty="0" smtClean="0"/>
              <a:t>万円の助成が</a:t>
            </a:r>
            <a:r>
              <a:rPr lang="ja-JP" altLang="en-US" sz="1400" dirty="0"/>
              <a:t>決定</a:t>
            </a:r>
            <a:r>
              <a:rPr lang="ja-JP" altLang="en-US" sz="1400" dirty="0" smtClean="0"/>
              <a:t>しております。</a:t>
            </a:r>
            <a:endParaRPr lang="en-US" altLang="ja-JP" sz="1400" dirty="0" smtClean="0"/>
          </a:p>
          <a:p>
            <a:pPr>
              <a:spcAft>
                <a:spcPts val="600"/>
              </a:spcAft>
            </a:pPr>
            <a:r>
              <a:rPr kumimoji="1" lang="ja-JP" altLang="en-US" sz="1400" dirty="0" smtClean="0"/>
              <a:t>ところが、えどがわエコセンターは</a:t>
            </a:r>
            <a:r>
              <a:rPr kumimoji="1" lang="en-US" altLang="ja-JP" sz="1400" dirty="0" smtClean="0"/>
              <a:t>30</a:t>
            </a:r>
            <a:r>
              <a:rPr kumimoji="1" lang="ja-JP" altLang="en-US" sz="1400" dirty="0" smtClean="0"/>
              <a:t>万円</a:t>
            </a:r>
            <a:r>
              <a:rPr lang="ja-JP" altLang="en-US" sz="1400" dirty="0" smtClean="0"/>
              <a:t>、日本財団は</a:t>
            </a:r>
            <a:r>
              <a:rPr lang="en-US" altLang="ja-JP" sz="1400" dirty="0"/>
              <a:t>6</a:t>
            </a:r>
            <a:r>
              <a:rPr lang="en-US" altLang="ja-JP" sz="1400" dirty="0" smtClean="0"/>
              <a:t>0</a:t>
            </a:r>
            <a:r>
              <a:rPr lang="ja-JP" altLang="en-US" sz="1400" dirty="0" smtClean="0"/>
              <a:t>万円の自己資金が求められております。</a:t>
            </a:r>
            <a:endParaRPr lang="en-US" altLang="ja-JP" sz="1400" dirty="0" smtClean="0"/>
          </a:p>
          <a:p>
            <a:pPr>
              <a:spcAft>
                <a:spcPts val="600"/>
              </a:spcAft>
            </a:pPr>
            <a:r>
              <a:rPr kumimoji="1" lang="ja-JP" altLang="en-US" sz="1400" b="1" u="sng" dirty="0" smtClean="0">
                <a:solidFill>
                  <a:srgbClr val="FF0000"/>
                </a:solidFill>
              </a:rPr>
              <a:t>これらを踏まえまして約</a:t>
            </a:r>
            <a:r>
              <a:rPr lang="en-US" altLang="ja-JP" sz="1400" b="1" u="sng" dirty="0">
                <a:solidFill>
                  <a:srgbClr val="FF0000"/>
                </a:solidFill>
              </a:rPr>
              <a:t>90</a:t>
            </a:r>
            <a:r>
              <a:rPr kumimoji="1" lang="ja-JP" altLang="en-US" sz="1400" b="1" u="sng" dirty="0" smtClean="0">
                <a:solidFill>
                  <a:srgbClr val="FF0000"/>
                </a:solidFill>
              </a:rPr>
              <a:t>万円の資金が別途必要となっております。</a:t>
            </a:r>
            <a:endParaRPr kumimoji="1" lang="en-US" altLang="ja-JP" sz="1400" b="1" u="sng" dirty="0" smtClean="0">
              <a:solidFill>
                <a:srgbClr val="FF0000"/>
              </a:solidFill>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076694"/>
            <a:ext cx="2640000" cy="1980000"/>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737" y="4076694"/>
            <a:ext cx="2640000" cy="1980000"/>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0275" y="4076694"/>
            <a:ext cx="2640000" cy="1980000"/>
          </a:xfrm>
          <a:prstGeom prst="rect">
            <a:avLst/>
          </a:prstGeom>
        </p:spPr>
      </p:pic>
      <p:sp>
        <p:nvSpPr>
          <p:cNvPr id="8" name="スライド番号プレースホルダー 7"/>
          <p:cNvSpPr>
            <a:spLocks noGrp="1"/>
          </p:cNvSpPr>
          <p:nvPr>
            <p:ph type="sldNum" sz="quarter" idx="12"/>
          </p:nvPr>
        </p:nvSpPr>
        <p:spPr/>
        <p:txBody>
          <a:bodyPr/>
          <a:lstStyle/>
          <a:p>
            <a:fld id="{6E2B03AB-03B9-46E4-ACAB-0A2B2C798238}" type="slidenum">
              <a:rPr kumimoji="1" lang="ja-JP" altLang="en-US" smtClean="0"/>
              <a:t>4</a:t>
            </a:fld>
            <a:endParaRPr kumimoji="1" lang="ja-JP" altLang="en-US"/>
          </a:p>
        </p:txBody>
      </p:sp>
    </p:spTree>
    <p:extLst>
      <p:ext uri="{BB962C8B-B14F-4D97-AF65-F5344CB8AC3E}">
        <p14:creationId xmlns:p14="http://schemas.microsoft.com/office/powerpoint/2010/main" val="513561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t>②</a:t>
            </a:r>
            <a:r>
              <a:rPr lang="en-US" altLang="ja-JP" sz="2400" dirty="0"/>
              <a:t>2015</a:t>
            </a:r>
            <a:r>
              <a:rPr lang="ja-JP" altLang="en-US" sz="2400" dirty="0"/>
              <a:t>年度プログラムのポイント：</a:t>
            </a:r>
            <a:r>
              <a:rPr lang="en-US" altLang="ja-JP" sz="2400" dirty="0"/>
              <a:t/>
            </a:r>
            <a:br>
              <a:rPr lang="en-US" altLang="ja-JP" sz="2400" dirty="0"/>
            </a:br>
            <a:r>
              <a:rPr lang="ja-JP" altLang="en-US" sz="2400" dirty="0" smtClean="0"/>
              <a:t>葛西臨海</a:t>
            </a:r>
            <a:r>
              <a:rPr lang="ja-JP" altLang="en-US" sz="2400" dirty="0" smtClean="0"/>
              <a:t>公園・水族園での</a:t>
            </a:r>
            <a:r>
              <a:rPr lang="ja-JP" altLang="en-US" sz="2400" dirty="0" smtClean="0"/>
              <a:t>一般向け環境教育の</a:t>
            </a:r>
            <a:r>
              <a:rPr lang="ja-JP" altLang="en-US" sz="2400" dirty="0"/>
              <a:t>拡充</a:t>
            </a:r>
            <a:endParaRPr kumimoji="1" lang="ja-JP" altLang="en-US" sz="2400" dirty="0"/>
          </a:p>
        </p:txBody>
      </p:sp>
      <p:sp>
        <p:nvSpPr>
          <p:cNvPr id="3" name="テキスト ボックス 2"/>
          <p:cNvSpPr txBox="1"/>
          <p:nvPr/>
        </p:nvSpPr>
        <p:spPr>
          <a:xfrm>
            <a:off x="704850" y="1690689"/>
            <a:ext cx="8220075" cy="2339102"/>
          </a:xfrm>
          <a:prstGeom prst="rect">
            <a:avLst/>
          </a:prstGeom>
          <a:noFill/>
        </p:spPr>
        <p:txBody>
          <a:bodyPr wrap="square" rtlCol="0">
            <a:spAutoFit/>
          </a:bodyPr>
          <a:lstStyle/>
          <a:p>
            <a:pPr>
              <a:spcAft>
                <a:spcPts val="600"/>
              </a:spcAft>
            </a:pPr>
            <a:r>
              <a:rPr kumimoji="1" lang="ja-JP" altLang="en-US" sz="1400" dirty="0" smtClean="0"/>
              <a:t>葛西臨海公園の指定管理者である東京都公園協会とのコラボレーションによる「秋の公園フェスティバル」出展では例年</a:t>
            </a:r>
            <a:r>
              <a:rPr kumimoji="1" lang="en-US" altLang="ja-JP" sz="1400" dirty="0" smtClean="0"/>
              <a:t>1000</a:t>
            </a:r>
            <a:r>
              <a:rPr kumimoji="1" lang="ja-JP" altLang="en-US" sz="1400" dirty="0" smtClean="0"/>
              <a:t>名近いお客様にプログラムを提供しております。</a:t>
            </a:r>
            <a:endParaRPr kumimoji="1" lang="en-US" altLang="ja-JP" sz="1400" dirty="0" smtClean="0"/>
          </a:p>
          <a:p>
            <a:pPr>
              <a:spcAft>
                <a:spcPts val="600"/>
              </a:spcAft>
            </a:pPr>
            <a:r>
              <a:rPr lang="ja-JP" altLang="en-US" sz="1400" dirty="0" smtClean="0"/>
              <a:t>また、シニア向けのリカレントプロジェクト江戸川総合人生大学には</a:t>
            </a:r>
            <a:r>
              <a:rPr lang="en-US" altLang="ja-JP" sz="1400" dirty="0" smtClean="0"/>
              <a:t>2008</a:t>
            </a:r>
            <a:r>
              <a:rPr lang="ja-JP" altLang="en-US" sz="1400" dirty="0" smtClean="0"/>
              <a:t>年のテストプログラムでご体験いただいて以来毎年プログラムを提供しております。</a:t>
            </a:r>
            <a:endParaRPr lang="en-US" altLang="ja-JP" sz="1400" dirty="0" smtClean="0"/>
          </a:p>
          <a:p>
            <a:pPr>
              <a:spcAft>
                <a:spcPts val="600"/>
              </a:spcAft>
            </a:pPr>
            <a:r>
              <a:rPr kumimoji="1" lang="ja-JP" altLang="en-US" sz="1400" dirty="0" smtClean="0"/>
              <a:t>さらに、一般向けのプログラムは葛西臨海水族園でも実施をしており定番化しており、トータルで年間</a:t>
            </a:r>
            <a:r>
              <a:rPr kumimoji="1" lang="en-US" altLang="ja-JP" sz="1400" dirty="0" smtClean="0"/>
              <a:t>1</a:t>
            </a:r>
            <a:r>
              <a:rPr lang="en-US" altLang="ja-JP" sz="1400" dirty="0"/>
              <a:t>2</a:t>
            </a:r>
            <a:r>
              <a:rPr kumimoji="1" lang="en-US" altLang="ja-JP" sz="1400" dirty="0" smtClean="0"/>
              <a:t>00</a:t>
            </a:r>
            <a:r>
              <a:rPr kumimoji="1" lang="ja-JP" altLang="en-US" sz="1400" dirty="0" smtClean="0"/>
              <a:t>名程度に提供をするに至っております。</a:t>
            </a:r>
            <a:endParaRPr kumimoji="1" lang="en-US" altLang="ja-JP" sz="1400" dirty="0" smtClean="0"/>
          </a:p>
          <a:p>
            <a:pPr>
              <a:spcAft>
                <a:spcPts val="600"/>
              </a:spcAft>
            </a:pPr>
            <a:r>
              <a:rPr lang="ja-JP" altLang="en-US" sz="1400" dirty="0" smtClean="0"/>
              <a:t>これらのプログラムの多くは、地球環境基金の助成をこれまでいただき実施をしており、</a:t>
            </a:r>
            <a:r>
              <a:rPr lang="en-US" altLang="ja-JP" sz="1400" dirty="0" smtClean="0"/>
              <a:t>2015</a:t>
            </a:r>
            <a:r>
              <a:rPr lang="ja-JP" altLang="en-US" sz="1400" dirty="0" smtClean="0"/>
              <a:t>年度も</a:t>
            </a:r>
            <a:r>
              <a:rPr lang="en-US" altLang="ja-JP" sz="1400" dirty="0" smtClean="0"/>
              <a:t>310</a:t>
            </a:r>
            <a:r>
              <a:rPr lang="ja-JP" altLang="en-US" sz="1400" dirty="0" smtClean="0"/>
              <a:t>万の助成が</a:t>
            </a:r>
            <a:r>
              <a:rPr lang="ja-JP" altLang="en-US" sz="1400" dirty="0"/>
              <a:t>決定</a:t>
            </a:r>
            <a:r>
              <a:rPr lang="ja-JP" altLang="en-US" sz="1400" dirty="0" smtClean="0"/>
              <a:t>しております。</a:t>
            </a:r>
            <a:endParaRPr lang="en-US" altLang="ja-JP" sz="1400" dirty="0" smtClean="0"/>
          </a:p>
          <a:p>
            <a:pPr>
              <a:spcAft>
                <a:spcPts val="600"/>
              </a:spcAft>
            </a:pPr>
            <a:r>
              <a:rPr lang="ja-JP" altLang="en-US" sz="1400" b="1" u="sng" dirty="0" smtClean="0">
                <a:solidFill>
                  <a:srgbClr val="FF0000"/>
                </a:solidFill>
              </a:rPr>
              <a:t>しかし、やはり</a:t>
            </a:r>
            <a:r>
              <a:rPr lang="en-US" altLang="ja-JP" sz="1400" b="1" u="sng" dirty="0" smtClean="0">
                <a:solidFill>
                  <a:srgbClr val="FF0000"/>
                </a:solidFill>
              </a:rPr>
              <a:t>2</a:t>
            </a:r>
            <a:r>
              <a:rPr lang="ja-JP" altLang="en-US" sz="1400" b="1" u="sng" dirty="0" smtClean="0">
                <a:solidFill>
                  <a:srgbClr val="FF0000"/>
                </a:solidFill>
              </a:rPr>
              <a:t>割の自己資金が求められており</a:t>
            </a:r>
            <a:r>
              <a:rPr lang="en-US" altLang="ja-JP" sz="1400" b="1" u="sng" dirty="0" smtClean="0">
                <a:solidFill>
                  <a:srgbClr val="FF0000"/>
                </a:solidFill>
              </a:rPr>
              <a:t>60</a:t>
            </a:r>
            <a:r>
              <a:rPr lang="ja-JP" altLang="en-US" sz="1400" b="1" u="sng" dirty="0" smtClean="0">
                <a:solidFill>
                  <a:srgbClr val="FF0000"/>
                </a:solidFill>
              </a:rPr>
              <a:t>万程度が必要となります。</a:t>
            </a:r>
            <a:endParaRPr lang="en-US" altLang="ja-JP" sz="1400" b="1" u="sng" dirty="0">
              <a:solidFill>
                <a:srgbClr val="FF0000"/>
              </a:solidFill>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725" y="4282600"/>
            <a:ext cx="2639999" cy="1980000"/>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6937" y="4282600"/>
            <a:ext cx="2640000" cy="1980000"/>
          </a:xfrm>
          <a:prstGeom prst="rect">
            <a:avLst/>
          </a:prstGeom>
        </p:spPr>
      </p:pic>
      <p:sp>
        <p:nvSpPr>
          <p:cNvPr id="7" name="スライド番号プレースホルダー 6"/>
          <p:cNvSpPr>
            <a:spLocks noGrp="1"/>
          </p:cNvSpPr>
          <p:nvPr>
            <p:ph type="sldNum" sz="quarter" idx="12"/>
          </p:nvPr>
        </p:nvSpPr>
        <p:spPr/>
        <p:txBody>
          <a:bodyPr/>
          <a:lstStyle/>
          <a:p>
            <a:fld id="{6E2B03AB-03B9-46E4-ACAB-0A2B2C798238}" type="slidenum">
              <a:rPr kumimoji="1" lang="ja-JP" altLang="en-US" smtClean="0"/>
              <a:t>5</a:t>
            </a:fld>
            <a:endParaRPr kumimoji="1" lang="ja-JP" altLang="en-US"/>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1830" y="4282600"/>
            <a:ext cx="2640000" cy="1980000"/>
          </a:xfrm>
          <a:prstGeom prst="rect">
            <a:avLst/>
          </a:prstGeom>
        </p:spPr>
      </p:pic>
    </p:spTree>
    <p:extLst>
      <p:ext uri="{BB962C8B-B14F-4D97-AF65-F5344CB8AC3E}">
        <p14:creationId xmlns:p14="http://schemas.microsoft.com/office/powerpoint/2010/main" val="1111722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31801"/>
            <a:ext cx="7886700" cy="1054099"/>
          </a:xfrm>
        </p:spPr>
        <p:txBody>
          <a:bodyPr>
            <a:noAutofit/>
          </a:bodyPr>
          <a:lstStyle/>
          <a:p>
            <a:r>
              <a:rPr lang="ja-JP" altLang="en-US" sz="2400" dirty="0" smtClean="0"/>
              <a:t>③</a:t>
            </a:r>
            <a:r>
              <a:rPr lang="en-US" altLang="ja-JP" sz="2400" dirty="0" smtClean="0"/>
              <a:t>2015</a:t>
            </a:r>
            <a:r>
              <a:rPr lang="ja-JP" altLang="en-US" sz="2400" dirty="0"/>
              <a:t>年度プログラムのポイント</a:t>
            </a:r>
            <a:r>
              <a:rPr lang="ja-JP" altLang="en-US" sz="2400" dirty="0" smtClean="0"/>
              <a:t>：</a:t>
            </a:r>
            <a:r>
              <a:rPr lang="en-US" altLang="ja-JP" sz="2400" dirty="0" smtClean="0"/>
              <a:t/>
            </a:r>
            <a:br>
              <a:rPr lang="en-US" altLang="ja-JP" sz="2400" dirty="0" smtClean="0"/>
            </a:br>
            <a:r>
              <a:rPr lang="ja-JP" altLang="en-US" sz="2400" dirty="0" smtClean="0"/>
              <a:t>「感じる公園ワークショップ」の開発と提供先の拡大</a:t>
            </a:r>
            <a:endParaRPr kumimoji="1" lang="ja-JP" altLang="en-US" sz="2400" dirty="0"/>
          </a:p>
        </p:txBody>
      </p:sp>
      <p:sp>
        <p:nvSpPr>
          <p:cNvPr id="3" name="スライド番号プレースホルダー 2"/>
          <p:cNvSpPr>
            <a:spLocks noGrp="1"/>
          </p:cNvSpPr>
          <p:nvPr>
            <p:ph type="sldNum" sz="quarter" idx="12"/>
          </p:nvPr>
        </p:nvSpPr>
        <p:spPr/>
        <p:txBody>
          <a:bodyPr/>
          <a:lstStyle/>
          <a:p>
            <a:fld id="{6E2B03AB-03B9-46E4-ACAB-0A2B2C798238}" type="slidenum">
              <a:rPr kumimoji="1" lang="ja-JP" altLang="en-US" smtClean="0"/>
              <a:t>6</a:t>
            </a:fld>
            <a:endParaRPr kumimoji="1" lang="ja-JP" altLang="en-US"/>
          </a:p>
        </p:txBody>
      </p:sp>
      <p:sp>
        <p:nvSpPr>
          <p:cNvPr id="9" name="テキスト ボックス 8"/>
          <p:cNvSpPr txBox="1"/>
          <p:nvPr/>
        </p:nvSpPr>
        <p:spPr>
          <a:xfrm>
            <a:off x="519112" y="1485900"/>
            <a:ext cx="8105775" cy="1538883"/>
          </a:xfrm>
          <a:prstGeom prst="rect">
            <a:avLst/>
          </a:prstGeom>
          <a:noFill/>
        </p:spPr>
        <p:txBody>
          <a:bodyPr wrap="square" rtlCol="0">
            <a:spAutoFit/>
          </a:bodyPr>
          <a:lstStyle/>
          <a:p>
            <a:pPr>
              <a:spcAft>
                <a:spcPts val="600"/>
              </a:spcAft>
            </a:pPr>
            <a:r>
              <a:rPr kumimoji="1" lang="ja-JP" altLang="en-US" sz="1400" dirty="0" smtClean="0"/>
              <a:t>地球環境基金の助成をいただき実現したユニバーサルプログラム「感じる公園ワークショップ」。</a:t>
            </a:r>
            <a:r>
              <a:rPr kumimoji="1" lang="en-US" altLang="ja-JP" sz="1400" dirty="0" smtClean="0"/>
              <a:t>2010</a:t>
            </a:r>
            <a:r>
              <a:rPr kumimoji="1" lang="ja-JP" altLang="en-US" sz="1400" dirty="0" smtClean="0"/>
              <a:t>年のオリンピック・パラリンピック開催を前に、集客施設でバリアフリーに向けたソフト対応への認識が急速に高まっております。</a:t>
            </a:r>
            <a:endParaRPr kumimoji="1" lang="en-US" altLang="ja-JP" sz="1400" dirty="0" smtClean="0"/>
          </a:p>
          <a:p>
            <a:pPr>
              <a:spcAft>
                <a:spcPts val="600"/>
              </a:spcAft>
            </a:pPr>
            <a:r>
              <a:rPr kumimoji="1" lang="ja-JP" altLang="en-US" sz="1400" dirty="0" smtClean="0"/>
              <a:t>それを受けて、夢の島公園からは</a:t>
            </a:r>
            <a:r>
              <a:rPr kumimoji="1" lang="en-US" altLang="ja-JP" sz="1400" dirty="0" smtClean="0"/>
              <a:t>20</a:t>
            </a:r>
            <a:r>
              <a:rPr kumimoji="1" lang="ja-JP" altLang="en-US" sz="1400" dirty="0" smtClean="0"/>
              <a:t>万円程度</a:t>
            </a:r>
            <a:r>
              <a:rPr lang="ja-JP" altLang="en-US" sz="1400" dirty="0" smtClean="0"/>
              <a:t>ですがプログラムを受託し、また、国立科学博物館ではバリアフリー化のためのモニター参加が求められております。</a:t>
            </a:r>
            <a:endParaRPr lang="en-US" altLang="ja-JP" sz="1400" dirty="0" smtClean="0"/>
          </a:p>
          <a:p>
            <a:pPr>
              <a:spcAft>
                <a:spcPts val="600"/>
              </a:spcAft>
            </a:pPr>
            <a:r>
              <a:rPr kumimoji="1" lang="ja-JP" altLang="en-US" sz="1400" dirty="0" smtClean="0"/>
              <a:t>これらの成果を踏まえて、受託事業としての推進を目指します。</a:t>
            </a:r>
            <a:endParaRPr kumimoji="1" lang="ja-JP" altLang="en-US" sz="1400" dirty="0"/>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12" y="3928086"/>
            <a:ext cx="2640000" cy="1980000"/>
          </a:xfrm>
          <a:prstGeom prst="rect">
            <a:avLst/>
          </a:prstGeom>
        </p:spPr>
      </p:pic>
      <p:pic>
        <p:nvPicPr>
          <p:cNvPr id="1026" name="Picture 2" descr="https://scontent.xx.fbcdn.net/hphotos-xpf1/v/t1.0-9/11080963_10153192611132438_4984760323816189832_n.jpg?oh=6ffbc22336622d32ccc485d2370caa70&amp;oe=5599E9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4888" y="3928086"/>
            <a:ext cx="2639999" cy="198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bcdn-sphotos-b-a.akamaihd.net/hphotos-ak-xpf1/t31.0-8/11080470_810870008993906_230769636719605898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4000" y="3928086"/>
            <a:ext cx="2640000"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820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smtClean="0"/>
              <a:t>④</a:t>
            </a:r>
            <a:r>
              <a:rPr lang="en-US" altLang="ja-JP" sz="2400" dirty="0" smtClean="0"/>
              <a:t>2015</a:t>
            </a:r>
            <a:r>
              <a:rPr lang="ja-JP" altLang="en-US" sz="2400" dirty="0"/>
              <a:t>年度プログラムのポイント</a:t>
            </a:r>
            <a:r>
              <a:rPr lang="ja-JP" altLang="en-US" sz="2400" dirty="0" smtClean="0"/>
              <a:t>：</a:t>
            </a:r>
            <a:r>
              <a:rPr lang="en-US" altLang="ja-JP" sz="2400" dirty="0" smtClean="0"/>
              <a:t/>
            </a:r>
            <a:br>
              <a:rPr lang="en-US" altLang="ja-JP" sz="2400" dirty="0" smtClean="0"/>
            </a:br>
            <a:r>
              <a:rPr lang="ja-JP" altLang="en-US" sz="2400" dirty="0" smtClean="0"/>
              <a:t>指導者養成プログラムの充実</a:t>
            </a:r>
            <a:r>
              <a:rPr lang="en-US" altLang="ja-JP" sz="2800" dirty="0"/>
              <a:t/>
            </a:r>
            <a:br>
              <a:rPr lang="en-US" altLang="ja-JP" sz="2800" dirty="0"/>
            </a:br>
            <a:endParaRPr kumimoji="1" lang="ja-JP" altLang="en-US" sz="2800" dirty="0"/>
          </a:p>
        </p:txBody>
      </p:sp>
      <p:sp>
        <p:nvSpPr>
          <p:cNvPr id="3" name="スライド番号プレースホルダー 2"/>
          <p:cNvSpPr>
            <a:spLocks noGrp="1"/>
          </p:cNvSpPr>
          <p:nvPr>
            <p:ph type="sldNum" sz="quarter" idx="12"/>
          </p:nvPr>
        </p:nvSpPr>
        <p:spPr/>
        <p:txBody>
          <a:bodyPr/>
          <a:lstStyle/>
          <a:p>
            <a:fld id="{107359AE-FEE9-484F-AF01-A764BBBCCCA7}" type="slidenum">
              <a:rPr kumimoji="1" lang="ja-JP" altLang="en-US" smtClean="0"/>
              <a:t>7</a:t>
            </a:fld>
            <a:endParaRPr kumimoji="1" lang="ja-JP" altLang="en-US"/>
          </a:p>
        </p:txBody>
      </p:sp>
      <p:sp>
        <p:nvSpPr>
          <p:cNvPr id="4" name="テキスト ボックス 3"/>
          <p:cNvSpPr txBox="1"/>
          <p:nvPr/>
        </p:nvSpPr>
        <p:spPr>
          <a:xfrm>
            <a:off x="733426" y="1419225"/>
            <a:ext cx="7277100" cy="1831271"/>
          </a:xfrm>
          <a:prstGeom prst="rect">
            <a:avLst/>
          </a:prstGeom>
          <a:noFill/>
        </p:spPr>
        <p:txBody>
          <a:bodyPr wrap="square" rtlCol="0">
            <a:spAutoFit/>
          </a:bodyPr>
          <a:lstStyle/>
          <a:p>
            <a:pPr>
              <a:spcAft>
                <a:spcPts val="600"/>
              </a:spcAft>
            </a:pPr>
            <a:r>
              <a:rPr kumimoji="1" lang="ja-JP" altLang="en-US" sz="1400" dirty="0" smtClean="0"/>
              <a:t>昨年度より実施している「海洋教育インタープリター養成講座」については引き続き日本財団の助成をいただくことが確定しております。</a:t>
            </a:r>
            <a:endParaRPr kumimoji="1" lang="en-US" altLang="ja-JP" sz="1400" dirty="0" smtClean="0"/>
          </a:p>
          <a:p>
            <a:pPr>
              <a:spcAft>
                <a:spcPts val="600"/>
              </a:spcAft>
            </a:pPr>
            <a:r>
              <a:rPr kumimoji="1" lang="ja-JP" altLang="en-US" sz="1400" dirty="0" smtClean="0"/>
              <a:t>座学による知識獲得と、得た知識を授業設計に生かす講座に加え、受講生による実践として、実際に小中学生を対象とした授業を担当します。</a:t>
            </a:r>
            <a:endParaRPr kumimoji="1" lang="en-US" altLang="ja-JP" sz="1400" dirty="0" smtClean="0"/>
          </a:p>
          <a:p>
            <a:pPr>
              <a:spcAft>
                <a:spcPts val="600"/>
              </a:spcAft>
            </a:pPr>
            <a:r>
              <a:rPr lang="ja-JP" altLang="en-US" sz="1400" dirty="0" smtClean="0"/>
              <a:t>さらに講義録の作成と「ティーチャーズマニュアル」の作成を並行して実施します</a:t>
            </a:r>
            <a:r>
              <a:rPr lang="ja-JP" altLang="en-US" sz="1400" dirty="0"/>
              <a:t>。</a:t>
            </a:r>
            <a:endParaRPr kumimoji="1" lang="en-US" altLang="ja-JP" sz="1400" dirty="0" smtClean="0"/>
          </a:p>
          <a:p>
            <a:pPr>
              <a:spcAft>
                <a:spcPts val="600"/>
              </a:spcAft>
            </a:pPr>
            <a:r>
              <a:rPr kumimoji="1" lang="ja-JP" altLang="en-US" sz="1400" dirty="0" smtClean="0"/>
              <a:t>東京海洋大学江戸前</a:t>
            </a:r>
            <a:r>
              <a:rPr kumimoji="1" lang="en-US" altLang="ja-JP" sz="1400" dirty="0" smtClean="0"/>
              <a:t>ESD</a:t>
            </a:r>
            <a:r>
              <a:rPr kumimoji="1" lang="ja-JP" altLang="en-US" sz="1400" dirty="0" smtClean="0"/>
              <a:t>協議会を主宰する小会の石丸理事、河野理事のご協力のもと、古瀬理事の監修により推進します。</a:t>
            </a:r>
            <a:endParaRPr kumimoji="1" lang="ja-JP" altLang="en-US" sz="14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7550" y="3531262"/>
            <a:ext cx="2592000" cy="1944000"/>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3531262"/>
            <a:ext cx="2592000" cy="1944000"/>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700" y="3531262"/>
            <a:ext cx="2592000" cy="1944000"/>
          </a:xfrm>
          <a:prstGeom prst="rect">
            <a:avLst/>
          </a:prstGeom>
        </p:spPr>
      </p:pic>
    </p:spTree>
    <p:extLst>
      <p:ext uri="{BB962C8B-B14F-4D97-AF65-F5344CB8AC3E}">
        <p14:creationId xmlns:p14="http://schemas.microsoft.com/office/powerpoint/2010/main" val="1731886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400" dirty="0" smtClean="0"/>
              <a:t>2015</a:t>
            </a:r>
            <a:r>
              <a:rPr lang="ja-JP" altLang="en-US" sz="2400" dirty="0"/>
              <a:t>年度</a:t>
            </a:r>
            <a:r>
              <a:rPr lang="ja-JP" altLang="en-US" sz="2400" dirty="0" smtClean="0"/>
              <a:t>プログラム集客想定</a:t>
            </a:r>
            <a:endParaRPr kumimoji="1" lang="ja-JP" altLang="en-US" sz="2400" dirty="0"/>
          </a:p>
        </p:txBody>
      </p:sp>
      <p:sp>
        <p:nvSpPr>
          <p:cNvPr id="4" name="スライド番号プレースホルダー 3"/>
          <p:cNvSpPr>
            <a:spLocks noGrp="1"/>
          </p:cNvSpPr>
          <p:nvPr>
            <p:ph type="sldNum" sz="quarter" idx="12"/>
          </p:nvPr>
        </p:nvSpPr>
        <p:spPr/>
        <p:txBody>
          <a:bodyPr/>
          <a:lstStyle/>
          <a:p>
            <a:fld id="{6E2B03AB-03B9-46E4-ACAB-0A2B2C798238}" type="slidenum">
              <a:rPr kumimoji="1" lang="ja-JP" altLang="en-US" smtClean="0"/>
              <a:t>8</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4100395623"/>
              </p:ext>
            </p:extLst>
          </p:nvPr>
        </p:nvGraphicFramePr>
        <p:xfrm>
          <a:off x="771525" y="1501775"/>
          <a:ext cx="7353299" cy="4721448"/>
        </p:xfrm>
        <a:graphic>
          <a:graphicData uri="http://schemas.openxmlformats.org/drawingml/2006/table">
            <a:tbl>
              <a:tblPr firstRow="1" bandRow="1">
                <a:tableStyleId>{5C22544A-7EE6-4342-B048-85BDC9FD1C3A}</a:tableStyleId>
              </a:tblPr>
              <a:tblGrid>
                <a:gridCol w="2819400"/>
                <a:gridCol w="2914650"/>
                <a:gridCol w="1619249"/>
              </a:tblGrid>
              <a:tr h="493806">
                <a:tc>
                  <a:txBody>
                    <a:bodyPr/>
                    <a:lstStyle/>
                    <a:p>
                      <a:r>
                        <a:rPr kumimoji="1" lang="ja-JP" altLang="en-US" sz="1600" dirty="0" smtClean="0"/>
                        <a:t>プログラム名</a:t>
                      </a:r>
                      <a:endParaRPr kumimoji="1" lang="ja-JP" altLang="en-US" sz="1600" dirty="0"/>
                    </a:p>
                  </a:txBody>
                  <a:tcPr/>
                </a:tc>
                <a:tc>
                  <a:txBody>
                    <a:bodyPr/>
                    <a:lstStyle/>
                    <a:p>
                      <a:r>
                        <a:rPr kumimoji="1" lang="ja-JP" altLang="en-US" sz="1600" dirty="0" smtClean="0"/>
                        <a:t>対象</a:t>
                      </a:r>
                      <a:endParaRPr kumimoji="1" lang="ja-JP" altLang="en-US" sz="1600" dirty="0"/>
                    </a:p>
                  </a:txBody>
                  <a:tcPr/>
                </a:tc>
                <a:tc>
                  <a:txBody>
                    <a:bodyPr/>
                    <a:lstStyle/>
                    <a:p>
                      <a:r>
                        <a:rPr kumimoji="1" lang="ja-JP" altLang="en-US" sz="1600" dirty="0" smtClean="0"/>
                        <a:t>対象人数</a:t>
                      </a:r>
                      <a:endParaRPr kumimoji="1" lang="ja-JP" altLang="en-US" sz="1600" dirty="0"/>
                    </a:p>
                  </a:txBody>
                  <a:tcPr/>
                </a:tc>
              </a:tr>
              <a:tr h="493806">
                <a:tc>
                  <a:txBody>
                    <a:bodyPr/>
                    <a:lstStyle/>
                    <a:p>
                      <a:r>
                        <a:rPr kumimoji="1" lang="ja-JP" altLang="en-US" sz="1600" dirty="0" smtClean="0"/>
                        <a:t>小中学校への出前授業</a:t>
                      </a:r>
                      <a:endParaRPr kumimoji="1" lang="ja-JP" altLang="en-US" sz="1600" dirty="0"/>
                    </a:p>
                  </a:txBody>
                  <a:tcPr/>
                </a:tc>
                <a:tc>
                  <a:txBody>
                    <a:bodyPr/>
                    <a:lstStyle/>
                    <a:p>
                      <a:r>
                        <a:rPr kumimoji="1" lang="ja-JP" altLang="en-US" sz="1600" dirty="0" smtClean="0"/>
                        <a:t>江戸川区内外</a:t>
                      </a:r>
                      <a:endParaRPr kumimoji="1" lang="en-US" altLang="ja-JP" sz="1600" dirty="0" smtClean="0"/>
                    </a:p>
                    <a:p>
                      <a:r>
                        <a:rPr kumimoji="1" lang="en-US" altLang="ja-JP" sz="1600" dirty="0" smtClean="0"/>
                        <a:t>7</a:t>
                      </a:r>
                      <a:r>
                        <a:rPr kumimoji="1" lang="ja-JP" altLang="en-US" sz="1600" dirty="0" smtClean="0"/>
                        <a:t>～</a:t>
                      </a:r>
                      <a:r>
                        <a:rPr kumimoji="1" lang="en-US" altLang="ja-JP" sz="1600" dirty="0" smtClean="0"/>
                        <a:t>9</a:t>
                      </a:r>
                      <a:r>
                        <a:rPr kumimoji="1" lang="ja-JP" altLang="en-US" sz="1600" dirty="0" smtClean="0"/>
                        <a:t>校程度</a:t>
                      </a:r>
                      <a:endParaRPr kumimoji="1" lang="en-US" altLang="ja-JP" sz="1600" dirty="0" smtClean="0"/>
                    </a:p>
                    <a:p>
                      <a:r>
                        <a:rPr kumimoji="1" lang="en-US" altLang="ja-JP" sz="1600" dirty="0" smtClean="0"/>
                        <a:t>※</a:t>
                      </a:r>
                      <a:r>
                        <a:rPr kumimoji="1" lang="ja-JP" altLang="en-US" sz="1600" dirty="0" smtClean="0"/>
                        <a:t>うち</a:t>
                      </a:r>
                      <a:r>
                        <a:rPr kumimoji="1" lang="en-US" altLang="ja-JP" sz="1600" dirty="0" smtClean="0"/>
                        <a:t>3</a:t>
                      </a:r>
                      <a:r>
                        <a:rPr kumimoji="1" lang="ja-JP" altLang="en-US" sz="1600" dirty="0" smtClean="0"/>
                        <a:t>校程度を葛西臨海公園・海浜公園で実施</a:t>
                      </a:r>
                      <a:endParaRPr kumimoji="1" lang="ja-JP" altLang="en-US" sz="1600" dirty="0"/>
                    </a:p>
                  </a:txBody>
                  <a:tcPr/>
                </a:tc>
                <a:tc>
                  <a:txBody>
                    <a:bodyPr/>
                    <a:lstStyle/>
                    <a:p>
                      <a:pPr algn="r"/>
                      <a:r>
                        <a:rPr kumimoji="1" lang="en-US" altLang="ja-JP" sz="1600" dirty="0" smtClean="0"/>
                        <a:t>600</a:t>
                      </a:r>
                      <a:r>
                        <a:rPr kumimoji="1" lang="ja-JP" altLang="en-US" sz="1600" dirty="0" smtClean="0"/>
                        <a:t>名</a:t>
                      </a:r>
                      <a:endParaRPr kumimoji="1" lang="ja-JP" altLang="en-US" sz="1600" dirty="0"/>
                    </a:p>
                  </a:txBody>
                  <a:tcPr/>
                </a:tc>
              </a:tr>
              <a:tr h="493806">
                <a:tc>
                  <a:txBody>
                    <a:bodyPr/>
                    <a:lstStyle/>
                    <a:p>
                      <a:r>
                        <a:rPr kumimoji="1" lang="ja-JP" altLang="en-US" sz="1600" dirty="0" smtClean="0"/>
                        <a:t>海洋教育インタープリター養成講座</a:t>
                      </a:r>
                      <a:endParaRPr kumimoji="1" lang="ja-JP" altLang="en-US" sz="1600" dirty="0"/>
                    </a:p>
                  </a:txBody>
                  <a:tcPr/>
                </a:tc>
                <a:tc>
                  <a:txBody>
                    <a:bodyPr/>
                    <a:lstStyle/>
                    <a:p>
                      <a:r>
                        <a:rPr kumimoji="1" lang="ja-JP" altLang="en-US" sz="1600" dirty="0" smtClean="0"/>
                        <a:t>東京海洋大・江戸川区子ども未来館で計</a:t>
                      </a:r>
                      <a:r>
                        <a:rPr kumimoji="1" lang="en-US" altLang="ja-JP" sz="1600" dirty="0" smtClean="0"/>
                        <a:t>6</a:t>
                      </a:r>
                      <a:r>
                        <a:rPr kumimoji="1" lang="ja-JP" altLang="en-US" sz="1600" dirty="0" smtClean="0"/>
                        <a:t>回</a:t>
                      </a:r>
                      <a:endParaRPr kumimoji="1" lang="ja-JP" altLang="en-US" sz="1600" dirty="0"/>
                    </a:p>
                  </a:txBody>
                  <a:tcPr/>
                </a:tc>
                <a:tc>
                  <a:txBody>
                    <a:bodyPr/>
                    <a:lstStyle/>
                    <a:p>
                      <a:pPr algn="r"/>
                      <a:r>
                        <a:rPr kumimoji="1" lang="en-US" altLang="ja-JP" sz="1600" dirty="0" smtClean="0"/>
                        <a:t>50</a:t>
                      </a:r>
                      <a:r>
                        <a:rPr kumimoji="1" lang="ja-JP" altLang="en-US" sz="1600" dirty="0" smtClean="0"/>
                        <a:t>名</a:t>
                      </a:r>
                      <a:endParaRPr kumimoji="1" lang="ja-JP" altLang="en-US" sz="1600" dirty="0"/>
                    </a:p>
                  </a:txBody>
                  <a:tcPr/>
                </a:tc>
              </a:tr>
              <a:tr h="493806">
                <a:tc>
                  <a:txBody>
                    <a:bodyPr/>
                    <a:lstStyle/>
                    <a:p>
                      <a:r>
                        <a:rPr kumimoji="1" lang="ja-JP" altLang="en-US" sz="1600" dirty="0" smtClean="0"/>
                        <a:t>科学教育センターでの講義</a:t>
                      </a:r>
                      <a:endParaRPr kumimoji="1" lang="ja-JP" altLang="en-US" sz="1600" dirty="0"/>
                    </a:p>
                  </a:txBody>
                  <a:tcPr/>
                </a:tc>
                <a:tc>
                  <a:txBody>
                    <a:bodyPr/>
                    <a:lstStyle/>
                    <a:p>
                      <a:r>
                        <a:rPr kumimoji="1" lang="ja-JP" altLang="en-US" sz="1600" dirty="0" smtClean="0"/>
                        <a:t>年</a:t>
                      </a:r>
                      <a:r>
                        <a:rPr kumimoji="1" lang="en-US" altLang="ja-JP" sz="1600" dirty="0" smtClean="0"/>
                        <a:t>2</a:t>
                      </a:r>
                      <a:r>
                        <a:rPr kumimoji="1" lang="ja-JP" altLang="en-US" sz="1600" dirty="0" smtClean="0"/>
                        <a:t>回</a:t>
                      </a:r>
                      <a:endParaRPr kumimoji="1" lang="ja-JP" altLang="en-US" sz="1600" dirty="0"/>
                    </a:p>
                  </a:txBody>
                  <a:tcPr/>
                </a:tc>
                <a:tc>
                  <a:txBody>
                    <a:bodyPr/>
                    <a:lstStyle/>
                    <a:p>
                      <a:pPr algn="r"/>
                      <a:r>
                        <a:rPr kumimoji="1" lang="en-US" altLang="ja-JP" sz="1600" dirty="0" smtClean="0"/>
                        <a:t>100</a:t>
                      </a:r>
                      <a:r>
                        <a:rPr kumimoji="1" lang="ja-JP" altLang="en-US" sz="1600" dirty="0" smtClean="0"/>
                        <a:t>名</a:t>
                      </a:r>
                      <a:endParaRPr kumimoji="1" lang="ja-JP" altLang="en-US" sz="1600" dirty="0"/>
                    </a:p>
                  </a:txBody>
                  <a:tcPr/>
                </a:tc>
              </a:tr>
              <a:tr h="771150">
                <a:tc>
                  <a:txBody>
                    <a:bodyPr/>
                    <a:lstStyle/>
                    <a:p>
                      <a:r>
                        <a:rPr kumimoji="1" lang="ja-JP" altLang="en-US" sz="1600" dirty="0" smtClean="0"/>
                        <a:t>一般向け環境教育プログラム</a:t>
                      </a:r>
                      <a:endParaRPr kumimoji="1" lang="ja-JP" altLang="en-US" sz="1600" dirty="0"/>
                    </a:p>
                  </a:txBody>
                  <a:tcPr/>
                </a:tc>
                <a:tc>
                  <a:txBody>
                    <a:bodyPr/>
                    <a:lstStyle/>
                    <a:p>
                      <a:r>
                        <a:rPr kumimoji="1" lang="ja-JP" altLang="en-US" sz="1600" dirty="0" smtClean="0"/>
                        <a:t>葛西臨海公園・海浜公園</a:t>
                      </a:r>
                      <a:endParaRPr kumimoji="1" lang="en-US" altLang="ja-JP" sz="1600" dirty="0" smtClean="0"/>
                    </a:p>
                    <a:p>
                      <a:r>
                        <a:rPr kumimoji="1" lang="ja-JP" altLang="en-US" sz="1600" dirty="0" smtClean="0"/>
                        <a:t>年</a:t>
                      </a:r>
                      <a:r>
                        <a:rPr kumimoji="1" lang="en-US" altLang="ja-JP" sz="1600" dirty="0" smtClean="0"/>
                        <a:t>4</a:t>
                      </a:r>
                      <a:r>
                        <a:rPr kumimoji="1" lang="ja-JP" altLang="en-US" sz="1600" dirty="0" smtClean="0"/>
                        <a:t>回</a:t>
                      </a:r>
                      <a:r>
                        <a:rPr kumimoji="1" lang="en-US" altLang="ja-JP" sz="1600" dirty="0" smtClean="0"/>
                        <a:t>6</a:t>
                      </a:r>
                      <a:r>
                        <a:rPr kumimoji="1" lang="ja-JP" altLang="en-US" sz="1600" dirty="0" smtClean="0"/>
                        <a:t>日程度</a:t>
                      </a:r>
                      <a:endParaRPr kumimoji="1" lang="ja-JP" altLang="en-US" sz="1600" dirty="0"/>
                    </a:p>
                  </a:txBody>
                  <a:tcPr/>
                </a:tc>
                <a:tc>
                  <a:txBody>
                    <a:bodyPr/>
                    <a:lstStyle/>
                    <a:p>
                      <a:pPr algn="r"/>
                      <a:r>
                        <a:rPr kumimoji="1" lang="en-US" altLang="ja-JP" sz="1600" dirty="0" smtClean="0"/>
                        <a:t>1000</a:t>
                      </a:r>
                      <a:r>
                        <a:rPr kumimoji="1" lang="ja-JP" altLang="en-US" sz="1600" dirty="0" smtClean="0"/>
                        <a:t>名</a:t>
                      </a:r>
                      <a:endParaRPr kumimoji="1" lang="ja-JP" altLang="en-US" sz="1600" dirty="0"/>
                    </a:p>
                  </a:txBody>
                  <a:tcPr/>
                </a:tc>
              </a:tr>
              <a:tr h="771150">
                <a:tc>
                  <a:txBody>
                    <a:bodyPr/>
                    <a:lstStyle/>
                    <a:p>
                      <a:r>
                        <a:rPr kumimoji="1" lang="ja-JP" altLang="en-US" sz="1600" dirty="0" smtClean="0"/>
                        <a:t>「感じる公園ワークショップ」</a:t>
                      </a:r>
                      <a:endParaRPr kumimoji="1" lang="ja-JP" altLang="en-US" sz="1600" dirty="0"/>
                    </a:p>
                  </a:txBody>
                  <a:tcPr/>
                </a:tc>
                <a:tc>
                  <a:txBody>
                    <a:bodyPr/>
                    <a:lstStyle/>
                    <a:p>
                      <a:r>
                        <a:rPr kumimoji="1" lang="ja-JP" altLang="en-US" sz="1600" dirty="0" smtClean="0"/>
                        <a:t>葛西臨海公園・葛西臨海水族園をはじめ、夢の島公園、国立科学博物館本館と植物園など</a:t>
                      </a:r>
                      <a:endParaRPr kumimoji="1" lang="ja-JP" altLang="en-US" sz="1600" dirty="0"/>
                    </a:p>
                  </a:txBody>
                  <a:tcPr/>
                </a:tc>
                <a:tc>
                  <a:txBody>
                    <a:bodyPr/>
                    <a:lstStyle/>
                    <a:p>
                      <a:pPr algn="r"/>
                      <a:r>
                        <a:rPr kumimoji="1" lang="en-US" altLang="ja-JP" sz="1600" dirty="0" smtClean="0"/>
                        <a:t>300</a:t>
                      </a:r>
                      <a:r>
                        <a:rPr kumimoji="1" lang="ja-JP" altLang="en-US" sz="1600" dirty="0" smtClean="0"/>
                        <a:t>名</a:t>
                      </a:r>
                      <a:endParaRPr kumimoji="1" lang="ja-JP" altLang="en-US" sz="1600" dirty="0"/>
                    </a:p>
                  </a:txBody>
                  <a:tcPr/>
                </a:tc>
              </a:tr>
              <a:tr h="493806">
                <a:tc>
                  <a:txBody>
                    <a:bodyPr/>
                    <a:lstStyle/>
                    <a:p>
                      <a:endParaRPr kumimoji="1" lang="ja-JP" altLang="en-US" sz="1600" dirty="0"/>
                    </a:p>
                  </a:txBody>
                  <a:tcPr/>
                </a:tc>
                <a:tc>
                  <a:txBody>
                    <a:bodyPr/>
                    <a:lstStyle/>
                    <a:p>
                      <a:endParaRPr kumimoji="1" lang="ja-JP" altLang="en-US" sz="1600" dirty="0"/>
                    </a:p>
                  </a:txBody>
                  <a:tcPr/>
                </a:tc>
                <a:tc>
                  <a:txBody>
                    <a:bodyPr/>
                    <a:lstStyle/>
                    <a:p>
                      <a:pPr algn="r"/>
                      <a:r>
                        <a:rPr kumimoji="1" lang="ja-JP" altLang="en-US" sz="1600" dirty="0" smtClean="0"/>
                        <a:t>総計</a:t>
                      </a:r>
                      <a:r>
                        <a:rPr kumimoji="1" lang="en-US" altLang="ja-JP" sz="1600" dirty="0" smtClean="0"/>
                        <a:t>2000</a:t>
                      </a:r>
                      <a:r>
                        <a:rPr kumimoji="1" lang="ja-JP" altLang="en-US" sz="1600" dirty="0" smtClean="0"/>
                        <a:t>名程度</a:t>
                      </a:r>
                      <a:endParaRPr kumimoji="1" lang="ja-JP" altLang="en-US" sz="1600" dirty="0"/>
                    </a:p>
                  </a:txBody>
                  <a:tcPr/>
                </a:tc>
              </a:tr>
            </a:tbl>
          </a:graphicData>
        </a:graphic>
      </p:graphicFrame>
    </p:spTree>
    <p:extLst>
      <p:ext uri="{BB962C8B-B14F-4D97-AF65-F5344CB8AC3E}">
        <p14:creationId xmlns:p14="http://schemas.microsoft.com/office/powerpoint/2010/main" val="4020877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530224"/>
          </a:xfrm>
        </p:spPr>
        <p:txBody>
          <a:bodyPr>
            <a:normAutofit/>
          </a:bodyPr>
          <a:lstStyle/>
          <a:p>
            <a:r>
              <a:rPr kumimoji="1" lang="en-US" altLang="ja-JP" sz="2400" dirty="0" smtClean="0"/>
              <a:t>2015</a:t>
            </a:r>
            <a:r>
              <a:rPr kumimoji="1" lang="ja-JP" altLang="en-US" sz="2400" dirty="0" smtClean="0"/>
              <a:t>年度予算案</a:t>
            </a:r>
            <a:endParaRPr kumimoji="1" lang="ja-JP" altLang="en-US" sz="2400" dirty="0"/>
          </a:p>
        </p:txBody>
      </p:sp>
      <p:sp>
        <p:nvSpPr>
          <p:cNvPr id="3" name="スライド番号プレースホルダー 2"/>
          <p:cNvSpPr>
            <a:spLocks noGrp="1"/>
          </p:cNvSpPr>
          <p:nvPr>
            <p:ph type="sldNum" sz="quarter" idx="12"/>
          </p:nvPr>
        </p:nvSpPr>
        <p:spPr/>
        <p:txBody>
          <a:bodyPr/>
          <a:lstStyle/>
          <a:p>
            <a:fld id="{6E2B03AB-03B9-46E4-ACAB-0A2B2C798238}" type="slidenum">
              <a:rPr kumimoji="1" lang="ja-JP" altLang="en-US" smtClean="0"/>
              <a:t>9</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2642462377"/>
              </p:ext>
            </p:extLst>
          </p:nvPr>
        </p:nvGraphicFramePr>
        <p:xfrm>
          <a:off x="628650" y="1137681"/>
          <a:ext cx="7572374" cy="2133600"/>
        </p:xfrm>
        <a:graphic>
          <a:graphicData uri="http://schemas.openxmlformats.org/drawingml/2006/table">
            <a:tbl>
              <a:tblPr firstRow="1" bandRow="1">
                <a:tableStyleId>{5C22544A-7EE6-4342-B048-85BDC9FD1C3A}</a:tableStyleId>
              </a:tblPr>
              <a:tblGrid>
                <a:gridCol w="2884201"/>
                <a:gridCol w="1735424"/>
                <a:gridCol w="2952749"/>
              </a:tblGrid>
              <a:tr h="282428">
                <a:tc>
                  <a:txBody>
                    <a:bodyPr/>
                    <a:lstStyle/>
                    <a:p>
                      <a:pPr algn="ctr"/>
                      <a:r>
                        <a:rPr kumimoji="1" lang="ja-JP" altLang="en-US" sz="1400" dirty="0" smtClean="0"/>
                        <a:t>収入</a:t>
                      </a:r>
                      <a:endParaRPr kumimoji="1" lang="ja-JP" altLang="en-US" sz="1400" dirty="0"/>
                    </a:p>
                  </a:txBody>
                  <a:tcPr/>
                </a:tc>
                <a:tc>
                  <a:txBody>
                    <a:bodyPr/>
                    <a:lstStyle/>
                    <a:p>
                      <a:pPr algn="ctr"/>
                      <a:r>
                        <a:rPr kumimoji="1" lang="ja-JP" altLang="en-US" sz="1400" dirty="0" smtClean="0"/>
                        <a:t>金額</a:t>
                      </a:r>
                      <a:endParaRPr kumimoji="1" lang="ja-JP" altLang="en-US" sz="1400" dirty="0"/>
                    </a:p>
                  </a:txBody>
                  <a:tcPr/>
                </a:tc>
                <a:tc>
                  <a:txBody>
                    <a:bodyPr/>
                    <a:lstStyle/>
                    <a:p>
                      <a:pPr algn="ctr"/>
                      <a:r>
                        <a:rPr kumimoji="1" lang="ja-JP" altLang="en-US" sz="1400" dirty="0" smtClean="0"/>
                        <a:t>備考</a:t>
                      </a:r>
                      <a:endParaRPr kumimoji="1" lang="ja-JP" altLang="en-US" sz="1400" dirty="0"/>
                    </a:p>
                  </a:txBody>
                  <a:tcPr/>
                </a:tc>
              </a:tr>
              <a:tr h="282428">
                <a:tc>
                  <a:txBody>
                    <a:bodyPr/>
                    <a:lstStyle/>
                    <a:p>
                      <a:r>
                        <a:rPr kumimoji="1" lang="ja-JP" altLang="en-US" sz="1400" dirty="0" smtClean="0"/>
                        <a:t>日本</a:t>
                      </a:r>
                      <a:r>
                        <a:rPr kumimoji="1" lang="ja-JP" altLang="en-US" sz="1400" dirty="0" smtClean="0"/>
                        <a:t>財団助成</a:t>
                      </a:r>
                      <a:endParaRPr kumimoji="1" lang="ja-JP" altLang="en-US" sz="1400" dirty="0"/>
                    </a:p>
                  </a:txBody>
                  <a:tcPr/>
                </a:tc>
                <a:tc>
                  <a:txBody>
                    <a:bodyPr/>
                    <a:lstStyle/>
                    <a:p>
                      <a:pPr algn="r"/>
                      <a:r>
                        <a:rPr kumimoji="1" lang="en-US" altLang="ja-JP" sz="1400" dirty="0" smtClean="0"/>
                        <a:t>360</a:t>
                      </a:r>
                      <a:r>
                        <a:rPr kumimoji="1" lang="ja-JP" altLang="en-US" sz="1400" dirty="0" smtClean="0"/>
                        <a:t>万円</a:t>
                      </a:r>
                      <a:endParaRPr kumimoji="1" lang="ja-JP" altLang="en-US" sz="1400" dirty="0"/>
                    </a:p>
                  </a:txBody>
                  <a:tcPr/>
                </a:tc>
                <a:tc>
                  <a:txBody>
                    <a:bodyPr/>
                    <a:lstStyle/>
                    <a:p>
                      <a:endParaRPr kumimoji="1" lang="ja-JP" altLang="en-US" sz="1400" dirty="0"/>
                    </a:p>
                  </a:txBody>
                  <a:tcPr/>
                </a:tc>
              </a:tr>
              <a:tr h="282428">
                <a:tc>
                  <a:txBody>
                    <a:bodyPr/>
                    <a:lstStyle/>
                    <a:p>
                      <a:r>
                        <a:rPr kumimoji="1" lang="ja-JP" altLang="en-US" sz="1400" dirty="0" smtClean="0"/>
                        <a:t>地球環境</a:t>
                      </a:r>
                      <a:r>
                        <a:rPr kumimoji="1" lang="ja-JP" altLang="en-US" sz="1400" dirty="0" smtClean="0"/>
                        <a:t>基金助成</a:t>
                      </a:r>
                      <a:endParaRPr kumimoji="1" lang="ja-JP" altLang="en-US" sz="1400" dirty="0"/>
                    </a:p>
                  </a:txBody>
                  <a:tcPr/>
                </a:tc>
                <a:tc>
                  <a:txBody>
                    <a:bodyPr/>
                    <a:lstStyle/>
                    <a:p>
                      <a:pPr algn="r"/>
                      <a:r>
                        <a:rPr kumimoji="1" lang="en-US" altLang="ja-JP" sz="1400" smtClean="0"/>
                        <a:t>310</a:t>
                      </a:r>
                      <a:r>
                        <a:rPr kumimoji="1" lang="ja-JP" altLang="en-US" sz="1400" dirty="0" smtClean="0"/>
                        <a:t>万円</a:t>
                      </a:r>
                      <a:endParaRPr kumimoji="1" lang="ja-JP" altLang="en-US" sz="1400" dirty="0"/>
                    </a:p>
                  </a:txBody>
                  <a:tcPr/>
                </a:tc>
                <a:tc>
                  <a:txBody>
                    <a:bodyPr/>
                    <a:lstStyle/>
                    <a:p>
                      <a:endParaRPr kumimoji="1" lang="ja-JP" altLang="en-US" sz="1400" dirty="0"/>
                    </a:p>
                  </a:txBody>
                  <a:tcPr/>
                </a:tc>
              </a:tr>
              <a:tr h="282428">
                <a:tc>
                  <a:txBody>
                    <a:bodyPr/>
                    <a:lstStyle/>
                    <a:p>
                      <a:r>
                        <a:rPr kumimoji="1" lang="ja-JP" altLang="en-US" sz="1400" dirty="0" smtClean="0"/>
                        <a:t>えどがわ</a:t>
                      </a:r>
                      <a:r>
                        <a:rPr kumimoji="1" lang="ja-JP" altLang="en-US" sz="1400" dirty="0" smtClean="0"/>
                        <a:t>エコセンター助成</a:t>
                      </a:r>
                      <a:endParaRPr kumimoji="1" lang="ja-JP" altLang="en-US" sz="1400" dirty="0"/>
                    </a:p>
                  </a:txBody>
                  <a:tcPr/>
                </a:tc>
                <a:tc>
                  <a:txBody>
                    <a:bodyPr/>
                    <a:lstStyle/>
                    <a:p>
                      <a:pPr algn="r"/>
                      <a:r>
                        <a:rPr kumimoji="1" lang="en-US" altLang="ja-JP" sz="1400" dirty="0" smtClean="0"/>
                        <a:t>30</a:t>
                      </a:r>
                      <a:r>
                        <a:rPr kumimoji="1" lang="ja-JP" altLang="en-US" sz="1400" dirty="0" smtClean="0"/>
                        <a:t>万円</a:t>
                      </a:r>
                      <a:endParaRPr kumimoji="1" lang="ja-JP" altLang="en-US" sz="1400" dirty="0"/>
                    </a:p>
                  </a:txBody>
                  <a:tcPr/>
                </a:tc>
                <a:tc>
                  <a:txBody>
                    <a:bodyPr/>
                    <a:lstStyle/>
                    <a:p>
                      <a:endParaRPr kumimoji="1" lang="ja-JP" altLang="en-US" sz="1400" dirty="0"/>
                    </a:p>
                  </a:txBody>
                  <a:tcPr/>
                </a:tc>
              </a:tr>
              <a:tr h="282428">
                <a:tc>
                  <a:txBody>
                    <a:bodyPr/>
                    <a:lstStyle/>
                    <a:p>
                      <a:r>
                        <a:rPr kumimoji="1" lang="ja-JP" altLang="en-US" sz="1400" dirty="0" smtClean="0"/>
                        <a:t>年会費</a:t>
                      </a:r>
                      <a:endParaRPr kumimoji="1" lang="ja-JP" altLang="en-US" sz="1400" dirty="0"/>
                    </a:p>
                  </a:txBody>
                  <a:tcPr/>
                </a:tc>
                <a:tc>
                  <a:txBody>
                    <a:bodyPr/>
                    <a:lstStyle/>
                    <a:p>
                      <a:pPr algn="r"/>
                      <a:r>
                        <a:rPr kumimoji="1" lang="en-US" altLang="ja-JP" sz="1400" dirty="0" smtClean="0"/>
                        <a:t>40</a:t>
                      </a:r>
                      <a:r>
                        <a:rPr kumimoji="1" lang="ja-JP" altLang="en-US" sz="1400" dirty="0" smtClean="0"/>
                        <a:t>万円</a:t>
                      </a:r>
                      <a:endParaRPr kumimoji="1" lang="ja-JP" altLang="en-US" sz="1400" dirty="0"/>
                    </a:p>
                  </a:txBody>
                  <a:tcPr/>
                </a:tc>
                <a:tc>
                  <a:txBody>
                    <a:bodyPr/>
                    <a:lstStyle/>
                    <a:p>
                      <a:r>
                        <a:rPr kumimoji="1" lang="en-US" altLang="ja-JP" sz="1400" dirty="0" smtClean="0"/>
                        <a:t>2014</a:t>
                      </a:r>
                      <a:r>
                        <a:rPr kumimoji="1" lang="ja-JP" altLang="en-US" sz="1400" dirty="0" smtClean="0"/>
                        <a:t>年度実績法人</a:t>
                      </a:r>
                      <a:r>
                        <a:rPr kumimoji="1" lang="en-US" altLang="ja-JP" sz="1400" dirty="0" smtClean="0"/>
                        <a:t>3</a:t>
                      </a:r>
                      <a:r>
                        <a:rPr kumimoji="1" lang="ja-JP" altLang="en-US" sz="1400" dirty="0" smtClean="0"/>
                        <a:t>団体、個人</a:t>
                      </a:r>
                      <a:r>
                        <a:rPr kumimoji="1" lang="en-US" altLang="ja-JP" sz="1400" dirty="0" smtClean="0"/>
                        <a:t>5</a:t>
                      </a:r>
                      <a:r>
                        <a:rPr kumimoji="1" lang="ja-JP" altLang="en-US" sz="1400" dirty="0" smtClean="0"/>
                        <a:t>名</a:t>
                      </a:r>
                      <a:endParaRPr kumimoji="1" lang="ja-JP" altLang="en-US" sz="1400" dirty="0"/>
                    </a:p>
                  </a:txBody>
                  <a:tcPr/>
                </a:tc>
              </a:tr>
              <a:tr h="282428">
                <a:tc>
                  <a:txBody>
                    <a:bodyPr/>
                    <a:lstStyle/>
                    <a:p>
                      <a:r>
                        <a:rPr kumimoji="1" lang="ja-JP" altLang="en-US" sz="1400" dirty="0" smtClean="0"/>
                        <a:t>体験料・業務委託</a:t>
                      </a:r>
                      <a:endParaRPr kumimoji="1" lang="ja-JP" altLang="en-US" sz="1400" dirty="0"/>
                    </a:p>
                  </a:txBody>
                  <a:tcPr/>
                </a:tc>
                <a:tc>
                  <a:txBody>
                    <a:bodyPr/>
                    <a:lstStyle/>
                    <a:p>
                      <a:pPr algn="r"/>
                      <a:r>
                        <a:rPr kumimoji="1" lang="en-US" altLang="ja-JP" sz="1400" dirty="0" smtClean="0"/>
                        <a:t>80</a:t>
                      </a:r>
                      <a:r>
                        <a:rPr kumimoji="1" lang="ja-JP" altLang="en-US" sz="1400" dirty="0" smtClean="0"/>
                        <a:t>万円</a:t>
                      </a:r>
                      <a:endParaRPr kumimoji="1" lang="ja-JP" altLang="en-US" sz="1400" dirty="0"/>
                    </a:p>
                  </a:txBody>
                  <a:tcPr/>
                </a:tc>
                <a:tc>
                  <a:txBody>
                    <a:bodyPr/>
                    <a:lstStyle/>
                    <a:p>
                      <a:endParaRPr kumimoji="1" lang="ja-JP" altLang="en-US" sz="1400" dirty="0"/>
                    </a:p>
                  </a:txBody>
                  <a:tcPr/>
                </a:tc>
              </a:tr>
              <a:tr h="282428">
                <a:tc>
                  <a:txBody>
                    <a:bodyPr/>
                    <a:lstStyle/>
                    <a:p>
                      <a:r>
                        <a:rPr kumimoji="1" lang="ja-JP" altLang="en-US" sz="1400" dirty="0" smtClean="0"/>
                        <a:t>収入計</a:t>
                      </a:r>
                      <a:endParaRPr kumimoji="1" lang="ja-JP" altLang="en-US" sz="1400" dirty="0"/>
                    </a:p>
                  </a:txBody>
                  <a:tcPr/>
                </a:tc>
                <a:tc>
                  <a:txBody>
                    <a:bodyPr/>
                    <a:lstStyle/>
                    <a:p>
                      <a:pPr algn="r"/>
                      <a:r>
                        <a:rPr kumimoji="1" lang="en-US" altLang="ja-JP" sz="1400" dirty="0" smtClean="0"/>
                        <a:t>820</a:t>
                      </a:r>
                      <a:r>
                        <a:rPr kumimoji="1" lang="ja-JP" altLang="en-US" sz="1400" dirty="0" smtClean="0"/>
                        <a:t>万円</a:t>
                      </a:r>
                      <a:endParaRPr kumimoji="1" lang="ja-JP" altLang="en-US" sz="1400" dirty="0"/>
                    </a:p>
                  </a:txBody>
                  <a:tcPr/>
                </a:tc>
                <a:tc>
                  <a:txBody>
                    <a:bodyPr/>
                    <a:lstStyle/>
                    <a:p>
                      <a:endParaRPr kumimoji="1" lang="ja-JP" altLang="en-US" sz="1400" dirty="0"/>
                    </a:p>
                  </a:txBody>
                  <a:tcPr/>
                </a:tc>
              </a:tr>
            </a:tbl>
          </a:graphicData>
        </a:graphic>
      </p:graphicFrame>
      <p:sp>
        <p:nvSpPr>
          <p:cNvPr id="5" name="テキスト ボックス 4"/>
          <p:cNvSpPr txBox="1"/>
          <p:nvPr/>
        </p:nvSpPr>
        <p:spPr>
          <a:xfrm>
            <a:off x="638175" y="838202"/>
            <a:ext cx="1276350" cy="307777"/>
          </a:xfrm>
          <a:prstGeom prst="rect">
            <a:avLst/>
          </a:prstGeom>
          <a:noFill/>
        </p:spPr>
        <p:txBody>
          <a:bodyPr wrap="square" rtlCol="0">
            <a:spAutoFit/>
          </a:bodyPr>
          <a:lstStyle/>
          <a:p>
            <a:r>
              <a:rPr kumimoji="1" lang="ja-JP" altLang="en-US" sz="1400" dirty="0" smtClean="0"/>
              <a:t>収入想定</a:t>
            </a:r>
            <a:endParaRPr kumimoji="1" lang="ja-JP" altLang="en-US" sz="1400" dirty="0"/>
          </a:p>
        </p:txBody>
      </p:sp>
      <p:graphicFrame>
        <p:nvGraphicFramePr>
          <p:cNvPr id="6" name="表 5"/>
          <p:cNvGraphicFramePr>
            <a:graphicFrameLocks noGrp="1"/>
          </p:cNvGraphicFramePr>
          <p:nvPr>
            <p:extLst>
              <p:ext uri="{D42A27DB-BD31-4B8C-83A1-F6EECF244321}">
                <p14:modId xmlns:p14="http://schemas.microsoft.com/office/powerpoint/2010/main" val="3256992751"/>
              </p:ext>
            </p:extLst>
          </p:nvPr>
        </p:nvGraphicFramePr>
        <p:xfrm>
          <a:off x="628650" y="3737371"/>
          <a:ext cx="7572374" cy="2743200"/>
        </p:xfrm>
        <a:graphic>
          <a:graphicData uri="http://schemas.openxmlformats.org/drawingml/2006/table">
            <a:tbl>
              <a:tblPr firstRow="1" bandRow="1">
                <a:tableStyleId>{5C22544A-7EE6-4342-B048-85BDC9FD1C3A}</a:tableStyleId>
              </a:tblPr>
              <a:tblGrid>
                <a:gridCol w="2884201"/>
                <a:gridCol w="1659224"/>
                <a:gridCol w="3028949"/>
              </a:tblGrid>
              <a:tr h="279403">
                <a:tc>
                  <a:txBody>
                    <a:bodyPr/>
                    <a:lstStyle/>
                    <a:p>
                      <a:pPr algn="ctr"/>
                      <a:r>
                        <a:rPr kumimoji="1" lang="ja-JP" altLang="en-US" sz="1400" dirty="0" smtClean="0"/>
                        <a:t>収入</a:t>
                      </a:r>
                      <a:endParaRPr kumimoji="1" lang="ja-JP" altLang="en-US" sz="1400" dirty="0"/>
                    </a:p>
                  </a:txBody>
                  <a:tcPr/>
                </a:tc>
                <a:tc>
                  <a:txBody>
                    <a:bodyPr/>
                    <a:lstStyle/>
                    <a:p>
                      <a:pPr algn="ctr"/>
                      <a:r>
                        <a:rPr kumimoji="1" lang="ja-JP" altLang="en-US" sz="1400" dirty="0" smtClean="0"/>
                        <a:t>金額</a:t>
                      </a:r>
                      <a:endParaRPr kumimoji="1" lang="ja-JP" altLang="en-US" sz="1400" dirty="0"/>
                    </a:p>
                  </a:txBody>
                  <a:tcPr/>
                </a:tc>
                <a:tc>
                  <a:txBody>
                    <a:bodyPr/>
                    <a:lstStyle/>
                    <a:p>
                      <a:pPr algn="ctr"/>
                      <a:r>
                        <a:rPr kumimoji="1" lang="ja-JP" altLang="en-US" sz="1400" dirty="0" smtClean="0"/>
                        <a:t>備考</a:t>
                      </a:r>
                      <a:endParaRPr kumimoji="1" lang="ja-JP" altLang="en-US" sz="1400" dirty="0"/>
                    </a:p>
                  </a:txBody>
                  <a:tcPr/>
                </a:tc>
              </a:tr>
              <a:tr h="283425">
                <a:tc>
                  <a:txBody>
                    <a:bodyPr/>
                    <a:lstStyle/>
                    <a:p>
                      <a:r>
                        <a:rPr kumimoji="1" lang="ja-JP" altLang="en-US" sz="1400" dirty="0" smtClean="0"/>
                        <a:t>通信費</a:t>
                      </a:r>
                      <a:endParaRPr kumimoji="1" lang="ja-JP" altLang="en-US" sz="1400" dirty="0"/>
                    </a:p>
                  </a:txBody>
                  <a:tcPr/>
                </a:tc>
                <a:tc>
                  <a:txBody>
                    <a:bodyPr/>
                    <a:lstStyle/>
                    <a:p>
                      <a:pPr algn="r"/>
                      <a:r>
                        <a:rPr kumimoji="1" lang="en-US" altLang="ja-JP" sz="1400" dirty="0" smtClean="0"/>
                        <a:t>30</a:t>
                      </a:r>
                      <a:r>
                        <a:rPr kumimoji="1" lang="ja-JP" altLang="en-US" sz="1400" dirty="0" smtClean="0"/>
                        <a:t>万円</a:t>
                      </a:r>
                      <a:endParaRPr kumimoji="1" lang="ja-JP" altLang="en-US" sz="1400" dirty="0"/>
                    </a:p>
                  </a:txBody>
                  <a:tcPr/>
                </a:tc>
                <a:tc>
                  <a:txBody>
                    <a:bodyPr/>
                    <a:lstStyle/>
                    <a:p>
                      <a:endParaRPr kumimoji="1" lang="ja-JP" altLang="en-US" sz="1400" dirty="0"/>
                    </a:p>
                  </a:txBody>
                  <a:tcPr/>
                </a:tc>
              </a:tr>
              <a:tr h="283425">
                <a:tc>
                  <a:txBody>
                    <a:bodyPr/>
                    <a:lstStyle/>
                    <a:p>
                      <a:r>
                        <a:rPr kumimoji="1" lang="ja-JP" altLang="en-US" sz="1400" dirty="0" smtClean="0"/>
                        <a:t>物品費</a:t>
                      </a:r>
                      <a:endParaRPr kumimoji="1" lang="ja-JP" altLang="en-US" sz="1400" dirty="0"/>
                    </a:p>
                  </a:txBody>
                  <a:tcPr/>
                </a:tc>
                <a:tc>
                  <a:txBody>
                    <a:bodyPr/>
                    <a:lstStyle/>
                    <a:p>
                      <a:pPr algn="r"/>
                      <a:r>
                        <a:rPr kumimoji="1" lang="en-US" altLang="ja-JP" sz="1400" dirty="0" smtClean="0"/>
                        <a:t>60</a:t>
                      </a:r>
                      <a:r>
                        <a:rPr kumimoji="1" lang="ja-JP" altLang="en-US" sz="1400" dirty="0" smtClean="0"/>
                        <a:t>万円</a:t>
                      </a:r>
                      <a:endParaRPr kumimoji="1" lang="ja-JP" altLang="en-US" sz="1400" dirty="0"/>
                    </a:p>
                  </a:txBody>
                  <a:tcPr/>
                </a:tc>
                <a:tc>
                  <a:txBody>
                    <a:bodyPr/>
                    <a:lstStyle/>
                    <a:p>
                      <a:r>
                        <a:rPr kumimoji="1" lang="ja-JP" altLang="en-US" sz="1400" dirty="0" smtClean="0"/>
                        <a:t>うち</a:t>
                      </a:r>
                      <a:r>
                        <a:rPr kumimoji="1" lang="en-US" altLang="ja-JP" sz="1400" dirty="0" smtClean="0"/>
                        <a:t>50</a:t>
                      </a:r>
                      <a:r>
                        <a:rPr kumimoji="1" lang="ja-JP" altLang="en-US" sz="1400" dirty="0" smtClean="0"/>
                        <a:t>万を助成金で対応</a:t>
                      </a:r>
                      <a:endParaRPr kumimoji="1" lang="ja-JP" altLang="en-US" sz="1400" dirty="0"/>
                    </a:p>
                  </a:txBody>
                  <a:tcPr/>
                </a:tc>
              </a:tr>
              <a:tr h="283425">
                <a:tc>
                  <a:txBody>
                    <a:bodyPr/>
                    <a:lstStyle/>
                    <a:p>
                      <a:r>
                        <a:rPr kumimoji="1" lang="ja-JP" altLang="en-US" sz="1400" dirty="0" smtClean="0"/>
                        <a:t>旅費交通費</a:t>
                      </a:r>
                      <a:endParaRPr kumimoji="1" lang="ja-JP" altLang="en-US" sz="1400" dirty="0"/>
                    </a:p>
                  </a:txBody>
                  <a:tcPr/>
                </a:tc>
                <a:tc>
                  <a:txBody>
                    <a:bodyPr/>
                    <a:lstStyle/>
                    <a:p>
                      <a:pPr algn="r"/>
                      <a:r>
                        <a:rPr kumimoji="1" lang="en-US" altLang="ja-JP" sz="1400" dirty="0" smtClean="0"/>
                        <a:t>100</a:t>
                      </a:r>
                      <a:r>
                        <a:rPr kumimoji="1" lang="ja-JP" altLang="en-US" sz="1400" dirty="0" smtClean="0"/>
                        <a:t>万円</a:t>
                      </a:r>
                      <a:endParaRPr kumimoji="1" lang="ja-JP" altLang="en-US" sz="1400" dirty="0"/>
                    </a:p>
                  </a:txBody>
                  <a:tcPr/>
                </a:tc>
                <a:tc>
                  <a:txBody>
                    <a:bodyPr/>
                    <a:lstStyle/>
                    <a:p>
                      <a:r>
                        <a:rPr kumimoji="1" lang="ja-JP" altLang="en-US" sz="1400" dirty="0" smtClean="0"/>
                        <a:t>うち</a:t>
                      </a:r>
                      <a:r>
                        <a:rPr kumimoji="1" lang="en-US" altLang="ja-JP" sz="1400" dirty="0" smtClean="0"/>
                        <a:t>65</a:t>
                      </a:r>
                      <a:r>
                        <a:rPr kumimoji="1" lang="ja-JP" altLang="en-US" sz="1400" dirty="0" smtClean="0"/>
                        <a:t>万を助成金で対応</a:t>
                      </a:r>
                      <a:endParaRPr kumimoji="1" lang="ja-JP" altLang="en-US" sz="1400" dirty="0"/>
                    </a:p>
                  </a:txBody>
                  <a:tcPr/>
                </a:tc>
              </a:tr>
              <a:tr h="283425">
                <a:tc>
                  <a:txBody>
                    <a:bodyPr/>
                    <a:lstStyle/>
                    <a:p>
                      <a:r>
                        <a:rPr kumimoji="1" lang="ja-JP" altLang="en-US" sz="1400" dirty="0" smtClean="0"/>
                        <a:t>インタプリター・ウェブ等</a:t>
                      </a:r>
                      <a:endParaRPr kumimoji="1" lang="en-US" altLang="ja-JP" sz="1400" dirty="0" smtClean="0"/>
                    </a:p>
                  </a:txBody>
                  <a:tcPr/>
                </a:tc>
                <a:tc>
                  <a:txBody>
                    <a:bodyPr/>
                    <a:lstStyle/>
                    <a:p>
                      <a:pPr algn="r"/>
                      <a:r>
                        <a:rPr kumimoji="1" lang="en-US" altLang="ja-JP" sz="1400" dirty="0" smtClean="0"/>
                        <a:t>420</a:t>
                      </a:r>
                      <a:r>
                        <a:rPr kumimoji="1" lang="ja-JP" altLang="en-US" sz="1400" dirty="0" smtClean="0"/>
                        <a:t>万円</a:t>
                      </a:r>
                      <a:endParaRPr kumimoji="1" lang="ja-JP" altLang="en-US" sz="1400" dirty="0"/>
                    </a:p>
                  </a:txBody>
                  <a:tcPr/>
                </a:tc>
                <a:tc>
                  <a:txBody>
                    <a:bodyPr/>
                    <a:lstStyle/>
                    <a:p>
                      <a:r>
                        <a:rPr kumimoji="1" lang="ja-JP" altLang="en-US" sz="1400" dirty="0" smtClean="0"/>
                        <a:t>うち</a:t>
                      </a:r>
                      <a:r>
                        <a:rPr kumimoji="1" lang="en-US" altLang="ja-JP" sz="1400" dirty="0" smtClean="0"/>
                        <a:t>410</a:t>
                      </a:r>
                      <a:r>
                        <a:rPr kumimoji="1" lang="ja-JP" altLang="en-US" sz="1400" dirty="0" smtClean="0"/>
                        <a:t>万を助成金で対応</a:t>
                      </a:r>
                      <a:endParaRPr kumimoji="1" lang="ja-JP" altLang="en-US" sz="1400" dirty="0"/>
                    </a:p>
                  </a:txBody>
                  <a:tcPr/>
                </a:tc>
              </a:tr>
              <a:tr h="283425">
                <a:tc>
                  <a:txBody>
                    <a:bodyPr/>
                    <a:lstStyle/>
                    <a:p>
                      <a:r>
                        <a:rPr kumimoji="1" lang="ja-JP" altLang="en-US" sz="1400" dirty="0" smtClean="0"/>
                        <a:t>雑給（アルバイト）</a:t>
                      </a:r>
                      <a:endParaRPr kumimoji="1" lang="ja-JP" altLang="en-US" sz="1400" dirty="0"/>
                    </a:p>
                  </a:txBody>
                  <a:tcPr/>
                </a:tc>
                <a:tc>
                  <a:txBody>
                    <a:bodyPr/>
                    <a:lstStyle/>
                    <a:p>
                      <a:pPr algn="r"/>
                      <a:r>
                        <a:rPr kumimoji="1" lang="en-US" altLang="ja-JP" sz="1400" dirty="0" smtClean="0"/>
                        <a:t>100</a:t>
                      </a:r>
                      <a:r>
                        <a:rPr kumimoji="1" lang="ja-JP" altLang="en-US" sz="1400" dirty="0" smtClean="0"/>
                        <a:t>万円</a:t>
                      </a:r>
                      <a:endParaRPr kumimoji="1" lang="ja-JP" altLang="en-US" sz="1400" dirty="0"/>
                    </a:p>
                  </a:txBody>
                  <a:tcPr/>
                </a:tc>
                <a:tc>
                  <a:txBody>
                    <a:bodyPr/>
                    <a:lstStyle/>
                    <a:p>
                      <a:r>
                        <a:rPr kumimoji="1" lang="ja-JP" altLang="en-US" sz="1400" dirty="0" smtClean="0"/>
                        <a:t>うち全額を助成金で対応</a:t>
                      </a:r>
                      <a:endParaRPr kumimoji="1" lang="ja-JP" altLang="en-US" sz="1400" dirty="0"/>
                    </a:p>
                  </a:txBody>
                  <a:tcPr/>
                </a:tc>
              </a:tr>
              <a:tr h="283425">
                <a:tc>
                  <a:txBody>
                    <a:bodyPr/>
                    <a:lstStyle/>
                    <a:p>
                      <a:r>
                        <a:rPr kumimoji="1" lang="ja-JP" altLang="en-US" sz="1400" dirty="0" smtClean="0"/>
                        <a:t>会議費・図書費</a:t>
                      </a:r>
                      <a:endParaRPr kumimoji="1" lang="ja-JP" altLang="en-US" sz="1400" dirty="0"/>
                    </a:p>
                  </a:txBody>
                  <a:tcPr/>
                </a:tc>
                <a:tc>
                  <a:txBody>
                    <a:bodyPr/>
                    <a:lstStyle/>
                    <a:p>
                      <a:pPr algn="r"/>
                      <a:r>
                        <a:rPr kumimoji="1" lang="en-US" altLang="ja-JP" sz="1400" dirty="0" smtClean="0"/>
                        <a:t>50</a:t>
                      </a:r>
                      <a:r>
                        <a:rPr kumimoji="1" lang="ja-JP" altLang="en-US" sz="1400" dirty="0" smtClean="0"/>
                        <a:t>万円</a:t>
                      </a:r>
                      <a:endParaRPr kumimoji="1" lang="ja-JP" altLang="en-US" sz="1400" dirty="0"/>
                    </a:p>
                  </a:txBody>
                  <a:tcPr/>
                </a:tc>
                <a:tc>
                  <a:txBody>
                    <a:bodyPr/>
                    <a:lstStyle/>
                    <a:p>
                      <a:r>
                        <a:rPr kumimoji="1" lang="ja-JP" altLang="en-US" sz="1400" dirty="0" smtClean="0"/>
                        <a:t>うち</a:t>
                      </a:r>
                      <a:r>
                        <a:rPr kumimoji="1" lang="en-US" altLang="ja-JP" sz="1400" dirty="0" smtClean="0"/>
                        <a:t>30</a:t>
                      </a:r>
                      <a:r>
                        <a:rPr kumimoji="1" lang="ja-JP" altLang="en-US" sz="1400" dirty="0" smtClean="0"/>
                        <a:t>万を助成金で対応</a:t>
                      </a:r>
                      <a:endParaRPr kumimoji="1" lang="ja-JP" altLang="en-US" sz="1400" dirty="0"/>
                    </a:p>
                  </a:txBody>
                  <a:tcPr/>
                </a:tc>
              </a:tr>
              <a:tr h="283425">
                <a:tc>
                  <a:txBody>
                    <a:bodyPr/>
                    <a:lstStyle/>
                    <a:p>
                      <a:r>
                        <a:rPr kumimoji="1" lang="ja-JP" altLang="en-US" sz="1400" dirty="0" smtClean="0"/>
                        <a:t>保険・税金・印刷・支払手数料</a:t>
                      </a:r>
                      <a:endParaRPr kumimoji="1" lang="en-US" altLang="ja-JP" sz="1400" dirty="0" smtClean="0"/>
                    </a:p>
                  </a:txBody>
                  <a:tcPr/>
                </a:tc>
                <a:tc>
                  <a:txBody>
                    <a:bodyPr/>
                    <a:lstStyle/>
                    <a:p>
                      <a:pPr algn="r"/>
                      <a:r>
                        <a:rPr kumimoji="1" lang="en-US" altLang="ja-JP" sz="1400" dirty="0" smtClean="0"/>
                        <a:t>60</a:t>
                      </a:r>
                      <a:r>
                        <a:rPr kumimoji="1" lang="ja-JP" altLang="en-US" sz="1400" dirty="0" smtClean="0"/>
                        <a:t>万円</a:t>
                      </a:r>
                      <a:endParaRPr kumimoji="1" lang="ja-JP" altLang="en-US" sz="1400" dirty="0"/>
                    </a:p>
                  </a:txBody>
                  <a:tcPr/>
                </a:tc>
                <a:tc>
                  <a:txBody>
                    <a:bodyPr/>
                    <a:lstStyle/>
                    <a:p>
                      <a:r>
                        <a:rPr kumimoji="1" lang="ja-JP" altLang="en-US" sz="1400" dirty="0" smtClean="0"/>
                        <a:t>うち</a:t>
                      </a:r>
                      <a:r>
                        <a:rPr kumimoji="1" lang="en-US" altLang="ja-JP" sz="1400" dirty="0" smtClean="0"/>
                        <a:t>25</a:t>
                      </a:r>
                      <a:r>
                        <a:rPr kumimoji="1" lang="ja-JP" altLang="en-US" sz="1400" dirty="0" smtClean="0"/>
                        <a:t>万を助成金で対応</a:t>
                      </a:r>
                      <a:endParaRPr kumimoji="1" lang="ja-JP" altLang="en-US" sz="1400" dirty="0"/>
                    </a:p>
                  </a:txBody>
                  <a:tcPr/>
                </a:tc>
              </a:tr>
              <a:tr h="283425">
                <a:tc>
                  <a:txBody>
                    <a:bodyPr/>
                    <a:lstStyle/>
                    <a:p>
                      <a:r>
                        <a:rPr kumimoji="1" lang="ja-JP" altLang="en-US" sz="1400" dirty="0" smtClean="0"/>
                        <a:t>支出計</a:t>
                      </a:r>
                      <a:endParaRPr kumimoji="1" lang="ja-JP" altLang="en-US" sz="1400" dirty="0"/>
                    </a:p>
                  </a:txBody>
                  <a:tcPr/>
                </a:tc>
                <a:tc>
                  <a:txBody>
                    <a:bodyPr/>
                    <a:lstStyle/>
                    <a:p>
                      <a:pPr algn="r"/>
                      <a:r>
                        <a:rPr kumimoji="1" lang="en-US" altLang="ja-JP" sz="1400" dirty="0" smtClean="0"/>
                        <a:t>820</a:t>
                      </a:r>
                      <a:r>
                        <a:rPr kumimoji="1" lang="ja-JP" altLang="en-US" sz="1400" dirty="0" smtClean="0"/>
                        <a:t>万円</a:t>
                      </a:r>
                      <a:endParaRPr kumimoji="1" lang="ja-JP" altLang="en-US" sz="1400" dirty="0"/>
                    </a:p>
                  </a:txBody>
                  <a:tcPr/>
                </a:tc>
                <a:tc>
                  <a:txBody>
                    <a:bodyPr/>
                    <a:lstStyle/>
                    <a:p>
                      <a:endParaRPr kumimoji="1" lang="ja-JP" altLang="en-US" sz="1400" dirty="0">
                        <a:solidFill>
                          <a:srgbClr val="FF0000"/>
                        </a:solidFill>
                      </a:endParaRPr>
                    </a:p>
                  </a:txBody>
                  <a:tcPr/>
                </a:tc>
              </a:tr>
            </a:tbl>
          </a:graphicData>
        </a:graphic>
      </p:graphicFrame>
      <p:sp>
        <p:nvSpPr>
          <p:cNvPr id="7" name="テキスト ボックス 6"/>
          <p:cNvSpPr txBox="1"/>
          <p:nvPr/>
        </p:nvSpPr>
        <p:spPr>
          <a:xfrm>
            <a:off x="638175" y="3390902"/>
            <a:ext cx="1276350" cy="307777"/>
          </a:xfrm>
          <a:prstGeom prst="rect">
            <a:avLst/>
          </a:prstGeom>
          <a:noFill/>
        </p:spPr>
        <p:txBody>
          <a:bodyPr wrap="square" rtlCol="0">
            <a:spAutoFit/>
          </a:bodyPr>
          <a:lstStyle/>
          <a:p>
            <a:r>
              <a:rPr kumimoji="1" lang="ja-JP" altLang="en-US" sz="1400" dirty="0" smtClean="0"/>
              <a:t>支出想定</a:t>
            </a:r>
            <a:endParaRPr kumimoji="1" lang="ja-JP" altLang="en-US" sz="1400" dirty="0"/>
          </a:p>
        </p:txBody>
      </p:sp>
    </p:spTree>
    <p:extLst>
      <p:ext uri="{BB962C8B-B14F-4D97-AF65-F5344CB8AC3E}">
        <p14:creationId xmlns:p14="http://schemas.microsoft.com/office/powerpoint/2010/main" val="1932127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796</TotalTime>
  <Words>1412</Words>
  <Application>Microsoft Office PowerPoint</Application>
  <PresentationFormat>画面に合わせる (4:3)</PresentationFormat>
  <Paragraphs>129</Paragraphs>
  <Slides>10</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ＭＳ Ｐゴシック</vt:lpstr>
      <vt:lpstr>Arial</vt:lpstr>
      <vt:lpstr>Calibri</vt:lpstr>
      <vt:lpstr>Calibri Light</vt:lpstr>
      <vt:lpstr>Office テーマ</vt:lpstr>
      <vt:lpstr>「葛西臨海たんけん隊」 2015年度活動計画（案）</vt:lpstr>
      <vt:lpstr>小会を取り巻く現況</vt:lpstr>
      <vt:lpstr>2015年度活動基本方針</vt:lpstr>
      <vt:lpstr>①2015年度プログラムのポイント： 公立小中学校への正課としての授業提供 （特に葛西臨海・海浜公園の活用）</vt:lpstr>
      <vt:lpstr>②2015年度プログラムのポイント： 葛西臨海公園・水族園での一般向け環境教育の拡充</vt:lpstr>
      <vt:lpstr>③2015年度プログラムのポイント： 「感じる公園ワークショップ」の開発と提供先の拡大</vt:lpstr>
      <vt:lpstr>④2015年度プログラムのポイント： 指導者養成プログラムの充実 </vt:lpstr>
      <vt:lpstr>2015年度プログラム集客想定</vt:lpstr>
      <vt:lpstr>2015年度予算案</vt:lpstr>
      <vt:lpstr>2015年度の運営課題・目標等</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「葛西臨海たんけん隊」 2015年度活動計画</dc:title>
  <dc:creator>宮嶋隆行</dc:creator>
  <cp:lastModifiedBy>宮嶋隆行</cp:lastModifiedBy>
  <cp:revision>33</cp:revision>
  <dcterms:created xsi:type="dcterms:W3CDTF">2015-04-29T00:01:41Z</dcterms:created>
  <dcterms:modified xsi:type="dcterms:W3CDTF">2015-05-13T02:01:37Z</dcterms:modified>
</cp:coreProperties>
</file>