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4" r:id="rId3"/>
    <p:sldId id="282" r:id="rId4"/>
    <p:sldId id="296" r:id="rId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94660"/>
  </p:normalViewPr>
  <p:slideViewPr>
    <p:cSldViewPr snapToGrid="0">
      <p:cViewPr varScale="1">
        <p:scale>
          <a:sx n="127" d="100"/>
          <a:sy n="127" d="100"/>
        </p:scale>
        <p:origin x="116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13CB5BF-027C-4A42-BC50-FADCBAF35E95}" type="datetimeFigureOut">
              <a:rPr kumimoji="1" lang="ja-JP" altLang="en-US" smtClean="0"/>
              <a:t>2020/3/16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DCB45E-D556-4051-A016-A8B4B0DA9BE5}" type="slidenum">
              <a:rPr kumimoji="1" lang="ja-JP" altLang="en-US" smtClean="0"/>
              <a:t>‹#›</a:t>
            </a:fld>
            <a:endParaRPr kumimoji="1" lang="ja-JP" altLang="en-US"/>
          </a:p>
        </p:txBody>
      </p:sp>
    </p:spTree>
    <p:extLst>
      <p:ext uri="{BB962C8B-B14F-4D97-AF65-F5344CB8AC3E}">
        <p14:creationId xmlns:p14="http://schemas.microsoft.com/office/powerpoint/2010/main" val="151108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3CB5BF-027C-4A42-BC50-FADCBAF35E95}" type="datetimeFigureOut">
              <a:rPr kumimoji="1" lang="ja-JP" altLang="en-US" smtClean="0"/>
              <a:t>2020/3/16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DCB45E-D556-4051-A016-A8B4B0DA9BE5}" type="slidenum">
              <a:rPr kumimoji="1" lang="ja-JP" altLang="en-US" smtClean="0"/>
              <a:t>‹#›</a:t>
            </a:fld>
            <a:endParaRPr kumimoji="1" lang="ja-JP" altLang="en-US"/>
          </a:p>
        </p:txBody>
      </p:sp>
    </p:spTree>
    <p:extLst>
      <p:ext uri="{BB962C8B-B14F-4D97-AF65-F5344CB8AC3E}">
        <p14:creationId xmlns:p14="http://schemas.microsoft.com/office/powerpoint/2010/main" val="16992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3CB5BF-027C-4A42-BC50-FADCBAF35E95}" type="datetimeFigureOut">
              <a:rPr kumimoji="1" lang="ja-JP" altLang="en-US" smtClean="0"/>
              <a:t>2020/3/16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DCB45E-D556-4051-A016-A8B4B0DA9BE5}" type="slidenum">
              <a:rPr kumimoji="1" lang="ja-JP" altLang="en-US" smtClean="0"/>
              <a:t>‹#›</a:t>
            </a:fld>
            <a:endParaRPr kumimoji="1" lang="ja-JP" altLang="en-US"/>
          </a:p>
        </p:txBody>
      </p:sp>
    </p:spTree>
    <p:extLst>
      <p:ext uri="{BB962C8B-B14F-4D97-AF65-F5344CB8AC3E}">
        <p14:creationId xmlns:p14="http://schemas.microsoft.com/office/powerpoint/2010/main" val="131209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3CB5BF-027C-4A42-BC50-FADCBAF35E95}" type="datetimeFigureOut">
              <a:rPr kumimoji="1" lang="ja-JP" altLang="en-US" smtClean="0"/>
              <a:t>2020/3/16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DCB45E-D556-4051-A016-A8B4B0DA9BE5}" type="slidenum">
              <a:rPr kumimoji="1" lang="ja-JP" altLang="en-US" smtClean="0"/>
              <a:t>‹#›</a:t>
            </a:fld>
            <a:endParaRPr kumimoji="1" lang="ja-JP" altLang="en-US"/>
          </a:p>
        </p:txBody>
      </p:sp>
    </p:spTree>
    <p:extLst>
      <p:ext uri="{BB962C8B-B14F-4D97-AF65-F5344CB8AC3E}">
        <p14:creationId xmlns:p14="http://schemas.microsoft.com/office/powerpoint/2010/main" val="203076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3CB5BF-027C-4A42-BC50-FADCBAF35E95}" type="datetimeFigureOut">
              <a:rPr kumimoji="1" lang="ja-JP" altLang="en-US" smtClean="0"/>
              <a:t>2020/3/16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DCB45E-D556-4051-A016-A8B4B0DA9BE5}" type="slidenum">
              <a:rPr kumimoji="1" lang="ja-JP" altLang="en-US" smtClean="0"/>
              <a:t>‹#›</a:t>
            </a:fld>
            <a:endParaRPr kumimoji="1" lang="ja-JP" altLang="en-US"/>
          </a:p>
        </p:txBody>
      </p:sp>
    </p:spTree>
    <p:extLst>
      <p:ext uri="{BB962C8B-B14F-4D97-AF65-F5344CB8AC3E}">
        <p14:creationId xmlns:p14="http://schemas.microsoft.com/office/powerpoint/2010/main" val="1067227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13CB5BF-027C-4A42-BC50-FADCBAF35E95}" type="datetimeFigureOut">
              <a:rPr kumimoji="1" lang="ja-JP" altLang="en-US" smtClean="0"/>
              <a:t>2020/3/16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DCB45E-D556-4051-A016-A8B4B0DA9BE5}" type="slidenum">
              <a:rPr kumimoji="1" lang="ja-JP" altLang="en-US" smtClean="0"/>
              <a:t>‹#›</a:t>
            </a:fld>
            <a:endParaRPr kumimoji="1" lang="ja-JP" altLang="en-US"/>
          </a:p>
        </p:txBody>
      </p:sp>
    </p:spTree>
    <p:extLst>
      <p:ext uri="{BB962C8B-B14F-4D97-AF65-F5344CB8AC3E}">
        <p14:creationId xmlns:p14="http://schemas.microsoft.com/office/powerpoint/2010/main" val="317146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13CB5BF-027C-4A42-BC50-FADCBAF35E95}" type="datetimeFigureOut">
              <a:rPr kumimoji="1" lang="ja-JP" altLang="en-US" smtClean="0"/>
              <a:t>2020/3/16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DCB45E-D556-4051-A016-A8B4B0DA9BE5}" type="slidenum">
              <a:rPr kumimoji="1" lang="ja-JP" altLang="en-US" smtClean="0"/>
              <a:t>‹#›</a:t>
            </a:fld>
            <a:endParaRPr kumimoji="1" lang="ja-JP" altLang="en-US"/>
          </a:p>
        </p:txBody>
      </p:sp>
    </p:spTree>
    <p:extLst>
      <p:ext uri="{BB962C8B-B14F-4D97-AF65-F5344CB8AC3E}">
        <p14:creationId xmlns:p14="http://schemas.microsoft.com/office/powerpoint/2010/main" val="552349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13CB5BF-027C-4A42-BC50-FADCBAF35E95}" type="datetimeFigureOut">
              <a:rPr kumimoji="1" lang="ja-JP" altLang="en-US" smtClean="0"/>
              <a:t>2020/3/16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DCB45E-D556-4051-A016-A8B4B0DA9BE5}" type="slidenum">
              <a:rPr kumimoji="1" lang="ja-JP" altLang="en-US" smtClean="0"/>
              <a:t>‹#›</a:t>
            </a:fld>
            <a:endParaRPr kumimoji="1" lang="ja-JP" altLang="en-US"/>
          </a:p>
        </p:txBody>
      </p:sp>
    </p:spTree>
    <p:extLst>
      <p:ext uri="{BB962C8B-B14F-4D97-AF65-F5344CB8AC3E}">
        <p14:creationId xmlns:p14="http://schemas.microsoft.com/office/powerpoint/2010/main" val="415367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CB5BF-027C-4A42-BC50-FADCBAF35E95}" type="datetimeFigureOut">
              <a:rPr kumimoji="1" lang="ja-JP" altLang="en-US" smtClean="0"/>
              <a:t>2020/3/16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DCB45E-D556-4051-A016-A8B4B0DA9BE5}" type="slidenum">
              <a:rPr kumimoji="1" lang="ja-JP" altLang="en-US" smtClean="0"/>
              <a:t>‹#›</a:t>
            </a:fld>
            <a:endParaRPr kumimoji="1" lang="ja-JP" altLang="en-US"/>
          </a:p>
        </p:txBody>
      </p:sp>
    </p:spTree>
    <p:extLst>
      <p:ext uri="{BB962C8B-B14F-4D97-AF65-F5344CB8AC3E}">
        <p14:creationId xmlns:p14="http://schemas.microsoft.com/office/powerpoint/2010/main" val="275316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3CB5BF-027C-4A42-BC50-FADCBAF35E95}" type="datetimeFigureOut">
              <a:rPr kumimoji="1" lang="ja-JP" altLang="en-US" smtClean="0"/>
              <a:t>2020/3/16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DCB45E-D556-4051-A016-A8B4B0DA9BE5}" type="slidenum">
              <a:rPr kumimoji="1" lang="ja-JP" altLang="en-US" smtClean="0"/>
              <a:t>‹#›</a:t>
            </a:fld>
            <a:endParaRPr kumimoji="1" lang="ja-JP" altLang="en-US"/>
          </a:p>
        </p:txBody>
      </p:sp>
    </p:spTree>
    <p:extLst>
      <p:ext uri="{BB962C8B-B14F-4D97-AF65-F5344CB8AC3E}">
        <p14:creationId xmlns:p14="http://schemas.microsoft.com/office/powerpoint/2010/main" val="341409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3CB5BF-027C-4A42-BC50-FADCBAF35E95}" type="datetimeFigureOut">
              <a:rPr kumimoji="1" lang="ja-JP" altLang="en-US" smtClean="0"/>
              <a:t>2020/3/16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DCB45E-D556-4051-A016-A8B4B0DA9BE5}" type="slidenum">
              <a:rPr kumimoji="1" lang="ja-JP" altLang="en-US" smtClean="0"/>
              <a:t>‹#›</a:t>
            </a:fld>
            <a:endParaRPr kumimoji="1" lang="ja-JP" altLang="en-US"/>
          </a:p>
        </p:txBody>
      </p:sp>
    </p:spTree>
    <p:extLst>
      <p:ext uri="{BB962C8B-B14F-4D97-AF65-F5344CB8AC3E}">
        <p14:creationId xmlns:p14="http://schemas.microsoft.com/office/powerpoint/2010/main" val="143608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CB5BF-027C-4A42-BC50-FADCBAF35E95}" type="datetimeFigureOut">
              <a:rPr kumimoji="1" lang="ja-JP" altLang="en-US" smtClean="0"/>
              <a:t>2020/3/16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CB45E-D556-4051-A016-A8B4B0DA9BE5}" type="slidenum">
              <a:rPr kumimoji="1" lang="ja-JP" altLang="en-US" smtClean="0"/>
              <a:t>‹#›</a:t>
            </a:fld>
            <a:endParaRPr kumimoji="1" lang="ja-JP" altLang="en-US"/>
          </a:p>
        </p:txBody>
      </p:sp>
    </p:spTree>
    <p:extLst>
      <p:ext uri="{BB962C8B-B14F-4D97-AF65-F5344CB8AC3E}">
        <p14:creationId xmlns:p14="http://schemas.microsoft.com/office/powerpoint/2010/main" val="37794411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hyperlink" Target="https://ord.yahoo.co.jp/o/image/RV=1/RE=1538598336/RH=b3JkLnlhaG9vLmNvLmpw/RB=/RU=aHR0cHM6Ly9mb3Vyc3F1YXJlLmNvbS92LyVFNSU4NSU4MyVFNCVCQSVBQyVFOSU4MyVCRCVFNSVCOCU4MiVFNyVBQiU4QiVFNSVCRSU4NSVFOCVCMyVBMiVFNSVCMCU4RiVFNSVBRCVBNiVFNiVBMCVBMS80YjhhMjliOGY5NjRhNTIwNjY2MjMyZTM-/RS=%5eADBDz9MBICZ1FKzY6VjqsFPUd1UHkk-;_ylt=A2RCA9dA1LNbj3AAuCyU3uV7" TargetMode="Externa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0B9C2408-2406-1B4F-82F0-7115768C0371}"/>
              </a:ext>
            </a:extLst>
          </p:cNvPr>
          <p:cNvGrpSpPr/>
          <p:nvPr/>
        </p:nvGrpSpPr>
        <p:grpSpPr>
          <a:xfrm>
            <a:off x="7487799" y="1173082"/>
            <a:ext cx="2515969" cy="2278489"/>
            <a:chOff x="4575714" y="1322388"/>
            <a:chExt cx="4897647" cy="4099933"/>
          </a:xfrm>
        </p:grpSpPr>
        <p:pic>
          <p:nvPicPr>
            <p:cNvPr id="4" name="図 3" descr="「待賢小学校」の画像検索結果">
              <a:hlinkClick r:id="rId2" tgtFrame="&quot;imagewin&quot;"/>
              <a:extLst>
                <a:ext uri="{FF2B5EF4-FFF2-40B4-BE49-F238E27FC236}">
                  <a16:creationId xmlns:a16="http://schemas.microsoft.com/office/drawing/2014/main" id="{1626A72F-F5E0-4CE5-BFC5-BA20DC659822}"/>
                </a:ext>
              </a:extLst>
            </p:cNvPr>
            <p:cNvPicPr/>
            <p:nvPr/>
          </p:nvPicPr>
          <p:blipFill rotWithShape="1">
            <a:blip r:embed="rId3">
              <a:extLst>
                <a:ext uri="{28A0092B-C50C-407E-A947-70E740481C1C}">
                  <a14:useLocalDpi xmlns:a14="http://schemas.microsoft.com/office/drawing/2010/main" val="0"/>
                </a:ext>
              </a:extLst>
            </a:blip>
            <a:srcRect t="9903"/>
            <a:stretch/>
          </p:blipFill>
          <p:spPr bwMode="auto">
            <a:xfrm>
              <a:off x="4929457" y="1322388"/>
              <a:ext cx="3822088" cy="3077160"/>
            </a:xfrm>
            <a:prstGeom prst="rect">
              <a:avLst/>
            </a:prstGeom>
            <a:ln>
              <a:noFill/>
            </a:ln>
            <a:effectLst>
              <a:softEdge rad="112500"/>
            </a:effectLst>
          </p:spPr>
        </p:pic>
        <p:sp>
          <p:nvSpPr>
            <p:cNvPr id="6" name="テキスト ボックス 5">
              <a:extLst>
                <a:ext uri="{FF2B5EF4-FFF2-40B4-BE49-F238E27FC236}">
                  <a16:creationId xmlns:a16="http://schemas.microsoft.com/office/drawing/2014/main" id="{76CE0965-AE0D-412E-BB93-DF5B74AAAF76}"/>
                </a:ext>
              </a:extLst>
            </p:cNvPr>
            <p:cNvSpPr txBox="1"/>
            <p:nvPr/>
          </p:nvSpPr>
          <p:spPr>
            <a:xfrm>
              <a:off x="4575714" y="4513139"/>
              <a:ext cx="4897647" cy="909182"/>
            </a:xfrm>
            <a:prstGeom prst="rect">
              <a:avLst/>
            </a:prstGeom>
            <a:noFill/>
          </p:spPr>
          <p:txBody>
            <a:bodyPr wrap="square" rtlCol="0">
              <a:spAutoFit/>
            </a:bodyPr>
            <a:lstStyle/>
            <a:p>
              <a:r>
                <a:rPr lang="ja-JP" altLang="en-US" sz="975" b="1"/>
                <a:t>　　　　　　　</a:t>
              </a:r>
              <a:r>
                <a:rPr lang="en-US" altLang="ja-JP" sz="975" b="1" dirty="0"/>
                <a:t>[</a:t>
              </a:r>
              <a:r>
                <a:rPr lang="ja-JP" altLang="en-US" sz="975" b="1"/>
                <a:t>活動拠点</a:t>
              </a:r>
              <a:r>
                <a:rPr lang="en-US" altLang="ja-JP" sz="975" b="1" dirty="0"/>
                <a:t>]</a:t>
              </a:r>
            </a:p>
            <a:p>
              <a:r>
                <a:rPr lang="ja-JP" altLang="en-US" sz="854" b="1"/>
                <a:t>京都市</a:t>
              </a:r>
              <a:r>
                <a:rPr lang="ja-JP" altLang="en-US" sz="854" b="1" dirty="0"/>
                <a:t>上京区丸太町通黒門東入</a:t>
              </a:r>
              <a:r>
                <a:rPr lang="ja-JP" altLang="en-US" sz="854" b="1"/>
                <a:t>藁屋町</a:t>
              </a:r>
              <a:r>
                <a:rPr lang="en-US" altLang="ja-JP" sz="854" b="1" dirty="0"/>
                <a:t>536‐1</a:t>
              </a:r>
              <a:r>
                <a:rPr lang="ja-JP" altLang="en-US" sz="854" b="1"/>
                <a:t>　　　</a:t>
              </a:r>
              <a:endParaRPr lang="en-US" altLang="ja-JP" sz="854" b="1" dirty="0"/>
            </a:p>
            <a:p>
              <a:r>
                <a:rPr lang="ja-JP" altLang="en-US" sz="854" b="1"/>
                <a:t>元待</a:t>
              </a:r>
              <a:r>
                <a:rPr lang="ja-JP" altLang="en-US" sz="854" b="1" dirty="0"/>
                <a:t>賢小学校</a:t>
              </a:r>
              <a:r>
                <a:rPr lang="en-US" altLang="ja-JP" sz="854" b="1" dirty="0"/>
                <a:t>3</a:t>
              </a:r>
              <a:r>
                <a:rPr lang="ja-JP" altLang="en-US" sz="854" b="1" dirty="0"/>
                <a:t>階</a:t>
              </a:r>
            </a:p>
          </p:txBody>
        </p:sp>
      </p:grpSp>
      <p:sp>
        <p:nvSpPr>
          <p:cNvPr id="10" name="正方形/長方形 9">
            <a:extLst>
              <a:ext uri="{FF2B5EF4-FFF2-40B4-BE49-F238E27FC236}">
                <a16:creationId xmlns:a16="http://schemas.microsoft.com/office/drawing/2014/main" id="{5361B33F-DECC-4394-8FF1-CF8AC6A32412}"/>
              </a:ext>
            </a:extLst>
          </p:cNvPr>
          <p:cNvSpPr/>
          <p:nvPr/>
        </p:nvSpPr>
        <p:spPr>
          <a:xfrm>
            <a:off x="2484131" y="201659"/>
            <a:ext cx="4882106" cy="382798"/>
          </a:xfrm>
          <a:prstGeom prst="rect">
            <a:avLst/>
          </a:prstGeom>
          <a:noFill/>
        </p:spPr>
        <p:txBody>
          <a:bodyPr wrap="none" lIns="74295" tIns="37148" rIns="74295" bIns="37148">
            <a:spAutoFit/>
          </a:bodyPr>
          <a:lstStyle/>
          <a:p>
            <a:pPr algn="ctr"/>
            <a:r>
              <a:rPr lang="ja-JP" altLang="en-US" sz="2000" b="1" dirty="0">
                <a:ln w="9525">
                  <a:solidFill>
                    <a:schemeClr val="bg1"/>
                  </a:solidFill>
                  <a:prstDash val="solid"/>
                </a:ln>
                <a:effectLst>
                  <a:outerShdw blurRad="12700" dist="38100" dir="2700000" algn="tl" rotWithShape="0">
                    <a:schemeClr val="bg1">
                      <a:lumMod val="50000"/>
                    </a:schemeClr>
                  </a:outerShdw>
                </a:effectLst>
                <a:latin typeface="HG丸ｺﾞｼｯｸM-PRO" panose="020F0600000000000000" pitchFamily="50" charset="-128"/>
                <a:ea typeface="HG丸ｺﾞｼｯｸM-PRO" panose="020F0600000000000000" pitchFamily="50" charset="-128"/>
              </a:rPr>
              <a:t>一般社団法人 日本インクルージョン協会</a:t>
            </a:r>
            <a:endParaRPr lang="ja-JP" altLang="en-US" sz="2000" b="1" dirty="0">
              <a:ln w="9525">
                <a:solidFill>
                  <a:schemeClr val="bg1"/>
                </a:solidFill>
                <a:prstDash val="solid"/>
              </a:ln>
              <a:effectLst>
                <a:outerShdw blurRad="12700" dist="38100" dir="2700000" algn="tl" rotWithShape="0">
                  <a:schemeClr val="bg1">
                    <a:lumMod val="50000"/>
                  </a:schemeClr>
                </a:outerShdw>
              </a:effectLst>
            </a:endParaRPr>
          </a:p>
        </p:txBody>
      </p:sp>
      <p:grpSp>
        <p:nvGrpSpPr>
          <p:cNvPr id="2" name="グループ化 1">
            <a:extLst>
              <a:ext uri="{FF2B5EF4-FFF2-40B4-BE49-F238E27FC236}">
                <a16:creationId xmlns:a16="http://schemas.microsoft.com/office/drawing/2014/main" id="{3F76F075-FEAA-E642-AC3C-73B47C5EE0D0}"/>
              </a:ext>
            </a:extLst>
          </p:cNvPr>
          <p:cNvGrpSpPr/>
          <p:nvPr/>
        </p:nvGrpSpPr>
        <p:grpSpPr>
          <a:xfrm>
            <a:off x="5852668" y="1245568"/>
            <a:ext cx="2022476" cy="2229279"/>
            <a:chOff x="1151777" y="1179971"/>
            <a:chExt cx="2489200" cy="2743726"/>
          </a:xfrm>
        </p:grpSpPr>
        <p:pic>
          <p:nvPicPr>
            <p:cNvPr id="11" name="図 10" descr="C:\Users\義明\Desktop\シンポジウム①\IMG_2028.jpg">
              <a:extLst>
                <a:ext uri="{FF2B5EF4-FFF2-40B4-BE49-F238E27FC236}">
                  <a16:creationId xmlns:a16="http://schemas.microsoft.com/office/drawing/2014/main" id="{E94D852F-4E2F-4FBE-AEA3-9E132286FF99}"/>
                </a:ext>
              </a:extLst>
            </p:cNvPr>
            <p:cNvPicPr/>
            <p:nvPr/>
          </p:nvPicPr>
          <p:blipFill rotWithShape="1">
            <a:blip r:embed="rId4" cstate="print">
              <a:extLst>
                <a:ext uri="{28A0092B-C50C-407E-A947-70E740481C1C}">
                  <a14:useLocalDpi xmlns:a14="http://schemas.microsoft.com/office/drawing/2010/main" val="0"/>
                </a:ext>
              </a:extLst>
            </a:blip>
            <a:srcRect l="33904" t="35221" r="43430" b="22064"/>
            <a:stretch/>
          </p:blipFill>
          <p:spPr bwMode="auto">
            <a:xfrm>
              <a:off x="1358529" y="1179971"/>
              <a:ext cx="1736925" cy="1979691"/>
            </a:xfrm>
            <a:prstGeom prst="rect">
              <a:avLst/>
            </a:prstGeom>
            <a:ln>
              <a:noFill/>
            </a:ln>
            <a:effectLst>
              <a:softEdge rad="112500"/>
            </a:effectLst>
            <a:extLst>
              <a:ext uri="{53640926-AAD7-44D8-BBD7-CCE9431645EC}">
                <a14:shadowObscured xmlns:a14="http://schemas.microsoft.com/office/drawing/2010/main"/>
              </a:ext>
            </a:extLst>
          </p:spPr>
        </p:pic>
        <p:sp>
          <p:nvSpPr>
            <p:cNvPr id="14" name="テキスト ボックス 13">
              <a:extLst>
                <a:ext uri="{FF2B5EF4-FFF2-40B4-BE49-F238E27FC236}">
                  <a16:creationId xmlns:a16="http://schemas.microsoft.com/office/drawing/2014/main" id="{CFF2F213-E17A-4618-BF4C-8AA864008204}"/>
                </a:ext>
              </a:extLst>
            </p:cNvPr>
            <p:cNvSpPr txBox="1"/>
            <p:nvPr/>
          </p:nvSpPr>
          <p:spPr>
            <a:xfrm>
              <a:off x="1151777" y="3149248"/>
              <a:ext cx="2489200" cy="340922"/>
            </a:xfrm>
            <a:prstGeom prst="rect">
              <a:avLst/>
            </a:prstGeom>
            <a:noFill/>
          </p:spPr>
          <p:txBody>
            <a:bodyPr wrap="square" rtlCol="0">
              <a:spAutoFit/>
            </a:bodyPr>
            <a:lstStyle/>
            <a:p>
              <a:r>
                <a:rPr lang="ja-JP" altLang="ja-JP" sz="1200" b="1" u="sng" dirty="0">
                  <a:latin typeface="HG丸ｺﾞｼｯｸM-PRO" panose="020F0600000000000000" pitchFamily="50" charset="-128"/>
                  <a:ea typeface="HG丸ｺﾞｼｯｸM-PRO" panose="020F0600000000000000" pitchFamily="50" charset="-128"/>
                </a:rPr>
                <a:t>代表理事</a:t>
              </a:r>
              <a:r>
                <a:rPr lang="ja-JP" altLang="en-US" sz="1200" b="1" u="sng" dirty="0">
                  <a:latin typeface="HG丸ｺﾞｼｯｸM-PRO" panose="020F0600000000000000" pitchFamily="50" charset="-128"/>
                  <a:ea typeface="HG丸ｺﾞｼｯｸM-PRO" panose="020F0600000000000000" pitchFamily="50" charset="-128"/>
                </a:rPr>
                <a:t>  </a:t>
              </a:r>
              <a:r>
                <a:rPr lang="ja-JP" altLang="ja-JP" sz="1200" b="1" u="sng" dirty="0">
                  <a:latin typeface="HG丸ｺﾞｼｯｸM-PRO" panose="020F0600000000000000" pitchFamily="50" charset="-128"/>
                  <a:ea typeface="HG丸ｺﾞｼｯｸM-PRO" panose="020F0600000000000000" pitchFamily="50" charset="-128"/>
                </a:rPr>
                <a:t>位高光司</a:t>
              </a:r>
              <a:r>
                <a:rPr lang="ja-JP" altLang="en-US" sz="1200" b="1" u="sng" dirty="0">
                  <a:latin typeface="HG丸ｺﾞｼｯｸM-PRO" panose="020F0600000000000000" pitchFamily="50" charset="-128"/>
                  <a:ea typeface="HG丸ｺﾞｼｯｸM-PRO" panose="020F0600000000000000" pitchFamily="50" charset="-128"/>
                </a:rPr>
                <a:t>氏</a:t>
              </a:r>
              <a:endParaRPr lang="ja-JP" altLang="en-US" sz="1200" u="sng" dirty="0"/>
            </a:p>
          </p:txBody>
        </p:sp>
        <p:sp>
          <p:nvSpPr>
            <p:cNvPr id="15" name="テキスト ボックス 14">
              <a:extLst>
                <a:ext uri="{FF2B5EF4-FFF2-40B4-BE49-F238E27FC236}">
                  <a16:creationId xmlns:a16="http://schemas.microsoft.com/office/drawing/2014/main" id="{5328945F-B033-489B-8B72-4CDA2CEF563F}"/>
                </a:ext>
              </a:extLst>
            </p:cNvPr>
            <p:cNvSpPr txBox="1"/>
            <p:nvPr/>
          </p:nvSpPr>
          <p:spPr>
            <a:xfrm>
              <a:off x="1178024" y="3440725"/>
              <a:ext cx="2374900" cy="482972"/>
            </a:xfrm>
            <a:prstGeom prst="rect">
              <a:avLst/>
            </a:prstGeom>
            <a:noFill/>
          </p:spPr>
          <p:txBody>
            <a:bodyPr wrap="square" rtlCol="0">
              <a:spAutoFit/>
            </a:bodyPr>
            <a:lstStyle/>
            <a:p>
              <a:r>
                <a:rPr lang="ja-JP" altLang="ja-JP" sz="975" b="1" dirty="0">
                  <a:latin typeface="HG丸ｺﾞｼｯｸM-PRO" panose="020F0600000000000000" pitchFamily="50" charset="-128"/>
                  <a:ea typeface="HG丸ｺﾞｼｯｸM-PRO" panose="020F0600000000000000" pitchFamily="50" charset="-128"/>
                </a:rPr>
                <a:t>京都府社会福祉協議会会長</a:t>
              </a:r>
              <a:endParaRPr lang="en-US" altLang="ja-JP" sz="975" b="1" dirty="0">
                <a:latin typeface="HG丸ｺﾞｼｯｸM-PRO" panose="020F0600000000000000" pitchFamily="50" charset="-128"/>
                <a:ea typeface="HG丸ｺﾞｼｯｸM-PRO" panose="020F0600000000000000" pitchFamily="50" charset="-128"/>
              </a:endParaRPr>
            </a:p>
            <a:p>
              <a:r>
                <a:rPr lang="ja-JP" altLang="ja-JP" sz="975" b="1" dirty="0">
                  <a:latin typeface="HG丸ｺﾞｼｯｸM-PRO" panose="020F0600000000000000" pitchFamily="50" charset="-128"/>
                  <a:ea typeface="HG丸ｺﾞｼｯｸM-PRO" panose="020F0600000000000000" pitchFamily="50" charset="-128"/>
                </a:rPr>
                <a:t>元京都経営者協会会長</a:t>
              </a:r>
              <a:endParaRPr lang="ja-JP" altLang="en-US" sz="1300" dirty="0"/>
            </a:p>
          </p:txBody>
        </p:sp>
      </p:grpSp>
      <p:grpSp>
        <p:nvGrpSpPr>
          <p:cNvPr id="8" name="グループ化 7">
            <a:extLst>
              <a:ext uri="{FF2B5EF4-FFF2-40B4-BE49-F238E27FC236}">
                <a16:creationId xmlns:a16="http://schemas.microsoft.com/office/drawing/2014/main" id="{806DF924-FEEC-0649-988F-5FD9617FCDA4}"/>
              </a:ext>
            </a:extLst>
          </p:cNvPr>
          <p:cNvGrpSpPr/>
          <p:nvPr/>
        </p:nvGrpSpPr>
        <p:grpSpPr>
          <a:xfrm>
            <a:off x="5424306" y="3781143"/>
            <a:ext cx="4339286" cy="1159909"/>
            <a:chOff x="4285247" y="4050760"/>
            <a:chExt cx="4613751" cy="1287169"/>
          </a:xfrm>
        </p:grpSpPr>
        <p:sp>
          <p:nvSpPr>
            <p:cNvPr id="12" name="正方形/長方形 11">
              <a:extLst>
                <a:ext uri="{FF2B5EF4-FFF2-40B4-BE49-F238E27FC236}">
                  <a16:creationId xmlns:a16="http://schemas.microsoft.com/office/drawing/2014/main" id="{A654459B-5EC2-4020-B98D-10D6D7AEAB9F}"/>
                </a:ext>
              </a:extLst>
            </p:cNvPr>
            <p:cNvSpPr/>
            <p:nvPr/>
          </p:nvSpPr>
          <p:spPr>
            <a:xfrm>
              <a:off x="4285247" y="4099238"/>
              <a:ext cx="1493392" cy="287396"/>
            </a:xfrm>
            <a:prstGeom prst="rect">
              <a:avLst/>
            </a:prstGeom>
          </p:spPr>
          <p:txBody>
            <a:bodyPr wrap="none">
              <a:spAutoFit/>
            </a:bodyPr>
            <a:lstStyle/>
            <a:p>
              <a:r>
                <a:rPr lang="en-US" altLang="ja-JP" sz="1083" b="1" dirty="0">
                  <a:latin typeface="HG丸ｺﾞｼｯｸM-PRO" panose="020F0600000000000000" pitchFamily="50" charset="-128"/>
                  <a:ea typeface="HG丸ｺﾞｼｯｸM-PRO" panose="020F0600000000000000" pitchFamily="50" charset="-128"/>
                </a:rPr>
                <a:t>〈1</a:t>
              </a:r>
              <a:r>
                <a:rPr lang="ja-JP" altLang="en-US" sz="1083" b="1" dirty="0">
                  <a:latin typeface="HG丸ｺﾞｼｯｸM-PRO" panose="020F0600000000000000" pitchFamily="50" charset="-128"/>
                  <a:ea typeface="HG丸ｺﾞｼｯｸM-PRO" panose="020F0600000000000000" pitchFamily="50" charset="-128"/>
                </a:rPr>
                <a:t>〇％目標宣言</a:t>
              </a:r>
              <a:r>
                <a:rPr lang="en-US" altLang="ja-JP" sz="1083" b="1" dirty="0">
                  <a:latin typeface="HG丸ｺﾞｼｯｸM-PRO" panose="020F0600000000000000" pitchFamily="50" charset="-128"/>
                  <a:ea typeface="HG丸ｺﾞｼｯｸM-PRO" panose="020F0600000000000000" pitchFamily="50" charset="-128"/>
                </a:rPr>
                <a:t>〉</a:t>
              </a:r>
              <a:endParaRPr lang="ja-JP" altLang="en-US" sz="1083" b="1"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E2892083-740A-4E5E-B006-696EDC9BA2C6}"/>
                </a:ext>
              </a:extLst>
            </p:cNvPr>
            <p:cNvSpPr txBox="1"/>
            <p:nvPr/>
          </p:nvSpPr>
          <p:spPr>
            <a:xfrm>
              <a:off x="4298423" y="4336966"/>
              <a:ext cx="4600575" cy="934978"/>
            </a:xfrm>
            <a:prstGeom prst="rect">
              <a:avLst/>
            </a:prstGeom>
            <a:noFill/>
            <a:ln w="12700">
              <a:noFill/>
            </a:ln>
          </p:spPr>
          <p:txBody>
            <a:bodyPr wrap="square" rtlCol="0">
              <a:spAutoFit/>
            </a:bodyPr>
            <a:lstStyle/>
            <a:p>
              <a:r>
                <a:rPr lang="ja-JP" altLang="ja-JP" sz="975" dirty="0">
                  <a:latin typeface="HG丸ｺﾞｼｯｸM-PRO" panose="020F0600000000000000" pitchFamily="50" charset="-128"/>
                  <a:ea typeface="HG丸ｺﾞｼｯｸM-PRO" panose="020F0600000000000000" pitchFamily="50" charset="-128"/>
                </a:rPr>
                <a:t>京都府や京都市</a:t>
              </a:r>
              <a:r>
                <a:rPr lang="ja-JP" altLang="ja-JP" sz="975">
                  <a:latin typeface="HG丸ｺﾞｼｯｸM-PRO" panose="020F0600000000000000" pitchFamily="50" charset="-128"/>
                  <a:ea typeface="HG丸ｺﾞｼｯｸM-PRO" panose="020F0600000000000000" pitchFamily="50" charset="-128"/>
                </a:rPr>
                <a:t>において</a:t>
              </a:r>
              <a:r>
                <a:rPr lang="ja-JP" altLang="en-US" sz="975">
                  <a:latin typeface="HG丸ｺﾞｼｯｸM-PRO" panose="020F0600000000000000" pitchFamily="50" charset="-128"/>
                  <a:ea typeface="HG丸ｺﾞｼｯｸM-PRO" panose="020F0600000000000000" pitchFamily="50" charset="-128"/>
                </a:rPr>
                <a:t>、</a:t>
              </a:r>
              <a:r>
                <a:rPr lang="ja-JP" altLang="ja-JP" sz="975">
                  <a:latin typeface="HG丸ｺﾞｼｯｸM-PRO" panose="020F0600000000000000" pitchFamily="50" charset="-128"/>
                  <a:ea typeface="HG丸ｺﾞｼｯｸM-PRO" panose="020F0600000000000000" pitchFamily="50" charset="-128"/>
                </a:rPr>
                <a:t>推計</a:t>
              </a:r>
              <a:r>
                <a:rPr lang="en-US" altLang="ja-JP" sz="975" dirty="0">
                  <a:latin typeface="HG丸ｺﾞｼｯｸM-PRO" panose="020F0600000000000000" pitchFamily="50" charset="-128"/>
                  <a:ea typeface="HG丸ｺﾞｼｯｸM-PRO" panose="020F0600000000000000" pitchFamily="50" charset="-128"/>
                </a:rPr>
                <a:t>10000</a:t>
              </a:r>
              <a:r>
                <a:rPr lang="ja-JP" altLang="ja-JP" sz="975" dirty="0">
                  <a:latin typeface="HG丸ｺﾞｼｯｸM-PRO" panose="020F0600000000000000" pitchFamily="50" charset="-128"/>
                  <a:ea typeface="HG丸ｺﾞｼｯｸM-PRO" panose="020F0600000000000000" pitchFamily="50" charset="-128"/>
                </a:rPr>
                <a:t>人以上の若者が引きこもり状態と予測されています。</a:t>
              </a:r>
              <a:endParaRPr lang="en-US" altLang="ja-JP" sz="975" dirty="0">
                <a:latin typeface="HG丸ｺﾞｼｯｸM-PRO" panose="020F0600000000000000" pitchFamily="50" charset="-128"/>
                <a:ea typeface="HG丸ｺﾞｼｯｸM-PRO" panose="020F0600000000000000" pitchFamily="50" charset="-128"/>
              </a:endParaRPr>
            </a:p>
            <a:p>
              <a:r>
                <a:rPr lang="ja-JP" altLang="ja-JP" sz="975" dirty="0">
                  <a:latin typeface="HG丸ｺﾞｼｯｸM-PRO" panose="020F0600000000000000" pitchFamily="50" charset="-128"/>
                  <a:ea typeface="HG丸ｺﾞｼｯｸM-PRO" panose="020F0600000000000000" pitchFamily="50" charset="-128"/>
                </a:rPr>
                <a:t>私どもは《京都府・京都市の引きこもりの若者１０％脱出</a:t>
              </a:r>
              <a:r>
                <a:rPr lang="ja-JP" altLang="ja-JP" sz="975">
                  <a:latin typeface="HG丸ｺﾞｼｯｸM-PRO" panose="020F0600000000000000" pitchFamily="50" charset="-128"/>
                  <a:ea typeface="HG丸ｺﾞｼｯｸM-PRO" panose="020F0600000000000000" pitchFamily="50" charset="-128"/>
                </a:rPr>
                <a:t>》を目標</a:t>
              </a:r>
              <a:r>
                <a:rPr lang="ja-JP" altLang="ja-JP" sz="975" dirty="0">
                  <a:latin typeface="HG丸ｺﾞｼｯｸM-PRO" panose="020F0600000000000000" pitchFamily="50" charset="-128"/>
                  <a:ea typeface="HG丸ｺﾞｼｯｸM-PRO" panose="020F0600000000000000" pitchFamily="50" charset="-128"/>
                </a:rPr>
                <a:t>に行政、企業、大学や地域社会の連携の中で引きこもっている若者の〈活性化〉に挑戦する決意であります。</a:t>
              </a:r>
              <a:endParaRPr lang="ja-JP" altLang="en-US" sz="1083" dirty="0"/>
            </a:p>
          </p:txBody>
        </p:sp>
        <p:sp>
          <p:nvSpPr>
            <p:cNvPr id="24" name="正方形/長方形 23">
              <a:extLst>
                <a:ext uri="{FF2B5EF4-FFF2-40B4-BE49-F238E27FC236}">
                  <a16:creationId xmlns:a16="http://schemas.microsoft.com/office/drawing/2014/main" id="{DEBB9017-2EAB-45DF-AEA5-3495EDBA6C04}"/>
                </a:ext>
              </a:extLst>
            </p:cNvPr>
            <p:cNvSpPr/>
            <p:nvPr/>
          </p:nvSpPr>
          <p:spPr>
            <a:xfrm>
              <a:off x="4315098" y="4050760"/>
              <a:ext cx="4533900" cy="12871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grpSp>
      <p:grpSp>
        <p:nvGrpSpPr>
          <p:cNvPr id="34" name="グループ化 33">
            <a:extLst>
              <a:ext uri="{FF2B5EF4-FFF2-40B4-BE49-F238E27FC236}">
                <a16:creationId xmlns:a16="http://schemas.microsoft.com/office/drawing/2014/main" id="{5BE39923-1CF8-E044-A1BD-97DFF0E7517B}"/>
              </a:ext>
            </a:extLst>
          </p:cNvPr>
          <p:cNvGrpSpPr/>
          <p:nvPr/>
        </p:nvGrpSpPr>
        <p:grpSpPr>
          <a:xfrm>
            <a:off x="5525520" y="5011119"/>
            <a:ext cx="1932050" cy="1723449"/>
            <a:chOff x="5111596" y="5056237"/>
            <a:chExt cx="1783431" cy="1590876"/>
          </a:xfrm>
        </p:grpSpPr>
        <p:pic>
          <p:nvPicPr>
            <p:cNvPr id="26" name="図 25" descr="C:\Users\義明\Pictures\2017-09-12\IMG_2460.JPG">
              <a:extLst>
                <a:ext uri="{FF2B5EF4-FFF2-40B4-BE49-F238E27FC236}">
                  <a16:creationId xmlns:a16="http://schemas.microsoft.com/office/drawing/2014/main" id="{213567E2-DF36-47D8-B53B-EB1AF5A4B2DD}"/>
                </a:ext>
              </a:extLst>
            </p:cNvPr>
            <p:cNvPicPr/>
            <p:nvPr/>
          </p:nvPicPr>
          <p:blipFill rotWithShape="1">
            <a:blip r:embed="rId5" cstate="print">
              <a:extLst>
                <a:ext uri="{28A0092B-C50C-407E-A947-70E740481C1C}">
                  <a14:useLocalDpi xmlns:a14="http://schemas.microsoft.com/office/drawing/2010/main" val="0"/>
                </a:ext>
              </a:extLst>
            </a:blip>
            <a:srcRect l="18181" t="13664" r="12735" b="18676"/>
            <a:stretch/>
          </p:blipFill>
          <p:spPr bwMode="auto">
            <a:xfrm>
              <a:off x="5111596" y="5056237"/>
              <a:ext cx="1761519" cy="1131035"/>
            </a:xfrm>
            <a:prstGeom prst="rect">
              <a:avLst/>
            </a:prstGeom>
            <a:ln>
              <a:noFill/>
            </a:ln>
            <a:effectLst>
              <a:softEdge rad="112500"/>
            </a:effectLst>
            <a:extLst>
              <a:ext uri="{53640926-AAD7-44D8-BBD7-CCE9431645EC}">
                <a14:shadowObscured xmlns:a14="http://schemas.microsoft.com/office/drawing/2010/main"/>
              </a:ext>
            </a:extLst>
          </p:spPr>
        </p:pic>
        <p:sp>
          <p:nvSpPr>
            <p:cNvPr id="27" name="テキスト ボックス 26">
              <a:extLst>
                <a:ext uri="{FF2B5EF4-FFF2-40B4-BE49-F238E27FC236}">
                  <a16:creationId xmlns:a16="http://schemas.microsoft.com/office/drawing/2014/main" id="{73FF3E97-DD9C-4656-B00E-F53066D34DAE}"/>
                </a:ext>
              </a:extLst>
            </p:cNvPr>
            <p:cNvSpPr txBox="1"/>
            <p:nvPr/>
          </p:nvSpPr>
          <p:spPr>
            <a:xfrm>
              <a:off x="5133508" y="6180832"/>
              <a:ext cx="1761519" cy="466281"/>
            </a:xfrm>
            <a:prstGeom prst="rect">
              <a:avLst/>
            </a:prstGeom>
            <a:noFill/>
          </p:spPr>
          <p:txBody>
            <a:bodyPr wrap="square" rtlCol="0">
              <a:spAutoFit/>
            </a:bodyPr>
            <a:lstStyle/>
            <a:p>
              <a:r>
                <a:rPr lang="ja-JP" altLang="en-US" sz="894" dirty="0">
                  <a:latin typeface="HG丸ｺﾞｼｯｸM-PRO" panose="020F0600000000000000" pitchFamily="50" charset="-128"/>
                  <a:ea typeface="HG丸ｺﾞｼｯｸM-PRO" panose="020F0600000000000000" pitchFamily="50" charset="-128"/>
                </a:rPr>
                <a:t>日本インクルージョン</a:t>
              </a:r>
              <a:r>
                <a:rPr lang="ja-JP" altLang="en-US" sz="894">
                  <a:latin typeface="HG丸ｺﾞｼｯｸM-PRO" panose="020F0600000000000000" pitchFamily="50" charset="-128"/>
                  <a:ea typeface="HG丸ｺﾞｼｯｸM-PRO" panose="020F0600000000000000" pitchFamily="50" charset="-128"/>
                </a:rPr>
                <a:t>協会は、</a:t>
              </a:r>
              <a:endParaRPr lang="en-US" altLang="ja-JP" sz="894" dirty="0">
                <a:latin typeface="HG丸ｺﾞｼｯｸM-PRO" panose="020F0600000000000000" pitchFamily="50" charset="-128"/>
                <a:ea typeface="HG丸ｺﾞｼｯｸM-PRO" panose="020F0600000000000000" pitchFamily="50" charset="-128"/>
              </a:endParaRPr>
            </a:p>
            <a:p>
              <a:r>
                <a:rPr lang="ja-JP" altLang="en-US" sz="894">
                  <a:latin typeface="HG丸ｺﾞｼｯｸM-PRO" panose="020F0600000000000000" pitchFamily="50" charset="-128"/>
                  <a:ea typeface="HG丸ｺﾞｼｯｸM-PRO" panose="020F0600000000000000" pitchFamily="50" charset="-128"/>
                </a:rPr>
                <a:t>㈱革靴</a:t>
              </a:r>
              <a:r>
                <a:rPr lang="ja-JP" altLang="en-US" sz="894" dirty="0">
                  <a:latin typeface="HG丸ｺﾞｼｯｸM-PRO" panose="020F0600000000000000" pitchFamily="50" charset="-128"/>
                  <a:ea typeface="HG丸ｺﾞｼｯｸM-PRO" panose="020F0600000000000000" pitchFamily="50" charset="-128"/>
                </a:rPr>
                <a:t>をはいた猫と</a:t>
              </a:r>
              <a:r>
                <a:rPr lang="ja-JP" altLang="en-US" sz="894">
                  <a:latin typeface="HG丸ｺﾞｼｯｸM-PRO" panose="020F0600000000000000" pitchFamily="50" charset="-128"/>
                  <a:ea typeface="HG丸ｺﾞｼｯｸM-PRO" panose="020F0600000000000000" pitchFamily="50" charset="-128"/>
                </a:rPr>
                <a:t>連携して</a:t>
              </a:r>
              <a:endParaRPr lang="en-US" altLang="ja-JP" sz="894" dirty="0">
                <a:latin typeface="HG丸ｺﾞｼｯｸM-PRO" panose="020F0600000000000000" pitchFamily="50" charset="-128"/>
                <a:ea typeface="HG丸ｺﾞｼｯｸM-PRO" panose="020F0600000000000000" pitchFamily="50" charset="-128"/>
              </a:endParaRPr>
            </a:p>
            <a:p>
              <a:r>
                <a:rPr lang="ja-JP" altLang="en-US" sz="894">
                  <a:latin typeface="HG丸ｺﾞｼｯｸM-PRO" panose="020F0600000000000000" pitchFamily="50" charset="-128"/>
                  <a:ea typeface="HG丸ｺﾞｼｯｸM-PRO" panose="020F0600000000000000" pitchFamily="50" charset="-128"/>
                </a:rPr>
                <a:t>社会</a:t>
              </a:r>
              <a:r>
                <a:rPr lang="ja-JP" altLang="en-US" sz="894" dirty="0">
                  <a:latin typeface="HG丸ｺﾞｼｯｸM-PRO" panose="020F0600000000000000" pitchFamily="50" charset="-128"/>
                  <a:ea typeface="HG丸ｺﾞｼｯｸM-PRO" panose="020F0600000000000000" pitchFamily="50" charset="-128"/>
                </a:rPr>
                <a:t>問題の解決に挑戦</a:t>
              </a:r>
              <a:r>
                <a:rPr lang="ja-JP" altLang="en-US" sz="894">
                  <a:latin typeface="HG丸ｺﾞｼｯｸM-PRO" panose="020F0600000000000000" pitchFamily="50" charset="-128"/>
                  <a:ea typeface="HG丸ｺﾞｼｯｸM-PRO" panose="020F0600000000000000" pitchFamily="50" charset="-128"/>
                </a:rPr>
                <a:t>しています。</a:t>
              </a:r>
              <a:endParaRPr lang="ja-JP" altLang="en-US" sz="894" dirty="0">
                <a:latin typeface="HG丸ｺﾞｼｯｸM-PRO" panose="020F0600000000000000" pitchFamily="50" charset="-128"/>
                <a:ea typeface="HG丸ｺﾞｼｯｸM-PRO" panose="020F0600000000000000" pitchFamily="50" charset="-128"/>
              </a:endParaRPr>
            </a:p>
          </p:txBody>
        </p:sp>
      </p:grpSp>
      <p:grpSp>
        <p:nvGrpSpPr>
          <p:cNvPr id="16" name="グループ化 15">
            <a:extLst>
              <a:ext uri="{FF2B5EF4-FFF2-40B4-BE49-F238E27FC236}">
                <a16:creationId xmlns:a16="http://schemas.microsoft.com/office/drawing/2014/main" id="{9ACB8FF2-C824-2148-9497-D4DC42CF2C09}"/>
              </a:ext>
            </a:extLst>
          </p:cNvPr>
          <p:cNvGrpSpPr/>
          <p:nvPr/>
        </p:nvGrpSpPr>
        <p:grpSpPr>
          <a:xfrm>
            <a:off x="2854598" y="572529"/>
            <a:ext cx="4959839" cy="431096"/>
            <a:chOff x="2207830" y="806851"/>
            <a:chExt cx="4578313" cy="397935"/>
          </a:xfrm>
        </p:grpSpPr>
        <p:sp>
          <p:nvSpPr>
            <p:cNvPr id="9" name="テキスト ボックス 8">
              <a:extLst>
                <a:ext uri="{FF2B5EF4-FFF2-40B4-BE49-F238E27FC236}">
                  <a16:creationId xmlns:a16="http://schemas.microsoft.com/office/drawing/2014/main" id="{49B1CFBB-B79B-4958-8B79-3D763D9DA56C}"/>
                </a:ext>
              </a:extLst>
            </p:cNvPr>
            <p:cNvSpPr txBox="1"/>
            <p:nvPr/>
          </p:nvSpPr>
          <p:spPr>
            <a:xfrm>
              <a:off x="2497382" y="806851"/>
              <a:ext cx="4288761" cy="255692"/>
            </a:xfrm>
            <a:prstGeom prst="rect">
              <a:avLst/>
            </a:prstGeom>
            <a:noFill/>
          </p:spPr>
          <p:txBody>
            <a:bodyPr wrap="square" rtlCol="0">
              <a:spAutoFit/>
            </a:bodyPr>
            <a:lstStyle/>
            <a:p>
              <a:r>
                <a:rPr lang="en-US" altLang="ja-JP" sz="1200" b="1" dirty="0">
                  <a:latin typeface="HG丸ｺﾞｼｯｸM-PRO" panose="020F0600000000000000" pitchFamily="50" charset="-128"/>
                  <a:ea typeface="HG丸ｺﾞｼｯｸM-PRO" panose="020F0600000000000000" pitchFamily="50" charset="-128"/>
                </a:rPr>
                <a:t>『</a:t>
              </a:r>
              <a:r>
                <a:rPr lang="ja-JP" altLang="en-US" sz="1200" b="1" dirty="0">
                  <a:latin typeface="HG丸ｺﾞｼｯｸM-PRO" panose="020F0600000000000000" pitchFamily="50" charset="-128"/>
                  <a:ea typeface="HG丸ｺﾞｼｯｸM-PRO" panose="020F0600000000000000" pitchFamily="50" charset="-128"/>
                </a:rPr>
                <a:t>働きづらさ</a:t>
              </a:r>
              <a:r>
                <a:rPr lang="en-US" altLang="ja-JP" sz="1200" b="1" dirty="0">
                  <a:latin typeface="HG丸ｺﾞｼｯｸM-PRO" panose="020F0600000000000000" pitchFamily="50" charset="-128"/>
                  <a:ea typeface="HG丸ｺﾞｼｯｸM-PRO" panose="020F0600000000000000" pitchFamily="50" charset="-128"/>
                </a:rPr>
                <a:t>』</a:t>
              </a:r>
              <a:r>
                <a:rPr lang="ja-JP" altLang="en-US" sz="1200" b="1" dirty="0">
                  <a:latin typeface="HG丸ｺﾞｼｯｸM-PRO" panose="020F0600000000000000" pitchFamily="50" charset="-128"/>
                  <a:ea typeface="HG丸ｺﾞｼｯｸM-PRO" panose="020F0600000000000000" pitchFamily="50" charset="-128"/>
                </a:rPr>
                <a:t>の改革改善をサポートする活動</a:t>
              </a:r>
              <a:r>
                <a:rPr lang="ja-JP" altLang="en-US" sz="1100" b="1"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　</a:t>
              </a:r>
            </a:p>
          </p:txBody>
        </p:sp>
        <p:sp>
          <p:nvSpPr>
            <p:cNvPr id="28" name="テキスト ボックス 27">
              <a:extLst>
                <a:ext uri="{FF2B5EF4-FFF2-40B4-BE49-F238E27FC236}">
                  <a16:creationId xmlns:a16="http://schemas.microsoft.com/office/drawing/2014/main" id="{75389D7A-1838-4922-81B2-46B7AD36025B}"/>
                </a:ext>
              </a:extLst>
            </p:cNvPr>
            <p:cNvSpPr txBox="1"/>
            <p:nvPr/>
          </p:nvSpPr>
          <p:spPr>
            <a:xfrm>
              <a:off x="2207830" y="992538"/>
              <a:ext cx="2193029" cy="212248"/>
            </a:xfrm>
            <a:prstGeom prst="rect">
              <a:avLst/>
            </a:prstGeom>
            <a:noFill/>
          </p:spPr>
          <p:txBody>
            <a:bodyPr wrap="square" rtlCol="0">
              <a:spAutoFit/>
            </a:bodyPr>
            <a:lstStyle/>
            <a:p>
              <a:r>
                <a:rPr lang="ja-JP" altLang="en-US" sz="894">
                  <a:latin typeface="HG丸ｺﾞｼｯｸM-PRO" panose="020F0600000000000000" pitchFamily="50" charset="-128"/>
                  <a:ea typeface="HG丸ｺﾞｼｯｸM-PRO" panose="020F0600000000000000" pitchFamily="50" charset="-128"/>
                </a:rPr>
                <a:t>（障害者</a:t>
              </a:r>
              <a:r>
                <a:rPr lang="ja-JP" altLang="en-US" sz="894" dirty="0">
                  <a:latin typeface="HG丸ｺﾞｼｯｸM-PRO" panose="020F0600000000000000" pitchFamily="50" charset="-128"/>
                  <a:ea typeface="HG丸ｺﾞｼｯｸM-PRO" panose="020F0600000000000000" pitchFamily="50" charset="-128"/>
                </a:rPr>
                <a:t>・ひきこもり</a:t>
              </a:r>
              <a:r>
                <a:rPr lang="ja-JP" altLang="en-US" sz="894">
                  <a:latin typeface="HG丸ｺﾞｼｯｸM-PRO" panose="020F0600000000000000" pitchFamily="50" charset="-128"/>
                  <a:ea typeface="HG丸ｺﾞｼｯｸM-PRO" panose="020F0600000000000000" pitchFamily="50" charset="-128"/>
                </a:rPr>
                <a:t>・メンタルダウン）</a:t>
              </a:r>
              <a:endParaRPr lang="ja-JP" altLang="en-US" sz="894" dirty="0">
                <a:latin typeface="HG丸ｺﾞｼｯｸM-PRO" panose="020F0600000000000000" pitchFamily="50" charset="-128"/>
                <a:ea typeface="HG丸ｺﾞｼｯｸM-PRO" panose="020F0600000000000000" pitchFamily="50" charset="-128"/>
              </a:endParaRPr>
            </a:p>
          </p:txBody>
        </p:sp>
      </p:grpSp>
      <p:sp>
        <p:nvSpPr>
          <p:cNvPr id="29" name="テキスト ボックス 28">
            <a:extLst>
              <a:ext uri="{FF2B5EF4-FFF2-40B4-BE49-F238E27FC236}">
                <a16:creationId xmlns:a16="http://schemas.microsoft.com/office/drawing/2014/main" id="{1151FE7C-1467-AC4C-B99E-0AF6C7F4273B}"/>
              </a:ext>
            </a:extLst>
          </p:cNvPr>
          <p:cNvSpPr txBox="1"/>
          <p:nvPr/>
        </p:nvSpPr>
        <p:spPr>
          <a:xfrm>
            <a:off x="301748" y="1110408"/>
            <a:ext cx="5434590" cy="2292935"/>
          </a:xfrm>
          <a:prstGeom prst="rect">
            <a:avLst/>
          </a:prstGeom>
          <a:noFill/>
        </p:spPr>
        <p:txBody>
          <a:bodyPr wrap="square" rtlCol="0">
            <a:spAutoFit/>
          </a:bodyPr>
          <a:lstStyle/>
          <a:p>
            <a:r>
              <a:rPr lang="ja-JP" altLang="en-US" sz="1050">
                <a:latin typeface="Meiryo" panose="020B0604030504040204" pitchFamily="34" charset="-128"/>
                <a:ea typeface="Meiryo" panose="020B0604030504040204" pitchFamily="34" charset="-128"/>
              </a:rPr>
              <a:t>少子高齢化で労働人口不足の只中にある日本においては、引きこもり、障害者、外国人といった多様な人材の社会進出が喫緊の課題であります。</a:t>
            </a:r>
            <a:endParaRPr lang="en-US" altLang="ja-JP" sz="1050" dirty="0">
              <a:latin typeface="Meiryo" panose="020B0604030504040204" pitchFamily="34" charset="-128"/>
              <a:ea typeface="Meiryo" panose="020B0604030504040204" pitchFamily="34" charset="-128"/>
            </a:endParaRPr>
          </a:p>
          <a:p>
            <a:endParaRPr lang="en-US" altLang="ja-JP" sz="60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とりわけ、障害者については</a:t>
            </a:r>
            <a:r>
              <a:rPr lang="en-US" altLang="ja-JP" sz="1050" dirty="0">
                <a:latin typeface="Meiryo" panose="020B0604030504040204" pitchFamily="34" charset="-128"/>
                <a:ea typeface="Meiryo" panose="020B0604030504040204" pitchFamily="34" charset="-128"/>
              </a:rPr>
              <a:t>B</a:t>
            </a:r>
            <a:r>
              <a:rPr lang="ja-JP" altLang="en-US" sz="1050">
                <a:latin typeface="Meiryo" panose="020B0604030504040204" pitchFamily="34" charset="-128"/>
                <a:ea typeface="Meiryo" panose="020B0604030504040204" pitchFamily="34" charset="-128"/>
              </a:rPr>
              <a:t>型就労移行支援での人材滞留やミスマッチによる離職が課題となり、企業は法定雇用率の達成に苦戦している状況です。また、社会制度の隙間からこぼれ落ちてしまった人が「引きこもり」と総称されるブラックボックスの中に入っています。</a:t>
            </a:r>
            <a:endParaRPr lang="en-US" altLang="ja-JP" sz="1050" dirty="0">
              <a:latin typeface="Meiryo" panose="020B0604030504040204" pitchFamily="34" charset="-128"/>
              <a:ea typeface="Meiryo" panose="020B0604030504040204" pitchFamily="34" charset="-128"/>
            </a:endParaRPr>
          </a:p>
          <a:p>
            <a:endParaRPr lang="en-US" altLang="ja-JP" sz="60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社会参画において課題を抱える人材が多い一方で、企業においては従来の画一的な組織風土を転換する機運が高まりを見せており、こうした組織は「インクルージョン組織」と呼ばれています。</a:t>
            </a:r>
            <a:endParaRPr lang="en-US" altLang="ja-JP" sz="1050" dirty="0">
              <a:latin typeface="Meiryo" panose="020B0604030504040204" pitchFamily="34" charset="-128"/>
              <a:ea typeface="Meiryo" panose="020B0604030504040204" pitchFamily="34" charset="-128"/>
            </a:endParaRPr>
          </a:p>
          <a:p>
            <a:endParaRPr lang="en-US" altLang="ja-JP" sz="600" dirty="0">
              <a:latin typeface="Meiryo" panose="020B0604030504040204" pitchFamily="34" charset="-128"/>
              <a:ea typeface="Meiryo" panose="020B0604030504040204" pitchFamily="34" charset="-128"/>
            </a:endParaRPr>
          </a:p>
          <a:p>
            <a:r>
              <a:rPr lang="ja-JP" altLang="en-US" sz="1050">
                <a:latin typeface="Meiryo" panose="020B0604030504040204" pitchFamily="34" charset="-128"/>
                <a:ea typeface="Meiryo" panose="020B0604030504040204" pitchFamily="34" charset="-128"/>
              </a:rPr>
              <a:t>日本インクルージョン協会は、一人一人の人材がお互いに強みを発揮し補完し合う社会（インクルージョン）の実現を目指し、個々の人材へのアプローチから就労現場とのやり取りまで一貫したサポートを行う</a:t>
            </a:r>
            <a:r>
              <a:rPr lang="en-US" altLang="ja-JP" sz="1050" dirty="0">
                <a:latin typeface="Meiryo" panose="020B0604030504040204" pitchFamily="34" charset="-128"/>
                <a:ea typeface="Meiryo" panose="020B0604030504040204" pitchFamily="34" charset="-128"/>
              </a:rPr>
              <a:t>『</a:t>
            </a:r>
            <a:r>
              <a:rPr lang="ja-JP" altLang="en-US" sz="1050">
                <a:latin typeface="Meiryo" panose="020B0604030504040204" pitchFamily="34" charset="-128"/>
                <a:ea typeface="Meiryo" panose="020B0604030504040204" pitchFamily="34" charset="-128"/>
              </a:rPr>
              <a:t>ハブ組織</a:t>
            </a:r>
            <a:r>
              <a:rPr lang="en-US" altLang="ja-JP" sz="1050" dirty="0">
                <a:latin typeface="Meiryo" panose="020B0604030504040204" pitchFamily="34" charset="-128"/>
                <a:ea typeface="Meiryo" panose="020B0604030504040204" pitchFamily="34" charset="-128"/>
              </a:rPr>
              <a:t>』</a:t>
            </a:r>
            <a:r>
              <a:rPr lang="ja-JP" altLang="en-US" sz="1050">
                <a:latin typeface="Meiryo" panose="020B0604030504040204" pitchFamily="34" charset="-128"/>
                <a:ea typeface="Meiryo" panose="020B0604030504040204" pitchFamily="34" charset="-128"/>
              </a:rPr>
              <a:t>としての役目を果たします。</a:t>
            </a:r>
            <a:endParaRPr lang="en-US" altLang="ja-JP" sz="1050" dirty="0">
              <a:latin typeface="Meiryo" panose="020B0604030504040204" pitchFamily="34" charset="-128"/>
              <a:ea typeface="Meiryo" panose="020B0604030504040204" pitchFamily="34" charset="-128"/>
            </a:endParaRPr>
          </a:p>
        </p:txBody>
      </p:sp>
      <p:grpSp>
        <p:nvGrpSpPr>
          <p:cNvPr id="21" name="グループ化 20">
            <a:extLst>
              <a:ext uri="{FF2B5EF4-FFF2-40B4-BE49-F238E27FC236}">
                <a16:creationId xmlns:a16="http://schemas.microsoft.com/office/drawing/2014/main" id="{9A629ECB-DF11-0E44-A8C2-7471A7B564D1}"/>
              </a:ext>
            </a:extLst>
          </p:cNvPr>
          <p:cNvGrpSpPr/>
          <p:nvPr/>
        </p:nvGrpSpPr>
        <p:grpSpPr>
          <a:xfrm>
            <a:off x="289557" y="3521956"/>
            <a:ext cx="5759233" cy="3295539"/>
            <a:chOff x="358327" y="3544147"/>
            <a:chExt cx="5232111" cy="3074751"/>
          </a:xfrm>
        </p:grpSpPr>
        <p:grpSp>
          <p:nvGrpSpPr>
            <p:cNvPr id="5" name="グループ化 4">
              <a:extLst>
                <a:ext uri="{FF2B5EF4-FFF2-40B4-BE49-F238E27FC236}">
                  <a16:creationId xmlns:a16="http://schemas.microsoft.com/office/drawing/2014/main" id="{191F0196-EF8A-224F-8E2D-FBD54E9BD517}"/>
                </a:ext>
              </a:extLst>
            </p:cNvPr>
            <p:cNvGrpSpPr/>
            <p:nvPr/>
          </p:nvGrpSpPr>
          <p:grpSpPr>
            <a:xfrm>
              <a:off x="2403715" y="3951837"/>
              <a:ext cx="3186723" cy="1031643"/>
              <a:chOff x="379274" y="4480219"/>
              <a:chExt cx="4248963" cy="1375522"/>
            </a:xfrm>
          </p:grpSpPr>
          <p:sp>
            <p:nvSpPr>
              <p:cNvPr id="17" name="テキスト ボックス 16">
                <a:extLst>
                  <a:ext uri="{FF2B5EF4-FFF2-40B4-BE49-F238E27FC236}">
                    <a16:creationId xmlns:a16="http://schemas.microsoft.com/office/drawing/2014/main" id="{963C11A2-906C-4AE9-BF36-7B2D84A7E200}"/>
                  </a:ext>
                </a:extLst>
              </p:cNvPr>
              <p:cNvSpPr txBox="1"/>
              <p:nvPr/>
            </p:nvSpPr>
            <p:spPr>
              <a:xfrm>
                <a:off x="515142" y="4573094"/>
                <a:ext cx="4113095" cy="277867"/>
              </a:xfrm>
              <a:prstGeom prst="rect">
                <a:avLst/>
              </a:prstGeom>
              <a:noFill/>
            </p:spPr>
            <p:txBody>
              <a:bodyPr wrap="square" rtlCol="0">
                <a:spAutoFit/>
              </a:bodyPr>
              <a:lstStyle/>
              <a:p>
                <a:r>
                  <a:rPr lang="ja-JP" altLang="en-US" sz="867" u="sng" dirty="0">
                    <a:latin typeface="HGPｺﾞｼｯｸE" panose="020B0900000000000000" pitchFamily="50" charset="-128"/>
                    <a:ea typeface="HGPｺﾞｼｯｸE" panose="020B0900000000000000" pitchFamily="50" charset="-128"/>
                  </a:rPr>
                  <a:t>社会問題解決のカギは</a:t>
                </a:r>
                <a:r>
                  <a:rPr lang="ja-JP" altLang="en-US" sz="867" u="sng" dirty="0">
                    <a:solidFill>
                      <a:srgbClr val="FF0000"/>
                    </a:solidFill>
                    <a:latin typeface="HGPｺﾞｼｯｸE" panose="020B0900000000000000" pitchFamily="50" charset="-128"/>
                    <a:ea typeface="HGPｺﾞｼｯｸE" panose="020B0900000000000000" pitchFamily="50" charset="-128"/>
                  </a:rPr>
                  <a:t>インクルージョン化</a:t>
                </a:r>
                <a:r>
                  <a:rPr lang="ja-JP" altLang="en-US" sz="867" u="sng" dirty="0">
                    <a:latin typeface="HGPｺﾞｼｯｸE" panose="020B0900000000000000" pitchFamily="50" charset="-128"/>
                    <a:ea typeface="HGPｺﾞｼｯｸE" panose="020B0900000000000000" pitchFamily="50" charset="-128"/>
                  </a:rPr>
                  <a:t>にあり！</a:t>
                </a:r>
                <a:endParaRPr lang="ja-JP" altLang="en-US" sz="867" u="sng" dirty="0"/>
              </a:p>
            </p:txBody>
          </p:sp>
          <p:sp>
            <p:nvSpPr>
              <p:cNvPr id="18" name="テキスト ボックス 17">
                <a:extLst>
                  <a:ext uri="{FF2B5EF4-FFF2-40B4-BE49-F238E27FC236}">
                    <a16:creationId xmlns:a16="http://schemas.microsoft.com/office/drawing/2014/main" id="{53035AE8-28BC-4ED3-95E2-C5AEE64DC26F}"/>
                  </a:ext>
                </a:extLst>
              </p:cNvPr>
              <p:cNvSpPr txBox="1"/>
              <p:nvPr/>
            </p:nvSpPr>
            <p:spPr>
              <a:xfrm>
                <a:off x="441395" y="4826222"/>
                <a:ext cx="3383371" cy="958464"/>
              </a:xfrm>
              <a:prstGeom prst="rect">
                <a:avLst/>
              </a:prstGeom>
              <a:noFill/>
            </p:spPr>
            <p:txBody>
              <a:bodyPr wrap="square" rtlCol="0">
                <a:spAutoFit/>
              </a:bodyPr>
              <a:lstStyle/>
              <a:p>
                <a:r>
                  <a:rPr lang="ja-JP" altLang="en-US" sz="758" dirty="0">
                    <a:latin typeface="HG丸ｺﾞｼｯｸM-PRO" panose="020F0600000000000000" pitchFamily="50" charset="-128"/>
                    <a:ea typeface="HG丸ｺﾞｼｯｸM-PRO" panose="020F0600000000000000" pitchFamily="50" charset="-128"/>
                  </a:rPr>
                  <a:t>誰でも社会に参画・貢献する機会が与えられ、それぞれに　特有の経験やスキル、考え方が認められ、更には相互補完　関係のある社会実現</a:t>
                </a:r>
                <a:r>
                  <a:rPr lang="ja-JP" altLang="en-US" sz="758">
                    <a:latin typeface="HG丸ｺﾞｼｯｸM-PRO" panose="020F0600000000000000" pitchFamily="50" charset="-128"/>
                    <a:ea typeface="HG丸ｺﾞｼｯｸM-PRO" panose="020F0600000000000000" pitchFamily="50" charset="-128"/>
                  </a:rPr>
                  <a:t>をめざします</a:t>
                </a:r>
                <a:r>
                  <a:rPr lang="ja-JP" altLang="en-US" sz="975">
                    <a:latin typeface="HG丸ｺﾞｼｯｸM-PRO" panose="020F0600000000000000" pitchFamily="50" charset="-128"/>
                    <a:ea typeface="HG丸ｺﾞｼｯｸM-PRO" panose="020F0600000000000000" pitchFamily="50" charset="-128"/>
                  </a:rPr>
                  <a:t>。</a:t>
                </a:r>
                <a:endParaRPr lang="en-US" altLang="ja-JP" sz="975" dirty="0">
                  <a:latin typeface="HG丸ｺﾞｼｯｸM-PRO" panose="020F0600000000000000" pitchFamily="50" charset="-128"/>
                  <a:ea typeface="HG丸ｺﾞｼｯｸM-PRO" panose="020F0600000000000000" pitchFamily="50" charset="-128"/>
                </a:endParaRPr>
              </a:p>
              <a:p>
                <a:endParaRPr lang="en-US" altLang="ja-JP" sz="400" dirty="0">
                  <a:latin typeface="HG丸ｺﾞｼｯｸM-PRO" panose="020F0600000000000000" pitchFamily="50" charset="-128"/>
                  <a:ea typeface="HG丸ｺﾞｼｯｸM-PRO" panose="020F0600000000000000" pitchFamily="50" charset="-128"/>
                </a:endParaRPr>
              </a:p>
              <a:p>
                <a:r>
                  <a:rPr lang="ja-JP" altLang="en-US" sz="758">
                    <a:latin typeface="HG丸ｺﾞｼｯｸM-PRO" panose="020F0600000000000000" pitchFamily="50" charset="-128"/>
                    <a:ea typeface="HG丸ｺﾞｼｯｸM-PRO" panose="020F0600000000000000" pitchFamily="50" charset="-128"/>
                  </a:rPr>
                  <a:t>多様な人材の活躍、活発なコミュニケーションによって、</a:t>
                </a:r>
                <a:endParaRPr lang="en-US" altLang="ja-JP" sz="758" dirty="0">
                  <a:latin typeface="HG丸ｺﾞｼｯｸM-PRO" panose="020F0600000000000000" pitchFamily="50" charset="-128"/>
                  <a:ea typeface="HG丸ｺﾞｼｯｸM-PRO" panose="020F0600000000000000" pitchFamily="50" charset="-128"/>
                </a:endParaRPr>
              </a:p>
              <a:p>
                <a:r>
                  <a:rPr lang="ja-JP" altLang="en-US" sz="758">
                    <a:latin typeface="HG丸ｺﾞｼｯｸM-PRO" panose="020F0600000000000000" pitchFamily="50" charset="-128"/>
                    <a:ea typeface="HG丸ｺﾞｼｯｸM-PRO" panose="020F0600000000000000" pitchFamily="50" charset="-128"/>
                  </a:rPr>
                  <a:t>企業は新しい価値を創出し、経済が活発化します。</a:t>
                </a:r>
                <a:endParaRPr lang="en-US" altLang="ja-JP" sz="758" dirty="0">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D52D2925-24DE-45D3-8461-063FA240B9DD}"/>
                  </a:ext>
                </a:extLst>
              </p:cNvPr>
              <p:cNvSpPr/>
              <p:nvPr/>
            </p:nvSpPr>
            <p:spPr>
              <a:xfrm>
                <a:off x="379274" y="4480219"/>
                <a:ext cx="3354999" cy="1375522"/>
              </a:xfrm>
              <a:prstGeom prst="round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grpSp>
        <p:pic>
          <p:nvPicPr>
            <p:cNvPr id="22" name="図 21" descr="挿絵 が含まれている画像&#10;&#10;自動的に生成された説明">
              <a:extLst>
                <a:ext uri="{FF2B5EF4-FFF2-40B4-BE49-F238E27FC236}">
                  <a16:creationId xmlns:a16="http://schemas.microsoft.com/office/drawing/2014/main" id="{3B62CE28-36E7-4F6B-A6E7-15AA24DFF3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4440" y="5112545"/>
              <a:ext cx="2485541" cy="1306697"/>
            </a:xfrm>
            <a:prstGeom prst="rect">
              <a:avLst/>
            </a:prstGeom>
            <a:ln w="12700">
              <a:solidFill>
                <a:schemeClr val="tx1"/>
              </a:solidFill>
            </a:ln>
          </p:spPr>
        </p:pic>
        <p:pic>
          <p:nvPicPr>
            <p:cNvPr id="20" name="図 19">
              <a:extLst>
                <a:ext uri="{FF2B5EF4-FFF2-40B4-BE49-F238E27FC236}">
                  <a16:creationId xmlns:a16="http://schemas.microsoft.com/office/drawing/2014/main" id="{85620AEC-F1FB-0643-92B6-1C34740F26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327" y="3544147"/>
              <a:ext cx="1987011" cy="3074751"/>
            </a:xfrm>
            <a:prstGeom prst="rect">
              <a:avLst/>
            </a:prstGeom>
          </p:spPr>
        </p:pic>
      </p:grpSp>
      <p:sp>
        <p:nvSpPr>
          <p:cNvPr id="30" name="正方形/長方形 29">
            <a:extLst>
              <a:ext uri="{FF2B5EF4-FFF2-40B4-BE49-F238E27FC236}">
                <a16:creationId xmlns:a16="http://schemas.microsoft.com/office/drawing/2014/main" id="{75543425-AF67-5D45-ABD9-BD55264CD64F}"/>
              </a:ext>
            </a:extLst>
          </p:cNvPr>
          <p:cNvSpPr/>
          <p:nvPr/>
        </p:nvSpPr>
        <p:spPr>
          <a:xfrm>
            <a:off x="7557077" y="6156247"/>
            <a:ext cx="2148569" cy="464686"/>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83">
                <a:solidFill>
                  <a:schemeClr val="tx1"/>
                </a:solidFill>
              </a:rPr>
              <a:t>お問合せ先：</a:t>
            </a:r>
            <a:endParaRPr lang="en-US" altLang="ja-JP" sz="1083" dirty="0">
              <a:solidFill>
                <a:schemeClr val="tx1"/>
              </a:solidFill>
            </a:endParaRPr>
          </a:p>
          <a:p>
            <a:r>
              <a:rPr lang="en-US" altLang="ja-JP" sz="1192" dirty="0">
                <a:solidFill>
                  <a:schemeClr val="tx1"/>
                </a:solidFill>
              </a:rPr>
              <a:t>090‐5136‐8529</a:t>
            </a:r>
            <a:r>
              <a:rPr lang="en-US" altLang="ja-JP" sz="1083" dirty="0">
                <a:solidFill>
                  <a:schemeClr val="tx1"/>
                </a:solidFill>
              </a:rPr>
              <a:t>(</a:t>
            </a:r>
            <a:r>
              <a:rPr lang="ja-JP" altLang="en-US" sz="1083">
                <a:solidFill>
                  <a:schemeClr val="tx1"/>
                </a:solidFill>
              </a:rPr>
              <a:t>事務局長</a:t>
            </a:r>
            <a:r>
              <a:rPr lang="en-US" altLang="ja-JP" sz="1083" dirty="0">
                <a:solidFill>
                  <a:schemeClr val="tx1"/>
                </a:solidFill>
              </a:rPr>
              <a:t> </a:t>
            </a:r>
            <a:r>
              <a:rPr lang="ja-JP" altLang="en-US" sz="1083">
                <a:solidFill>
                  <a:schemeClr val="tx1"/>
                </a:solidFill>
              </a:rPr>
              <a:t>河波</a:t>
            </a:r>
            <a:r>
              <a:rPr lang="en-US" altLang="ja-JP" sz="1083" dirty="0">
                <a:solidFill>
                  <a:schemeClr val="tx1"/>
                </a:solidFill>
              </a:rPr>
              <a:t>) </a:t>
            </a:r>
            <a:endParaRPr lang="ja-JP" altLang="en-US" sz="1192">
              <a:solidFill>
                <a:schemeClr val="tx1"/>
              </a:solidFill>
            </a:endParaRPr>
          </a:p>
        </p:txBody>
      </p:sp>
      <p:sp>
        <p:nvSpPr>
          <p:cNvPr id="33" name="テキスト ボックス 32">
            <a:extLst>
              <a:ext uri="{FF2B5EF4-FFF2-40B4-BE49-F238E27FC236}">
                <a16:creationId xmlns:a16="http://schemas.microsoft.com/office/drawing/2014/main" id="{CC4AF54D-015F-A045-A720-D0D0386030FB}"/>
              </a:ext>
            </a:extLst>
          </p:cNvPr>
          <p:cNvSpPr txBox="1"/>
          <p:nvPr/>
        </p:nvSpPr>
        <p:spPr>
          <a:xfrm>
            <a:off x="7674158" y="5497088"/>
            <a:ext cx="1908312" cy="392415"/>
          </a:xfrm>
          <a:prstGeom prst="rect">
            <a:avLst/>
          </a:prstGeom>
          <a:noFill/>
        </p:spPr>
        <p:txBody>
          <a:bodyPr wrap="square" rtlCol="0">
            <a:spAutoFit/>
          </a:bodyPr>
          <a:lstStyle/>
          <a:p>
            <a:pPr algn="ctr"/>
            <a:r>
              <a:rPr lang="ja-JP" altLang="en-US" sz="975" u="sng">
                <a:latin typeface="HG丸ｺﾞｼｯｸM-PRO" panose="020F0600000000000000" pitchFamily="50" charset="-128"/>
                <a:ea typeface="HG丸ｺﾞｼｯｸM-PRO" panose="020F0600000000000000" pitchFamily="50" charset="-128"/>
              </a:rPr>
              <a:t>活動の詳細につきましては、</a:t>
            </a:r>
            <a:endParaRPr lang="en-US" altLang="ja-JP" sz="975" u="sng" dirty="0">
              <a:latin typeface="HG丸ｺﾞｼｯｸM-PRO" panose="020F0600000000000000" pitchFamily="50" charset="-128"/>
              <a:ea typeface="HG丸ｺﾞｼｯｸM-PRO" panose="020F0600000000000000" pitchFamily="50" charset="-128"/>
            </a:endParaRPr>
          </a:p>
          <a:p>
            <a:pPr algn="ctr"/>
            <a:r>
              <a:rPr lang="ja-JP" altLang="en-US" sz="975" u="sng">
                <a:latin typeface="HG丸ｺﾞｼｯｸM-PRO" panose="020F0600000000000000" pitchFamily="50" charset="-128"/>
                <a:ea typeface="HG丸ｺﾞｼｯｸM-PRO" panose="020F0600000000000000" pitchFamily="50" charset="-128"/>
              </a:rPr>
              <a:t>下記にご連絡をお願いします。</a:t>
            </a:r>
            <a:endParaRPr lang="ja-JP" altLang="en-US" sz="975" u="sng" dirty="0">
              <a:latin typeface="HG丸ｺﾞｼｯｸM-PRO" panose="020F0600000000000000" pitchFamily="50" charset="-128"/>
              <a:ea typeface="HG丸ｺﾞｼｯｸM-PRO" panose="020F0600000000000000" pitchFamily="50" charset="-128"/>
            </a:endParaRPr>
          </a:p>
        </p:txBody>
      </p:sp>
      <p:sp>
        <p:nvSpPr>
          <p:cNvPr id="35" name="正方形/長方形 34">
            <a:extLst>
              <a:ext uri="{FF2B5EF4-FFF2-40B4-BE49-F238E27FC236}">
                <a16:creationId xmlns:a16="http://schemas.microsoft.com/office/drawing/2014/main" id="{F607821C-80DA-5B49-BA01-A1223A41CCAE}"/>
              </a:ext>
            </a:extLst>
          </p:cNvPr>
          <p:cNvSpPr/>
          <p:nvPr/>
        </p:nvSpPr>
        <p:spPr>
          <a:xfrm>
            <a:off x="74215" y="56272"/>
            <a:ext cx="9763592" cy="674545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50"/>
          </a:p>
        </p:txBody>
      </p:sp>
    </p:spTree>
    <p:extLst>
      <p:ext uri="{BB962C8B-B14F-4D97-AF65-F5344CB8AC3E}">
        <p14:creationId xmlns:p14="http://schemas.microsoft.com/office/powerpoint/2010/main" val="382307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72801" y="673815"/>
            <a:ext cx="3563027" cy="317459"/>
          </a:xfrm>
          <a:prstGeom prst="rect">
            <a:avLst/>
          </a:prstGeom>
          <a:noFill/>
        </p:spPr>
        <p:txBody>
          <a:bodyPr wrap="square" rtlCol="0">
            <a:spAutoFit/>
          </a:bodyPr>
          <a:lstStyle/>
          <a:p>
            <a:r>
              <a:rPr kumimoji="1" lang="ja-JP" altLang="en-US" sz="1463" b="1" dirty="0">
                <a:latin typeface="HGPｺﾞｼｯｸE" panose="020B0900000000000000" pitchFamily="50" charset="-128"/>
                <a:ea typeface="HGPｺﾞｼｯｸE" panose="020B0900000000000000" pitchFamily="50" charset="-128"/>
              </a:rPr>
              <a:t>一般社団法人　日本インクルージョン協会</a:t>
            </a:r>
            <a:r>
              <a:rPr kumimoji="1" lang="ja-JP" altLang="en-US" sz="1300" b="1" dirty="0"/>
              <a:t>　</a:t>
            </a:r>
            <a:endParaRPr kumimoji="1" lang="ja-JP" altLang="en-US" sz="1463" b="1" dirty="0"/>
          </a:p>
        </p:txBody>
      </p:sp>
      <p:sp>
        <p:nvSpPr>
          <p:cNvPr id="5" name="テキスト ボックス 4"/>
          <p:cNvSpPr txBox="1"/>
          <p:nvPr/>
        </p:nvSpPr>
        <p:spPr>
          <a:xfrm>
            <a:off x="0" y="1029268"/>
            <a:ext cx="5076823" cy="5206810"/>
          </a:xfrm>
          <a:prstGeom prst="rect">
            <a:avLst/>
          </a:prstGeom>
          <a:noFill/>
        </p:spPr>
        <p:txBody>
          <a:bodyPr wrap="square" rtlCol="0">
            <a:spAutoFit/>
          </a:bodyPr>
          <a:lstStyle/>
          <a:p>
            <a:r>
              <a:rPr lang="ja-JP" altLang="en-US" sz="1138" b="1" dirty="0">
                <a:latin typeface="HG丸ｺﾞｼｯｸM-PRO" panose="020F0600000000000000" pitchFamily="50" charset="-128"/>
                <a:ea typeface="HG丸ｺﾞｼｯｸM-PRO" panose="020F0600000000000000" pitchFamily="50" charset="-128"/>
              </a:rPr>
              <a:t>・</a:t>
            </a:r>
            <a:r>
              <a:rPr lang="ja-JP" altLang="ja-JP" sz="1138" b="1" dirty="0">
                <a:latin typeface="HG丸ｺﾞｼｯｸM-PRO" panose="020F0600000000000000" pitchFamily="50" charset="-128"/>
                <a:ea typeface="HG丸ｺﾞｼｯｸM-PRO" panose="020F0600000000000000" pitchFamily="50" charset="-128"/>
              </a:rPr>
              <a:t>代表理事</a:t>
            </a:r>
            <a:r>
              <a:rPr lang="ja-JP" altLang="en-US" sz="1138" b="1" dirty="0">
                <a:latin typeface="HG丸ｺﾞｼｯｸM-PRO" panose="020F0600000000000000" pitchFamily="50" charset="-128"/>
                <a:ea typeface="HG丸ｺﾞｼｯｸM-PRO" panose="020F0600000000000000" pitchFamily="50" charset="-128"/>
              </a:rPr>
              <a:t>  </a:t>
            </a:r>
            <a:r>
              <a:rPr lang="ja-JP" altLang="ja-JP" sz="1138" b="1" dirty="0">
                <a:latin typeface="HG丸ｺﾞｼｯｸM-PRO" panose="020F0600000000000000" pitchFamily="50" charset="-128"/>
                <a:ea typeface="HG丸ｺﾞｼｯｸM-PRO" panose="020F0600000000000000" pitchFamily="50" charset="-128"/>
              </a:rPr>
              <a:t>位高光司</a:t>
            </a:r>
            <a:r>
              <a:rPr lang="ja-JP" altLang="en-US" sz="1138" b="1" dirty="0">
                <a:latin typeface="HG丸ｺﾞｼｯｸM-PRO" panose="020F0600000000000000" pitchFamily="50" charset="-128"/>
                <a:ea typeface="HG丸ｺﾞｼｯｸM-PRO" panose="020F0600000000000000" pitchFamily="50" charset="-128"/>
              </a:rPr>
              <a:t>氏</a:t>
            </a:r>
            <a:r>
              <a:rPr lang="ja-JP" altLang="en-US" sz="975" b="1" dirty="0">
                <a:latin typeface="HG丸ｺﾞｼｯｸM-PRO" panose="020F0600000000000000" pitchFamily="50" charset="-128"/>
                <a:ea typeface="HG丸ｺﾞｼｯｸM-PRO" panose="020F0600000000000000" pitchFamily="50" charset="-128"/>
              </a:rPr>
              <a:t>　</a:t>
            </a:r>
            <a:r>
              <a:rPr lang="ja-JP" altLang="ja-JP" sz="975" b="1" dirty="0">
                <a:latin typeface="HG丸ｺﾞｼｯｸM-PRO" panose="020F0600000000000000" pitchFamily="50" charset="-128"/>
                <a:ea typeface="HG丸ｺﾞｼｯｸM-PRO" panose="020F0600000000000000" pitchFamily="50" charset="-128"/>
              </a:rPr>
              <a:t>京都府社会福祉協議会会長</a:t>
            </a:r>
            <a:endParaRPr lang="en-US" altLang="ja-JP" sz="975" b="1" dirty="0">
              <a:latin typeface="HG丸ｺﾞｼｯｸM-PRO" panose="020F0600000000000000" pitchFamily="50" charset="-128"/>
              <a:ea typeface="HG丸ｺﾞｼｯｸM-PRO" panose="020F0600000000000000" pitchFamily="50" charset="-128"/>
            </a:endParaRPr>
          </a:p>
          <a:p>
            <a:r>
              <a:rPr lang="ja-JP" altLang="en-US" sz="975" b="1" dirty="0">
                <a:latin typeface="HG丸ｺﾞｼｯｸM-PRO" panose="020F0600000000000000" pitchFamily="50" charset="-128"/>
                <a:ea typeface="HG丸ｺﾞｼｯｸM-PRO" panose="020F0600000000000000" pitchFamily="50" charset="-128"/>
              </a:rPr>
              <a:t>　　　　　　　　　　　　　 </a:t>
            </a:r>
            <a:r>
              <a:rPr lang="ja-JP" altLang="ja-JP" sz="975" b="1" dirty="0">
                <a:latin typeface="HG丸ｺﾞｼｯｸM-PRO" panose="020F0600000000000000" pitchFamily="50" charset="-128"/>
                <a:ea typeface="HG丸ｺﾞｼｯｸM-PRO" panose="020F0600000000000000" pitchFamily="50" charset="-128"/>
              </a:rPr>
              <a:t>元京都経営者協会会長</a:t>
            </a:r>
            <a:endParaRPr lang="en-US" altLang="ja-JP" sz="975" b="1" dirty="0">
              <a:latin typeface="HG丸ｺﾞｼｯｸM-PRO" panose="020F0600000000000000" pitchFamily="50" charset="-128"/>
              <a:ea typeface="HG丸ｺﾞｼｯｸM-PRO" panose="020F0600000000000000" pitchFamily="50" charset="-128"/>
            </a:endParaRPr>
          </a:p>
          <a:p>
            <a:endParaRPr lang="en-US" altLang="ja-JP" sz="975" b="1" dirty="0">
              <a:latin typeface="HG丸ｺﾞｼｯｸM-PRO" panose="020F0600000000000000" pitchFamily="50" charset="-128"/>
              <a:ea typeface="HG丸ｺﾞｼｯｸM-PRO" panose="020F0600000000000000" pitchFamily="50" charset="-128"/>
            </a:endParaRPr>
          </a:p>
          <a:p>
            <a:endParaRPr lang="en-US" altLang="ja-JP" sz="975" b="1" dirty="0">
              <a:latin typeface="HG丸ｺﾞｼｯｸM-PRO" panose="020F0600000000000000" pitchFamily="50" charset="-128"/>
              <a:ea typeface="HG丸ｺﾞｼｯｸM-PRO" panose="020F0600000000000000" pitchFamily="50" charset="-128"/>
            </a:endParaRPr>
          </a:p>
          <a:p>
            <a:endParaRPr lang="ja-JP" altLang="ja-JP" sz="975" b="1" dirty="0">
              <a:latin typeface="HG丸ｺﾞｼｯｸM-PRO" panose="020F0600000000000000" pitchFamily="50" charset="-128"/>
              <a:ea typeface="HG丸ｺﾞｼｯｸM-PRO" panose="020F0600000000000000" pitchFamily="50" charset="-128"/>
            </a:endParaRPr>
          </a:p>
          <a:p>
            <a:r>
              <a:rPr lang="ja-JP" altLang="ja-JP" sz="1138" b="1" dirty="0">
                <a:latin typeface="HG丸ｺﾞｼｯｸM-PRO" panose="020F0600000000000000" pitchFamily="50" charset="-128"/>
                <a:ea typeface="HG丸ｺﾞｼｯｸM-PRO" panose="020F0600000000000000" pitchFamily="50" charset="-128"/>
              </a:rPr>
              <a:t>　</a:t>
            </a:r>
            <a:r>
              <a:rPr lang="ja-JP" altLang="en-US" sz="1138" b="1" dirty="0">
                <a:latin typeface="HG丸ｺﾞｼｯｸM-PRO" panose="020F0600000000000000" pitchFamily="50" charset="-128"/>
                <a:ea typeface="HG丸ｺﾞｼｯｸM-PRO" panose="020F0600000000000000" pitchFamily="50" charset="-128"/>
              </a:rPr>
              <a:t>　</a:t>
            </a:r>
            <a:endParaRPr lang="en-US" altLang="ja-JP" sz="1138" b="1" dirty="0">
              <a:latin typeface="HG丸ｺﾞｼｯｸM-PRO" panose="020F0600000000000000" pitchFamily="50" charset="-128"/>
              <a:ea typeface="HG丸ｺﾞｼｯｸM-PRO" panose="020F0600000000000000" pitchFamily="50" charset="-128"/>
            </a:endParaRPr>
          </a:p>
          <a:p>
            <a:r>
              <a:rPr lang="ja-JP" altLang="en-US" sz="1138" b="1" dirty="0">
                <a:latin typeface="HG丸ｺﾞｼｯｸM-PRO" panose="020F0600000000000000" pitchFamily="50" charset="-128"/>
                <a:ea typeface="HG丸ｺﾞｼｯｸM-PRO" panose="020F0600000000000000" pitchFamily="50" charset="-128"/>
              </a:rPr>
              <a:t>　　・理事  中森孝文氏  </a:t>
            </a:r>
            <a:r>
              <a:rPr lang="ja-JP" altLang="ja-JP" sz="1138" b="1" dirty="0">
                <a:latin typeface="HG丸ｺﾞｼｯｸM-PRO" panose="020F0600000000000000" pitchFamily="50" charset="-128"/>
                <a:ea typeface="HG丸ｺﾞｼｯｸM-PRO" panose="020F0600000000000000" pitchFamily="50" charset="-128"/>
              </a:rPr>
              <a:t>龍谷大学政策学部 教授</a:t>
            </a:r>
            <a:endParaRPr lang="en-US" altLang="ja-JP" sz="1138" b="1" dirty="0">
              <a:latin typeface="HG丸ｺﾞｼｯｸM-PRO" panose="020F0600000000000000" pitchFamily="50" charset="-128"/>
              <a:ea typeface="HG丸ｺﾞｼｯｸM-PRO" panose="020F0600000000000000" pitchFamily="50" charset="-128"/>
            </a:endParaRPr>
          </a:p>
          <a:p>
            <a:endParaRPr lang="en-US" altLang="ja-JP" sz="1138" b="1" dirty="0">
              <a:latin typeface="HG丸ｺﾞｼｯｸM-PRO" panose="020F0600000000000000" pitchFamily="50" charset="-128"/>
              <a:ea typeface="HG丸ｺﾞｼｯｸM-PRO" panose="020F0600000000000000" pitchFamily="50" charset="-128"/>
            </a:endParaRPr>
          </a:p>
          <a:p>
            <a:endParaRPr lang="en-US" altLang="ja-JP" sz="1138" b="1" dirty="0">
              <a:latin typeface="HG丸ｺﾞｼｯｸM-PRO" panose="020F0600000000000000" pitchFamily="50" charset="-128"/>
              <a:ea typeface="HG丸ｺﾞｼｯｸM-PRO" panose="020F0600000000000000" pitchFamily="50" charset="-128"/>
            </a:endParaRPr>
          </a:p>
          <a:p>
            <a:endParaRPr lang="en-US" altLang="ja-JP" sz="1138" b="1" dirty="0">
              <a:latin typeface="HG丸ｺﾞｼｯｸM-PRO" panose="020F0600000000000000" pitchFamily="50" charset="-128"/>
              <a:ea typeface="HG丸ｺﾞｼｯｸM-PRO" panose="020F0600000000000000" pitchFamily="50" charset="-128"/>
            </a:endParaRPr>
          </a:p>
          <a:p>
            <a:endParaRPr lang="en-US" altLang="ja-JP" sz="1138" b="1" dirty="0">
              <a:latin typeface="HG丸ｺﾞｼｯｸM-PRO" panose="020F0600000000000000" pitchFamily="50" charset="-128"/>
              <a:ea typeface="HG丸ｺﾞｼｯｸM-PRO" panose="020F0600000000000000" pitchFamily="50" charset="-128"/>
            </a:endParaRPr>
          </a:p>
          <a:p>
            <a:r>
              <a:rPr lang="ja-JP" altLang="en-US" sz="1138" b="1" dirty="0">
                <a:latin typeface="HG丸ｺﾞｼｯｸM-PRO" panose="020F0600000000000000" pitchFamily="50" charset="-128"/>
                <a:ea typeface="HG丸ｺﾞｼｯｸM-PRO" panose="020F0600000000000000" pitchFamily="50" charset="-128"/>
              </a:rPr>
              <a:t>      ・理事  大島　仁氏　</a:t>
            </a:r>
            <a:r>
              <a:rPr lang="ja-JP" altLang="en-US" sz="975" b="1" dirty="0">
                <a:latin typeface="HG丸ｺﾞｼｯｸM-PRO" panose="020F0600000000000000" pitchFamily="50" charset="-128"/>
                <a:ea typeface="HG丸ｺﾞｼｯｸM-PRO" panose="020F0600000000000000" pitchFamily="50" charset="-128"/>
              </a:rPr>
              <a:t>元京都市地球環境政策監</a:t>
            </a:r>
            <a:endParaRPr lang="en-US" altLang="ja-JP" sz="975" b="1" dirty="0">
              <a:latin typeface="HG丸ｺﾞｼｯｸM-PRO" panose="020F0600000000000000" pitchFamily="50" charset="-128"/>
              <a:ea typeface="HG丸ｺﾞｼｯｸM-PRO" panose="020F0600000000000000" pitchFamily="50" charset="-128"/>
            </a:endParaRPr>
          </a:p>
          <a:p>
            <a:r>
              <a:rPr lang="ja-JP" altLang="en-US" sz="975" b="1" dirty="0">
                <a:latin typeface="HG丸ｺﾞｼｯｸM-PRO" panose="020F0600000000000000" pitchFamily="50" charset="-128"/>
                <a:ea typeface="HG丸ｺﾞｼｯｸM-PRO" panose="020F0600000000000000" pitchFamily="50" charset="-128"/>
              </a:rPr>
              <a:t>　　　　　　　　　　　　　  元京都市都市計画局長</a:t>
            </a:r>
            <a:endParaRPr lang="en-US" altLang="ja-JP" sz="975" b="1" dirty="0">
              <a:latin typeface="HG丸ｺﾞｼｯｸM-PRO" panose="020F0600000000000000" pitchFamily="50" charset="-128"/>
              <a:ea typeface="HG丸ｺﾞｼｯｸM-PRO" panose="020F0600000000000000" pitchFamily="50" charset="-128"/>
            </a:endParaRPr>
          </a:p>
          <a:p>
            <a:endParaRPr lang="en-US" altLang="ja-JP" sz="975" b="1" dirty="0">
              <a:latin typeface="HG丸ｺﾞｼｯｸM-PRO" panose="020F0600000000000000" pitchFamily="50" charset="-128"/>
              <a:ea typeface="HG丸ｺﾞｼｯｸM-PRO" panose="020F0600000000000000" pitchFamily="50" charset="-128"/>
            </a:endParaRPr>
          </a:p>
          <a:p>
            <a:endParaRPr lang="en-US" altLang="ja-JP" sz="975" b="1" dirty="0">
              <a:latin typeface="HG丸ｺﾞｼｯｸM-PRO" panose="020F0600000000000000" pitchFamily="50" charset="-128"/>
              <a:ea typeface="HG丸ｺﾞｼｯｸM-PRO" panose="020F0600000000000000" pitchFamily="50" charset="-128"/>
            </a:endParaRPr>
          </a:p>
          <a:p>
            <a:endParaRPr lang="en-US" altLang="ja-JP" sz="975" b="1" dirty="0">
              <a:latin typeface="HG丸ｺﾞｼｯｸM-PRO" panose="020F0600000000000000" pitchFamily="50" charset="-128"/>
              <a:ea typeface="HG丸ｺﾞｼｯｸM-PRO" panose="020F0600000000000000" pitchFamily="50" charset="-128"/>
            </a:endParaRPr>
          </a:p>
          <a:p>
            <a:endParaRPr lang="en-US" altLang="ja-JP" sz="975" b="1" dirty="0">
              <a:latin typeface="HG丸ｺﾞｼｯｸM-PRO" panose="020F0600000000000000" pitchFamily="50" charset="-128"/>
              <a:ea typeface="HG丸ｺﾞｼｯｸM-PRO" panose="020F0600000000000000" pitchFamily="50" charset="-128"/>
            </a:endParaRPr>
          </a:p>
          <a:p>
            <a:r>
              <a:rPr lang="ja-JP" altLang="en-US" sz="1300" b="1" dirty="0">
                <a:latin typeface="HG丸ｺﾞｼｯｸM-PRO" panose="020F0600000000000000" pitchFamily="50" charset="-128"/>
                <a:ea typeface="HG丸ｺﾞｼｯｸM-PRO" panose="020F0600000000000000" pitchFamily="50" charset="-128"/>
              </a:rPr>
              <a:t>　  ・</a:t>
            </a:r>
            <a:r>
              <a:rPr lang="ja-JP" altLang="en-US" sz="1138" b="1" dirty="0">
                <a:latin typeface="HG丸ｺﾞｼｯｸM-PRO" panose="020F0600000000000000" pitchFamily="50" charset="-128"/>
                <a:ea typeface="HG丸ｺﾞｼｯｸM-PRO" panose="020F0600000000000000" pitchFamily="50" charset="-128"/>
              </a:rPr>
              <a:t>監査</a:t>
            </a:r>
            <a:r>
              <a:rPr lang="en-US" altLang="ja-JP" sz="1138" b="1" dirty="0">
                <a:latin typeface="HG丸ｺﾞｼｯｸM-PRO" panose="020F0600000000000000" pitchFamily="50" charset="-128"/>
                <a:ea typeface="HG丸ｺﾞｼｯｸM-PRO" panose="020F0600000000000000" pitchFamily="50" charset="-128"/>
              </a:rPr>
              <a:t>  </a:t>
            </a:r>
            <a:r>
              <a:rPr lang="ja-JP" altLang="ja-JP" sz="1138" b="1" dirty="0">
                <a:latin typeface="HG丸ｺﾞｼｯｸM-PRO" panose="020F0600000000000000" pitchFamily="50" charset="-128"/>
                <a:ea typeface="HG丸ｺﾞｼｯｸM-PRO" panose="020F0600000000000000" pitchFamily="50" charset="-128"/>
              </a:rPr>
              <a:t>白須　正</a:t>
            </a:r>
            <a:r>
              <a:rPr lang="ja-JP" altLang="en-US" sz="1138" b="1" dirty="0">
                <a:latin typeface="HG丸ｺﾞｼｯｸM-PRO" panose="020F0600000000000000" pitchFamily="50" charset="-128"/>
                <a:ea typeface="HG丸ｺﾞｼｯｸM-PRO" panose="020F0600000000000000" pitchFamily="50" charset="-128"/>
              </a:rPr>
              <a:t>氏　</a:t>
            </a:r>
            <a:r>
              <a:rPr lang="ja-JP" altLang="en-US" sz="975" b="1" dirty="0">
                <a:latin typeface="HG丸ｺﾞｼｯｸM-PRO" panose="020F0600000000000000" pitchFamily="50" charset="-128"/>
                <a:ea typeface="HG丸ｺﾞｼｯｸM-PRO" panose="020F0600000000000000" pitchFamily="50" charset="-128"/>
              </a:rPr>
              <a:t>元京都市産業政策局長</a:t>
            </a:r>
            <a:endParaRPr lang="en-US" altLang="ja-JP" sz="975" b="1" dirty="0">
              <a:latin typeface="HG丸ｺﾞｼｯｸM-PRO" panose="020F0600000000000000" pitchFamily="50" charset="-128"/>
              <a:ea typeface="HG丸ｺﾞｼｯｸM-PRO" panose="020F0600000000000000" pitchFamily="50" charset="-128"/>
            </a:endParaRPr>
          </a:p>
          <a:p>
            <a:r>
              <a:rPr lang="ja-JP" altLang="en-US" sz="975" b="1" dirty="0">
                <a:latin typeface="HG丸ｺﾞｼｯｸM-PRO" panose="020F0600000000000000" pitchFamily="50" charset="-128"/>
                <a:ea typeface="HG丸ｺﾞｼｯｸM-PRO" panose="020F0600000000000000" pitchFamily="50" charset="-128"/>
              </a:rPr>
              <a:t>　　　　　　　　　　　　　  </a:t>
            </a:r>
            <a:r>
              <a:rPr lang="ja-JP" altLang="ja-JP" sz="975" b="1" dirty="0">
                <a:latin typeface="HG丸ｺﾞｼｯｸM-PRO" panose="020F0600000000000000" pitchFamily="50" charset="-128"/>
                <a:ea typeface="HG丸ｺﾞｼｯｸM-PRO" panose="020F0600000000000000" pitchFamily="50" charset="-128"/>
              </a:rPr>
              <a:t>龍谷大学政策学部 教授</a:t>
            </a:r>
            <a:endParaRPr lang="en-US" altLang="ja-JP" sz="975" b="1" dirty="0">
              <a:latin typeface="HG丸ｺﾞｼｯｸM-PRO" panose="020F0600000000000000" pitchFamily="50" charset="-128"/>
              <a:ea typeface="HG丸ｺﾞｼｯｸM-PRO" panose="020F0600000000000000" pitchFamily="50" charset="-128"/>
            </a:endParaRPr>
          </a:p>
          <a:p>
            <a:endParaRPr lang="en-US" altLang="ja-JP" sz="975" b="1" dirty="0">
              <a:latin typeface="HG丸ｺﾞｼｯｸM-PRO" panose="020F0600000000000000" pitchFamily="50" charset="-128"/>
              <a:ea typeface="HG丸ｺﾞｼｯｸM-PRO" panose="020F0600000000000000" pitchFamily="50" charset="-128"/>
            </a:endParaRPr>
          </a:p>
          <a:p>
            <a:endParaRPr lang="en-US" altLang="ja-JP" sz="975" b="1" dirty="0">
              <a:latin typeface="HG丸ｺﾞｼｯｸM-PRO" panose="020F0600000000000000" pitchFamily="50" charset="-128"/>
              <a:ea typeface="HG丸ｺﾞｼｯｸM-PRO" panose="020F0600000000000000" pitchFamily="50" charset="-128"/>
            </a:endParaRPr>
          </a:p>
          <a:p>
            <a:endParaRPr lang="en-US" altLang="ja-JP" sz="975" b="1" dirty="0">
              <a:latin typeface="HG丸ｺﾞｼｯｸM-PRO" panose="020F0600000000000000" pitchFamily="50" charset="-128"/>
              <a:ea typeface="HG丸ｺﾞｼｯｸM-PRO" panose="020F0600000000000000" pitchFamily="50" charset="-128"/>
            </a:endParaRPr>
          </a:p>
          <a:p>
            <a:r>
              <a:rPr lang="ja-JP" altLang="en-US" sz="1138" b="1" dirty="0">
                <a:latin typeface="HG丸ｺﾞｼｯｸM-PRO" panose="020F0600000000000000" pitchFamily="50" charset="-128"/>
                <a:ea typeface="HG丸ｺﾞｼｯｸM-PRO" panose="020F0600000000000000" pitchFamily="50" charset="-128"/>
              </a:rPr>
              <a:t>　　・</a:t>
            </a:r>
            <a:r>
              <a:rPr lang="ja-JP" altLang="ja-JP" sz="1138" b="1" dirty="0">
                <a:latin typeface="HG丸ｺﾞｼｯｸM-PRO" panose="020F0600000000000000" pitchFamily="50" charset="-128"/>
                <a:ea typeface="HG丸ｺﾞｼｯｸM-PRO" panose="020F0600000000000000" pitchFamily="50" charset="-128"/>
              </a:rPr>
              <a:t>理事</a:t>
            </a:r>
            <a:r>
              <a:rPr lang="en-US" altLang="ja-JP" sz="1138" b="1" dirty="0">
                <a:latin typeface="HG丸ｺﾞｼｯｸM-PRO" panose="020F0600000000000000" pitchFamily="50" charset="-128"/>
                <a:ea typeface="HG丸ｺﾞｼｯｸM-PRO" panose="020F0600000000000000" pitchFamily="50" charset="-128"/>
              </a:rPr>
              <a:t>  </a:t>
            </a:r>
            <a:r>
              <a:rPr lang="ja-JP" altLang="ja-JP" sz="1138" b="1" dirty="0">
                <a:latin typeface="HG丸ｺﾞｼｯｸM-PRO" panose="020F0600000000000000" pitchFamily="50" charset="-128"/>
                <a:ea typeface="HG丸ｺﾞｼｯｸM-PRO" panose="020F0600000000000000" pitchFamily="50" charset="-128"/>
              </a:rPr>
              <a:t>深尾昌峰</a:t>
            </a:r>
            <a:r>
              <a:rPr lang="ja-JP" altLang="en-US" sz="1138" b="1" dirty="0">
                <a:latin typeface="HG丸ｺﾞｼｯｸM-PRO" panose="020F0600000000000000" pitchFamily="50" charset="-128"/>
                <a:ea typeface="HG丸ｺﾞｼｯｸM-PRO" panose="020F0600000000000000" pitchFamily="50" charset="-128"/>
              </a:rPr>
              <a:t>氏　</a:t>
            </a:r>
            <a:r>
              <a:rPr lang="ja-JP" altLang="en-US" sz="975" b="1" dirty="0">
                <a:latin typeface="HG丸ｺﾞｼｯｸM-PRO" panose="020F0600000000000000" pitchFamily="50" charset="-128"/>
                <a:ea typeface="HG丸ｺﾞｼｯｸM-PRO" panose="020F0600000000000000" pitchFamily="50" charset="-128"/>
              </a:rPr>
              <a:t>公益財団法人 京都地域創造基金理事長</a:t>
            </a:r>
            <a:endParaRPr lang="en-US" altLang="ja-JP" sz="975" b="1" dirty="0">
              <a:latin typeface="HG丸ｺﾞｼｯｸM-PRO" panose="020F0600000000000000" pitchFamily="50" charset="-128"/>
              <a:ea typeface="HG丸ｺﾞｼｯｸM-PRO" panose="020F0600000000000000" pitchFamily="50" charset="-128"/>
            </a:endParaRPr>
          </a:p>
          <a:p>
            <a:r>
              <a:rPr lang="ja-JP" altLang="en-US" sz="975" b="1" dirty="0">
                <a:latin typeface="HG丸ｺﾞｼｯｸM-PRO" panose="020F0600000000000000" pitchFamily="50" charset="-128"/>
                <a:ea typeface="HG丸ｺﾞｼｯｸM-PRO" panose="020F0600000000000000" pitchFamily="50" charset="-128"/>
              </a:rPr>
              <a:t>　　　　　　　　　　　　　  </a:t>
            </a:r>
            <a:r>
              <a:rPr lang="ja-JP" altLang="ja-JP" sz="975" b="1" dirty="0">
                <a:latin typeface="HG丸ｺﾞｼｯｸM-PRO" panose="020F0600000000000000" pitchFamily="50" charset="-128"/>
                <a:ea typeface="HG丸ｺﾞｼｯｸM-PRO" panose="020F0600000000000000" pitchFamily="50" charset="-128"/>
              </a:rPr>
              <a:t>龍谷大学政策学部 教授</a:t>
            </a:r>
            <a:endParaRPr lang="en-US" altLang="ja-JP" sz="975" b="1" dirty="0">
              <a:latin typeface="HG丸ｺﾞｼｯｸM-PRO" panose="020F0600000000000000" pitchFamily="50" charset="-128"/>
              <a:ea typeface="HG丸ｺﾞｼｯｸM-PRO" panose="020F0600000000000000" pitchFamily="50" charset="-128"/>
            </a:endParaRPr>
          </a:p>
          <a:p>
            <a:endParaRPr lang="en-US" altLang="ja-JP" sz="975" b="1" dirty="0">
              <a:latin typeface="HG丸ｺﾞｼｯｸM-PRO" panose="020F0600000000000000" pitchFamily="50" charset="-128"/>
              <a:ea typeface="HG丸ｺﾞｼｯｸM-PRO" panose="020F0600000000000000" pitchFamily="50" charset="-128"/>
            </a:endParaRPr>
          </a:p>
          <a:p>
            <a:endParaRPr lang="en-US" altLang="ja-JP" sz="975" b="1" dirty="0">
              <a:latin typeface="HG丸ｺﾞｼｯｸM-PRO" panose="020F0600000000000000" pitchFamily="50" charset="-128"/>
              <a:ea typeface="HG丸ｺﾞｼｯｸM-PRO" panose="020F0600000000000000" pitchFamily="50" charset="-128"/>
            </a:endParaRPr>
          </a:p>
          <a:p>
            <a:endParaRPr lang="en-US" altLang="ja-JP" sz="975" b="1" dirty="0">
              <a:latin typeface="HG丸ｺﾞｼｯｸM-PRO" panose="020F0600000000000000" pitchFamily="50" charset="-128"/>
              <a:ea typeface="HG丸ｺﾞｼｯｸM-PRO" panose="020F0600000000000000" pitchFamily="50" charset="-128"/>
            </a:endParaRPr>
          </a:p>
          <a:p>
            <a:endParaRPr lang="en-US" altLang="ja-JP" sz="975" b="1" dirty="0">
              <a:latin typeface="HG丸ｺﾞｼｯｸM-PRO" panose="020F0600000000000000" pitchFamily="50" charset="-128"/>
              <a:ea typeface="HG丸ｺﾞｼｯｸM-PRO" panose="020F0600000000000000" pitchFamily="50" charset="-128"/>
            </a:endParaRPr>
          </a:p>
          <a:p>
            <a:r>
              <a:rPr lang="ja-JP" altLang="en-US" sz="975" b="1" dirty="0">
                <a:latin typeface="HG丸ｺﾞｼｯｸM-PRO" panose="020F0600000000000000" pitchFamily="50" charset="-128"/>
                <a:ea typeface="HG丸ｺﾞｼｯｸM-PRO" panose="020F0600000000000000" pitchFamily="50" charset="-128"/>
              </a:rPr>
              <a:t>　 　</a:t>
            </a:r>
            <a:r>
              <a:rPr lang="ja-JP" altLang="en-US" sz="1138" b="1" dirty="0">
                <a:latin typeface="HG丸ｺﾞｼｯｸM-PRO" panose="020F0600000000000000" pitchFamily="50" charset="-128"/>
                <a:ea typeface="HG丸ｺﾞｼｯｸM-PRO" panose="020F0600000000000000" pitchFamily="50" charset="-128"/>
              </a:rPr>
              <a:t>・理事  須賀英道氏　</a:t>
            </a:r>
            <a:r>
              <a:rPr lang="ja-JP" altLang="en-US" sz="975" b="1" dirty="0">
                <a:latin typeface="HG丸ｺﾞｼｯｸM-PRO" panose="020F0600000000000000" pitchFamily="50" charset="-128"/>
                <a:ea typeface="HG丸ｺﾞｼｯｸM-PRO" panose="020F0600000000000000" pitchFamily="50" charset="-128"/>
              </a:rPr>
              <a:t>龍谷大学短期大学部 教授</a:t>
            </a:r>
            <a:endParaRPr lang="en-US" altLang="ja-JP" sz="975" b="1" dirty="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r>
              <a:rPr lang="en-US" altLang="ja-JP" sz="1300" dirty="0">
                <a:latin typeface="HG丸ｺﾞｼｯｸM-PRO" panose="020F0600000000000000" pitchFamily="50" charset="-128"/>
                <a:ea typeface="HG丸ｺﾞｼｯｸM-PRO" panose="020F0600000000000000" pitchFamily="50" charset="-128"/>
              </a:rPr>
              <a:t> </a:t>
            </a:r>
            <a:r>
              <a:rPr lang="ja-JP" altLang="en-US" sz="975" b="1" dirty="0">
                <a:latin typeface="HG丸ｺﾞｼｯｸM-PRO" panose="020F0600000000000000" pitchFamily="50" charset="-128"/>
                <a:ea typeface="HG丸ｺﾞｼｯｸM-PRO" panose="020F0600000000000000" pitchFamily="50" charset="-128"/>
              </a:rPr>
              <a:t>保健管理センター教授 </a:t>
            </a:r>
            <a:endParaRPr lang="en-US" altLang="ja-JP" sz="975" b="1" dirty="0">
              <a:latin typeface="HG丸ｺﾞｼｯｸM-PRO" panose="020F0600000000000000" pitchFamily="50" charset="-128"/>
              <a:ea typeface="HG丸ｺﾞｼｯｸM-PRO" panose="020F0600000000000000" pitchFamily="50" charset="-128"/>
            </a:endParaRPr>
          </a:p>
          <a:p>
            <a:r>
              <a:rPr lang="en-US" altLang="ja-JP" sz="853" b="1" dirty="0"/>
              <a:t>                                                                       </a:t>
            </a:r>
            <a:r>
              <a:rPr lang="ja-JP" altLang="en-US" sz="853" b="1" dirty="0"/>
              <a:t>医 師</a:t>
            </a:r>
            <a:r>
              <a:rPr lang="en-US" altLang="ja-JP" sz="853" b="1" dirty="0"/>
              <a:t> </a:t>
            </a:r>
            <a:r>
              <a:rPr lang="ja-JP" altLang="en-US" sz="853" b="1" dirty="0"/>
              <a:t>　　</a:t>
            </a:r>
            <a:r>
              <a:rPr lang="ja-JP" altLang="en-US" sz="853" b="1"/>
              <a:t>　</a:t>
            </a:r>
            <a:r>
              <a:rPr lang="ja-JP" altLang="en-US" sz="853" b="1">
                <a:latin typeface="HG丸ｺﾞｼｯｸM-PRO" panose="020F0600000000000000" pitchFamily="50" charset="-128"/>
                <a:ea typeface="HG丸ｺﾞｼｯｸM-PRO" panose="020F0600000000000000" pitchFamily="50" charset="-128"/>
              </a:rPr>
              <a:t>（</a:t>
            </a:r>
            <a:r>
              <a:rPr lang="ja-JP" altLang="en-US" sz="853" b="1" dirty="0">
                <a:latin typeface="HG丸ｺﾞｼｯｸM-PRO" panose="020F0600000000000000" pitchFamily="50" charset="-128"/>
                <a:ea typeface="HG丸ｺﾞｼｯｸM-PRO" panose="020F0600000000000000" pitchFamily="50" charset="-128"/>
              </a:rPr>
              <a:t>センター長）</a:t>
            </a:r>
            <a:endParaRPr lang="en-US" altLang="ja-JP" sz="853" b="1" dirty="0">
              <a:latin typeface="HG丸ｺﾞｼｯｸM-PRO" panose="020F0600000000000000" pitchFamily="50" charset="-128"/>
              <a:ea typeface="HG丸ｺﾞｼｯｸM-PRO" panose="020F0600000000000000" pitchFamily="50" charset="-128"/>
            </a:endParaRPr>
          </a:p>
          <a:p>
            <a:r>
              <a:rPr lang="en-US" altLang="ja-JP" sz="853" b="1" dirty="0"/>
              <a:t> </a:t>
            </a:r>
            <a:endParaRPr lang="en-US" altLang="ja-JP" sz="853" b="1" dirty="0">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4708432" y="985548"/>
            <a:ext cx="4627144" cy="3955955"/>
          </a:xfrm>
          <a:prstGeom prst="rect">
            <a:avLst/>
          </a:prstGeom>
        </p:spPr>
        <p:txBody>
          <a:bodyPr wrap="square">
            <a:spAutoFit/>
          </a:bodyPr>
          <a:lstStyle/>
          <a:p>
            <a:r>
              <a:rPr lang="ja-JP" altLang="en-US" sz="1138" dirty="0">
                <a:latin typeface="HG丸ｺﾞｼｯｸM-PRO" panose="020F0600000000000000" pitchFamily="50" charset="-128"/>
                <a:ea typeface="HG丸ｺﾞｼｯｸM-PRO" panose="020F0600000000000000" pitchFamily="50" charset="-128"/>
              </a:rPr>
              <a:t>・</a:t>
            </a:r>
            <a:r>
              <a:rPr lang="ja-JP" altLang="en-US" sz="1138" b="1" dirty="0">
                <a:latin typeface="HG丸ｺﾞｼｯｸM-PRO" panose="020F0600000000000000" pitchFamily="50" charset="-128"/>
                <a:ea typeface="HG丸ｺﾞｼｯｸM-PRO" panose="020F0600000000000000" pitchFamily="50" charset="-128"/>
              </a:rPr>
              <a:t>理事</a:t>
            </a:r>
            <a:r>
              <a:rPr lang="ja-JP" altLang="en-US" sz="1138" dirty="0">
                <a:latin typeface="HG丸ｺﾞｼｯｸM-PRO" panose="020F0600000000000000" pitchFamily="50" charset="-128"/>
                <a:ea typeface="HG丸ｺﾞｼｯｸM-PRO" panose="020F0600000000000000" pitchFamily="50" charset="-128"/>
              </a:rPr>
              <a:t>  </a:t>
            </a:r>
            <a:r>
              <a:rPr lang="ja-JP" altLang="en-US" sz="1138" b="1" dirty="0">
                <a:latin typeface="HG丸ｺﾞｼｯｸM-PRO" panose="020F0600000000000000" pitchFamily="50" charset="-128"/>
                <a:ea typeface="HG丸ｺﾞｼｯｸM-PRO" panose="020F0600000000000000" pitchFamily="50" charset="-128"/>
              </a:rPr>
              <a:t>岡村充泰氏</a:t>
            </a:r>
            <a:r>
              <a:rPr lang="ja-JP" altLang="en-US" sz="1300" b="1" dirty="0">
                <a:latin typeface="HG丸ｺﾞｼｯｸM-PRO" panose="020F0600000000000000" pitchFamily="50" charset="-128"/>
                <a:ea typeface="HG丸ｺﾞｼｯｸM-PRO" panose="020F0600000000000000" pitchFamily="50" charset="-128"/>
              </a:rPr>
              <a:t> 　</a:t>
            </a:r>
            <a:r>
              <a:rPr lang="en-US" altLang="ja-JP" sz="853" b="1" dirty="0">
                <a:latin typeface="HG丸ｺﾞｼｯｸM-PRO" panose="020F0600000000000000" pitchFamily="50" charset="-128"/>
                <a:ea typeface="HG丸ｺﾞｼｯｸM-PRO" panose="020F0600000000000000" pitchFamily="50" charset="-128"/>
              </a:rPr>
              <a:t>(</a:t>
            </a:r>
            <a:r>
              <a:rPr lang="ja-JP" altLang="en-US" sz="853" b="1" dirty="0">
                <a:latin typeface="HG丸ｺﾞｼｯｸM-PRO" panose="020F0600000000000000" pitchFamily="50" charset="-128"/>
                <a:ea typeface="HG丸ｺﾞｼｯｸM-PRO" panose="020F0600000000000000" pitchFamily="50" charset="-128"/>
              </a:rPr>
              <a:t>株</a:t>
            </a:r>
            <a:r>
              <a:rPr lang="en-US" altLang="ja-JP" sz="853" b="1" dirty="0">
                <a:latin typeface="HG丸ｺﾞｼｯｸM-PRO" panose="020F0600000000000000" pitchFamily="50" charset="-128"/>
                <a:ea typeface="HG丸ｺﾞｼｯｸM-PRO" panose="020F0600000000000000" pitchFamily="50" charset="-128"/>
              </a:rPr>
              <a:t>)</a:t>
            </a:r>
            <a:r>
              <a:rPr lang="ja-JP" altLang="en-US" sz="853" b="1" dirty="0">
                <a:latin typeface="HG丸ｺﾞｼｯｸM-PRO" panose="020F0600000000000000" pitchFamily="50" charset="-128"/>
                <a:ea typeface="HG丸ｺﾞｼｯｸM-PRO" panose="020F0600000000000000" pitchFamily="50" charset="-128"/>
              </a:rPr>
              <a:t>ウエダ本社 社長　</a:t>
            </a:r>
            <a:endParaRPr lang="en-US" altLang="ja-JP" sz="853" b="1" dirty="0">
              <a:latin typeface="HG丸ｺﾞｼｯｸM-PRO" panose="020F0600000000000000" pitchFamily="50" charset="-128"/>
              <a:ea typeface="HG丸ｺﾞｼｯｸM-PRO" panose="020F0600000000000000" pitchFamily="50" charset="-128"/>
            </a:endParaRPr>
          </a:p>
          <a:p>
            <a:r>
              <a:rPr lang="ja-JP" altLang="en-US" sz="853" b="1" dirty="0">
                <a:latin typeface="HG丸ｺﾞｼｯｸM-PRO" panose="020F0600000000000000" pitchFamily="50" charset="-128"/>
                <a:ea typeface="HG丸ｺﾞｼｯｸM-PRO" panose="020F0600000000000000" pitchFamily="50" charset="-128"/>
              </a:rPr>
              <a:t>　　　　　　　　　　　　　 職場活性化支援</a:t>
            </a:r>
            <a:endParaRPr lang="en-US" altLang="ja-JP" sz="853" b="1" dirty="0">
              <a:latin typeface="HG丸ｺﾞｼｯｸM-PRO" panose="020F0600000000000000" pitchFamily="50" charset="-128"/>
              <a:ea typeface="HG丸ｺﾞｼｯｸM-PRO" panose="020F0600000000000000" pitchFamily="50" charset="-128"/>
            </a:endParaRPr>
          </a:p>
          <a:p>
            <a:r>
              <a:rPr lang="ja-JP" altLang="en-US" sz="853" b="1" dirty="0">
                <a:latin typeface="HG丸ｺﾞｼｯｸM-PRO" panose="020F0600000000000000" pitchFamily="50" charset="-128"/>
                <a:ea typeface="HG丸ｺﾞｼｯｸM-PRO" panose="020F0600000000000000" pitchFamily="50" charset="-128"/>
              </a:rPr>
              <a:t>　　　　　　　　　 　　　　企業風土改革及び働き方改革に対するアドバイス</a:t>
            </a:r>
            <a:endParaRPr lang="en-US" altLang="ja-JP" sz="853" b="1" dirty="0">
              <a:latin typeface="HG丸ｺﾞｼｯｸM-PRO" panose="020F0600000000000000" pitchFamily="50" charset="-128"/>
              <a:ea typeface="HG丸ｺﾞｼｯｸM-PRO" panose="020F0600000000000000" pitchFamily="50" charset="-128"/>
            </a:endParaRPr>
          </a:p>
          <a:p>
            <a:r>
              <a:rPr lang="ja-JP" altLang="en-US" sz="853" b="1" dirty="0">
                <a:latin typeface="HG丸ｺﾞｼｯｸM-PRO" panose="020F0600000000000000" pitchFamily="50" charset="-128"/>
                <a:ea typeface="HG丸ｺﾞｼｯｸM-PRO" panose="020F0600000000000000" pitchFamily="50" charset="-128"/>
              </a:rPr>
              <a:t>　　　　　　　　　　　　　「京都流議定書」を</a:t>
            </a:r>
            <a:r>
              <a:rPr lang="en-US" altLang="ja-JP" sz="853" b="1" dirty="0">
                <a:latin typeface="HG丸ｺﾞｼｯｸM-PRO" panose="020F0600000000000000" pitchFamily="50" charset="-128"/>
                <a:ea typeface="HG丸ｺﾞｼｯｸM-PRO" panose="020F0600000000000000" pitchFamily="50" charset="-128"/>
              </a:rPr>
              <a:t>10</a:t>
            </a:r>
            <a:r>
              <a:rPr lang="ja-JP" altLang="en-US" sz="853" b="1" dirty="0">
                <a:latin typeface="HG丸ｺﾞｼｯｸM-PRO" panose="020F0600000000000000" pitchFamily="50" charset="-128"/>
                <a:ea typeface="HG丸ｺﾞｼｯｸM-PRO" panose="020F0600000000000000" pitchFamily="50" charset="-128"/>
              </a:rPr>
              <a:t>年間にわたり主宰する。</a:t>
            </a:r>
            <a:endParaRPr lang="en-US" altLang="ja-JP" sz="853" b="1" dirty="0">
              <a:latin typeface="HG丸ｺﾞｼｯｸM-PRO" panose="020F0600000000000000" pitchFamily="50" charset="-128"/>
              <a:ea typeface="HG丸ｺﾞｼｯｸM-PRO" panose="020F0600000000000000" pitchFamily="50" charset="-128"/>
            </a:endParaRPr>
          </a:p>
          <a:p>
            <a:endParaRPr lang="en-US" altLang="ja-JP" sz="1138" b="1" dirty="0">
              <a:latin typeface="HG丸ｺﾞｼｯｸM-PRO" panose="020F0600000000000000" pitchFamily="50" charset="-128"/>
              <a:ea typeface="HG丸ｺﾞｼｯｸM-PRO" panose="020F0600000000000000" pitchFamily="50" charset="-128"/>
            </a:endParaRPr>
          </a:p>
          <a:p>
            <a:r>
              <a:rPr lang="ja-JP" altLang="en-US" sz="1138" b="1" dirty="0">
                <a:latin typeface="HG丸ｺﾞｼｯｸM-PRO" panose="020F0600000000000000" pitchFamily="50" charset="-128"/>
                <a:ea typeface="HG丸ｺﾞｼｯｸM-PRO" panose="020F0600000000000000" pitchFamily="50" charset="-128"/>
              </a:rPr>
              <a:t>・理事  茶谷清志氏</a:t>
            </a:r>
            <a:r>
              <a:rPr lang="ja-JP" altLang="en-US" sz="975" b="1" dirty="0">
                <a:latin typeface="HG丸ｺﾞｼｯｸM-PRO" panose="020F0600000000000000" pitchFamily="50" charset="-128"/>
                <a:ea typeface="HG丸ｺﾞｼｯｸM-PRO" panose="020F0600000000000000" pitchFamily="50" charset="-128"/>
              </a:rPr>
              <a:t>　　</a:t>
            </a:r>
            <a:r>
              <a:rPr lang="ja-JP" altLang="en-US" sz="853" b="1" dirty="0">
                <a:latin typeface="HG丸ｺﾞｼｯｸM-PRO" panose="020F0600000000000000" pitchFamily="50" charset="-128"/>
                <a:ea typeface="HG丸ｺﾞｼｯｸM-PRO" panose="020F0600000000000000" pitchFamily="50" charset="-128"/>
              </a:rPr>
              <a:t>一般社団法人</a:t>
            </a:r>
            <a:endParaRPr lang="en-US" altLang="ja-JP" sz="853" b="1" dirty="0">
              <a:latin typeface="HG丸ｺﾞｼｯｸM-PRO" panose="020F0600000000000000" pitchFamily="50" charset="-128"/>
              <a:ea typeface="HG丸ｺﾞｼｯｸM-PRO" panose="020F0600000000000000" pitchFamily="50" charset="-128"/>
            </a:endParaRPr>
          </a:p>
          <a:p>
            <a:r>
              <a:rPr lang="ja-JP" altLang="en-US" sz="853" b="1" dirty="0">
                <a:latin typeface="HG丸ｺﾞｼｯｸM-PRO" panose="020F0600000000000000" pitchFamily="50" charset="-128"/>
                <a:ea typeface="HG丸ｺﾞｼｯｸM-PRO" panose="020F0600000000000000" pitchFamily="50" charset="-128"/>
              </a:rPr>
              <a:t>　　　　　　　　　　　　　　</a:t>
            </a:r>
            <a:r>
              <a:rPr lang="ja-JP" altLang="en-US" sz="975" b="1" dirty="0">
                <a:latin typeface="HG丸ｺﾞｼｯｸM-PRO" panose="020F0600000000000000" pitchFamily="50" charset="-128"/>
                <a:ea typeface="HG丸ｺﾞｼｯｸM-PRO" panose="020F0600000000000000" pitchFamily="50" charset="-128"/>
              </a:rPr>
              <a:t>国際サイクルマップ協会 代表理事</a:t>
            </a:r>
            <a:endParaRPr lang="en-US" altLang="ja-JP" sz="975" b="1" dirty="0">
              <a:latin typeface="HG丸ｺﾞｼｯｸM-PRO" panose="020F0600000000000000" pitchFamily="50" charset="-128"/>
              <a:ea typeface="HG丸ｺﾞｼｯｸM-PRO" panose="020F0600000000000000" pitchFamily="50" charset="-128"/>
            </a:endParaRPr>
          </a:p>
          <a:p>
            <a:r>
              <a:rPr lang="ja-JP" altLang="en-US" sz="975" b="1" dirty="0">
                <a:latin typeface="HG丸ｺﾞｼｯｸM-PRO" panose="020F0600000000000000" pitchFamily="50" charset="-128"/>
                <a:ea typeface="HG丸ｺﾞｼｯｸM-PRO" panose="020F0600000000000000" pitchFamily="50" charset="-128"/>
              </a:rPr>
              <a:t> 　　　　　　 　 　         </a:t>
            </a:r>
            <a:r>
              <a:rPr lang="en-US" altLang="ja-JP" sz="853" b="1" dirty="0">
                <a:latin typeface="HG丸ｺﾞｼｯｸM-PRO" panose="020F0600000000000000" pitchFamily="50" charset="-128"/>
                <a:ea typeface="HG丸ｺﾞｼｯｸM-PRO" panose="020F0600000000000000" pitchFamily="50" charset="-128"/>
              </a:rPr>
              <a:t>(</a:t>
            </a:r>
            <a:r>
              <a:rPr lang="ja-JP" altLang="en-US" sz="853" b="1" dirty="0">
                <a:latin typeface="HG丸ｺﾞｼｯｸM-PRO" panose="020F0600000000000000" pitchFamily="50" charset="-128"/>
                <a:ea typeface="HG丸ｺﾞｼｯｸM-PRO" panose="020F0600000000000000" pitchFamily="50" charset="-128"/>
              </a:rPr>
              <a:t>サイクルマップ理論の提唱者）</a:t>
            </a:r>
            <a:endParaRPr lang="en-US" altLang="ja-JP" sz="853" b="1" dirty="0">
              <a:latin typeface="HG丸ｺﾞｼｯｸM-PRO" panose="020F0600000000000000" pitchFamily="50" charset="-128"/>
              <a:ea typeface="HG丸ｺﾞｼｯｸM-PRO" panose="020F0600000000000000" pitchFamily="50" charset="-128"/>
            </a:endParaRPr>
          </a:p>
          <a:p>
            <a:r>
              <a:rPr lang="ja-JP" altLang="en-US" sz="853" b="1" dirty="0">
                <a:latin typeface="HG丸ｺﾞｼｯｸM-PRO" panose="020F0600000000000000" pitchFamily="50" charset="-128"/>
                <a:ea typeface="HG丸ｺﾞｼｯｸM-PRO" panose="020F0600000000000000" pitchFamily="50" charset="-128"/>
              </a:rPr>
              <a:t>　　　　　　　　　           　職場風土改革のメソッド開発支援</a:t>
            </a:r>
            <a:endParaRPr lang="en-US" altLang="ja-JP" sz="853" b="1" dirty="0">
              <a:latin typeface="HG丸ｺﾞｼｯｸM-PRO" panose="020F0600000000000000" pitchFamily="50" charset="-128"/>
              <a:ea typeface="HG丸ｺﾞｼｯｸM-PRO" panose="020F0600000000000000" pitchFamily="50" charset="-128"/>
            </a:endParaRPr>
          </a:p>
          <a:p>
            <a:r>
              <a:rPr lang="ja-JP" altLang="en-US" sz="853" b="1" dirty="0">
                <a:latin typeface="HG丸ｺﾞｼｯｸM-PRO" panose="020F0600000000000000" pitchFamily="50" charset="-128"/>
                <a:ea typeface="HG丸ｺﾞｼｯｸM-PRO" panose="020F0600000000000000" pitchFamily="50" charset="-128"/>
              </a:rPr>
              <a:t>　　　　　　　　　</a:t>
            </a:r>
            <a:r>
              <a:rPr lang="ja-JP" altLang="en-US" sz="853" b="1" dirty="0">
                <a:solidFill>
                  <a:srgbClr val="FF0000"/>
                </a:solidFill>
                <a:latin typeface="HG丸ｺﾞｼｯｸM-PRO" panose="020F0600000000000000" pitchFamily="50" charset="-128"/>
                <a:ea typeface="HG丸ｺﾞｼｯｸM-PRO" panose="020F0600000000000000" pitchFamily="50" charset="-128"/>
              </a:rPr>
              <a:t>　           </a:t>
            </a:r>
            <a:r>
              <a:rPr lang="ja-JP" altLang="en-US" sz="853" b="1" dirty="0">
                <a:latin typeface="HG丸ｺﾞｼｯｸM-PRO" panose="020F0600000000000000" pitchFamily="50" charset="-128"/>
                <a:ea typeface="HG丸ｺﾞｼｯｸM-PRO" panose="020F0600000000000000" pitchFamily="50" charset="-128"/>
              </a:rPr>
              <a:t>働き方改革＆職場活性化　　ボードゲームの開発</a:t>
            </a:r>
            <a:endParaRPr lang="en-US" altLang="ja-JP" sz="853" b="1" dirty="0">
              <a:latin typeface="HG丸ｺﾞｼｯｸM-PRO" panose="020F0600000000000000" pitchFamily="50" charset="-128"/>
              <a:ea typeface="HG丸ｺﾞｼｯｸM-PRO" panose="020F0600000000000000" pitchFamily="50" charset="-128"/>
            </a:endParaRPr>
          </a:p>
          <a:p>
            <a:endParaRPr lang="en-US" altLang="ja-JP" sz="853" b="1" dirty="0">
              <a:latin typeface="HG丸ｺﾞｼｯｸM-PRO" panose="020F0600000000000000" pitchFamily="50" charset="-128"/>
              <a:ea typeface="HG丸ｺﾞｼｯｸM-PRO" panose="020F0600000000000000" pitchFamily="50" charset="-128"/>
            </a:endParaRPr>
          </a:p>
          <a:p>
            <a:endParaRPr lang="en-US" altLang="ja-JP" sz="853" b="1" dirty="0">
              <a:latin typeface="HG丸ｺﾞｼｯｸM-PRO" panose="020F0600000000000000" pitchFamily="50" charset="-128"/>
              <a:ea typeface="HG丸ｺﾞｼｯｸM-PRO" panose="020F0600000000000000" pitchFamily="50" charset="-128"/>
            </a:endParaRPr>
          </a:p>
          <a:p>
            <a:r>
              <a:rPr lang="ja-JP" altLang="en-US" sz="1138" b="1" dirty="0">
                <a:latin typeface="HG丸ｺﾞｼｯｸM-PRO" panose="020F0600000000000000" pitchFamily="50" charset="-128"/>
                <a:ea typeface="HG丸ｺﾞｼｯｸM-PRO" panose="020F0600000000000000" pitchFamily="50" charset="-128"/>
              </a:rPr>
              <a:t>・理事  安倍孝一氏  </a:t>
            </a:r>
            <a:r>
              <a:rPr lang="ja-JP" altLang="en-US" sz="975" b="1" dirty="0">
                <a:latin typeface="HG丸ｺﾞｼｯｸM-PRO" panose="020F0600000000000000" pitchFamily="50" charset="-128"/>
                <a:ea typeface="HG丸ｺﾞｼｯｸM-PRO" panose="020F0600000000000000" pitchFamily="50" charset="-128"/>
              </a:rPr>
              <a:t>　</a:t>
            </a:r>
            <a:r>
              <a:rPr lang="en-US" altLang="ja-JP" sz="975" b="1" dirty="0">
                <a:latin typeface="HG丸ｺﾞｼｯｸM-PRO" panose="020F0600000000000000" pitchFamily="50" charset="-128"/>
                <a:ea typeface="HG丸ｺﾞｼｯｸM-PRO" panose="020F0600000000000000" pitchFamily="50" charset="-128"/>
              </a:rPr>
              <a:t>(</a:t>
            </a:r>
            <a:r>
              <a:rPr lang="ja-JP" altLang="en-US" sz="975" b="1" dirty="0">
                <a:latin typeface="HG丸ｺﾞｼｯｸM-PRO" panose="020F0600000000000000" pitchFamily="50" charset="-128"/>
                <a:ea typeface="HG丸ｺﾞｼｯｸM-PRO" panose="020F0600000000000000" pitchFamily="50" charset="-128"/>
              </a:rPr>
              <a:t>株</a:t>
            </a:r>
            <a:r>
              <a:rPr lang="en-US" altLang="ja-JP" sz="975" b="1" dirty="0">
                <a:latin typeface="HG丸ｺﾞｼｯｸM-PRO" panose="020F0600000000000000" pitchFamily="50" charset="-128"/>
                <a:ea typeface="HG丸ｺﾞｼｯｸM-PRO" panose="020F0600000000000000" pitchFamily="50" charset="-128"/>
              </a:rPr>
              <a:t>)</a:t>
            </a:r>
            <a:r>
              <a:rPr lang="ja-JP" altLang="en-US" sz="975" b="1" dirty="0">
                <a:latin typeface="HG丸ｺﾞｼｯｸM-PRO" panose="020F0600000000000000" pitchFamily="50" charset="-128"/>
                <a:ea typeface="HG丸ｺﾞｼｯｸM-PRO" panose="020F0600000000000000" pitchFamily="50" charset="-128"/>
              </a:rPr>
              <a:t>アセンブレント　社長</a:t>
            </a:r>
            <a:endParaRPr lang="en-US" altLang="ja-JP" sz="975" b="1" dirty="0">
              <a:latin typeface="HG丸ｺﾞｼｯｸM-PRO" panose="020F0600000000000000" pitchFamily="50" charset="-128"/>
              <a:ea typeface="HG丸ｺﾞｼｯｸM-PRO" panose="020F0600000000000000" pitchFamily="50" charset="-128"/>
            </a:endParaRPr>
          </a:p>
          <a:p>
            <a:r>
              <a:rPr lang="ja-JP" altLang="en-US" sz="975" b="1" dirty="0">
                <a:latin typeface="HG丸ｺﾞｼｯｸM-PRO" panose="020F0600000000000000" pitchFamily="50" charset="-128"/>
                <a:ea typeface="HG丸ｺﾞｼｯｸM-PRO" panose="020F0600000000000000" pitchFamily="50" charset="-128"/>
              </a:rPr>
              <a:t>　　　　　　　　　　　　</a:t>
            </a:r>
            <a:r>
              <a:rPr lang="ja-JP" altLang="en-US" sz="853" b="1" dirty="0">
                <a:latin typeface="HG丸ｺﾞｼｯｸM-PRO" panose="020F0600000000000000" pitchFamily="50" charset="-128"/>
                <a:ea typeface="HG丸ｺﾞｼｯｸM-PRO" panose="020F0600000000000000" pitchFamily="50" charset="-128"/>
              </a:rPr>
              <a:t>（元立命館大学客員教授）　</a:t>
            </a:r>
            <a:endParaRPr lang="en-US" altLang="ja-JP" sz="853" b="1" dirty="0">
              <a:latin typeface="HG丸ｺﾞｼｯｸM-PRO" panose="020F0600000000000000" pitchFamily="50" charset="-128"/>
              <a:ea typeface="HG丸ｺﾞｼｯｸM-PRO" panose="020F0600000000000000" pitchFamily="50" charset="-128"/>
            </a:endParaRPr>
          </a:p>
          <a:p>
            <a:r>
              <a:rPr lang="ja-JP" altLang="en-US" sz="853" b="1" dirty="0">
                <a:latin typeface="HG丸ｺﾞｼｯｸM-PRO" panose="020F0600000000000000" pitchFamily="50" charset="-128"/>
                <a:ea typeface="HG丸ｺﾞｼｯｸM-PRO" panose="020F0600000000000000" pitchFamily="50" charset="-128"/>
              </a:rPr>
              <a:t>　　　　　　　　　　　　　   スマホの達人　＊</a:t>
            </a:r>
            <a:r>
              <a:rPr lang="en-US" altLang="ja-JP" sz="853" b="1" dirty="0">
                <a:latin typeface="HG丸ｺﾞｼｯｸM-PRO" panose="020F0600000000000000" pitchFamily="50" charset="-128"/>
                <a:ea typeface="HG丸ｺﾞｼｯｸM-PRO" panose="020F0600000000000000" pitchFamily="50" charset="-128"/>
              </a:rPr>
              <a:t>SNS</a:t>
            </a:r>
            <a:r>
              <a:rPr lang="ja-JP" altLang="en-US" sz="853" b="1" dirty="0">
                <a:latin typeface="HG丸ｺﾞｼｯｸM-PRO" panose="020F0600000000000000" pitchFamily="50" charset="-128"/>
                <a:ea typeface="HG丸ｺﾞｼｯｸM-PRO" panose="020F0600000000000000" pitchFamily="50" charset="-128"/>
              </a:rPr>
              <a:t>の活用方法を支援</a:t>
            </a:r>
            <a:endParaRPr lang="en-US" altLang="ja-JP" sz="853" b="1" dirty="0">
              <a:latin typeface="HG丸ｺﾞｼｯｸM-PRO" panose="020F0600000000000000" pitchFamily="50" charset="-128"/>
              <a:ea typeface="HG丸ｺﾞｼｯｸM-PRO" panose="020F0600000000000000" pitchFamily="50" charset="-128"/>
            </a:endParaRPr>
          </a:p>
          <a:p>
            <a:endParaRPr lang="en-US" altLang="ja-JP" sz="853" b="1" dirty="0">
              <a:latin typeface="HG丸ｺﾞｼｯｸM-PRO" panose="020F0600000000000000" pitchFamily="50" charset="-128"/>
              <a:ea typeface="HG丸ｺﾞｼｯｸM-PRO" panose="020F0600000000000000" pitchFamily="50" charset="-128"/>
            </a:endParaRPr>
          </a:p>
          <a:p>
            <a:endParaRPr lang="en-US" altLang="ja-JP" sz="975" b="1" dirty="0">
              <a:latin typeface="HG丸ｺﾞｼｯｸM-PRO" panose="020F0600000000000000" pitchFamily="50" charset="-128"/>
              <a:ea typeface="HG丸ｺﾞｼｯｸM-PRO" panose="020F0600000000000000" pitchFamily="50" charset="-128"/>
            </a:endParaRPr>
          </a:p>
          <a:p>
            <a:r>
              <a:rPr lang="ja-JP" altLang="en-US" sz="1138" b="1" dirty="0">
                <a:latin typeface="HG丸ｺﾞｼｯｸM-PRO" panose="020F0600000000000000" pitchFamily="50" charset="-128"/>
                <a:ea typeface="HG丸ｺﾞｼｯｸM-PRO" panose="020F0600000000000000" pitchFamily="50" charset="-128"/>
              </a:rPr>
              <a:t>・理事  </a:t>
            </a:r>
            <a:r>
              <a:rPr lang="ja-JP" altLang="ja-JP" sz="1138" b="1" dirty="0">
                <a:latin typeface="HG丸ｺﾞｼｯｸM-PRO" panose="020F0600000000000000" pitchFamily="50" charset="-128"/>
                <a:ea typeface="HG丸ｺﾞｼｯｸM-PRO" panose="020F0600000000000000" pitchFamily="50" charset="-128"/>
              </a:rPr>
              <a:t>瀧川潤一</a:t>
            </a:r>
            <a:r>
              <a:rPr lang="ja-JP" altLang="en-US" sz="1138" b="1" dirty="0">
                <a:latin typeface="HG丸ｺﾞｼｯｸM-PRO" panose="020F0600000000000000" pitchFamily="50" charset="-128"/>
                <a:ea typeface="HG丸ｺﾞｼｯｸM-PRO" panose="020F0600000000000000" pitchFamily="50" charset="-128"/>
              </a:rPr>
              <a:t>朗氏　 </a:t>
            </a:r>
            <a:r>
              <a:rPr lang="ja-JP" altLang="ja-JP" sz="853" b="1" dirty="0">
                <a:latin typeface="HG丸ｺﾞｼｯｸM-PRO" panose="020F0600000000000000" pitchFamily="50" charset="-128"/>
                <a:ea typeface="HG丸ｺﾞｼｯｸM-PRO" panose="020F0600000000000000" pitchFamily="50" charset="-128"/>
              </a:rPr>
              <a:t>株式会社</a:t>
            </a:r>
            <a:r>
              <a:rPr lang="en-US" altLang="ja-JP" sz="853" b="1" dirty="0">
                <a:latin typeface="HG丸ｺﾞｼｯｸM-PRO" panose="020F0600000000000000" pitchFamily="50" charset="-128"/>
                <a:ea typeface="HG丸ｺﾞｼｯｸM-PRO" panose="020F0600000000000000" pitchFamily="50" charset="-128"/>
              </a:rPr>
              <a:t>NTT</a:t>
            </a:r>
            <a:r>
              <a:rPr lang="ja-JP" altLang="ja-JP" sz="853" b="1" dirty="0">
                <a:latin typeface="HG丸ｺﾞｼｯｸM-PRO" panose="020F0600000000000000" pitchFamily="50" charset="-128"/>
                <a:ea typeface="HG丸ｺﾞｼｯｸM-PRO" panose="020F0600000000000000" pitchFamily="50" charset="-128"/>
              </a:rPr>
              <a:t>データ</a:t>
            </a:r>
            <a:r>
              <a:rPr lang="ja-JP" altLang="en-US" sz="853" b="1" dirty="0">
                <a:latin typeface="HG丸ｺﾞｼｯｸM-PRO" panose="020F0600000000000000" pitchFamily="50" charset="-128"/>
                <a:ea typeface="HG丸ｺﾞｼｯｸM-PRO" panose="020F0600000000000000" pitchFamily="50" charset="-128"/>
              </a:rPr>
              <a:t>　勤務</a:t>
            </a:r>
            <a:r>
              <a:rPr lang="en-US" altLang="ja-JP" sz="853" b="1" dirty="0">
                <a:latin typeface="HG丸ｺﾞｼｯｸM-PRO" panose="020F0600000000000000" pitchFamily="50" charset="-128"/>
                <a:ea typeface="HG丸ｺﾞｼｯｸM-PRO" panose="020F0600000000000000" pitchFamily="50" charset="-128"/>
              </a:rPr>
              <a:t> </a:t>
            </a:r>
          </a:p>
          <a:p>
            <a:r>
              <a:rPr lang="en-US" altLang="ja-JP" sz="813" b="1" dirty="0">
                <a:latin typeface="HG丸ｺﾞｼｯｸM-PRO" panose="020F0600000000000000" pitchFamily="50" charset="-128"/>
                <a:ea typeface="HG丸ｺﾞｼｯｸM-PRO" panose="020F0600000000000000" pitchFamily="50" charset="-128"/>
              </a:rPr>
              <a:t>                                        </a:t>
            </a:r>
            <a:r>
              <a:rPr lang="ja-JP" altLang="en-US" sz="813" b="1" dirty="0">
                <a:latin typeface="HG丸ｺﾞｼｯｸM-PRO" panose="020F0600000000000000" pitchFamily="50" charset="-128"/>
                <a:ea typeface="HG丸ｺﾞｼｯｸM-PRO" panose="020F0600000000000000" pitchFamily="50" charset="-128"/>
              </a:rPr>
              <a:t>　　（チーム・ノーマライゼーション　元リーダー）</a:t>
            </a:r>
            <a:endParaRPr lang="ja-JP" altLang="ja-JP" sz="813" b="1" dirty="0">
              <a:latin typeface="HG丸ｺﾞｼｯｸM-PRO" panose="020F0600000000000000" pitchFamily="50" charset="-128"/>
              <a:ea typeface="HG丸ｺﾞｼｯｸM-PRO" panose="020F0600000000000000" pitchFamily="50" charset="-128"/>
            </a:endParaRPr>
          </a:p>
          <a:p>
            <a:endParaRPr lang="en-US" altLang="ja-JP" sz="853" b="1" dirty="0">
              <a:latin typeface="HG丸ｺﾞｼｯｸM-PRO" panose="020F0600000000000000" pitchFamily="50" charset="-128"/>
              <a:ea typeface="HG丸ｺﾞｼｯｸM-PRO" panose="020F0600000000000000" pitchFamily="50" charset="-128"/>
            </a:endParaRPr>
          </a:p>
          <a:p>
            <a:endParaRPr lang="en-US" altLang="ja-JP" sz="975" dirty="0">
              <a:latin typeface="HG丸ｺﾞｼｯｸM-PRO" panose="020F0600000000000000" pitchFamily="50" charset="-128"/>
              <a:ea typeface="HG丸ｺﾞｼｯｸM-PRO" panose="020F0600000000000000" pitchFamily="50" charset="-128"/>
            </a:endParaRPr>
          </a:p>
          <a:p>
            <a:r>
              <a:rPr lang="ja-JP" altLang="en-US" sz="975" dirty="0">
                <a:latin typeface="HG丸ｺﾞｼｯｸM-PRO" panose="020F0600000000000000" pitchFamily="50" charset="-128"/>
                <a:ea typeface="HG丸ｺﾞｼｯｸM-PRO" panose="020F0600000000000000" pitchFamily="50" charset="-128"/>
              </a:rPr>
              <a:t>・</a:t>
            </a:r>
            <a:r>
              <a:rPr lang="ja-JP" altLang="ja-JP" sz="1138" b="1" dirty="0">
                <a:latin typeface="HG丸ｺﾞｼｯｸM-PRO" panose="020F0600000000000000" pitchFamily="50" charset="-128"/>
                <a:ea typeface="HG丸ｺﾞｼｯｸM-PRO" panose="020F0600000000000000" pitchFamily="50" charset="-128"/>
              </a:rPr>
              <a:t>理事</a:t>
            </a:r>
            <a:r>
              <a:rPr lang="en-US" altLang="ja-JP" sz="1138" b="1" dirty="0">
                <a:latin typeface="HG丸ｺﾞｼｯｸM-PRO" panose="020F0600000000000000" pitchFamily="50" charset="-128"/>
                <a:ea typeface="HG丸ｺﾞｼｯｸM-PRO" panose="020F0600000000000000" pitchFamily="50" charset="-128"/>
              </a:rPr>
              <a:t>  </a:t>
            </a:r>
            <a:r>
              <a:rPr lang="ja-JP" altLang="ja-JP" sz="1138" b="1" dirty="0">
                <a:latin typeface="HG丸ｺﾞｼｯｸM-PRO" panose="020F0600000000000000" pitchFamily="50" charset="-128"/>
                <a:ea typeface="HG丸ｺﾞｼｯｸM-PRO" panose="020F0600000000000000" pitchFamily="50" charset="-128"/>
              </a:rPr>
              <a:t>河波義明</a:t>
            </a:r>
            <a:r>
              <a:rPr lang="ja-JP" altLang="en-US" sz="975" b="1" dirty="0">
                <a:latin typeface="HG丸ｺﾞｼｯｸM-PRO" panose="020F0600000000000000" pitchFamily="50" charset="-128"/>
                <a:ea typeface="HG丸ｺﾞｼｯｸM-PRO" panose="020F0600000000000000" pitchFamily="50" charset="-128"/>
              </a:rPr>
              <a:t>　　　</a:t>
            </a:r>
            <a:r>
              <a:rPr lang="ja-JP" altLang="ja-JP" sz="975" b="1" dirty="0">
                <a:latin typeface="HG丸ｺﾞｼｯｸM-PRO" panose="020F0600000000000000" pitchFamily="50" charset="-128"/>
                <a:ea typeface="HG丸ｺﾞｼｯｸM-PRO" panose="020F0600000000000000" pitchFamily="50" charset="-128"/>
              </a:rPr>
              <a:t>社会福祉法人 南山城学園</a:t>
            </a:r>
            <a:r>
              <a:rPr lang="ja-JP" altLang="en-US" sz="975" b="1" dirty="0">
                <a:latin typeface="HG丸ｺﾞｼｯｸM-PRO" panose="020F0600000000000000" pitchFamily="50" charset="-128"/>
                <a:ea typeface="HG丸ｺﾞｼｯｸM-PRO" panose="020F0600000000000000" pitchFamily="50" charset="-128"/>
              </a:rPr>
              <a:t>　退職後</a:t>
            </a:r>
            <a:endParaRPr lang="en-US" altLang="ja-JP" sz="975" b="1" dirty="0">
              <a:latin typeface="HG丸ｺﾞｼｯｸM-PRO" panose="020F0600000000000000" pitchFamily="50" charset="-128"/>
              <a:ea typeface="HG丸ｺﾞｼｯｸM-PRO" panose="020F0600000000000000" pitchFamily="50" charset="-128"/>
            </a:endParaRPr>
          </a:p>
          <a:p>
            <a:r>
              <a:rPr lang="ja-JP" altLang="en-US" sz="975" b="1" dirty="0">
                <a:latin typeface="HG丸ｺﾞｼｯｸM-PRO" panose="020F0600000000000000" pitchFamily="50" charset="-128"/>
                <a:ea typeface="HG丸ｺﾞｼｯｸM-PRO" panose="020F0600000000000000" pitchFamily="50" charset="-128"/>
              </a:rPr>
              <a:t>　　　　　　　　　　　　当協会に専従する。（</a:t>
            </a:r>
            <a:r>
              <a:rPr lang="ja-JP" altLang="ja-JP" sz="975" b="1" dirty="0">
                <a:latin typeface="HG丸ｺﾞｼｯｸM-PRO" panose="020F0600000000000000" pitchFamily="50" charset="-128"/>
                <a:ea typeface="HG丸ｺﾞｼｯｸM-PRO" panose="020F0600000000000000" pitchFamily="50" charset="-128"/>
              </a:rPr>
              <a:t>事務局長</a:t>
            </a:r>
            <a:r>
              <a:rPr lang="ja-JP" altLang="en-US" sz="975" b="1" dirty="0">
                <a:latin typeface="HG丸ｺﾞｼｯｸM-PRO" panose="020F0600000000000000" pitchFamily="50" charset="-128"/>
                <a:ea typeface="HG丸ｺﾞｼｯｸM-PRO" panose="020F0600000000000000" pitchFamily="50" charset="-128"/>
              </a:rPr>
              <a:t>）</a:t>
            </a:r>
            <a:endParaRPr lang="en-US" altLang="ja-JP" sz="975" dirty="0">
              <a:latin typeface="HG丸ｺﾞｼｯｸM-PRO" panose="020F0600000000000000" pitchFamily="50" charset="-128"/>
              <a:ea typeface="HG丸ｺﾞｼｯｸM-PRO" panose="020F0600000000000000" pitchFamily="50" charset="-128"/>
            </a:endParaRPr>
          </a:p>
          <a:p>
            <a:endParaRPr lang="ja-JP" altLang="ja-JP" sz="975" b="1" dirty="0">
              <a:latin typeface="HG丸ｺﾞｼｯｸM-PRO" panose="020F0600000000000000" pitchFamily="50" charset="-128"/>
              <a:ea typeface="HG丸ｺﾞｼｯｸM-PRO" panose="020F0600000000000000" pitchFamily="50" charset="-128"/>
            </a:endParaRPr>
          </a:p>
          <a:p>
            <a:r>
              <a:rPr lang="ja-JP" altLang="en-US" sz="975" b="1" dirty="0">
                <a:latin typeface="HG丸ｺﾞｼｯｸM-PRO" panose="020F0600000000000000" pitchFamily="50" charset="-128"/>
                <a:ea typeface="HG丸ｺﾞｼｯｸM-PRO" panose="020F0600000000000000" pitchFamily="50" charset="-128"/>
              </a:rPr>
              <a:t>　　　　</a:t>
            </a:r>
            <a:endParaRPr lang="en-US" altLang="ja-JP" sz="975" dirty="0">
              <a:latin typeface="HG丸ｺﾞｼｯｸM-PRO" panose="020F0600000000000000" pitchFamily="50" charset="-128"/>
              <a:ea typeface="HG丸ｺﾞｼｯｸM-PRO" panose="020F0600000000000000" pitchFamily="50" charset="-128"/>
            </a:endParaRPr>
          </a:p>
          <a:p>
            <a:endParaRPr lang="en-US" altLang="ja-JP" sz="975" dirty="0">
              <a:latin typeface="HG丸ｺﾞｼｯｸM-PRO" panose="020F0600000000000000" pitchFamily="50" charset="-128"/>
              <a:ea typeface="HG丸ｺﾞｼｯｸM-PRO" panose="020F0600000000000000" pitchFamily="50" charset="-128"/>
            </a:endParaRPr>
          </a:p>
        </p:txBody>
      </p:sp>
      <p:pic>
        <p:nvPicPr>
          <p:cNvPr id="7" name="図 6" descr="C:\Users\義明\Downloads\2017.2最新版　プロフィール写真.jpg"/>
          <p:cNvPicPr/>
          <p:nvPr/>
        </p:nvPicPr>
        <p:blipFill rotWithShape="1">
          <a:blip r:embed="rId2" cstate="print">
            <a:extLst>
              <a:ext uri="{28A0092B-C50C-407E-A947-70E740481C1C}">
                <a14:useLocalDpi xmlns:a14="http://schemas.microsoft.com/office/drawing/2010/main" val="0"/>
              </a:ext>
            </a:extLst>
          </a:blip>
          <a:srcRect l="22057" t="16741" r="17302" b="28017"/>
          <a:stretch/>
        </p:blipFill>
        <p:spPr bwMode="auto">
          <a:xfrm>
            <a:off x="8878447" y="1828574"/>
            <a:ext cx="603150" cy="654964"/>
          </a:xfrm>
          <a:prstGeom prst="rect">
            <a:avLst/>
          </a:prstGeom>
          <a:noFill/>
          <a:ln>
            <a:noFill/>
          </a:ln>
          <a:extLst>
            <a:ext uri="{53640926-AAD7-44D8-BBD7-CCE9431645EC}">
              <a14:shadowObscured xmlns:a14="http://schemas.microsoft.com/office/drawing/2010/main"/>
            </a:ext>
          </a:extLst>
        </p:spPr>
      </p:pic>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35479" t="15336" r="37881" b="43140"/>
          <a:stretch/>
        </p:blipFill>
        <p:spPr>
          <a:xfrm>
            <a:off x="8865663" y="2562048"/>
            <a:ext cx="599055" cy="700313"/>
          </a:xfrm>
          <a:prstGeom prst="rect">
            <a:avLst/>
          </a:prstGeom>
          <a:noFill/>
          <a:ln>
            <a:noFill/>
          </a:ln>
        </p:spPr>
      </p:pic>
      <p:pic>
        <p:nvPicPr>
          <p:cNvPr id="13" name="図 12" descr="C:\Users\義明\Desktop\シンポジウム①\IMG_2028.jpg"/>
          <p:cNvPicPr/>
          <p:nvPr/>
        </p:nvPicPr>
        <p:blipFill rotWithShape="1">
          <a:blip r:embed="rId4" cstate="print">
            <a:extLst>
              <a:ext uri="{28A0092B-C50C-407E-A947-70E740481C1C}">
                <a14:useLocalDpi xmlns:a14="http://schemas.microsoft.com/office/drawing/2010/main" val="0"/>
              </a:ext>
            </a:extLst>
          </a:blip>
          <a:srcRect l="36029" t="36051" r="48690" b="40289"/>
          <a:stretch/>
        </p:blipFill>
        <p:spPr bwMode="auto">
          <a:xfrm>
            <a:off x="3440480" y="1068410"/>
            <a:ext cx="710365" cy="742950"/>
          </a:xfrm>
          <a:prstGeom prst="rect">
            <a:avLst/>
          </a:prstGeom>
          <a:noFill/>
          <a:ln>
            <a:noFill/>
          </a:ln>
          <a:extLst>
            <a:ext uri="{53640926-AAD7-44D8-BBD7-CCE9431645EC}">
              <a14:shadowObscured xmlns:a14="http://schemas.microsoft.com/office/drawing/2010/main"/>
            </a:ext>
          </a:extLst>
        </p:spPr>
      </p:pic>
      <p:pic>
        <p:nvPicPr>
          <p:cNvPr id="2" name="図 1"/>
          <p:cNvPicPr>
            <a:picLocks noChangeAspect="1"/>
          </p:cNvPicPr>
          <p:nvPr/>
        </p:nvPicPr>
        <p:blipFill rotWithShape="1">
          <a:blip r:embed="rId5">
            <a:extLst>
              <a:ext uri="{28A0092B-C50C-407E-A947-70E740481C1C}">
                <a14:useLocalDpi xmlns:a14="http://schemas.microsoft.com/office/drawing/2010/main" val="0"/>
              </a:ext>
            </a:extLst>
          </a:blip>
          <a:srcRect l="29041" t="33058" r="35403" b="31744"/>
          <a:stretch/>
        </p:blipFill>
        <p:spPr>
          <a:xfrm>
            <a:off x="3408952" y="2915922"/>
            <a:ext cx="707908" cy="797326"/>
          </a:xfrm>
          <a:prstGeom prst="rect">
            <a:avLst/>
          </a:prstGeom>
        </p:spPr>
      </p:pic>
      <p:pic>
        <p:nvPicPr>
          <p:cNvPr id="3" name="図 2"/>
          <p:cNvPicPr>
            <a:picLocks noChangeAspect="1"/>
          </p:cNvPicPr>
          <p:nvPr/>
        </p:nvPicPr>
        <p:blipFill rotWithShape="1">
          <a:blip r:embed="rId6">
            <a:extLst>
              <a:ext uri="{28A0092B-C50C-407E-A947-70E740481C1C}">
                <a14:useLocalDpi xmlns:a14="http://schemas.microsoft.com/office/drawing/2010/main" val="0"/>
              </a:ext>
            </a:extLst>
          </a:blip>
          <a:srcRect l="25886" t="8316" r="16004" b="48456"/>
          <a:stretch/>
        </p:blipFill>
        <p:spPr>
          <a:xfrm>
            <a:off x="3405878" y="3851196"/>
            <a:ext cx="682790" cy="671262"/>
          </a:xfrm>
          <a:prstGeom prst="rect">
            <a:avLst/>
          </a:prstGeom>
        </p:spPr>
      </p:pic>
      <p:pic>
        <p:nvPicPr>
          <p:cNvPr id="14" name="図 13"/>
          <p:cNvPicPr>
            <a:picLocks noChangeAspect="1"/>
          </p:cNvPicPr>
          <p:nvPr/>
        </p:nvPicPr>
        <p:blipFill rotWithShape="1">
          <a:blip r:embed="rId7">
            <a:extLst>
              <a:ext uri="{28A0092B-C50C-407E-A947-70E740481C1C}">
                <a14:useLocalDpi xmlns:a14="http://schemas.microsoft.com/office/drawing/2010/main" val="0"/>
              </a:ext>
            </a:extLst>
          </a:blip>
          <a:srcRect l="38453" t="7895" r="34272" b="50771"/>
          <a:stretch/>
        </p:blipFill>
        <p:spPr>
          <a:xfrm>
            <a:off x="3379070" y="4768881"/>
            <a:ext cx="716882" cy="701183"/>
          </a:xfrm>
          <a:prstGeom prst="rect">
            <a:avLst/>
          </a:prstGeom>
        </p:spPr>
      </p:pic>
      <p:pic>
        <p:nvPicPr>
          <p:cNvPr id="15" name="図 14"/>
          <p:cNvPicPr>
            <a:picLocks noChangeAspect="1"/>
          </p:cNvPicPr>
          <p:nvPr/>
        </p:nvPicPr>
        <p:blipFill rotWithShape="1">
          <a:blip r:embed="rId8">
            <a:extLst>
              <a:ext uri="{28A0092B-C50C-407E-A947-70E740481C1C}">
                <a14:useLocalDpi xmlns:a14="http://schemas.microsoft.com/office/drawing/2010/main" val="0"/>
              </a:ext>
            </a:extLst>
          </a:blip>
          <a:srcRect l="9846" r="17974" b="36928"/>
          <a:stretch/>
        </p:blipFill>
        <p:spPr>
          <a:xfrm>
            <a:off x="8862895" y="1029267"/>
            <a:ext cx="671263" cy="688558"/>
          </a:xfrm>
          <a:prstGeom prst="rect">
            <a:avLst/>
          </a:prstGeom>
        </p:spPr>
      </p:pic>
      <p:pic>
        <p:nvPicPr>
          <p:cNvPr id="17" name="図 16"/>
          <p:cNvPicPr>
            <a:picLocks noChangeAspect="1"/>
          </p:cNvPicPr>
          <p:nvPr/>
        </p:nvPicPr>
        <p:blipFill rotWithShape="1">
          <a:blip r:embed="rId9"/>
          <a:srcRect l="32133" t="22405" r="63458" b="69197"/>
          <a:stretch/>
        </p:blipFill>
        <p:spPr>
          <a:xfrm>
            <a:off x="3437895" y="2029528"/>
            <a:ext cx="658227" cy="705346"/>
          </a:xfrm>
          <a:prstGeom prst="rect">
            <a:avLst/>
          </a:prstGeom>
        </p:spPr>
      </p:pic>
      <p:pic>
        <p:nvPicPr>
          <p:cNvPr id="16" name="図 15"/>
          <p:cNvPicPr>
            <a:picLocks noChangeAspect="1"/>
          </p:cNvPicPr>
          <p:nvPr/>
        </p:nvPicPr>
        <p:blipFill rotWithShape="1">
          <a:blip r:embed="rId10" cstate="print">
            <a:extLst>
              <a:ext uri="{28A0092B-C50C-407E-A947-70E740481C1C}">
                <a14:useLocalDpi xmlns:a14="http://schemas.microsoft.com/office/drawing/2010/main" val="0"/>
              </a:ext>
            </a:extLst>
          </a:blip>
          <a:srcRect l="16154" t="36423" r="45521" b="13323"/>
          <a:stretch/>
        </p:blipFill>
        <p:spPr>
          <a:xfrm rot="5400000">
            <a:off x="8860367" y="3398890"/>
            <a:ext cx="639309" cy="628717"/>
          </a:xfrm>
          <a:prstGeom prst="rect">
            <a:avLst/>
          </a:prstGeom>
          <a:noFill/>
          <a:ln>
            <a:noFill/>
          </a:ln>
        </p:spPr>
      </p:pic>
      <p:sp>
        <p:nvSpPr>
          <p:cNvPr id="11" name="テキスト ボックス 10"/>
          <p:cNvSpPr txBox="1"/>
          <p:nvPr/>
        </p:nvSpPr>
        <p:spPr>
          <a:xfrm>
            <a:off x="4654314" y="4970409"/>
            <a:ext cx="5171948" cy="1318118"/>
          </a:xfrm>
          <a:prstGeom prst="rect">
            <a:avLst/>
          </a:prstGeom>
          <a:noFill/>
          <a:ln w="12700">
            <a:solidFill>
              <a:schemeClr val="tx1"/>
            </a:solidFill>
          </a:ln>
        </p:spPr>
        <p:txBody>
          <a:bodyPr wrap="square" rtlCol="0">
            <a:spAutoFit/>
          </a:bodyPr>
          <a:lstStyle/>
          <a:p>
            <a:r>
              <a:rPr lang="ja-JP" altLang="ja-JP" sz="1138" dirty="0">
                <a:latin typeface="HG丸ｺﾞｼｯｸM-PRO" panose="020F0600000000000000" pitchFamily="50" charset="-128"/>
                <a:ea typeface="HG丸ｺﾞｼｯｸM-PRO" panose="020F0600000000000000" pitchFamily="50" charset="-128"/>
              </a:rPr>
              <a:t>京都府や京都市において推計</a:t>
            </a:r>
            <a:r>
              <a:rPr lang="en-US" altLang="ja-JP" sz="1138" dirty="0">
                <a:latin typeface="HG丸ｺﾞｼｯｸM-PRO" panose="020F0600000000000000" pitchFamily="50" charset="-128"/>
                <a:ea typeface="HG丸ｺﾞｼｯｸM-PRO" panose="020F0600000000000000" pitchFamily="50" charset="-128"/>
              </a:rPr>
              <a:t>10000</a:t>
            </a:r>
            <a:r>
              <a:rPr lang="ja-JP" altLang="ja-JP" sz="1138" dirty="0">
                <a:latin typeface="HG丸ｺﾞｼｯｸM-PRO" panose="020F0600000000000000" pitchFamily="50" charset="-128"/>
                <a:ea typeface="HG丸ｺﾞｼｯｸM-PRO" panose="020F0600000000000000" pitchFamily="50" charset="-128"/>
              </a:rPr>
              <a:t>人以上の若者が引きこもり状態と予測されています。私どもは</a:t>
            </a:r>
            <a:r>
              <a:rPr lang="ja-JP" altLang="en-US" sz="1138" b="1" dirty="0">
                <a:latin typeface="HG丸ｺﾞｼｯｸM-PRO" panose="020F0600000000000000" pitchFamily="50" charset="-128"/>
                <a:ea typeface="HG丸ｺﾞｼｯｸM-PRO" panose="020F0600000000000000" pitchFamily="50" charset="-128"/>
              </a:rPr>
              <a:t>一般社団法人 日本インクルージョン協会</a:t>
            </a:r>
            <a:r>
              <a:rPr lang="ja-JP" altLang="en-US" sz="1138" dirty="0">
                <a:latin typeface="HG丸ｺﾞｼｯｸM-PRO" panose="020F0600000000000000" pitchFamily="50" charset="-128"/>
                <a:ea typeface="HG丸ｺﾞｼｯｸM-PRO" panose="020F0600000000000000" pitchFamily="50" charset="-128"/>
              </a:rPr>
              <a:t>を設立し、</a:t>
            </a:r>
            <a:r>
              <a:rPr lang="ja-JP" altLang="ja-JP" sz="1138" dirty="0">
                <a:latin typeface="HG丸ｺﾞｼｯｸM-PRO" panose="020F0600000000000000" pitchFamily="50" charset="-128"/>
                <a:ea typeface="HG丸ｺﾞｼｯｸM-PRO" panose="020F0600000000000000" pitchFamily="50" charset="-128"/>
              </a:rPr>
              <a:t>《京都府・京都市の引きこもりの若者１０％脱出》を目標に行政、企業、</a:t>
            </a:r>
            <a:r>
              <a:rPr lang="ja-JP" altLang="en-US" sz="1138" dirty="0">
                <a:latin typeface="HG丸ｺﾞｼｯｸM-PRO" panose="020F0600000000000000" pitchFamily="50" charset="-128"/>
                <a:ea typeface="HG丸ｺﾞｼｯｸM-PRO" panose="020F0600000000000000" pitchFamily="50" charset="-128"/>
              </a:rPr>
              <a:t>　</a:t>
            </a:r>
            <a:r>
              <a:rPr lang="ja-JP" altLang="ja-JP" sz="1138" dirty="0">
                <a:latin typeface="HG丸ｺﾞｼｯｸM-PRO" panose="020F0600000000000000" pitchFamily="50" charset="-128"/>
                <a:ea typeface="HG丸ｺﾞｼｯｸM-PRO" panose="020F0600000000000000" pitchFamily="50" charset="-128"/>
              </a:rPr>
              <a:t>大学や地域社会の連携の中で引きこもっている若者の〈活性化〉に挑戦する決意であります。そして「与えられる側」から「与え、分かち合う側」への意識を変革し、社会的に有用な人材として脱出・成長・飛躍することを</a:t>
            </a:r>
            <a:endParaRPr lang="en-US" altLang="ja-JP" sz="1138" dirty="0">
              <a:latin typeface="HG丸ｺﾞｼｯｸM-PRO" panose="020F0600000000000000" pitchFamily="50" charset="-128"/>
              <a:ea typeface="HG丸ｺﾞｼｯｸM-PRO" panose="020F0600000000000000" pitchFamily="50" charset="-128"/>
            </a:endParaRPr>
          </a:p>
          <a:p>
            <a:r>
              <a:rPr lang="ja-JP" altLang="ja-JP" sz="1138" dirty="0">
                <a:latin typeface="HG丸ｺﾞｼｯｸM-PRO" panose="020F0600000000000000" pitchFamily="50" charset="-128"/>
                <a:ea typeface="HG丸ｺﾞｼｯｸM-PRO" panose="020F0600000000000000" pitchFamily="50" charset="-128"/>
              </a:rPr>
              <a:t>サ</a:t>
            </a:r>
            <a:r>
              <a:rPr lang="ja-JP" altLang="en-US" sz="1138" dirty="0">
                <a:latin typeface="HG丸ｺﾞｼｯｸM-PRO" panose="020F0600000000000000" pitchFamily="50" charset="-128"/>
                <a:ea typeface="HG丸ｺﾞｼｯｸM-PRO" panose="020F0600000000000000" pitchFamily="50" charset="-128"/>
              </a:rPr>
              <a:t>ポ</a:t>
            </a:r>
            <a:r>
              <a:rPr lang="ja-JP" altLang="ja-JP" sz="1138" dirty="0">
                <a:latin typeface="HG丸ｺﾞｼｯｸM-PRO" panose="020F0600000000000000" pitchFamily="50" charset="-128"/>
                <a:ea typeface="HG丸ｺﾞｼｯｸM-PRO" panose="020F0600000000000000" pitchFamily="50" charset="-128"/>
              </a:rPr>
              <a:t>ートしたいと考えております。</a:t>
            </a:r>
          </a:p>
        </p:txBody>
      </p:sp>
      <p:sp>
        <p:nvSpPr>
          <p:cNvPr id="12" name="テキスト ボックス 11"/>
          <p:cNvSpPr txBox="1"/>
          <p:nvPr/>
        </p:nvSpPr>
        <p:spPr>
          <a:xfrm>
            <a:off x="4193654" y="4844716"/>
            <a:ext cx="409792" cy="1569504"/>
          </a:xfrm>
          <a:prstGeom prst="rect">
            <a:avLst/>
          </a:prstGeom>
          <a:noFill/>
          <a:ln w="38100" cmpd="dbl">
            <a:solidFill>
              <a:schemeClr val="tx1"/>
            </a:solidFill>
          </a:ln>
        </p:spPr>
        <p:txBody>
          <a:bodyPr vert="eaVert" wrap="square" rtlCol="0">
            <a:spAutoFit/>
          </a:bodyPr>
          <a:lstStyle/>
          <a:p>
            <a:r>
              <a:rPr kumimoji="1" lang="ja-JP" altLang="en-US" sz="1463" dirty="0">
                <a:latin typeface="HGP創英角ｺﾞｼｯｸUB" panose="020B0900000000000000" pitchFamily="50" charset="-128"/>
                <a:ea typeface="HGP創英角ｺﾞｼｯｸUB" panose="020B0900000000000000" pitchFamily="50" charset="-128"/>
              </a:rPr>
              <a:t>一〇％目標宣言</a:t>
            </a:r>
          </a:p>
        </p:txBody>
      </p:sp>
      <p:pic>
        <p:nvPicPr>
          <p:cNvPr id="9" name="図 8"/>
          <p:cNvPicPr>
            <a:picLocks noChangeAspect="1"/>
          </p:cNvPicPr>
          <p:nvPr/>
        </p:nvPicPr>
        <p:blipFill rotWithShape="1">
          <a:blip r:embed="rId11">
            <a:extLst>
              <a:ext uri="{28A0092B-C50C-407E-A947-70E740481C1C}">
                <a14:useLocalDpi xmlns:a14="http://schemas.microsoft.com/office/drawing/2010/main" val="0"/>
              </a:ext>
            </a:extLst>
          </a:blip>
          <a:srcRect l="6515" r="24875" b="34691"/>
          <a:stretch/>
        </p:blipFill>
        <p:spPr>
          <a:xfrm>
            <a:off x="8910158" y="4073459"/>
            <a:ext cx="533652" cy="593115"/>
          </a:xfrm>
          <a:prstGeom prst="rect">
            <a:avLst/>
          </a:prstGeom>
        </p:spPr>
      </p:pic>
      <p:pic>
        <p:nvPicPr>
          <p:cNvPr id="18" name="図 17"/>
          <p:cNvPicPr>
            <a:picLocks noChangeAspect="1"/>
          </p:cNvPicPr>
          <p:nvPr/>
        </p:nvPicPr>
        <p:blipFill rotWithShape="1">
          <a:blip r:embed="rId12">
            <a:extLst>
              <a:ext uri="{28A0092B-C50C-407E-A947-70E740481C1C}">
                <a14:useLocalDpi xmlns:a14="http://schemas.microsoft.com/office/drawing/2010/main" val="0"/>
              </a:ext>
            </a:extLst>
          </a:blip>
          <a:srcRect b="5808"/>
          <a:stretch/>
        </p:blipFill>
        <p:spPr>
          <a:xfrm>
            <a:off x="3405877" y="5500488"/>
            <a:ext cx="624573" cy="676544"/>
          </a:xfrm>
          <a:prstGeom prst="rect">
            <a:avLst/>
          </a:prstGeom>
        </p:spPr>
      </p:pic>
    </p:spTree>
    <p:extLst>
      <p:ext uri="{BB962C8B-B14F-4D97-AF65-F5344CB8AC3E}">
        <p14:creationId xmlns:p14="http://schemas.microsoft.com/office/powerpoint/2010/main" val="305448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09815" y="290573"/>
            <a:ext cx="6920815" cy="1567930"/>
          </a:xfrm>
          <a:prstGeom prst="rect">
            <a:avLst/>
          </a:prstGeom>
        </p:spPr>
        <p:txBody>
          <a:bodyPr wrap="square">
            <a:spAutoFit/>
          </a:bodyPr>
          <a:lstStyle/>
          <a:p>
            <a:pPr indent="621705" algn="just"/>
            <a:r>
              <a:rPr lang="ja-JP" altLang="ja-JP" sz="3250" b="1" kern="100" dirty="0">
                <a:ln w="9525" cap="flat" cmpd="sng" algn="ctr">
                  <a:solidFill>
                    <a:srgbClr val="FFFFFF"/>
                  </a:solidFill>
                  <a:prstDash val="solid"/>
                  <a:round/>
                </a:ln>
                <a:solidFill>
                  <a:srgbClr val="FF0000"/>
                </a:solidFill>
                <a:effectLst>
                  <a:outerShdw blurRad="12700" dist="38100" dir="2700000" algn="tl">
                    <a:schemeClr val="bg1">
                      <a:lumMod val="50000"/>
                    </a:schemeClr>
                  </a:outerShdw>
                </a:effectLst>
                <a:latin typeface="HGPｺﾞｼｯｸE" panose="020B0900000000000000" pitchFamily="50" charset="-128"/>
                <a:ea typeface="HGPｺﾞｼｯｸE" panose="020B0900000000000000" pitchFamily="50" charset="-128"/>
                <a:cs typeface="Times New Roman" panose="02020603050405020304" pitchFamily="18" charset="0"/>
              </a:rPr>
              <a:t>「利他の心」</a:t>
            </a:r>
            <a:r>
              <a:rPr lang="ja-JP" altLang="ja-JP" sz="3250" b="1" kern="100" dirty="0">
                <a:ln w="9525" cap="flat" cmpd="sng" algn="ctr">
                  <a:solidFill>
                    <a:srgbClr val="FFFFFF"/>
                  </a:solidFill>
                  <a:prstDash val="solid"/>
                  <a:round/>
                </a:ln>
                <a:solidFill>
                  <a:srgbClr val="000000"/>
                </a:solidFill>
                <a:effectLst>
                  <a:outerShdw blurRad="12700" dist="38100" dir="2700000" algn="tl">
                    <a:schemeClr val="bg1">
                      <a:lumMod val="50000"/>
                    </a:schemeClr>
                  </a:outerShdw>
                </a:effectLst>
                <a:latin typeface="HGPｺﾞｼｯｸE" panose="020B0900000000000000" pitchFamily="50" charset="-128"/>
                <a:ea typeface="HGPｺﾞｼｯｸE" panose="020B0900000000000000" pitchFamily="50" charset="-128"/>
                <a:cs typeface="Times New Roman" panose="02020603050405020304" pitchFamily="18" charset="0"/>
              </a:rPr>
              <a:t>の大切さに共感の声！</a:t>
            </a:r>
            <a:endParaRPr lang="ja-JP" altLang="ja-JP" sz="3250"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r>
              <a:rPr lang="ja-JP" altLang="en-US" sz="1463" b="1"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1950" b="1"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ja-JP" sz="1950" b="1" u="sng" kern="100" dirty="0">
                <a:latin typeface="Century" panose="02040604050505020304" pitchFamily="18" charset="0"/>
                <a:ea typeface="HG丸ｺﾞｼｯｸM-PRO" panose="020F0600000000000000" pitchFamily="50" charset="-128"/>
                <a:cs typeface="Times New Roman" panose="02020603050405020304" pitchFamily="18" charset="0"/>
              </a:rPr>
              <a:t>若者の活性化と雇用を考えるシンポジウム」を開催</a:t>
            </a:r>
            <a:endParaRPr lang="en-US" altLang="ja-JP" sz="1950" b="1" u="sng"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r>
              <a:rPr lang="en-US" altLang="ja-JP" sz="1463" b="1" dirty="0">
                <a:latin typeface="HG丸ｺﾞｼｯｸM-PRO" panose="020F0600000000000000" pitchFamily="50" charset="-128"/>
                <a:ea typeface="HG丸ｺﾞｼｯｸM-PRO" panose="020F0600000000000000" pitchFamily="50" charset="-128"/>
              </a:rPr>
              <a:t>2017</a:t>
            </a:r>
            <a:r>
              <a:rPr lang="ja-JP" altLang="ja-JP" sz="1463" b="1" dirty="0">
                <a:latin typeface="HG丸ｺﾞｼｯｸM-PRO" panose="020F0600000000000000" pitchFamily="50" charset="-128"/>
                <a:ea typeface="HG丸ｺﾞｼｯｸM-PRO" panose="020F0600000000000000" pitchFamily="50" charset="-128"/>
              </a:rPr>
              <a:t>年</a:t>
            </a:r>
            <a:r>
              <a:rPr lang="en-US" altLang="ja-JP" sz="1463" b="1" dirty="0">
                <a:latin typeface="HG丸ｺﾞｼｯｸM-PRO" panose="020F0600000000000000" pitchFamily="50" charset="-128"/>
                <a:ea typeface="HG丸ｺﾞｼｯｸM-PRO" panose="020F0600000000000000" pitchFamily="50" charset="-128"/>
              </a:rPr>
              <a:t>1</a:t>
            </a:r>
            <a:r>
              <a:rPr lang="ja-JP" altLang="ja-JP" sz="1463" b="1" dirty="0">
                <a:latin typeface="HG丸ｺﾞｼｯｸM-PRO" panose="020F0600000000000000" pitchFamily="50" charset="-128"/>
                <a:ea typeface="HG丸ｺﾞｼｯｸM-PRO" panose="020F0600000000000000" pitchFamily="50" charset="-128"/>
              </a:rPr>
              <a:t>月</a:t>
            </a:r>
            <a:r>
              <a:rPr lang="en-US" altLang="ja-JP" sz="1463" b="1" dirty="0">
                <a:latin typeface="HG丸ｺﾞｼｯｸM-PRO" panose="020F0600000000000000" pitchFamily="50" charset="-128"/>
                <a:ea typeface="HG丸ｺﾞｼｯｸM-PRO" panose="020F0600000000000000" pitchFamily="50" charset="-128"/>
              </a:rPr>
              <a:t>21</a:t>
            </a:r>
            <a:r>
              <a:rPr lang="ja-JP" altLang="ja-JP" sz="1463" b="1" dirty="0">
                <a:latin typeface="HG丸ｺﾞｼｯｸM-PRO" panose="020F0600000000000000" pitchFamily="50" charset="-128"/>
                <a:ea typeface="HG丸ｺﾞｼｯｸM-PRO" panose="020F0600000000000000" pitchFamily="50" charset="-128"/>
              </a:rPr>
              <a:t>日</a:t>
            </a:r>
            <a:r>
              <a:rPr lang="en-US" altLang="ja-JP" sz="1463" b="1" dirty="0">
                <a:latin typeface="HG丸ｺﾞｼｯｸM-PRO" panose="020F0600000000000000" pitchFamily="50" charset="-128"/>
                <a:ea typeface="HG丸ｺﾞｼｯｸM-PRO" panose="020F0600000000000000" pitchFamily="50" charset="-128"/>
              </a:rPr>
              <a:t>(</a:t>
            </a:r>
            <a:r>
              <a:rPr lang="ja-JP" altLang="ja-JP" sz="1463" b="1" dirty="0">
                <a:latin typeface="HG丸ｺﾞｼｯｸM-PRO" panose="020F0600000000000000" pitchFamily="50" charset="-128"/>
                <a:ea typeface="HG丸ｺﾞｼｯｸM-PRO" panose="020F0600000000000000" pitchFamily="50" charset="-128"/>
              </a:rPr>
              <a:t>土</a:t>
            </a:r>
            <a:r>
              <a:rPr lang="en-US" altLang="ja-JP" sz="1463" b="1" dirty="0">
                <a:latin typeface="HG丸ｺﾞｼｯｸM-PRO" panose="020F0600000000000000" pitchFamily="50" charset="-128"/>
                <a:ea typeface="HG丸ｺﾞｼｯｸM-PRO" panose="020F0600000000000000" pitchFamily="50" charset="-128"/>
              </a:rPr>
              <a:t>)</a:t>
            </a:r>
            <a:r>
              <a:rPr lang="ja-JP" altLang="ja-JP" sz="1463" b="1" dirty="0">
                <a:latin typeface="HG丸ｺﾞｼｯｸM-PRO" panose="020F0600000000000000" pitchFamily="50" charset="-128"/>
                <a:ea typeface="HG丸ｺﾞｼｯｸM-PRO" panose="020F0600000000000000" pitchFamily="50" charset="-128"/>
              </a:rPr>
              <a:t>龍谷大学深草キャンパスで産・官・学・福の関係者が参加するシンポジウムが行われました。</a:t>
            </a:r>
            <a:endParaRPr lang="ja-JP" altLang="ja-JP" sz="1463" dirty="0">
              <a:latin typeface="HG丸ｺﾞｼｯｸM-PRO" panose="020F0600000000000000" pitchFamily="50" charset="-128"/>
              <a:ea typeface="HG丸ｺﾞｼｯｸM-PRO" panose="020F0600000000000000" pitchFamily="50" charset="-128"/>
            </a:endParaRPr>
          </a:p>
          <a:p>
            <a:pPr algn="just"/>
            <a:endParaRPr lang="ja-JP" altLang="ja-JP" sz="1463"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5" name="図 4" descr="画像に含まれている可能性があるもの:1人、立ってる、電話"/>
          <p:cNvPicPr/>
          <p:nvPr/>
        </p:nvPicPr>
        <p:blipFill rotWithShape="1">
          <a:blip r:embed="rId2" cstate="print">
            <a:extLst>
              <a:ext uri="{28A0092B-C50C-407E-A947-70E740481C1C}">
                <a14:useLocalDpi xmlns:a14="http://schemas.microsoft.com/office/drawing/2010/main" val="0"/>
              </a:ext>
            </a:extLst>
          </a:blip>
          <a:srcRect l="30244" t="20537" r="22260"/>
          <a:stretch/>
        </p:blipFill>
        <p:spPr bwMode="auto">
          <a:xfrm>
            <a:off x="1064708" y="1996017"/>
            <a:ext cx="1770007" cy="2095834"/>
          </a:xfrm>
          <a:prstGeom prst="rect">
            <a:avLst/>
          </a:prstGeom>
          <a:noFill/>
          <a:ln>
            <a:noFill/>
          </a:ln>
          <a:extLst>
            <a:ext uri="{53640926-AAD7-44D8-BBD7-CCE9431645EC}">
              <a14:shadowObscured xmlns:a14="http://schemas.microsoft.com/office/drawing/2010/main"/>
            </a:ext>
          </a:extLst>
        </p:spPr>
      </p:pic>
      <p:pic>
        <p:nvPicPr>
          <p:cNvPr id="6" name="図 5" descr="C:\Users\義明\Desktop\シンポジウム①\IMG_2028.jpg"/>
          <p:cNvPicPr/>
          <p:nvPr/>
        </p:nvPicPr>
        <p:blipFill rotWithShape="1">
          <a:blip r:embed="rId3" cstate="print">
            <a:extLst>
              <a:ext uri="{28A0092B-C50C-407E-A947-70E740481C1C}">
                <a14:useLocalDpi xmlns:a14="http://schemas.microsoft.com/office/drawing/2010/main" val="0"/>
              </a:ext>
            </a:extLst>
          </a:blip>
          <a:srcRect l="33904" t="35221" r="43430" b="22064"/>
          <a:stretch/>
        </p:blipFill>
        <p:spPr bwMode="auto">
          <a:xfrm>
            <a:off x="3944287" y="1996017"/>
            <a:ext cx="1721417" cy="2095834"/>
          </a:xfrm>
          <a:prstGeom prst="rect">
            <a:avLst/>
          </a:prstGeom>
          <a:noFill/>
          <a:ln>
            <a:noFill/>
          </a:ln>
          <a:extLst>
            <a:ext uri="{53640926-AAD7-44D8-BBD7-CCE9431645EC}">
              <a14:shadowObscured xmlns:a14="http://schemas.microsoft.com/office/drawing/2010/main"/>
            </a:ext>
          </a:extLst>
        </p:spPr>
      </p:pic>
      <p:pic>
        <p:nvPicPr>
          <p:cNvPr id="7" name="図 6" descr="C:\Users\義明\Desktop\シンポジウム⑪\IMG_2503.JPG"/>
          <p:cNvPicPr/>
          <p:nvPr/>
        </p:nvPicPr>
        <p:blipFill rotWithShape="1">
          <a:blip r:embed="rId4" cstate="print">
            <a:extLst>
              <a:ext uri="{28A0092B-C50C-407E-A947-70E740481C1C}">
                <a14:useLocalDpi xmlns:a14="http://schemas.microsoft.com/office/drawing/2010/main" val="0"/>
              </a:ext>
            </a:extLst>
          </a:blip>
          <a:srcRect l="63082" t="42863" r="25387" b="34232"/>
          <a:stretch/>
        </p:blipFill>
        <p:spPr bwMode="auto">
          <a:xfrm>
            <a:off x="6711815" y="1996017"/>
            <a:ext cx="1524094" cy="2095834"/>
          </a:xfrm>
          <a:prstGeom prst="rect">
            <a:avLst/>
          </a:prstGeom>
          <a:noFill/>
          <a:ln>
            <a:noFill/>
          </a:ln>
          <a:extLst>
            <a:ext uri="{53640926-AAD7-44D8-BBD7-CCE9431645EC}">
              <a14:shadowObscured xmlns:a14="http://schemas.microsoft.com/office/drawing/2010/main"/>
            </a:ext>
          </a:extLst>
        </p:spPr>
      </p:pic>
      <p:pic>
        <p:nvPicPr>
          <p:cNvPr id="8" name="図 7" descr="C:\Users\義明\Desktop\シンポジウム⑦\IMG_2345.JPG"/>
          <p:cNvPicPr/>
          <p:nvPr/>
        </p:nvPicPr>
        <p:blipFill rotWithShape="1">
          <a:blip r:embed="rId5" cstate="print">
            <a:extLst>
              <a:ext uri="{28A0092B-C50C-407E-A947-70E740481C1C}">
                <a14:useLocalDpi xmlns:a14="http://schemas.microsoft.com/office/drawing/2010/main" val="0"/>
              </a:ext>
            </a:extLst>
          </a:blip>
          <a:srcRect t="38459" r="13009" b="17959"/>
          <a:stretch/>
        </p:blipFill>
        <p:spPr bwMode="auto">
          <a:xfrm>
            <a:off x="2438759" y="4615485"/>
            <a:ext cx="4182796" cy="1462683"/>
          </a:xfrm>
          <a:prstGeom prst="rect">
            <a:avLst/>
          </a:prstGeom>
          <a:noFill/>
          <a:ln>
            <a:noFill/>
          </a:ln>
          <a:extLst>
            <a:ext uri="{53640926-AAD7-44D8-BBD7-CCE9431645EC}">
              <a14:shadowObscured xmlns:a14="http://schemas.microsoft.com/office/drawing/2010/main"/>
            </a:ext>
          </a:extLst>
        </p:spPr>
      </p:pic>
      <p:pic>
        <p:nvPicPr>
          <p:cNvPr id="9" name="図 8" descr="C:\Users\義明\Desktop\シンポジウム⑩\IMG_2484.JPG"/>
          <p:cNvPicPr/>
          <p:nvPr/>
        </p:nvPicPr>
        <p:blipFill rotWithShape="1">
          <a:blip r:embed="rId6" cstate="print">
            <a:extLst>
              <a:ext uri="{28A0092B-C50C-407E-A947-70E740481C1C}">
                <a14:useLocalDpi xmlns:a14="http://schemas.microsoft.com/office/drawing/2010/main" val="0"/>
              </a:ext>
            </a:extLst>
          </a:blip>
          <a:srcRect l="12529" t="24809" b="252"/>
          <a:stretch/>
        </p:blipFill>
        <p:spPr bwMode="auto">
          <a:xfrm>
            <a:off x="6770458" y="4682931"/>
            <a:ext cx="2561114" cy="1462683"/>
          </a:xfrm>
          <a:prstGeom prst="rect">
            <a:avLst/>
          </a:prstGeom>
          <a:noFill/>
          <a:ln>
            <a:noFill/>
          </a:ln>
          <a:extLst>
            <a:ext uri="{53640926-AAD7-44D8-BBD7-CCE9431645EC}">
              <a14:shadowObscured xmlns:a14="http://schemas.microsoft.com/office/drawing/2010/main"/>
            </a:ext>
          </a:extLst>
        </p:spPr>
      </p:pic>
      <p:pic>
        <p:nvPicPr>
          <p:cNvPr id="10" name="図 9" descr="C:\Users\義明\Desktop\シンポジウム⑧\IMG_2393.JPG"/>
          <p:cNvPicPr/>
          <p:nvPr/>
        </p:nvPicPr>
        <p:blipFill rotWithShape="1">
          <a:blip r:embed="rId7" cstate="print">
            <a:extLst>
              <a:ext uri="{28A0092B-C50C-407E-A947-70E740481C1C}">
                <a14:useLocalDpi xmlns:a14="http://schemas.microsoft.com/office/drawing/2010/main" val="0"/>
              </a:ext>
            </a:extLst>
          </a:blip>
          <a:srcRect l="43809" t="38318" r="41975" b="33757"/>
          <a:stretch/>
        </p:blipFill>
        <p:spPr bwMode="auto">
          <a:xfrm>
            <a:off x="1039094" y="4493162"/>
            <a:ext cx="1197359" cy="1423116"/>
          </a:xfrm>
          <a:prstGeom prst="rect">
            <a:avLst/>
          </a:prstGeom>
          <a:noFill/>
          <a:ln>
            <a:noFill/>
          </a:ln>
          <a:extLst>
            <a:ext uri="{53640926-AAD7-44D8-BBD7-CCE9431645EC}">
              <a14:shadowObscured xmlns:a14="http://schemas.microsoft.com/office/drawing/2010/main"/>
            </a:ext>
          </a:extLst>
        </p:spPr>
      </p:pic>
      <p:sp>
        <p:nvSpPr>
          <p:cNvPr id="11" name="テキスト ボックス 10"/>
          <p:cNvSpPr txBox="1"/>
          <p:nvPr/>
        </p:nvSpPr>
        <p:spPr>
          <a:xfrm>
            <a:off x="1064708" y="4091850"/>
            <a:ext cx="1816891" cy="267446"/>
          </a:xfrm>
          <a:prstGeom prst="rect">
            <a:avLst/>
          </a:prstGeom>
          <a:noFill/>
        </p:spPr>
        <p:txBody>
          <a:bodyPr wrap="square" rtlCol="0">
            <a:spAutoFit/>
          </a:bodyPr>
          <a:lstStyle/>
          <a:p>
            <a:r>
              <a:rPr lang="ja-JP" altLang="ja-JP" sz="1138" b="1" dirty="0"/>
              <a:t>門川大作氏（京都市長）</a:t>
            </a:r>
            <a:endParaRPr kumimoji="1" lang="ja-JP" altLang="en-US" sz="1138" b="1" dirty="0"/>
          </a:p>
        </p:txBody>
      </p:sp>
      <p:sp>
        <p:nvSpPr>
          <p:cNvPr id="12" name="テキスト ボックス 11"/>
          <p:cNvSpPr txBox="1"/>
          <p:nvPr/>
        </p:nvSpPr>
        <p:spPr>
          <a:xfrm>
            <a:off x="3350863" y="4075675"/>
            <a:ext cx="3360951" cy="417487"/>
          </a:xfrm>
          <a:prstGeom prst="rect">
            <a:avLst/>
          </a:prstGeom>
          <a:noFill/>
        </p:spPr>
        <p:txBody>
          <a:bodyPr wrap="square" rtlCol="0">
            <a:spAutoFit/>
          </a:bodyPr>
          <a:lstStyle/>
          <a:p>
            <a:r>
              <a:rPr lang="ja-JP" altLang="en-US" sz="1138" dirty="0"/>
              <a:t>　　　　　　　</a:t>
            </a:r>
            <a:r>
              <a:rPr lang="ja-JP" altLang="ja-JP" sz="1138" b="1" dirty="0"/>
              <a:t>基調講演　位高光司氏 </a:t>
            </a:r>
          </a:p>
          <a:p>
            <a:r>
              <a:rPr lang="ja-JP" altLang="ja-JP" sz="975" b="1" dirty="0"/>
              <a:t>（京都府社会福祉協議会会長</a:t>
            </a:r>
            <a:r>
              <a:rPr lang="ja-JP" altLang="en-US" sz="975" b="1" dirty="0"/>
              <a:t>・元京都経営者協会会長</a:t>
            </a:r>
            <a:r>
              <a:rPr lang="ja-JP" altLang="ja-JP" sz="975" b="1" dirty="0"/>
              <a:t>）</a:t>
            </a:r>
            <a:endParaRPr kumimoji="1" lang="ja-JP" altLang="en-US" sz="975" b="1" dirty="0"/>
          </a:p>
        </p:txBody>
      </p:sp>
      <p:sp>
        <p:nvSpPr>
          <p:cNvPr id="13" name="テキスト ボックス 12"/>
          <p:cNvSpPr txBox="1"/>
          <p:nvPr/>
        </p:nvSpPr>
        <p:spPr>
          <a:xfrm>
            <a:off x="6914120" y="4075675"/>
            <a:ext cx="1413721" cy="442557"/>
          </a:xfrm>
          <a:prstGeom prst="rect">
            <a:avLst/>
          </a:prstGeom>
          <a:noFill/>
        </p:spPr>
        <p:txBody>
          <a:bodyPr wrap="square" rtlCol="0">
            <a:spAutoFit/>
          </a:bodyPr>
          <a:lstStyle/>
          <a:p>
            <a:r>
              <a:rPr lang="ja-JP" altLang="en-US" sz="1138" dirty="0"/>
              <a:t>　　</a:t>
            </a:r>
            <a:r>
              <a:rPr lang="ja-JP" altLang="ja-JP" sz="1138" b="1" dirty="0"/>
              <a:t>入澤 崇氏</a:t>
            </a:r>
          </a:p>
          <a:p>
            <a:r>
              <a:rPr lang="ja-JP" altLang="ja-JP" sz="1138" b="1" dirty="0"/>
              <a:t>（龍谷大学</a:t>
            </a:r>
            <a:r>
              <a:rPr lang="en-US" altLang="ja-JP" sz="1138" b="1" dirty="0"/>
              <a:t> </a:t>
            </a:r>
            <a:r>
              <a:rPr lang="ja-JP" altLang="en-US" sz="1138" b="1" dirty="0"/>
              <a:t>学長</a:t>
            </a:r>
            <a:r>
              <a:rPr lang="ja-JP" altLang="ja-JP" sz="1138" b="1" dirty="0"/>
              <a:t>）</a:t>
            </a:r>
            <a:endParaRPr kumimoji="1" lang="ja-JP" altLang="en-US" sz="1463" b="1" dirty="0"/>
          </a:p>
        </p:txBody>
      </p:sp>
      <p:sp>
        <p:nvSpPr>
          <p:cNvPr id="14" name="テキスト ボックス 13"/>
          <p:cNvSpPr txBox="1"/>
          <p:nvPr/>
        </p:nvSpPr>
        <p:spPr>
          <a:xfrm>
            <a:off x="951605" y="5924335"/>
            <a:ext cx="1351652" cy="442557"/>
          </a:xfrm>
          <a:prstGeom prst="rect">
            <a:avLst/>
          </a:prstGeom>
          <a:noFill/>
        </p:spPr>
        <p:txBody>
          <a:bodyPr wrap="none" rtlCol="0">
            <a:spAutoFit/>
          </a:bodyPr>
          <a:lstStyle/>
          <a:p>
            <a:r>
              <a:rPr lang="ja-JP" altLang="ja-JP" sz="1138" b="1" dirty="0"/>
              <a:t>中森孝文氏</a:t>
            </a:r>
          </a:p>
          <a:p>
            <a:r>
              <a:rPr lang="ja-JP" altLang="ja-JP" sz="1138" b="1" dirty="0"/>
              <a:t>（龍谷大学教授）</a:t>
            </a:r>
            <a:endParaRPr kumimoji="1" lang="ja-JP" altLang="en-US" sz="1138" b="1" dirty="0"/>
          </a:p>
        </p:txBody>
      </p:sp>
      <p:sp>
        <p:nvSpPr>
          <p:cNvPr id="2" name="テキスト ボックス 1"/>
          <p:cNvSpPr txBox="1"/>
          <p:nvPr/>
        </p:nvSpPr>
        <p:spPr>
          <a:xfrm>
            <a:off x="2649314" y="6149162"/>
            <a:ext cx="3972241" cy="317266"/>
          </a:xfrm>
          <a:prstGeom prst="rect">
            <a:avLst/>
          </a:prstGeom>
          <a:noFill/>
        </p:spPr>
        <p:txBody>
          <a:bodyPr wrap="square" rtlCol="0">
            <a:spAutoFit/>
          </a:bodyPr>
          <a:lstStyle/>
          <a:p>
            <a:r>
              <a:rPr lang="ja-JP" altLang="ja-JP" sz="731" b="1" dirty="0"/>
              <a:t>（左から）林明範氏</a:t>
            </a:r>
            <a:r>
              <a:rPr lang="en-US" altLang="ja-JP" sz="731" b="1" dirty="0"/>
              <a:t>(</a:t>
            </a:r>
            <a:r>
              <a:rPr lang="ja-JP" altLang="ja-JP" sz="731" b="1" dirty="0"/>
              <a:t>日新電機人事部次長</a:t>
            </a:r>
            <a:r>
              <a:rPr lang="en-US" altLang="ja-JP" sz="731" b="1" dirty="0"/>
              <a:t>)</a:t>
            </a:r>
            <a:r>
              <a:rPr lang="ja-JP" altLang="ja-JP" sz="731" b="1" dirty="0"/>
              <a:t>　香水雄介氏</a:t>
            </a:r>
            <a:r>
              <a:rPr lang="en-US" altLang="ja-JP" sz="731" b="1" dirty="0"/>
              <a:t>(</a:t>
            </a:r>
            <a:r>
              <a:rPr lang="ja-JP" altLang="ja-JP" sz="731" b="1" dirty="0"/>
              <a:t>京都市</a:t>
            </a:r>
            <a:r>
              <a:rPr lang="ja-JP" altLang="ja-JP" sz="731" b="1" dirty="0" err="1"/>
              <a:t>わか</a:t>
            </a:r>
            <a:r>
              <a:rPr lang="ja-JP" altLang="ja-JP" sz="731" b="1" dirty="0"/>
              <a:t>もの就職支援センター</a:t>
            </a:r>
            <a:r>
              <a:rPr lang="en-US" altLang="ja-JP" sz="731" b="1" dirty="0"/>
              <a:t>)</a:t>
            </a:r>
            <a:endParaRPr lang="ja-JP" altLang="ja-JP" sz="731" b="1" dirty="0"/>
          </a:p>
          <a:p>
            <a:r>
              <a:rPr lang="ja-JP" altLang="en-US" sz="731" b="1" dirty="0"/>
              <a:t>　　　　　　</a:t>
            </a:r>
            <a:r>
              <a:rPr lang="ja-JP" altLang="ja-JP" sz="731" b="1" dirty="0"/>
              <a:t>深尾昌峰氏</a:t>
            </a:r>
            <a:r>
              <a:rPr lang="en-US" altLang="ja-JP" sz="731" b="1" dirty="0"/>
              <a:t>(</a:t>
            </a:r>
            <a:r>
              <a:rPr lang="ja-JP" altLang="ja-JP" sz="731" b="1" dirty="0"/>
              <a:t>龍谷大学准教授</a:t>
            </a:r>
            <a:r>
              <a:rPr lang="en-US" altLang="ja-JP" sz="731" b="1" dirty="0"/>
              <a:t>)</a:t>
            </a:r>
            <a:r>
              <a:rPr lang="ja-JP" altLang="ja-JP" sz="731" b="1" dirty="0"/>
              <a:t>　　魚見航大氏　</a:t>
            </a:r>
            <a:r>
              <a:rPr lang="ja-JP" altLang="en-US" sz="731" b="1" dirty="0"/>
              <a:t>　　</a:t>
            </a:r>
            <a:r>
              <a:rPr lang="ja-JP" altLang="ja-JP" sz="731" b="1" dirty="0"/>
              <a:t>宮崎雅大氏</a:t>
            </a:r>
          </a:p>
        </p:txBody>
      </p:sp>
    </p:spTree>
    <p:extLst>
      <p:ext uri="{BB962C8B-B14F-4D97-AF65-F5344CB8AC3E}">
        <p14:creationId xmlns:p14="http://schemas.microsoft.com/office/powerpoint/2010/main" val="410968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18290" t="11813" r="18816" b="13801"/>
          <a:stretch/>
        </p:blipFill>
        <p:spPr>
          <a:xfrm>
            <a:off x="986574" y="801045"/>
            <a:ext cx="8363280" cy="5563856"/>
          </a:xfrm>
          <a:prstGeom prst="rect">
            <a:avLst/>
          </a:prstGeom>
          <a:ln w="28575">
            <a:solidFill>
              <a:schemeClr val="tx1"/>
            </a:solidFill>
          </a:ln>
        </p:spPr>
      </p:pic>
      <p:sp>
        <p:nvSpPr>
          <p:cNvPr id="3" name="テキスト ボックス 2"/>
          <p:cNvSpPr txBox="1"/>
          <p:nvPr/>
        </p:nvSpPr>
        <p:spPr>
          <a:xfrm>
            <a:off x="9370140" y="1056473"/>
            <a:ext cx="584904" cy="3024320"/>
          </a:xfrm>
          <a:prstGeom prst="rect">
            <a:avLst/>
          </a:prstGeom>
          <a:noFill/>
        </p:spPr>
        <p:txBody>
          <a:bodyPr vert="eaVert" wrap="square" rtlCol="0">
            <a:spAutoFit/>
          </a:bodyPr>
          <a:lstStyle/>
          <a:p>
            <a:r>
              <a:rPr kumimoji="1" lang="ja-JP" altLang="en-US" sz="1463" dirty="0"/>
              <a:t>　　</a:t>
            </a:r>
            <a:r>
              <a:rPr kumimoji="1" lang="ja-JP" altLang="en-US" sz="1138" dirty="0"/>
              <a:t>ワークショップセンター　兼　事務局</a:t>
            </a:r>
            <a:endParaRPr kumimoji="1" lang="en-US" altLang="ja-JP" sz="1138" dirty="0"/>
          </a:p>
          <a:p>
            <a:r>
              <a:rPr kumimoji="1" lang="ja-JP" altLang="en-US" sz="1138" dirty="0"/>
              <a:t>一般社団法人 日本インクルージョン協会</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677" y="2919145"/>
            <a:ext cx="1969013" cy="1476759"/>
          </a:xfrm>
          <a:prstGeom prst="rect">
            <a:avLst/>
          </a:prstGeom>
          <a:ln w="12700">
            <a:solidFill>
              <a:schemeClr val="tx1"/>
            </a:solidFill>
          </a:ln>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60678" y="1198743"/>
            <a:ext cx="1954153" cy="1465614"/>
          </a:xfrm>
          <a:prstGeom prst="rect">
            <a:avLst/>
          </a:prstGeom>
          <a:ln>
            <a:solidFill>
              <a:schemeClr val="tx1"/>
            </a:solidFill>
          </a:ln>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549" y="4650692"/>
            <a:ext cx="1965141" cy="1309582"/>
          </a:xfrm>
          <a:prstGeom prst="rect">
            <a:avLst/>
          </a:prstGeom>
          <a:ln w="12700">
            <a:solidFill>
              <a:schemeClr val="tx1"/>
            </a:solidFill>
          </a:ln>
        </p:spPr>
      </p:pic>
      <p:sp>
        <p:nvSpPr>
          <p:cNvPr id="8" name="テキスト ボックス 7"/>
          <p:cNvSpPr txBox="1"/>
          <p:nvPr/>
        </p:nvSpPr>
        <p:spPr>
          <a:xfrm>
            <a:off x="4601076" y="3308434"/>
            <a:ext cx="195514" cy="317459"/>
          </a:xfrm>
          <a:prstGeom prst="rect">
            <a:avLst/>
          </a:prstGeom>
          <a:solidFill>
            <a:srgbClr val="FF0000"/>
          </a:solidFill>
          <a:ln w="19050">
            <a:solidFill>
              <a:schemeClr val="tx1"/>
            </a:solidFill>
          </a:ln>
        </p:spPr>
        <p:txBody>
          <a:bodyPr wrap="square" rtlCol="0">
            <a:spAutoFit/>
          </a:bodyPr>
          <a:lstStyle/>
          <a:p>
            <a:endParaRPr kumimoji="1" lang="ja-JP" altLang="en-US" sz="1463" dirty="0"/>
          </a:p>
        </p:txBody>
      </p:sp>
      <p:cxnSp>
        <p:nvCxnSpPr>
          <p:cNvPr id="10" name="直線コネクタ 9"/>
          <p:cNvCxnSpPr>
            <a:endCxn id="8" idx="1"/>
          </p:cNvCxnSpPr>
          <p:nvPr/>
        </p:nvCxnSpPr>
        <p:spPr>
          <a:xfrm flipH="1">
            <a:off x="4601076" y="3308433"/>
            <a:ext cx="195514" cy="158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8" idx="3"/>
          </p:cNvCxnSpPr>
          <p:nvPr/>
        </p:nvCxnSpPr>
        <p:spPr>
          <a:xfrm flipH="1">
            <a:off x="4601076" y="3467164"/>
            <a:ext cx="195514" cy="69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2262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565</TotalTime>
  <Words>1201</Words>
  <Application>Microsoft Office PowerPoint</Application>
  <PresentationFormat>A4 210 x 297 mm</PresentationFormat>
  <Paragraphs>106</Paragraphs>
  <Slides>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HGPｺﾞｼｯｸE</vt:lpstr>
      <vt:lpstr>HGP創英角ｺﾞｼｯｸUB</vt:lpstr>
      <vt:lpstr>HG丸ｺﾞｼｯｸM-PRO</vt:lpstr>
      <vt:lpstr>Meiryo</vt:lpstr>
      <vt:lpstr>Arial</vt:lpstr>
      <vt:lpstr>Calibri</vt:lpstr>
      <vt:lpstr>Calibri Light</vt:lpstr>
      <vt:lpstr>Century</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河波 義明</dc:creator>
  <cp:lastModifiedBy>河波 義明</cp:lastModifiedBy>
  <cp:revision>39</cp:revision>
  <cp:lastPrinted>2019-10-28T10:25:16Z</cp:lastPrinted>
  <dcterms:created xsi:type="dcterms:W3CDTF">2019-10-24T09:27:44Z</dcterms:created>
  <dcterms:modified xsi:type="dcterms:W3CDTF">2020-03-15T22:38:29Z</dcterms:modified>
</cp:coreProperties>
</file>