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2.xml" ContentType="application/vnd.openxmlformats-officedocument.drawingml.chartshape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
  </p:notesMasterIdLst>
  <p:sldIdLst>
    <p:sldId id="260" r:id="rId2"/>
    <p:sldId id="264" r:id="rId3"/>
    <p:sldId id="257" r:id="rId4"/>
    <p:sldId id="391" r:id="rId5"/>
    <p:sldId id="365" r:id="rId6"/>
    <p:sldId id="392" r:id="rId7"/>
    <p:sldId id="368" r:id="rId8"/>
    <p:sldId id="369" r:id="rId9"/>
    <p:sldId id="383" r:id="rId10"/>
    <p:sldId id="388" r:id="rId11"/>
  </p:sldIdLst>
  <p:sldSz cx="9144000" cy="6858000" type="screen4x3"/>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既定のセクション" id="{635F32EA-05C9-4AA4-A6E0-8BF22E23AE1F}">
          <p14:sldIdLst>
            <p14:sldId id="260"/>
            <p14:sldId id="264"/>
            <p14:sldId id="257"/>
            <p14:sldId id="391"/>
            <p14:sldId id="365"/>
            <p14:sldId id="392"/>
            <p14:sldId id="368"/>
            <p14:sldId id="369"/>
            <p14:sldId id="383"/>
            <p14:sldId id="388"/>
          </p14:sldIdLst>
        </p14:section>
        <p14:section name="タイトルなしのセクション" id="{3FE0D69E-99DE-470A-89DC-331DE11083A4}">
          <p14:sldIdLst/>
        </p14:section>
      </p14:sectionLst>
    </p:ex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28" roundtripDataSignature="AMtx7mhlxyKYOmu7Y6NccZmXr3nqgOF6q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64"/>
    <p:restoredTop sz="96208"/>
  </p:normalViewPr>
  <p:slideViewPr>
    <p:cSldViewPr snapToGrid="0" snapToObjects="1">
      <p:cViewPr varScale="1">
        <p:scale>
          <a:sx n="70" d="100"/>
          <a:sy n="70" d="100"/>
        </p:scale>
        <p:origin x="94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tableStyles" Target="tableStyles.xml"/><Relationship Id="rId5" Type="http://schemas.openxmlformats.org/officeDocument/2006/relationships/slide" Target="slides/slide4.xml"/><Relationship Id="rId28" Type="http://customschemas.google.com/relationships/presentationmetadata" Target="metadata"/><Relationship Id="rId10" Type="http://schemas.openxmlformats.org/officeDocument/2006/relationships/slide" Target="slides/slide9.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EDUQ32\Documents\SZ\&#12469;&#12531;&#12503;&#1252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oleObject" Target="file:///C:\Users\EDUQ32\Documents\SZ\SZ&#20225;&#26989;_&#12499;&#12472;&#12493;&#12473;&#12452;&#12494;&#12505;&#12540;&#12471;&#12519;&#12531;&#20107;&#21069;&#20107;&#21069;&#12450;&#12531;&#12465;&#12540;&#12488;&#65288;&#22238;&#31572;&#65289;.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148983931616563E-2"/>
          <c:y val="5.6649208854609071E-2"/>
          <c:w val="0.52489226665835398"/>
          <c:h val="0.83693502928362629"/>
        </c:manualLayout>
      </c:layout>
      <c:pieChart>
        <c:varyColors val="1"/>
        <c:ser>
          <c:idx val="0"/>
          <c:order val="0"/>
          <c:dPt>
            <c:idx val="0"/>
            <c:bubble3D val="0"/>
            <c:spPr>
              <a:solidFill>
                <a:srgbClr val="C00000"/>
              </a:solidFill>
              <a:ln w="19050">
                <a:solidFill>
                  <a:schemeClr val="lt1"/>
                </a:solidFill>
              </a:ln>
              <a:effectLst/>
            </c:spPr>
            <c:extLst xmlns:c16r2="http://schemas.microsoft.com/office/drawing/2015/06/chart">
              <c:ext xmlns:c16="http://schemas.microsoft.com/office/drawing/2014/chart" uri="{C3380CC4-5D6E-409C-BE32-E72D297353CC}">
                <c16:uniqueId val="{00000001-C5EC-8341-BA59-D1B47351C723}"/>
              </c:ext>
            </c:extLst>
          </c:dPt>
          <c:dPt>
            <c:idx val="1"/>
            <c:bubble3D val="0"/>
            <c:spPr>
              <a:solidFill>
                <a:schemeClr val="bg1">
                  <a:lumMod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C5EC-8341-BA59-D1B47351C723}"/>
              </c:ext>
            </c:extLst>
          </c:dPt>
          <c:val>
            <c:numRef>
              <c:f>Sheet1!$B$4:$B$5</c:f>
              <c:numCache>
                <c:formatCode>General</c:formatCode>
                <c:ptCount val="2"/>
                <c:pt idx="0">
                  <c:v>85</c:v>
                </c:pt>
                <c:pt idx="1">
                  <c:v>15</c:v>
                </c:pt>
              </c:numCache>
            </c:numRef>
          </c:val>
          <c:extLst xmlns:c16r2="http://schemas.microsoft.com/office/drawing/2015/06/chart">
            <c:ext xmlns:c16="http://schemas.microsoft.com/office/drawing/2014/chart" uri="{C3380CC4-5D6E-409C-BE32-E72D297353CC}">
              <c16:uniqueId val="{00000004-C5EC-8341-BA59-D1B47351C72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C00000"/>
              </a:solidFill>
              <a:ln w="19050">
                <a:solidFill>
                  <a:schemeClr val="lt1"/>
                </a:solidFill>
              </a:ln>
              <a:effectLst/>
            </c:spPr>
            <c:extLst xmlns:c16r2="http://schemas.microsoft.com/office/drawing/2015/06/chart">
              <c:ext xmlns:c16="http://schemas.microsoft.com/office/drawing/2014/chart" uri="{C3380CC4-5D6E-409C-BE32-E72D297353CC}">
                <c16:uniqueId val="{00000001-B1CC-274C-AC95-1DF8BD4E8724}"/>
              </c:ext>
            </c:extLst>
          </c:dPt>
          <c:dPt>
            <c:idx val="1"/>
            <c:bubble3D val="0"/>
            <c:spPr>
              <a:solidFill>
                <a:schemeClr val="bg1">
                  <a:lumMod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B1CC-274C-AC95-1DF8BD4E8724}"/>
              </c:ext>
            </c:extLst>
          </c:dPt>
          <c:val>
            <c:numRef>
              <c:f>Sheet1!$B$17:$B$18</c:f>
              <c:numCache>
                <c:formatCode>General</c:formatCode>
                <c:ptCount val="2"/>
                <c:pt idx="0">
                  <c:v>91.7</c:v>
                </c:pt>
                <c:pt idx="1">
                  <c:v>8.2999999999999972</c:v>
                </c:pt>
              </c:numCache>
            </c:numRef>
          </c:val>
          <c:extLst xmlns:c16r2="http://schemas.microsoft.com/office/drawing/2015/06/chart">
            <c:ext xmlns:c16="http://schemas.microsoft.com/office/drawing/2014/chart" uri="{C3380CC4-5D6E-409C-BE32-E72D297353CC}">
              <c16:uniqueId val="{00000004-B1CC-274C-AC95-1DF8BD4E872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148983931616563E-2"/>
          <c:y val="5.6649208854609071E-2"/>
          <c:w val="0.52489226665835398"/>
          <c:h val="0.83693502928362629"/>
        </c:manualLayout>
      </c:layout>
      <c:pieChart>
        <c:varyColors val="1"/>
        <c:ser>
          <c:idx val="0"/>
          <c:order val="0"/>
          <c:dPt>
            <c:idx val="0"/>
            <c:bubble3D val="0"/>
            <c:spPr>
              <a:solidFill>
                <a:srgbClr val="C00000"/>
              </a:solidFill>
              <a:ln w="19050">
                <a:solidFill>
                  <a:schemeClr val="lt1"/>
                </a:solidFill>
              </a:ln>
              <a:effectLst/>
            </c:spPr>
            <c:extLst xmlns:c16r2="http://schemas.microsoft.com/office/drawing/2015/06/chart">
              <c:ext xmlns:c16="http://schemas.microsoft.com/office/drawing/2014/chart" uri="{C3380CC4-5D6E-409C-BE32-E72D297353CC}">
                <c16:uniqueId val="{00000001-B4BA-48CB-8E1D-CABA30234214}"/>
              </c:ext>
            </c:extLst>
          </c:dPt>
          <c:dPt>
            <c:idx val="1"/>
            <c:bubble3D val="0"/>
            <c:spPr>
              <a:solidFill>
                <a:schemeClr val="bg1">
                  <a:lumMod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B4BA-48CB-8E1D-CABA30234214}"/>
              </c:ext>
            </c:extLst>
          </c:dPt>
          <c:val>
            <c:numRef>
              <c:f>Sheet1!$B$4:$B$5</c:f>
              <c:numCache>
                <c:formatCode>General</c:formatCode>
                <c:ptCount val="2"/>
                <c:pt idx="0">
                  <c:v>85</c:v>
                </c:pt>
                <c:pt idx="1">
                  <c:v>15</c:v>
                </c:pt>
              </c:numCache>
            </c:numRef>
          </c:val>
          <c:extLst xmlns:c16r2="http://schemas.microsoft.com/office/drawing/2015/06/chart">
            <c:ext xmlns:c16="http://schemas.microsoft.com/office/drawing/2014/chart" uri="{C3380CC4-5D6E-409C-BE32-E72D297353CC}">
              <c16:uniqueId val="{00000004-B4BA-48CB-8E1D-CABA3023421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148983931616563E-2"/>
          <c:y val="5.6649208854609071E-2"/>
          <c:w val="0.52489226665835398"/>
          <c:h val="0.83693502928362629"/>
        </c:manualLayout>
      </c:layout>
      <c:pieChart>
        <c:varyColors val="1"/>
        <c:ser>
          <c:idx val="0"/>
          <c:order val="0"/>
          <c:dPt>
            <c:idx val="0"/>
            <c:bubble3D val="0"/>
            <c:spPr>
              <a:solidFill>
                <a:srgbClr val="C00000"/>
              </a:solidFill>
              <a:ln w="19050">
                <a:solidFill>
                  <a:schemeClr val="lt1"/>
                </a:solidFill>
              </a:ln>
              <a:effectLst/>
            </c:spPr>
            <c:extLst xmlns:c16r2="http://schemas.microsoft.com/office/drawing/2015/06/chart">
              <c:ext xmlns:c16="http://schemas.microsoft.com/office/drawing/2014/chart" uri="{C3380CC4-5D6E-409C-BE32-E72D297353CC}">
                <c16:uniqueId val="{00000001-A0ED-F047-B67F-292C6D1C228C}"/>
              </c:ext>
            </c:extLst>
          </c:dPt>
          <c:dPt>
            <c:idx val="1"/>
            <c:bubble3D val="0"/>
            <c:spPr>
              <a:solidFill>
                <a:schemeClr val="bg1">
                  <a:lumMod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A0ED-F047-B67F-292C6D1C228C}"/>
              </c:ext>
            </c:extLst>
          </c:dPt>
          <c:val>
            <c:numRef>
              <c:f>Sheet1!$B$4:$B$5</c:f>
              <c:numCache>
                <c:formatCode>General</c:formatCode>
                <c:ptCount val="2"/>
                <c:pt idx="0">
                  <c:v>85</c:v>
                </c:pt>
                <c:pt idx="1">
                  <c:v>15</c:v>
                </c:pt>
              </c:numCache>
            </c:numRef>
          </c:val>
          <c:extLst xmlns:c16r2="http://schemas.microsoft.com/office/drawing/2015/06/chart">
            <c:ext xmlns:c16="http://schemas.microsoft.com/office/drawing/2014/chart" uri="{C3380CC4-5D6E-409C-BE32-E72D297353CC}">
              <c16:uniqueId val="{00000004-A0ED-F047-B67F-292C6D1C228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C00000"/>
              </a:solidFill>
              <a:ln w="19050">
                <a:solidFill>
                  <a:schemeClr val="lt1"/>
                </a:solidFill>
              </a:ln>
              <a:effectLst/>
            </c:spPr>
            <c:extLst xmlns:c16r2="http://schemas.microsoft.com/office/drawing/2015/06/chart">
              <c:ext xmlns:c16="http://schemas.microsoft.com/office/drawing/2014/chart" uri="{C3380CC4-5D6E-409C-BE32-E72D297353CC}">
                <c16:uniqueId val="{00000001-EB85-7940-B8A0-2E9B9A34BC5B}"/>
              </c:ext>
            </c:extLst>
          </c:dPt>
          <c:dPt>
            <c:idx val="1"/>
            <c:bubble3D val="0"/>
            <c:spPr>
              <a:solidFill>
                <a:schemeClr val="bg1">
                  <a:lumMod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EB85-7940-B8A0-2E9B9A34BC5B}"/>
              </c:ext>
            </c:extLst>
          </c:dPt>
          <c:val>
            <c:numRef>
              <c:f>Sheet1!$B$17:$B$18</c:f>
              <c:numCache>
                <c:formatCode>General</c:formatCode>
                <c:ptCount val="2"/>
                <c:pt idx="0">
                  <c:v>91.7</c:v>
                </c:pt>
                <c:pt idx="1">
                  <c:v>8.2999999999999972</c:v>
                </c:pt>
              </c:numCache>
            </c:numRef>
          </c:val>
          <c:extLst xmlns:c16r2="http://schemas.microsoft.com/office/drawing/2015/06/chart">
            <c:ext xmlns:c16="http://schemas.microsoft.com/office/drawing/2014/chart" uri="{C3380CC4-5D6E-409C-BE32-E72D297353CC}">
              <c16:uniqueId val="{00000004-EB85-7940-B8A0-2E9B9A34BC5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C00000"/>
              </a:solidFill>
              <a:ln w="19050">
                <a:solidFill>
                  <a:schemeClr val="lt1"/>
                </a:solidFill>
              </a:ln>
              <a:effectLst/>
            </c:spPr>
            <c:extLst xmlns:c16r2="http://schemas.microsoft.com/office/drawing/2015/06/chart">
              <c:ext xmlns:c16="http://schemas.microsoft.com/office/drawing/2014/chart" uri="{C3380CC4-5D6E-409C-BE32-E72D297353CC}">
                <c16:uniqueId val="{00000001-F2F9-484B-8C9A-4F65913B1649}"/>
              </c:ext>
            </c:extLst>
          </c:dPt>
          <c:dPt>
            <c:idx val="1"/>
            <c:bubble3D val="0"/>
            <c:spPr>
              <a:solidFill>
                <a:schemeClr val="bg1">
                  <a:lumMod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F2F9-484B-8C9A-4F65913B1649}"/>
              </c:ext>
            </c:extLst>
          </c:dPt>
          <c:val>
            <c:numRef>
              <c:f>Sheet1!$B$17:$B$18</c:f>
              <c:numCache>
                <c:formatCode>General</c:formatCode>
                <c:ptCount val="2"/>
                <c:pt idx="0">
                  <c:v>91.7</c:v>
                </c:pt>
                <c:pt idx="1">
                  <c:v>8.2999999999999972</c:v>
                </c:pt>
              </c:numCache>
            </c:numRef>
          </c:val>
          <c:extLst xmlns:c16r2="http://schemas.microsoft.com/office/drawing/2015/06/chart">
            <c:ext xmlns:c16="http://schemas.microsoft.com/office/drawing/2014/chart" uri="{C3380CC4-5D6E-409C-BE32-E72D297353CC}">
              <c16:uniqueId val="{00000004-F2F9-484B-8C9A-4F65913B164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C00000"/>
              </a:solidFill>
              <a:ln w="19050">
                <a:solidFill>
                  <a:schemeClr val="lt1"/>
                </a:solidFill>
              </a:ln>
              <a:effectLst/>
            </c:spPr>
            <c:extLst xmlns:c16r2="http://schemas.microsoft.com/office/drawing/2015/06/chart">
              <c:ext xmlns:c16="http://schemas.microsoft.com/office/drawing/2014/chart" uri="{C3380CC4-5D6E-409C-BE32-E72D297353CC}">
                <c16:uniqueId val="{00000001-C7A7-6A42-9640-98F756615598}"/>
              </c:ext>
            </c:extLst>
          </c:dPt>
          <c:dPt>
            <c:idx val="1"/>
            <c:bubble3D val="0"/>
            <c:spPr>
              <a:solidFill>
                <a:schemeClr val="bg1">
                  <a:lumMod val="5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C7A7-6A42-9640-98F756615598}"/>
              </c:ext>
            </c:extLst>
          </c:dPt>
          <c:val>
            <c:numRef>
              <c:f>Sheet1!$B$17:$B$18</c:f>
              <c:numCache>
                <c:formatCode>General</c:formatCode>
                <c:ptCount val="2"/>
                <c:pt idx="0">
                  <c:v>91.7</c:v>
                </c:pt>
                <c:pt idx="1">
                  <c:v>8.2999999999999972</c:v>
                </c:pt>
              </c:numCache>
            </c:numRef>
          </c:val>
          <c:extLst xmlns:c16r2="http://schemas.microsoft.com/office/drawing/2015/06/chart">
            <c:ext xmlns:c16="http://schemas.microsoft.com/office/drawing/2014/chart" uri="{C3380CC4-5D6E-409C-BE32-E72D297353CC}">
              <c16:uniqueId val="{00000004-C7A7-6A42-9640-98F75661559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899889661896356"/>
          <c:y val="0.15332973015174814"/>
          <c:w val="0.44828547192102131"/>
          <c:h val="0.84155927884319359"/>
        </c:manualLayout>
      </c:layout>
      <c:pieChart>
        <c:varyColors val="1"/>
        <c:ser>
          <c:idx val="0"/>
          <c:order val="0"/>
          <c:dPt>
            <c:idx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1-AA9C-F04B-9E52-E52797F2641B}"/>
              </c:ext>
            </c:extLst>
          </c:dPt>
          <c:dPt>
            <c:idx val="1"/>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3-AA9C-F04B-9E52-E52797F2641B}"/>
              </c:ext>
            </c:extLst>
          </c:dPt>
          <c:dPt>
            <c:idx val="2"/>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5-AA9C-F04B-9E52-E52797F2641B}"/>
              </c:ext>
            </c:extLst>
          </c:dPt>
          <c:dPt>
            <c:idx val="3"/>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7-AA9C-F04B-9E52-E52797F2641B}"/>
              </c:ext>
            </c:extLst>
          </c:dPt>
          <c:dPt>
            <c:idx val="4"/>
            <c:bubble3D val="0"/>
            <c:spPr>
              <a:solidFill>
                <a:schemeClr val="accent5"/>
              </a:solidFill>
              <a:ln>
                <a:noFill/>
              </a:ln>
              <a:effectLst/>
            </c:spPr>
            <c:extLst xmlns:c16r2="http://schemas.microsoft.com/office/drawing/2015/06/chart">
              <c:ext xmlns:c16="http://schemas.microsoft.com/office/drawing/2014/chart" uri="{C3380CC4-5D6E-409C-BE32-E72D297353CC}">
                <c16:uniqueId val="{00000009-AA9C-F04B-9E52-E52797F2641B}"/>
              </c:ext>
            </c:extLst>
          </c:dPt>
          <c:dPt>
            <c:idx val="5"/>
            <c:bubble3D val="0"/>
            <c:spPr>
              <a:solidFill>
                <a:schemeClr val="accent6"/>
              </a:solidFill>
              <a:ln>
                <a:noFill/>
              </a:ln>
              <a:effectLst/>
            </c:spPr>
            <c:extLst xmlns:c16r2="http://schemas.microsoft.com/office/drawing/2015/06/chart">
              <c:ext xmlns:c16="http://schemas.microsoft.com/office/drawing/2014/chart" uri="{C3380CC4-5D6E-409C-BE32-E72D297353CC}">
                <c16:uniqueId val="{0000000B-AA9C-F04B-9E52-E52797F2641B}"/>
              </c:ext>
            </c:extLst>
          </c:dPt>
          <c:dPt>
            <c:idx val="6"/>
            <c:bubble3D val="0"/>
            <c:spPr>
              <a:solidFill>
                <a:schemeClr val="accent1">
                  <a:lumMod val="60000"/>
                </a:schemeClr>
              </a:solidFill>
              <a:ln>
                <a:noFill/>
              </a:ln>
              <a:effectLst/>
            </c:spPr>
            <c:extLst xmlns:c16r2="http://schemas.microsoft.com/office/drawing/2015/06/chart">
              <c:ext xmlns:c16="http://schemas.microsoft.com/office/drawing/2014/chart" uri="{C3380CC4-5D6E-409C-BE32-E72D297353CC}">
                <c16:uniqueId val="{0000000D-AA9C-F04B-9E52-E52797F2641B}"/>
              </c:ext>
            </c:extLst>
          </c:dPt>
          <c:dPt>
            <c:idx val="7"/>
            <c:bubble3D val="0"/>
            <c:spPr>
              <a:solidFill>
                <a:schemeClr val="accent2">
                  <a:lumMod val="60000"/>
                </a:schemeClr>
              </a:solidFill>
              <a:ln>
                <a:noFill/>
              </a:ln>
              <a:effectLst/>
            </c:spPr>
            <c:extLst xmlns:c16r2="http://schemas.microsoft.com/office/drawing/2015/06/chart">
              <c:ext xmlns:c16="http://schemas.microsoft.com/office/drawing/2014/chart" uri="{C3380CC4-5D6E-409C-BE32-E72D297353CC}">
                <c16:uniqueId val="{0000000F-AA9C-F04B-9E52-E52797F2641B}"/>
              </c:ext>
            </c:extLst>
          </c:dPt>
          <c:dPt>
            <c:idx val="8"/>
            <c:bubble3D val="0"/>
            <c:spPr>
              <a:solidFill>
                <a:schemeClr val="accent3">
                  <a:lumMod val="60000"/>
                </a:schemeClr>
              </a:solidFill>
              <a:ln>
                <a:noFill/>
              </a:ln>
              <a:effectLst/>
            </c:spPr>
            <c:extLst xmlns:c16r2="http://schemas.microsoft.com/office/drawing/2015/06/chart">
              <c:ext xmlns:c16="http://schemas.microsoft.com/office/drawing/2014/chart" uri="{C3380CC4-5D6E-409C-BE32-E72D297353CC}">
                <c16:uniqueId val="{00000011-AA9C-F04B-9E52-E52797F2641B}"/>
              </c:ext>
            </c:extLst>
          </c:dPt>
          <c:dPt>
            <c:idx val="9"/>
            <c:bubble3D val="0"/>
            <c:spPr>
              <a:solidFill>
                <a:schemeClr val="accent4">
                  <a:lumMod val="60000"/>
                </a:schemeClr>
              </a:solidFill>
              <a:ln>
                <a:noFill/>
              </a:ln>
              <a:effectLst/>
            </c:spPr>
            <c:extLst xmlns:c16r2="http://schemas.microsoft.com/office/drawing/2015/06/chart">
              <c:ext xmlns:c16="http://schemas.microsoft.com/office/drawing/2014/chart" uri="{C3380CC4-5D6E-409C-BE32-E72D297353CC}">
                <c16:uniqueId val="{00000013-AA9C-F04B-9E52-E52797F2641B}"/>
              </c:ext>
            </c:extLst>
          </c:dPt>
          <c:cat>
            <c:numRef>
              <c:f>'事後 (抜粋)'!$B$27:$B$36</c:f>
              <c:numCache>
                <c:formatCode>General</c:formatCode>
                <c:ptCount val="10"/>
                <c:pt idx="0">
                  <c:v>10</c:v>
                </c:pt>
                <c:pt idx="1">
                  <c:v>9</c:v>
                </c:pt>
                <c:pt idx="2">
                  <c:v>8</c:v>
                </c:pt>
                <c:pt idx="3">
                  <c:v>7</c:v>
                </c:pt>
                <c:pt idx="4">
                  <c:v>6</c:v>
                </c:pt>
                <c:pt idx="5">
                  <c:v>5</c:v>
                </c:pt>
                <c:pt idx="6">
                  <c:v>4</c:v>
                </c:pt>
                <c:pt idx="7">
                  <c:v>3</c:v>
                </c:pt>
                <c:pt idx="8">
                  <c:v>2</c:v>
                </c:pt>
                <c:pt idx="9">
                  <c:v>1</c:v>
                </c:pt>
              </c:numCache>
            </c:numRef>
          </c:cat>
          <c:val>
            <c:numRef>
              <c:f>'事後 (抜粋)'!$D$27:$D$36</c:f>
              <c:numCache>
                <c:formatCode>0%</c:formatCode>
                <c:ptCount val="10"/>
                <c:pt idx="0">
                  <c:v>0.625</c:v>
                </c:pt>
                <c:pt idx="1">
                  <c:v>0.25</c:v>
                </c:pt>
                <c:pt idx="2">
                  <c:v>0</c:v>
                </c:pt>
                <c:pt idx="3">
                  <c:v>0.125</c:v>
                </c:pt>
                <c:pt idx="4">
                  <c:v>0</c:v>
                </c:pt>
                <c:pt idx="5">
                  <c:v>0</c:v>
                </c:pt>
                <c:pt idx="6">
                  <c:v>0</c:v>
                </c:pt>
                <c:pt idx="7">
                  <c:v>0</c:v>
                </c:pt>
                <c:pt idx="8">
                  <c:v>0</c:v>
                </c:pt>
                <c:pt idx="9">
                  <c:v>0</c:v>
                </c:pt>
              </c:numCache>
            </c:numRef>
          </c:val>
          <c:extLst xmlns:c16r2="http://schemas.microsoft.com/office/drawing/2015/06/chart">
            <c:ext xmlns:c16="http://schemas.microsoft.com/office/drawing/2014/chart" uri="{C3380CC4-5D6E-409C-BE32-E72D297353CC}">
              <c16:uniqueId val="{00000000-8BAD-1A47-9FD9-A492467CDF4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FF2727-3E2B-2C4B-9AB1-F63B12390D3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kumimoji="1" lang="ja-JP" altLang="en-US"/>
        </a:p>
      </dgm:t>
    </dgm:pt>
    <dgm:pt modelId="{0C24E00D-CB35-BD45-BD8A-805DB550DD56}">
      <dgm:prSet custT="1"/>
      <dgm:spPr/>
      <dgm:t>
        <a:bodyPr/>
        <a:lstStyle/>
        <a:p>
          <a:r>
            <a:rPr kumimoji="1" lang="en-US" altLang="ja-JP" sz="1300" b="1" dirty="0">
              <a:latin typeface="Meiryo UI" panose="020B0604030504040204" pitchFamily="34" charset="-128"/>
              <a:ea typeface="Meiryo UI" panose="020B0604030504040204" pitchFamily="34" charset="-128"/>
            </a:rPr>
            <a:t>STEP </a:t>
          </a:r>
        </a:p>
        <a:p>
          <a:r>
            <a:rPr kumimoji="1" lang="en-US" altLang="ja-JP" sz="1300" b="1" dirty="0">
              <a:latin typeface="Meiryo UI" panose="020B0604030504040204" pitchFamily="34" charset="-128"/>
              <a:ea typeface="Meiryo UI" panose="020B0604030504040204" pitchFamily="34" charset="-128"/>
            </a:rPr>
            <a:t>1</a:t>
          </a:r>
          <a:endParaRPr kumimoji="1" lang="ja-JP" altLang="en-US" sz="1300" b="1">
            <a:latin typeface="Meiryo UI" panose="020B0604030504040204" pitchFamily="34" charset="-128"/>
            <a:ea typeface="Meiryo UI" panose="020B0604030504040204" pitchFamily="34" charset="-128"/>
          </a:endParaRPr>
        </a:p>
      </dgm:t>
    </dgm:pt>
    <dgm:pt modelId="{E15369BC-3556-0145-B786-735D85165A8A}" type="parTrans" cxnId="{6EFD36C7-84A1-C14D-8ACB-8A5EAC7F9FCC}">
      <dgm:prSet/>
      <dgm:spPr/>
      <dgm:t>
        <a:bodyPr/>
        <a:lstStyle/>
        <a:p>
          <a:endParaRPr kumimoji="1" lang="ja-JP" altLang="en-US"/>
        </a:p>
      </dgm:t>
    </dgm:pt>
    <dgm:pt modelId="{D80BFDC4-155A-BB4A-A6EC-CBB063ADA0F7}" type="sibTrans" cxnId="{6EFD36C7-84A1-C14D-8ACB-8A5EAC7F9FCC}">
      <dgm:prSet/>
      <dgm:spPr/>
      <dgm:t>
        <a:bodyPr/>
        <a:lstStyle/>
        <a:p>
          <a:endParaRPr kumimoji="1" lang="ja-JP" altLang="en-US"/>
        </a:p>
      </dgm:t>
    </dgm:pt>
    <dgm:pt modelId="{427AE716-D23B-DC45-8CDD-F4372A2A35D8}">
      <dgm:prSet custT="1"/>
      <dgm:spPr/>
      <dgm:t>
        <a:bodyPr/>
        <a:lstStyle/>
        <a:p>
          <a:r>
            <a:rPr kumimoji="1" lang="en-US" altLang="ja-JP" sz="1300" b="1" dirty="0">
              <a:latin typeface="Meiryo UI" panose="020B0604030504040204" pitchFamily="34" charset="-128"/>
              <a:ea typeface="Meiryo UI" panose="020B0604030504040204" pitchFamily="34" charset="-128"/>
            </a:rPr>
            <a:t>STEP </a:t>
          </a:r>
        </a:p>
        <a:p>
          <a:r>
            <a:rPr kumimoji="1" lang="ja-JP" altLang="en-US" sz="1300" b="1">
              <a:latin typeface="Meiryo UI" panose="020B0604030504040204" pitchFamily="34" charset="-128"/>
              <a:ea typeface="Meiryo UI" panose="020B0604030504040204" pitchFamily="34" charset="-128"/>
            </a:rPr>
            <a:t>２</a:t>
          </a:r>
        </a:p>
      </dgm:t>
    </dgm:pt>
    <dgm:pt modelId="{DF376C1A-58BE-984E-9533-665F6339D490}" type="parTrans" cxnId="{E19E28E1-C944-9B4C-B403-CAD12DFF1734}">
      <dgm:prSet/>
      <dgm:spPr/>
      <dgm:t>
        <a:bodyPr/>
        <a:lstStyle/>
        <a:p>
          <a:endParaRPr kumimoji="1" lang="ja-JP" altLang="en-US"/>
        </a:p>
      </dgm:t>
    </dgm:pt>
    <dgm:pt modelId="{78A5D8A0-EFC0-4847-BC05-772008A9993B}" type="sibTrans" cxnId="{E19E28E1-C944-9B4C-B403-CAD12DFF1734}">
      <dgm:prSet/>
      <dgm:spPr/>
      <dgm:t>
        <a:bodyPr/>
        <a:lstStyle/>
        <a:p>
          <a:endParaRPr kumimoji="1" lang="ja-JP" altLang="en-US"/>
        </a:p>
      </dgm:t>
    </dgm:pt>
    <dgm:pt modelId="{BC38F0C6-E881-E146-956C-29FFFA189522}">
      <dgm:prSet custT="1"/>
      <dgm:spPr/>
      <dgm:t>
        <a:bodyPr/>
        <a:lstStyle/>
        <a:p>
          <a:r>
            <a:rPr kumimoji="1" lang="en-US" altLang="ja-JP" sz="1300" b="1" dirty="0">
              <a:latin typeface="Meiryo UI" panose="020B0604030504040204" pitchFamily="34" charset="-128"/>
              <a:ea typeface="Meiryo UI" panose="020B0604030504040204" pitchFamily="34" charset="-128"/>
            </a:rPr>
            <a:t>STEP </a:t>
          </a:r>
        </a:p>
        <a:p>
          <a:r>
            <a:rPr kumimoji="1" lang="ja-JP" altLang="en-US" sz="1300" b="1">
              <a:latin typeface="Meiryo UI" panose="020B0604030504040204" pitchFamily="34" charset="-128"/>
              <a:ea typeface="Meiryo UI" panose="020B0604030504040204" pitchFamily="34" charset="-128"/>
            </a:rPr>
            <a:t>３</a:t>
          </a:r>
        </a:p>
      </dgm:t>
    </dgm:pt>
    <dgm:pt modelId="{02EC5DA4-E391-2D42-B4DC-E42B119766E6}" type="parTrans" cxnId="{ED658D3E-250F-874A-B526-CCC8D88118A8}">
      <dgm:prSet/>
      <dgm:spPr/>
      <dgm:t>
        <a:bodyPr/>
        <a:lstStyle/>
        <a:p>
          <a:endParaRPr kumimoji="1" lang="ja-JP" altLang="en-US"/>
        </a:p>
      </dgm:t>
    </dgm:pt>
    <dgm:pt modelId="{F9C85915-FBA1-CA4B-B631-DB8BFFCBE693}" type="sibTrans" cxnId="{ED658D3E-250F-874A-B526-CCC8D88118A8}">
      <dgm:prSet/>
      <dgm:spPr/>
      <dgm:t>
        <a:bodyPr/>
        <a:lstStyle/>
        <a:p>
          <a:endParaRPr kumimoji="1" lang="ja-JP" altLang="en-US"/>
        </a:p>
      </dgm:t>
    </dgm:pt>
    <dgm:pt modelId="{510EEAFD-5B44-CD49-921F-9C7438F1A558}">
      <dgm:prSet custT="1"/>
      <dgm:spPr/>
      <dgm:t>
        <a:bodyPr/>
        <a:lstStyle/>
        <a:p>
          <a:pPr>
            <a:buClr>
              <a:srgbClr val="000000"/>
            </a:buClr>
          </a:pPr>
          <a:r>
            <a:rPr kumimoji="1" lang="ja-JP" altLang="en-US" sz="1100" b="1" u="sng">
              <a:latin typeface="Meiryo UI" panose="020B0604030504040204" pitchFamily="34" charset="-128"/>
              <a:ea typeface="Meiryo UI" panose="020B0604030504040204" pitchFamily="34" charset="-128"/>
            </a:rPr>
            <a:t>事前研修</a:t>
          </a:r>
        </a:p>
      </dgm:t>
    </dgm:pt>
    <dgm:pt modelId="{8411A157-4969-8E4C-B3C9-70263D04D286}" type="parTrans" cxnId="{37950393-8DCC-4B4C-9DB8-8057E39441DE}">
      <dgm:prSet/>
      <dgm:spPr/>
      <dgm:t>
        <a:bodyPr/>
        <a:lstStyle/>
        <a:p>
          <a:endParaRPr kumimoji="1" lang="ja-JP" altLang="en-US"/>
        </a:p>
      </dgm:t>
    </dgm:pt>
    <dgm:pt modelId="{C3DFC234-5F80-DC4E-B83C-024DB3EEFD7B}" type="sibTrans" cxnId="{37950393-8DCC-4B4C-9DB8-8057E39441DE}">
      <dgm:prSet/>
      <dgm:spPr/>
      <dgm:t>
        <a:bodyPr/>
        <a:lstStyle/>
        <a:p>
          <a:endParaRPr kumimoji="1" lang="ja-JP" altLang="en-US"/>
        </a:p>
      </dgm:t>
    </dgm:pt>
    <dgm:pt modelId="{DBDA74B6-80D7-5042-95EE-54A62DFBEEEC}">
      <dgm:prSet custT="1"/>
      <dgm:spPr/>
      <dgm:t>
        <a:bodyPr/>
        <a:lstStyle/>
        <a:p>
          <a:r>
            <a:rPr lang="ja-JP" altLang="en-US" sz="1100">
              <a:latin typeface="Meiryo UI" panose="020B0604030504040204" pitchFamily="34" charset="-128"/>
              <a:ea typeface="Meiryo UI" panose="020B0604030504040204" pitchFamily="34" charset="-128"/>
            </a:rPr>
            <a:t>業種や役職を超えて、全企業合同でチームビルディング研修を実施しました</a:t>
          </a:r>
          <a:endParaRPr lang="en-US" altLang="ja-JP" sz="1100" dirty="0">
            <a:latin typeface="Meiryo UI" panose="020B0604030504040204" pitchFamily="34" charset="-128"/>
            <a:ea typeface="Meiryo UI" panose="020B0604030504040204" pitchFamily="34" charset="-128"/>
          </a:endParaRPr>
        </a:p>
      </dgm:t>
    </dgm:pt>
    <dgm:pt modelId="{B5B623CA-CFC0-5649-97DF-4D125A2257EF}" type="parTrans" cxnId="{61703230-68AD-4E43-86E9-57F73306209F}">
      <dgm:prSet/>
      <dgm:spPr/>
      <dgm:t>
        <a:bodyPr/>
        <a:lstStyle/>
        <a:p>
          <a:endParaRPr kumimoji="1" lang="ja-JP" altLang="en-US"/>
        </a:p>
      </dgm:t>
    </dgm:pt>
    <dgm:pt modelId="{24FEBA5B-C6B8-8F49-A09F-FF06783017A0}" type="sibTrans" cxnId="{61703230-68AD-4E43-86E9-57F73306209F}">
      <dgm:prSet/>
      <dgm:spPr/>
      <dgm:t>
        <a:bodyPr/>
        <a:lstStyle/>
        <a:p>
          <a:endParaRPr kumimoji="1" lang="ja-JP" altLang="en-US"/>
        </a:p>
      </dgm:t>
    </dgm:pt>
    <dgm:pt modelId="{84D9E3F4-8C29-D943-9183-9786FE7AAC03}">
      <dgm:prSet custT="1"/>
      <dgm:spPr/>
      <dgm:t>
        <a:bodyPr/>
        <a:lstStyle/>
        <a:p>
          <a:pPr>
            <a:buClr>
              <a:srgbClr val="000000"/>
            </a:buClr>
          </a:pPr>
          <a:r>
            <a:rPr lang="ja-JP" altLang="en-US" sz="1100" b="1" u="sng">
              <a:latin typeface="Meiryo UI" panose="020B0604030504040204" pitchFamily="34" charset="-128"/>
              <a:ea typeface="Meiryo UI" panose="020B0604030504040204" pitchFamily="34" charset="-128"/>
            </a:rPr>
            <a:t>プレゼンテーション審査・講評</a:t>
          </a:r>
          <a:endParaRPr kumimoji="1" lang="ja-JP" altLang="en-US" sz="1100" u="sng"/>
        </a:p>
      </dgm:t>
    </dgm:pt>
    <dgm:pt modelId="{403F7E94-A111-0446-BB6D-3200445246BB}" type="parTrans" cxnId="{68CD233C-22F0-7644-8D17-425F8CC70D02}">
      <dgm:prSet/>
      <dgm:spPr/>
      <dgm:t>
        <a:bodyPr/>
        <a:lstStyle/>
        <a:p>
          <a:endParaRPr kumimoji="1" lang="ja-JP" altLang="en-US"/>
        </a:p>
      </dgm:t>
    </dgm:pt>
    <dgm:pt modelId="{A8945BF8-928E-3346-8447-1D15FF88D0CD}" type="sibTrans" cxnId="{68CD233C-22F0-7644-8D17-425F8CC70D02}">
      <dgm:prSet/>
      <dgm:spPr/>
      <dgm:t>
        <a:bodyPr/>
        <a:lstStyle/>
        <a:p>
          <a:endParaRPr kumimoji="1" lang="ja-JP" altLang="en-US"/>
        </a:p>
      </dgm:t>
    </dgm:pt>
    <dgm:pt modelId="{34A30910-36D0-5247-9D7C-E998C9A0C5C4}">
      <dgm:prSet custT="1"/>
      <dgm:spPr/>
      <dgm:t>
        <a:bodyPr/>
        <a:lstStyle/>
        <a:p>
          <a:pPr>
            <a:buClr>
              <a:srgbClr val="000000"/>
            </a:buClr>
          </a:pPr>
          <a:r>
            <a:rPr lang="ja-JP" altLang="en-US" sz="1100" b="1" u="sng">
              <a:latin typeface="Meiryo UI" panose="020B0604030504040204" pitchFamily="34" charset="-128"/>
              <a:ea typeface="Meiryo UI" panose="020B0604030504040204" pitchFamily="34" charset="-128"/>
            </a:rPr>
            <a:t>学校訪問</a:t>
          </a:r>
          <a:endParaRPr kumimoji="1" lang="ja-JP" altLang="en-US" sz="1100" b="1" u="sng"/>
        </a:p>
      </dgm:t>
    </dgm:pt>
    <dgm:pt modelId="{75914134-41BF-D146-AD20-7461E38FAFFD}" type="parTrans" cxnId="{F7A1D983-2F60-E14A-9C10-41A7DC86EA2C}">
      <dgm:prSet/>
      <dgm:spPr/>
      <dgm:t>
        <a:bodyPr/>
        <a:lstStyle/>
        <a:p>
          <a:endParaRPr kumimoji="1" lang="ja-JP" altLang="en-US"/>
        </a:p>
      </dgm:t>
    </dgm:pt>
    <dgm:pt modelId="{5F69AB6B-8E69-2540-A784-6EF22E8A9C8E}" type="sibTrans" cxnId="{F7A1D983-2F60-E14A-9C10-41A7DC86EA2C}">
      <dgm:prSet/>
      <dgm:spPr/>
      <dgm:t>
        <a:bodyPr/>
        <a:lstStyle/>
        <a:p>
          <a:endParaRPr kumimoji="1" lang="ja-JP" altLang="en-US"/>
        </a:p>
      </dgm:t>
    </dgm:pt>
    <dgm:pt modelId="{A413038D-D54E-344E-84E3-E4AF198D8728}">
      <dgm:prSet custT="1"/>
      <dgm:spPr/>
      <dgm:t>
        <a:bodyPr/>
        <a:lstStyle/>
        <a:p>
          <a:r>
            <a:rPr lang="ja-JP" altLang="en-US" sz="1100">
              <a:latin typeface="Meiryo UI" panose="020B0604030504040204" pitchFamily="34" charset="-128"/>
              <a:ea typeface="Meiryo UI" panose="020B0604030504040204" pitchFamily="34" charset="-128"/>
            </a:rPr>
            <a:t>授業日以降は学校の授業を適宜訪問し、生徒たちの取り組みをサポートしました</a:t>
          </a:r>
          <a:endParaRPr lang="en-US" altLang="ja-JP" sz="1100" dirty="0">
            <a:latin typeface="Meiryo UI" panose="020B0604030504040204" pitchFamily="34" charset="-128"/>
            <a:ea typeface="Meiryo UI" panose="020B0604030504040204" pitchFamily="34" charset="-128"/>
          </a:endParaRPr>
        </a:p>
      </dgm:t>
    </dgm:pt>
    <dgm:pt modelId="{D84FC445-F336-0D47-A6C2-7E4010AA53E5}" type="parTrans" cxnId="{172F0A34-22E7-6A4C-B379-4B344D5D6031}">
      <dgm:prSet/>
      <dgm:spPr/>
      <dgm:t>
        <a:bodyPr/>
        <a:lstStyle/>
        <a:p>
          <a:endParaRPr kumimoji="1" lang="ja-JP" altLang="en-US"/>
        </a:p>
      </dgm:t>
    </dgm:pt>
    <dgm:pt modelId="{EB1EA717-8F37-AD4C-A532-A4F39DDE3F75}" type="sibTrans" cxnId="{172F0A34-22E7-6A4C-B379-4B344D5D6031}">
      <dgm:prSet/>
      <dgm:spPr/>
      <dgm:t>
        <a:bodyPr/>
        <a:lstStyle/>
        <a:p>
          <a:endParaRPr kumimoji="1" lang="ja-JP" altLang="en-US"/>
        </a:p>
      </dgm:t>
    </dgm:pt>
    <dgm:pt modelId="{46CDBD97-D43A-0349-BA8F-45A00D6F0435}">
      <dgm:prSet custT="1"/>
      <dgm:spPr/>
      <dgm:t>
        <a:bodyPr/>
        <a:lstStyle/>
        <a:p>
          <a:r>
            <a:rPr lang="ja-JP" altLang="en-US" sz="1100">
              <a:latin typeface="Meiryo UI" panose="020B0604030504040204" pitchFamily="34" charset="-128"/>
              <a:ea typeface="Meiryo UI" panose="020B0604030504040204" pitchFamily="34" charset="-128"/>
            </a:rPr>
            <a:t>研修を受けた後は、授業準備を行いました</a:t>
          </a:r>
          <a:endParaRPr lang="en-US" altLang="ja-JP" sz="1100" dirty="0">
            <a:latin typeface="Meiryo UI" panose="020B0604030504040204" pitchFamily="34" charset="-128"/>
            <a:ea typeface="Meiryo UI" panose="020B0604030504040204" pitchFamily="34" charset="-128"/>
          </a:endParaRPr>
        </a:p>
      </dgm:t>
    </dgm:pt>
    <dgm:pt modelId="{A87AE0A3-63E8-5042-9C9F-28388D48DF71}" type="parTrans" cxnId="{7D0C2E80-F58B-3B46-A2E2-F4F9D321FEE5}">
      <dgm:prSet/>
      <dgm:spPr/>
      <dgm:t>
        <a:bodyPr/>
        <a:lstStyle/>
        <a:p>
          <a:endParaRPr kumimoji="1" lang="ja-JP" altLang="en-US"/>
        </a:p>
      </dgm:t>
    </dgm:pt>
    <dgm:pt modelId="{8CF8AAFE-7408-3F44-8D6F-2F6BA7D93BE9}" type="sibTrans" cxnId="{7D0C2E80-F58B-3B46-A2E2-F4F9D321FEE5}">
      <dgm:prSet/>
      <dgm:spPr/>
      <dgm:t>
        <a:bodyPr/>
        <a:lstStyle/>
        <a:p>
          <a:endParaRPr kumimoji="1" lang="ja-JP" altLang="en-US"/>
        </a:p>
      </dgm:t>
    </dgm:pt>
    <dgm:pt modelId="{E7EB6A1E-3958-AF4C-A69C-12C558DB781C}">
      <dgm:prSet custT="1"/>
      <dgm:spPr/>
      <dgm:t>
        <a:bodyPr/>
        <a:lstStyle/>
        <a:p>
          <a:pPr>
            <a:buClr>
              <a:srgbClr val="000000"/>
            </a:buClr>
          </a:pPr>
          <a:r>
            <a:rPr lang="ja-JP" altLang="en-US" sz="1100">
              <a:latin typeface="Meiryo UI" panose="020B0604030504040204" pitchFamily="34" charset="-128"/>
              <a:ea typeface="Meiryo UI" panose="020B0604030504040204" pitchFamily="34" charset="-128"/>
            </a:rPr>
            <a:t>各企業の社員が、学校を訪問し、授業を実施しました</a:t>
          </a:r>
          <a:endParaRPr kumimoji="1" lang="ja-JP" altLang="en-US" sz="1100"/>
        </a:p>
      </dgm:t>
    </dgm:pt>
    <dgm:pt modelId="{EC0FC445-9706-6441-935D-23EF2AEE2C9D}" type="parTrans" cxnId="{9DA570E4-90AA-674B-8B75-A1226810E511}">
      <dgm:prSet/>
      <dgm:spPr/>
      <dgm:t>
        <a:bodyPr/>
        <a:lstStyle/>
        <a:p>
          <a:endParaRPr kumimoji="1" lang="ja-JP" altLang="en-US"/>
        </a:p>
      </dgm:t>
    </dgm:pt>
    <dgm:pt modelId="{D8AF19C9-7C11-4845-B1EA-CE2A9E66F187}" type="sibTrans" cxnId="{9DA570E4-90AA-674B-8B75-A1226810E511}">
      <dgm:prSet/>
      <dgm:spPr/>
      <dgm:t>
        <a:bodyPr/>
        <a:lstStyle/>
        <a:p>
          <a:endParaRPr kumimoji="1" lang="ja-JP" altLang="en-US"/>
        </a:p>
      </dgm:t>
    </dgm:pt>
    <dgm:pt modelId="{F60D1278-03DF-0F46-B616-2360495035F0}">
      <dgm:prSet custT="1"/>
      <dgm:spPr/>
      <dgm:t>
        <a:bodyPr/>
        <a:lstStyle/>
        <a:p>
          <a:r>
            <a:rPr lang="ja-JP" altLang="en-US" sz="1100">
              <a:latin typeface="Meiryo UI" panose="020B0604030504040204" pitchFamily="34" charset="-128"/>
              <a:ea typeface="Meiryo UI" panose="020B0604030504040204" pitchFamily="34" charset="-128"/>
            </a:rPr>
            <a:t>次世代型リーダーシップや、</a:t>
          </a:r>
          <a:r>
            <a:rPr lang="en-US" altLang="ja-JP" sz="1100" dirty="0">
              <a:latin typeface="Meiryo UI" panose="020B0604030504040204" pitchFamily="34" charset="-128"/>
              <a:ea typeface="Meiryo UI" panose="020B0604030504040204" pitchFamily="34" charset="-128"/>
            </a:rPr>
            <a:t>50</a:t>
          </a:r>
          <a:r>
            <a:rPr lang="ja-JP" altLang="en-US" sz="1100">
              <a:latin typeface="Meiryo UI" panose="020B0604030504040204" pitchFamily="34" charset="-128"/>
              <a:ea typeface="Meiryo UI" panose="020B0604030504040204" pitchFamily="34" charset="-128"/>
            </a:rPr>
            <a:t>年後の社会や地域に起こり得る変化について探求し、視野の拡張を目指しました</a:t>
          </a:r>
          <a:endParaRPr lang="en-US" altLang="ja-JP" sz="1100" dirty="0">
            <a:latin typeface="Meiryo UI" panose="020B0604030504040204" pitchFamily="34" charset="-128"/>
            <a:ea typeface="Meiryo UI" panose="020B0604030504040204" pitchFamily="34" charset="-128"/>
          </a:endParaRPr>
        </a:p>
      </dgm:t>
    </dgm:pt>
    <dgm:pt modelId="{05B0257A-14EC-0046-9F3E-83DFF1348D37}" type="parTrans" cxnId="{C6FB98DF-FC51-6F43-9452-D49C4ADE180D}">
      <dgm:prSet/>
      <dgm:spPr/>
      <dgm:t>
        <a:bodyPr/>
        <a:lstStyle/>
        <a:p>
          <a:endParaRPr kumimoji="1" lang="ja-JP" altLang="en-US"/>
        </a:p>
      </dgm:t>
    </dgm:pt>
    <dgm:pt modelId="{D06D1C02-90FB-5E4E-90ED-F0366860C785}" type="sibTrans" cxnId="{C6FB98DF-FC51-6F43-9452-D49C4ADE180D}">
      <dgm:prSet/>
      <dgm:spPr/>
      <dgm:t>
        <a:bodyPr/>
        <a:lstStyle/>
        <a:p>
          <a:endParaRPr kumimoji="1" lang="ja-JP" altLang="en-US"/>
        </a:p>
      </dgm:t>
    </dgm:pt>
    <dgm:pt modelId="{2205DB4B-0A77-CA47-BC2B-A1CE0DC6A1A7}">
      <dgm:prSet custT="1"/>
      <dgm:spPr/>
      <dgm:t>
        <a:bodyPr/>
        <a:lstStyle/>
        <a:p>
          <a:r>
            <a:rPr lang="ja-JP" altLang="en-US" sz="1100">
              <a:latin typeface="Meiryo UI" panose="020B0604030504040204" pitchFamily="34" charset="-128"/>
              <a:ea typeface="Meiryo UI" panose="020B0604030504040204" pitchFamily="34" charset="-128"/>
            </a:rPr>
            <a:t>各企業の社員は審査員として、生徒のプレゼンを審査し、企業代表チームを選出しました</a:t>
          </a:r>
          <a:endParaRPr lang="ja-JP" altLang="en-US" sz="1100" dirty="0">
            <a:latin typeface="Meiryo UI" panose="020B0604030504040204" pitchFamily="34" charset="-128"/>
            <a:ea typeface="Meiryo UI" panose="020B0604030504040204" pitchFamily="34" charset="-128"/>
          </a:endParaRPr>
        </a:p>
      </dgm:t>
    </dgm:pt>
    <dgm:pt modelId="{422559DF-D37A-FA44-BDC8-592EC08DC319}" type="parTrans" cxnId="{C1D563F0-5544-674C-9E0A-402B50B9D52A}">
      <dgm:prSet/>
      <dgm:spPr/>
      <dgm:t>
        <a:bodyPr/>
        <a:lstStyle/>
        <a:p>
          <a:endParaRPr kumimoji="1" lang="ja-JP" altLang="en-US"/>
        </a:p>
      </dgm:t>
    </dgm:pt>
    <dgm:pt modelId="{A5C0B082-3C57-F349-A3EF-8DCE9CC90240}" type="sibTrans" cxnId="{C1D563F0-5544-674C-9E0A-402B50B9D52A}">
      <dgm:prSet/>
      <dgm:spPr/>
      <dgm:t>
        <a:bodyPr/>
        <a:lstStyle/>
        <a:p>
          <a:endParaRPr kumimoji="1" lang="ja-JP" altLang="en-US"/>
        </a:p>
      </dgm:t>
    </dgm:pt>
    <dgm:pt modelId="{37376C4F-C013-014C-A349-6662222DCE44}">
      <dgm:prSet custT="1"/>
      <dgm:spPr/>
      <dgm:t>
        <a:bodyPr/>
        <a:lstStyle/>
        <a:p>
          <a:pPr>
            <a:buClr>
              <a:srgbClr val="000000"/>
            </a:buClr>
          </a:pPr>
          <a:r>
            <a:rPr lang="ja-JP" altLang="en-US" sz="1100">
              <a:latin typeface="Meiryo UI" panose="020B0604030504040204" pitchFamily="34" charset="-128"/>
              <a:ea typeface="Meiryo UI" panose="020B0604030504040204" pitchFamily="34" charset="-128"/>
            </a:rPr>
            <a:t>生徒たちは授業の中で発見したリソースを元に企画を磨き、発表しました</a:t>
          </a:r>
          <a:endParaRPr kumimoji="1" lang="ja-JP" altLang="en-US" sz="1100" u="sng"/>
        </a:p>
      </dgm:t>
    </dgm:pt>
    <dgm:pt modelId="{582D2218-C7DB-0C4C-806D-0714CC590490}" type="parTrans" cxnId="{A62DE9F8-13AA-7F41-939B-A7A935314121}">
      <dgm:prSet/>
      <dgm:spPr/>
      <dgm:t>
        <a:bodyPr/>
        <a:lstStyle/>
        <a:p>
          <a:endParaRPr kumimoji="1" lang="ja-JP" altLang="en-US"/>
        </a:p>
      </dgm:t>
    </dgm:pt>
    <dgm:pt modelId="{83426C75-89BF-8847-803E-AC3F5CCC2DEF}" type="sibTrans" cxnId="{A62DE9F8-13AA-7F41-939B-A7A935314121}">
      <dgm:prSet/>
      <dgm:spPr/>
      <dgm:t>
        <a:bodyPr/>
        <a:lstStyle/>
        <a:p>
          <a:endParaRPr kumimoji="1" lang="ja-JP" altLang="en-US"/>
        </a:p>
      </dgm:t>
    </dgm:pt>
    <dgm:pt modelId="{971C8F9F-DA1F-0A42-BAA3-1C359F192DF8}">
      <dgm:prSet custT="1"/>
      <dgm:spPr/>
      <dgm:t>
        <a:bodyPr/>
        <a:lstStyle/>
        <a:p>
          <a:r>
            <a:rPr kumimoji="1" lang="en-US" altLang="ja-JP" sz="1300" b="1" dirty="0">
              <a:latin typeface="Meiryo UI" panose="020B0604030504040204" pitchFamily="34" charset="-128"/>
              <a:ea typeface="Meiryo UI" panose="020B0604030504040204" pitchFamily="34" charset="-128"/>
            </a:rPr>
            <a:t>STEP</a:t>
          </a:r>
        </a:p>
        <a:p>
          <a:r>
            <a:rPr kumimoji="1" lang="en-US" altLang="ja-JP" sz="1300" b="1" dirty="0">
              <a:latin typeface="Meiryo UI" panose="020B0604030504040204" pitchFamily="34" charset="-128"/>
              <a:ea typeface="Meiryo UI" panose="020B0604030504040204" pitchFamily="34" charset="-128"/>
            </a:rPr>
            <a:t>4</a:t>
          </a:r>
          <a:endParaRPr kumimoji="1" lang="ja-JP" altLang="en-US" sz="1300" b="1">
            <a:latin typeface="Meiryo UI" panose="020B0604030504040204" pitchFamily="34" charset="-128"/>
            <a:ea typeface="Meiryo UI" panose="020B0604030504040204" pitchFamily="34" charset="-128"/>
          </a:endParaRPr>
        </a:p>
      </dgm:t>
    </dgm:pt>
    <dgm:pt modelId="{8E39BBB0-6E45-0947-A18C-63D3A884A51B}" type="parTrans" cxnId="{252AD0AA-EE36-6A4D-971D-E08AB59D2EF2}">
      <dgm:prSet/>
      <dgm:spPr/>
      <dgm:t>
        <a:bodyPr/>
        <a:lstStyle/>
        <a:p>
          <a:endParaRPr kumimoji="1" lang="ja-JP" altLang="en-US"/>
        </a:p>
      </dgm:t>
    </dgm:pt>
    <dgm:pt modelId="{32195789-8E48-BE4D-8B20-6F1AC396DD55}" type="sibTrans" cxnId="{252AD0AA-EE36-6A4D-971D-E08AB59D2EF2}">
      <dgm:prSet/>
      <dgm:spPr/>
      <dgm:t>
        <a:bodyPr/>
        <a:lstStyle/>
        <a:p>
          <a:endParaRPr kumimoji="1" lang="ja-JP" altLang="en-US"/>
        </a:p>
      </dgm:t>
    </dgm:pt>
    <dgm:pt modelId="{65F2E5EB-FA2F-9640-BB53-5639832EA90F}">
      <dgm:prSet custT="1"/>
      <dgm:spPr/>
      <dgm:t>
        <a:bodyPr/>
        <a:lstStyle/>
        <a:p>
          <a:pPr>
            <a:buClr>
              <a:srgbClr val="000000"/>
            </a:buClr>
          </a:pPr>
          <a:r>
            <a:rPr lang="ja-JP" altLang="en-US" sz="1100" b="1" u="sng">
              <a:latin typeface="Meiryo UI" panose="020B0604030504040204" pitchFamily="34" charset="-128"/>
              <a:ea typeface="Meiryo UI" panose="020B0604030504040204" pitchFamily="34" charset="-128"/>
            </a:rPr>
            <a:t>事後研修</a:t>
          </a:r>
          <a:endParaRPr kumimoji="1" lang="ja-JP" altLang="en-US" sz="1100" u="none">
            <a:latin typeface="Meiryo UI" panose="020B0604030504040204" pitchFamily="34" charset="-128"/>
            <a:ea typeface="Meiryo UI" panose="020B0604030504040204" pitchFamily="34" charset="-128"/>
          </a:endParaRPr>
        </a:p>
      </dgm:t>
    </dgm:pt>
    <dgm:pt modelId="{7D04E158-9790-7749-B538-155A180357C1}" type="parTrans" cxnId="{81910856-7902-4F4C-8FB8-059AC088185E}">
      <dgm:prSet/>
      <dgm:spPr/>
      <dgm:t>
        <a:bodyPr/>
        <a:lstStyle/>
        <a:p>
          <a:endParaRPr kumimoji="1" lang="ja-JP" altLang="en-US"/>
        </a:p>
      </dgm:t>
    </dgm:pt>
    <dgm:pt modelId="{C8AA22A0-54EE-454D-974C-5B2AC73DA263}" type="sibTrans" cxnId="{81910856-7902-4F4C-8FB8-059AC088185E}">
      <dgm:prSet/>
      <dgm:spPr/>
      <dgm:t>
        <a:bodyPr/>
        <a:lstStyle/>
        <a:p>
          <a:endParaRPr kumimoji="1" lang="ja-JP" altLang="en-US"/>
        </a:p>
      </dgm:t>
    </dgm:pt>
    <dgm:pt modelId="{CB3C3525-FE78-AB47-B765-7514B4F960F8}">
      <dgm:prSet custT="1"/>
      <dgm:spPr/>
      <dgm:t>
        <a:bodyPr/>
        <a:lstStyle/>
        <a:p>
          <a:r>
            <a:rPr kumimoji="1" lang="ja-JP" altLang="en-US" sz="1100" u="none">
              <a:latin typeface="Meiryo UI" panose="020B0604030504040204" pitchFamily="34" charset="-128"/>
              <a:ea typeface="Meiryo UI" panose="020B0604030504040204" pitchFamily="34" charset="-128"/>
            </a:rPr>
            <a:t>全企業合同で、生徒たちの取り組みや提案を踏まえ、リフレクション研修を実施しました</a:t>
          </a:r>
        </a:p>
      </dgm:t>
    </dgm:pt>
    <dgm:pt modelId="{52F837F7-5E25-DA43-9BFA-E56C42B137E9}" type="parTrans" cxnId="{713E3679-7891-9942-BCDF-E7F9AAABDD67}">
      <dgm:prSet/>
      <dgm:spPr/>
      <dgm:t>
        <a:bodyPr/>
        <a:lstStyle/>
        <a:p>
          <a:endParaRPr kumimoji="1" lang="ja-JP" altLang="en-US"/>
        </a:p>
      </dgm:t>
    </dgm:pt>
    <dgm:pt modelId="{33F079EB-93D6-1142-88DF-F97D92960070}" type="sibTrans" cxnId="{713E3679-7891-9942-BCDF-E7F9AAABDD67}">
      <dgm:prSet/>
      <dgm:spPr/>
      <dgm:t>
        <a:bodyPr/>
        <a:lstStyle/>
        <a:p>
          <a:endParaRPr kumimoji="1" lang="ja-JP" altLang="en-US"/>
        </a:p>
      </dgm:t>
    </dgm:pt>
    <dgm:pt modelId="{4FE2542F-BF51-DD45-B7DD-733A87046F46}">
      <dgm:prSet custT="1"/>
      <dgm:spPr/>
      <dgm:t>
        <a:bodyPr/>
        <a:lstStyle/>
        <a:p>
          <a:r>
            <a:rPr kumimoji="1" lang="ja-JP" altLang="en-US" sz="1100" u="none">
              <a:latin typeface="Meiryo UI" panose="020B0604030504040204" pitchFamily="34" charset="-128"/>
              <a:ea typeface="Meiryo UI" panose="020B0604030504040204" pitchFamily="34" charset="-128"/>
            </a:rPr>
            <a:t>自社のリソースや事業、地域の未来や企業の役割について考えました</a:t>
          </a:r>
        </a:p>
      </dgm:t>
    </dgm:pt>
    <dgm:pt modelId="{C0AF9362-CC66-C741-AF71-779A9C4B86FD}" type="parTrans" cxnId="{8B474C30-5B82-5C4B-BC85-7E9BD76BD24D}">
      <dgm:prSet/>
      <dgm:spPr/>
      <dgm:t>
        <a:bodyPr/>
        <a:lstStyle/>
        <a:p>
          <a:endParaRPr kumimoji="1" lang="ja-JP" altLang="en-US"/>
        </a:p>
      </dgm:t>
    </dgm:pt>
    <dgm:pt modelId="{AF02052A-D1C3-674C-993E-7D90B7A74642}" type="sibTrans" cxnId="{8B474C30-5B82-5C4B-BC85-7E9BD76BD24D}">
      <dgm:prSet/>
      <dgm:spPr/>
      <dgm:t>
        <a:bodyPr/>
        <a:lstStyle/>
        <a:p>
          <a:endParaRPr kumimoji="1" lang="ja-JP" altLang="en-US"/>
        </a:p>
      </dgm:t>
    </dgm:pt>
    <dgm:pt modelId="{B4AD14B7-72DC-AB4D-B59A-5057F63D3D3B}">
      <dgm:prSet custT="1"/>
      <dgm:spPr/>
      <dgm:t>
        <a:bodyPr/>
        <a:lstStyle/>
        <a:p>
          <a:pPr>
            <a:buClr>
              <a:srgbClr val="000000"/>
            </a:buClr>
          </a:pPr>
          <a:r>
            <a:rPr lang="ja-JP" altLang="en-US" sz="1100">
              <a:latin typeface="Meiryo UI" panose="020B0604030504040204" pitchFamily="34" charset="-128"/>
              <a:ea typeface="Meiryo UI" panose="020B0604030504040204" pitchFamily="34" charset="-128"/>
            </a:rPr>
            <a:t>生徒たちはリサーチや企業人との対話や教材を通して、たくさんの「リソース」を発見・探求しました</a:t>
          </a:r>
          <a:endParaRPr kumimoji="1" lang="ja-JP" altLang="en-US" sz="1100"/>
        </a:p>
      </dgm:t>
    </dgm:pt>
    <dgm:pt modelId="{43B32D3F-7F67-5B48-ACCC-54A010ED5AB0}" type="parTrans" cxnId="{DF55B665-00BB-1743-BF49-98EB9679DF97}">
      <dgm:prSet/>
      <dgm:spPr/>
      <dgm:t>
        <a:bodyPr/>
        <a:lstStyle/>
        <a:p>
          <a:endParaRPr kumimoji="1" lang="ja-JP" altLang="en-US"/>
        </a:p>
      </dgm:t>
    </dgm:pt>
    <dgm:pt modelId="{9C7C8FE2-D66E-194D-83F1-25C046B1556C}" type="sibTrans" cxnId="{DF55B665-00BB-1743-BF49-98EB9679DF97}">
      <dgm:prSet/>
      <dgm:spPr/>
      <dgm:t>
        <a:bodyPr/>
        <a:lstStyle/>
        <a:p>
          <a:endParaRPr kumimoji="1" lang="ja-JP" altLang="en-US"/>
        </a:p>
      </dgm:t>
    </dgm:pt>
    <dgm:pt modelId="{BF1658F2-6C24-1144-B8E4-35ED26359C1E}" type="pres">
      <dgm:prSet presAssocID="{D5FF2727-3E2B-2C4B-9AB1-F63B12390D32}" presName="linearFlow" presStyleCnt="0">
        <dgm:presLayoutVars>
          <dgm:dir/>
          <dgm:animLvl val="lvl"/>
          <dgm:resizeHandles val="exact"/>
        </dgm:presLayoutVars>
      </dgm:prSet>
      <dgm:spPr/>
      <dgm:t>
        <a:bodyPr/>
        <a:lstStyle/>
        <a:p>
          <a:endParaRPr kumimoji="1" lang="ja-JP" altLang="en-US"/>
        </a:p>
      </dgm:t>
    </dgm:pt>
    <dgm:pt modelId="{3DA2E2B7-9EC3-7D4E-AA90-E929FB470840}" type="pres">
      <dgm:prSet presAssocID="{0C24E00D-CB35-BD45-BD8A-805DB550DD56}" presName="composite" presStyleCnt="0"/>
      <dgm:spPr/>
    </dgm:pt>
    <dgm:pt modelId="{C1E41272-21DC-A649-9AD9-822BDF4CE502}" type="pres">
      <dgm:prSet presAssocID="{0C24E00D-CB35-BD45-BD8A-805DB550DD56}" presName="parentText" presStyleLbl="alignNode1" presStyleIdx="0" presStyleCnt="4">
        <dgm:presLayoutVars>
          <dgm:chMax val="1"/>
          <dgm:bulletEnabled val="1"/>
        </dgm:presLayoutVars>
      </dgm:prSet>
      <dgm:spPr/>
      <dgm:t>
        <a:bodyPr/>
        <a:lstStyle/>
        <a:p>
          <a:endParaRPr kumimoji="1" lang="ja-JP" altLang="en-US"/>
        </a:p>
      </dgm:t>
    </dgm:pt>
    <dgm:pt modelId="{A628F9EC-0C44-1347-A18C-D5DF8C008175}" type="pres">
      <dgm:prSet presAssocID="{0C24E00D-CB35-BD45-BD8A-805DB550DD56}" presName="descendantText" presStyleLbl="alignAcc1" presStyleIdx="0" presStyleCnt="4" custScaleY="145777" custLinFactNeighborX="221" custLinFactNeighborY="-273">
        <dgm:presLayoutVars>
          <dgm:bulletEnabled val="1"/>
        </dgm:presLayoutVars>
      </dgm:prSet>
      <dgm:spPr/>
      <dgm:t>
        <a:bodyPr/>
        <a:lstStyle/>
        <a:p>
          <a:endParaRPr kumimoji="1" lang="ja-JP" altLang="en-US"/>
        </a:p>
      </dgm:t>
    </dgm:pt>
    <dgm:pt modelId="{E6899AF8-97D9-BD47-970B-79165AE4E5C0}" type="pres">
      <dgm:prSet presAssocID="{D80BFDC4-155A-BB4A-A6EC-CBB063ADA0F7}" presName="sp" presStyleCnt="0"/>
      <dgm:spPr/>
    </dgm:pt>
    <dgm:pt modelId="{4224E00B-F1BC-A04F-8061-AD852EA3496E}" type="pres">
      <dgm:prSet presAssocID="{427AE716-D23B-DC45-8CDD-F4372A2A35D8}" presName="composite" presStyleCnt="0"/>
      <dgm:spPr/>
    </dgm:pt>
    <dgm:pt modelId="{55A97FAC-EDDB-8544-8027-8304B6577AF6}" type="pres">
      <dgm:prSet presAssocID="{427AE716-D23B-DC45-8CDD-F4372A2A35D8}" presName="parentText" presStyleLbl="alignNode1" presStyleIdx="1" presStyleCnt="4">
        <dgm:presLayoutVars>
          <dgm:chMax val="1"/>
          <dgm:bulletEnabled val="1"/>
        </dgm:presLayoutVars>
      </dgm:prSet>
      <dgm:spPr/>
      <dgm:t>
        <a:bodyPr/>
        <a:lstStyle/>
        <a:p>
          <a:endParaRPr kumimoji="1" lang="ja-JP" altLang="en-US"/>
        </a:p>
      </dgm:t>
    </dgm:pt>
    <dgm:pt modelId="{29799B7F-F47A-F14B-82A4-1A79629891EE}" type="pres">
      <dgm:prSet presAssocID="{427AE716-D23B-DC45-8CDD-F4372A2A35D8}" presName="descendantText" presStyleLbl="alignAcc1" presStyleIdx="1" presStyleCnt="4" custScaleY="160575">
        <dgm:presLayoutVars>
          <dgm:bulletEnabled val="1"/>
        </dgm:presLayoutVars>
      </dgm:prSet>
      <dgm:spPr/>
      <dgm:t>
        <a:bodyPr/>
        <a:lstStyle/>
        <a:p>
          <a:endParaRPr kumimoji="1" lang="ja-JP" altLang="en-US"/>
        </a:p>
      </dgm:t>
    </dgm:pt>
    <dgm:pt modelId="{9C78FFE8-B9F1-1D49-88D1-D0DE4C7851EA}" type="pres">
      <dgm:prSet presAssocID="{78A5D8A0-EFC0-4847-BC05-772008A9993B}" presName="sp" presStyleCnt="0"/>
      <dgm:spPr/>
    </dgm:pt>
    <dgm:pt modelId="{0BB577C8-4596-6843-92BE-3167376CBAE0}" type="pres">
      <dgm:prSet presAssocID="{BC38F0C6-E881-E146-956C-29FFFA189522}" presName="composite" presStyleCnt="0"/>
      <dgm:spPr/>
    </dgm:pt>
    <dgm:pt modelId="{05B47B36-9116-9C48-82ED-FB90D5E479D0}" type="pres">
      <dgm:prSet presAssocID="{BC38F0C6-E881-E146-956C-29FFFA189522}" presName="parentText" presStyleLbl="alignNode1" presStyleIdx="2" presStyleCnt="4">
        <dgm:presLayoutVars>
          <dgm:chMax val="1"/>
          <dgm:bulletEnabled val="1"/>
        </dgm:presLayoutVars>
      </dgm:prSet>
      <dgm:spPr/>
      <dgm:t>
        <a:bodyPr/>
        <a:lstStyle/>
        <a:p>
          <a:endParaRPr kumimoji="1" lang="ja-JP" altLang="en-US"/>
        </a:p>
      </dgm:t>
    </dgm:pt>
    <dgm:pt modelId="{D1992235-5467-3D48-BA8C-70A4ECC79071}" type="pres">
      <dgm:prSet presAssocID="{BC38F0C6-E881-E146-956C-29FFFA189522}" presName="descendantText" presStyleLbl="alignAcc1" presStyleIdx="2" presStyleCnt="4" custScaleY="120889">
        <dgm:presLayoutVars>
          <dgm:bulletEnabled val="1"/>
        </dgm:presLayoutVars>
      </dgm:prSet>
      <dgm:spPr/>
      <dgm:t>
        <a:bodyPr/>
        <a:lstStyle/>
        <a:p>
          <a:endParaRPr kumimoji="1" lang="ja-JP" altLang="en-US"/>
        </a:p>
      </dgm:t>
    </dgm:pt>
    <dgm:pt modelId="{D525960D-4F64-1645-BC2F-BA17036E3BE9}" type="pres">
      <dgm:prSet presAssocID="{F9C85915-FBA1-CA4B-B631-DB8BFFCBE693}" presName="sp" presStyleCnt="0"/>
      <dgm:spPr/>
    </dgm:pt>
    <dgm:pt modelId="{4AACED35-E92A-9E44-BC19-1D6186CCE64D}" type="pres">
      <dgm:prSet presAssocID="{971C8F9F-DA1F-0A42-BAA3-1C359F192DF8}" presName="composite" presStyleCnt="0"/>
      <dgm:spPr/>
    </dgm:pt>
    <dgm:pt modelId="{93647A76-8280-EB4A-91C9-B65408C9D946}" type="pres">
      <dgm:prSet presAssocID="{971C8F9F-DA1F-0A42-BAA3-1C359F192DF8}" presName="parentText" presStyleLbl="alignNode1" presStyleIdx="3" presStyleCnt="4">
        <dgm:presLayoutVars>
          <dgm:chMax val="1"/>
          <dgm:bulletEnabled val="1"/>
        </dgm:presLayoutVars>
      </dgm:prSet>
      <dgm:spPr/>
      <dgm:t>
        <a:bodyPr/>
        <a:lstStyle/>
        <a:p>
          <a:endParaRPr kumimoji="1" lang="ja-JP" altLang="en-US"/>
        </a:p>
      </dgm:t>
    </dgm:pt>
    <dgm:pt modelId="{31A228F7-CC09-6D43-A3F7-B3B2ACAB83D1}" type="pres">
      <dgm:prSet presAssocID="{971C8F9F-DA1F-0A42-BAA3-1C359F192DF8}" presName="descendantText" presStyleLbl="alignAcc1" presStyleIdx="3" presStyleCnt="4" custScaleY="129114">
        <dgm:presLayoutVars>
          <dgm:bulletEnabled val="1"/>
        </dgm:presLayoutVars>
      </dgm:prSet>
      <dgm:spPr/>
      <dgm:t>
        <a:bodyPr/>
        <a:lstStyle/>
        <a:p>
          <a:endParaRPr kumimoji="1" lang="ja-JP" altLang="en-US"/>
        </a:p>
      </dgm:t>
    </dgm:pt>
  </dgm:ptLst>
  <dgm:cxnLst>
    <dgm:cxn modelId="{C1D563F0-5544-674C-9E0A-402B50B9D52A}" srcId="{84D9E3F4-8C29-D943-9183-9786FE7AAC03}" destId="{2205DB4B-0A77-CA47-BC2B-A1CE0DC6A1A7}" srcOrd="1" destOrd="0" parTransId="{422559DF-D37A-FA44-BDC8-592EC08DC319}" sibTransId="{A5C0B082-3C57-F349-A3EF-8DCE9CC90240}"/>
    <dgm:cxn modelId="{67951277-FE16-7D4E-8285-328A36585081}" type="presOf" srcId="{DBDA74B6-80D7-5042-95EE-54A62DFBEEEC}" destId="{A628F9EC-0C44-1347-A18C-D5DF8C008175}" srcOrd="0" destOrd="1" presId="urn:microsoft.com/office/officeart/2005/8/layout/chevron2"/>
    <dgm:cxn modelId="{6EFD36C7-84A1-C14D-8ACB-8A5EAC7F9FCC}" srcId="{D5FF2727-3E2B-2C4B-9AB1-F63B12390D32}" destId="{0C24E00D-CB35-BD45-BD8A-805DB550DD56}" srcOrd="0" destOrd="0" parTransId="{E15369BC-3556-0145-B786-735D85165A8A}" sibTransId="{D80BFDC4-155A-BB4A-A6EC-CBB063ADA0F7}"/>
    <dgm:cxn modelId="{A62DE9F8-13AA-7F41-939B-A7A935314121}" srcId="{84D9E3F4-8C29-D943-9183-9786FE7AAC03}" destId="{37376C4F-C013-014C-A349-6662222DCE44}" srcOrd="0" destOrd="0" parTransId="{582D2218-C7DB-0C4C-806D-0714CC590490}" sibTransId="{83426C75-89BF-8847-803E-AC3F5CCC2DEF}"/>
    <dgm:cxn modelId="{37950393-8DCC-4B4C-9DB8-8057E39441DE}" srcId="{0C24E00D-CB35-BD45-BD8A-805DB550DD56}" destId="{510EEAFD-5B44-CD49-921F-9C7438F1A558}" srcOrd="0" destOrd="0" parTransId="{8411A157-4969-8E4C-B3C9-70263D04D286}" sibTransId="{C3DFC234-5F80-DC4E-B83C-024DB3EEFD7B}"/>
    <dgm:cxn modelId="{ED658D3E-250F-874A-B526-CCC8D88118A8}" srcId="{D5FF2727-3E2B-2C4B-9AB1-F63B12390D32}" destId="{BC38F0C6-E881-E146-956C-29FFFA189522}" srcOrd="2" destOrd="0" parTransId="{02EC5DA4-E391-2D42-B4DC-E42B119766E6}" sibTransId="{F9C85915-FBA1-CA4B-B631-DB8BFFCBE693}"/>
    <dgm:cxn modelId="{8B474C30-5B82-5C4B-BC85-7E9BD76BD24D}" srcId="{65F2E5EB-FA2F-9640-BB53-5639832EA90F}" destId="{4FE2542F-BF51-DD45-B7DD-733A87046F46}" srcOrd="1" destOrd="0" parTransId="{C0AF9362-CC66-C741-AF71-779A9C4B86FD}" sibTransId="{AF02052A-D1C3-674C-993E-7D90B7A74642}"/>
    <dgm:cxn modelId="{9DA570E4-90AA-674B-8B75-A1226810E511}" srcId="{34A30910-36D0-5247-9D7C-E998C9A0C5C4}" destId="{E7EB6A1E-3958-AF4C-A69C-12C558DB781C}" srcOrd="0" destOrd="0" parTransId="{EC0FC445-9706-6441-935D-23EF2AEE2C9D}" sibTransId="{D8AF19C9-7C11-4845-B1EA-CE2A9E66F187}"/>
    <dgm:cxn modelId="{7D0C2E80-F58B-3B46-A2E2-F4F9D321FEE5}" srcId="{510EEAFD-5B44-CD49-921F-9C7438F1A558}" destId="{46CDBD97-D43A-0349-BA8F-45A00D6F0435}" srcOrd="2" destOrd="0" parTransId="{A87AE0A3-63E8-5042-9C9F-28388D48DF71}" sibTransId="{8CF8AAFE-7408-3F44-8D6F-2F6BA7D93BE9}"/>
    <dgm:cxn modelId="{59E0C158-6AA2-4643-B22F-31520EB39DA6}" type="presOf" srcId="{427AE716-D23B-DC45-8CDD-F4372A2A35D8}" destId="{55A97FAC-EDDB-8544-8027-8304B6577AF6}" srcOrd="0" destOrd="0" presId="urn:microsoft.com/office/officeart/2005/8/layout/chevron2"/>
    <dgm:cxn modelId="{7F844D18-B400-9443-8CE0-416E0E85149A}" type="presOf" srcId="{0C24E00D-CB35-BD45-BD8A-805DB550DD56}" destId="{C1E41272-21DC-A649-9AD9-822BDF4CE502}" srcOrd="0" destOrd="0" presId="urn:microsoft.com/office/officeart/2005/8/layout/chevron2"/>
    <dgm:cxn modelId="{713E3679-7891-9942-BCDF-E7F9AAABDD67}" srcId="{65F2E5EB-FA2F-9640-BB53-5639832EA90F}" destId="{CB3C3525-FE78-AB47-B765-7514B4F960F8}" srcOrd="0" destOrd="0" parTransId="{52F837F7-5E25-DA43-9BFA-E56C42B137E9}" sibTransId="{33F079EB-93D6-1142-88DF-F97D92960070}"/>
    <dgm:cxn modelId="{252AD0AA-EE36-6A4D-971D-E08AB59D2EF2}" srcId="{D5FF2727-3E2B-2C4B-9AB1-F63B12390D32}" destId="{971C8F9F-DA1F-0A42-BAA3-1C359F192DF8}" srcOrd="3" destOrd="0" parTransId="{8E39BBB0-6E45-0947-A18C-63D3A884A51B}" sibTransId="{32195789-8E48-BE4D-8B20-6F1AC396DD55}"/>
    <dgm:cxn modelId="{DF55B665-00BB-1743-BF49-98EB9679DF97}" srcId="{34A30910-36D0-5247-9D7C-E998C9A0C5C4}" destId="{B4AD14B7-72DC-AB4D-B59A-5057F63D3D3B}" srcOrd="1" destOrd="0" parTransId="{43B32D3F-7F67-5B48-ACCC-54A010ED5AB0}" sibTransId="{9C7C8FE2-D66E-194D-83F1-25C046B1556C}"/>
    <dgm:cxn modelId="{208FC3DF-B6CA-1840-A7C4-220A1FFD3E24}" type="presOf" srcId="{971C8F9F-DA1F-0A42-BAA3-1C359F192DF8}" destId="{93647A76-8280-EB4A-91C9-B65408C9D946}" srcOrd="0" destOrd="0" presId="urn:microsoft.com/office/officeart/2005/8/layout/chevron2"/>
    <dgm:cxn modelId="{EB4D5460-B28C-5C42-9A77-606FF189B5E0}" type="presOf" srcId="{D5FF2727-3E2B-2C4B-9AB1-F63B12390D32}" destId="{BF1658F2-6C24-1144-B8E4-35ED26359C1E}" srcOrd="0" destOrd="0" presId="urn:microsoft.com/office/officeart/2005/8/layout/chevron2"/>
    <dgm:cxn modelId="{53859F7C-C28C-1D40-824B-4045D8ED48AE}" type="presOf" srcId="{B4AD14B7-72DC-AB4D-B59A-5057F63D3D3B}" destId="{29799B7F-F47A-F14B-82A4-1A79629891EE}" srcOrd="0" destOrd="2" presId="urn:microsoft.com/office/officeart/2005/8/layout/chevron2"/>
    <dgm:cxn modelId="{AF8DCB2D-8E3E-DC4D-BCFF-F64C54916580}" type="presOf" srcId="{46CDBD97-D43A-0349-BA8F-45A00D6F0435}" destId="{A628F9EC-0C44-1347-A18C-D5DF8C008175}" srcOrd="0" destOrd="3" presId="urn:microsoft.com/office/officeart/2005/8/layout/chevron2"/>
    <dgm:cxn modelId="{C6FB98DF-FC51-6F43-9452-D49C4ADE180D}" srcId="{510EEAFD-5B44-CD49-921F-9C7438F1A558}" destId="{F60D1278-03DF-0F46-B616-2360495035F0}" srcOrd="1" destOrd="0" parTransId="{05B0257A-14EC-0046-9F3E-83DFF1348D37}" sibTransId="{D06D1C02-90FB-5E4E-90ED-F0366860C785}"/>
    <dgm:cxn modelId="{9A8C9CEE-15AE-ED47-BBBC-8FB8E2DA41C4}" type="presOf" srcId="{84D9E3F4-8C29-D943-9183-9786FE7AAC03}" destId="{D1992235-5467-3D48-BA8C-70A4ECC79071}" srcOrd="0" destOrd="0" presId="urn:microsoft.com/office/officeart/2005/8/layout/chevron2"/>
    <dgm:cxn modelId="{F7EB5180-5F0F-8547-800A-2A884DFE4FB8}" type="presOf" srcId="{65F2E5EB-FA2F-9640-BB53-5639832EA90F}" destId="{31A228F7-CC09-6D43-A3F7-B3B2ACAB83D1}" srcOrd="0" destOrd="0" presId="urn:microsoft.com/office/officeart/2005/8/layout/chevron2"/>
    <dgm:cxn modelId="{172F0A34-22E7-6A4C-B379-4B344D5D6031}" srcId="{34A30910-36D0-5247-9D7C-E998C9A0C5C4}" destId="{A413038D-D54E-344E-84E3-E4AF198D8728}" srcOrd="2" destOrd="0" parTransId="{D84FC445-F336-0D47-A6C2-7E4010AA53E5}" sibTransId="{EB1EA717-8F37-AD4C-A532-A4F39DDE3F75}"/>
    <dgm:cxn modelId="{38FD9893-4222-D949-B442-142CCEE167EC}" type="presOf" srcId="{CB3C3525-FE78-AB47-B765-7514B4F960F8}" destId="{31A228F7-CC09-6D43-A3F7-B3B2ACAB83D1}" srcOrd="0" destOrd="1" presId="urn:microsoft.com/office/officeart/2005/8/layout/chevron2"/>
    <dgm:cxn modelId="{81910856-7902-4F4C-8FB8-059AC088185E}" srcId="{971C8F9F-DA1F-0A42-BAA3-1C359F192DF8}" destId="{65F2E5EB-FA2F-9640-BB53-5639832EA90F}" srcOrd="0" destOrd="0" parTransId="{7D04E158-9790-7749-B538-155A180357C1}" sibTransId="{C8AA22A0-54EE-454D-974C-5B2AC73DA263}"/>
    <dgm:cxn modelId="{61161606-B171-7C42-857F-92D3C8E9C2F1}" type="presOf" srcId="{4FE2542F-BF51-DD45-B7DD-733A87046F46}" destId="{31A228F7-CC09-6D43-A3F7-B3B2ACAB83D1}" srcOrd="0" destOrd="2" presId="urn:microsoft.com/office/officeart/2005/8/layout/chevron2"/>
    <dgm:cxn modelId="{62F19A96-3861-1642-8939-9F1CCAD26D6F}" type="presOf" srcId="{510EEAFD-5B44-CD49-921F-9C7438F1A558}" destId="{A628F9EC-0C44-1347-A18C-D5DF8C008175}" srcOrd="0" destOrd="0" presId="urn:microsoft.com/office/officeart/2005/8/layout/chevron2"/>
    <dgm:cxn modelId="{68CD233C-22F0-7644-8D17-425F8CC70D02}" srcId="{BC38F0C6-E881-E146-956C-29FFFA189522}" destId="{84D9E3F4-8C29-D943-9183-9786FE7AAC03}" srcOrd="0" destOrd="0" parTransId="{403F7E94-A111-0446-BB6D-3200445246BB}" sibTransId="{A8945BF8-928E-3346-8447-1D15FF88D0CD}"/>
    <dgm:cxn modelId="{7B302F38-9F3F-BE43-B65D-AF888E366751}" type="presOf" srcId="{E7EB6A1E-3958-AF4C-A69C-12C558DB781C}" destId="{29799B7F-F47A-F14B-82A4-1A79629891EE}" srcOrd="0" destOrd="1" presId="urn:microsoft.com/office/officeart/2005/8/layout/chevron2"/>
    <dgm:cxn modelId="{FD2CB02E-FB32-1F4D-9A83-3D91B0FE3DDA}" type="presOf" srcId="{F60D1278-03DF-0F46-B616-2360495035F0}" destId="{A628F9EC-0C44-1347-A18C-D5DF8C008175}" srcOrd="0" destOrd="2" presId="urn:microsoft.com/office/officeart/2005/8/layout/chevron2"/>
    <dgm:cxn modelId="{4FC9B12A-68E3-E144-AFF1-64EAAC43457C}" type="presOf" srcId="{37376C4F-C013-014C-A349-6662222DCE44}" destId="{D1992235-5467-3D48-BA8C-70A4ECC79071}" srcOrd="0" destOrd="1" presId="urn:microsoft.com/office/officeart/2005/8/layout/chevron2"/>
    <dgm:cxn modelId="{F7A1D983-2F60-E14A-9C10-41A7DC86EA2C}" srcId="{427AE716-D23B-DC45-8CDD-F4372A2A35D8}" destId="{34A30910-36D0-5247-9D7C-E998C9A0C5C4}" srcOrd="0" destOrd="0" parTransId="{75914134-41BF-D146-AD20-7461E38FAFFD}" sibTransId="{5F69AB6B-8E69-2540-A784-6EF22E8A9C8E}"/>
    <dgm:cxn modelId="{9F194099-ABEF-3049-8120-25F5BFCD98DC}" type="presOf" srcId="{A413038D-D54E-344E-84E3-E4AF198D8728}" destId="{29799B7F-F47A-F14B-82A4-1A79629891EE}" srcOrd="0" destOrd="3" presId="urn:microsoft.com/office/officeart/2005/8/layout/chevron2"/>
    <dgm:cxn modelId="{E19E28E1-C944-9B4C-B403-CAD12DFF1734}" srcId="{D5FF2727-3E2B-2C4B-9AB1-F63B12390D32}" destId="{427AE716-D23B-DC45-8CDD-F4372A2A35D8}" srcOrd="1" destOrd="0" parTransId="{DF376C1A-58BE-984E-9533-665F6339D490}" sibTransId="{78A5D8A0-EFC0-4847-BC05-772008A9993B}"/>
    <dgm:cxn modelId="{D7F665C0-DFC9-8244-802E-A87FB49EEA34}" type="presOf" srcId="{2205DB4B-0A77-CA47-BC2B-A1CE0DC6A1A7}" destId="{D1992235-5467-3D48-BA8C-70A4ECC79071}" srcOrd="0" destOrd="2" presId="urn:microsoft.com/office/officeart/2005/8/layout/chevron2"/>
    <dgm:cxn modelId="{61703230-68AD-4E43-86E9-57F73306209F}" srcId="{510EEAFD-5B44-CD49-921F-9C7438F1A558}" destId="{DBDA74B6-80D7-5042-95EE-54A62DFBEEEC}" srcOrd="0" destOrd="0" parTransId="{B5B623CA-CFC0-5649-97DF-4D125A2257EF}" sibTransId="{24FEBA5B-C6B8-8F49-A09F-FF06783017A0}"/>
    <dgm:cxn modelId="{98038124-4908-424F-BED7-4E5B7F25E1E4}" type="presOf" srcId="{BC38F0C6-E881-E146-956C-29FFFA189522}" destId="{05B47B36-9116-9C48-82ED-FB90D5E479D0}" srcOrd="0" destOrd="0" presId="urn:microsoft.com/office/officeart/2005/8/layout/chevron2"/>
    <dgm:cxn modelId="{882AE9D4-E551-C44E-A6CF-6B546A691D80}" type="presOf" srcId="{34A30910-36D0-5247-9D7C-E998C9A0C5C4}" destId="{29799B7F-F47A-F14B-82A4-1A79629891EE}" srcOrd="0" destOrd="0" presId="urn:microsoft.com/office/officeart/2005/8/layout/chevron2"/>
    <dgm:cxn modelId="{D3DD205E-279B-F74A-9A9F-9D2033F9651C}" type="presParOf" srcId="{BF1658F2-6C24-1144-B8E4-35ED26359C1E}" destId="{3DA2E2B7-9EC3-7D4E-AA90-E929FB470840}" srcOrd="0" destOrd="0" presId="urn:microsoft.com/office/officeart/2005/8/layout/chevron2"/>
    <dgm:cxn modelId="{A6DF6357-2FFA-AC48-A63A-3C5A001A3C98}" type="presParOf" srcId="{3DA2E2B7-9EC3-7D4E-AA90-E929FB470840}" destId="{C1E41272-21DC-A649-9AD9-822BDF4CE502}" srcOrd="0" destOrd="0" presId="urn:microsoft.com/office/officeart/2005/8/layout/chevron2"/>
    <dgm:cxn modelId="{0C95EC84-99A7-1B4F-850D-62B24AC653BA}" type="presParOf" srcId="{3DA2E2B7-9EC3-7D4E-AA90-E929FB470840}" destId="{A628F9EC-0C44-1347-A18C-D5DF8C008175}" srcOrd="1" destOrd="0" presId="urn:microsoft.com/office/officeart/2005/8/layout/chevron2"/>
    <dgm:cxn modelId="{322E4A88-68CC-AD41-9D58-09B24A4E0D6C}" type="presParOf" srcId="{BF1658F2-6C24-1144-B8E4-35ED26359C1E}" destId="{E6899AF8-97D9-BD47-970B-79165AE4E5C0}" srcOrd="1" destOrd="0" presId="urn:microsoft.com/office/officeart/2005/8/layout/chevron2"/>
    <dgm:cxn modelId="{3C80ACA2-D98F-3E4B-8F0B-81B77CAFF312}" type="presParOf" srcId="{BF1658F2-6C24-1144-B8E4-35ED26359C1E}" destId="{4224E00B-F1BC-A04F-8061-AD852EA3496E}" srcOrd="2" destOrd="0" presId="urn:microsoft.com/office/officeart/2005/8/layout/chevron2"/>
    <dgm:cxn modelId="{FE26075B-832F-8D4E-A16F-6AAD72B7BEA1}" type="presParOf" srcId="{4224E00B-F1BC-A04F-8061-AD852EA3496E}" destId="{55A97FAC-EDDB-8544-8027-8304B6577AF6}" srcOrd="0" destOrd="0" presId="urn:microsoft.com/office/officeart/2005/8/layout/chevron2"/>
    <dgm:cxn modelId="{A455960F-0472-714A-A1E2-5D72065F6120}" type="presParOf" srcId="{4224E00B-F1BC-A04F-8061-AD852EA3496E}" destId="{29799B7F-F47A-F14B-82A4-1A79629891EE}" srcOrd="1" destOrd="0" presId="urn:microsoft.com/office/officeart/2005/8/layout/chevron2"/>
    <dgm:cxn modelId="{525B03D3-C6F7-B844-B96F-AE68F058D158}" type="presParOf" srcId="{BF1658F2-6C24-1144-B8E4-35ED26359C1E}" destId="{9C78FFE8-B9F1-1D49-88D1-D0DE4C7851EA}" srcOrd="3" destOrd="0" presId="urn:microsoft.com/office/officeart/2005/8/layout/chevron2"/>
    <dgm:cxn modelId="{2B417828-8201-7E40-80ED-8FD48FD678AC}" type="presParOf" srcId="{BF1658F2-6C24-1144-B8E4-35ED26359C1E}" destId="{0BB577C8-4596-6843-92BE-3167376CBAE0}" srcOrd="4" destOrd="0" presId="urn:microsoft.com/office/officeart/2005/8/layout/chevron2"/>
    <dgm:cxn modelId="{30EBB4BE-7D83-B64C-AB1D-131B81B45808}" type="presParOf" srcId="{0BB577C8-4596-6843-92BE-3167376CBAE0}" destId="{05B47B36-9116-9C48-82ED-FB90D5E479D0}" srcOrd="0" destOrd="0" presId="urn:microsoft.com/office/officeart/2005/8/layout/chevron2"/>
    <dgm:cxn modelId="{966A9221-56A2-4745-84F4-4F10F030064A}" type="presParOf" srcId="{0BB577C8-4596-6843-92BE-3167376CBAE0}" destId="{D1992235-5467-3D48-BA8C-70A4ECC79071}" srcOrd="1" destOrd="0" presId="urn:microsoft.com/office/officeart/2005/8/layout/chevron2"/>
    <dgm:cxn modelId="{BCA674B3-A1D2-2948-A695-465C6F138411}" type="presParOf" srcId="{BF1658F2-6C24-1144-B8E4-35ED26359C1E}" destId="{D525960D-4F64-1645-BC2F-BA17036E3BE9}" srcOrd="5" destOrd="0" presId="urn:microsoft.com/office/officeart/2005/8/layout/chevron2"/>
    <dgm:cxn modelId="{B6C4E112-11CB-2F44-AA57-C383327054A6}" type="presParOf" srcId="{BF1658F2-6C24-1144-B8E4-35ED26359C1E}" destId="{4AACED35-E92A-9E44-BC19-1D6186CCE64D}" srcOrd="6" destOrd="0" presId="urn:microsoft.com/office/officeart/2005/8/layout/chevron2"/>
    <dgm:cxn modelId="{42480546-5BA7-1E45-B171-15BADF0DDBDD}" type="presParOf" srcId="{4AACED35-E92A-9E44-BC19-1D6186CCE64D}" destId="{93647A76-8280-EB4A-91C9-B65408C9D946}" srcOrd="0" destOrd="0" presId="urn:microsoft.com/office/officeart/2005/8/layout/chevron2"/>
    <dgm:cxn modelId="{084E1E72-4EAB-B04E-A622-D8BDD1192C01}" type="presParOf" srcId="{4AACED35-E92A-9E44-BC19-1D6186CCE64D}" destId="{31A228F7-CC09-6D43-A3F7-B3B2ACAB83D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11.emf"/></Relationships>
</file>

<file path=ppt/drawings/drawing1.xml><?xml version="1.0" encoding="utf-8"?>
<c:userShapes xmlns:c="http://schemas.openxmlformats.org/drawingml/2006/chart">
  <cdr:relSizeAnchor xmlns:cdr="http://schemas.openxmlformats.org/drawingml/2006/chartDrawing">
    <cdr:from>
      <cdr:x>0.38641</cdr:x>
      <cdr:y>0.5</cdr:y>
    </cdr:from>
    <cdr:to>
      <cdr:x>0.65592</cdr:x>
      <cdr:y>0.84529</cdr:y>
    </cdr:to>
    <cdr:pic>
      <cdr:nvPicPr>
        <cdr:cNvPr id="2" name="chart">
          <a:extLst xmlns:a="http://schemas.openxmlformats.org/drawingml/2006/main">
            <a:ext uri="{FF2B5EF4-FFF2-40B4-BE49-F238E27FC236}">
              <a16:creationId xmlns:a16="http://schemas.microsoft.com/office/drawing/2014/main" xmlns="" id="{A686E72B-20EE-2C4E-80A3-17988DA09B7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965033" y="588490"/>
          <a:ext cx="673100" cy="406400"/>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1</cdr:x>
      <cdr:y>0.16558</cdr:y>
    </cdr:to>
    <cdr:sp macro="" textlink="">
      <cdr:nvSpPr>
        <cdr:cNvPr id="2" name="テキスト ボックス 15">
          <a:extLst xmlns:a="http://schemas.openxmlformats.org/drawingml/2006/main">
            <a:ext uri="{FF2B5EF4-FFF2-40B4-BE49-F238E27FC236}">
              <a16:creationId xmlns:a16="http://schemas.microsoft.com/office/drawing/2014/main" xmlns="" id="{19606439-0CB8-4E48-B8D9-E6491B5A18FF}"/>
            </a:ext>
          </a:extLst>
        </cdr:cNvPr>
        <cdr:cNvSpPr txBox="1"/>
      </cdr:nvSpPr>
      <cdr:spPr>
        <a:xfrm xmlns:a="http://schemas.openxmlformats.org/drawingml/2006/main">
          <a:off x="0" y="0"/>
          <a:ext cx="4664753" cy="430887"/>
        </a:xfrm>
        <a:prstGeom xmlns:a="http://schemas.openxmlformats.org/drawingml/2006/main" prst="rect">
          <a:avLst/>
        </a:prstGeom>
        <a:noFill xmlns:a="http://schemas.openxmlformats.org/drawingml/2006/main"/>
        <a:ln xmlns:a="http://schemas.openxmlformats.org/drawingml/2006/main" w="3175">
          <a:noFill/>
        </a:ln>
      </cdr:spPr>
      <cdr:txBody>
        <a:bodyPr xmlns:a="http://schemas.openxmlformats.org/drawingml/2006/main" wrap="square">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algn="ctr">
            <a:defRPr/>
          </a:pPr>
          <a:r>
            <a:rPr lang="ja-JP" altLang="en-US" sz="1100" b="1" dirty="0">
              <a:solidFill>
                <a:schemeClr val="bg1">
                  <a:lumMod val="50000"/>
                </a:schemeClr>
              </a:solidFill>
              <a:latin typeface="メイリオ" panose="020B0604030504040204" pitchFamily="50" charset="-128"/>
              <a:ea typeface="メイリオ" panose="020B0604030504040204" pitchFamily="50" charset="-128"/>
            </a:rPr>
            <a:t>このプログラム</a:t>
          </a:r>
          <a:r>
            <a:rPr lang="ja-JP" altLang="en-US" sz="1100" b="1">
              <a:solidFill>
                <a:schemeClr val="bg1">
                  <a:lumMod val="50000"/>
                </a:schemeClr>
              </a:solidFill>
              <a:latin typeface="メイリオ" panose="020B0604030504040204" pitchFamily="50" charset="-128"/>
              <a:ea typeface="メイリオ" panose="020B0604030504040204" pitchFamily="50" charset="-128"/>
            </a:rPr>
            <a:t>を知り合いに対して</a:t>
          </a:r>
          <a:r>
            <a:rPr lang="ja-JP" altLang="en-US" sz="1100" b="1" dirty="0">
              <a:solidFill>
                <a:schemeClr val="bg1">
                  <a:lumMod val="50000"/>
                </a:schemeClr>
              </a:solidFill>
              <a:latin typeface="メイリオ" panose="020B0604030504040204" pitchFamily="50" charset="-128"/>
              <a:ea typeface="メイリオ" panose="020B0604030504040204" pitchFamily="50" charset="-128"/>
            </a:rPr>
            <a:t>お勧めする可能性は？</a:t>
          </a:r>
          <a:r>
            <a:rPr lang="en-US" altLang="ja-JP" sz="1100" b="1" dirty="0">
              <a:solidFill>
                <a:schemeClr val="bg1">
                  <a:lumMod val="50000"/>
                </a:schemeClr>
              </a:solidFill>
              <a:latin typeface="メイリオ" panose="020B0604030504040204" pitchFamily="50" charset="-128"/>
              <a:ea typeface="メイリオ" panose="020B0604030504040204" pitchFamily="50" charset="-128"/>
            </a:rPr>
            <a:t/>
          </a:r>
          <a:br>
            <a:rPr lang="en-US" altLang="ja-JP" sz="1100" b="1" dirty="0">
              <a:solidFill>
                <a:schemeClr val="bg1">
                  <a:lumMod val="50000"/>
                </a:schemeClr>
              </a:solidFill>
              <a:latin typeface="メイリオ" panose="020B0604030504040204" pitchFamily="50" charset="-128"/>
              <a:ea typeface="メイリオ" panose="020B0604030504040204" pitchFamily="50" charset="-128"/>
            </a:rPr>
          </a:br>
          <a:r>
            <a:rPr lang="en-US" altLang="ja-JP" sz="1100" b="1" dirty="0">
              <a:solidFill>
                <a:schemeClr val="bg1">
                  <a:lumMod val="50000"/>
                </a:schemeClr>
              </a:solidFill>
              <a:latin typeface="メイリオ" panose="020B0604030504040204" pitchFamily="50" charset="-128"/>
              <a:ea typeface="メイリオ" panose="020B0604030504040204" pitchFamily="50" charset="-128"/>
            </a:rPr>
            <a:t>(</a:t>
          </a:r>
          <a:r>
            <a:rPr lang="ja-JP" altLang="en-US" sz="1100" b="1" dirty="0">
              <a:solidFill>
                <a:schemeClr val="bg1">
                  <a:lumMod val="50000"/>
                </a:schemeClr>
              </a:solidFill>
              <a:latin typeface="メイリオ" panose="020B0604030504040204" pitchFamily="50" charset="-128"/>
              <a:ea typeface="メイリオ" panose="020B0604030504040204" pitchFamily="50" charset="-128"/>
            </a:rPr>
            <a:t>進める可能性　極めて高い：</a:t>
          </a:r>
          <a:r>
            <a:rPr lang="en-US" altLang="ja-JP" sz="1100" b="1" dirty="0">
              <a:solidFill>
                <a:schemeClr val="bg1">
                  <a:lumMod val="50000"/>
                </a:schemeClr>
              </a:solidFill>
              <a:latin typeface="メイリオ" panose="020B0604030504040204" pitchFamily="50" charset="-128"/>
              <a:ea typeface="メイリオ" panose="020B0604030504040204" pitchFamily="50" charset="-128"/>
            </a:rPr>
            <a:t>10</a:t>
          </a:r>
          <a:r>
            <a:rPr lang="ja-JP" altLang="en-US" sz="1100" b="1" dirty="0">
              <a:solidFill>
                <a:schemeClr val="bg1">
                  <a:lumMod val="50000"/>
                </a:schemeClr>
              </a:solidFill>
              <a:latin typeface="メイリオ" panose="020B0604030504040204" pitchFamily="50" charset="-128"/>
              <a:ea typeface="メイリオ" panose="020B0604030504040204" pitchFamily="50" charset="-128"/>
            </a:rPr>
            <a:t>　＞　全くない　</a:t>
          </a:r>
          <a:r>
            <a:rPr lang="en-US" altLang="ja-JP" sz="1100" b="1" dirty="0">
              <a:solidFill>
                <a:schemeClr val="bg1">
                  <a:lumMod val="50000"/>
                </a:schemeClr>
              </a:solidFill>
              <a:latin typeface="メイリオ" panose="020B0604030504040204" pitchFamily="50" charset="-128"/>
              <a:ea typeface="メイリオ" panose="020B0604030504040204" pitchFamily="50" charset="-128"/>
            </a:rPr>
            <a:t>0</a:t>
          </a:r>
          <a:r>
            <a:rPr lang="ja-JP" altLang="en-US" sz="1100" b="1" dirty="0">
              <a:solidFill>
                <a:schemeClr val="bg1">
                  <a:lumMod val="50000"/>
                </a:schemeClr>
              </a:solidFill>
              <a:latin typeface="メイリオ" panose="020B0604030504040204" pitchFamily="50" charset="-128"/>
              <a:ea typeface="メイリオ" panose="020B0604030504040204" pitchFamily="50" charset="-128"/>
            </a:rPr>
            <a:t>として</a:t>
          </a:r>
          <a:r>
            <a:rPr lang="en-US" altLang="ja-JP" sz="1100" b="1" dirty="0">
              <a:solidFill>
                <a:schemeClr val="bg1">
                  <a:lumMod val="50000"/>
                </a:schemeClr>
              </a:solidFill>
              <a:latin typeface="メイリオ" panose="020B0604030504040204" pitchFamily="50" charset="-128"/>
              <a:ea typeface="メイリオ" panose="020B0604030504040204" pitchFamily="50" charset="-128"/>
            </a:rPr>
            <a:t>)</a:t>
          </a:r>
          <a:endParaRPr lang="ja-JP" altLang="en-US" sz="1600" b="1" dirty="0">
            <a:solidFill>
              <a:schemeClr val="bg1">
                <a:lumMod val="50000"/>
              </a:schemeClr>
            </a:solidFill>
            <a:latin typeface="メイリオ" panose="020B0604030504040204" pitchFamily="50" charset="-128"/>
            <a:ea typeface="メイリオ" panose="020B0604030504040204" pitchFamily="50" charset="-128"/>
          </a:endParaRPr>
        </a:p>
      </cdr:txBody>
    </cdr:sp>
  </cdr:relSizeAnchor>
  <cdr:relSizeAnchor xmlns:cdr="http://schemas.openxmlformats.org/drawingml/2006/chartDrawing">
    <cdr:from>
      <cdr:x>0.44426</cdr:x>
      <cdr:y>0.6765</cdr:y>
    </cdr:from>
    <cdr:to>
      <cdr:x>0.82733</cdr:x>
      <cdr:y>0.77703</cdr:y>
    </cdr:to>
    <cdr:sp macro="" textlink="">
      <cdr:nvSpPr>
        <cdr:cNvPr id="3" name="テキスト ボックス 3">
          <a:extLst xmlns:a="http://schemas.openxmlformats.org/drawingml/2006/main">
            <a:ext uri="{FF2B5EF4-FFF2-40B4-BE49-F238E27FC236}">
              <a16:creationId xmlns:a16="http://schemas.microsoft.com/office/drawing/2014/main" xmlns="" id="{1E66DA0B-2C75-4959-8AC9-93817DDB0195}"/>
            </a:ext>
          </a:extLst>
        </cdr:cNvPr>
        <cdr:cNvSpPr txBox="1"/>
      </cdr:nvSpPr>
      <cdr:spPr>
        <a:xfrm xmlns:a="http://schemas.openxmlformats.org/drawingml/2006/main">
          <a:off x="2072372" y="1760458"/>
          <a:ext cx="1786908"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r>
            <a:rPr kumimoji="1" lang="en-US" altLang="ja-JP" sz="1100" b="1" dirty="0">
              <a:solidFill>
                <a:schemeClr val="bg1"/>
              </a:solidFill>
              <a:latin typeface="メイリオ" panose="020B0604030504040204" pitchFamily="50" charset="-128"/>
              <a:ea typeface="メイリオ" panose="020B0604030504040204" pitchFamily="50" charset="-128"/>
            </a:rPr>
            <a:t>10.</a:t>
          </a:r>
          <a:r>
            <a:rPr kumimoji="1" lang="ja-JP" altLang="en-US" sz="1100" b="1">
              <a:solidFill>
                <a:schemeClr val="bg1"/>
              </a:solidFill>
              <a:latin typeface="メイリオ" panose="020B0604030504040204" pitchFamily="50" charset="-128"/>
              <a:ea typeface="メイリオ" panose="020B0604030504040204" pitchFamily="50" charset="-128"/>
            </a:rPr>
            <a:t>「極めて高い」</a:t>
          </a:r>
          <a:endParaRPr kumimoji="1" lang="ja-JP" altLang="en-US" sz="1100" b="1" dirty="0">
            <a:solidFill>
              <a:schemeClr val="bg1"/>
            </a:solidFill>
            <a:latin typeface="メイリオ" panose="020B0604030504040204" pitchFamily="50" charset="-128"/>
            <a:ea typeface="メイリオ" panose="020B0604030504040204" pitchFamily="50" charset="-128"/>
          </a:endParaRPr>
        </a:p>
      </cdr:txBody>
    </cdr:sp>
  </cdr:relSizeAnchor>
  <cdr:relSizeAnchor xmlns:cdr="http://schemas.openxmlformats.org/drawingml/2006/chartDrawing">
    <cdr:from>
      <cdr:x>0.30847</cdr:x>
      <cdr:y>0.52801</cdr:y>
    </cdr:from>
    <cdr:to>
      <cdr:x>0.69153</cdr:x>
      <cdr:y>0.62854</cdr:y>
    </cdr:to>
    <cdr:sp macro="" textlink="">
      <cdr:nvSpPr>
        <cdr:cNvPr id="6" name="テキスト ボックス 3">
          <a:extLst xmlns:a="http://schemas.openxmlformats.org/drawingml/2006/main">
            <a:ext uri="{FF2B5EF4-FFF2-40B4-BE49-F238E27FC236}">
              <a16:creationId xmlns:a16="http://schemas.microsoft.com/office/drawing/2014/main" xmlns="" id="{3BA37274-E062-0045-AF7D-7D98AB92B402}"/>
            </a:ext>
          </a:extLst>
        </cdr:cNvPr>
        <cdr:cNvSpPr txBox="1"/>
      </cdr:nvSpPr>
      <cdr:spPr>
        <a:xfrm xmlns:a="http://schemas.openxmlformats.org/drawingml/2006/main">
          <a:off x="1438922" y="1374044"/>
          <a:ext cx="1786908"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en-US" altLang="ja-JP" sz="1100" b="1" dirty="0">
              <a:solidFill>
                <a:schemeClr val="bg1"/>
              </a:solidFill>
              <a:latin typeface="メイリオ" panose="020B0604030504040204" pitchFamily="50" charset="-128"/>
              <a:ea typeface="メイリオ" panose="020B0604030504040204" pitchFamily="50" charset="-128"/>
            </a:rPr>
            <a:t>9.</a:t>
          </a:r>
          <a:r>
            <a:rPr kumimoji="1" lang="ja-JP" altLang="en-US" sz="1100" b="1">
              <a:solidFill>
                <a:schemeClr val="bg1"/>
              </a:solidFill>
              <a:latin typeface="メイリオ" panose="020B0604030504040204" pitchFamily="50" charset="-128"/>
              <a:ea typeface="メイリオ" panose="020B0604030504040204" pitchFamily="50" charset="-128"/>
            </a:rPr>
            <a:t>「高い」</a:t>
          </a:r>
          <a:endParaRPr kumimoji="1" lang="ja-JP" altLang="en-US" sz="1100" b="1" dirty="0">
            <a:solidFill>
              <a:schemeClr val="bg1"/>
            </a:solidFill>
            <a:latin typeface="メイリオ" panose="020B0604030504040204" pitchFamily="50" charset="-128"/>
            <a:ea typeface="メイリオ" panose="020B0604030504040204" pitchFamily="50" charset="-128"/>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153"/>
            <a:ext cx="5438140" cy="4466987"/>
          </a:xfrm>
          <a:prstGeom prst="rect">
            <a:avLst/>
          </a:prstGeom>
          <a:noFill/>
          <a:ln>
            <a:noFill/>
          </a:ln>
        </p:spPr>
        <p:txBody>
          <a:bodyPr spcFirstLastPara="1" wrap="square" lIns="90986" tIns="90986" rIns="90986" bIns="90986"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0828694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5:notes"/>
          <p:cNvSpPr>
            <a:spLocks noGrp="1" noRot="1" noChangeAspect="1"/>
          </p:cNvSpPr>
          <p:nvPr>
            <p:ph type="sldImg" idx="2"/>
          </p:nvPr>
        </p:nvSpPr>
        <p:spPr>
          <a:xfrm>
            <a:off x="674688" y="808038"/>
            <a:ext cx="5387975" cy="40417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03" name="Google Shape;203;p5:notes"/>
          <p:cNvSpPr txBox="1">
            <a:spLocks noGrp="1"/>
          </p:cNvSpPr>
          <p:nvPr>
            <p:ph type="body" idx="1"/>
          </p:nvPr>
        </p:nvSpPr>
        <p:spPr>
          <a:xfrm>
            <a:off x="673788" y="5118725"/>
            <a:ext cx="5390265" cy="4849332"/>
          </a:xfrm>
          <a:prstGeom prst="rect">
            <a:avLst/>
          </a:prstGeom>
          <a:noFill/>
          <a:ln>
            <a:noFill/>
          </a:ln>
        </p:spPr>
        <p:txBody>
          <a:bodyPr spcFirstLastPara="1" wrap="square" lIns="90986" tIns="90986" rIns="90986" bIns="90986" anchor="t" anchorCtr="0">
            <a:noAutofit/>
          </a:bodyPr>
          <a:lstStyle/>
          <a:p>
            <a:pPr marL="12639">
              <a:lnSpc>
                <a:spcPct val="150000"/>
              </a:lnSpc>
              <a:spcBef>
                <a:spcPts val="100"/>
              </a:spcBef>
            </a:pPr>
            <a:r>
              <a:rPr lang="ja-JP" altLang="en-US" sz="1000" b="1" spc="11">
                <a:latin typeface="HiraKakuStd-W6"/>
                <a:cs typeface="HiraKakuStd-W6"/>
              </a:rPr>
              <a:t>種別：</a:t>
            </a:r>
            <a:r>
              <a:rPr lang="ja-JP" altLang="en-US" b="1" spc="11">
                <a:latin typeface="HiraKakuStd-W6"/>
                <a:cs typeface="HiraKakuStd-W6"/>
              </a:rPr>
              <a:t>探究学習プログラム</a:t>
            </a:r>
            <a:endParaRPr lang="ja-JP" altLang="en-US" b="1">
              <a:latin typeface="HiraKakuStd-W6"/>
              <a:cs typeface="HiraKakuStd-W6"/>
            </a:endParaRPr>
          </a:p>
          <a:p>
            <a:pPr marL="12639">
              <a:lnSpc>
                <a:spcPct val="150000"/>
              </a:lnSpc>
            </a:pPr>
            <a:r>
              <a:rPr lang="ja-JP" altLang="en-US" sz="1000" b="1" spc="11">
                <a:latin typeface="ＭＳ ゴシック"/>
                <a:cs typeface="ＭＳ ゴシック"/>
              </a:rPr>
              <a:t>対象</a:t>
            </a:r>
            <a:r>
              <a:rPr lang="ja-JP" altLang="en-US" sz="1000" b="1">
                <a:latin typeface="ＭＳ ゴシック"/>
                <a:cs typeface="ＭＳ ゴシック"/>
              </a:rPr>
              <a:t>：</a:t>
            </a:r>
            <a:r>
              <a:rPr lang="ja-JP" altLang="en-US" b="1">
                <a:latin typeface="ＭＳ ゴシック"/>
                <a:cs typeface="ＭＳ ゴシック"/>
              </a:rPr>
              <a:t>静岡市内の中学生</a:t>
            </a:r>
            <a:r>
              <a:rPr lang="ja-JP" altLang="en-US" b="1">
                <a:latin typeface="HiraKakuStd-W6"/>
                <a:cs typeface="HiraKakuStd-W6"/>
              </a:rPr>
              <a:t>・</a:t>
            </a:r>
            <a:r>
              <a:rPr lang="ja-JP" altLang="en-US" b="1">
                <a:latin typeface="ＭＳ ゴシック"/>
                <a:cs typeface="ＭＳ ゴシック"/>
              </a:rPr>
              <a:t>高校生</a:t>
            </a:r>
          </a:p>
          <a:p>
            <a:pPr marL="12639">
              <a:lnSpc>
                <a:spcPct val="150000"/>
              </a:lnSpc>
            </a:pPr>
            <a:r>
              <a:rPr lang="ja-JP" altLang="en-US" sz="1000" b="1" spc="11">
                <a:latin typeface="ＭＳ ゴシック"/>
                <a:cs typeface="ＭＳ ゴシック"/>
              </a:rPr>
              <a:t>時間</a:t>
            </a:r>
            <a:r>
              <a:rPr lang="ja-JP" altLang="en-US" sz="1000" b="1" spc="-15">
                <a:latin typeface="ＭＳ ゴシック"/>
                <a:cs typeface="ＭＳ ゴシック"/>
              </a:rPr>
              <a:t>：</a:t>
            </a:r>
            <a:r>
              <a:rPr lang="en-US" altLang="ja-JP" b="1" spc="-15" dirty="0"/>
              <a:t>50</a:t>
            </a:r>
            <a:r>
              <a:rPr lang="ja-JP" altLang="en-US" b="1">
                <a:latin typeface="ＭＳ ゴシック"/>
                <a:cs typeface="ＭＳ ゴシック"/>
              </a:rPr>
              <a:t>分</a:t>
            </a:r>
            <a:r>
              <a:rPr lang="en-US" altLang="ja-JP" b="1" spc="-5" dirty="0"/>
              <a:t>15</a:t>
            </a:r>
            <a:r>
              <a:rPr lang="ja-JP" altLang="en-US" b="1">
                <a:latin typeface="ＭＳ ゴシック"/>
                <a:cs typeface="ＭＳ ゴシック"/>
              </a:rPr>
              <a:t>コマ</a:t>
            </a:r>
            <a:r>
              <a:rPr lang="ja-JP" altLang="en-US" b="1" spc="-110">
                <a:latin typeface="ＭＳ ゴシック"/>
                <a:cs typeface="ＭＳ ゴシック"/>
              </a:rPr>
              <a:t> </a:t>
            </a:r>
            <a:endParaRPr lang="en-US" altLang="ja-JP" sz="1000" b="1" spc="-110" dirty="0">
              <a:latin typeface="HiraKakuStd-W6"/>
              <a:cs typeface="ＭＳ ゴシック"/>
            </a:endParaRPr>
          </a:p>
          <a:p>
            <a:pPr marL="12639">
              <a:lnSpc>
                <a:spcPct val="150000"/>
              </a:lnSpc>
            </a:pPr>
            <a:r>
              <a:rPr lang="ja-JP" altLang="en-US" sz="1000" b="1">
                <a:latin typeface="ＭＳ ゴシック"/>
                <a:cs typeface="ＭＳ ゴシック"/>
              </a:rPr>
              <a:t>教材：</a:t>
            </a:r>
            <a:r>
              <a:rPr lang="ja-JP" altLang="en-US" b="1">
                <a:latin typeface="ＭＳ ゴシック"/>
                <a:cs typeface="ＭＳ ゴシック"/>
              </a:rPr>
              <a:t>ワークブック、ワークシート、シラバス</a:t>
            </a:r>
            <a:endParaRPr lang="en-US" altLang="ja-JP" b="1" dirty="0">
              <a:latin typeface="ＭＳ ゴシック"/>
              <a:cs typeface="ＭＳ ゴシック"/>
            </a:endParaRPr>
          </a:p>
          <a:p>
            <a:pPr marL="0" indent="0">
              <a:spcBef>
                <a:spcPts val="358"/>
              </a:spcBef>
              <a:buSzPts val="1400"/>
              <a:buNone/>
            </a:pPr>
            <a:endParaRPr dirty="0"/>
          </a:p>
        </p:txBody>
      </p:sp>
      <p:sp>
        <p:nvSpPr>
          <p:cNvPr id="204" name="Google Shape;204;p5:notes"/>
          <p:cNvSpPr txBox="1">
            <a:spLocks noGrp="1"/>
          </p:cNvSpPr>
          <p:nvPr>
            <p:ph type="sldNum" idx="12"/>
          </p:nvPr>
        </p:nvSpPr>
        <p:spPr>
          <a:xfrm>
            <a:off x="3816573" y="10235578"/>
            <a:ext cx="2919789" cy="538670"/>
          </a:xfrm>
          <a:prstGeom prst="rect">
            <a:avLst/>
          </a:prstGeom>
          <a:noFill/>
          <a:ln>
            <a:noFill/>
          </a:ln>
        </p:spPr>
        <p:txBody>
          <a:bodyPr spcFirstLastPara="1" wrap="square" lIns="91235" tIns="45605" rIns="91235" bIns="45605" anchor="b" anchorCtr="0">
            <a:noAutofit/>
          </a:bodyPr>
          <a:lstStyle/>
          <a:p>
            <a:pPr algn="r" defTabSz="910011">
              <a:buSzPts val="1400"/>
              <a:defRPr/>
            </a:pPr>
            <a:fld id="{00000000-1234-1234-1234-123412341234}" type="slidenum">
              <a:rPr lang="en-US"/>
              <a:pPr algn="r" defTabSz="910011">
                <a:buSzPts val="1400"/>
                <a:defRPr/>
              </a:pPr>
              <a:t>2</a:t>
            </a:fld>
            <a:endParaRPr/>
          </a:p>
        </p:txBody>
      </p:sp>
    </p:spTree>
    <p:extLst>
      <p:ext uri="{BB962C8B-B14F-4D97-AF65-F5344CB8AC3E}">
        <p14:creationId xmlns:p14="http://schemas.microsoft.com/office/powerpoint/2010/main" val="2838114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79768" y="4715153"/>
            <a:ext cx="5438140" cy="4466987"/>
          </a:xfrm>
          <a:prstGeom prst="rect">
            <a:avLst/>
          </a:prstGeom>
        </p:spPr>
        <p:txBody>
          <a:bodyPr spcFirstLastPara="1" wrap="square" lIns="90986" tIns="90986" rIns="90986" bIns="90986" anchor="t" anchorCtr="0">
            <a:noAutofit/>
          </a:bodyPr>
          <a:lstStyle/>
          <a:p>
            <a:pPr marL="0" indent="0">
              <a:buNone/>
            </a:pPr>
            <a:endParaRPr dirty="0"/>
          </a:p>
        </p:txBody>
      </p:sp>
      <p:sp>
        <p:nvSpPr>
          <p:cNvPr id="88" name="Google Shape;88;p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8863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5:notes"/>
          <p:cNvSpPr>
            <a:spLocks noGrp="1" noRot="1" noChangeAspect="1"/>
          </p:cNvSpPr>
          <p:nvPr>
            <p:ph type="sldImg" idx="2"/>
          </p:nvPr>
        </p:nvSpPr>
        <p:spPr>
          <a:xfrm>
            <a:off x="674688" y="808038"/>
            <a:ext cx="5387975" cy="40417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203" name="Google Shape;203;p5:notes"/>
          <p:cNvSpPr txBox="1">
            <a:spLocks noGrp="1"/>
          </p:cNvSpPr>
          <p:nvPr>
            <p:ph type="body" idx="1"/>
          </p:nvPr>
        </p:nvSpPr>
        <p:spPr>
          <a:xfrm>
            <a:off x="673788" y="5118725"/>
            <a:ext cx="5390265" cy="4849332"/>
          </a:xfrm>
          <a:prstGeom prst="rect">
            <a:avLst/>
          </a:prstGeom>
          <a:noFill/>
          <a:ln>
            <a:noFill/>
          </a:ln>
        </p:spPr>
        <p:txBody>
          <a:bodyPr spcFirstLastPara="1" wrap="square" lIns="90986" tIns="90986" rIns="90986" bIns="90986" anchor="t" anchorCtr="0">
            <a:noAutofit/>
          </a:bodyPr>
          <a:lstStyle/>
          <a:p>
            <a:pPr marL="12639">
              <a:lnSpc>
                <a:spcPct val="150000"/>
              </a:lnSpc>
              <a:spcBef>
                <a:spcPts val="100"/>
              </a:spcBef>
            </a:pPr>
            <a:r>
              <a:rPr lang="ja-JP" altLang="en-US" sz="1000" b="1" spc="11">
                <a:latin typeface="HiraKakuStd-W6"/>
                <a:cs typeface="HiraKakuStd-W6"/>
              </a:rPr>
              <a:t>種別：</a:t>
            </a:r>
            <a:r>
              <a:rPr lang="ja-JP" altLang="en-US" b="1" spc="11">
                <a:latin typeface="HiraKakuStd-W6"/>
                <a:cs typeface="HiraKakuStd-W6"/>
              </a:rPr>
              <a:t>探究学習プログラム</a:t>
            </a:r>
            <a:endParaRPr lang="ja-JP" altLang="en-US" b="1">
              <a:latin typeface="HiraKakuStd-W6"/>
              <a:cs typeface="HiraKakuStd-W6"/>
            </a:endParaRPr>
          </a:p>
          <a:p>
            <a:pPr marL="12639">
              <a:lnSpc>
                <a:spcPct val="150000"/>
              </a:lnSpc>
            </a:pPr>
            <a:r>
              <a:rPr lang="ja-JP" altLang="en-US" sz="1000" b="1" spc="11">
                <a:latin typeface="ＭＳ ゴシック"/>
                <a:cs typeface="ＭＳ ゴシック"/>
              </a:rPr>
              <a:t>対象</a:t>
            </a:r>
            <a:r>
              <a:rPr lang="ja-JP" altLang="en-US" sz="1000" b="1">
                <a:latin typeface="ＭＳ ゴシック"/>
                <a:cs typeface="ＭＳ ゴシック"/>
              </a:rPr>
              <a:t>：</a:t>
            </a:r>
            <a:r>
              <a:rPr lang="ja-JP" altLang="en-US" b="1">
                <a:latin typeface="ＭＳ ゴシック"/>
                <a:cs typeface="ＭＳ ゴシック"/>
              </a:rPr>
              <a:t>静岡市内の中学生</a:t>
            </a:r>
            <a:r>
              <a:rPr lang="ja-JP" altLang="en-US" b="1">
                <a:latin typeface="HiraKakuStd-W6"/>
                <a:cs typeface="HiraKakuStd-W6"/>
              </a:rPr>
              <a:t>・</a:t>
            </a:r>
            <a:r>
              <a:rPr lang="ja-JP" altLang="en-US" b="1">
                <a:latin typeface="ＭＳ ゴシック"/>
                <a:cs typeface="ＭＳ ゴシック"/>
              </a:rPr>
              <a:t>高校生</a:t>
            </a:r>
          </a:p>
          <a:p>
            <a:pPr marL="12639">
              <a:lnSpc>
                <a:spcPct val="150000"/>
              </a:lnSpc>
            </a:pPr>
            <a:r>
              <a:rPr lang="ja-JP" altLang="en-US" sz="1000" b="1" spc="11">
                <a:latin typeface="ＭＳ ゴシック"/>
                <a:cs typeface="ＭＳ ゴシック"/>
              </a:rPr>
              <a:t>時間</a:t>
            </a:r>
            <a:r>
              <a:rPr lang="ja-JP" altLang="en-US" sz="1000" b="1" spc="-15">
                <a:latin typeface="ＭＳ ゴシック"/>
                <a:cs typeface="ＭＳ ゴシック"/>
              </a:rPr>
              <a:t>：</a:t>
            </a:r>
            <a:r>
              <a:rPr lang="en-US" altLang="ja-JP" b="1" spc="-15" dirty="0"/>
              <a:t>50</a:t>
            </a:r>
            <a:r>
              <a:rPr lang="ja-JP" altLang="en-US" b="1">
                <a:latin typeface="ＭＳ ゴシック"/>
                <a:cs typeface="ＭＳ ゴシック"/>
              </a:rPr>
              <a:t>分</a:t>
            </a:r>
            <a:r>
              <a:rPr lang="en-US" altLang="ja-JP" b="1" spc="-5" dirty="0"/>
              <a:t>15</a:t>
            </a:r>
            <a:r>
              <a:rPr lang="ja-JP" altLang="en-US" b="1">
                <a:latin typeface="ＭＳ ゴシック"/>
                <a:cs typeface="ＭＳ ゴシック"/>
              </a:rPr>
              <a:t>コマ</a:t>
            </a:r>
            <a:r>
              <a:rPr lang="ja-JP" altLang="en-US" b="1" spc="-110">
                <a:latin typeface="ＭＳ ゴシック"/>
                <a:cs typeface="ＭＳ ゴシック"/>
              </a:rPr>
              <a:t> </a:t>
            </a:r>
            <a:endParaRPr lang="en-US" altLang="ja-JP" sz="1000" b="1" spc="-110" dirty="0">
              <a:latin typeface="HiraKakuStd-W6"/>
              <a:cs typeface="ＭＳ ゴシック"/>
            </a:endParaRPr>
          </a:p>
          <a:p>
            <a:pPr marL="12639">
              <a:lnSpc>
                <a:spcPct val="150000"/>
              </a:lnSpc>
            </a:pPr>
            <a:r>
              <a:rPr lang="ja-JP" altLang="en-US" sz="1000" b="1">
                <a:latin typeface="ＭＳ ゴシック"/>
                <a:cs typeface="ＭＳ ゴシック"/>
              </a:rPr>
              <a:t>教材：</a:t>
            </a:r>
            <a:r>
              <a:rPr lang="ja-JP" altLang="en-US" b="1">
                <a:latin typeface="ＭＳ ゴシック"/>
                <a:cs typeface="ＭＳ ゴシック"/>
              </a:rPr>
              <a:t>ワークブック、ワークシート、シラバス</a:t>
            </a:r>
            <a:endParaRPr lang="en-US" altLang="ja-JP" b="1" dirty="0">
              <a:latin typeface="ＭＳ ゴシック"/>
              <a:cs typeface="ＭＳ ゴシック"/>
            </a:endParaRPr>
          </a:p>
          <a:p>
            <a:pPr marL="0" indent="0">
              <a:spcBef>
                <a:spcPts val="358"/>
              </a:spcBef>
              <a:buSzPts val="1400"/>
              <a:buNone/>
            </a:pPr>
            <a:endParaRPr dirty="0"/>
          </a:p>
        </p:txBody>
      </p:sp>
      <p:sp>
        <p:nvSpPr>
          <p:cNvPr id="204" name="Google Shape;204;p5:notes"/>
          <p:cNvSpPr txBox="1">
            <a:spLocks noGrp="1"/>
          </p:cNvSpPr>
          <p:nvPr>
            <p:ph type="sldNum" idx="12"/>
          </p:nvPr>
        </p:nvSpPr>
        <p:spPr>
          <a:xfrm>
            <a:off x="3816573" y="10235578"/>
            <a:ext cx="2919789" cy="538670"/>
          </a:xfrm>
          <a:prstGeom prst="rect">
            <a:avLst/>
          </a:prstGeom>
          <a:noFill/>
          <a:ln>
            <a:noFill/>
          </a:ln>
        </p:spPr>
        <p:txBody>
          <a:bodyPr spcFirstLastPara="1" wrap="square" lIns="91235" tIns="45605" rIns="91235" bIns="45605" anchor="b" anchorCtr="0">
            <a:noAutofit/>
          </a:bodyPr>
          <a:lstStyle/>
          <a:p>
            <a:pPr algn="r" defTabSz="910011">
              <a:buSzPts val="1400"/>
              <a:defRPr/>
            </a:pPr>
            <a:fld id="{00000000-1234-1234-1234-123412341234}" type="slidenum">
              <a:rPr lang="en-US"/>
              <a:pPr algn="r" defTabSz="910011">
                <a:buSzPts val="1400"/>
                <a:defRPr/>
              </a:pPr>
              <a:t>4</a:t>
            </a:fld>
            <a:endParaRPr/>
          </a:p>
        </p:txBody>
      </p:sp>
    </p:spTree>
    <p:extLst>
      <p:ext uri="{BB962C8B-B14F-4D97-AF65-F5344CB8AC3E}">
        <p14:creationId xmlns:p14="http://schemas.microsoft.com/office/powerpoint/2010/main" val="338086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62525" cy="3722687"/>
          </a:xfrm>
        </p:spPr>
      </p:sp>
      <p:sp>
        <p:nvSpPr>
          <p:cNvPr id="3" name="ノート プレースホルダー 2"/>
          <p:cNvSpPr>
            <a:spLocks noGrp="1"/>
          </p:cNvSpPr>
          <p:nvPr>
            <p:ph type="body" idx="1"/>
          </p:nvPr>
        </p:nvSpPr>
        <p:spPr/>
        <p:txBody>
          <a:bodyPr/>
          <a:lstStyle/>
          <a:p>
            <a:pPr marL="170627" indent="-37917">
              <a:buSzPts val="2800"/>
              <a:buNone/>
            </a:pPr>
            <a:r>
              <a:rPr lang="ja-JP" altLang="en-US" b="1">
                <a:latin typeface="Meiryo" panose="020B0604030504040204" pitchFamily="34" charset="-128"/>
                <a:ea typeface="Meiryo" panose="020B0604030504040204" pitchFamily="34" charset="-128"/>
              </a:rPr>
              <a:t>対象となった学校</a:t>
            </a:r>
            <a:r>
              <a:rPr lang="ja-JP" altLang="en-US" b="1"/>
              <a:t>（事前・事後）</a:t>
            </a:r>
            <a:endParaRPr lang="en-US" altLang="ja-JP" b="1" dirty="0">
              <a:latin typeface="Meiryo" panose="020B0604030504040204" pitchFamily="34" charset="-128"/>
              <a:ea typeface="Meiryo" panose="020B0604030504040204" pitchFamily="34" charset="-128"/>
            </a:endParaRPr>
          </a:p>
          <a:p>
            <a:pPr marL="170627" indent="-37917">
              <a:buSzPts val="2800"/>
              <a:buNone/>
            </a:pPr>
            <a:r>
              <a:rPr lang="en-US" altLang="ja-JP" dirty="0">
                <a:latin typeface="Meiryo" panose="020B0604030504040204" pitchFamily="34" charset="-128"/>
                <a:ea typeface="Meiryo" panose="020B0604030504040204" pitchFamily="34" charset="-128"/>
              </a:rPr>
              <a:t>1.</a:t>
            </a:r>
            <a:r>
              <a:rPr lang="ja-JP" altLang="en-US">
                <a:latin typeface="Meiryo" panose="020B0604030504040204" pitchFamily="34" charset="-128"/>
                <a:ea typeface="Meiryo" panose="020B0604030504040204" pitchFamily="34" charset="-128"/>
              </a:rPr>
              <a:t>ビジネスイノベーション実施校　生徒（対象：</a:t>
            </a:r>
            <a:r>
              <a:rPr lang="en-US" altLang="ja-JP" dirty="0">
                <a:latin typeface="Meiryo" panose="020B0604030504040204" pitchFamily="34" charset="-128"/>
                <a:ea typeface="Meiryo" panose="020B0604030504040204" pitchFamily="34" charset="-128"/>
              </a:rPr>
              <a:t>1</a:t>
            </a:r>
            <a:r>
              <a:rPr lang="ja-JP" altLang="en-US">
                <a:latin typeface="Meiryo" panose="020B0604030504040204" pitchFamily="34" charset="-128"/>
                <a:ea typeface="Meiryo" panose="020B0604030504040204" pitchFamily="34" charset="-128"/>
              </a:rPr>
              <a:t>校・</a:t>
            </a:r>
            <a:r>
              <a:rPr lang="en-US" altLang="ja-JP" dirty="0">
                <a:latin typeface="Meiryo" panose="020B0604030504040204" pitchFamily="34" charset="-128"/>
                <a:ea typeface="Meiryo" panose="020B0604030504040204" pitchFamily="34" charset="-128"/>
              </a:rPr>
              <a:t>194</a:t>
            </a:r>
            <a:r>
              <a:rPr lang="ja-JP" altLang="en-US">
                <a:latin typeface="Meiryo" panose="020B0604030504040204" pitchFamily="34" charset="-128"/>
                <a:ea typeface="Meiryo" panose="020B0604030504040204" pitchFamily="34" charset="-128"/>
              </a:rPr>
              <a:t>名）</a:t>
            </a:r>
            <a:endParaRPr lang="en-US" altLang="ja-JP" dirty="0">
              <a:latin typeface="Meiryo" panose="020B0604030504040204" pitchFamily="34" charset="-128"/>
              <a:ea typeface="Meiryo" panose="020B0604030504040204" pitchFamily="34" charset="-128"/>
            </a:endParaRPr>
          </a:p>
          <a:p>
            <a:pPr marL="170627" indent="-37917">
              <a:buSzPts val="2800"/>
              <a:buNone/>
            </a:pPr>
            <a:r>
              <a:rPr lang="en-US" altLang="ja-JP" dirty="0"/>
              <a:t>2.</a:t>
            </a:r>
            <a:r>
              <a:rPr lang="ja-JP" altLang="en-US"/>
              <a:t>非実施校　生徒（対象：</a:t>
            </a:r>
            <a:r>
              <a:rPr lang="en-US" altLang="ja-JP" dirty="0"/>
              <a:t>1</a:t>
            </a:r>
            <a:r>
              <a:rPr lang="ja-JP" altLang="en-US"/>
              <a:t>校・</a:t>
            </a:r>
            <a:r>
              <a:rPr lang="en-US" altLang="ja-JP" dirty="0"/>
              <a:t>145</a:t>
            </a:r>
            <a:r>
              <a:rPr lang="ja-JP" altLang="en-US"/>
              <a:t>名）</a:t>
            </a:r>
            <a:endParaRPr lang="en-US" altLang="ja-JP" dirty="0"/>
          </a:p>
          <a:p>
            <a:pPr>
              <a:lnSpc>
                <a:spcPct val="150000"/>
              </a:lnSpc>
            </a:pPr>
            <a:endParaRPr lang="en-US" altLang="ja-JP" dirty="0">
              <a:latin typeface="メイリオ" panose="020B0604030504040204" pitchFamily="50" charset="-128"/>
              <a:ea typeface="メイリオ" panose="020B0604030504040204" pitchFamily="50" charset="-128"/>
            </a:endParaRPr>
          </a:p>
          <a:p>
            <a:pPr>
              <a:lnSpc>
                <a:spcPct val="150000"/>
              </a:lnSpc>
            </a:pPr>
            <a:endParaRPr lang="en-US" altLang="ja-JP" dirty="0">
              <a:latin typeface="メイリオ" panose="020B0604030504040204" pitchFamily="50" charset="-128"/>
              <a:ea typeface="メイリオ" panose="020B0604030504040204" pitchFamily="50" charset="-128"/>
            </a:endParaRPr>
          </a:p>
          <a:p>
            <a:pPr>
              <a:lnSpc>
                <a:spcPct val="150000"/>
              </a:lnSpc>
            </a:pP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a:latin typeface="メイリオ" panose="020B0604030504040204" pitchFamily="50" charset="-128"/>
                <a:ea typeface="メイリオ" panose="020B0604030504040204" pitchFamily="50" charset="-128"/>
              </a:rPr>
              <a:t>ー仲間で協力する大切さを学び、</a:t>
            </a:r>
            <a:r>
              <a:rPr lang="en-US" altLang="ja-JP" dirty="0">
                <a:latin typeface="メイリオ" panose="020B0604030504040204" pitchFamily="50" charset="-128"/>
                <a:ea typeface="メイリオ" panose="020B0604030504040204" pitchFamily="50" charset="-128"/>
              </a:rPr>
              <a:t>1</a:t>
            </a:r>
            <a:r>
              <a:rPr lang="ja-JP" altLang="en-US">
                <a:latin typeface="メイリオ" panose="020B0604030504040204" pitchFamily="50" charset="-128"/>
                <a:ea typeface="メイリオ" panose="020B0604030504040204" pitchFamily="50" charset="-128"/>
              </a:rPr>
              <a:t>人よりも、</a:t>
            </a:r>
            <a:r>
              <a:rPr lang="en-US" altLang="ja-JP" dirty="0">
                <a:latin typeface="メイリオ" panose="020B0604030504040204" pitchFamily="50" charset="-128"/>
                <a:ea typeface="メイリオ" panose="020B0604030504040204" pitchFamily="50" charset="-128"/>
              </a:rPr>
              <a:t>2</a:t>
            </a:r>
            <a:r>
              <a:rPr lang="ja-JP" altLang="en-US">
                <a:latin typeface="メイリオ" panose="020B0604030504040204" pitchFamily="50" charset="-128"/>
                <a:ea typeface="メイリオ" panose="020B0604030504040204" pitchFamily="50" charset="-128"/>
              </a:rPr>
              <a:t>人以上の方がより良いアイデアだせるということを学んだことで</a:t>
            </a:r>
            <a:r>
              <a:rPr lang="en-US" altLang="ja-JP" dirty="0">
                <a:latin typeface="メイリオ" panose="020B0604030504040204" pitchFamily="50" charset="-128"/>
                <a:ea typeface="メイリオ" panose="020B0604030504040204" pitchFamily="50" charset="-128"/>
              </a:rPr>
              <a:t/>
            </a:r>
            <a:br>
              <a:rPr lang="en-US" altLang="ja-JP" dirty="0">
                <a:latin typeface="メイリオ" panose="020B0604030504040204" pitchFamily="50" charset="-128"/>
                <a:ea typeface="メイリオ" panose="020B0604030504040204" pitchFamily="50" charset="-128"/>
              </a:rPr>
            </a:br>
            <a:r>
              <a:rPr lang="ja-JP" altLang="en-US">
                <a:latin typeface="メイリオ" panose="020B0604030504040204" pitchFamily="50" charset="-128"/>
                <a:ea typeface="メイリオ" panose="020B0604030504040204" pitchFamily="50" charset="-128"/>
              </a:rPr>
              <a:t>ー協力できるようになった　人の意見を「否定しない」で、どんどん取り入れること</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a:latin typeface="メイリオ" panose="020B0604030504040204" pitchFamily="50" charset="-128"/>
                <a:ea typeface="メイリオ" panose="020B0604030504040204" pitchFamily="50" charset="-128"/>
              </a:rPr>
              <a:t>ー人の意見を否定せず、自分の意見に自信をもてた</a:t>
            </a:r>
            <a:r>
              <a:rPr lang="en-US" altLang="ja-JP" dirty="0">
                <a:latin typeface="メイリオ" panose="020B0604030504040204" pitchFamily="50" charset="-128"/>
                <a:ea typeface="メイリオ" panose="020B0604030504040204" pitchFamily="50" charset="-128"/>
              </a:rPr>
              <a:t/>
            </a:r>
            <a:br>
              <a:rPr lang="en-US" altLang="ja-JP" dirty="0">
                <a:latin typeface="メイリオ" panose="020B0604030504040204" pitchFamily="50" charset="-128"/>
                <a:ea typeface="メイリオ" panose="020B0604030504040204" pitchFamily="50" charset="-128"/>
              </a:rPr>
            </a:br>
            <a:r>
              <a:rPr lang="ja-JP" altLang="en-US">
                <a:latin typeface="メイリオ" panose="020B0604030504040204" pitchFamily="50" charset="-128"/>
                <a:ea typeface="メイリオ" panose="020B0604030504040204" pitchFamily="50" charset="-128"/>
              </a:rPr>
              <a:t>ープレゼンをつくる時や発表の時などに、一番伝えたいことは何か、重視するところはどこかなど、考える力がついたと思う</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b="1"/>
              <a:t>ー</a:t>
            </a:r>
            <a:r>
              <a:rPr lang="ja-JP" altLang="ja-JP">
                <a:latin typeface="Meiryo" panose="020B0604030504040204" pitchFamily="34" charset="-128"/>
                <a:ea typeface="Meiryo" panose="020B0604030504040204" pitchFamily="34" charset="-128"/>
              </a:rPr>
              <a:t>ニュースを見ている時にいっしゅんでもニュースでやっていることの解決策はなないのかと思うようになった</a:t>
            </a:r>
            <a:endParaRPr lang="en-US" altLang="ja-JP" dirty="0">
              <a:latin typeface="Meiryo" panose="020B0604030504040204" pitchFamily="34" charset="-128"/>
              <a:ea typeface="Meiryo" panose="020B0604030504040204" pitchFamily="34" charset="-128"/>
            </a:endParaRPr>
          </a:p>
          <a:p>
            <a:pPr marL="455005" indent="-297017" defTabSz="910011">
              <a:lnSpc>
                <a:spcPct val="150000"/>
              </a:lnSpc>
              <a:defRPr/>
            </a:pPr>
            <a:r>
              <a:rPr lang="ja-JP" altLang="en-US">
                <a:latin typeface="Meiryo" panose="020B0604030504040204" pitchFamily="34" charset="-128"/>
                <a:ea typeface="Meiryo" panose="020B0604030504040204" pitchFamily="34" charset="-128"/>
              </a:rPr>
              <a:t>ー</a:t>
            </a:r>
            <a:r>
              <a:rPr lang="ja-JP" altLang="ja-JP">
                <a:latin typeface="Meiryo" panose="020B0604030504040204" pitchFamily="34" charset="-128"/>
                <a:ea typeface="Meiryo" panose="020B0604030504040204" pitchFamily="34" charset="-128"/>
              </a:rPr>
              <a:t>どんな企業にも大きな問題があること。　色々な方向で見ればデメリットはメリットに変わる。</a:t>
            </a:r>
          </a:p>
          <a:p>
            <a:pPr>
              <a:lnSpc>
                <a:spcPct val="150000"/>
              </a:lnSpc>
            </a:pPr>
            <a:endParaRPr lang="ja-JP" altLang="ja-JP">
              <a:latin typeface="Meiryo" panose="020B0604030504040204" pitchFamily="34" charset="-128"/>
              <a:ea typeface="Meiryo" panose="020B0604030504040204" pitchFamily="34" charset="-128"/>
            </a:endParaRPr>
          </a:p>
          <a:p>
            <a:endParaRPr kumimoji="1" lang="ja-JP" altLang="en-US" dirty="0"/>
          </a:p>
        </p:txBody>
      </p:sp>
    </p:spTree>
    <p:extLst>
      <p:ext uri="{BB962C8B-B14F-4D97-AF65-F5344CB8AC3E}">
        <p14:creationId xmlns:p14="http://schemas.microsoft.com/office/powerpoint/2010/main" val="3712622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7575" y="744538"/>
            <a:ext cx="4962525" cy="3722687"/>
          </a:xfrm>
        </p:spPr>
      </p:sp>
      <p:sp>
        <p:nvSpPr>
          <p:cNvPr id="3" name="ノート プレースホルダー 2"/>
          <p:cNvSpPr>
            <a:spLocks noGrp="1"/>
          </p:cNvSpPr>
          <p:nvPr>
            <p:ph type="body" idx="1"/>
          </p:nvPr>
        </p:nvSpPr>
        <p:spPr/>
        <p:txBody>
          <a:bodyPr/>
          <a:lstStyle/>
          <a:p>
            <a:pPr marL="170627" indent="-37917">
              <a:buSzPts val="2800"/>
              <a:buNone/>
            </a:pPr>
            <a:r>
              <a:rPr lang="ja-JP" altLang="en-US" b="1">
                <a:latin typeface="Meiryo" panose="020B0604030504040204" pitchFamily="34" charset="-128"/>
                <a:ea typeface="Meiryo" panose="020B0604030504040204" pitchFamily="34" charset="-128"/>
              </a:rPr>
              <a:t>対象となった学校</a:t>
            </a:r>
            <a:r>
              <a:rPr lang="ja-JP" altLang="en-US" b="1"/>
              <a:t>（事前・事後）</a:t>
            </a:r>
            <a:endParaRPr lang="en-US" altLang="ja-JP" b="1" dirty="0">
              <a:latin typeface="Meiryo" panose="020B0604030504040204" pitchFamily="34" charset="-128"/>
              <a:ea typeface="Meiryo" panose="020B0604030504040204" pitchFamily="34" charset="-128"/>
            </a:endParaRPr>
          </a:p>
          <a:p>
            <a:pPr marL="170627" indent="-37917">
              <a:buSzPts val="2800"/>
              <a:buNone/>
            </a:pPr>
            <a:r>
              <a:rPr lang="en-US" altLang="ja-JP" dirty="0">
                <a:latin typeface="Meiryo" panose="020B0604030504040204" pitchFamily="34" charset="-128"/>
                <a:ea typeface="Meiryo" panose="020B0604030504040204" pitchFamily="34" charset="-128"/>
              </a:rPr>
              <a:t>1.</a:t>
            </a:r>
            <a:r>
              <a:rPr lang="ja-JP" altLang="en-US">
                <a:latin typeface="Meiryo" panose="020B0604030504040204" pitchFamily="34" charset="-128"/>
                <a:ea typeface="Meiryo" panose="020B0604030504040204" pitchFamily="34" charset="-128"/>
              </a:rPr>
              <a:t>ビジネスイノベーション実施校　生徒（対象：</a:t>
            </a:r>
            <a:r>
              <a:rPr lang="en-US" altLang="ja-JP" dirty="0">
                <a:latin typeface="Meiryo" panose="020B0604030504040204" pitchFamily="34" charset="-128"/>
                <a:ea typeface="Meiryo" panose="020B0604030504040204" pitchFamily="34" charset="-128"/>
              </a:rPr>
              <a:t>1</a:t>
            </a:r>
            <a:r>
              <a:rPr lang="ja-JP" altLang="en-US">
                <a:latin typeface="Meiryo" panose="020B0604030504040204" pitchFamily="34" charset="-128"/>
                <a:ea typeface="Meiryo" panose="020B0604030504040204" pitchFamily="34" charset="-128"/>
              </a:rPr>
              <a:t>校・</a:t>
            </a:r>
            <a:r>
              <a:rPr lang="en-US" altLang="ja-JP" dirty="0">
                <a:latin typeface="Meiryo" panose="020B0604030504040204" pitchFamily="34" charset="-128"/>
                <a:ea typeface="Meiryo" panose="020B0604030504040204" pitchFamily="34" charset="-128"/>
              </a:rPr>
              <a:t>194</a:t>
            </a:r>
            <a:r>
              <a:rPr lang="ja-JP" altLang="en-US">
                <a:latin typeface="Meiryo" panose="020B0604030504040204" pitchFamily="34" charset="-128"/>
                <a:ea typeface="Meiryo" panose="020B0604030504040204" pitchFamily="34" charset="-128"/>
              </a:rPr>
              <a:t>名）</a:t>
            </a:r>
            <a:endParaRPr lang="en-US" altLang="ja-JP" dirty="0">
              <a:latin typeface="Meiryo" panose="020B0604030504040204" pitchFamily="34" charset="-128"/>
              <a:ea typeface="Meiryo" panose="020B0604030504040204" pitchFamily="34" charset="-128"/>
            </a:endParaRPr>
          </a:p>
          <a:p>
            <a:pPr marL="170627" indent="-37917">
              <a:buSzPts val="2800"/>
              <a:buNone/>
            </a:pPr>
            <a:r>
              <a:rPr lang="en-US" altLang="ja-JP" dirty="0"/>
              <a:t>2.</a:t>
            </a:r>
            <a:r>
              <a:rPr lang="ja-JP" altLang="en-US"/>
              <a:t>非実施校　生徒（対象：</a:t>
            </a:r>
            <a:r>
              <a:rPr lang="en-US" altLang="ja-JP" dirty="0"/>
              <a:t>1</a:t>
            </a:r>
            <a:r>
              <a:rPr lang="ja-JP" altLang="en-US"/>
              <a:t>校・</a:t>
            </a:r>
            <a:r>
              <a:rPr lang="en-US" altLang="ja-JP" dirty="0"/>
              <a:t>145</a:t>
            </a:r>
            <a:r>
              <a:rPr lang="ja-JP" altLang="en-US"/>
              <a:t>名）</a:t>
            </a:r>
            <a:endParaRPr lang="en-US" altLang="ja-JP" dirty="0"/>
          </a:p>
          <a:p>
            <a:pPr>
              <a:lnSpc>
                <a:spcPct val="150000"/>
              </a:lnSpc>
            </a:pPr>
            <a:endParaRPr lang="en-US" altLang="ja-JP" dirty="0">
              <a:latin typeface="メイリオ" panose="020B0604030504040204" pitchFamily="50" charset="-128"/>
              <a:ea typeface="メイリオ" panose="020B0604030504040204" pitchFamily="50" charset="-128"/>
            </a:endParaRPr>
          </a:p>
          <a:p>
            <a:pPr>
              <a:lnSpc>
                <a:spcPct val="150000"/>
              </a:lnSpc>
            </a:pPr>
            <a:endParaRPr lang="en-US" altLang="ja-JP" dirty="0">
              <a:latin typeface="メイリオ" panose="020B0604030504040204" pitchFamily="50" charset="-128"/>
              <a:ea typeface="メイリオ" panose="020B0604030504040204" pitchFamily="50" charset="-128"/>
            </a:endParaRPr>
          </a:p>
          <a:p>
            <a:pPr>
              <a:lnSpc>
                <a:spcPct val="150000"/>
              </a:lnSpc>
            </a:pP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a:latin typeface="メイリオ" panose="020B0604030504040204" pitchFamily="50" charset="-128"/>
                <a:ea typeface="メイリオ" panose="020B0604030504040204" pitchFamily="50" charset="-128"/>
              </a:rPr>
              <a:t>ー仲間で協力する大切さを学び、</a:t>
            </a:r>
            <a:r>
              <a:rPr lang="en-US" altLang="ja-JP" dirty="0">
                <a:latin typeface="メイリオ" panose="020B0604030504040204" pitchFamily="50" charset="-128"/>
                <a:ea typeface="メイリオ" panose="020B0604030504040204" pitchFamily="50" charset="-128"/>
              </a:rPr>
              <a:t>1</a:t>
            </a:r>
            <a:r>
              <a:rPr lang="ja-JP" altLang="en-US">
                <a:latin typeface="メイリオ" panose="020B0604030504040204" pitchFamily="50" charset="-128"/>
                <a:ea typeface="メイリオ" panose="020B0604030504040204" pitchFamily="50" charset="-128"/>
              </a:rPr>
              <a:t>人よりも、</a:t>
            </a:r>
            <a:r>
              <a:rPr lang="en-US" altLang="ja-JP" dirty="0">
                <a:latin typeface="メイリオ" panose="020B0604030504040204" pitchFamily="50" charset="-128"/>
                <a:ea typeface="メイリオ" panose="020B0604030504040204" pitchFamily="50" charset="-128"/>
              </a:rPr>
              <a:t>2</a:t>
            </a:r>
            <a:r>
              <a:rPr lang="ja-JP" altLang="en-US">
                <a:latin typeface="メイリオ" panose="020B0604030504040204" pitchFamily="50" charset="-128"/>
                <a:ea typeface="メイリオ" panose="020B0604030504040204" pitchFamily="50" charset="-128"/>
              </a:rPr>
              <a:t>人以上の方がより良いアイデアだせるということを学んだことで</a:t>
            </a:r>
            <a:r>
              <a:rPr lang="en-US" altLang="ja-JP" dirty="0">
                <a:latin typeface="メイリオ" panose="020B0604030504040204" pitchFamily="50" charset="-128"/>
                <a:ea typeface="メイリオ" panose="020B0604030504040204" pitchFamily="50" charset="-128"/>
              </a:rPr>
              <a:t/>
            </a:r>
            <a:br>
              <a:rPr lang="en-US" altLang="ja-JP" dirty="0">
                <a:latin typeface="メイリオ" panose="020B0604030504040204" pitchFamily="50" charset="-128"/>
                <a:ea typeface="メイリオ" panose="020B0604030504040204" pitchFamily="50" charset="-128"/>
              </a:rPr>
            </a:br>
            <a:r>
              <a:rPr lang="ja-JP" altLang="en-US">
                <a:latin typeface="メイリオ" panose="020B0604030504040204" pitchFamily="50" charset="-128"/>
                <a:ea typeface="メイリオ" panose="020B0604030504040204" pitchFamily="50" charset="-128"/>
              </a:rPr>
              <a:t>ー協力できるようになった　人の意見を「否定しない」で、どんどん取り入れること</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a:latin typeface="メイリオ" panose="020B0604030504040204" pitchFamily="50" charset="-128"/>
                <a:ea typeface="メイリオ" panose="020B0604030504040204" pitchFamily="50" charset="-128"/>
              </a:rPr>
              <a:t>ー人の意見を否定せず、自分の意見に自信をもてた</a:t>
            </a:r>
            <a:r>
              <a:rPr lang="en-US" altLang="ja-JP" dirty="0">
                <a:latin typeface="メイリオ" panose="020B0604030504040204" pitchFamily="50" charset="-128"/>
                <a:ea typeface="メイリオ" panose="020B0604030504040204" pitchFamily="50" charset="-128"/>
              </a:rPr>
              <a:t/>
            </a:r>
            <a:br>
              <a:rPr lang="en-US" altLang="ja-JP" dirty="0">
                <a:latin typeface="メイリオ" panose="020B0604030504040204" pitchFamily="50" charset="-128"/>
                <a:ea typeface="メイリオ" panose="020B0604030504040204" pitchFamily="50" charset="-128"/>
              </a:rPr>
            </a:br>
            <a:r>
              <a:rPr lang="ja-JP" altLang="en-US">
                <a:latin typeface="メイリオ" panose="020B0604030504040204" pitchFamily="50" charset="-128"/>
                <a:ea typeface="メイリオ" panose="020B0604030504040204" pitchFamily="50" charset="-128"/>
              </a:rPr>
              <a:t>ープレゼンをつくる時や発表の時などに、一番伝えたいことは何か、重視するところはどこかなど、考える力がついたと思う</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b="1"/>
              <a:t>ー</a:t>
            </a:r>
            <a:r>
              <a:rPr lang="ja-JP" altLang="ja-JP">
                <a:latin typeface="Meiryo" panose="020B0604030504040204" pitchFamily="34" charset="-128"/>
                <a:ea typeface="Meiryo" panose="020B0604030504040204" pitchFamily="34" charset="-128"/>
              </a:rPr>
              <a:t>ニュースを見ている時にいっしゅんでもニュースでやっていることの解決策はなないのかと思うようになった</a:t>
            </a:r>
            <a:endParaRPr lang="en-US" altLang="ja-JP" dirty="0">
              <a:latin typeface="Meiryo" panose="020B0604030504040204" pitchFamily="34" charset="-128"/>
              <a:ea typeface="Meiryo" panose="020B0604030504040204" pitchFamily="34" charset="-128"/>
            </a:endParaRPr>
          </a:p>
          <a:p>
            <a:pPr marL="455005" indent="-297017" defTabSz="910011">
              <a:lnSpc>
                <a:spcPct val="150000"/>
              </a:lnSpc>
              <a:defRPr/>
            </a:pPr>
            <a:r>
              <a:rPr lang="ja-JP" altLang="en-US">
                <a:latin typeface="Meiryo" panose="020B0604030504040204" pitchFamily="34" charset="-128"/>
                <a:ea typeface="Meiryo" panose="020B0604030504040204" pitchFamily="34" charset="-128"/>
              </a:rPr>
              <a:t>ー</a:t>
            </a:r>
            <a:r>
              <a:rPr lang="ja-JP" altLang="ja-JP">
                <a:latin typeface="Meiryo" panose="020B0604030504040204" pitchFamily="34" charset="-128"/>
                <a:ea typeface="Meiryo" panose="020B0604030504040204" pitchFamily="34" charset="-128"/>
              </a:rPr>
              <a:t>どんな企業にも大きな問題があること。　色々な方向で見ればデメリットはメリットに変わる。</a:t>
            </a:r>
          </a:p>
          <a:p>
            <a:pPr>
              <a:lnSpc>
                <a:spcPct val="150000"/>
              </a:lnSpc>
            </a:pPr>
            <a:endParaRPr lang="ja-JP" altLang="ja-JP">
              <a:latin typeface="Meiryo" panose="020B0604030504040204" pitchFamily="34" charset="-128"/>
              <a:ea typeface="Meiryo" panose="020B0604030504040204" pitchFamily="34" charset="-128"/>
            </a:endParaRPr>
          </a:p>
          <a:p>
            <a:endParaRPr kumimoji="1" lang="ja-JP" altLang="en-US" dirty="0"/>
          </a:p>
        </p:txBody>
      </p:sp>
    </p:spTree>
    <p:extLst>
      <p:ext uri="{BB962C8B-B14F-4D97-AF65-F5344CB8AC3E}">
        <p14:creationId xmlns:p14="http://schemas.microsoft.com/office/powerpoint/2010/main" val="3039261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0627" indent="-37917">
              <a:buSzPts val="2800"/>
              <a:buNone/>
            </a:pPr>
            <a:endParaRPr lang="en-US" altLang="ja-JP" dirty="0"/>
          </a:p>
          <a:p>
            <a:pPr marL="170627" indent="-37917">
              <a:buSzPts val="2800"/>
              <a:buNone/>
            </a:pPr>
            <a:endParaRPr lang="en-US" altLang="ja-JP" dirty="0"/>
          </a:p>
          <a:p>
            <a:pPr marL="170627" indent="-37917">
              <a:buSzPts val="2800"/>
              <a:buNone/>
            </a:pPr>
            <a:r>
              <a:rPr lang="ja-JP" altLang="en-US" b="1"/>
              <a:t>対象となった企業（</a:t>
            </a:r>
            <a:r>
              <a:rPr lang="en-US" altLang="ja-JP" b="1" dirty="0"/>
              <a:t>4</a:t>
            </a:r>
            <a:r>
              <a:rPr lang="ja-JP" altLang="en-US" b="1"/>
              <a:t>社・</a:t>
            </a:r>
            <a:r>
              <a:rPr lang="en-US" altLang="ja-JP" b="1" dirty="0"/>
              <a:t>10</a:t>
            </a:r>
            <a:r>
              <a:rPr lang="ja-JP" altLang="en-US" b="1"/>
              <a:t>名）</a:t>
            </a:r>
            <a:endParaRPr lang="en-US" altLang="ja-JP" b="1" dirty="0"/>
          </a:p>
          <a:p>
            <a:pPr marL="170627" indent="-37917">
              <a:buSzPts val="2800"/>
              <a:buNone/>
            </a:pPr>
            <a:r>
              <a:rPr lang="en-US" altLang="ja-JP" dirty="0"/>
              <a:t>1. </a:t>
            </a:r>
            <a:r>
              <a:rPr lang="ja-JP" altLang="en-US"/>
              <a:t>静岡鉄道（合計</a:t>
            </a:r>
            <a:r>
              <a:rPr lang="en-US" altLang="ja-JP" dirty="0"/>
              <a:t>2</a:t>
            </a:r>
            <a:r>
              <a:rPr lang="ja-JP" altLang="en-US"/>
              <a:t>名）</a:t>
            </a:r>
            <a:endParaRPr lang="en-US" altLang="ja-JP" dirty="0"/>
          </a:p>
          <a:p>
            <a:pPr marL="170627" indent="-37917">
              <a:buSzPts val="2800"/>
              <a:buNone/>
            </a:pPr>
            <a:r>
              <a:rPr lang="en-US" altLang="ja-JP" dirty="0"/>
              <a:t>2. SBS</a:t>
            </a:r>
            <a:r>
              <a:rPr lang="ja-JP" altLang="en-US"/>
              <a:t>情報システム（合計</a:t>
            </a:r>
            <a:r>
              <a:rPr lang="en-US" altLang="ja-JP" dirty="0"/>
              <a:t>2</a:t>
            </a:r>
            <a:r>
              <a:rPr lang="ja-JP" altLang="en-US"/>
              <a:t>名）</a:t>
            </a:r>
            <a:endParaRPr lang="en-US" altLang="ja-JP" dirty="0"/>
          </a:p>
          <a:p>
            <a:pPr marL="170627" indent="-37917">
              <a:buSzPts val="2800"/>
              <a:buNone/>
            </a:pPr>
            <a:r>
              <a:rPr lang="en-US" altLang="ja-JP" dirty="0"/>
              <a:t>3. </a:t>
            </a:r>
            <a:r>
              <a:rPr lang="ja-JP" altLang="en-US"/>
              <a:t>トヨコー（合計</a:t>
            </a:r>
            <a:r>
              <a:rPr lang="en-US" altLang="ja-JP" dirty="0"/>
              <a:t>3</a:t>
            </a:r>
            <a:r>
              <a:rPr lang="ja-JP" altLang="en-US"/>
              <a:t>名）</a:t>
            </a:r>
            <a:endParaRPr lang="en-US" altLang="ja-JP" dirty="0"/>
          </a:p>
          <a:p>
            <a:pPr marL="170627" indent="-37917">
              <a:buSzPts val="2800"/>
              <a:buNone/>
            </a:pPr>
            <a:r>
              <a:rPr lang="en-US" altLang="ja-JP" dirty="0"/>
              <a:t>4. </a:t>
            </a:r>
            <a:r>
              <a:rPr lang="ja-JP" altLang="en-US"/>
              <a:t>あいネットグループ（合計</a:t>
            </a:r>
            <a:r>
              <a:rPr lang="en-US" altLang="ja-JP" dirty="0"/>
              <a:t>3</a:t>
            </a:r>
            <a:r>
              <a:rPr lang="ja-JP" altLang="en-US"/>
              <a:t>名）</a:t>
            </a:r>
            <a:endParaRPr lang="en-US" altLang="ja-JP" dirty="0"/>
          </a:p>
          <a:p>
            <a:endParaRPr kumimoji="1" lang="en-US" altLang="ja-JP" dirty="0"/>
          </a:p>
          <a:p>
            <a:endParaRPr kumimoji="1" lang="ja-JP" altLang="en-US"/>
          </a:p>
        </p:txBody>
      </p:sp>
    </p:spTree>
    <p:extLst>
      <p:ext uri="{BB962C8B-B14F-4D97-AF65-F5344CB8AC3E}">
        <p14:creationId xmlns:p14="http://schemas.microsoft.com/office/powerpoint/2010/main" val="3638639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p9:notes"/>
          <p:cNvSpPr txBox="1">
            <a:spLocks noGrp="1"/>
          </p:cNvSpPr>
          <p:nvPr>
            <p:ph type="body" idx="1"/>
          </p:nvPr>
        </p:nvSpPr>
        <p:spPr>
          <a:xfrm>
            <a:off x="679768" y="4715153"/>
            <a:ext cx="5438140" cy="4466987"/>
          </a:xfrm>
          <a:prstGeom prst="rect">
            <a:avLst/>
          </a:prstGeom>
          <a:noFill/>
          <a:ln>
            <a:noFill/>
          </a:ln>
        </p:spPr>
        <p:txBody>
          <a:bodyPr spcFirstLastPara="1" wrap="square" lIns="90986" tIns="90986" rIns="90986" bIns="90986" anchor="t" anchorCtr="0">
            <a:noAutofit/>
          </a:bodyPr>
          <a:lstStyle/>
          <a:p>
            <a:pPr>
              <a:buClr>
                <a:schemeClr val="dk1"/>
              </a:buClr>
              <a:buSzPts val="1400"/>
            </a:pPr>
            <a:r>
              <a:rPr lang="ja-JP" altLang="en-US">
                <a:solidFill>
                  <a:schemeClr val="tx1"/>
                </a:solidFill>
                <a:latin typeface="Meiryo UI" panose="020B0604030504040204" pitchFamily="50" charset="-128"/>
                <a:ea typeface="Meiryo UI" panose="020B0604030504040204" pitchFamily="50" charset="-128"/>
              </a:rPr>
              <a:t>生徒たちは「高すぎると来れない」と思っていたが、社員から「ペットにお金をかける人は増えているため、十分い可能性がある」というコメントをもらい、驚くと同時に喜びの表情を浮かべていた。</a:t>
            </a:r>
            <a:endParaRPr lang="en-US" altLang="ja-JP" dirty="0">
              <a:solidFill>
                <a:schemeClr val="tx1"/>
              </a:solidFill>
              <a:latin typeface="Meiryo UI" panose="020B0604030504040204" pitchFamily="50" charset="-128"/>
              <a:ea typeface="Meiryo UI" panose="020B0604030504040204" pitchFamily="50" charset="-128"/>
            </a:endParaRPr>
          </a:p>
          <a:p>
            <a:pPr marL="455005" indent="-297017" defTabSz="910011">
              <a:buClr>
                <a:schemeClr val="dk1"/>
              </a:buClr>
              <a:buSzPts val="1400"/>
              <a:defRPr/>
            </a:pPr>
            <a:r>
              <a:rPr lang="ja-JP" altLang="en-US">
                <a:solidFill>
                  <a:schemeClr val="tx1"/>
                </a:solidFill>
                <a:latin typeface="Meiryo UI" panose="020B0604030504040204" pitchFamily="50" charset="-128"/>
                <a:ea typeface="Meiryo UI" panose="020B0604030504040204" pitchFamily="50" charset="-128"/>
              </a:rPr>
              <a:t>中間発表段階では全く違う企画を考えていたチーム。</a:t>
            </a:r>
            <a:r>
              <a:rPr lang="en-US" altLang="ja-JP" dirty="0">
                <a:solidFill>
                  <a:schemeClr val="tx1"/>
                </a:solidFill>
                <a:latin typeface="Meiryo UI" panose="020B0604030504040204" pitchFamily="50" charset="-128"/>
                <a:ea typeface="Meiryo UI" panose="020B0604030504040204" pitchFamily="50" charset="-128"/>
              </a:rPr>
              <a:t>SBS</a:t>
            </a:r>
            <a:r>
              <a:rPr lang="ja-JP" altLang="en-US">
                <a:solidFill>
                  <a:schemeClr val="tx1"/>
                </a:solidFill>
                <a:latin typeface="Meiryo UI" panose="020B0604030504040204" pitchFamily="50" charset="-128"/>
                <a:ea typeface="Meiryo UI" panose="020B0604030504040204" pitchFamily="50" charset="-128"/>
              </a:rPr>
              <a:t>の社員は何度も学校に来てくれていたため、生徒たちの葛藤や成長の経緯を目撃しており、「短時間でここまで企画をまとめてくるなんて驚いた」とコメントしていた。</a:t>
            </a:r>
            <a:endParaRPr lang="en-US" altLang="ja-JP" dirty="0">
              <a:solidFill>
                <a:schemeClr val="tx1"/>
              </a:solidFill>
              <a:latin typeface="Meiryo UI" panose="020B0604030504040204" pitchFamily="50" charset="-128"/>
              <a:ea typeface="Meiryo UI" panose="020B0604030504040204" pitchFamily="50" charset="-128"/>
            </a:endParaRPr>
          </a:p>
          <a:p>
            <a:pPr>
              <a:buClr>
                <a:schemeClr val="dk1"/>
              </a:buClr>
              <a:buSzPts val="1400"/>
            </a:pPr>
            <a:endParaRPr lang="en-US" altLang="ja-JP"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25278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17"/>
        <p:cNvGrpSpPr/>
        <p:nvPr/>
      </p:nvGrpSpPr>
      <p:grpSpPr>
        <a:xfrm>
          <a:off x="0" y="0"/>
          <a:ext cx="0" cy="0"/>
          <a:chOff x="0" y="0"/>
          <a:chExt cx="0" cy="0"/>
        </a:xfrm>
      </p:grpSpPr>
      <p:sp>
        <p:nvSpPr>
          <p:cNvPr id="18" name="Google Shape;18;p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1650">
                <a:latin typeface="Meiryo" panose="020B0604030504040204" pitchFamily="34" charset="-128"/>
                <a:ea typeface="Meiryo" panose="020B0604030504040204" pitchFamily="34" charset="-128"/>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9" name="Google Shape;19;p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sz="1500">
                <a:latin typeface="Meiryo" panose="020B0604030504040204" pitchFamily="34" charset="-128"/>
                <a:ea typeface="Meiryo" panose="020B0604030504040204" pitchFamily="34" charset="-128"/>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dirty="0"/>
          </a:p>
        </p:txBody>
      </p:sp>
      <p:sp>
        <p:nvSpPr>
          <p:cNvPr id="20" name="Google Shape;20;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24"/>
          <p:cNvSpPr txBox="1">
            <a:spLocks noGrp="1"/>
          </p:cNvSpPr>
          <p:nvPr>
            <p:ph type="title"/>
          </p:nvPr>
        </p:nvSpPr>
        <p:spPr>
          <a:xfrm>
            <a:off x="199075" y="0"/>
            <a:ext cx="8520600" cy="763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1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 name="Google Shape;16;p24"/>
          <p:cNvSpPr txBox="1">
            <a:spLocks noGrp="1"/>
          </p:cNvSpPr>
          <p:nvPr>
            <p:ph type="body" idx="1"/>
          </p:nvPr>
        </p:nvSpPr>
        <p:spPr>
          <a:xfrm>
            <a:off x="311694" y="832621"/>
            <a:ext cx="8520600" cy="5479200"/>
          </a:xfrm>
          <a:prstGeom prst="rect">
            <a:avLst/>
          </a:prstGeom>
          <a:noFill/>
          <a:ln>
            <a:noFill/>
          </a:ln>
        </p:spPr>
        <p:txBody>
          <a:bodyPr spcFirstLastPara="1" wrap="square" lIns="91425" tIns="91425" rIns="91425" bIns="91425" anchor="t" anchorCtr="0">
            <a:noAutofit/>
          </a:bodyPr>
          <a:lstStyle>
            <a:lvl1pPr marL="342900" lvl="0" indent="-238125" algn="l">
              <a:lnSpc>
                <a:spcPct val="115000"/>
              </a:lnSpc>
              <a:spcBef>
                <a:spcPts val="0"/>
              </a:spcBef>
              <a:spcAft>
                <a:spcPts val="0"/>
              </a:spcAft>
              <a:buSzPts val="1400"/>
              <a:buChar char="●"/>
              <a:defRPr sz="1050"/>
            </a:lvl1pPr>
            <a:lvl2pPr marL="685800" lvl="1" indent="-223838" algn="l">
              <a:lnSpc>
                <a:spcPct val="115000"/>
              </a:lnSpc>
              <a:spcBef>
                <a:spcPts val="1200"/>
              </a:spcBef>
              <a:spcAft>
                <a:spcPts val="0"/>
              </a:spcAft>
              <a:buSzPts val="1100"/>
              <a:buChar char="○"/>
              <a:defRPr sz="825"/>
            </a:lvl2pPr>
            <a:lvl3pPr marL="1028700" lvl="2" indent="-219075" algn="l">
              <a:lnSpc>
                <a:spcPct val="115000"/>
              </a:lnSpc>
              <a:spcBef>
                <a:spcPts val="1200"/>
              </a:spcBef>
              <a:spcAft>
                <a:spcPts val="0"/>
              </a:spcAft>
              <a:buSzPts val="1000"/>
              <a:buChar char="■"/>
              <a:defRPr sz="750"/>
            </a:lvl3pPr>
            <a:lvl4pPr marL="1371600" lvl="3" indent="-219075" algn="l">
              <a:lnSpc>
                <a:spcPct val="115000"/>
              </a:lnSpc>
              <a:spcBef>
                <a:spcPts val="1200"/>
              </a:spcBef>
              <a:spcAft>
                <a:spcPts val="0"/>
              </a:spcAft>
              <a:buSzPts val="1000"/>
              <a:buChar char="●"/>
              <a:defRPr sz="750"/>
            </a:lvl4pPr>
            <a:lvl5pPr marL="1714500" lvl="4" indent="-219075" algn="l">
              <a:lnSpc>
                <a:spcPct val="115000"/>
              </a:lnSpc>
              <a:spcBef>
                <a:spcPts val="1200"/>
              </a:spcBef>
              <a:spcAft>
                <a:spcPts val="0"/>
              </a:spcAft>
              <a:buSzPts val="1000"/>
              <a:buChar char="○"/>
              <a:defRPr sz="750"/>
            </a:lvl5pPr>
            <a:lvl6pPr marL="2057400" lvl="5" indent="-219075" algn="l">
              <a:lnSpc>
                <a:spcPct val="115000"/>
              </a:lnSpc>
              <a:spcBef>
                <a:spcPts val="1200"/>
              </a:spcBef>
              <a:spcAft>
                <a:spcPts val="0"/>
              </a:spcAft>
              <a:buSzPts val="1000"/>
              <a:buChar char="■"/>
              <a:defRPr sz="750"/>
            </a:lvl6pPr>
            <a:lvl7pPr marL="2400300" lvl="6" indent="-219075" algn="l">
              <a:lnSpc>
                <a:spcPct val="115000"/>
              </a:lnSpc>
              <a:spcBef>
                <a:spcPts val="1200"/>
              </a:spcBef>
              <a:spcAft>
                <a:spcPts val="0"/>
              </a:spcAft>
              <a:buSzPts val="1000"/>
              <a:buChar char="●"/>
              <a:defRPr sz="750"/>
            </a:lvl7pPr>
            <a:lvl8pPr marL="2743200" lvl="7" indent="-219075" algn="l">
              <a:lnSpc>
                <a:spcPct val="115000"/>
              </a:lnSpc>
              <a:spcBef>
                <a:spcPts val="1200"/>
              </a:spcBef>
              <a:spcAft>
                <a:spcPts val="0"/>
              </a:spcAft>
              <a:buSzPts val="1000"/>
              <a:buChar char="○"/>
              <a:defRPr sz="750"/>
            </a:lvl8pPr>
            <a:lvl9pPr marL="3086100" lvl="8" indent="-219075" algn="l">
              <a:lnSpc>
                <a:spcPct val="115000"/>
              </a:lnSpc>
              <a:spcBef>
                <a:spcPts val="1200"/>
              </a:spcBef>
              <a:spcAft>
                <a:spcPts val="1200"/>
              </a:spcAft>
              <a:buSzPts val="1000"/>
              <a:buChar char="■"/>
              <a:defRPr sz="750"/>
            </a:lvl9pPr>
          </a:lstStyle>
          <a:p>
            <a:endParaRPr/>
          </a:p>
        </p:txBody>
      </p:sp>
      <p:sp>
        <p:nvSpPr>
          <p:cNvPr id="17" name="Google Shape;17;p24"/>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750" b="0" i="0" u="none" strike="noStrike" cap="none">
                <a:solidFill>
                  <a:schemeClr val="dk2"/>
                </a:solidFill>
                <a:latin typeface="Arial"/>
                <a:ea typeface="Arial"/>
                <a:cs typeface="Arial"/>
                <a:sym typeface="Arial"/>
              </a:defRPr>
            </a:lvl9pPr>
          </a:lstStyle>
          <a:p>
            <a:fld id="{00000000-1234-1234-1234-123412341234}" type="slidenum">
              <a:rPr lang="en-US" altLang="ja" smtClean="0"/>
              <a:pPr/>
              <a:t>‹#›</a:t>
            </a:fld>
            <a:endParaRPr lang="ja" altLang="en-US"/>
          </a:p>
        </p:txBody>
      </p:sp>
    </p:spTree>
    <p:extLst>
      <p:ext uri="{BB962C8B-B14F-4D97-AF65-F5344CB8AC3E}">
        <p14:creationId xmlns:p14="http://schemas.microsoft.com/office/powerpoint/2010/main" val="2463675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29"/>
        <p:cNvGrpSpPr/>
        <p:nvPr/>
      </p:nvGrpSpPr>
      <p:grpSpPr>
        <a:xfrm>
          <a:off x="0" y="0"/>
          <a:ext cx="0" cy="0"/>
          <a:chOff x="0" y="0"/>
          <a:chExt cx="0" cy="0"/>
        </a:xfrm>
      </p:grpSpPr>
      <p:sp>
        <p:nvSpPr>
          <p:cNvPr id="30" name="Google Shape;30;p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1"/>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2" name="Google Shape;32;p11"/>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36"/>
        <p:cNvGrpSpPr/>
        <p:nvPr/>
      </p:nvGrpSpPr>
      <p:grpSpPr>
        <a:xfrm>
          <a:off x="0" y="0"/>
          <a:ext cx="0" cy="0"/>
          <a:chOff x="0" y="0"/>
          <a:chExt cx="0" cy="0"/>
        </a:xfrm>
      </p:grpSpPr>
      <p:sp>
        <p:nvSpPr>
          <p:cNvPr id="37" name="Google Shape;37;p12"/>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2"/>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39" name="Google Shape;39;p12"/>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12"/>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1" name="Google Shape;41;p12"/>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2" name="Google Shape;42;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45"/>
        <p:cNvGrpSpPr/>
        <p:nvPr/>
      </p:nvGrpSpPr>
      <p:grpSpPr>
        <a:xfrm>
          <a:off x="0" y="0"/>
          <a:ext cx="0" cy="0"/>
          <a:chOff x="0" y="0"/>
          <a:chExt cx="0" cy="0"/>
        </a:xfrm>
      </p:grpSpPr>
      <p:sp>
        <p:nvSpPr>
          <p:cNvPr id="46" name="Google Shape;46;p1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50"/>
        <p:cNvGrpSpPr/>
        <p:nvPr/>
      </p:nvGrpSpPr>
      <p:grpSpPr>
        <a:xfrm>
          <a:off x="0" y="0"/>
          <a:ext cx="0" cy="0"/>
          <a:chOff x="0" y="0"/>
          <a:chExt cx="0" cy="0"/>
        </a:xfrm>
      </p:grpSpPr>
      <p:sp>
        <p:nvSpPr>
          <p:cNvPr id="51" name="Google Shape;51;p1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54"/>
        <p:cNvGrpSpPr/>
        <p:nvPr/>
      </p:nvGrpSpPr>
      <p:grpSpPr>
        <a:xfrm>
          <a:off x="0" y="0"/>
          <a:ext cx="0" cy="0"/>
          <a:chOff x="0" y="0"/>
          <a:chExt cx="0" cy="0"/>
        </a:xfrm>
      </p:grpSpPr>
      <p:sp>
        <p:nvSpPr>
          <p:cNvPr id="55" name="Google Shape;55;p15"/>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5"/>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7" name="Google Shape;57;p15"/>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8" name="Google Shape;58;p1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6"/>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9pPr>
          </a:lstStyle>
          <a:p>
            <a:endParaRPr/>
          </a:p>
        </p:txBody>
      </p:sp>
      <p:sp>
        <p:nvSpPr>
          <p:cNvPr id="64" name="Google Shape;64;p16"/>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5" name="Google Shape;65;p1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7"/>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1" name="Google Shape;71;p1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8"/>
          <p:cNvSpPr txBox="1">
            <a:spLocks noGrp="1"/>
          </p:cNvSpPr>
          <p:nvPr>
            <p:ph type="body" idx="1"/>
          </p:nvPr>
        </p:nvSpPr>
        <p:spPr>
          <a:xfrm rot="5400000">
            <a:off x="623094" y="370682"/>
            <a:ext cx="5811838"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7" name="Google Shape;77;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ltLang="ja-JP" smtClean="0"/>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9" name="Google Shape;9;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0" name="Google Shape;10;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fld id="{00000000-1234-1234-1234-123412341234}" type="slidenum">
              <a:rPr lang="en-US" altLang="ja-JP" smtClean="0"/>
              <a:pPr/>
              <a:t>‹#›</a:t>
            </a:fld>
            <a:endParaRPr lang="ja-JP" altLang="en-US"/>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ozato-j.shizuoka.ednet.jp/" TargetMode="External"/><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jp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4.xml"/><Relationship Id="rId7"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chart" Target="../charts/chart3.xml"/><Relationship Id="rId11" Type="http://schemas.openxmlformats.org/officeDocument/2006/relationships/image" Target="../media/image12.emf"/><Relationship Id="rId5" Type="http://schemas.openxmlformats.org/officeDocument/2006/relationships/chart" Target="../charts/chart2.xml"/><Relationship Id="rId10" Type="http://schemas.openxmlformats.org/officeDocument/2006/relationships/oleObject" Target="../embeddings/oleObject2.bin"/><Relationship Id="rId4" Type="http://schemas.openxmlformats.org/officeDocument/2006/relationships/chart" Target="../charts/chart1.xml"/><Relationship Id="rId9"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chart" Target="../charts/chart4.xml"/><Relationship Id="rId7"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chart" Target="../charts/chart6.xml"/><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16.jp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6.png"/><Relationship Id="rId2" Type="http://schemas.openxmlformats.org/officeDocument/2006/relationships/hyperlink" Target="https://www.at-s.com/news/article/local/central/732151.html%20(2020" TargetMode="Externa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728C403-FA46-BD4D-A1BE-C8E7C48CDFE3}"/>
              </a:ext>
            </a:extLst>
          </p:cNvPr>
          <p:cNvSpPr>
            <a:spLocks noGrp="1"/>
          </p:cNvSpPr>
          <p:nvPr>
            <p:ph type="title"/>
          </p:nvPr>
        </p:nvSpPr>
        <p:spPr>
          <a:xfrm>
            <a:off x="395211" y="2434828"/>
            <a:ext cx="7886700" cy="994172"/>
          </a:xfrm>
        </p:spPr>
        <p:txBody>
          <a:bodyPr>
            <a:normAutofit fontScale="90000"/>
          </a:bodyPr>
          <a:lstStyle/>
          <a:p>
            <a:pPr>
              <a:lnSpc>
                <a:spcPct val="200000"/>
              </a:lnSpc>
            </a:pPr>
            <a:r>
              <a:rPr kumimoji="1" lang="en-US" altLang="ja-JP" dirty="0"/>
              <a:t>2019</a:t>
            </a:r>
            <a:r>
              <a:rPr kumimoji="1" lang="ja-JP" altLang="en-US"/>
              <a:t>年度　シヅクリプロジェクト</a:t>
            </a:r>
            <a:r>
              <a:rPr kumimoji="1" lang="en-US" altLang="ja-JP" dirty="0"/>
              <a:t/>
            </a:r>
            <a:br>
              <a:rPr kumimoji="1" lang="en-US" altLang="ja-JP" dirty="0"/>
            </a:br>
            <a:r>
              <a:rPr kumimoji="1" lang="ja-JP" altLang="en-US"/>
              <a:t>「ビジネスイノベーション」　実施報告</a:t>
            </a:r>
          </a:p>
        </p:txBody>
      </p:sp>
    </p:spTree>
    <p:extLst>
      <p:ext uri="{BB962C8B-B14F-4D97-AF65-F5344CB8AC3E}">
        <p14:creationId xmlns:p14="http://schemas.microsoft.com/office/powerpoint/2010/main" val="3452836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50" name="Google Shape;150;p9"/>
          <p:cNvSpPr txBox="1"/>
          <p:nvPr/>
        </p:nvSpPr>
        <p:spPr>
          <a:xfrm>
            <a:off x="4521320" y="4152900"/>
            <a:ext cx="4321043" cy="2490547"/>
          </a:xfrm>
          <a:prstGeom prst="rect">
            <a:avLst/>
          </a:prstGeom>
          <a:noFill/>
          <a:ln w="9525" cap="flat" cmpd="sng">
            <a:solidFill>
              <a:srgbClr val="B7B7B7"/>
            </a:solidFill>
            <a:prstDash val="solid"/>
            <a:round/>
            <a:headEnd type="none" w="sm" len="sm"/>
            <a:tailEnd type="none" w="sm" len="sm"/>
          </a:ln>
        </p:spPr>
        <p:txBody>
          <a:bodyPr spcFirstLastPara="1" wrap="square" lIns="68569" tIns="68569" rIns="68569" bIns="68569" anchor="t" anchorCtr="0">
            <a:noAutofit/>
          </a:bodyPr>
          <a:lstStyle/>
          <a:p>
            <a:pPr>
              <a:buClr>
                <a:schemeClr val="dk1"/>
              </a:buClr>
              <a:buSzPts val="1400"/>
            </a:pPr>
            <a:r>
              <a:rPr lang="en-US" altLang="ja-JP" sz="1050" b="1" dirty="0">
                <a:solidFill>
                  <a:schemeClr val="dk1"/>
                </a:solidFill>
                <a:latin typeface="Meiryo" panose="020B0604030504040204" pitchFamily="34" charset="-128"/>
                <a:ea typeface="Meiryo" panose="020B0604030504040204" pitchFamily="34" charset="-128"/>
              </a:rPr>
              <a:t>SBS</a:t>
            </a:r>
            <a:r>
              <a:rPr lang="ja-JP" altLang="en-US" sz="1050" b="1">
                <a:solidFill>
                  <a:schemeClr val="dk1"/>
                </a:solidFill>
                <a:latin typeface="Meiryo" panose="020B0604030504040204" pitchFamily="34" charset="-128"/>
                <a:ea typeface="Meiryo" panose="020B0604030504040204" pitchFamily="34" charset="-128"/>
              </a:rPr>
              <a:t>情報システムチーム</a:t>
            </a:r>
            <a:endParaRPr lang="en-US" altLang="ja-JP" sz="1050" b="1" dirty="0">
              <a:solidFill>
                <a:schemeClr val="dk1"/>
              </a:solidFill>
              <a:latin typeface="Meiryo" panose="020B0604030504040204" pitchFamily="34" charset="-128"/>
              <a:ea typeface="Meiryo" panose="020B0604030504040204" pitchFamily="34" charset="-128"/>
            </a:endParaRPr>
          </a:p>
          <a:p>
            <a:pPr>
              <a:buClr>
                <a:schemeClr val="dk1"/>
              </a:buClr>
              <a:buSzPts val="1400"/>
            </a:pPr>
            <a:r>
              <a:rPr lang="en-US" altLang="ja-JP" sz="1050" b="1" dirty="0">
                <a:solidFill>
                  <a:schemeClr val="dk1"/>
                </a:solidFill>
                <a:latin typeface="Meiryo" panose="020B0604030504040204" pitchFamily="34" charset="-128"/>
                <a:ea typeface="Meiryo" panose="020B0604030504040204" pitchFamily="34" charset="-128"/>
              </a:rPr>
              <a:t>AI</a:t>
            </a:r>
            <a:r>
              <a:rPr lang="ja-JP" altLang="en-US" sz="1050" b="1" dirty="0">
                <a:solidFill>
                  <a:schemeClr val="dk1"/>
                </a:solidFill>
                <a:latin typeface="Meiryo" panose="020B0604030504040204" pitchFamily="34" charset="-128"/>
                <a:ea typeface="Meiryo" panose="020B0604030504040204" pitchFamily="34" charset="-128"/>
              </a:rPr>
              <a:t>を用いた効率的</a:t>
            </a:r>
            <a:r>
              <a:rPr lang="ja-JP" altLang="en-US" sz="1050" b="1">
                <a:solidFill>
                  <a:schemeClr val="dk1"/>
                </a:solidFill>
                <a:latin typeface="Meiryo" panose="020B0604030504040204" pitchFamily="34" charset="-128"/>
                <a:ea typeface="Meiryo" panose="020B0604030504040204" pitchFamily="34" charset="-128"/>
              </a:rPr>
              <a:t>な配達の提案</a:t>
            </a:r>
            <a:endParaRPr lang="en-US" altLang="ja-JP" sz="1050" b="1" dirty="0">
              <a:solidFill>
                <a:schemeClr val="dk1"/>
              </a:solidFill>
              <a:latin typeface="Meiryo" panose="020B0604030504040204" pitchFamily="34" charset="-128"/>
              <a:ea typeface="Meiryo" panose="020B0604030504040204" pitchFamily="34" charset="-128"/>
            </a:endParaRPr>
          </a:p>
          <a:p>
            <a:pPr>
              <a:buClr>
                <a:schemeClr val="dk1"/>
              </a:buClr>
              <a:buSzPts val="1400"/>
            </a:pPr>
            <a:endParaRPr sz="1050" b="1" dirty="0">
              <a:solidFill>
                <a:schemeClr val="tx1"/>
              </a:solidFill>
              <a:latin typeface="Meiryo" panose="020B0604030504040204" pitchFamily="34" charset="-128"/>
              <a:ea typeface="Meiryo" panose="020B0604030504040204" pitchFamily="34" charset="-128"/>
            </a:endParaRPr>
          </a:p>
          <a:p>
            <a:pPr>
              <a:buClr>
                <a:schemeClr val="dk1"/>
              </a:buClr>
              <a:buSzPts val="1400"/>
            </a:pPr>
            <a:r>
              <a:rPr lang="ja-JP" altLang="en-US" sz="1050" dirty="0">
                <a:solidFill>
                  <a:schemeClr val="tx1"/>
                </a:solidFill>
                <a:latin typeface="Meiryo" panose="020B0604030504040204" pitchFamily="34" charset="-128"/>
                <a:ea typeface="Meiryo" panose="020B0604030504040204" pitchFamily="34" charset="-128"/>
              </a:rPr>
              <a:t>信号のパターン、渋滞情報など、</a:t>
            </a:r>
            <a:r>
              <a:rPr lang="en-US" altLang="ja-JP" sz="1050" dirty="0">
                <a:solidFill>
                  <a:schemeClr val="tx1"/>
                </a:solidFill>
                <a:latin typeface="Meiryo" panose="020B0604030504040204" pitchFamily="34" charset="-128"/>
                <a:ea typeface="Meiryo" panose="020B0604030504040204" pitchFamily="34" charset="-128"/>
              </a:rPr>
              <a:t>SBS</a:t>
            </a:r>
            <a:r>
              <a:rPr lang="ja-JP" altLang="en-US" sz="1050" dirty="0">
                <a:solidFill>
                  <a:schemeClr val="tx1"/>
                </a:solidFill>
                <a:latin typeface="Meiryo" panose="020B0604030504040204" pitchFamily="34" charset="-128"/>
                <a:ea typeface="Meiryo" panose="020B0604030504040204" pitchFamily="34" charset="-128"/>
              </a:rPr>
              <a:t>が持っている情報を</a:t>
            </a:r>
            <a:r>
              <a:rPr lang="en-US" altLang="ja-JP" sz="1050" dirty="0">
                <a:solidFill>
                  <a:schemeClr val="tx1"/>
                </a:solidFill>
                <a:latin typeface="Meiryo" panose="020B0604030504040204" pitchFamily="34" charset="-128"/>
                <a:ea typeface="Meiryo" panose="020B0604030504040204" pitchFamily="34" charset="-128"/>
              </a:rPr>
              <a:t>AI</a:t>
            </a:r>
            <a:r>
              <a:rPr lang="ja-JP" altLang="en-US" sz="1050" dirty="0">
                <a:solidFill>
                  <a:schemeClr val="tx1"/>
                </a:solidFill>
                <a:latin typeface="Meiryo" panose="020B0604030504040204" pitchFamily="34" charset="-128"/>
                <a:ea typeface="Meiryo" panose="020B0604030504040204" pitchFamily="34" charset="-128"/>
              </a:rPr>
              <a:t>を使って最適化、スマートグラスを通して配達員がリアルタイムで把握できるようにするという提案。</a:t>
            </a:r>
            <a:endParaRPr lang="en-US" altLang="ja-JP" sz="1050" dirty="0">
              <a:solidFill>
                <a:schemeClr val="tx1"/>
              </a:solidFill>
              <a:latin typeface="Meiryo" panose="020B0604030504040204" pitchFamily="34" charset="-128"/>
              <a:ea typeface="Meiryo" panose="020B0604030504040204" pitchFamily="34" charset="-128"/>
            </a:endParaRPr>
          </a:p>
          <a:p>
            <a:pPr>
              <a:buClr>
                <a:schemeClr val="dk1"/>
              </a:buClr>
              <a:buSzPts val="1400"/>
            </a:pPr>
            <a:endParaRPr sz="1050" dirty="0">
              <a:solidFill>
                <a:srgbClr val="980000"/>
              </a:solidFill>
              <a:latin typeface="Meiryo" panose="020B0604030504040204" pitchFamily="34" charset="-128"/>
              <a:ea typeface="Meiryo" panose="020B0604030504040204" pitchFamily="34" charset="-128"/>
            </a:endParaRPr>
          </a:p>
          <a:p>
            <a:pPr>
              <a:buSzPts val="1400"/>
            </a:pPr>
            <a:r>
              <a:rPr lang="ja-JP" altLang="en-US" sz="1050" dirty="0">
                <a:latin typeface="Meiryo" panose="020B0604030504040204" pitchFamily="34" charset="-128"/>
                <a:ea typeface="Meiryo" panose="020B0604030504040204" pitchFamily="34" charset="-128"/>
              </a:rPr>
              <a:t>提案は新聞配達を効率的にというものだった</a:t>
            </a:r>
            <a:r>
              <a:rPr lang="ja-JP" altLang="en-US" sz="1050">
                <a:latin typeface="Meiryo" panose="020B0604030504040204" pitchFamily="34" charset="-128"/>
                <a:ea typeface="Meiryo" panose="020B0604030504040204" pitchFamily="34" charset="-128"/>
              </a:rPr>
              <a:t>が、</a:t>
            </a:r>
            <a:endParaRPr lang="en-US" altLang="ja-JP" sz="1050" dirty="0">
              <a:latin typeface="Meiryo" panose="020B0604030504040204" pitchFamily="34" charset="-128"/>
              <a:ea typeface="Meiryo" panose="020B0604030504040204" pitchFamily="34" charset="-128"/>
            </a:endParaRPr>
          </a:p>
          <a:p>
            <a:pPr>
              <a:buSzPts val="1400"/>
            </a:pPr>
            <a:r>
              <a:rPr lang="ja-JP" altLang="en-US" sz="1050">
                <a:latin typeface="Meiryo" panose="020B0604030504040204" pitchFamily="34" charset="-128"/>
                <a:ea typeface="Meiryo" panose="020B0604030504040204" pitchFamily="34" charset="-128"/>
              </a:rPr>
              <a:t>新聞</a:t>
            </a:r>
            <a:r>
              <a:rPr lang="ja-JP" altLang="en-US" sz="1050" dirty="0">
                <a:latin typeface="Meiryo" panose="020B0604030504040204" pitchFamily="34" charset="-128"/>
                <a:ea typeface="Meiryo" panose="020B0604030504040204" pitchFamily="34" charset="-128"/>
              </a:rPr>
              <a:t>以外の配達にも</a:t>
            </a:r>
            <a:r>
              <a:rPr lang="ja-JP" altLang="en-US" sz="1050">
                <a:latin typeface="Meiryo" panose="020B0604030504040204" pitchFamily="34" charset="-128"/>
                <a:ea typeface="Meiryo" panose="020B0604030504040204" pitchFamily="34" charset="-128"/>
              </a:rPr>
              <a:t>触れ、暮らし</a:t>
            </a:r>
            <a:r>
              <a:rPr lang="ja-JP" altLang="en-US" sz="1050" dirty="0">
                <a:latin typeface="Meiryo" panose="020B0604030504040204" pitchFamily="34" charset="-128"/>
                <a:ea typeface="Meiryo" panose="020B0604030504040204" pitchFamily="34" charset="-128"/>
              </a:rPr>
              <a:t>が豊かになることを描き切った作品だった</a:t>
            </a:r>
            <a:r>
              <a:rPr lang="ja-JP" altLang="en-US" sz="1050" dirty="0"/>
              <a:t>。</a:t>
            </a:r>
            <a:endParaRPr sz="1050" dirty="0"/>
          </a:p>
        </p:txBody>
      </p:sp>
      <p:sp>
        <p:nvSpPr>
          <p:cNvPr id="14" name="Google Shape;150;p9">
            <a:extLst>
              <a:ext uri="{FF2B5EF4-FFF2-40B4-BE49-F238E27FC236}">
                <a16:creationId xmlns:a16="http://schemas.microsoft.com/office/drawing/2014/main" xmlns="" id="{CC8AF6B4-960E-468E-B3C3-D38707C51CBD}"/>
              </a:ext>
            </a:extLst>
          </p:cNvPr>
          <p:cNvSpPr txBox="1"/>
          <p:nvPr/>
        </p:nvSpPr>
        <p:spPr>
          <a:xfrm>
            <a:off x="272458" y="4135695"/>
            <a:ext cx="4248862" cy="2507752"/>
          </a:xfrm>
          <a:prstGeom prst="rect">
            <a:avLst/>
          </a:prstGeom>
          <a:noFill/>
          <a:ln w="9525" cap="flat" cmpd="sng">
            <a:solidFill>
              <a:srgbClr val="B7B7B7"/>
            </a:solidFill>
            <a:prstDash val="solid"/>
            <a:round/>
            <a:headEnd type="none" w="sm" len="sm"/>
            <a:tailEnd type="none" w="sm" len="sm"/>
          </a:ln>
        </p:spPr>
        <p:txBody>
          <a:bodyPr spcFirstLastPara="1" wrap="square" lIns="68569" tIns="68569" rIns="68569" bIns="68569" anchor="t" anchorCtr="0">
            <a:noAutofit/>
          </a:bodyPr>
          <a:lstStyle/>
          <a:p>
            <a:pPr>
              <a:buClr>
                <a:schemeClr val="dk1"/>
              </a:buClr>
              <a:buSzPts val="1400"/>
            </a:pPr>
            <a:r>
              <a:rPr lang="ja-JP" altLang="en-US" sz="1050" b="1">
                <a:solidFill>
                  <a:schemeClr val="dk1"/>
                </a:solidFill>
                <a:latin typeface="Meiryo" panose="020B0604030504040204" pitchFamily="34" charset="-128"/>
                <a:ea typeface="Meiryo" panose="020B0604030504040204" pitchFamily="34" charset="-128"/>
              </a:rPr>
              <a:t>あいネットチーム</a:t>
            </a:r>
            <a:endParaRPr lang="en-US" altLang="ja-JP" sz="1050" b="1" dirty="0">
              <a:solidFill>
                <a:schemeClr val="dk1"/>
              </a:solidFill>
              <a:latin typeface="Meiryo" panose="020B0604030504040204" pitchFamily="34" charset="-128"/>
              <a:ea typeface="Meiryo" panose="020B0604030504040204" pitchFamily="34" charset="-128"/>
            </a:endParaRPr>
          </a:p>
          <a:p>
            <a:pPr>
              <a:buClr>
                <a:schemeClr val="dk1"/>
              </a:buClr>
              <a:buSzPts val="1400"/>
            </a:pPr>
            <a:r>
              <a:rPr lang="ja-JP" altLang="en-US" sz="1050" b="1">
                <a:solidFill>
                  <a:schemeClr val="dk1"/>
                </a:solidFill>
                <a:latin typeface="Meiryo" panose="020B0604030504040204" pitchFamily="34" charset="-128"/>
                <a:ea typeface="Meiryo" panose="020B0604030504040204" pitchFamily="34" charset="-128"/>
              </a:rPr>
              <a:t>ペット</a:t>
            </a:r>
            <a:r>
              <a:rPr lang="ja-JP" altLang="en-US" sz="1050" b="1" dirty="0">
                <a:solidFill>
                  <a:schemeClr val="dk1"/>
                </a:solidFill>
                <a:latin typeface="Meiryo" panose="020B0604030504040204" pitchFamily="34" charset="-128"/>
                <a:ea typeface="Meiryo" panose="020B0604030504040204" pitchFamily="34" charset="-128"/>
              </a:rPr>
              <a:t>のため</a:t>
            </a:r>
            <a:r>
              <a:rPr lang="ja-JP" altLang="en-US" sz="1050" b="1">
                <a:solidFill>
                  <a:schemeClr val="dk1"/>
                </a:solidFill>
                <a:latin typeface="Meiryo" panose="020B0604030504040204" pitchFamily="34" charset="-128"/>
                <a:ea typeface="Meiryo" panose="020B0604030504040204" pitchFamily="34" charset="-128"/>
              </a:rPr>
              <a:t>の結婚式の提案</a:t>
            </a:r>
            <a:endParaRPr lang="en-US" altLang="ja-JP" sz="1050" b="1" dirty="0">
              <a:solidFill>
                <a:schemeClr val="dk1"/>
              </a:solidFill>
              <a:latin typeface="Meiryo" panose="020B0604030504040204" pitchFamily="34" charset="-128"/>
              <a:ea typeface="Meiryo" panose="020B0604030504040204" pitchFamily="34" charset="-128"/>
            </a:endParaRPr>
          </a:p>
          <a:p>
            <a:pPr>
              <a:buClr>
                <a:schemeClr val="dk1"/>
              </a:buClr>
              <a:buSzPts val="1400"/>
            </a:pPr>
            <a:endParaRPr sz="1050" b="1" dirty="0">
              <a:solidFill>
                <a:schemeClr val="tx1"/>
              </a:solidFill>
            </a:endParaRPr>
          </a:p>
          <a:p>
            <a:pPr>
              <a:buClr>
                <a:schemeClr val="dk1"/>
              </a:buClr>
              <a:buSzPts val="1400"/>
            </a:pPr>
            <a:r>
              <a:rPr lang="ja-JP" altLang="en-US" sz="1050" dirty="0">
                <a:solidFill>
                  <a:schemeClr val="tx1"/>
                </a:solidFill>
                <a:latin typeface="Meiryo UI" panose="020B0604030504040204" pitchFamily="50" charset="-128"/>
                <a:ea typeface="Meiryo UI" panose="020B0604030504040204" pitchFamily="50" charset="-128"/>
              </a:rPr>
              <a:t>近年着目されたペット市場に対して、あいねっとグループが大切にしている“おもてなしの精神”をアレンジしたペットのための結婚式をしようという提案。</a:t>
            </a:r>
            <a:endParaRPr lang="en-US" altLang="ja-JP" sz="1050" dirty="0">
              <a:solidFill>
                <a:schemeClr val="tx1"/>
              </a:solidFill>
              <a:latin typeface="Meiryo UI" panose="020B0604030504040204" pitchFamily="50" charset="-128"/>
              <a:ea typeface="Meiryo UI" panose="020B0604030504040204" pitchFamily="50" charset="-128"/>
            </a:endParaRPr>
          </a:p>
          <a:p>
            <a:pPr>
              <a:buClr>
                <a:schemeClr val="dk1"/>
              </a:buClr>
              <a:buSzPts val="1400"/>
            </a:pPr>
            <a:endParaRPr lang="en-US" altLang="ja-JP" sz="1050" dirty="0">
              <a:solidFill>
                <a:schemeClr val="tx1"/>
              </a:solidFill>
              <a:latin typeface="Meiryo UI" panose="020B0604030504040204" pitchFamily="50" charset="-128"/>
              <a:ea typeface="Meiryo UI" panose="020B0604030504040204" pitchFamily="50" charset="-128"/>
            </a:endParaRPr>
          </a:p>
          <a:p>
            <a:pPr>
              <a:buClr>
                <a:schemeClr val="dk1"/>
              </a:buClr>
              <a:buSzPts val="1400"/>
            </a:pPr>
            <a:r>
              <a:rPr lang="ja-JP" altLang="en-US" sz="1050" dirty="0">
                <a:solidFill>
                  <a:schemeClr val="tx1"/>
                </a:solidFill>
                <a:latin typeface="Meiryo UI" panose="020B0604030504040204" pitchFamily="50" charset="-128"/>
                <a:ea typeface="Meiryo UI" panose="020B0604030504040204" pitchFamily="50" charset="-128"/>
              </a:rPr>
              <a:t>ペット専用のドレスや、トイレスペースの配慮、アレルギーへの対応</a:t>
            </a:r>
            <a:r>
              <a:rPr lang="ja-JP" altLang="en-US" sz="1050">
                <a:solidFill>
                  <a:schemeClr val="tx1"/>
                </a:solidFill>
                <a:latin typeface="Meiryo UI" panose="020B0604030504040204" pitchFamily="50" charset="-128"/>
                <a:ea typeface="Meiryo UI" panose="020B0604030504040204" pitchFamily="50" charset="-128"/>
              </a:rPr>
              <a:t>など、</a:t>
            </a:r>
            <a:endParaRPr lang="en-US" altLang="ja-JP" sz="1050" dirty="0">
              <a:solidFill>
                <a:schemeClr val="tx1"/>
              </a:solidFill>
              <a:latin typeface="Meiryo UI" panose="020B0604030504040204" pitchFamily="50" charset="-128"/>
              <a:ea typeface="Meiryo UI" panose="020B0604030504040204" pitchFamily="50" charset="-128"/>
            </a:endParaRPr>
          </a:p>
          <a:p>
            <a:pPr>
              <a:buClr>
                <a:schemeClr val="dk1"/>
              </a:buClr>
              <a:buSzPts val="1400"/>
            </a:pPr>
            <a:r>
              <a:rPr lang="ja-JP" altLang="en-US" sz="1050">
                <a:solidFill>
                  <a:schemeClr val="tx1"/>
                </a:solidFill>
                <a:latin typeface="Meiryo UI" panose="020B0604030504040204" pitchFamily="50" charset="-128"/>
                <a:ea typeface="Meiryo UI" panose="020B0604030504040204" pitchFamily="50" charset="-128"/>
              </a:rPr>
              <a:t>ペット</a:t>
            </a:r>
            <a:r>
              <a:rPr lang="ja-JP" altLang="en-US" sz="1050" dirty="0">
                <a:solidFill>
                  <a:schemeClr val="tx1"/>
                </a:solidFill>
                <a:latin typeface="Meiryo UI" panose="020B0604030504040204" pitchFamily="50" charset="-128"/>
                <a:ea typeface="Meiryo UI" panose="020B0604030504040204" pitchFamily="50" charset="-128"/>
              </a:rPr>
              <a:t>ならではの環境整備についてよく調べ上げられていたことが評価された</a:t>
            </a:r>
            <a:r>
              <a:rPr lang="ja-JP" altLang="en-US" sz="1050">
                <a:solidFill>
                  <a:schemeClr val="tx1"/>
                </a:solidFill>
                <a:latin typeface="Meiryo UI" panose="020B0604030504040204" pitchFamily="50" charset="-128"/>
                <a:ea typeface="Meiryo UI" panose="020B0604030504040204" pitchFamily="50" charset="-128"/>
              </a:rPr>
              <a:t>作品。</a:t>
            </a:r>
            <a:endParaRPr lang="en-US" altLang="ja-JP" sz="1050" dirty="0">
              <a:solidFill>
                <a:schemeClr val="tx1"/>
              </a:solidFill>
              <a:latin typeface="Meiryo UI" panose="020B0604030504040204" pitchFamily="50" charset="-128"/>
              <a:ea typeface="Meiryo UI" panose="020B0604030504040204" pitchFamily="50" charset="-128"/>
            </a:endParaRPr>
          </a:p>
          <a:p>
            <a:pPr>
              <a:buClr>
                <a:schemeClr val="dk1"/>
              </a:buClr>
              <a:buSzPts val="1400"/>
            </a:pPr>
            <a:endParaRPr lang="en-US" altLang="ja-JP" sz="1050" dirty="0">
              <a:solidFill>
                <a:schemeClr val="tx1"/>
              </a:solidFill>
              <a:latin typeface="Meiryo UI" panose="020B0604030504040204" pitchFamily="50" charset="-128"/>
              <a:ea typeface="Meiryo UI" panose="020B0604030504040204" pitchFamily="50" charset="-128"/>
            </a:endParaRPr>
          </a:p>
          <a:p>
            <a:pPr>
              <a:buClr>
                <a:schemeClr val="dk1"/>
              </a:buClr>
              <a:buSzPts val="1400"/>
            </a:pPr>
            <a:r>
              <a:rPr lang="ja-JP" altLang="en-US" sz="1050">
                <a:solidFill>
                  <a:schemeClr val="tx1"/>
                </a:solidFill>
                <a:latin typeface="Meiryo UI" panose="020B0604030504040204" pitchFamily="50" charset="-128"/>
                <a:ea typeface="Meiryo UI" panose="020B0604030504040204" pitchFamily="50" charset="-128"/>
              </a:rPr>
              <a:t>中間発表時点で得た、</a:t>
            </a:r>
            <a:endParaRPr lang="en-US" altLang="ja-JP" sz="1050" dirty="0">
              <a:solidFill>
                <a:schemeClr val="tx1"/>
              </a:solidFill>
              <a:latin typeface="Meiryo UI" panose="020B0604030504040204" pitchFamily="50" charset="-128"/>
              <a:ea typeface="Meiryo UI" panose="020B0604030504040204" pitchFamily="50" charset="-128"/>
            </a:endParaRPr>
          </a:p>
          <a:p>
            <a:pPr>
              <a:buClr>
                <a:schemeClr val="dk1"/>
              </a:buClr>
              <a:buSzPts val="1400"/>
            </a:pPr>
            <a:r>
              <a:rPr lang="ja-JP" altLang="en-US" sz="1050">
                <a:solidFill>
                  <a:schemeClr val="tx1"/>
                </a:solidFill>
                <a:latin typeface="Meiryo UI" panose="020B0604030504040204" pitchFamily="50" charset="-128"/>
                <a:ea typeface="Meiryo UI" panose="020B0604030504040204" pitchFamily="50" charset="-128"/>
              </a:rPr>
              <a:t>ペットにお金をかける人が増えているという情報も</a:t>
            </a:r>
            <a:endParaRPr lang="en-US" altLang="ja-JP" sz="1050" dirty="0">
              <a:solidFill>
                <a:schemeClr val="tx1"/>
              </a:solidFill>
              <a:latin typeface="Meiryo UI" panose="020B0604030504040204" pitchFamily="50" charset="-128"/>
              <a:ea typeface="Meiryo UI" panose="020B0604030504040204" pitchFamily="50" charset="-128"/>
            </a:endParaRPr>
          </a:p>
          <a:p>
            <a:pPr>
              <a:buClr>
                <a:schemeClr val="dk1"/>
              </a:buClr>
              <a:buSzPts val="1400"/>
            </a:pPr>
            <a:r>
              <a:rPr lang="ja-JP" altLang="en-US" sz="1050">
                <a:solidFill>
                  <a:schemeClr val="tx1"/>
                </a:solidFill>
                <a:latin typeface="Meiryo UI" panose="020B0604030504040204" pitchFamily="50" charset="-128"/>
                <a:ea typeface="Meiryo UI" panose="020B0604030504040204" pitchFamily="50" charset="-128"/>
              </a:rPr>
              <a:t>踏まえた提案となった。</a:t>
            </a:r>
            <a:endParaRPr lang="en-US" altLang="ja-JP" sz="1050" dirty="0">
              <a:solidFill>
                <a:schemeClr val="tx1"/>
              </a:solidFill>
              <a:latin typeface="Meiryo UI" panose="020B0604030504040204" pitchFamily="50" charset="-128"/>
              <a:ea typeface="Meiryo UI" panose="020B0604030504040204" pitchFamily="50" charset="-128"/>
            </a:endParaRPr>
          </a:p>
          <a:p>
            <a:pPr>
              <a:buClr>
                <a:schemeClr val="dk1"/>
              </a:buClr>
              <a:buSzPts val="1400"/>
            </a:pPr>
            <a:endParaRPr lang="en-US" altLang="ja-JP" sz="1050" dirty="0">
              <a:solidFill>
                <a:schemeClr val="tx1"/>
              </a:solidFill>
              <a:latin typeface="Meiryo UI" panose="020B0604030504040204" pitchFamily="50" charset="-128"/>
              <a:ea typeface="Meiryo UI" panose="020B0604030504040204" pitchFamily="50" charset="-128"/>
            </a:endParaRPr>
          </a:p>
        </p:txBody>
      </p:sp>
      <p:sp>
        <p:nvSpPr>
          <p:cNvPr id="18" name="Google Shape;150;p9">
            <a:extLst>
              <a:ext uri="{FF2B5EF4-FFF2-40B4-BE49-F238E27FC236}">
                <a16:creationId xmlns:a16="http://schemas.microsoft.com/office/drawing/2014/main" xmlns="" id="{5EF61F87-C8D7-4117-BD76-803C8C28B28F}"/>
              </a:ext>
            </a:extLst>
          </p:cNvPr>
          <p:cNvSpPr txBox="1"/>
          <p:nvPr/>
        </p:nvSpPr>
        <p:spPr>
          <a:xfrm>
            <a:off x="4521320" y="1725815"/>
            <a:ext cx="4321043" cy="2427085"/>
          </a:xfrm>
          <a:prstGeom prst="rect">
            <a:avLst/>
          </a:prstGeom>
          <a:noFill/>
          <a:ln w="9525" cap="flat" cmpd="sng">
            <a:solidFill>
              <a:srgbClr val="B7B7B7"/>
            </a:solidFill>
            <a:prstDash val="solid"/>
            <a:round/>
            <a:headEnd type="none" w="sm" len="sm"/>
            <a:tailEnd type="none" w="sm" len="sm"/>
          </a:ln>
        </p:spPr>
        <p:txBody>
          <a:bodyPr spcFirstLastPara="1" wrap="square" lIns="68569" tIns="68569" rIns="68569" bIns="68569" anchor="t" anchorCtr="0">
            <a:noAutofit/>
          </a:bodyPr>
          <a:lstStyle/>
          <a:p>
            <a:pPr>
              <a:buClr>
                <a:schemeClr val="dk1"/>
              </a:buClr>
              <a:buSzPts val="1400"/>
            </a:pPr>
            <a:r>
              <a:rPr lang="ja-JP" altLang="en-US" sz="1050" b="1">
                <a:solidFill>
                  <a:schemeClr val="dk1"/>
                </a:solidFill>
                <a:latin typeface="Meiryo UI" panose="020B0604030504040204" pitchFamily="34" charset="-128"/>
                <a:ea typeface="Meiryo UI" panose="020B0604030504040204" pitchFamily="34" charset="-128"/>
              </a:rPr>
              <a:t>トヨコーチーム</a:t>
            </a:r>
            <a:endParaRPr lang="en-US" altLang="ja-JP" sz="1050" b="1" dirty="0">
              <a:solidFill>
                <a:schemeClr val="dk1"/>
              </a:solidFill>
              <a:latin typeface="Meiryo UI" panose="020B0604030504040204" pitchFamily="34" charset="-128"/>
              <a:ea typeface="Meiryo UI" panose="020B0604030504040204" pitchFamily="34" charset="-128"/>
            </a:endParaRPr>
          </a:p>
          <a:p>
            <a:pPr>
              <a:buClr>
                <a:schemeClr val="dk1"/>
              </a:buClr>
              <a:buSzPts val="1400"/>
            </a:pPr>
            <a:r>
              <a:rPr lang="en-US" altLang="ja-JP" sz="1050" b="1" dirty="0">
                <a:solidFill>
                  <a:schemeClr val="dk1"/>
                </a:solidFill>
                <a:latin typeface="Meiryo UI" panose="020B0604030504040204" pitchFamily="34" charset="-128"/>
                <a:ea typeface="Meiryo UI" panose="020B0604030504040204" pitchFamily="34" charset="-128"/>
              </a:rPr>
              <a:t>SOSEI</a:t>
            </a:r>
            <a:r>
              <a:rPr lang="ja-JP" altLang="en-US" sz="1050" b="1" dirty="0">
                <a:solidFill>
                  <a:schemeClr val="dk1"/>
                </a:solidFill>
                <a:latin typeface="Meiryo UI" panose="020B0604030504040204" pitchFamily="34" charset="-128"/>
                <a:ea typeface="Meiryo UI" panose="020B0604030504040204" pitchFamily="34" charset="-128"/>
              </a:rPr>
              <a:t>工法を用いた</a:t>
            </a:r>
            <a:r>
              <a:rPr lang="ja-JP" altLang="en-US" sz="1050" b="1">
                <a:solidFill>
                  <a:schemeClr val="dk1"/>
                </a:solidFill>
                <a:latin typeface="Meiryo UI" panose="020B0604030504040204" pitchFamily="34" charset="-128"/>
                <a:ea typeface="Meiryo UI" panose="020B0604030504040204" pitchFamily="34" charset="-128"/>
              </a:rPr>
              <a:t>新しい傘の提案</a:t>
            </a:r>
            <a:endParaRPr lang="en-US" altLang="ja-JP" sz="1050" b="1" dirty="0">
              <a:solidFill>
                <a:schemeClr val="dk1"/>
              </a:solidFill>
              <a:latin typeface="Meiryo UI" panose="020B0604030504040204" pitchFamily="34" charset="-128"/>
              <a:ea typeface="Meiryo UI" panose="020B0604030504040204" pitchFamily="34" charset="-128"/>
            </a:endParaRPr>
          </a:p>
          <a:p>
            <a:pPr>
              <a:buClr>
                <a:schemeClr val="dk1"/>
              </a:buClr>
              <a:buSzPts val="1400"/>
            </a:pPr>
            <a:endParaRPr sz="1050" b="1" dirty="0">
              <a:solidFill>
                <a:schemeClr val="tx1"/>
              </a:solidFill>
            </a:endParaRPr>
          </a:p>
          <a:p>
            <a:pPr>
              <a:buClr>
                <a:schemeClr val="dk1"/>
              </a:buClr>
              <a:buSzPts val="1400"/>
            </a:pPr>
            <a:r>
              <a:rPr lang="ja-JP" altLang="en-US" sz="1050" dirty="0">
                <a:solidFill>
                  <a:schemeClr val="tx1"/>
                </a:solidFill>
                <a:latin typeface="Meiryo UI" panose="020B0604030504040204" pitchFamily="50" charset="-128"/>
                <a:ea typeface="Meiryo UI" panose="020B0604030504040204" pitchFamily="50" charset="-128"/>
              </a:rPr>
              <a:t>トヨコーの技術</a:t>
            </a:r>
            <a:r>
              <a:rPr lang="en-US" altLang="ja-JP" sz="1050" dirty="0">
                <a:solidFill>
                  <a:schemeClr val="tx1"/>
                </a:solidFill>
                <a:latin typeface="Meiryo UI" panose="020B0604030504040204" pitchFamily="50" charset="-128"/>
                <a:ea typeface="Meiryo UI" panose="020B0604030504040204" pitchFamily="50" charset="-128"/>
              </a:rPr>
              <a:t>SOSEI</a:t>
            </a:r>
            <a:r>
              <a:rPr lang="ja-JP" altLang="en-US" sz="1050" dirty="0">
                <a:solidFill>
                  <a:schemeClr val="tx1"/>
                </a:solidFill>
                <a:latin typeface="Meiryo UI" panose="020B0604030504040204" pitchFamily="50" charset="-128"/>
                <a:ea typeface="Meiryo UI" panose="020B0604030504040204" pitchFamily="50" charset="-128"/>
              </a:rPr>
              <a:t>工法を活用した頭にかぶる傘「キャップレラ」を提案。</a:t>
            </a:r>
            <a:endParaRPr lang="en-US" altLang="ja-JP" sz="1050" dirty="0">
              <a:solidFill>
                <a:schemeClr val="tx1"/>
              </a:solidFill>
              <a:latin typeface="Meiryo UI" panose="020B0604030504040204" pitchFamily="50" charset="-128"/>
              <a:ea typeface="Meiryo UI" panose="020B0604030504040204" pitchFamily="50" charset="-128"/>
            </a:endParaRPr>
          </a:p>
          <a:p>
            <a:pPr>
              <a:buClr>
                <a:schemeClr val="dk1"/>
              </a:buClr>
              <a:buSzPts val="1400"/>
            </a:pPr>
            <a:r>
              <a:rPr lang="ja-JP" altLang="en-US" sz="1050" dirty="0">
                <a:solidFill>
                  <a:schemeClr val="tx1"/>
                </a:solidFill>
                <a:latin typeface="Meiryo UI" panose="020B0604030504040204" pitchFamily="50" charset="-128"/>
                <a:ea typeface="Meiryo UI" panose="020B0604030504040204" pitchFamily="50" charset="-128"/>
              </a:rPr>
              <a:t>防水性だけでなく、耐久性、断熱性など</a:t>
            </a:r>
            <a:r>
              <a:rPr lang="en-US" altLang="ja-JP" sz="1050" dirty="0">
                <a:solidFill>
                  <a:schemeClr val="tx1"/>
                </a:solidFill>
                <a:latin typeface="Meiryo UI" panose="020B0604030504040204" pitchFamily="50" charset="-128"/>
                <a:ea typeface="Meiryo UI" panose="020B0604030504040204" pitchFamily="50" charset="-128"/>
              </a:rPr>
              <a:t>SOSEI</a:t>
            </a:r>
            <a:r>
              <a:rPr lang="ja-JP" altLang="en-US" sz="1050" dirty="0">
                <a:solidFill>
                  <a:schemeClr val="tx1"/>
                </a:solidFill>
                <a:latin typeface="Meiryo UI" panose="020B0604030504040204" pitchFamily="50" charset="-128"/>
                <a:ea typeface="Meiryo UI" panose="020B0604030504040204" pitchFamily="50" charset="-128"/>
              </a:rPr>
              <a:t>工法がウリにしている要素が傘に使えると考え、自分たちでプロトタイプをつくった。</a:t>
            </a:r>
            <a:endParaRPr lang="en-US" altLang="ja-JP" sz="1050" dirty="0">
              <a:solidFill>
                <a:schemeClr val="tx1"/>
              </a:solidFill>
              <a:latin typeface="Meiryo UI" panose="020B0604030504040204" pitchFamily="50" charset="-128"/>
              <a:ea typeface="Meiryo UI" panose="020B0604030504040204" pitchFamily="50" charset="-128"/>
            </a:endParaRPr>
          </a:p>
          <a:p>
            <a:pPr>
              <a:buClr>
                <a:schemeClr val="dk1"/>
              </a:buClr>
              <a:buSzPts val="1400"/>
            </a:pPr>
            <a:endParaRPr lang="en-US" altLang="ja-JP" sz="1050" dirty="0">
              <a:solidFill>
                <a:schemeClr val="tx1"/>
              </a:solidFill>
              <a:latin typeface="Meiryo UI" panose="020B0604030504040204" pitchFamily="50" charset="-128"/>
              <a:ea typeface="Meiryo UI" panose="020B0604030504040204" pitchFamily="50" charset="-128"/>
            </a:endParaRPr>
          </a:p>
          <a:p>
            <a:pPr>
              <a:buClr>
                <a:schemeClr val="dk1"/>
              </a:buClr>
              <a:buSzPts val="1400"/>
            </a:pPr>
            <a:r>
              <a:rPr lang="ja-JP" altLang="en-US" sz="1050" dirty="0">
                <a:solidFill>
                  <a:schemeClr val="tx1"/>
                </a:solidFill>
                <a:latin typeface="Meiryo UI" panose="020B0604030504040204" pitchFamily="50" charset="-128"/>
                <a:ea typeface="Meiryo UI" panose="020B0604030504040204" pitchFamily="50" charset="-128"/>
              </a:rPr>
              <a:t>リソースの使い方やアイディア</a:t>
            </a:r>
            <a:r>
              <a:rPr lang="ja-JP" altLang="en-US" sz="1050">
                <a:solidFill>
                  <a:schemeClr val="tx1"/>
                </a:solidFill>
                <a:latin typeface="Meiryo UI" panose="020B0604030504040204" pitchFamily="50" charset="-128"/>
                <a:ea typeface="Meiryo UI" panose="020B0604030504040204" pitchFamily="50" charset="-128"/>
              </a:rPr>
              <a:t>ももちろん、身近</a:t>
            </a:r>
            <a:r>
              <a:rPr lang="ja-JP" altLang="en-US" sz="1050" dirty="0">
                <a:solidFill>
                  <a:schemeClr val="tx1"/>
                </a:solidFill>
                <a:latin typeface="Meiryo UI" panose="020B0604030504040204" pitchFamily="50" charset="-128"/>
                <a:ea typeface="Meiryo UI" panose="020B0604030504040204" pitchFamily="50" charset="-128"/>
              </a:rPr>
              <a:t>な課題である「傘を手に持ちたくない」「傘をさしているのに濡れてしまう」</a:t>
            </a:r>
            <a:r>
              <a:rPr lang="ja-JP" altLang="en-US" sz="1050">
                <a:solidFill>
                  <a:schemeClr val="tx1"/>
                </a:solidFill>
                <a:latin typeface="Meiryo UI" panose="020B0604030504040204" pitchFamily="50" charset="-128"/>
                <a:ea typeface="Meiryo UI" panose="020B0604030504040204" pitchFamily="50" charset="-128"/>
              </a:rPr>
              <a:t>という課題に</a:t>
            </a:r>
            <a:endParaRPr lang="en-US" altLang="ja-JP" sz="1050" dirty="0">
              <a:solidFill>
                <a:schemeClr val="tx1"/>
              </a:solidFill>
              <a:latin typeface="Meiryo UI" panose="020B0604030504040204" pitchFamily="50" charset="-128"/>
              <a:ea typeface="Meiryo UI" panose="020B0604030504040204" pitchFamily="50" charset="-128"/>
            </a:endParaRPr>
          </a:p>
          <a:p>
            <a:pPr>
              <a:buClr>
                <a:schemeClr val="dk1"/>
              </a:buClr>
              <a:buSzPts val="1400"/>
            </a:pPr>
            <a:r>
              <a:rPr lang="ja-JP" altLang="en-US" sz="1050">
                <a:solidFill>
                  <a:schemeClr val="tx1"/>
                </a:solidFill>
                <a:latin typeface="Meiryo UI" panose="020B0604030504040204" pitchFamily="50" charset="-128"/>
                <a:ea typeface="Meiryo UI" panose="020B0604030504040204" pitchFamily="50" charset="-128"/>
              </a:rPr>
              <a:t>当事者性を持って向き合い、</a:t>
            </a:r>
            <a:endParaRPr lang="en-US" altLang="ja-JP" sz="1050" dirty="0">
              <a:solidFill>
                <a:schemeClr val="tx1"/>
              </a:solidFill>
              <a:latin typeface="Meiryo UI" panose="020B0604030504040204" pitchFamily="50" charset="-128"/>
              <a:ea typeface="Meiryo UI" panose="020B0604030504040204" pitchFamily="50" charset="-128"/>
            </a:endParaRPr>
          </a:p>
          <a:p>
            <a:pPr>
              <a:buClr>
                <a:schemeClr val="dk1"/>
              </a:buClr>
              <a:buSzPts val="1400"/>
            </a:pPr>
            <a:r>
              <a:rPr lang="ja-JP" altLang="en-US" sz="1050">
                <a:solidFill>
                  <a:schemeClr val="tx1"/>
                </a:solidFill>
                <a:latin typeface="Meiryo UI" panose="020B0604030504040204" pitchFamily="50" charset="-128"/>
                <a:ea typeface="Meiryo UI" panose="020B0604030504040204" pitchFamily="50" charset="-128"/>
              </a:rPr>
              <a:t>本気が</a:t>
            </a:r>
            <a:r>
              <a:rPr lang="ja-JP" altLang="en-US" sz="1050" dirty="0">
                <a:solidFill>
                  <a:schemeClr val="tx1"/>
                </a:solidFill>
                <a:latin typeface="Meiryo UI" panose="020B0604030504040204" pitchFamily="50" charset="-128"/>
                <a:ea typeface="Meiryo UI" panose="020B0604030504040204" pitchFamily="50" charset="-128"/>
              </a:rPr>
              <a:t>伺えたことも評価されたポイントだった。</a:t>
            </a:r>
            <a:endParaRPr lang="en-US" altLang="ja-JP" sz="1050" dirty="0">
              <a:solidFill>
                <a:schemeClr val="tx1"/>
              </a:solidFill>
              <a:latin typeface="Meiryo UI" panose="020B0604030504040204" pitchFamily="50" charset="-128"/>
              <a:ea typeface="Meiryo UI" panose="020B0604030504040204" pitchFamily="50" charset="-128"/>
            </a:endParaRPr>
          </a:p>
        </p:txBody>
      </p:sp>
      <p:sp>
        <p:nvSpPr>
          <p:cNvPr id="20" name="Google Shape;150;p9">
            <a:extLst>
              <a:ext uri="{FF2B5EF4-FFF2-40B4-BE49-F238E27FC236}">
                <a16:creationId xmlns:a16="http://schemas.microsoft.com/office/drawing/2014/main" xmlns="" id="{CE92F086-6B9E-4BEC-AE41-D5A9779A1A10}"/>
              </a:ext>
            </a:extLst>
          </p:cNvPr>
          <p:cNvSpPr txBox="1"/>
          <p:nvPr/>
        </p:nvSpPr>
        <p:spPr>
          <a:xfrm>
            <a:off x="272458" y="1725816"/>
            <a:ext cx="4248862" cy="2409878"/>
          </a:xfrm>
          <a:prstGeom prst="rect">
            <a:avLst/>
          </a:prstGeom>
          <a:noFill/>
          <a:ln w="9525" cap="flat" cmpd="sng">
            <a:solidFill>
              <a:srgbClr val="B7B7B7"/>
            </a:solidFill>
            <a:prstDash val="solid"/>
            <a:round/>
            <a:headEnd type="none" w="sm" len="sm"/>
            <a:tailEnd type="none" w="sm" len="sm"/>
          </a:ln>
        </p:spPr>
        <p:txBody>
          <a:bodyPr spcFirstLastPara="1" wrap="square" lIns="68569" tIns="68569" rIns="68569" bIns="68569" anchor="t" anchorCtr="0">
            <a:noAutofit/>
          </a:bodyPr>
          <a:lstStyle/>
          <a:p>
            <a:pPr>
              <a:buClr>
                <a:schemeClr val="dk1"/>
              </a:buClr>
              <a:buSzPts val="1400"/>
            </a:pPr>
            <a:r>
              <a:rPr lang="ja-JP" altLang="en-US" sz="1050" b="1">
                <a:solidFill>
                  <a:schemeClr val="dk1"/>
                </a:solidFill>
                <a:latin typeface="Meiryo" panose="020B0604030504040204" pitchFamily="34" charset="-128"/>
                <a:ea typeface="Meiryo" panose="020B0604030504040204" pitchFamily="34" charset="-128"/>
              </a:rPr>
              <a:t>静岡鉄道チーム</a:t>
            </a:r>
            <a:endParaRPr lang="en-US" altLang="ja-JP" sz="1050" b="1" dirty="0">
              <a:solidFill>
                <a:schemeClr val="dk1"/>
              </a:solidFill>
              <a:latin typeface="Meiryo" panose="020B0604030504040204" pitchFamily="34" charset="-128"/>
              <a:ea typeface="Meiryo" panose="020B0604030504040204" pitchFamily="34" charset="-128"/>
            </a:endParaRPr>
          </a:p>
          <a:p>
            <a:pPr>
              <a:buClr>
                <a:schemeClr val="dk1"/>
              </a:buClr>
              <a:buSzPts val="1400"/>
            </a:pPr>
            <a:r>
              <a:rPr lang="ja-JP" altLang="en-US" sz="1050" b="1">
                <a:solidFill>
                  <a:schemeClr val="dk1"/>
                </a:solidFill>
                <a:latin typeface="Meiryo" panose="020B0604030504040204" pitchFamily="34" charset="-128"/>
                <a:ea typeface="Meiryo" panose="020B0604030504040204" pitchFamily="34" charset="-128"/>
              </a:rPr>
              <a:t>バスホテルの提案</a:t>
            </a:r>
            <a:endParaRPr lang="en-US" altLang="ja-JP" sz="1050" b="1" dirty="0">
              <a:solidFill>
                <a:schemeClr val="dk1"/>
              </a:solidFill>
              <a:latin typeface="Meiryo" panose="020B0604030504040204" pitchFamily="34" charset="-128"/>
              <a:ea typeface="Meiryo" panose="020B0604030504040204" pitchFamily="34" charset="-128"/>
            </a:endParaRPr>
          </a:p>
          <a:p>
            <a:pPr>
              <a:buClr>
                <a:schemeClr val="dk1"/>
              </a:buClr>
              <a:buSzPts val="1400"/>
            </a:pPr>
            <a:endParaRPr sz="1050" b="1" dirty="0">
              <a:solidFill>
                <a:schemeClr val="tx1"/>
              </a:solidFill>
              <a:latin typeface="Meiryo" panose="020B0604030504040204" pitchFamily="34" charset="-128"/>
              <a:ea typeface="Meiryo" panose="020B0604030504040204" pitchFamily="34" charset="-128"/>
            </a:endParaRPr>
          </a:p>
          <a:p>
            <a:pPr>
              <a:buClr>
                <a:schemeClr val="dk1"/>
              </a:buClr>
              <a:buSzPts val="1400"/>
            </a:pPr>
            <a:r>
              <a:rPr lang="ja-JP" altLang="en-US" sz="1050">
                <a:solidFill>
                  <a:schemeClr val="tx1"/>
                </a:solidFill>
                <a:latin typeface="Meiryo" panose="020B0604030504040204" pitchFamily="34" charset="-128"/>
                <a:ea typeface="Meiryo" panose="020B0604030504040204" pitchFamily="34" charset="-128"/>
              </a:rPr>
              <a:t>静岡鉄道のフィールドワークの帰り道、バス</a:t>
            </a:r>
            <a:r>
              <a:rPr lang="ja-JP" altLang="en-US" sz="1050" dirty="0">
                <a:solidFill>
                  <a:schemeClr val="tx1"/>
                </a:solidFill>
                <a:latin typeface="Meiryo" panose="020B0604030504040204" pitchFamily="34" charset="-128"/>
                <a:ea typeface="Meiryo" panose="020B0604030504040204" pitchFamily="34" charset="-128"/>
              </a:rPr>
              <a:t>の振動が心地よく眠気</a:t>
            </a:r>
            <a:r>
              <a:rPr lang="ja-JP" altLang="en-US" sz="1050">
                <a:solidFill>
                  <a:schemeClr val="tx1"/>
                </a:solidFill>
                <a:latin typeface="Meiryo" panose="020B0604030504040204" pitchFamily="34" charset="-128"/>
                <a:ea typeface="Meiryo" panose="020B0604030504040204" pitchFamily="34" charset="-128"/>
              </a:rPr>
              <a:t>を誘うことに気づいたと</a:t>
            </a:r>
            <a:r>
              <a:rPr lang="ja-JP" altLang="en-US" sz="1050" dirty="0">
                <a:solidFill>
                  <a:schemeClr val="tx1"/>
                </a:solidFill>
                <a:latin typeface="Meiryo" panose="020B0604030504040204" pitchFamily="34" charset="-128"/>
                <a:ea typeface="Meiryo" panose="020B0604030504040204" pitchFamily="34" charset="-128"/>
              </a:rPr>
              <a:t>いう体験から、使わなくなったバスをホテルとして再利用することを提案した作品。</a:t>
            </a:r>
            <a:endParaRPr lang="en-US" altLang="ja-JP" sz="1050" dirty="0">
              <a:solidFill>
                <a:schemeClr val="tx1"/>
              </a:solidFill>
              <a:latin typeface="Meiryo" panose="020B0604030504040204" pitchFamily="34" charset="-128"/>
              <a:ea typeface="Meiryo" panose="020B0604030504040204" pitchFamily="34" charset="-128"/>
            </a:endParaRPr>
          </a:p>
          <a:p>
            <a:pPr>
              <a:buClr>
                <a:schemeClr val="dk1"/>
              </a:buClr>
              <a:buSzPts val="1400"/>
            </a:pPr>
            <a:endParaRPr lang="en-US" altLang="ja-JP" sz="1050" dirty="0">
              <a:solidFill>
                <a:schemeClr val="tx1"/>
              </a:solidFill>
              <a:latin typeface="Meiryo" panose="020B0604030504040204" pitchFamily="34" charset="-128"/>
              <a:ea typeface="Meiryo" panose="020B0604030504040204" pitchFamily="34" charset="-128"/>
            </a:endParaRPr>
          </a:p>
          <a:p>
            <a:pPr>
              <a:buClr>
                <a:schemeClr val="dk1"/>
              </a:buClr>
              <a:buSzPts val="1400"/>
            </a:pPr>
            <a:r>
              <a:rPr lang="en-US" altLang="ja-JP" sz="1050" dirty="0">
                <a:solidFill>
                  <a:schemeClr val="tx1"/>
                </a:solidFill>
                <a:latin typeface="Meiryo" panose="020B0604030504040204" pitchFamily="34" charset="-128"/>
                <a:ea typeface="Meiryo" panose="020B0604030504040204" pitchFamily="34" charset="-128"/>
              </a:rPr>
              <a:t>SA</a:t>
            </a:r>
            <a:r>
              <a:rPr lang="ja-JP" altLang="en-US" sz="1050" dirty="0">
                <a:solidFill>
                  <a:schemeClr val="tx1"/>
                </a:solidFill>
                <a:latin typeface="Meiryo" panose="020B0604030504040204" pitchFamily="34" charset="-128"/>
                <a:ea typeface="Meiryo" panose="020B0604030504040204" pitchFamily="34" charset="-128"/>
              </a:rPr>
              <a:t>やキャンプ場などの設置場所や、予約方法、料金設定なども細かく考えられており、オリンピック需要や災害時の仮設住宅としての活用などにも触れられていた。</a:t>
            </a:r>
            <a:endParaRPr lang="en-US" altLang="ja-JP" sz="1050" dirty="0">
              <a:solidFill>
                <a:schemeClr val="tx1"/>
              </a:solidFill>
              <a:latin typeface="Meiryo" panose="020B0604030504040204" pitchFamily="34" charset="-128"/>
              <a:ea typeface="Meiryo" panose="020B0604030504040204" pitchFamily="34" charset="-128"/>
            </a:endParaRPr>
          </a:p>
        </p:txBody>
      </p:sp>
      <p:pic>
        <p:nvPicPr>
          <p:cNvPr id="16" name="図 15" descr="建物, バス, ホワイト, 記号 が含まれている画像&#10;&#10;自動的に生成された説明">
            <a:extLst>
              <a:ext uri="{FF2B5EF4-FFF2-40B4-BE49-F238E27FC236}">
                <a16:creationId xmlns:a16="http://schemas.microsoft.com/office/drawing/2014/main" xmlns="" id="{023D99EB-54B0-674C-9CEA-834112FECFB5}"/>
              </a:ext>
            </a:extLst>
          </p:cNvPr>
          <p:cNvPicPr>
            <a:picLocks noChangeAspect="1"/>
          </p:cNvPicPr>
          <p:nvPr/>
        </p:nvPicPr>
        <p:blipFill>
          <a:blip r:embed="rId3"/>
          <a:stretch>
            <a:fillRect/>
          </a:stretch>
        </p:blipFill>
        <p:spPr>
          <a:xfrm>
            <a:off x="2806462" y="3226327"/>
            <a:ext cx="1714858" cy="945979"/>
          </a:xfrm>
          <a:prstGeom prst="rect">
            <a:avLst/>
          </a:prstGeom>
        </p:spPr>
      </p:pic>
      <p:sp>
        <p:nvSpPr>
          <p:cNvPr id="22" name="Google Shape;90;p2">
            <a:extLst>
              <a:ext uri="{FF2B5EF4-FFF2-40B4-BE49-F238E27FC236}">
                <a16:creationId xmlns:a16="http://schemas.microsoft.com/office/drawing/2014/main" xmlns="" id="{5912F780-E07B-9F4A-9575-51AECD541E1B}"/>
              </a:ext>
            </a:extLst>
          </p:cNvPr>
          <p:cNvSpPr txBox="1">
            <a:spLocks/>
          </p:cNvSpPr>
          <p:nvPr/>
        </p:nvSpPr>
        <p:spPr>
          <a:xfrm>
            <a:off x="272458" y="214553"/>
            <a:ext cx="7886700" cy="704264"/>
          </a:xfrm>
          <a:prstGeom prst="rect">
            <a:avLst/>
          </a:prstGeom>
          <a:noFill/>
          <a:ln>
            <a:noFill/>
          </a:ln>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9pPr>
          </a:lstStyle>
          <a:p>
            <a:pPr>
              <a:buSzPts val="3200"/>
            </a:pPr>
            <a:r>
              <a:rPr lang="ja-JP" altLang="en-US" b="1">
                <a:latin typeface="Meiryo" panose="020B0604030504040204" pitchFamily="34" charset="-128"/>
                <a:ea typeface="Meiryo" panose="020B0604030504040204" pitchFamily="34" charset="-128"/>
              </a:rPr>
              <a:t>企業代表チームの提案事例（一部）</a:t>
            </a:r>
            <a:endParaRPr lang="ja-JP" altLang="en-US" b="1" dirty="0">
              <a:latin typeface="Meiryo" panose="020B0604030504040204" pitchFamily="34" charset="-128"/>
              <a:ea typeface="Meiryo" panose="020B0604030504040204" pitchFamily="34" charset="-128"/>
            </a:endParaRPr>
          </a:p>
        </p:txBody>
      </p:sp>
      <p:pic>
        <p:nvPicPr>
          <p:cNvPr id="23" name="Google Shape;374;p16" descr="クリップアート が含まれている画像&#10;&#10;自動的に生成された説明">
            <a:extLst>
              <a:ext uri="{FF2B5EF4-FFF2-40B4-BE49-F238E27FC236}">
                <a16:creationId xmlns:a16="http://schemas.microsoft.com/office/drawing/2014/main" xmlns="" id="{36A88F19-5D53-BF44-BE31-21AB2B55B9D2}"/>
              </a:ext>
            </a:extLst>
          </p:cNvPr>
          <p:cNvPicPr preferRelativeResize="0"/>
          <p:nvPr/>
        </p:nvPicPr>
        <p:blipFill rotWithShape="1">
          <a:blip r:embed="rId4">
            <a:alphaModFix/>
          </a:blip>
          <a:srcRect/>
          <a:stretch/>
        </p:blipFill>
        <p:spPr>
          <a:xfrm>
            <a:off x="6430650" y="231759"/>
            <a:ext cx="2429999" cy="229245"/>
          </a:xfrm>
          <a:prstGeom prst="rect">
            <a:avLst/>
          </a:prstGeom>
          <a:noFill/>
          <a:ln>
            <a:noFill/>
          </a:ln>
        </p:spPr>
      </p:pic>
      <p:pic>
        <p:nvPicPr>
          <p:cNvPr id="24" name="図 23" descr="人, 男, 女性, 探す が含まれている画像&#10;&#10;自動的に生成された説明">
            <a:extLst>
              <a:ext uri="{FF2B5EF4-FFF2-40B4-BE49-F238E27FC236}">
                <a16:creationId xmlns:a16="http://schemas.microsoft.com/office/drawing/2014/main" xmlns="" id="{43B33DAA-F182-2B40-8A55-BFE797A1E327}"/>
              </a:ext>
            </a:extLst>
          </p:cNvPr>
          <p:cNvPicPr>
            <a:picLocks noChangeAspect="1"/>
          </p:cNvPicPr>
          <p:nvPr/>
        </p:nvPicPr>
        <p:blipFill>
          <a:blip r:embed="rId5"/>
          <a:stretch>
            <a:fillRect/>
          </a:stretch>
        </p:blipFill>
        <p:spPr>
          <a:xfrm>
            <a:off x="7162887" y="3207383"/>
            <a:ext cx="1679476" cy="926111"/>
          </a:xfrm>
          <a:prstGeom prst="rect">
            <a:avLst/>
          </a:prstGeom>
        </p:spPr>
      </p:pic>
      <p:sp>
        <p:nvSpPr>
          <p:cNvPr id="25" name="テキスト ボックス 24">
            <a:extLst>
              <a:ext uri="{FF2B5EF4-FFF2-40B4-BE49-F238E27FC236}">
                <a16:creationId xmlns:a16="http://schemas.microsoft.com/office/drawing/2014/main" xmlns="" id="{F746DF01-BA3E-9A48-9F28-0DD2E653F319}"/>
              </a:ext>
            </a:extLst>
          </p:cNvPr>
          <p:cNvSpPr txBox="1"/>
          <p:nvPr/>
        </p:nvSpPr>
        <p:spPr>
          <a:xfrm>
            <a:off x="272458" y="901463"/>
            <a:ext cx="8441557" cy="692497"/>
          </a:xfrm>
          <a:prstGeom prst="rect">
            <a:avLst/>
          </a:prstGeom>
          <a:solidFill>
            <a:schemeClr val="accent1">
              <a:lumMod val="20000"/>
              <a:lumOff val="80000"/>
            </a:schemeClr>
          </a:solidFill>
        </p:spPr>
        <p:txBody>
          <a:bodyPr wrap="square" rtlCol="0">
            <a:spAutoFit/>
          </a:bodyPr>
          <a:lstStyle/>
          <a:p>
            <a:r>
              <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3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コマの授業の後、大里中学校で最終発表会を実施しました。</a:t>
            </a:r>
            <a:endPar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3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全クラス合計約</a:t>
            </a:r>
            <a:r>
              <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80</a:t>
            </a:r>
            <a:r>
              <a:rPr lang="ja-JP" altLang="en-US" sz="13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チームの中から、各社</a:t>
            </a:r>
            <a:r>
              <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3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チームずつが代表として、学年全員・企業審査員や見学者の前でプレゼンを行いました。</a:t>
            </a:r>
            <a:endPar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7" name="図 6">
            <a:extLst>
              <a:ext uri="{FF2B5EF4-FFF2-40B4-BE49-F238E27FC236}">
                <a16:creationId xmlns:a16="http://schemas.microsoft.com/office/drawing/2014/main" xmlns="" id="{01BFEBC7-5631-1849-AF2A-4839561E69F2}"/>
              </a:ext>
            </a:extLst>
          </p:cNvPr>
          <p:cNvPicPr>
            <a:picLocks noChangeAspect="1"/>
          </p:cNvPicPr>
          <p:nvPr/>
        </p:nvPicPr>
        <p:blipFill>
          <a:blip r:embed="rId6"/>
          <a:stretch>
            <a:fillRect/>
          </a:stretch>
        </p:blipFill>
        <p:spPr>
          <a:xfrm>
            <a:off x="2942035" y="5671984"/>
            <a:ext cx="1527849" cy="854822"/>
          </a:xfrm>
          <a:prstGeom prst="rect">
            <a:avLst/>
          </a:prstGeom>
        </p:spPr>
      </p:pic>
      <p:pic>
        <p:nvPicPr>
          <p:cNvPr id="9" name="図 8">
            <a:extLst>
              <a:ext uri="{FF2B5EF4-FFF2-40B4-BE49-F238E27FC236}">
                <a16:creationId xmlns:a16="http://schemas.microsoft.com/office/drawing/2014/main" xmlns="" id="{595CFE21-075A-3147-B1FF-2E1210E07A4D}"/>
              </a:ext>
            </a:extLst>
          </p:cNvPr>
          <p:cNvPicPr>
            <a:picLocks noChangeAspect="1"/>
          </p:cNvPicPr>
          <p:nvPr/>
        </p:nvPicPr>
        <p:blipFill>
          <a:blip r:embed="rId7"/>
          <a:stretch>
            <a:fillRect/>
          </a:stretch>
        </p:blipFill>
        <p:spPr>
          <a:xfrm>
            <a:off x="7090706" y="5688663"/>
            <a:ext cx="1700978" cy="954784"/>
          </a:xfrm>
          <a:prstGeom prst="rect">
            <a:avLst/>
          </a:prstGeom>
        </p:spPr>
      </p:pic>
    </p:spTree>
    <p:extLst>
      <p:ext uri="{BB962C8B-B14F-4D97-AF65-F5344CB8AC3E}">
        <p14:creationId xmlns:p14="http://schemas.microsoft.com/office/powerpoint/2010/main" val="2200207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8" name="Google Shape;208;p35"/>
          <p:cNvSpPr txBox="1">
            <a:spLocks noGrp="1"/>
          </p:cNvSpPr>
          <p:nvPr>
            <p:ph type="title"/>
          </p:nvPr>
        </p:nvSpPr>
        <p:spPr>
          <a:xfrm>
            <a:off x="292720" y="555324"/>
            <a:ext cx="8145966" cy="440550"/>
          </a:xfrm>
          <a:prstGeom prst="rect">
            <a:avLst/>
          </a:prstGeom>
          <a:noFill/>
          <a:ln>
            <a:noFill/>
          </a:ln>
        </p:spPr>
        <p:txBody>
          <a:bodyPr spcFirstLastPara="1" wrap="square" lIns="68569" tIns="68569" rIns="68569" bIns="68569" anchor="ctr" anchorCtr="0">
            <a:noAutofit/>
          </a:bodyPr>
          <a:lstStyle/>
          <a:p>
            <a:pPr lvl="0" algn="l"/>
            <a:r>
              <a:rPr lang="en-US" altLang="ja-JP" dirty="0">
                <a:solidFill>
                  <a:schemeClr val="tx1"/>
                </a:solidFill>
                <a:latin typeface="Meiryo UI" panose="020B0604030504040204" pitchFamily="34" charset="-128"/>
                <a:ea typeface="Meiryo UI" panose="020B0604030504040204" pitchFamily="34" charset="-128"/>
              </a:rPr>
              <a:t/>
            </a:r>
            <a:br>
              <a:rPr lang="en-US" altLang="ja-JP" dirty="0">
                <a:solidFill>
                  <a:schemeClr val="tx1"/>
                </a:solidFill>
                <a:latin typeface="Meiryo UI" panose="020B0604030504040204" pitchFamily="34" charset="-128"/>
                <a:ea typeface="Meiryo UI" panose="020B0604030504040204" pitchFamily="34" charset="-128"/>
              </a:rPr>
            </a:br>
            <a:r>
              <a:rPr lang="ja-JP" altLang="en-US" b="1" dirty="0">
                <a:solidFill>
                  <a:schemeClr val="tx1"/>
                </a:solidFill>
                <a:latin typeface="Meiryo UI" panose="020B0604030504040204" pitchFamily="34" charset="-128"/>
                <a:ea typeface="Meiryo UI" panose="020B0604030504040204" pitchFamily="34" charset="-128"/>
              </a:rPr>
              <a:t>地元企業のビジネスをイノベーションする。</a:t>
            </a:r>
            <a:r>
              <a:rPr lang="en-US" altLang="ja-JP" b="1" dirty="0">
                <a:solidFill>
                  <a:schemeClr val="tx1"/>
                </a:solidFill>
                <a:latin typeface="Meiryo UI" panose="020B0604030504040204" pitchFamily="34" charset="-128"/>
                <a:ea typeface="Meiryo UI" panose="020B0604030504040204" pitchFamily="34" charset="-128"/>
              </a:rPr>
              <a:t/>
            </a:r>
            <a:br>
              <a:rPr lang="en-US" altLang="ja-JP" b="1" dirty="0">
                <a:solidFill>
                  <a:schemeClr val="tx1"/>
                </a:solidFill>
                <a:latin typeface="Meiryo UI" panose="020B0604030504040204" pitchFamily="34" charset="-128"/>
                <a:ea typeface="Meiryo UI" panose="020B0604030504040204" pitchFamily="34" charset="-128"/>
              </a:rPr>
            </a:br>
            <a:r>
              <a:rPr lang="ja-JP" altLang="en-US" b="1" dirty="0">
                <a:solidFill>
                  <a:schemeClr val="tx1"/>
                </a:solidFill>
                <a:latin typeface="Meiryo UI" panose="020B0604030504040204" pitchFamily="34" charset="-128"/>
                <a:ea typeface="Meiryo UI" panose="020B0604030504040204" pitchFamily="34" charset="-128"/>
              </a:rPr>
              <a:t>「</a:t>
            </a:r>
            <a:r>
              <a:rPr lang="ja-JP" altLang="en-US" b="1">
                <a:solidFill>
                  <a:schemeClr val="tx1"/>
                </a:solidFill>
                <a:latin typeface="Meiryo UI" panose="020B0604030504040204" pitchFamily="34" charset="-128"/>
                <a:ea typeface="Meiryo UI" panose="020B0604030504040204" pitchFamily="34" charset="-128"/>
              </a:rPr>
              <a:t>ビジネスイノベーション</a:t>
            </a:r>
            <a:r>
              <a:rPr lang="en-US" b="1" dirty="0">
                <a:solidFill>
                  <a:schemeClr val="tx1"/>
                </a:solidFill>
                <a:latin typeface="Meiryo UI" panose="020B0604030504040204" pitchFamily="34" charset="-128"/>
                <a:ea typeface="Meiryo UI" panose="020B0604030504040204" pitchFamily="34" charset="-128"/>
              </a:rPr>
              <a:t>」</a:t>
            </a:r>
            <a:r>
              <a:rPr lang="ja-JP" altLang="en-US" b="1">
                <a:solidFill>
                  <a:schemeClr val="tx1"/>
                </a:solidFill>
                <a:latin typeface="Meiryo UI" panose="020B0604030504040204" pitchFamily="34" charset="-128"/>
                <a:ea typeface="Meiryo UI" panose="020B0604030504040204" pitchFamily="34" charset="-128"/>
              </a:rPr>
              <a:t>プログラム</a:t>
            </a:r>
            <a:endParaRPr b="1" dirty="0">
              <a:solidFill>
                <a:schemeClr val="tx1"/>
              </a:solidFill>
              <a:latin typeface="Meiryo UI" panose="020B0604030504040204" pitchFamily="34" charset="-128"/>
              <a:ea typeface="Meiryo UI" panose="020B0604030504040204" pitchFamily="34" charset="-128"/>
            </a:endParaRPr>
          </a:p>
          <a:p>
            <a:endParaRPr dirty="0">
              <a:latin typeface="Meiryo UI" panose="020B0604030504040204" pitchFamily="34" charset="-128"/>
              <a:ea typeface="Meiryo UI" panose="020B0604030504040204" pitchFamily="34" charset="-128"/>
            </a:endParaRPr>
          </a:p>
        </p:txBody>
      </p:sp>
      <p:sp>
        <p:nvSpPr>
          <p:cNvPr id="209" name="Google Shape;209;p35"/>
          <p:cNvSpPr txBox="1"/>
          <p:nvPr/>
        </p:nvSpPr>
        <p:spPr>
          <a:xfrm>
            <a:off x="292720" y="1549247"/>
            <a:ext cx="8677165" cy="2516893"/>
          </a:xfrm>
          <a:prstGeom prst="rect">
            <a:avLst/>
          </a:prstGeom>
          <a:solidFill>
            <a:schemeClr val="accent1">
              <a:lumMod val="20000"/>
              <a:lumOff val="80000"/>
            </a:schemeClr>
          </a:solidFill>
          <a:ln>
            <a:noFill/>
          </a:ln>
        </p:spPr>
        <p:txBody>
          <a:bodyPr spcFirstLastPara="1" wrap="square" lIns="68569" tIns="68569" rIns="68569" bIns="68569" anchor="t" anchorCtr="0">
            <a:noAutofit/>
          </a:bodyPr>
          <a:lstStyle/>
          <a:p>
            <a:pPr lvl="0">
              <a:lnSpc>
                <a:spcPct val="115000"/>
              </a:lnSpc>
            </a:pPr>
            <a:r>
              <a:rPr lang="ja-JP" altLang="en-US" b="1">
                <a:latin typeface="Meiryo UI" panose="020B0604030504040204" pitchFamily="34" charset="-128"/>
                <a:ea typeface="Meiryo UI" panose="020B0604030504040204" pitchFamily="34" charset="-128"/>
                <a:cs typeface="ＭＳ ゴシック"/>
              </a:rPr>
              <a:t>企業探究コース「ビジネスイノベーション」</a:t>
            </a:r>
            <a:r>
              <a:rPr lang="ja-JP" altLang="en-US">
                <a:latin typeface="Meiryo UI" panose="020B0604030504040204" pitchFamily="34" charset="-128"/>
                <a:ea typeface="Meiryo UI" panose="020B0604030504040204" pitchFamily="34" charset="-128"/>
                <a:cs typeface="ＭＳ ゴシック"/>
              </a:rPr>
              <a:t>は、地元企業のリソースや、地元から生まれるイノベーションをテーマに、</a:t>
            </a:r>
          </a:p>
          <a:p>
            <a:pPr lvl="0">
              <a:lnSpc>
                <a:spcPct val="115000"/>
              </a:lnSpc>
            </a:pPr>
            <a:r>
              <a:rPr lang="ja-JP" altLang="en-US">
                <a:latin typeface="Meiryo UI" panose="020B0604030504040204" pitchFamily="34" charset="-128"/>
                <a:ea typeface="Meiryo UI" panose="020B0604030504040204" pitchFamily="34" charset="-128"/>
                <a:cs typeface="ＭＳ ゴシック"/>
              </a:rPr>
              <a:t>地元企業の社員と地域の教員、中学生・高校生が共に学ぶ、</a:t>
            </a:r>
            <a:r>
              <a:rPr lang="ja-JP" altLang="en-US" b="1">
                <a:latin typeface="Meiryo UI" panose="020B0604030504040204" pitchFamily="34" charset="-128"/>
                <a:ea typeface="Meiryo UI" panose="020B0604030504040204" pitchFamily="34" charset="-128"/>
                <a:cs typeface="ＭＳ ゴシック"/>
              </a:rPr>
              <a:t>次世代型のキャリア教育プログラム</a:t>
            </a:r>
            <a:r>
              <a:rPr lang="ja-JP" altLang="en-US">
                <a:latin typeface="Meiryo UI" panose="020B0604030504040204" pitchFamily="34" charset="-128"/>
                <a:ea typeface="Meiryo UI" panose="020B0604030504040204" pitchFamily="34" charset="-128"/>
                <a:cs typeface="ＭＳ ゴシック"/>
              </a:rPr>
              <a:t>です。</a:t>
            </a:r>
          </a:p>
          <a:p>
            <a:pPr lvl="0">
              <a:lnSpc>
                <a:spcPct val="115000"/>
              </a:lnSpc>
            </a:pPr>
            <a:endParaRPr lang="ja-JP" altLang="en-US">
              <a:latin typeface="Meiryo UI" panose="020B0604030504040204" pitchFamily="34" charset="-128"/>
              <a:ea typeface="Meiryo UI" panose="020B0604030504040204" pitchFamily="34" charset="-128"/>
              <a:cs typeface="ＭＳ ゴシック"/>
            </a:endParaRPr>
          </a:p>
          <a:p>
            <a:pPr>
              <a:lnSpc>
                <a:spcPct val="115000"/>
              </a:lnSpc>
            </a:pPr>
            <a:r>
              <a:rPr lang="ja-JP" altLang="en-US">
                <a:latin typeface="Meiryo UI" panose="020B0604030504040204" pitchFamily="34" charset="-128"/>
                <a:ea typeface="Meiryo UI" panose="020B0604030504040204" pitchFamily="34" charset="-128"/>
                <a:cs typeface="ＭＳ ゴシック"/>
              </a:rPr>
              <a:t>子どもたちは、</a:t>
            </a:r>
            <a:r>
              <a:rPr lang="en-US" altLang="ja-JP" dirty="0">
                <a:latin typeface="Meiryo UI" panose="020B0604030504040204" pitchFamily="34" charset="-128"/>
                <a:ea typeface="Meiryo UI" panose="020B0604030504040204" pitchFamily="34" charset="-128"/>
                <a:cs typeface="ＭＳ ゴシック"/>
              </a:rPr>
              <a:t>15</a:t>
            </a:r>
            <a:r>
              <a:rPr lang="ja-JP" altLang="en-US">
                <a:latin typeface="Meiryo UI" panose="020B0604030504040204" pitchFamily="34" charset="-128"/>
                <a:ea typeface="Meiryo UI" panose="020B0604030504040204" pitchFamily="34" charset="-128"/>
                <a:cs typeface="ＭＳ ゴシック"/>
              </a:rPr>
              <a:t>コマの正課の授業の中で、企業をより良くするコンサルタント「</a:t>
            </a:r>
            <a:r>
              <a:rPr lang="ja-JP" altLang="en-US" dirty="0">
                <a:latin typeface="Meiryo UI" panose="020B0604030504040204" pitchFamily="34" charset="-128"/>
                <a:ea typeface="Meiryo UI" panose="020B0604030504040204" pitchFamily="34" charset="-128"/>
                <a:cs typeface="ＭＳ ゴシック"/>
              </a:rPr>
              <a:t>ビジネスイノベーター」</a:t>
            </a:r>
            <a:r>
              <a:rPr lang="ja-JP" altLang="en-US">
                <a:latin typeface="Meiryo UI" panose="020B0604030504040204" pitchFamily="34" charset="-128"/>
                <a:ea typeface="Meiryo UI" panose="020B0604030504040204" pitchFamily="34" charset="-128"/>
                <a:cs typeface="ＭＳ ゴシック"/>
              </a:rPr>
              <a:t>として</a:t>
            </a:r>
            <a:endParaRPr lang="en-US" altLang="ja-JP" dirty="0">
              <a:latin typeface="Meiryo UI" panose="020B0604030504040204" pitchFamily="34" charset="-128"/>
              <a:ea typeface="Meiryo UI" panose="020B0604030504040204" pitchFamily="34" charset="-128"/>
              <a:cs typeface="ＭＳ ゴシック"/>
            </a:endParaRPr>
          </a:p>
          <a:p>
            <a:pPr>
              <a:lnSpc>
                <a:spcPct val="115000"/>
              </a:lnSpc>
            </a:pPr>
            <a:r>
              <a:rPr lang="ja-JP" altLang="en-US">
                <a:latin typeface="Meiryo UI" panose="020B0604030504040204" pitchFamily="34" charset="-128"/>
                <a:ea typeface="Meiryo UI" panose="020B0604030504040204" pitchFamily="34" charset="-128"/>
                <a:cs typeface="ＭＳ ゴシック"/>
              </a:rPr>
              <a:t>実在する地元企業と出会い、</a:t>
            </a:r>
            <a:r>
              <a:rPr lang="ja-JP" altLang="en-US" b="1">
                <a:latin typeface="Meiryo UI" panose="020B0604030504040204" pitchFamily="34" charset="-128"/>
                <a:ea typeface="Meiryo UI" panose="020B0604030504040204" pitchFamily="34" charset="-128"/>
                <a:cs typeface="ＭＳ ゴシック"/>
              </a:rPr>
              <a:t>企業</a:t>
            </a:r>
            <a:r>
              <a:rPr lang="ja-JP" altLang="en-US" b="1" dirty="0">
                <a:latin typeface="Meiryo UI" panose="020B0604030504040204" pitchFamily="34" charset="-128"/>
                <a:ea typeface="Meiryo UI" panose="020B0604030504040204" pitchFamily="34" charset="-128"/>
                <a:cs typeface="ＭＳ ゴシック"/>
              </a:rPr>
              <a:t>の取り組みや技術、社員、顧客や社会とのつながり等の「リソース</a:t>
            </a:r>
            <a:r>
              <a:rPr lang="ja-JP" altLang="en-US" b="1">
                <a:latin typeface="Meiryo UI" panose="020B0604030504040204" pitchFamily="34" charset="-128"/>
                <a:ea typeface="Meiryo UI" panose="020B0604030504040204" pitchFamily="34" charset="-128"/>
                <a:cs typeface="ＭＳ ゴシック"/>
              </a:rPr>
              <a:t>」を見つけ、</a:t>
            </a:r>
            <a:endParaRPr lang="en-US" altLang="ja-JP" b="1" dirty="0">
              <a:latin typeface="Meiryo UI" panose="020B0604030504040204" pitchFamily="34" charset="-128"/>
              <a:ea typeface="Meiryo UI" panose="020B0604030504040204" pitchFamily="34" charset="-128"/>
              <a:cs typeface="ＭＳ ゴシック"/>
            </a:endParaRPr>
          </a:p>
          <a:p>
            <a:pPr>
              <a:lnSpc>
                <a:spcPct val="115000"/>
              </a:lnSpc>
            </a:pPr>
            <a:r>
              <a:rPr lang="ja-JP" altLang="en-US" b="1">
                <a:latin typeface="Meiryo UI" panose="020B0604030504040204" pitchFamily="34" charset="-128"/>
                <a:ea typeface="Meiryo UI" panose="020B0604030504040204" pitchFamily="34" charset="-128"/>
                <a:cs typeface="ＭＳ ゴシック"/>
              </a:rPr>
              <a:t>企業</a:t>
            </a:r>
            <a:r>
              <a:rPr lang="ja-JP" altLang="en-US" b="1" dirty="0">
                <a:latin typeface="Meiryo UI" panose="020B0604030504040204" pitchFamily="34" charset="-128"/>
                <a:ea typeface="Meiryo UI" panose="020B0604030504040204" pitchFamily="34" charset="-128"/>
                <a:cs typeface="ＭＳ ゴシック"/>
              </a:rPr>
              <a:t>に秘められた魅力や隠された</a:t>
            </a:r>
            <a:r>
              <a:rPr lang="ja-JP" altLang="en-US" b="1">
                <a:latin typeface="Meiryo UI" panose="020B0604030504040204" pitchFamily="34" charset="-128"/>
                <a:ea typeface="Meiryo UI" panose="020B0604030504040204" pitchFamily="34" charset="-128"/>
                <a:cs typeface="ＭＳ ゴシック"/>
              </a:rPr>
              <a:t>力を探求</a:t>
            </a:r>
            <a:r>
              <a:rPr lang="ja-JP" altLang="en-US">
                <a:latin typeface="Meiryo UI" panose="020B0604030504040204" pitchFamily="34" charset="-128"/>
                <a:ea typeface="Meiryo UI" panose="020B0604030504040204" pitchFamily="34" charset="-128"/>
                <a:cs typeface="ＭＳ ゴシック"/>
              </a:rPr>
              <a:t>します。</a:t>
            </a:r>
            <a:endParaRPr lang="en-US" altLang="ja-JP" dirty="0">
              <a:latin typeface="Meiryo UI" panose="020B0604030504040204" pitchFamily="34" charset="-128"/>
              <a:ea typeface="Meiryo UI" panose="020B0604030504040204" pitchFamily="34" charset="-128"/>
              <a:cs typeface="ＭＳ ゴシック"/>
            </a:endParaRPr>
          </a:p>
          <a:p>
            <a:pPr>
              <a:lnSpc>
                <a:spcPct val="115000"/>
              </a:lnSpc>
              <a:buClr>
                <a:srgbClr val="000000"/>
              </a:buClr>
            </a:pPr>
            <a:endParaRPr lang="en-US" altLang="ja-JP" b="1" dirty="0">
              <a:latin typeface="Meiryo UI" panose="020B0604030504040204" pitchFamily="34" charset="-128"/>
              <a:ea typeface="Meiryo UI" panose="020B0604030504040204" pitchFamily="34" charset="-128"/>
            </a:endParaRPr>
          </a:p>
          <a:p>
            <a:pPr>
              <a:lnSpc>
                <a:spcPct val="115000"/>
              </a:lnSpc>
              <a:buClr>
                <a:srgbClr val="000000"/>
              </a:buClr>
            </a:pPr>
            <a:r>
              <a:rPr lang="ja-JP" altLang="en-US">
                <a:latin typeface="Meiryo UI" panose="020B0604030504040204" pitchFamily="34" charset="-128"/>
                <a:ea typeface="Meiryo UI" panose="020B0604030504040204" pitchFamily="34" charset="-128"/>
              </a:rPr>
              <a:t>参画企業は企業の枠を超えて一つのチームとなって研修を受け、</a:t>
            </a:r>
            <a:endParaRPr lang="en-US" altLang="ja-JP" dirty="0">
              <a:latin typeface="Meiryo UI" panose="020B0604030504040204" pitchFamily="34" charset="-128"/>
              <a:ea typeface="Meiryo UI" panose="020B0604030504040204" pitchFamily="34" charset="-128"/>
            </a:endParaRPr>
          </a:p>
          <a:p>
            <a:pPr>
              <a:lnSpc>
                <a:spcPct val="115000"/>
              </a:lnSpc>
              <a:buClr>
                <a:srgbClr val="000000"/>
              </a:buClr>
            </a:pPr>
            <a:r>
              <a:rPr lang="ja-JP" altLang="en-US">
                <a:latin typeface="Meiryo UI" panose="020B0604030504040204" pitchFamily="34" charset="-128"/>
                <a:ea typeface="Meiryo UI" panose="020B0604030504040204" pitchFamily="34" charset="-128"/>
              </a:rPr>
              <a:t>次世代型のリーダーシップについて学んだり、自社の事業を再定義するワークに取り組み、学校を訪問します。</a:t>
            </a:r>
            <a:endParaRPr lang="en-US" altLang="ja-JP" dirty="0">
              <a:latin typeface="Meiryo UI" panose="020B0604030504040204" pitchFamily="34" charset="-128"/>
              <a:ea typeface="Meiryo UI" panose="020B0604030504040204" pitchFamily="34" charset="-128"/>
            </a:endParaRPr>
          </a:p>
        </p:txBody>
      </p:sp>
      <p:pic>
        <p:nvPicPr>
          <p:cNvPr id="13" name="Google Shape;374;p16" descr="クリップアート が含まれている画像&#10;&#10;自動的に生成された説明">
            <a:extLst>
              <a:ext uri="{FF2B5EF4-FFF2-40B4-BE49-F238E27FC236}">
                <a16:creationId xmlns:a16="http://schemas.microsoft.com/office/drawing/2014/main" xmlns="" id="{F2A0329D-922B-1348-892E-F04A834D9CE4}"/>
              </a:ext>
            </a:extLst>
          </p:cNvPr>
          <p:cNvPicPr preferRelativeResize="0"/>
          <p:nvPr/>
        </p:nvPicPr>
        <p:blipFill rotWithShape="1">
          <a:blip r:embed="rId3">
            <a:alphaModFix/>
          </a:blip>
          <a:srcRect/>
          <a:stretch/>
        </p:blipFill>
        <p:spPr>
          <a:xfrm>
            <a:off x="6430650" y="231759"/>
            <a:ext cx="2429999" cy="229245"/>
          </a:xfrm>
          <a:prstGeom prst="rect">
            <a:avLst/>
          </a:prstGeom>
          <a:noFill/>
          <a:ln>
            <a:noFill/>
          </a:ln>
        </p:spPr>
      </p:pic>
      <p:pic>
        <p:nvPicPr>
          <p:cNvPr id="11" name="図 10" descr="人, 屋内, コンピュータ, 男 が含まれている画像&#10;&#10;自動的に生成された説明">
            <a:extLst>
              <a:ext uri="{FF2B5EF4-FFF2-40B4-BE49-F238E27FC236}">
                <a16:creationId xmlns:a16="http://schemas.microsoft.com/office/drawing/2014/main" xmlns="" id="{7648C45D-35D5-494D-93E7-6D4600FACE12}"/>
              </a:ext>
            </a:extLst>
          </p:cNvPr>
          <p:cNvPicPr>
            <a:picLocks noChangeAspect="1"/>
          </p:cNvPicPr>
          <p:nvPr/>
        </p:nvPicPr>
        <p:blipFill>
          <a:blip r:embed="rId4"/>
          <a:stretch>
            <a:fillRect/>
          </a:stretch>
        </p:blipFill>
        <p:spPr>
          <a:xfrm>
            <a:off x="254785" y="4601306"/>
            <a:ext cx="2152007" cy="1614005"/>
          </a:xfrm>
          <a:prstGeom prst="rect">
            <a:avLst/>
          </a:prstGeom>
        </p:spPr>
      </p:pic>
      <p:pic>
        <p:nvPicPr>
          <p:cNvPr id="14" name="図 13" descr="人, 屋内, 男, 立つ が含まれている画像&#10;&#10;自動的に生成された説明">
            <a:extLst>
              <a:ext uri="{FF2B5EF4-FFF2-40B4-BE49-F238E27FC236}">
                <a16:creationId xmlns:a16="http://schemas.microsoft.com/office/drawing/2014/main" xmlns="" id="{51BC5016-8B94-034C-879C-467200297D56}"/>
              </a:ext>
            </a:extLst>
          </p:cNvPr>
          <p:cNvPicPr>
            <a:picLocks noChangeAspect="1"/>
          </p:cNvPicPr>
          <p:nvPr/>
        </p:nvPicPr>
        <p:blipFill>
          <a:blip r:embed="rId5"/>
          <a:stretch>
            <a:fillRect/>
          </a:stretch>
        </p:blipFill>
        <p:spPr>
          <a:xfrm>
            <a:off x="2406792" y="4619513"/>
            <a:ext cx="2366389" cy="1577592"/>
          </a:xfrm>
          <a:prstGeom prst="rect">
            <a:avLst/>
          </a:prstGeom>
        </p:spPr>
      </p:pic>
      <p:pic>
        <p:nvPicPr>
          <p:cNvPr id="15" name="図 14" descr="人, 屋内, グループ, 民衆 が含まれている画像&#10;&#10;自動的に生成された説明">
            <a:extLst>
              <a:ext uri="{FF2B5EF4-FFF2-40B4-BE49-F238E27FC236}">
                <a16:creationId xmlns:a16="http://schemas.microsoft.com/office/drawing/2014/main" xmlns="" id="{0957D033-677C-A641-9EA9-B1086E19F2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4703" y="4601414"/>
            <a:ext cx="2445182" cy="1630121"/>
          </a:xfrm>
          <a:prstGeom prst="rect">
            <a:avLst/>
          </a:prstGeom>
        </p:spPr>
      </p:pic>
      <p:pic>
        <p:nvPicPr>
          <p:cNvPr id="16" name="図 15" descr="人, 屋内, テーブル, 子供 が含まれている画像&#10;&#10;自動的に生成された説明">
            <a:extLst>
              <a:ext uri="{FF2B5EF4-FFF2-40B4-BE49-F238E27FC236}">
                <a16:creationId xmlns:a16="http://schemas.microsoft.com/office/drawing/2014/main" xmlns="" id="{29EC5728-A642-D541-9106-D7694F20F762}"/>
              </a:ext>
            </a:extLst>
          </p:cNvPr>
          <p:cNvPicPr>
            <a:picLocks noChangeAspect="1"/>
          </p:cNvPicPr>
          <p:nvPr/>
        </p:nvPicPr>
        <p:blipFill>
          <a:blip r:embed="rId7"/>
          <a:stretch>
            <a:fillRect/>
          </a:stretch>
        </p:blipFill>
        <p:spPr>
          <a:xfrm>
            <a:off x="4558799" y="4619513"/>
            <a:ext cx="2366389" cy="1577592"/>
          </a:xfrm>
          <a:prstGeom prst="rect">
            <a:avLst/>
          </a:prstGeom>
        </p:spPr>
      </p:pic>
      <p:pic>
        <p:nvPicPr>
          <p:cNvPr id="17" name="図 16">
            <a:extLst>
              <a:ext uri="{FF2B5EF4-FFF2-40B4-BE49-F238E27FC236}">
                <a16:creationId xmlns:a16="http://schemas.microsoft.com/office/drawing/2014/main" xmlns="" id="{777DCDD7-C764-CF4B-95CF-ADE8E507A0E8}"/>
              </a:ext>
            </a:extLst>
          </p:cNvPr>
          <p:cNvPicPr>
            <a:picLocks noChangeAspect="1"/>
          </p:cNvPicPr>
          <p:nvPr/>
        </p:nvPicPr>
        <p:blipFill>
          <a:blip r:embed="rId8"/>
          <a:stretch>
            <a:fillRect/>
          </a:stretch>
        </p:blipFill>
        <p:spPr>
          <a:xfrm>
            <a:off x="7491329" y="6410907"/>
            <a:ext cx="1366921" cy="256012"/>
          </a:xfrm>
          <a:prstGeom prst="rect">
            <a:avLst/>
          </a:prstGeom>
        </p:spPr>
      </p:pic>
    </p:spTree>
    <p:extLst>
      <p:ext uri="{BB962C8B-B14F-4D97-AF65-F5344CB8AC3E}">
        <p14:creationId xmlns:p14="http://schemas.microsoft.com/office/powerpoint/2010/main" val="3273277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1" name="Google Shape;91;p2"/>
          <p:cNvSpPr txBox="1">
            <a:spLocks noGrp="1"/>
          </p:cNvSpPr>
          <p:nvPr>
            <p:ph type="body" idx="1"/>
          </p:nvPr>
        </p:nvSpPr>
        <p:spPr>
          <a:xfrm>
            <a:off x="419930" y="3200677"/>
            <a:ext cx="7409379" cy="1427598"/>
          </a:xfrm>
          <a:prstGeom prst="rect">
            <a:avLst/>
          </a:prstGeom>
          <a:noFill/>
          <a:ln>
            <a:noFill/>
          </a:ln>
        </p:spPr>
        <p:txBody>
          <a:bodyPr spcFirstLastPara="1" wrap="square" lIns="68569" tIns="34275" rIns="68569" bIns="34275" anchor="t" anchorCtr="0">
            <a:normAutofit lnSpcReduction="10000"/>
          </a:bodyPr>
          <a:lstStyle/>
          <a:p>
            <a:pPr marL="0" indent="0">
              <a:spcBef>
                <a:spcPts val="0"/>
              </a:spcBef>
              <a:buSzPts val="2200"/>
              <a:buNone/>
            </a:pPr>
            <a:r>
              <a:rPr lang="ja-JP" altLang="en-US" sz="1100"/>
              <a:t>・所在地： 〒</a:t>
            </a:r>
            <a:r>
              <a:rPr lang="en-US" altLang="ja-JP" sz="1100" dirty="0"/>
              <a:t>422-8051</a:t>
            </a:r>
            <a:r>
              <a:rPr lang="ja-JP" altLang="en-US" sz="1100"/>
              <a:t>　静岡市駿河区中野新田</a:t>
            </a:r>
            <a:r>
              <a:rPr lang="en-US" altLang="ja-JP" sz="1100" dirty="0"/>
              <a:t>57-5</a:t>
            </a:r>
            <a:r>
              <a:rPr lang="ja-JP" altLang="en-US" sz="1100"/>
              <a:t>　</a:t>
            </a:r>
            <a:r>
              <a:rPr lang="en-US" altLang="ja-JP" sz="1100" dirty="0"/>
              <a:t>TEL : (054)285-0185</a:t>
            </a:r>
            <a:endParaRPr sz="1100" dirty="0"/>
          </a:p>
          <a:p>
            <a:pPr marL="0" indent="0">
              <a:buSzPts val="2200"/>
              <a:buNone/>
            </a:pPr>
            <a:r>
              <a:rPr lang="ja-JP" altLang="en-US" sz="1100"/>
              <a:t>・</a:t>
            </a:r>
            <a:r>
              <a:rPr lang="en-US" altLang="ja-JP" sz="1100" dirty="0"/>
              <a:t>URL</a:t>
            </a:r>
            <a:r>
              <a:rPr lang="ja-JP" altLang="en-US" sz="1100"/>
              <a:t>：</a:t>
            </a:r>
            <a:r>
              <a:rPr lang="ja-JP" altLang="en-US" sz="1100" u="sng">
                <a:solidFill>
                  <a:schemeClr val="hlink"/>
                </a:solidFill>
                <a:hlinkClick r:id="rId3"/>
              </a:rPr>
              <a:t> </a:t>
            </a:r>
            <a:r>
              <a:rPr lang="en-US" altLang="ja-JP" sz="1100" u="sng" dirty="0">
                <a:solidFill>
                  <a:schemeClr val="hlink"/>
                </a:solidFill>
                <a:hlinkClick r:id="rId3"/>
              </a:rPr>
              <a:t>https://ozato-j.shizuoka.ednet.jp/</a:t>
            </a:r>
            <a:endParaRPr lang="en-US" altLang="ja-JP" sz="1100" u="sng" dirty="0">
              <a:solidFill>
                <a:schemeClr val="hlink"/>
              </a:solidFill>
            </a:endParaRPr>
          </a:p>
          <a:p>
            <a:pPr marL="0" indent="0">
              <a:buSzPts val="2200"/>
              <a:buNone/>
            </a:pPr>
            <a:r>
              <a:rPr lang="ja-JP" altLang="en-US" sz="1100"/>
              <a:t>・対象生徒学年・人数第</a:t>
            </a:r>
            <a:r>
              <a:rPr lang="en-US" altLang="ja-JP" sz="1100" dirty="0"/>
              <a:t>2</a:t>
            </a:r>
            <a:r>
              <a:rPr lang="ja-JP" altLang="en-US" sz="1100"/>
              <a:t>学年　約２５０人</a:t>
            </a:r>
          </a:p>
          <a:p>
            <a:pPr marL="0" indent="0">
              <a:buSzPts val="2200"/>
              <a:buNone/>
            </a:pPr>
            <a:r>
              <a:rPr lang="ja-JP" altLang="en-US" sz="1100"/>
              <a:t>・授業区分：総合的な学習の時間（</a:t>
            </a:r>
            <a:r>
              <a:rPr lang="en-US" altLang="ja-JP" sz="1100" dirty="0"/>
              <a:t>15</a:t>
            </a:r>
            <a:r>
              <a:rPr lang="ja-JP" altLang="en-US" sz="1100"/>
              <a:t>コマ・</a:t>
            </a:r>
            <a:r>
              <a:rPr lang="en-US" altLang="ja-JP" sz="1100" dirty="0"/>
              <a:t>50</a:t>
            </a:r>
            <a:r>
              <a:rPr lang="ja-JP" altLang="en-US" sz="1100"/>
              <a:t>分）</a:t>
            </a:r>
          </a:p>
          <a:p>
            <a:pPr marL="0" indent="0">
              <a:buSzPts val="2200"/>
              <a:buNone/>
            </a:pPr>
            <a:r>
              <a:rPr lang="ja-JP" altLang="en-US" sz="1100"/>
              <a:t>・学校の特徴：静岡市の駿河区の中心校であり、静岡市内</a:t>
            </a:r>
            <a:r>
              <a:rPr lang="en-US" altLang="ja-JP" sz="1100" dirty="0"/>
              <a:t>1.2</a:t>
            </a:r>
            <a:r>
              <a:rPr lang="ja-JP" altLang="en-US" sz="1100"/>
              <a:t>を争う大規模校。</a:t>
            </a:r>
            <a:endParaRPr lang="en-US" altLang="ja-JP" sz="1100" dirty="0"/>
          </a:p>
          <a:p>
            <a:pPr marL="0" indent="0">
              <a:buSzPts val="2200"/>
              <a:buNone/>
            </a:pPr>
            <a:r>
              <a:rPr lang="ja-JP" altLang="en-US" sz="1100"/>
              <a:t>近年働き方改革、教育改革を精力的に推進している。</a:t>
            </a:r>
            <a:endParaRPr lang="en-US" altLang="ja-JP" sz="1100" dirty="0"/>
          </a:p>
          <a:p>
            <a:pPr marL="0" indent="0">
              <a:buSzPts val="2200"/>
              <a:buNone/>
            </a:pPr>
            <a:endParaRPr lang="ja-JP" altLang="en-US" sz="1100" dirty="0"/>
          </a:p>
        </p:txBody>
      </p:sp>
      <p:sp>
        <p:nvSpPr>
          <p:cNvPr id="2" name="テキスト ボックス 1">
            <a:extLst>
              <a:ext uri="{FF2B5EF4-FFF2-40B4-BE49-F238E27FC236}">
                <a16:creationId xmlns:a16="http://schemas.microsoft.com/office/drawing/2014/main" xmlns="" id="{0F773942-9BCE-464C-A300-38B78D4449F3}"/>
              </a:ext>
            </a:extLst>
          </p:cNvPr>
          <p:cNvSpPr txBox="1"/>
          <p:nvPr/>
        </p:nvSpPr>
        <p:spPr>
          <a:xfrm>
            <a:off x="373364" y="5022248"/>
            <a:ext cx="9566182" cy="390107"/>
          </a:xfrm>
          <a:prstGeom prst="rect">
            <a:avLst/>
          </a:prstGeom>
          <a:noFill/>
        </p:spPr>
        <p:txBody>
          <a:bodyPr wrap="square" rtlCol="0">
            <a:spAutoFit/>
          </a:bodyPr>
          <a:lstStyle/>
          <a:p>
            <a:pPr>
              <a:lnSpc>
                <a:spcPct val="150000"/>
              </a:lnSpc>
            </a:pPr>
            <a:r>
              <a:rPr kumimoji="1" lang="ja-JP" altLang="en-US" sz="1500" b="1">
                <a:latin typeface="Meiryo UI" panose="020B0604030504040204" pitchFamily="34" charset="-128"/>
                <a:ea typeface="Meiryo UI" panose="020B0604030504040204" pitchFamily="34" charset="-128"/>
              </a:rPr>
              <a:t>参画企業</a:t>
            </a:r>
            <a:endParaRPr kumimoji="1" lang="en-US" altLang="ja-JP" sz="1500" b="1" dirty="0">
              <a:latin typeface="Meiryo UI" panose="020B0604030504040204" pitchFamily="34" charset="-128"/>
              <a:ea typeface="Meiryo UI" panose="020B0604030504040204" pitchFamily="34" charset="-128"/>
            </a:endParaRPr>
          </a:p>
        </p:txBody>
      </p:sp>
      <p:pic>
        <p:nvPicPr>
          <p:cNvPr id="5" name="Google Shape;374;p16" descr="クリップアート が含まれている画像&#10;&#10;自動的に生成された説明">
            <a:extLst>
              <a:ext uri="{FF2B5EF4-FFF2-40B4-BE49-F238E27FC236}">
                <a16:creationId xmlns:a16="http://schemas.microsoft.com/office/drawing/2014/main" xmlns="" id="{A764CB15-D30E-CA46-ACA5-A9B0FED062C1}"/>
              </a:ext>
            </a:extLst>
          </p:cNvPr>
          <p:cNvPicPr preferRelativeResize="0"/>
          <p:nvPr/>
        </p:nvPicPr>
        <p:blipFill rotWithShape="1">
          <a:blip r:embed="rId4">
            <a:alphaModFix/>
          </a:blip>
          <a:srcRect/>
          <a:stretch/>
        </p:blipFill>
        <p:spPr>
          <a:xfrm>
            <a:off x="6430650" y="231759"/>
            <a:ext cx="2429999" cy="229245"/>
          </a:xfrm>
          <a:prstGeom prst="rect">
            <a:avLst/>
          </a:prstGeom>
          <a:noFill/>
          <a:ln>
            <a:noFill/>
          </a:ln>
        </p:spPr>
      </p:pic>
      <p:pic>
        <p:nvPicPr>
          <p:cNvPr id="6" name="図 5" descr="ナイフ が含まれている画像&#10;&#10;自動的に生成された説明">
            <a:extLst>
              <a:ext uri="{FF2B5EF4-FFF2-40B4-BE49-F238E27FC236}">
                <a16:creationId xmlns:a16="http://schemas.microsoft.com/office/drawing/2014/main" xmlns="" id="{C585DD5D-8083-D04E-8B33-D1BB42FF027C}"/>
              </a:ext>
            </a:extLst>
          </p:cNvPr>
          <p:cNvPicPr>
            <a:picLocks noChangeAspect="1"/>
          </p:cNvPicPr>
          <p:nvPr/>
        </p:nvPicPr>
        <p:blipFill>
          <a:blip r:embed="rId5"/>
          <a:stretch>
            <a:fillRect/>
          </a:stretch>
        </p:blipFill>
        <p:spPr>
          <a:xfrm>
            <a:off x="6430649" y="5604397"/>
            <a:ext cx="1795316" cy="604111"/>
          </a:xfrm>
          <a:prstGeom prst="rect">
            <a:avLst/>
          </a:prstGeom>
        </p:spPr>
      </p:pic>
      <p:pic>
        <p:nvPicPr>
          <p:cNvPr id="7" name="図 6" descr="挿絵 が含まれている画像&#10;&#10;自動的に生成された説明">
            <a:extLst>
              <a:ext uri="{FF2B5EF4-FFF2-40B4-BE49-F238E27FC236}">
                <a16:creationId xmlns:a16="http://schemas.microsoft.com/office/drawing/2014/main" xmlns="" id="{782D0681-50CC-2045-AFFA-90B22E3AED3F}"/>
              </a:ext>
            </a:extLst>
          </p:cNvPr>
          <p:cNvPicPr>
            <a:picLocks noChangeAspect="1"/>
          </p:cNvPicPr>
          <p:nvPr/>
        </p:nvPicPr>
        <p:blipFill>
          <a:blip r:embed="rId6"/>
          <a:stretch>
            <a:fillRect/>
          </a:stretch>
        </p:blipFill>
        <p:spPr>
          <a:xfrm>
            <a:off x="4451468" y="5632437"/>
            <a:ext cx="1649481" cy="505373"/>
          </a:xfrm>
          <a:prstGeom prst="rect">
            <a:avLst/>
          </a:prstGeom>
        </p:spPr>
      </p:pic>
      <p:pic>
        <p:nvPicPr>
          <p:cNvPr id="8" name="図 7">
            <a:extLst>
              <a:ext uri="{FF2B5EF4-FFF2-40B4-BE49-F238E27FC236}">
                <a16:creationId xmlns:a16="http://schemas.microsoft.com/office/drawing/2014/main" xmlns="" id="{C3868975-52AC-534C-B706-C0CF57F206FF}"/>
              </a:ext>
            </a:extLst>
          </p:cNvPr>
          <p:cNvPicPr>
            <a:picLocks noChangeAspect="1"/>
          </p:cNvPicPr>
          <p:nvPr/>
        </p:nvPicPr>
        <p:blipFill>
          <a:blip r:embed="rId7"/>
          <a:stretch>
            <a:fillRect/>
          </a:stretch>
        </p:blipFill>
        <p:spPr>
          <a:xfrm>
            <a:off x="2465831" y="5632437"/>
            <a:ext cx="1655937" cy="522504"/>
          </a:xfrm>
          <a:prstGeom prst="rect">
            <a:avLst/>
          </a:prstGeom>
        </p:spPr>
      </p:pic>
      <p:pic>
        <p:nvPicPr>
          <p:cNvPr id="9" name="図 8">
            <a:extLst>
              <a:ext uri="{FF2B5EF4-FFF2-40B4-BE49-F238E27FC236}">
                <a16:creationId xmlns:a16="http://schemas.microsoft.com/office/drawing/2014/main" xmlns="" id="{F061661B-D716-AA43-8D06-6DE39F5374E0}"/>
              </a:ext>
            </a:extLst>
          </p:cNvPr>
          <p:cNvPicPr>
            <a:picLocks noChangeAspect="1"/>
          </p:cNvPicPr>
          <p:nvPr/>
        </p:nvPicPr>
        <p:blipFill>
          <a:blip r:embed="rId8"/>
          <a:stretch>
            <a:fillRect/>
          </a:stretch>
        </p:blipFill>
        <p:spPr>
          <a:xfrm>
            <a:off x="419739" y="5578871"/>
            <a:ext cx="1795316" cy="629637"/>
          </a:xfrm>
          <a:prstGeom prst="rect">
            <a:avLst/>
          </a:prstGeom>
        </p:spPr>
      </p:pic>
      <p:sp>
        <p:nvSpPr>
          <p:cNvPr id="12" name="テキスト ボックス 11">
            <a:extLst>
              <a:ext uri="{FF2B5EF4-FFF2-40B4-BE49-F238E27FC236}">
                <a16:creationId xmlns:a16="http://schemas.microsoft.com/office/drawing/2014/main" xmlns="" id="{66A5C911-CAB9-1043-9C4B-0B961D4E6120}"/>
              </a:ext>
            </a:extLst>
          </p:cNvPr>
          <p:cNvSpPr txBox="1"/>
          <p:nvPr/>
        </p:nvSpPr>
        <p:spPr>
          <a:xfrm>
            <a:off x="373364" y="2710996"/>
            <a:ext cx="4038931" cy="323165"/>
          </a:xfrm>
          <a:prstGeom prst="rect">
            <a:avLst/>
          </a:prstGeom>
          <a:noFill/>
        </p:spPr>
        <p:txBody>
          <a:bodyPr wrap="square" rtlCol="0">
            <a:spAutoFit/>
          </a:bodyPr>
          <a:lstStyle/>
          <a:p>
            <a:r>
              <a:rPr lang="ja-JP" altLang="en-US" sz="1500" b="1">
                <a:latin typeface="Meiryo UI" panose="020B0604030504040204" pitchFamily="34" charset="-128"/>
                <a:ea typeface="Meiryo UI" panose="020B0604030504040204" pitchFamily="34" charset="-128"/>
              </a:rPr>
              <a:t>大里中学校</a:t>
            </a:r>
            <a:endParaRPr lang="en-US" altLang="ja-JP" sz="1500" b="1" dirty="0">
              <a:latin typeface="Meiryo UI" panose="020B0604030504040204" pitchFamily="34" charset="-128"/>
              <a:ea typeface="Meiryo UI" panose="020B0604030504040204" pitchFamily="34" charset="-128"/>
            </a:endParaRPr>
          </a:p>
        </p:txBody>
      </p:sp>
      <p:sp>
        <p:nvSpPr>
          <p:cNvPr id="20" name="テキスト ボックス 19">
            <a:extLst>
              <a:ext uri="{FF2B5EF4-FFF2-40B4-BE49-F238E27FC236}">
                <a16:creationId xmlns:a16="http://schemas.microsoft.com/office/drawing/2014/main" xmlns="" id="{55E2F9E9-6FDE-5C4D-B923-56F3AC7446B2}"/>
              </a:ext>
            </a:extLst>
          </p:cNvPr>
          <p:cNvSpPr txBox="1"/>
          <p:nvPr/>
        </p:nvSpPr>
        <p:spPr>
          <a:xfrm>
            <a:off x="419739" y="1364780"/>
            <a:ext cx="8207894" cy="1092607"/>
          </a:xfrm>
          <a:prstGeom prst="rect">
            <a:avLst/>
          </a:prstGeom>
          <a:solidFill>
            <a:schemeClr val="accent1">
              <a:lumMod val="20000"/>
              <a:lumOff val="80000"/>
            </a:schemeClr>
          </a:solidFill>
        </p:spPr>
        <p:txBody>
          <a:bodyPr wrap="square" rtlCol="0">
            <a:spAutoFit/>
          </a:bodyPr>
          <a:lstStyle/>
          <a:p>
            <a:r>
              <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2019</a:t>
            </a:r>
            <a:r>
              <a:rPr lang="ja-JP" altLang="en-US" sz="13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年度はトライアル実施として、静岡市立大里中学校の合計</a:t>
            </a:r>
            <a:r>
              <a:rPr lang="ja-JP" altLang="en-US" sz="13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250</a:t>
            </a:r>
            <a:r>
              <a:rPr lang="ja-JP" altLang="en-US" sz="13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名の中学二年生たちが、</a:t>
            </a:r>
            <a:endParaRPr lang="en-US" altLang="ja-JP" sz="1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3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静岡鉄道・</a:t>
            </a:r>
            <a:r>
              <a:rPr lang="en-US" altLang="ja-JP" sz="1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SBS</a:t>
            </a:r>
            <a:r>
              <a:rPr lang="ja-JP" altLang="en-US" sz="13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情報システム・トヨコー・あいネットグループの</a:t>
            </a:r>
            <a:r>
              <a:rPr lang="en-US" altLang="ja-JP" sz="13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30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つの企業</a:t>
            </a:r>
            <a:r>
              <a:rPr lang="ja-JP" altLang="en-US" sz="13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とともに</a:t>
            </a:r>
            <a:endPar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3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ビジネスイノベーションの授業に取り組みました。</a:t>
            </a:r>
            <a:endPar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3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企業は次世代育成だけではなく自社の社員育成として参画し、会社の未来を担う社員の方々をアサインいただきました。</a:t>
            </a:r>
            <a:endParaRPr lang="en-US" altLang="ja-JP" sz="13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1" name="図 20">
            <a:extLst>
              <a:ext uri="{FF2B5EF4-FFF2-40B4-BE49-F238E27FC236}">
                <a16:creationId xmlns:a16="http://schemas.microsoft.com/office/drawing/2014/main" xmlns="" id="{D7553FF0-3CB6-AC47-BA5F-8113256DD9BC}"/>
              </a:ext>
            </a:extLst>
          </p:cNvPr>
          <p:cNvPicPr>
            <a:picLocks noChangeAspect="1"/>
          </p:cNvPicPr>
          <p:nvPr/>
        </p:nvPicPr>
        <p:blipFill>
          <a:blip r:embed="rId9"/>
          <a:stretch>
            <a:fillRect/>
          </a:stretch>
        </p:blipFill>
        <p:spPr>
          <a:xfrm>
            <a:off x="7491329" y="6410907"/>
            <a:ext cx="1366921" cy="256012"/>
          </a:xfrm>
          <a:prstGeom prst="rect">
            <a:avLst/>
          </a:prstGeom>
        </p:spPr>
      </p:pic>
      <p:sp>
        <p:nvSpPr>
          <p:cNvPr id="13" name="Google Shape;90;p2">
            <a:extLst>
              <a:ext uri="{FF2B5EF4-FFF2-40B4-BE49-F238E27FC236}">
                <a16:creationId xmlns:a16="http://schemas.microsoft.com/office/drawing/2014/main" xmlns="" id="{7224B3D0-E63C-7641-90F6-DAD028E740B9}"/>
              </a:ext>
            </a:extLst>
          </p:cNvPr>
          <p:cNvSpPr txBox="1">
            <a:spLocks/>
          </p:cNvSpPr>
          <p:nvPr/>
        </p:nvSpPr>
        <p:spPr>
          <a:xfrm>
            <a:off x="178418" y="308109"/>
            <a:ext cx="7886700" cy="704264"/>
          </a:xfrm>
          <a:prstGeom prst="rect">
            <a:avLst/>
          </a:prstGeom>
          <a:noFill/>
          <a:ln>
            <a:noFill/>
          </a:ln>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1650" b="0" i="0" u="none" strike="noStrike" cap="none">
                <a:solidFill>
                  <a:schemeClr val="dk1"/>
                </a:solidFill>
                <a:latin typeface="Meiryo" panose="020B0604030504040204" pitchFamily="34" charset="-128"/>
                <a:ea typeface="Meiryo" panose="020B0604030504040204" pitchFamily="34" charset="-128"/>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200"/>
            </a:pPr>
            <a:r>
              <a:rPr lang="ja-JP" altLang="en-US" b="1"/>
              <a:t>実施報告</a:t>
            </a:r>
            <a:endParaRPr lang="en-US" altLang="ja-JP" b="1" dirty="0"/>
          </a:p>
          <a:p>
            <a:pPr>
              <a:buSzPts val="3200"/>
            </a:pPr>
            <a:r>
              <a:rPr lang="en-US" altLang="ja-JP" b="1" dirty="0"/>
              <a:t>2019</a:t>
            </a:r>
            <a:r>
              <a:rPr lang="ja-JP" altLang="en-US" b="1"/>
              <a:t>年度「ビジネスイノベーション」</a:t>
            </a:r>
            <a:r>
              <a:rPr lang="en" altLang="ja-JP" b="1" dirty="0"/>
              <a:t>in</a:t>
            </a:r>
            <a:r>
              <a:rPr lang="ja-JP" altLang="en-US" b="1"/>
              <a:t>静岡</a:t>
            </a:r>
            <a:endParaRPr lang="ja-JP"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aphicFrame>
        <p:nvGraphicFramePr>
          <p:cNvPr id="4" name="図表 3">
            <a:extLst>
              <a:ext uri="{FF2B5EF4-FFF2-40B4-BE49-F238E27FC236}">
                <a16:creationId xmlns:a16="http://schemas.microsoft.com/office/drawing/2014/main" xmlns="" id="{40F8CFE8-4C7F-9F4F-9316-4660DB11601A}"/>
              </a:ext>
            </a:extLst>
          </p:cNvPr>
          <p:cNvGraphicFramePr/>
          <p:nvPr>
            <p:extLst>
              <p:ext uri="{D42A27DB-BD31-4B8C-83A1-F6EECF244321}">
                <p14:modId xmlns:p14="http://schemas.microsoft.com/office/powerpoint/2010/main" val="4079489709"/>
              </p:ext>
            </p:extLst>
          </p:nvPr>
        </p:nvGraphicFramePr>
        <p:xfrm>
          <a:off x="865990" y="1186972"/>
          <a:ext cx="7412019" cy="53210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Google Shape;374;p16" descr="クリップアート が含まれている画像&#10;&#10;自動的に生成された説明">
            <a:extLst>
              <a:ext uri="{FF2B5EF4-FFF2-40B4-BE49-F238E27FC236}">
                <a16:creationId xmlns:a16="http://schemas.microsoft.com/office/drawing/2014/main" xmlns="" id="{F2A0329D-922B-1348-892E-F04A834D9CE4}"/>
              </a:ext>
            </a:extLst>
          </p:cNvPr>
          <p:cNvPicPr preferRelativeResize="0"/>
          <p:nvPr/>
        </p:nvPicPr>
        <p:blipFill rotWithShape="1">
          <a:blip r:embed="rId8">
            <a:alphaModFix/>
          </a:blip>
          <a:srcRect/>
          <a:stretch/>
        </p:blipFill>
        <p:spPr>
          <a:xfrm>
            <a:off x="6430650" y="231759"/>
            <a:ext cx="2429999" cy="229245"/>
          </a:xfrm>
          <a:prstGeom prst="rect">
            <a:avLst/>
          </a:prstGeom>
          <a:noFill/>
          <a:ln>
            <a:noFill/>
          </a:ln>
        </p:spPr>
      </p:pic>
      <p:sp>
        <p:nvSpPr>
          <p:cNvPr id="11" name="Google Shape;90;p2">
            <a:extLst>
              <a:ext uri="{FF2B5EF4-FFF2-40B4-BE49-F238E27FC236}">
                <a16:creationId xmlns:a16="http://schemas.microsoft.com/office/drawing/2014/main" xmlns="" id="{FE94A64D-F7CD-E546-9E69-81A8D7CC017A}"/>
              </a:ext>
            </a:extLst>
          </p:cNvPr>
          <p:cNvSpPr txBox="1">
            <a:spLocks/>
          </p:cNvSpPr>
          <p:nvPr/>
        </p:nvSpPr>
        <p:spPr>
          <a:xfrm>
            <a:off x="178418" y="297352"/>
            <a:ext cx="7886700" cy="704264"/>
          </a:xfrm>
          <a:prstGeom prst="rect">
            <a:avLst/>
          </a:prstGeom>
          <a:noFill/>
          <a:ln>
            <a:noFill/>
          </a:ln>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1650" b="0" i="0" u="none" strike="noStrike" cap="none">
                <a:solidFill>
                  <a:schemeClr val="dk1"/>
                </a:solidFill>
                <a:latin typeface="Meiryo" panose="020B0604030504040204" pitchFamily="34" charset="-128"/>
                <a:ea typeface="Meiryo" panose="020B0604030504040204" pitchFamily="34" charset="-128"/>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200"/>
            </a:pPr>
            <a:r>
              <a:rPr lang="ja-JP" altLang="en-US" b="1"/>
              <a:t>実施報告</a:t>
            </a:r>
            <a:endParaRPr lang="en-US" altLang="ja-JP" b="1" dirty="0"/>
          </a:p>
          <a:p>
            <a:pPr>
              <a:buSzPts val="3200"/>
            </a:pPr>
            <a:r>
              <a:rPr lang="en-US" altLang="ja-JP" b="1" dirty="0"/>
              <a:t>2019</a:t>
            </a:r>
            <a:r>
              <a:rPr lang="ja-JP" altLang="en-US" b="1"/>
              <a:t>年度「ビジネスイノベーション」</a:t>
            </a:r>
            <a:r>
              <a:rPr lang="en" altLang="ja-JP" b="1" dirty="0"/>
              <a:t>in</a:t>
            </a:r>
            <a:r>
              <a:rPr lang="ja-JP" altLang="en-US" b="1"/>
              <a:t>静岡</a:t>
            </a:r>
            <a:endParaRPr lang="ja-JP" altLang="en-US" dirty="0"/>
          </a:p>
        </p:txBody>
      </p:sp>
      <p:pic>
        <p:nvPicPr>
          <p:cNvPr id="12" name="図 11">
            <a:extLst>
              <a:ext uri="{FF2B5EF4-FFF2-40B4-BE49-F238E27FC236}">
                <a16:creationId xmlns:a16="http://schemas.microsoft.com/office/drawing/2014/main" xmlns="" id="{D3460BF4-0F0D-5F42-B6E4-DF6BE015A376}"/>
              </a:ext>
            </a:extLst>
          </p:cNvPr>
          <p:cNvPicPr>
            <a:picLocks noChangeAspect="1"/>
          </p:cNvPicPr>
          <p:nvPr/>
        </p:nvPicPr>
        <p:blipFill>
          <a:blip r:embed="rId9"/>
          <a:stretch>
            <a:fillRect/>
          </a:stretch>
        </p:blipFill>
        <p:spPr>
          <a:xfrm>
            <a:off x="7491329" y="6410907"/>
            <a:ext cx="1366921" cy="256012"/>
          </a:xfrm>
          <a:prstGeom prst="rect">
            <a:avLst/>
          </a:prstGeom>
        </p:spPr>
      </p:pic>
    </p:spTree>
    <p:extLst>
      <p:ext uri="{BB962C8B-B14F-4D97-AF65-F5344CB8AC3E}">
        <p14:creationId xmlns:p14="http://schemas.microsoft.com/office/powerpoint/2010/main" val="1327726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グラフ 27">
            <a:extLst>
              <a:ext uri="{FF2B5EF4-FFF2-40B4-BE49-F238E27FC236}">
                <a16:creationId xmlns:a16="http://schemas.microsoft.com/office/drawing/2014/main" xmlns="" id="{713DD79C-A166-5A4D-B873-B8690632CFC6}"/>
              </a:ext>
            </a:extLst>
          </p:cNvPr>
          <p:cNvGraphicFramePr>
            <a:graphicFrameLocks/>
          </p:cNvGraphicFramePr>
          <p:nvPr>
            <p:extLst>
              <p:ext uri="{D42A27DB-BD31-4B8C-83A1-F6EECF244321}">
                <p14:modId xmlns:p14="http://schemas.microsoft.com/office/powerpoint/2010/main" val="1736916255"/>
              </p:ext>
            </p:extLst>
          </p:nvPr>
        </p:nvGraphicFramePr>
        <p:xfrm>
          <a:off x="6504405" y="2025699"/>
          <a:ext cx="2327661" cy="11966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グラフ 26">
            <a:extLst>
              <a:ext uri="{FF2B5EF4-FFF2-40B4-BE49-F238E27FC236}">
                <a16:creationId xmlns:a16="http://schemas.microsoft.com/office/drawing/2014/main" xmlns="" id="{3768D15D-911A-1E49-B01C-DBA2F2418737}"/>
              </a:ext>
            </a:extLst>
          </p:cNvPr>
          <p:cNvGraphicFramePr>
            <a:graphicFrameLocks/>
          </p:cNvGraphicFramePr>
          <p:nvPr>
            <p:extLst>
              <p:ext uri="{D42A27DB-BD31-4B8C-83A1-F6EECF244321}">
                <p14:modId xmlns:p14="http://schemas.microsoft.com/office/powerpoint/2010/main" val="3322627588"/>
              </p:ext>
            </p:extLst>
          </p:nvPr>
        </p:nvGraphicFramePr>
        <p:xfrm>
          <a:off x="3342606" y="2003785"/>
          <a:ext cx="2509135" cy="126051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グラフ 10">
            <a:extLst>
              <a:ext uri="{FF2B5EF4-FFF2-40B4-BE49-F238E27FC236}">
                <a16:creationId xmlns:a16="http://schemas.microsoft.com/office/drawing/2014/main" xmlns="" id="{AB4B6580-4B7F-44E9-8A24-101F987BDE2C}"/>
              </a:ext>
            </a:extLst>
          </p:cNvPr>
          <p:cNvGraphicFramePr>
            <a:graphicFrameLocks/>
          </p:cNvGraphicFramePr>
          <p:nvPr>
            <p:extLst>
              <p:ext uri="{D42A27DB-BD31-4B8C-83A1-F6EECF244321}">
                <p14:modId xmlns:p14="http://schemas.microsoft.com/office/powerpoint/2010/main" val="3491916677"/>
              </p:ext>
            </p:extLst>
          </p:nvPr>
        </p:nvGraphicFramePr>
        <p:xfrm>
          <a:off x="1125296" y="2087960"/>
          <a:ext cx="1876682" cy="1176980"/>
        </p:xfrm>
        <a:graphic>
          <a:graphicData uri="http://schemas.openxmlformats.org/drawingml/2006/chart">
            <c:chart xmlns:c="http://schemas.openxmlformats.org/drawingml/2006/chart" xmlns:r="http://schemas.openxmlformats.org/officeDocument/2006/relationships" r:id="rId6"/>
          </a:graphicData>
        </a:graphic>
      </p:graphicFrame>
      <p:sp>
        <p:nvSpPr>
          <p:cNvPr id="2" name="テキスト ボックス 1">
            <a:extLst>
              <a:ext uri="{FF2B5EF4-FFF2-40B4-BE49-F238E27FC236}">
                <a16:creationId xmlns:a16="http://schemas.microsoft.com/office/drawing/2014/main" xmlns="" id="{AB1E0ACA-16AC-4414-92EC-4D58DE0EED7E}"/>
              </a:ext>
            </a:extLst>
          </p:cNvPr>
          <p:cNvSpPr txBox="1"/>
          <p:nvPr/>
        </p:nvSpPr>
        <p:spPr>
          <a:xfrm>
            <a:off x="343819" y="1611502"/>
            <a:ext cx="2723823" cy="1800493"/>
          </a:xfrm>
          <a:prstGeom prst="rect">
            <a:avLst/>
          </a:prstGeom>
          <a:noFill/>
        </p:spPr>
        <p:txBody>
          <a:bodyPr wrap="square" rtlCol="0">
            <a:spAutoFit/>
          </a:bodyPr>
          <a:lstStyle/>
          <a:p>
            <a:pPr algn="ctr"/>
            <a:r>
              <a:rPr lang="ja-JP" altLang="en-US" sz="900" dirty="0"/>
              <a:t>　</a:t>
            </a:r>
            <a:r>
              <a:rPr lang="ja-JP" altLang="en-US" sz="1050" b="1" dirty="0">
                <a:latin typeface="メイリオ" panose="020B0604030504040204" pitchFamily="50" charset="-128"/>
                <a:ea typeface="メイリオ" panose="020B0604030504040204" pitchFamily="50" charset="-128"/>
              </a:rPr>
              <a:t>ビジネスイノベーションの授業を受けて</a:t>
            </a:r>
            <a:r>
              <a:rPr lang="en-US" altLang="ja-JP" sz="1050" b="1" dirty="0">
                <a:latin typeface="メイリオ" panose="020B0604030504040204" pitchFamily="50" charset="-128"/>
                <a:ea typeface="メイリオ" panose="020B0604030504040204" pitchFamily="50" charset="-128"/>
              </a:rPr>
              <a:t/>
            </a:r>
            <a:br>
              <a:rPr lang="en-US" altLang="ja-JP" sz="1050" b="1" dirty="0">
                <a:latin typeface="メイリオ" panose="020B0604030504040204" pitchFamily="50" charset="-128"/>
                <a:ea typeface="メイリオ" panose="020B0604030504040204" pitchFamily="50" charset="-128"/>
              </a:rPr>
            </a:br>
            <a:r>
              <a:rPr lang="ja-JP" altLang="en-US" sz="1050" b="1" dirty="0">
                <a:latin typeface="メイリオ" panose="020B0604030504040204" pitchFamily="50" charset="-128"/>
                <a:ea typeface="メイリオ" panose="020B0604030504040204" pitchFamily="50" charset="-128"/>
              </a:rPr>
              <a:t>　</a:t>
            </a:r>
            <a:r>
              <a:rPr lang="ja-JP" altLang="en-US" sz="1050" b="1" dirty="0">
                <a:solidFill>
                  <a:srgbClr val="FF0000"/>
                </a:solidFill>
                <a:latin typeface="メイリオ" panose="020B0604030504040204" pitchFamily="50" charset="-128"/>
                <a:ea typeface="メイリオ" panose="020B0604030504040204" pitchFamily="50" charset="-128"/>
              </a:rPr>
              <a:t>成長した</a:t>
            </a:r>
            <a:r>
              <a:rPr lang="en-US" altLang="ja-JP" sz="750" dirty="0">
                <a:latin typeface="メイリオ" panose="020B0604030504040204" pitchFamily="50" charset="-128"/>
                <a:ea typeface="メイリオ" panose="020B0604030504040204" pitchFamily="50" charset="-128"/>
              </a:rPr>
              <a:t/>
            </a:r>
            <a:br>
              <a:rPr lang="en-US" altLang="ja-JP" sz="750" dirty="0">
                <a:latin typeface="メイリオ" panose="020B0604030504040204" pitchFamily="50" charset="-128"/>
                <a:ea typeface="メイリオ" panose="020B0604030504040204" pitchFamily="50" charset="-128"/>
              </a:rPr>
            </a:br>
            <a:r>
              <a:rPr lang="en-US" altLang="ja-JP" sz="750" dirty="0">
                <a:latin typeface="メイリオ" panose="020B0604030504040204" pitchFamily="50" charset="-128"/>
                <a:ea typeface="メイリオ" panose="020B0604030504040204" pitchFamily="50" charset="-128"/>
              </a:rPr>
              <a:t/>
            </a:r>
            <a:br>
              <a:rPr lang="en-US" altLang="ja-JP" sz="750" dirty="0">
                <a:latin typeface="メイリオ" panose="020B0604030504040204" pitchFamily="50" charset="-128"/>
                <a:ea typeface="メイリオ" panose="020B0604030504040204" pitchFamily="50" charset="-128"/>
              </a:rPr>
            </a:br>
            <a:r>
              <a:rPr lang="ja-JP" altLang="en-US" sz="750" dirty="0">
                <a:latin typeface="メイリオ" panose="020B0604030504040204" pitchFamily="50" charset="-128"/>
                <a:ea typeface="メイリオ" panose="020B0604030504040204" pitchFamily="50" charset="-128"/>
              </a:rPr>
              <a:t>　　　　　　　　　</a:t>
            </a:r>
            <a:endParaRPr lang="en-US" altLang="ja-JP" sz="750" dirty="0">
              <a:latin typeface="メイリオ" panose="020B0604030504040204" pitchFamily="50" charset="-128"/>
              <a:ea typeface="メイリオ" panose="020B0604030504040204" pitchFamily="50" charset="-128"/>
            </a:endParaRPr>
          </a:p>
          <a:p>
            <a:endParaRPr lang="en-US" altLang="ja-JP" sz="750" dirty="0">
              <a:latin typeface="メイリオ" panose="020B0604030504040204" pitchFamily="50" charset="-128"/>
              <a:ea typeface="メイリオ" panose="020B0604030504040204" pitchFamily="50" charset="-128"/>
            </a:endParaRPr>
          </a:p>
          <a:p>
            <a:endParaRPr lang="en-US" altLang="ja-JP" sz="750" dirty="0">
              <a:latin typeface="メイリオ" panose="020B0604030504040204" pitchFamily="50" charset="-128"/>
              <a:ea typeface="メイリオ" panose="020B0604030504040204" pitchFamily="50" charset="-128"/>
            </a:endParaRPr>
          </a:p>
          <a:p>
            <a:endParaRPr lang="en-US" altLang="ja-JP" sz="750" dirty="0">
              <a:latin typeface="メイリオ" panose="020B0604030504040204" pitchFamily="50" charset="-128"/>
              <a:ea typeface="メイリオ" panose="020B0604030504040204" pitchFamily="50" charset="-128"/>
            </a:endParaRPr>
          </a:p>
          <a:p>
            <a:endParaRPr lang="en-US" altLang="ja-JP" sz="750" dirty="0">
              <a:latin typeface="メイリオ" panose="020B0604030504040204" pitchFamily="50" charset="-128"/>
              <a:ea typeface="メイリオ" panose="020B0604030504040204" pitchFamily="50" charset="-128"/>
            </a:endParaRPr>
          </a:p>
          <a:p>
            <a:r>
              <a:rPr lang="en-US" altLang="ja-JP" sz="750" dirty="0">
                <a:latin typeface="メイリオ" panose="020B0604030504040204" pitchFamily="50" charset="-128"/>
                <a:ea typeface="メイリオ" panose="020B0604030504040204" pitchFamily="50" charset="-128"/>
              </a:rPr>
              <a:t>	</a:t>
            </a:r>
            <a:r>
              <a:rPr lang="ja-JP" altLang="en-US" sz="750">
                <a:latin typeface="メイリオ" panose="020B0604030504040204" pitchFamily="50" charset="-128"/>
                <a:ea typeface="メイリオ" panose="020B0604030504040204" pitchFamily="50" charset="-128"/>
              </a:rPr>
              <a:t>　　</a:t>
            </a:r>
            <a:r>
              <a:rPr lang="en-US" altLang="ja-JP" sz="1500" b="1" dirty="0">
                <a:solidFill>
                  <a:schemeClr val="tx1"/>
                </a:solidFill>
                <a:latin typeface="メイリオ" panose="020B0604030504040204" pitchFamily="50" charset="-128"/>
                <a:ea typeface="メイリオ" panose="020B0604030504040204" pitchFamily="50" charset="-128"/>
              </a:rPr>
              <a:t>80%</a:t>
            </a:r>
            <a:r>
              <a:rPr lang="en-US" altLang="ja-JP" sz="1500" dirty="0">
                <a:solidFill>
                  <a:schemeClr val="bg1"/>
                </a:solidFill>
                <a:latin typeface="メイリオ" panose="020B0604030504040204" pitchFamily="50" charset="-128"/>
                <a:ea typeface="メイリオ" panose="020B0604030504040204" pitchFamily="50" charset="-128"/>
              </a:rPr>
              <a:t/>
            </a:r>
            <a:br>
              <a:rPr lang="en-US" altLang="ja-JP" sz="1500" dirty="0">
                <a:solidFill>
                  <a:schemeClr val="bg1"/>
                </a:solidFill>
                <a:latin typeface="メイリオ" panose="020B0604030504040204" pitchFamily="50" charset="-128"/>
                <a:ea typeface="メイリオ" panose="020B0604030504040204" pitchFamily="50" charset="-128"/>
              </a:rPr>
            </a:br>
            <a:r>
              <a:rPr lang="en-US" altLang="ja-JP" sz="1500" dirty="0">
                <a:solidFill>
                  <a:schemeClr val="bg1"/>
                </a:solidFill>
                <a:latin typeface="メイリオ" panose="020B0604030504040204" pitchFamily="50" charset="-128"/>
                <a:ea typeface="メイリオ" panose="020B0604030504040204" pitchFamily="50" charset="-128"/>
              </a:rPr>
              <a:t/>
            </a:r>
            <a:br>
              <a:rPr lang="en-US" altLang="ja-JP" sz="1500" dirty="0">
                <a:solidFill>
                  <a:schemeClr val="bg1"/>
                </a:solidFill>
                <a:latin typeface="メイリオ" panose="020B0604030504040204" pitchFamily="50" charset="-128"/>
                <a:ea typeface="メイリオ" panose="020B0604030504040204" pitchFamily="50" charset="-128"/>
              </a:rPr>
            </a:br>
            <a:r>
              <a:rPr lang="ja-JP" altLang="en-US" sz="750" dirty="0">
                <a:latin typeface="メイリオ" panose="020B0604030504040204" pitchFamily="50" charset="-128"/>
                <a:ea typeface="メイリオ" panose="020B0604030504040204" pitchFamily="50" charset="-128"/>
              </a:rPr>
              <a:t>　　　　　</a:t>
            </a:r>
            <a:r>
              <a:rPr lang="en-US" altLang="ja-JP" sz="600" dirty="0">
                <a:latin typeface="メイリオ" panose="020B0604030504040204" pitchFamily="50" charset="-128"/>
                <a:ea typeface="メイリオ" panose="020B0604030504040204" pitchFamily="50" charset="-128"/>
              </a:rPr>
              <a:t>(</a:t>
            </a:r>
            <a:r>
              <a:rPr lang="ja-JP" altLang="en-US" sz="600" dirty="0">
                <a:latin typeface="メイリオ" panose="020B0604030504040204" pitchFamily="50" charset="-128"/>
                <a:ea typeface="メイリオ" panose="020B0604030504040204" pitchFamily="50" charset="-128"/>
              </a:rPr>
              <a:t>とてもよくあてはまる・まあまあ当てはまる</a:t>
            </a:r>
            <a:r>
              <a:rPr lang="en-US" altLang="ja-JP" sz="600" dirty="0">
                <a:latin typeface="メイリオ" panose="020B0604030504040204" pitchFamily="50" charset="-128"/>
                <a:ea typeface="メイリオ" panose="020B0604030504040204" pitchFamily="50" charset="-128"/>
              </a:rPr>
              <a:t>)</a:t>
            </a:r>
            <a:endParaRPr lang="ja-JP" altLang="en-US" sz="225" dirty="0">
              <a:latin typeface="メイリオ" panose="020B0604030504040204" pitchFamily="50" charset="-128"/>
              <a:ea typeface="メイリオ" panose="020B0604030504040204" pitchFamily="50" charset="-128"/>
            </a:endParaRPr>
          </a:p>
          <a:p>
            <a:endParaRPr kumimoji="1" lang="ja-JP" altLang="en-US" sz="750" dirty="0"/>
          </a:p>
        </p:txBody>
      </p:sp>
      <p:sp>
        <p:nvSpPr>
          <p:cNvPr id="13" name="テキスト ボックス 12">
            <a:extLst>
              <a:ext uri="{FF2B5EF4-FFF2-40B4-BE49-F238E27FC236}">
                <a16:creationId xmlns:a16="http://schemas.microsoft.com/office/drawing/2014/main" xmlns="" id="{ED1FCDC3-3FF7-40CA-AE4D-609AB94E7E8B}"/>
              </a:ext>
            </a:extLst>
          </p:cNvPr>
          <p:cNvSpPr txBox="1"/>
          <p:nvPr/>
        </p:nvSpPr>
        <p:spPr>
          <a:xfrm>
            <a:off x="3257898" y="1595143"/>
            <a:ext cx="2383776" cy="1800493"/>
          </a:xfrm>
          <a:prstGeom prst="rect">
            <a:avLst/>
          </a:prstGeom>
          <a:noFill/>
        </p:spPr>
        <p:txBody>
          <a:bodyPr wrap="square" rtlCol="0">
            <a:spAutoFit/>
          </a:bodyPr>
          <a:lstStyle/>
          <a:p>
            <a:pPr algn="ctr"/>
            <a:r>
              <a:rPr lang="ja-JP" altLang="en-US" sz="900" dirty="0">
                <a:latin typeface="メイリオ" panose="020B0604030504040204" pitchFamily="50" charset="-128"/>
                <a:ea typeface="メイリオ" panose="020B0604030504040204" pitchFamily="50" charset="-128"/>
              </a:rPr>
              <a:t>　</a:t>
            </a:r>
            <a:r>
              <a:rPr lang="ja-JP" altLang="en-US" sz="1050" b="1" dirty="0">
                <a:latin typeface="メイリオ" panose="020B0604030504040204" pitchFamily="50" charset="-128"/>
                <a:ea typeface="メイリオ" panose="020B0604030504040204" pitchFamily="50" charset="-128"/>
              </a:rPr>
              <a:t>ビジネスイノベーションの授業で</a:t>
            </a:r>
            <a:r>
              <a:rPr lang="en-US" altLang="ja-JP" sz="1050" b="1" dirty="0">
                <a:latin typeface="メイリオ" panose="020B0604030504040204" pitchFamily="50" charset="-128"/>
                <a:ea typeface="メイリオ" panose="020B0604030504040204" pitchFamily="50" charset="-128"/>
              </a:rPr>
              <a:t/>
            </a:r>
            <a:br>
              <a:rPr lang="en-US" altLang="ja-JP" sz="1050" b="1" dirty="0">
                <a:latin typeface="メイリオ" panose="020B0604030504040204" pitchFamily="50" charset="-128"/>
                <a:ea typeface="メイリオ" panose="020B0604030504040204" pitchFamily="50" charset="-128"/>
              </a:rPr>
            </a:br>
            <a:r>
              <a:rPr lang="ja-JP" altLang="en-US" sz="1050" b="1" dirty="0">
                <a:latin typeface="メイリオ" panose="020B0604030504040204" pitchFamily="50" charset="-128"/>
                <a:ea typeface="メイリオ" panose="020B0604030504040204" pitchFamily="50" charset="-128"/>
              </a:rPr>
              <a:t>　</a:t>
            </a:r>
            <a:r>
              <a:rPr lang="ja-JP" altLang="en-US" sz="1050" b="1" dirty="0">
                <a:solidFill>
                  <a:srgbClr val="FF0000"/>
                </a:solidFill>
                <a:latin typeface="メイリオ" panose="020B0604030504040204" pitchFamily="50" charset="-128"/>
                <a:ea typeface="メイリオ" panose="020B0604030504040204" pitchFamily="50" charset="-128"/>
              </a:rPr>
              <a:t>新しい知識</a:t>
            </a:r>
            <a:r>
              <a:rPr lang="ja-JP" altLang="en-US" sz="1050" b="1" dirty="0">
                <a:latin typeface="メイリオ" panose="020B0604030504040204" pitchFamily="50" charset="-128"/>
                <a:ea typeface="メイリオ" panose="020B0604030504040204" pitchFamily="50" charset="-128"/>
              </a:rPr>
              <a:t>が身についた</a:t>
            </a:r>
            <a:endParaRPr lang="ja-JP" altLang="en-US" sz="900" b="1" dirty="0">
              <a:latin typeface="メイリオ" panose="020B0604030504040204" pitchFamily="50" charset="-128"/>
              <a:ea typeface="メイリオ" panose="020B0604030504040204" pitchFamily="50" charset="-128"/>
            </a:endParaRPr>
          </a:p>
          <a:p>
            <a:r>
              <a:rPr lang="en-US" altLang="ja-JP" sz="750" dirty="0">
                <a:latin typeface="メイリオ" panose="020B0604030504040204" pitchFamily="50" charset="-128"/>
                <a:ea typeface="メイリオ" panose="020B0604030504040204" pitchFamily="50" charset="-128"/>
              </a:rPr>
              <a:t/>
            </a:r>
            <a:br>
              <a:rPr lang="en-US" altLang="ja-JP" sz="750" dirty="0">
                <a:latin typeface="メイリオ" panose="020B0604030504040204" pitchFamily="50" charset="-128"/>
                <a:ea typeface="メイリオ" panose="020B0604030504040204" pitchFamily="50" charset="-128"/>
              </a:rPr>
            </a:br>
            <a:r>
              <a:rPr lang="en-US" altLang="ja-JP" sz="750" dirty="0">
                <a:latin typeface="メイリオ" panose="020B0604030504040204" pitchFamily="50" charset="-128"/>
                <a:ea typeface="メイリオ" panose="020B0604030504040204" pitchFamily="50" charset="-128"/>
              </a:rPr>
              <a:t/>
            </a:r>
            <a:br>
              <a:rPr lang="en-US" altLang="ja-JP" sz="750" dirty="0">
                <a:latin typeface="メイリオ" panose="020B0604030504040204" pitchFamily="50" charset="-128"/>
                <a:ea typeface="メイリオ" panose="020B0604030504040204" pitchFamily="50" charset="-128"/>
              </a:rPr>
            </a:br>
            <a:r>
              <a:rPr lang="ja-JP" altLang="en-US" sz="750" dirty="0">
                <a:latin typeface="メイリオ" panose="020B0604030504040204" pitchFamily="50" charset="-128"/>
                <a:ea typeface="メイリオ" panose="020B0604030504040204" pitchFamily="50" charset="-128"/>
              </a:rPr>
              <a:t>　　　　　　　　　</a:t>
            </a:r>
            <a:endParaRPr lang="en-US" altLang="ja-JP" sz="750" dirty="0">
              <a:latin typeface="メイリオ" panose="020B0604030504040204" pitchFamily="50" charset="-128"/>
              <a:ea typeface="メイリオ" panose="020B0604030504040204" pitchFamily="50" charset="-128"/>
            </a:endParaRPr>
          </a:p>
          <a:p>
            <a:r>
              <a:rPr lang="en-US" altLang="ja-JP" sz="750" dirty="0">
                <a:latin typeface="メイリオ" panose="020B0604030504040204" pitchFamily="50" charset="-128"/>
                <a:ea typeface="メイリオ" panose="020B0604030504040204" pitchFamily="50" charset="-128"/>
              </a:rPr>
              <a:t>		</a:t>
            </a:r>
          </a:p>
          <a:p>
            <a:r>
              <a:rPr lang="en-US" altLang="ja-JP" sz="750" dirty="0">
                <a:latin typeface="メイリオ" panose="020B0604030504040204" pitchFamily="50" charset="-128"/>
                <a:ea typeface="メイリオ" panose="020B0604030504040204" pitchFamily="50" charset="-128"/>
              </a:rPr>
              <a:t>		</a:t>
            </a:r>
          </a:p>
          <a:p>
            <a:endParaRPr lang="en-US" altLang="ja-JP" sz="750" dirty="0">
              <a:latin typeface="メイリオ" panose="020B0604030504040204" pitchFamily="50" charset="-128"/>
              <a:ea typeface="メイリオ" panose="020B0604030504040204" pitchFamily="50" charset="-128"/>
            </a:endParaRPr>
          </a:p>
          <a:p>
            <a:r>
              <a:rPr lang="en-US" altLang="ja-JP" sz="750" b="1" dirty="0">
                <a:latin typeface="メイリオ" panose="020B0604030504040204" pitchFamily="50" charset="-128"/>
                <a:ea typeface="メイリオ" panose="020B0604030504040204" pitchFamily="50" charset="-128"/>
              </a:rPr>
              <a:t>	</a:t>
            </a:r>
            <a:r>
              <a:rPr lang="ja-JP" altLang="en-US" sz="750" b="1" dirty="0">
                <a:latin typeface="メイリオ" panose="020B0604030504040204" pitchFamily="50" charset="-128"/>
                <a:ea typeface="メイリオ" panose="020B0604030504040204" pitchFamily="50" charset="-128"/>
              </a:rPr>
              <a:t> 　</a:t>
            </a:r>
            <a:r>
              <a:rPr lang="en-US" altLang="ja-JP" sz="1500" b="1" dirty="0">
                <a:solidFill>
                  <a:schemeClr val="tx1"/>
                </a:solidFill>
                <a:latin typeface="メイリオ" panose="020B0604030504040204" pitchFamily="50" charset="-128"/>
                <a:ea typeface="メイリオ" panose="020B0604030504040204" pitchFamily="50" charset="-128"/>
              </a:rPr>
              <a:t>92%</a:t>
            </a:r>
            <a:r>
              <a:rPr lang="en-US" altLang="ja-JP" sz="1500" dirty="0">
                <a:solidFill>
                  <a:schemeClr val="bg1"/>
                </a:solidFill>
                <a:latin typeface="メイリオ" panose="020B0604030504040204" pitchFamily="50" charset="-128"/>
                <a:ea typeface="メイリオ" panose="020B0604030504040204" pitchFamily="50" charset="-128"/>
              </a:rPr>
              <a:t/>
            </a:r>
            <a:br>
              <a:rPr lang="en-US" altLang="ja-JP" sz="1500" dirty="0">
                <a:solidFill>
                  <a:schemeClr val="bg1"/>
                </a:solidFill>
                <a:latin typeface="メイリオ" panose="020B0604030504040204" pitchFamily="50" charset="-128"/>
                <a:ea typeface="メイリオ" panose="020B0604030504040204" pitchFamily="50" charset="-128"/>
              </a:rPr>
            </a:br>
            <a:r>
              <a:rPr lang="en-US" altLang="ja-JP" sz="1500" dirty="0">
                <a:solidFill>
                  <a:schemeClr val="bg1"/>
                </a:solidFill>
                <a:latin typeface="メイリオ" panose="020B0604030504040204" pitchFamily="50" charset="-128"/>
                <a:ea typeface="メイリオ" panose="020B0604030504040204" pitchFamily="50" charset="-128"/>
              </a:rPr>
              <a:t/>
            </a:r>
            <a:br>
              <a:rPr lang="en-US" altLang="ja-JP" sz="1500" dirty="0">
                <a:solidFill>
                  <a:schemeClr val="bg1"/>
                </a:solidFill>
                <a:latin typeface="メイリオ" panose="020B0604030504040204" pitchFamily="50" charset="-128"/>
                <a:ea typeface="メイリオ" panose="020B0604030504040204" pitchFamily="50" charset="-128"/>
              </a:rPr>
            </a:br>
            <a:r>
              <a:rPr lang="ja-JP" altLang="en-US" sz="750" dirty="0">
                <a:latin typeface="メイリオ" panose="020B0604030504040204" pitchFamily="50" charset="-128"/>
                <a:ea typeface="メイリオ" panose="020B0604030504040204" pitchFamily="50" charset="-128"/>
              </a:rPr>
              <a:t>　　</a:t>
            </a:r>
            <a:r>
              <a:rPr lang="en-US" altLang="ja-JP" sz="600" dirty="0">
                <a:latin typeface="メイリオ" panose="020B0604030504040204" pitchFamily="50" charset="-128"/>
                <a:ea typeface="メイリオ" panose="020B0604030504040204" pitchFamily="50" charset="-128"/>
              </a:rPr>
              <a:t>(</a:t>
            </a:r>
            <a:r>
              <a:rPr lang="ja-JP" altLang="en-US" sz="600" dirty="0">
                <a:latin typeface="メイリオ" panose="020B0604030504040204" pitchFamily="50" charset="-128"/>
                <a:ea typeface="メイリオ" panose="020B0604030504040204" pitchFamily="50" charset="-128"/>
              </a:rPr>
              <a:t>とてもよくあてはまる・まあまあ当てはまる</a:t>
            </a:r>
            <a:r>
              <a:rPr lang="en-US" altLang="ja-JP" sz="600" dirty="0">
                <a:latin typeface="メイリオ" panose="020B0604030504040204" pitchFamily="50" charset="-128"/>
                <a:ea typeface="メイリオ" panose="020B0604030504040204" pitchFamily="50" charset="-128"/>
              </a:rPr>
              <a:t>)</a:t>
            </a:r>
            <a:endParaRPr lang="ja-JP" altLang="en-US" sz="225" dirty="0">
              <a:latin typeface="メイリオ" panose="020B0604030504040204" pitchFamily="50" charset="-128"/>
              <a:ea typeface="メイリオ" panose="020B0604030504040204" pitchFamily="50" charset="-128"/>
            </a:endParaRPr>
          </a:p>
          <a:p>
            <a:endParaRPr kumimoji="1" lang="ja-JP" altLang="en-US" sz="750" dirty="0">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xmlns="" id="{4A9607FB-338E-4BC2-8C78-3F77116AF08B}"/>
              </a:ext>
            </a:extLst>
          </p:cNvPr>
          <p:cNvSpPr txBox="1"/>
          <p:nvPr/>
        </p:nvSpPr>
        <p:spPr>
          <a:xfrm>
            <a:off x="5807010" y="1608763"/>
            <a:ext cx="2629739" cy="1800493"/>
          </a:xfrm>
          <a:prstGeom prst="rect">
            <a:avLst/>
          </a:prstGeom>
          <a:noFill/>
        </p:spPr>
        <p:txBody>
          <a:bodyPr wrap="square" rtlCol="0">
            <a:spAutoFit/>
          </a:bodyPr>
          <a:lstStyle/>
          <a:p>
            <a:pPr algn="ctr">
              <a:defRPr sz="1260" b="1" i="0" u="none" strike="noStrike" kern="1200" baseline="0">
                <a:solidFill>
                  <a:sysClr val="windowText" lastClr="000000"/>
                </a:solidFill>
                <a:latin typeface="+mn-lt"/>
                <a:ea typeface="+mn-ea"/>
                <a:cs typeface="+mn-cs"/>
              </a:defRPr>
            </a:pPr>
            <a:r>
              <a:rPr lang="ja-JP" altLang="en-US" sz="1050" b="1" kern="1200" dirty="0">
                <a:solidFill>
                  <a:sysClr val="windowText" lastClr="000000"/>
                </a:solidFill>
                <a:latin typeface="メイリオ" panose="020B0604030504040204" pitchFamily="50" charset="-128"/>
                <a:ea typeface="メイリオ" panose="020B0604030504040204" pitchFamily="50" charset="-128"/>
              </a:rPr>
              <a:t>ビジネスイノベーションの授業を受けて</a:t>
            </a:r>
            <a:endParaRPr lang="en-US" altLang="ja-JP" sz="1050" b="1" kern="1200" dirty="0">
              <a:solidFill>
                <a:sysClr val="windowText" lastClr="000000"/>
              </a:solidFill>
              <a:latin typeface="メイリオ" panose="020B0604030504040204" pitchFamily="50" charset="-128"/>
              <a:ea typeface="メイリオ" panose="020B0604030504040204" pitchFamily="50" charset="-128"/>
            </a:endParaRPr>
          </a:p>
          <a:p>
            <a:pPr algn="ctr">
              <a:defRPr sz="1260" b="1" i="0" u="none" strike="noStrike" kern="1200" baseline="0">
                <a:solidFill>
                  <a:sysClr val="windowText" lastClr="000000"/>
                </a:solidFill>
                <a:latin typeface="+mn-lt"/>
                <a:ea typeface="+mn-ea"/>
                <a:cs typeface="+mn-cs"/>
              </a:defRPr>
            </a:pPr>
            <a:r>
              <a:rPr lang="ja-JP" altLang="en-US" sz="1050" b="1" kern="1200" dirty="0">
                <a:solidFill>
                  <a:srgbClr val="FF0000"/>
                </a:solidFill>
                <a:latin typeface="メイリオ" panose="020B0604030504040204" pitchFamily="50" charset="-128"/>
                <a:ea typeface="メイリオ" panose="020B0604030504040204" pitchFamily="50" charset="-128"/>
              </a:rPr>
              <a:t>考え方に変化</a:t>
            </a:r>
            <a:r>
              <a:rPr lang="ja-JP" altLang="en-US" sz="1050" b="1" kern="1200" dirty="0">
                <a:solidFill>
                  <a:sysClr val="windowText" lastClr="000000"/>
                </a:solidFill>
                <a:latin typeface="メイリオ" panose="020B0604030504040204" pitchFamily="50" charset="-128"/>
                <a:ea typeface="メイリオ" panose="020B0604030504040204" pitchFamily="50" charset="-128"/>
              </a:rPr>
              <a:t>があった</a:t>
            </a:r>
          </a:p>
          <a:p>
            <a:r>
              <a:rPr lang="en-US" altLang="ja-JP" sz="750" dirty="0">
                <a:latin typeface="メイリオ" panose="020B0604030504040204" pitchFamily="50" charset="-128"/>
                <a:ea typeface="メイリオ" panose="020B0604030504040204" pitchFamily="50" charset="-128"/>
              </a:rPr>
              <a:t/>
            </a:r>
            <a:br>
              <a:rPr lang="en-US" altLang="ja-JP" sz="750" dirty="0">
                <a:latin typeface="メイリオ" panose="020B0604030504040204" pitchFamily="50" charset="-128"/>
                <a:ea typeface="メイリオ" panose="020B0604030504040204" pitchFamily="50" charset="-128"/>
              </a:rPr>
            </a:br>
            <a:r>
              <a:rPr lang="en-US" altLang="ja-JP" sz="750" dirty="0">
                <a:latin typeface="メイリオ" panose="020B0604030504040204" pitchFamily="50" charset="-128"/>
                <a:ea typeface="メイリオ" panose="020B0604030504040204" pitchFamily="50" charset="-128"/>
              </a:rPr>
              <a:t/>
            </a:r>
            <a:br>
              <a:rPr lang="en-US" altLang="ja-JP" sz="750" dirty="0">
                <a:latin typeface="メイリオ" panose="020B0604030504040204" pitchFamily="50" charset="-128"/>
                <a:ea typeface="メイリオ" panose="020B0604030504040204" pitchFamily="50" charset="-128"/>
              </a:rPr>
            </a:br>
            <a:r>
              <a:rPr lang="ja-JP" altLang="en-US" sz="750" dirty="0">
                <a:latin typeface="メイリオ" panose="020B0604030504040204" pitchFamily="50" charset="-128"/>
                <a:ea typeface="メイリオ" panose="020B0604030504040204" pitchFamily="50" charset="-128"/>
              </a:rPr>
              <a:t>　　　　　　　　　</a:t>
            </a:r>
            <a:endParaRPr lang="en-US" altLang="ja-JP" sz="750" dirty="0">
              <a:latin typeface="メイリオ" panose="020B0604030504040204" pitchFamily="50" charset="-128"/>
              <a:ea typeface="メイリオ" panose="020B0604030504040204" pitchFamily="50" charset="-128"/>
            </a:endParaRPr>
          </a:p>
          <a:p>
            <a:endParaRPr lang="en-US" altLang="ja-JP" sz="750" dirty="0">
              <a:latin typeface="メイリオ" panose="020B0604030504040204" pitchFamily="50" charset="-128"/>
              <a:ea typeface="メイリオ" panose="020B0604030504040204" pitchFamily="50" charset="-128"/>
            </a:endParaRPr>
          </a:p>
          <a:p>
            <a:endParaRPr lang="en-US" altLang="ja-JP" sz="750" dirty="0">
              <a:latin typeface="メイリオ" panose="020B0604030504040204" pitchFamily="50" charset="-128"/>
              <a:ea typeface="メイリオ" panose="020B0604030504040204" pitchFamily="50" charset="-128"/>
            </a:endParaRPr>
          </a:p>
          <a:p>
            <a:endParaRPr lang="en-US" altLang="ja-JP" sz="750" dirty="0">
              <a:latin typeface="メイリオ" panose="020B0604030504040204" pitchFamily="50" charset="-128"/>
              <a:ea typeface="メイリオ" panose="020B0604030504040204" pitchFamily="50" charset="-128"/>
            </a:endParaRPr>
          </a:p>
          <a:p>
            <a:r>
              <a:rPr lang="en-US" altLang="ja-JP" sz="750" b="1" dirty="0">
                <a:solidFill>
                  <a:schemeClr val="tx1"/>
                </a:solidFill>
                <a:latin typeface="メイリオ" panose="020B0604030504040204" pitchFamily="50" charset="-128"/>
                <a:ea typeface="メイリオ" panose="020B0604030504040204" pitchFamily="50" charset="-128"/>
              </a:rPr>
              <a:t>	</a:t>
            </a:r>
            <a:r>
              <a:rPr lang="ja-JP" altLang="en-US" sz="750" b="1" dirty="0">
                <a:solidFill>
                  <a:schemeClr val="tx1"/>
                </a:solidFill>
                <a:latin typeface="メイリオ" panose="020B0604030504040204" pitchFamily="50" charset="-128"/>
                <a:ea typeface="メイリオ" panose="020B0604030504040204" pitchFamily="50" charset="-128"/>
              </a:rPr>
              <a:t> 　　</a:t>
            </a:r>
            <a:r>
              <a:rPr lang="en-US" altLang="ja-JP" sz="1500" b="1" dirty="0">
                <a:solidFill>
                  <a:schemeClr val="tx1"/>
                </a:solidFill>
                <a:latin typeface="メイリオ" panose="020B0604030504040204" pitchFamily="50" charset="-128"/>
                <a:ea typeface="メイリオ" panose="020B0604030504040204" pitchFamily="50" charset="-128"/>
              </a:rPr>
              <a:t>85%</a:t>
            </a:r>
            <a:r>
              <a:rPr lang="en-US" altLang="ja-JP" sz="1500" dirty="0">
                <a:solidFill>
                  <a:schemeClr val="bg1"/>
                </a:solidFill>
                <a:latin typeface="メイリオ" panose="020B0604030504040204" pitchFamily="50" charset="-128"/>
                <a:ea typeface="メイリオ" panose="020B0604030504040204" pitchFamily="50" charset="-128"/>
              </a:rPr>
              <a:t/>
            </a:r>
            <a:br>
              <a:rPr lang="en-US" altLang="ja-JP" sz="1500" dirty="0">
                <a:solidFill>
                  <a:schemeClr val="bg1"/>
                </a:solidFill>
                <a:latin typeface="メイリオ" panose="020B0604030504040204" pitchFamily="50" charset="-128"/>
                <a:ea typeface="メイリオ" panose="020B0604030504040204" pitchFamily="50" charset="-128"/>
              </a:rPr>
            </a:br>
            <a:r>
              <a:rPr lang="en-US" altLang="ja-JP" sz="1500" dirty="0">
                <a:solidFill>
                  <a:schemeClr val="bg1"/>
                </a:solidFill>
                <a:latin typeface="メイリオ" panose="020B0604030504040204" pitchFamily="50" charset="-128"/>
                <a:ea typeface="メイリオ" panose="020B0604030504040204" pitchFamily="50" charset="-128"/>
              </a:rPr>
              <a:t/>
            </a:r>
            <a:br>
              <a:rPr lang="en-US" altLang="ja-JP" sz="1500" dirty="0">
                <a:solidFill>
                  <a:schemeClr val="bg1"/>
                </a:solidFill>
                <a:latin typeface="メイリオ" panose="020B0604030504040204" pitchFamily="50" charset="-128"/>
                <a:ea typeface="メイリオ" panose="020B0604030504040204" pitchFamily="50" charset="-128"/>
              </a:rPr>
            </a:br>
            <a:r>
              <a:rPr lang="ja-JP" altLang="en-US" sz="750" dirty="0">
                <a:latin typeface="メイリオ" panose="020B0604030504040204" pitchFamily="50" charset="-128"/>
                <a:ea typeface="メイリオ" panose="020B0604030504040204" pitchFamily="50" charset="-128"/>
              </a:rPr>
              <a:t>　　　　　　</a:t>
            </a:r>
            <a:r>
              <a:rPr lang="en-US" altLang="ja-JP" sz="600" dirty="0">
                <a:latin typeface="メイリオ" panose="020B0604030504040204" pitchFamily="50" charset="-128"/>
                <a:ea typeface="メイリオ" panose="020B0604030504040204" pitchFamily="50" charset="-128"/>
              </a:rPr>
              <a:t>(</a:t>
            </a:r>
            <a:r>
              <a:rPr lang="ja-JP" altLang="en-US" sz="600" dirty="0">
                <a:latin typeface="メイリオ" panose="020B0604030504040204" pitchFamily="50" charset="-128"/>
                <a:ea typeface="メイリオ" panose="020B0604030504040204" pitchFamily="50" charset="-128"/>
              </a:rPr>
              <a:t>とても</a:t>
            </a:r>
            <a:r>
              <a:rPr lang="ja-JP" altLang="en-US" sz="600">
                <a:latin typeface="メイリオ" panose="020B0604030504040204" pitchFamily="50" charset="-128"/>
                <a:ea typeface="メイリオ" panose="020B0604030504040204" pitchFamily="50" charset="-128"/>
              </a:rPr>
              <a:t>よくあてはまる</a:t>
            </a:r>
            <a:r>
              <a:rPr lang="ja-JP" altLang="en-US" sz="600" dirty="0">
                <a:latin typeface="メイリオ" panose="020B0604030504040204" pitchFamily="50" charset="-128"/>
                <a:ea typeface="メイリオ" panose="020B0604030504040204" pitchFamily="50" charset="-128"/>
              </a:rPr>
              <a:t>・まあまあ当てはまる</a:t>
            </a:r>
            <a:r>
              <a:rPr lang="en-US" altLang="ja-JP" sz="600" dirty="0">
                <a:latin typeface="メイリオ" panose="020B0604030504040204" pitchFamily="50" charset="-128"/>
                <a:ea typeface="メイリオ" panose="020B0604030504040204" pitchFamily="50" charset="-128"/>
              </a:rPr>
              <a:t>)</a:t>
            </a:r>
            <a:endParaRPr lang="ja-JP" altLang="en-US" sz="225" dirty="0">
              <a:latin typeface="メイリオ" panose="020B0604030504040204" pitchFamily="50" charset="-128"/>
              <a:ea typeface="メイリオ" panose="020B0604030504040204" pitchFamily="50" charset="-128"/>
            </a:endParaRPr>
          </a:p>
          <a:p>
            <a:endParaRPr kumimoji="1" lang="ja-JP" altLang="en-US" sz="750" dirty="0"/>
          </a:p>
        </p:txBody>
      </p:sp>
      <p:sp>
        <p:nvSpPr>
          <p:cNvPr id="4" name="正方形/長方形 3">
            <a:extLst>
              <a:ext uri="{FF2B5EF4-FFF2-40B4-BE49-F238E27FC236}">
                <a16:creationId xmlns:a16="http://schemas.microsoft.com/office/drawing/2014/main" xmlns="" id="{7BF664C3-9D26-4863-90C9-01E092E74FF6}"/>
              </a:ext>
            </a:extLst>
          </p:cNvPr>
          <p:cNvSpPr/>
          <p:nvPr/>
        </p:nvSpPr>
        <p:spPr>
          <a:xfrm>
            <a:off x="236619" y="6411663"/>
            <a:ext cx="3905029" cy="300082"/>
          </a:xfrm>
          <a:prstGeom prst="rect">
            <a:avLst/>
          </a:prstGeom>
        </p:spPr>
        <p:txBody>
          <a:bodyPr wrap="square">
            <a:spAutoFit/>
          </a:bodyPr>
          <a:lstStyle/>
          <a:p>
            <a:r>
              <a:rPr lang="ja-JP" altLang="en-US" sz="675" dirty="0">
                <a:latin typeface="メイリオ" panose="020B0604030504040204" pitchFamily="50" charset="-128"/>
                <a:ea typeface="メイリオ" panose="020B0604030504040204" pitchFamily="50" charset="-128"/>
              </a:rPr>
              <a:t>授業実施校において、事前事後調査の両方に回答を得た生徒</a:t>
            </a:r>
            <a:r>
              <a:rPr lang="en-US" altLang="ja-JP" sz="675" dirty="0">
                <a:latin typeface="メイリオ" panose="020B0604030504040204" pitchFamily="50" charset="-128"/>
                <a:ea typeface="メイリオ" panose="020B0604030504040204" pitchFamily="50" charset="-128"/>
              </a:rPr>
              <a:t>(194</a:t>
            </a:r>
            <a:r>
              <a:rPr lang="ja-JP" altLang="en-US" sz="675" dirty="0">
                <a:latin typeface="メイリオ" panose="020B0604030504040204" pitchFamily="50" charset="-128"/>
                <a:ea typeface="メイリオ" panose="020B0604030504040204" pitchFamily="50" charset="-128"/>
              </a:rPr>
              <a:t>名</a:t>
            </a:r>
            <a:r>
              <a:rPr lang="en-US" altLang="ja-JP" sz="675" dirty="0">
                <a:latin typeface="メイリオ" panose="020B0604030504040204" pitchFamily="50" charset="-128"/>
                <a:ea typeface="メイリオ" panose="020B0604030504040204" pitchFamily="50" charset="-128"/>
              </a:rPr>
              <a:t>)</a:t>
            </a:r>
            <a:r>
              <a:rPr lang="ja-JP" altLang="en-US" sz="675" dirty="0">
                <a:latin typeface="メイリオ" panose="020B0604030504040204" pitchFamily="50" charset="-128"/>
                <a:ea typeface="メイリオ" panose="020B0604030504040204" pitchFamily="50" charset="-128"/>
              </a:rPr>
              <a:t>　</a:t>
            </a:r>
            <a:r>
              <a:rPr lang="en-US" altLang="ja-JP" sz="675" dirty="0">
                <a:latin typeface="メイリオ" panose="020B0604030504040204" pitchFamily="50" charset="-128"/>
                <a:ea typeface="メイリオ" panose="020B0604030504040204" pitchFamily="50" charset="-128"/>
              </a:rPr>
              <a:t/>
            </a:r>
            <a:br>
              <a:rPr lang="en-US" altLang="ja-JP" sz="675" dirty="0">
                <a:latin typeface="メイリオ" panose="020B0604030504040204" pitchFamily="50" charset="-128"/>
                <a:ea typeface="メイリオ" panose="020B0604030504040204" pitchFamily="50" charset="-128"/>
              </a:rPr>
            </a:br>
            <a:r>
              <a:rPr lang="ja-JP" altLang="en-US" sz="675" dirty="0">
                <a:latin typeface="メイリオ" panose="020B0604030504040204" pitchFamily="50" charset="-128"/>
                <a:ea typeface="メイリオ" panose="020B0604030504040204" pitchFamily="50" charset="-128"/>
              </a:rPr>
              <a:t>授業非実施校において、事前事後調査の両方で回答を得た生徒</a:t>
            </a:r>
            <a:r>
              <a:rPr lang="en-US" altLang="ja-JP" sz="675" dirty="0">
                <a:latin typeface="メイリオ" panose="020B0604030504040204" pitchFamily="50" charset="-128"/>
                <a:ea typeface="メイリオ" panose="020B0604030504040204" pitchFamily="50" charset="-128"/>
              </a:rPr>
              <a:t>(145</a:t>
            </a:r>
            <a:r>
              <a:rPr lang="ja-JP" altLang="en-US" sz="675" dirty="0">
                <a:latin typeface="メイリオ" panose="020B0604030504040204" pitchFamily="50" charset="-128"/>
                <a:ea typeface="メイリオ" panose="020B0604030504040204" pitchFamily="50" charset="-128"/>
              </a:rPr>
              <a:t>名</a:t>
            </a:r>
            <a:r>
              <a:rPr lang="en-US" altLang="ja-JP" sz="675" dirty="0">
                <a:latin typeface="メイリオ" panose="020B0604030504040204" pitchFamily="50" charset="-128"/>
                <a:ea typeface="メイリオ" panose="020B0604030504040204" pitchFamily="50" charset="-128"/>
              </a:rPr>
              <a:t>)</a:t>
            </a:r>
            <a:r>
              <a:rPr lang="ja-JP" altLang="en-US" sz="675" dirty="0">
                <a:latin typeface="メイリオ" panose="020B0604030504040204" pitchFamily="50" charset="-128"/>
                <a:ea typeface="メイリオ" panose="020B0604030504040204" pitchFamily="50" charset="-128"/>
              </a:rPr>
              <a:t>　アンケートより</a:t>
            </a:r>
          </a:p>
        </p:txBody>
      </p:sp>
      <p:sp>
        <p:nvSpPr>
          <p:cNvPr id="14" name="Google Shape;90;p2">
            <a:extLst>
              <a:ext uri="{FF2B5EF4-FFF2-40B4-BE49-F238E27FC236}">
                <a16:creationId xmlns:a16="http://schemas.microsoft.com/office/drawing/2014/main" xmlns="" id="{98FBF907-8371-1A42-A18F-3CF97EEF0992}"/>
              </a:ext>
            </a:extLst>
          </p:cNvPr>
          <p:cNvSpPr txBox="1">
            <a:spLocks noGrp="1"/>
          </p:cNvSpPr>
          <p:nvPr>
            <p:ph type="title"/>
          </p:nvPr>
        </p:nvSpPr>
        <p:spPr>
          <a:xfrm>
            <a:off x="236621" y="146255"/>
            <a:ext cx="7886700" cy="704264"/>
          </a:xfrm>
          <a:prstGeom prst="rect">
            <a:avLst/>
          </a:prstGeom>
          <a:noFill/>
          <a:ln>
            <a:noFill/>
          </a:ln>
        </p:spPr>
        <p:txBody>
          <a:bodyPr spcFirstLastPara="1" wrap="square" lIns="68569" tIns="34275" rIns="68569" bIns="34275" anchor="ctr" anchorCtr="0">
            <a:normAutofit/>
          </a:bodyPr>
          <a:lstStyle/>
          <a:p>
            <a:pPr>
              <a:buSzPts val="3200"/>
            </a:pPr>
            <a:r>
              <a:rPr lang="ja-JP" altLang="en-US" b="1">
                <a:latin typeface="Meiryo" panose="020B0604030504040204" pitchFamily="34" charset="-128"/>
                <a:ea typeface="Meiryo" panose="020B0604030504040204" pitchFamily="34" charset="-128"/>
              </a:rPr>
              <a:t>アンケート報告：</a:t>
            </a:r>
            <a:r>
              <a:rPr lang="ja-JP" altLang="en-US" b="1"/>
              <a:t>参加</a:t>
            </a:r>
            <a:r>
              <a:rPr lang="ja-JP" altLang="en-US" b="1">
                <a:latin typeface="Meiryo" panose="020B0604030504040204" pitchFamily="34" charset="-128"/>
                <a:ea typeface="Meiryo" panose="020B0604030504040204" pitchFamily="34" charset="-128"/>
              </a:rPr>
              <a:t>生徒</a:t>
            </a:r>
            <a:r>
              <a:rPr lang="en-US" altLang="ja-JP" b="1" dirty="0">
                <a:latin typeface="Meiryo" panose="020B0604030504040204" pitchFamily="34" charset="-128"/>
                <a:ea typeface="Meiryo" panose="020B0604030504040204" pitchFamily="34" charset="-128"/>
              </a:rPr>
              <a:t>-1			</a:t>
            </a:r>
            <a:endParaRPr b="1" dirty="0">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xmlns="" id="{2285DEBA-AAF9-C145-A665-92B1A6194C27}"/>
              </a:ext>
            </a:extLst>
          </p:cNvPr>
          <p:cNvSpPr txBox="1"/>
          <p:nvPr/>
        </p:nvSpPr>
        <p:spPr>
          <a:xfrm>
            <a:off x="390510" y="844870"/>
            <a:ext cx="8441557" cy="523220"/>
          </a:xfrm>
          <a:prstGeom prst="rect">
            <a:avLst/>
          </a:prstGeom>
          <a:solidFill>
            <a:schemeClr val="accent1">
              <a:lumMod val="20000"/>
              <a:lumOff val="80000"/>
            </a:schemeClr>
          </a:solidFill>
        </p:spPr>
        <p:txBody>
          <a:bodyPr wrap="square" rtlCol="0">
            <a:spAutoFit/>
          </a:bodyPr>
          <a:lstStyle/>
          <a:p>
            <a:r>
              <a:rPr lang="ja-JP" altLang="en-US">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ビジネスイノベーションに参加した</a:t>
            </a:r>
            <a:r>
              <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80</a:t>
            </a:r>
            <a:r>
              <a:rPr lang="ja-JP" altLang="en-US">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％以上の生徒が、</a:t>
            </a:r>
            <a:endPar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「成長」「新たな知識の獲得」「考え方の変化」</a:t>
            </a:r>
            <a:r>
              <a:rPr lang="ja-JP" altLang="en-US">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を感じたと回答しています</a:t>
            </a:r>
            <a:endPar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1" name="Google Shape;374;p16" descr="クリップアート が含まれている画像&#10;&#10;自動的に生成された説明">
            <a:extLst>
              <a:ext uri="{FF2B5EF4-FFF2-40B4-BE49-F238E27FC236}">
                <a16:creationId xmlns:a16="http://schemas.microsoft.com/office/drawing/2014/main" xmlns="" id="{CE119786-46D0-CE45-8E6D-FC1CA68B7CBF}"/>
              </a:ext>
            </a:extLst>
          </p:cNvPr>
          <p:cNvPicPr preferRelativeResize="0"/>
          <p:nvPr/>
        </p:nvPicPr>
        <p:blipFill rotWithShape="1">
          <a:blip r:embed="rId7">
            <a:alphaModFix/>
          </a:blip>
          <a:srcRect/>
          <a:stretch/>
        </p:blipFill>
        <p:spPr>
          <a:xfrm>
            <a:off x="6430650" y="231759"/>
            <a:ext cx="2429999" cy="229245"/>
          </a:xfrm>
          <a:prstGeom prst="rect">
            <a:avLst/>
          </a:prstGeom>
          <a:noFill/>
          <a:ln>
            <a:noFill/>
          </a:ln>
        </p:spPr>
      </p:pic>
      <p:sp>
        <p:nvSpPr>
          <p:cNvPr id="22" name="テキスト ボックス 21">
            <a:extLst>
              <a:ext uri="{FF2B5EF4-FFF2-40B4-BE49-F238E27FC236}">
                <a16:creationId xmlns:a16="http://schemas.microsoft.com/office/drawing/2014/main" xmlns="" id="{FD15E064-6EB6-7841-91A6-9DDC024C9916}"/>
              </a:ext>
            </a:extLst>
          </p:cNvPr>
          <p:cNvSpPr txBox="1"/>
          <p:nvPr/>
        </p:nvSpPr>
        <p:spPr>
          <a:xfrm>
            <a:off x="390509" y="3385757"/>
            <a:ext cx="8441557" cy="523220"/>
          </a:xfrm>
          <a:prstGeom prst="rect">
            <a:avLst/>
          </a:prstGeom>
          <a:solidFill>
            <a:schemeClr val="accent1">
              <a:lumMod val="20000"/>
              <a:lumOff val="80000"/>
            </a:schemeClr>
          </a:solidFill>
        </p:spPr>
        <p:txBody>
          <a:bodyPr wrap="square" rtlCol="0">
            <a:spAutoFit/>
          </a:bodyPr>
          <a:lstStyle/>
          <a:p>
            <a:r>
              <a:rPr lang="ja-JP" altLang="en-US">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授業を実施した学校の生徒と、実施していない学校の生徒の回答を比較すると</a:t>
            </a:r>
            <a:endPar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以下のような変化が見られました</a:t>
            </a:r>
            <a:endParaRPr lang="en-US" altLang="ja-JP"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23" name="グラフ 11">
            <a:extLst>
              <a:ext uri="{FF2B5EF4-FFF2-40B4-BE49-F238E27FC236}">
                <a16:creationId xmlns:a16="http://schemas.microsoft.com/office/drawing/2014/main" xmlns="" id="{DC93FA2E-F609-7C48-959F-5AA52104AC64}"/>
              </a:ext>
            </a:extLst>
          </p:cNvPr>
          <p:cNvGraphicFramePr>
            <a:graphicFrameLocks/>
          </p:cNvGraphicFramePr>
          <p:nvPr>
            <p:extLst>
              <p:ext uri="{D42A27DB-BD31-4B8C-83A1-F6EECF244321}">
                <p14:modId xmlns:p14="http://schemas.microsoft.com/office/powerpoint/2010/main" val="2639496264"/>
              </p:ext>
            </p:extLst>
          </p:nvPr>
        </p:nvGraphicFramePr>
        <p:xfrm>
          <a:off x="518054" y="4607196"/>
          <a:ext cx="3623596" cy="1847336"/>
        </p:xfrm>
        <a:graphic>
          <a:graphicData uri="http://schemas.openxmlformats.org/presentationml/2006/ole">
            <mc:AlternateContent xmlns:mc="http://schemas.openxmlformats.org/markup-compatibility/2006">
              <mc:Choice xmlns:v="urn:schemas-microsoft-com:vml" Requires="v">
                <p:oleObj spid="_x0000_s2355" name="Chart" r:id="rId8" imgW="5684797" imgH="2788920" progId="Excel.Chart.8">
                  <p:embed/>
                </p:oleObj>
              </mc:Choice>
              <mc:Fallback>
                <p:oleObj name="Chart" r:id="rId8" imgW="5684797" imgH="2788920" progId="Excel.Chart.8">
                  <p:embed/>
                  <p:pic>
                    <p:nvPicPr>
                      <p:cNvPr id="32773" name="グラフ 11">
                        <a:extLst>
                          <a:ext uri="{FF2B5EF4-FFF2-40B4-BE49-F238E27FC236}">
                            <a16:creationId xmlns:a16="http://schemas.microsoft.com/office/drawing/2014/main" xmlns="" id="{E4122F30-D2FA-44EB-AF11-88A727D42F51}"/>
                          </a:ext>
                        </a:extLst>
                      </p:cNvPr>
                      <p:cNvPicPr>
                        <a:picLocks noChangeArrowheads="1"/>
                      </p:cNvPicPr>
                      <p:nvPr/>
                    </p:nvPicPr>
                    <p:blipFill>
                      <a:blip r:embed="rId9"/>
                      <a:srcRect/>
                      <a:stretch>
                        <a:fillRect/>
                      </a:stretch>
                    </p:blipFill>
                    <p:spPr bwMode="auto">
                      <a:xfrm>
                        <a:off x="518054" y="4607196"/>
                        <a:ext cx="3623596" cy="1847336"/>
                      </a:xfrm>
                      <a:prstGeom prst="rect">
                        <a:avLst/>
                      </a:prstGeom>
                      <a:noFill/>
                      <a:ln>
                        <a:noFill/>
                      </a:ln>
                    </p:spPr>
                  </p:pic>
                </p:oleObj>
              </mc:Fallback>
            </mc:AlternateContent>
          </a:graphicData>
        </a:graphic>
      </p:graphicFrame>
      <p:graphicFrame>
        <p:nvGraphicFramePr>
          <p:cNvPr id="24" name="グラフ 11">
            <a:extLst>
              <a:ext uri="{FF2B5EF4-FFF2-40B4-BE49-F238E27FC236}">
                <a16:creationId xmlns:a16="http://schemas.microsoft.com/office/drawing/2014/main" xmlns="" id="{6A120E27-85E5-034D-8F4E-F86132E2213A}"/>
              </a:ext>
            </a:extLst>
          </p:cNvPr>
          <p:cNvGraphicFramePr>
            <a:graphicFrameLocks/>
          </p:cNvGraphicFramePr>
          <p:nvPr>
            <p:extLst>
              <p:ext uri="{D42A27DB-BD31-4B8C-83A1-F6EECF244321}">
                <p14:modId xmlns:p14="http://schemas.microsoft.com/office/powerpoint/2010/main" val="2589543198"/>
              </p:ext>
            </p:extLst>
          </p:nvPr>
        </p:nvGraphicFramePr>
        <p:xfrm>
          <a:off x="5002353" y="4673709"/>
          <a:ext cx="3829714" cy="1847337"/>
        </p:xfrm>
        <a:graphic>
          <a:graphicData uri="http://schemas.openxmlformats.org/presentationml/2006/ole">
            <mc:AlternateContent xmlns:mc="http://schemas.openxmlformats.org/markup-compatibility/2006">
              <mc:Choice xmlns:v="urn:schemas-microsoft-com:vml" Requires="v">
                <p:oleObj spid="_x0000_s2356" name="Chart" r:id="rId10" imgW="9144000" imgH="4610008" progId="Excel.Chart.8">
                  <p:embed/>
                </p:oleObj>
              </mc:Choice>
              <mc:Fallback>
                <p:oleObj name="Chart" r:id="rId10" imgW="9144000" imgH="4610008" progId="Excel.Chart.8">
                  <p:embed/>
                  <p:pic>
                    <p:nvPicPr>
                      <p:cNvPr id="12" name="グラフ 11">
                        <a:extLst>
                          <a:ext uri="{FF2B5EF4-FFF2-40B4-BE49-F238E27FC236}">
                            <a16:creationId xmlns:a16="http://schemas.microsoft.com/office/drawing/2014/main" xmlns="" id="{322472D9-6060-45CE-9194-99D3DF029CDB}"/>
                          </a:ext>
                        </a:extLst>
                      </p:cNvPr>
                      <p:cNvPicPr>
                        <a:picLocks noChangeArrowheads="1"/>
                      </p:cNvPicPr>
                      <p:nvPr/>
                    </p:nvPicPr>
                    <p:blipFill>
                      <a:blip r:embed="rId11"/>
                      <a:srcRect/>
                      <a:stretch>
                        <a:fillRect/>
                      </a:stretch>
                    </p:blipFill>
                    <p:spPr bwMode="auto">
                      <a:xfrm>
                        <a:off x="5002353" y="4673709"/>
                        <a:ext cx="3829714" cy="1847337"/>
                      </a:xfrm>
                      <a:prstGeom prst="rect">
                        <a:avLst/>
                      </a:prstGeom>
                      <a:noFill/>
                      <a:ln>
                        <a:noFill/>
                      </a:ln>
                    </p:spPr>
                  </p:pic>
                </p:oleObj>
              </mc:Fallback>
            </mc:AlternateContent>
          </a:graphicData>
        </a:graphic>
      </p:graphicFrame>
      <p:sp>
        <p:nvSpPr>
          <p:cNvPr id="8" name="テキスト ボックス 7">
            <a:extLst>
              <a:ext uri="{FF2B5EF4-FFF2-40B4-BE49-F238E27FC236}">
                <a16:creationId xmlns:a16="http://schemas.microsoft.com/office/drawing/2014/main" xmlns="" id="{4CC9908D-7F3F-2E4C-936E-22DA54BE5EBD}"/>
              </a:ext>
            </a:extLst>
          </p:cNvPr>
          <p:cNvSpPr txBox="1"/>
          <p:nvPr/>
        </p:nvSpPr>
        <p:spPr>
          <a:xfrm>
            <a:off x="390509" y="4048815"/>
            <a:ext cx="4009369" cy="577081"/>
          </a:xfrm>
          <a:prstGeom prst="rect">
            <a:avLst/>
          </a:prstGeom>
          <a:solidFill>
            <a:schemeClr val="bg1">
              <a:lumMod val="85000"/>
            </a:schemeClr>
          </a:solidFill>
        </p:spPr>
        <p:txBody>
          <a:bodyPr wrap="square" rtlCol="0">
            <a:spAutoFit/>
          </a:bodyPr>
          <a:lstStyle/>
          <a:p>
            <a:pPr eaLnBrk="1" hangingPunct="1">
              <a:defRPr/>
            </a:pPr>
            <a:r>
              <a:rPr lang="ja-JP" altLang="en-US" sz="105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授業を通して、明らかに</a:t>
            </a:r>
            <a:r>
              <a:rPr lang="ja-JP" altLang="en-US" sz="105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「自分の意見を伝える」、「人の意見を考えながら聞く」体験をし、グループ学習において「自分の強み」を発揮できるようになった</a:t>
            </a:r>
            <a:endParaRPr lang="en-US" altLang="ja-JP"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テキスト ボックス 24">
            <a:extLst>
              <a:ext uri="{FF2B5EF4-FFF2-40B4-BE49-F238E27FC236}">
                <a16:creationId xmlns:a16="http://schemas.microsoft.com/office/drawing/2014/main" xmlns="" id="{71B5D319-6BD7-7F49-A917-729E87487F06}"/>
              </a:ext>
            </a:extLst>
          </p:cNvPr>
          <p:cNvSpPr txBox="1"/>
          <p:nvPr/>
        </p:nvSpPr>
        <p:spPr>
          <a:xfrm>
            <a:off x="4822697" y="4063293"/>
            <a:ext cx="4009369" cy="577081"/>
          </a:xfrm>
          <a:prstGeom prst="rect">
            <a:avLst/>
          </a:prstGeom>
          <a:solidFill>
            <a:schemeClr val="bg1">
              <a:lumMod val="85000"/>
            </a:schemeClr>
          </a:solidFill>
        </p:spPr>
        <p:txBody>
          <a:bodyPr wrap="square" rtlCol="0">
            <a:spAutoFit/>
          </a:bodyPr>
          <a:lstStyle/>
          <a:p>
            <a:pPr eaLnBrk="1" hangingPunct="1">
              <a:defRPr/>
            </a:pPr>
            <a:r>
              <a:rPr lang="ja-JP" altLang="en-US" sz="105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日本の生徒は平均的に低いとされる</a:t>
            </a:r>
            <a:r>
              <a:rPr lang="ja-JP" altLang="en-US" sz="1050" b="1">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「自己肯定感」や「積極性」にも変化が現れ、「地元企業」への関心の高まりも見られる</a:t>
            </a:r>
            <a:endParaRPr lang="en-US" altLang="ja-JP" sz="105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2439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xmlns="" id="{002D5365-516E-4CE4-9465-50F2F7DB7129}"/>
              </a:ext>
            </a:extLst>
          </p:cNvPr>
          <p:cNvSpPr txBox="1"/>
          <p:nvPr/>
        </p:nvSpPr>
        <p:spPr>
          <a:xfrm>
            <a:off x="236621" y="1167246"/>
            <a:ext cx="4604320" cy="4893647"/>
          </a:xfrm>
          <a:prstGeom prst="rect">
            <a:avLst/>
          </a:prstGeom>
          <a:noFill/>
          <a:ln w="22225">
            <a:solidFill>
              <a:srgbClr val="0070C0"/>
            </a:solidFill>
          </a:ln>
        </p:spPr>
        <p:txBody>
          <a:bodyPr wrap="square" rtlCol="0">
            <a:spAutoFit/>
          </a:bodyPr>
          <a:lstStyle/>
          <a:p>
            <a:r>
              <a:rPr lang="en-US" altLang="ja-JP" sz="1200" dirty="0">
                <a:latin typeface="Meiryo UI" panose="020B0604030504040204" pitchFamily="34" charset="-128"/>
                <a:ea typeface="Meiryo UI" panose="020B0604030504040204" pitchFamily="34" charset="-128"/>
              </a:rPr>
              <a:t>•</a:t>
            </a:r>
            <a:r>
              <a:rPr lang="ja-JP" altLang="en-US" sz="1200">
                <a:latin typeface="Meiryo UI" panose="020B0604030504040204" pitchFamily="34" charset="-128"/>
                <a:ea typeface="Meiryo UI" panose="020B0604030504040204" pitchFamily="34" charset="-128"/>
              </a:rPr>
              <a:t>今まではただの「物」としか見えていなかった物が、これはこうすればみんながおどろくんじゃないか、こうすればお金がかせげるかも、と</a:t>
            </a:r>
            <a:r>
              <a:rPr lang="ja-JP" altLang="en-US" sz="1200" b="1">
                <a:latin typeface="Meiryo UI" panose="020B0604030504040204" pitchFamily="34" charset="-128"/>
                <a:ea typeface="Meiryo UI" panose="020B0604030504040204" pitchFamily="34" charset="-128"/>
              </a:rPr>
              <a:t>可能性がある「モノ」と見ることができるようになった。</a:t>
            </a:r>
          </a:p>
          <a:p>
            <a:endParaRPr lang="en-US" altLang="ja-JP" sz="1200" dirty="0">
              <a:latin typeface="Meiryo UI" panose="020B0604030504040204" pitchFamily="34" charset="-128"/>
              <a:ea typeface="Meiryo UI" panose="020B0604030504040204" pitchFamily="34" charset="-128"/>
            </a:endParaRPr>
          </a:p>
          <a:p>
            <a:r>
              <a:rPr lang="en-US" altLang="ja-JP" sz="1200" dirty="0">
                <a:latin typeface="Meiryo UI" panose="020B0604030504040204" pitchFamily="34" charset="-128"/>
                <a:ea typeface="Meiryo UI" panose="020B0604030504040204" pitchFamily="34" charset="-128"/>
              </a:rPr>
              <a:t>•</a:t>
            </a:r>
            <a:r>
              <a:rPr lang="ja-JP" altLang="en-US" sz="1200">
                <a:latin typeface="Meiryo UI" panose="020B0604030504040204" pitchFamily="34" charset="-128"/>
                <a:ea typeface="Meiryo UI" panose="020B0604030504040204" pitchFamily="34" charset="-128"/>
              </a:rPr>
              <a:t>ビジネスイノベーションでは、自分たち目線で考えるより、お母さんの立場だったらどうだろう、小さいこどもの立場だったらどうだろうなどと</a:t>
            </a:r>
            <a:r>
              <a:rPr lang="ja-JP" altLang="en-US" sz="1200" b="1">
                <a:latin typeface="Meiryo UI" panose="020B0604030504040204" pitchFamily="34" charset="-128"/>
                <a:ea typeface="Meiryo UI" panose="020B0604030504040204" pitchFamily="34" charset="-128"/>
              </a:rPr>
              <a:t>他の立場、目線から考える大切さを学びました</a:t>
            </a:r>
            <a:r>
              <a:rPr lang="ja-JP" altLang="en-US" sz="1200">
                <a:latin typeface="Meiryo UI" panose="020B0604030504040204" pitchFamily="34" charset="-128"/>
                <a:ea typeface="Meiryo UI" panose="020B0604030504040204" pitchFamily="34" charset="-128"/>
              </a:rPr>
              <a:t>。また、この段差はなくした方がいいのではないかなど町や道を歩いていると気付くところがある。</a:t>
            </a:r>
          </a:p>
          <a:p>
            <a:r>
              <a:rPr lang="ja-JP" altLang="en-US" sz="1200">
                <a:latin typeface="Meiryo UI" panose="020B0604030504040204" pitchFamily="34" charset="-128"/>
                <a:ea typeface="Meiryo UI" panose="020B0604030504040204" pitchFamily="34" charset="-128"/>
              </a:rPr>
              <a:t/>
            </a:r>
            <a:br>
              <a:rPr lang="ja-JP" altLang="en-US" sz="1200">
                <a:latin typeface="Meiryo UI" panose="020B0604030504040204" pitchFamily="34" charset="-128"/>
                <a:ea typeface="Meiryo UI" panose="020B0604030504040204" pitchFamily="34" charset="-128"/>
              </a:rPr>
            </a:br>
            <a:r>
              <a:rPr lang="en-US" altLang="ja-JP" sz="1200" dirty="0">
                <a:latin typeface="Meiryo UI" panose="020B0604030504040204" pitchFamily="34" charset="-128"/>
                <a:ea typeface="Meiryo UI" panose="020B0604030504040204" pitchFamily="34" charset="-128"/>
              </a:rPr>
              <a:t>•</a:t>
            </a:r>
            <a:r>
              <a:rPr lang="ja-JP" altLang="en-US" sz="1200">
                <a:latin typeface="Meiryo UI" panose="020B0604030504040204" pitchFamily="34" charset="-128"/>
                <a:ea typeface="Meiryo UI" panose="020B0604030504040204" pitchFamily="34" charset="-128"/>
              </a:rPr>
              <a:t>物事を一つ面からみるのではなく、</a:t>
            </a:r>
            <a:r>
              <a:rPr lang="ja-JP" altLang="en-US" sz="1200" b="1">
                <a:latin typeface="Meiryo UI" panose="020B0604030504040204" pitchFamily="34" charset="-128"/>
                <a:ea typeface="Meiryo UI" panose="020B0604030504040204" pitchFamily="34" charset="-128"/>
              </a:rPr>
              <a:t>様々な視点から広く見る</a:t>
            </a:r>
            <a:r>
              <a:rPr lang="ja-JP" altLang="en-US" sz="1200">
                <a:latin typeface="Meiryo UI" panose="020B0604030504040204" pitchFamily="34" charset="-128"/>
                <a:ea typeface="Meiryo UI" panose="020B0604030504040204" pitchFamily="34" charset="-128"/>
              </a:rPr>
              <a:t>こと。　自分と異なる意見にもその人なりの良さもあるし、自分に加えられることもあり、</a:t>
            </a:r>
            <a:r>
              <a:rPr lang="ja-JP" altLang="en-US" sz="1200" b="1">
                <a:latin typeface="Meiryo UI" panose="020B0604030504040204" pitchFamily="34" charset="-128"/>
                <a:ea typeface="Meiryo UI" panose="020B0604030504040204" pitchFamily="34" charset="-128"/>
              </a:rPr>
              <a:t>すべて否定するのではなく、一度受け入れてみること。</a:t>
            </a:r>
          </a:p>
          <a:p>
            <a:r>
              <a:rPr lang="ja-JP" altLang="en-US" sz="1200">
                <a:latin typeface="Meiryo UI" panose="020B0604030504040204" pitchFamily="34" charset="-128"/>
                <a:ea typeface="Meiryo UI" panose="020B0604030504040204" pitchFamily="34" charset="-128"/>
              </a:rPr>
              <a:t/>
            </a:r>
            <a:br>
              <a:rPr lang="ja-JP" altLang="en-US" sz="1200">
                <a:latin typeface="Meiryo UI" panose="020B0604030504040204" pitchFamily="34" charset="-128"/>
                <a:ea typeface="Meiryo UI" panose="020B0604030504040204" pitchFamily="34" charset="-128"/>
              </a:rPr>
            </a:br>
            <a:r>
              <a:rPr lang="en-US" altLang="ja-JP" sz="1200" dirty="0">
                <a:latin typeface="Meiryo UI" panose="020B0604030504040204" pitchFamily="34" charset="-128"/>
                <a:ea typeface="Meiryo UI" panose="020B0604030504040204" pitchFamily="34" charset="-128"/>
              </a:rPr>
              <a:t>•</a:t>
            </a:r>
            <a:r>
              <a:rPr lang="ja-JP" altLang="en-US" sz="1200">
                <a:latin typeface="Meiryo UI" panose="020B0604030504040204" pitchFamily="34" charset="-128"/>
                <a:ea typeface="Meiryo UI" panose="020B0604030504040204" pitchFamily="34" charset="-128"/>
              </a:rPr>
              <a:t>ふだんはなにも考えずに使っている日用品で新たな商品はつくれないのか考えたりする時間ができた。</a:t>
            </a:r>
            <a:r>
              <a:rPr lang="ja-JP" altLang="en-US" sz="1200" b="1">
                <a:latin typeface="Meiryo UI" panose="020B0604030504040204" pitchFamily="34" charset="-128"/>
                <a:ea typeface="Meiryo UI" panose="020B0604030504040204" pitchFamily="34" charset="-128"/>
              </a:rPr>
              <a:t>リソースを見て、こんな物がつくれるかもとすぐに思いつくようになった</a:t>
            </a:r>
          </a:p>
          <a:p>
            <a:r>
              <a:rPr lang="ja-JP" altLang="en-US" sz="1200">
                <a:latin typeface="Meiryo UI" panose="020B0604030504040204" pitchFamily="34" charset="-128"/>
                <a:ea typeface="Meiryo UI" panose="020B0604030504040204" pitchFamily="34" charset="-128"/>
              </a:rPr>
              <a:t/>
            </a:r>
            <a:br>
              <a:rPr lang="ja-JP" altLang="en-US" sz="1200">
                <a:latin typeface="Meiryo UI" panose="020B0604030504040204" pitchFamily="34" charset="-128"/>
                <a:ea typeface="Meiryo UI" panose="020B0604030504040204" pitchFamily="34" charset="-128"/>
              </a:rPr>
            </a:br>
            <a:r>
              <a:rPr lang="en-US" altLang="ja-JP" sz="1200" dirty="0">
                <a:latin typeface="Meiryo UI" panose="020B0604030504040204" pitchFamily="34" charset="-128"/>
                <a:ea typeface="Meiryo UI" panose="020B0604030504040204" pitchFamily="34" charset="-128"/>
              </a:rPr>
              <a:t>•</a:t>
            </a:r>
            <a:r>
              <a:rPr lang="ja-JP" altLang="en-US" sz="1200">
                <a:latin typeface="Meiryo UI" panose="020B0604030504040204" pitchFamily="34" charset="-128"/>
                <a:ea typeface="Meiryo UI" panose="020B0604030504040204" pitchFamily="34" charset="-128"/>
              </a:rPr>
              <a:t>ビジネスイノベーションの授業を受けて、これだったら、どのように利用してイノベーションを起こせるのかなと考えながら、たくさんのリソースを見ることができるようになった。</a:t>
            </a:r>
            <a:endParaRPr lang="en-US" altLang="ja-JP" sz="1200" dirty="0">
              <a:latin typeface="Meiryo UI" panose="020B0604030504040204" pitchFamily="34" charset="-128"/>
              <a:ea typeface="Meiryo UI" panose="020B0604030504040204" pitchFamily="34" charset="-128"/>
            </a:endParaRPr>
          </a:p>
          <a:p>
            <a:endParaRPr lang="ja-JP" altLang="en-US" sz="1200">
              <a:latin typeface="Meiryo UI" panose="020B0604030504040204" pitchFamily="34" charset="-128"/>
              <a:ea typeface="Meiryo UI" panose="020B0604030504040204" pitchFamily="34" charset="-128"/>
            </a:endParaRPr>
          </a:p>
          <a:p>
            <a:r>
              <a:rPr lang="en-US" altLang="ja-JP" sz="1200" b="1" dirty="0">
                <a:latin typeface="Meiryo UI" panose="020B0604030504040204" pitchFamily="34" charset="-128"/>
                <a:ea typeface="Meiryo UI" panose="020B0604030504040204" pitchFamily="34" charset="-128"/>
              </a:rPr>
              <a:t>•</a:t>
            </a:r>
            <a:r>
              <a:rPr lang="ja-JP" altLang="en-US" sz="1200" b="1">
                <a:latin typeface="Meiryo UI" panose="020B0604030504040204" pitchFamily="34" charset="-128"/>
                <a:ea typeface="Meiryo UI" panose="020B0604030504040204" pitchFamily="34" charset="-128"/>
              </a:rPr>
              <a:t>常しき的な考えにとらわれていても何も起こらない</a:t>
            </a:r>
            <a:r>
              <a:rPr lang="ja-JP" altLang="en-US" sz="1200">
                <a:latin typeface="Meiryo UI" panose="020B0604030504040204" pitchFamily="34" charset="-128"/>
                <a:ea typeface="Meiryo UI" panose="020B0604030504040204" pitchFamily="34" charset="-128"/>
              </a:rPr>
              <a:t>ので、じゅうなんな発想を目標に頑張っていった。</a:t>
            </a:r>
            <a:br>
              <a:rPr lang="ja-JP" altLang="en-US" sz="1200">
                <a:latin typeface="Meiryo UI" panose="020B0604030504040204" pitchFamily="34" charset="-128"/>
                <a:ea typeface="Meiryo UI" panose="020B0604030504040204" pitchFamily="34" charset="-128"/>
              </a:rPr>
            </a:br>
            <a:endParaRPr lang="ja-JP" altLang="en-US" sz="1200">
              <a:latin typeface="Meiryo UI" panose="020B0604030504040204" pitchFamily="34" charset="-128"/>
              <a:ea typeface="Meiryo UI" panose="020B0604030504040204" pitchFamily="34" charset="-128"/>
            </a:endParaRPr>
          </a:p>
          <a:p>
            <a:r>
              <a:rPr lang="en-US" altLang="ja-JP" sz="1200" dirty="0">
                <a:latin typeface="Meiryo UI" panose="020B0604030504040204" pitchFamily="34" charset="-128"/>
                <a:ea typeface="Meiryo UI" panose="020B0604030504040204" pitchFamily="34" charset="-128"/>
              </a:rPr>
              <a:t>•</a:t>
            </a:r>
            <a:r>
              <a:rPr lang="ja-JP" altLang="en-US" sz="1200" b="1">
                <a:latin typeface="Meiryo UI" panose="020B0604030504040204" pitchFamily="34" charset="-128"/>
                <a:ea typeface="Meiryo UI" panose="020B0604030504040204" pitchFamily="34" charset="-128"/>
              </a:rPr>
              <a:t>様々な意見をまとめられるように</a:t>
            </a:r>
            <a:r>
              <a:rPr lang="ja-JP" altLang="en-US" sz="1200">
                <a:latin typeface="Meiryo UI" panose="020B0604030504040204" pitchFamily="34" charset="-128"/>
                <a:ea typeface="Meiryo UI" panose="020B0604030504040204" pitchFamily="34" charset="-128"/>
              </a:rPr>
              <a:t>なり時間が少ない中か先を見通してできて先を見る目ができた</a:t>
            </a:r>
          </a:p>
        </p:txBody>
      </p:sp>
      <p:sp>
        <p:nvSpPr>
          <p:cNvPr id="4" name="正方形/長方形 3">
            <a:extLst>
              <a:ext uri="{FF2B5EF4-FFF2-40B4-BE49-F238E27FC236}">
                <a16:creationId xmlns:a16="http://schemas.microsoft.com/office/drawing/2014/main" xmlns="" id="{7BF664C3-9D26-4863-90C9-01E092E74FF6}"/>
              </a:ext>
            </a:extLst>
          </p:cNvPr>
          <p:cNvSpPr/>
          <p:nvPr/>
        </p:nvSpPr>
        <p:spPr>
          <a:xfrm>
            <a:off x="5050713" y="6410035"/>
            <a:ext cx="3905029" cy="196208"/>
          </a:xfrm>
          <a:prstGeom prst="rect">
            <a:avLst/>
          </a:prstGeom>
        </p:spPr>
        <p:txBody>
          <a:bodyPr wrap="square">
            <a:spAutoFit/>
          </a:bodyPr>
          <a:lstStyle/>
          <a:p>
            <a:r>
              <a:rPr lang="ja-JP" altLang="en-US" sz="675" dirty="0">
                <a:latin typeface="メイリオ" panose="020B0604030504040204" pitchFamily="50" charset="-128"/>
                <a:ea typeface="メイリオ" panose="020B0604030504040204" pitchFamily="50" charset="-128"/>
              </a:rPr>
              <a:t>授業実施校において、事前事後調査の両方に回答を得た生徒</a:t>
            </a:r>
            <a:r>
              <a:rPr lang="en-US" altLang="ja-JP" sz="675" dirty="0">
                <a:latin typeface="メイリオ" panose="020B0604030504040204" pitchFamily="50" charset="-128"/>
                <a:ea typeface="メイリオ" panose="020B0604030504040204" pitchFamily="50" charset="-128"/>
              </a:rPr>
              <a:t>(194</a:t>
            </a:r>
            <a:r>
              <a:rPr lang="ja-JP" altLang="en-US" sz="675" dirty="0">
                <a:latin typeface="メイリオ" panose="020B0604030504040204" pitchFamily="50" charset="-128"/>
                <a:ea typeface="メイリオ" panose="020B0604030504040204" pitchFamily="50" charset="-128"/>
              </a:rPr>
              <a:t>名</a:t>
            </a:r>
            <a:r>
              <a:rPr lang="en-US" altLang="ja-JP" sz="675" dirty="0">
                <a:latin typeface="メイリオ" panose="020B0604030504040204" pitchFamily="50" charset="-128"/>
                <a:ea typeface="メイリオ" panose="020B0604030504040204" pitchFamily="50" charset="-128"/>
              </a:rPr>
              <a:t>)</a:t>
            </a:r>
            <a:r>
              <a:rPr lang="ja-JP" altLang="en-US" sz="675">
                <a:latin typeface="メイリオ" panose="020B0604030504040204" pitchFamily="50" charset="-128"/>
                <a:ea typeface="メイリオ" panose="020B0604030504040204" pitchFamily="50" charset="-128"/>
              </a:rPr>
              <a:t>　アンケート</a:t>
            </a:r>
            <a:r>
              <a:rPr lang="ja-JP" altLang="en-US" sz="675" dirty="0">
                <a:latin typeface="メイリオ" panose="020B0604030504040204" pitchFamily="50" charset="-128"/>
                <a:ea typeface="メイリオ" panose="020B0604030504040204" pitchFamily="50" charset="-128"/>
              </a:rPr>
              <a:t>より</a:t>
            </a:r>
          </a:p>
        </p:txBody>
      </p:sp>
      <p:sp>
        <p:nvSpPr>
          <p:cNvPr id="14" name="Google Shape;90;p2">
            <a:extLst>
              <a:ext uri="{FF2B5EF4-FFF2-40B4-BE49-F238E27FC236}">
                <a16:creationId xmlns:a16="http://schemas.microsoft.com/office/drawing/2014/main" xmlns="" id="{98FBF907-8371-1A42-A18F-3CF97EEF0992}"/>
              </a:ext>
            </a:extLst>
          </p:cNvPr>
          <p:cNvSpPr txBox="1">
            <a:spLocks noGrp="1"/>
          </p:cNvSpPr>
          <p:nvPr>
            <p:ph type="title"/>
          </p:nvPr>
        </p:nvSpPr>
        <p:spPr>
          <a:xfrm>
            <a:off x="236621" y="286697"/>
            <a:ext cx="7886700" cy="704264"/>
          </a:xfrm>
          <a:prstGeom prst="rect">
            <a:avLst/>
          </a:prstGeom>
          <a:noFill/>
          <a:ln>
            <a:noFill/>
          </a:ln>
        </p:spPr>
        <p:txBody>
          <a:bodyPr spcFirstLastPara="1" wrap="square" lIns="68569" tIns="34275" rIns="68569" bIns="34275" anchor="ctr" anchorCtr="0">
            <a:normAutofit/>
          </a:bodyPr>
          <a:lstStyle/>
          <a:p>
            <a:pPr>
              <a:buSzPts val="3200"/>
            </a:pPr>
            <a:r>
              <a:rPr lang="ja-JP" altLang="en-US" b="1">
                <a:latin typeface="Meiryo" panose="020B0604030504040204" pitchFamily="34" charset="-128"/>
                <a:ea typeface="Meiryo" panose="020B0604030504040204" pitchFamily="34" charset="-128"/>
              </a:rPr>
              <a:t>アンケート報告：</a:t>
            </a:r>
            <a:r>
              <a:rPr lang="ja-JP" altLang="en-US" b="1"/>
              <a:t>参加</a:t>
            </a:r>
            <a:r>
              <a:rPr lang="ja-JP" altLang="en-US" b="1">
                <a:latin typeface="Meiryo" panose="020B0604030504040204" pitchFamily="34" charset="-128"/>
                <a:ea typeface="Meiryo" panose="020B0604030504040204" pitchFamily="34" charset="-128"/>
              </a:rPr>
              <a:t>生徒</a:t>
            </a:r>
            <a:r>
              <a:rPr lang="en-US" altLang="ja-JP" b="1" dirty="0">
                <a:latin typeface="Meiryo" panose="020B0604030504040204" pitchFamily="34" charset="-128"/>
                <a:ea typeface="Meiryo" panose="020B0604030504040204" pitchFamily="34" charset="-128"/>
              </a:rPr>
              <a:t>-</a:t>
            </a:r>
            <a:r>
              <a:rPr lang="en-US" altLang="ja-JP" b="1" dirty="0"/>
              <a:t>2</a:t>
            </a:r>
            <a:r>
              <a:rPr lang="en-US" altLang="ja-JP" b="1" dirty="0">
                <a:latin typeface="Meiryo" panose="020B0604030504040204" pitchFamily="34" charset="-128"/>
                <a:ea typeface="Meiryo" panose="020B0604030504040204" pitchFamily="34" charset="-128"/>
              </a:rPr>
              <a:t/>
            </a:r>
            <a:br>
              <a:rPr lang="en-US" altLang="ja-JP" b="1" dirty="0">
                <a:latin typeface="Meiryo" panose="020B0604030504040204" pitchFamily="34" charset="-128"/>
                <a:ea typeface="Meiryo" panose="020B0604030504040204" pitchFamily="34" charset="-128"/>
              </a:rPr>
            </a:br>
            <a:r>
              <a:rPr lang="ja-JP" altLang="en-US" b="1">
                <a:latin typeface="Meiryo" panose="020B0604030504040204" pitchFamily="34" charset="-128"/>
                <a:ea typeface="Meiryo" panose="020B0604030504040204" pitchFamily="34" charset="-128"/>
              </a:rPr>
              <a:t>コメント抜粋</a:t>
            </a:r>
            <a:endParaRPr b="1" dirty="0">
              <a:latin typeface="Meiryo" panose="020B0604030504040204" pitchFamily="34" charset="-128"/>
              <a:ea typeface="Meiryo" panose="020B0604030504040204" pitchFamily="34" charset="-128"/>
            </a:endParaRPr>
          </a:p>
        </p:txBody>
      </p:sp>
      <p:pic>
        <p:nvPicPr>
          <p:cNvPr id="21" name="Google Shape;374;p16" descr="クリップアート が含まれている画像&#10;&#10;自動的に生成された説明">
            <a:extLst>
              <a:ext uri="{FF2B5EF4-FFF2-40B4-BE49-F238E27FC236}">
                <a16:creationId xmlns:a16="http://schemas.microsoft.com/office/drawing/2014/main" xmlns="" id="{CE119786-46D0-CE45-8E6D-FC1CA68B7CBF}"/>
              </a:ext>
            </a:extLst>
          </p:cNvPr>
          <p:cNvPicPr preferRelativeResize="0"/>
          <p:nvPr/>
        </p:nvPicPr>
        <p:blipFill rotWithShape="1">
          <a:blip r:embed="rId3">
            <a:alphaModFix/>
          </a:blip>
          <a:srcRect/>
          <a:stretch/>
        </p:blipFill>
        <p:spPr>
          <a:xfrm>
            <a:off x="6430650" y="231759"/>
            <a:ext cx="2429999" cy="229245"/>
          </a:xfrm>
          <a:prstGeom prst="rect">
            <a:avLst/>
          </a:prstGeom>
          <a:noFill/>
          <a:ln>
            <a:noFill/>
          </a:ln>
        </p:spPr>
      </p:pic>
      <p:pic>
        <p:nvPicPr>
          <p:cNvPr id="18" name="図 17" descr="テキスト が含まれている画像&#10;&#10;自動的に生成された説明">
            <a:extLst>
              <a:ext uri="{FF2B5EF4-FFF2-40B4-BE49-F238E27FC236}">
                <a16:creationId xmlns:a16="http://schemas.microsoft.com/office/drawing/2014/main" xmlns="" id="{445F1094-6033-E74F-894E-CB3B84D7205E}"/>
              </a:ext>
            </a:extLst>
          </p:cNvPr>
          <p:cNvPicPr>
            <a:picLocks noChangeAspect="1"/>
          </p:cNvPicPr>
          <p:nvPr/>
        </p:nvPicPr>
        <p:blipFill>
          <a:blip r:embed="rId4"/>
          <a:stretch>
            <a:fillRect/>
          </a:stretch>
        </p:blipFill>
        <p:spPr>
          <a:xfrm>
            <a:off x="4851699" y="1030647"/>
            <a:ext cx="4303059" cy="5085434"/>
          </a:xfrm>
          <a:prstGeom prst="rect">
            <a:avLst/>
          </a:prstGeom>
        </p:spPr>
      </p:pic>
    </p:spTree>
    <p:extLst>
      <p:ext uri="{BB962C8B-B14F-4D97-AF65-F5344CB8AC3E}">
        <p14:creationId xmlns:p14="http://schemas.microsoft.com/office/powerpoint/2010/main" val="2677615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グラフ 29">
            <a:extLst>
              <a:ext uri="{FF2B5EF4-FFF2-40B4-BE49-F238E27FC236}">
                <a16:creationId xmlns:a16="http://schemas.microsoft.com/office/drawing/2014/main" xmlns="" id="{C68CB613-84D0-0646-9290-3373C0E2891A}"/>
              </a:ext>
            </a:extLst>
          </p:cNvPr>
          <p:cNvGraphicFramePr>
            <a:graphicFrameLocks/>
          </p:cNvGraphicFramePr>
          <p:nvPr>
            <p:extLst>
              <p:ext uri="{D42A27DB-BD31-4B8C-83A1-F6EECF244321}">
                <p14:modId xmlns:p14="http://schemas.microsoft.com/office/powerpoint/2010/main" val="3687093253"/>
              </p:ext>
            </p:extLst>
          </p:nvPr>
        </p:nvGraphicFramePr>
        <p:xfrm>
          <a:off x="6889742" y="1744616"/>
          <a:ext cx="1872092" cy="12275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グラフ 24">
            <a:extLst>
              <a:ext uri="{FF2B5EF4-FFF2-40B4-BE49-F238E27FC236}">
                <a16:creationId xmlns:a16="http://schemas.microsoft.com/office/drawing/2014/main" xmlns="" id="{DCD0EA19-68F4-CE46-9ECE-6AF544D565CB}"/>
              </a:ext>
            </a:extLst>
          </p:cNvPr>
          <p:cNvGraphicFramePr>
            <a:graphicFrameLocks/>
          </p:cNvGraphicFramePr>
          <p:nvPr>
            <p:extLst>
              <p:ext uri="{D42A27DB-BD31-4B8C-83A1-F6EECF244321}">
                <p14:modId xmlns:p14="http://schemas.microsoft.com/office/powerpoint/2010/main" val="2578038976"/>
              </p:ext>
            </p:extLst>
          </p:nvPr>
        </p:nvGraphicFramePr>
        <p:xfrm>
          <a:off x="3323272" y="1744616"/>
          <a:ext cx="2604659" cy="1249854"/>
        </p:xfrm>
        <a:graphic>
          <a:graphicData uri="http://schemas.openxmlformats.org/drawingml/2006/chart">
            <c:chart xmlns:c="http://schemas.openxmlformats.org/drawingml/2006/chart" xmlns:r="http://schemas.openxmlformats.org/officeDocument/2006/relationships" r:id="rId4"/>
          </a:graphicData>
        </a:graphic>
      </p:graphicFrame>
      <p:sp>
        <p:nvSpPr>
          <p:cNvPr id="11" name="テキスト ボックス 15">
            <a:extLst>
              <a:ext uri="{FF2B5EF4-FFF2-40B4-BE49-F238E27FC236}">
                <a16:creationId xmlns:a16="http://schemas.microsoft.com/office/drawing/2014/main" xmlns="" id="{03A7563A-D9B1-4226-ACDB-04E53DCE5041}"/>
              </a:ext>
            </a:extLst>
          </p:cNvPr>
          <p:cNvSpPr txBox="1"/>
          <p:nvPr/>
        </p:nvSpPr>
        <p:spPr>
          <a:xfrm>
            <a:off x="178199" y="6247294"/>
            <a:ext cx="5672126" cy="300082"/>
          </a:xfrm>
          <a:prstGeom prst="rect">
            <a:avLst/>
          </a:prstGeom>
          <a:noFill/>
          <a:ln w="3175">
            <a:noFill/>
          </a:ln>
        </p:spPr>
        <p:txBody>
          <a:bodyPr wrap="square">
            <a:spAutoFit/>
          </a:bodyPr>
          <a:lstStyle/>
          <a:p>
            <a:pPr>
              <a:defRPr/>
            </a:pPr>
            <a:r>
              <a:rPr lang="ja-JP" altLang="en-US" sz="675" dirty="0">
                <a:solidFill>
                  <a:schemeClr val="bg1">
                    <a:lumMod val="50000"/>
                  </a:schemeClr>
                </a:solidFill>
                <a:latin typeface="メイリオ" panose="020B0604030504040204" pitchFamily="50" charset="-128"/>
                <a:ea typeface="メイリオ" panose="020B0604030504040204" pitchFamily="50" charset="-128"/>
              </a:rPr>
              <a:t>シズクリプロジェクトに参画いただいた</a:t>
            </a:r>
            <a:r>
              <a:rPr lang="en-US" altLang="ja-JP" sz="675" dirty="0">
                <a:solidFill>
                  <a:schemeClr val="bg1">
                    <a:lumMod val="50000"/>
                  </a:schemeClr>
                </a:solidFill>
                <a:latin typeface="メイリオ" panose="020B0604030504040204" pitchFamily="50" charset="-128"/>
                <a:ea typeface="メイリオ" panose="020B0604030504040204" pitchFamily="50" charset="-128"/>
              </a:rPr>
              <a:t>4</a:t>
            </a:r>
            <a:r>
              <a:rPr lang="ja-JP" altLang="en-US" sz="675" dirty="0">
                <a:solidFill>
                  <a:schemeClr val="bg1">
                    <a:lumMod val="50000"/>
                  </a:schemeClr>
                </a:solidFill>
                <a:latin typeface="メイリオ" panose="020B0604030504040204" pitchFamily="50" charset="-128"/>
                <a:ea typeface="メイリオ" panose="020B0604030504040204" pitchFamily="50" charset="-128"/>
              </a:rPr>
              <a:t>社</a:t>
            </a:r>
            <a:r>
              <a:rPr lang="en-US" altLang="ja-JP" sz="675" dirty="0">
                <a:solidFill>
                  <a:schemeClr val="bg1">
                    <a:lumMod val="50000"/>
                  </a:schemeClr>
                </a:solidFill>
                <a:latin typeface="メイリオ" panose="020B0604030504040204" pitchFamily="50" charset="-128"/>
                <a:ea typeface="メイリオ" panose="020B0604030504040204" pitchFamily="50" charset="-128"/>
              </a:rPr>
              <a:t>10</a:t>
            </a:r>
            <a:r>
              <a:rPr lang="ja-JP" altLang="en-US" sz="675">
                <a:solidFill>
                  <a:schemeClr val="bg1">
                    <a:lumMod val="50000"/>
                  </a:schemeClr>
                </a:solidFill>
                <a:latin typeface="メイリオ" panose="020B0604030504040204" pitchFamily="50" charset="-128"/>
                <a:ea typeface="メイリオ" panose="020B0604030504040204" pitchFamily="50" charset="-128"/>
              </a:rPr>
              <a:t>名</a:t>
            </a:r>
            <a:endParaRPr lang="en-US" altLang="ja-JP" sz="675" dirty="0">
              <a:solidFill>
                <a:schemeClr val="bg1">
                  <a:lumMod val="50000"/>
                </a:schemeClr>
              </a:solidFill>
              <a:latin typeface="メイリオ" panose="020B0604030504040204" pitchFamily="50" charset="-128"/>
              <a:ea typeface="メイリオ" panose="020B0604030504040204" pitchFamily="50" charset="-128"/>
            </a:endParaRPr>
          </a:p>
          <a:p>
            <a:pPr>
              <a:defRPr/>
            </a:pPr>
            <a:r>
              <a:rPr lang="ja-JP" altLang="en-US" sz="675">
                <a:solidFill>
                  <a:schemeClr val="bg1">
                    <a:lumMod val="50000"/>
                  </a:schemeClr>
                </a:solidFill>
                <a:latin typeface="メイリオ" panose="020B0604030504040204" pitchFamily="50" charset="-128"/>
                <a:ea typeface="メイリオ" panose="020B0604030504040204" pitchFamily="50" charset="-128"/>
              </a:rPr>
              <a:t>プロジェクト</a:t>
            </a:r>
            <a:r>
              <a:rPr lang="ja-JP" altLang="en-US" sz="675" dirty="0">
                <a:solidFill>
                  <a:schemeClr val="bg1">
                    <a:lumMod val="50000"/>
                  </a:schemeClr>
                </a:solidFill>
                <a:latin typeface="メイリオ" panose="020B0604030504040204" pitchFamily="50" charset="-128"/>
                <a:ea typeface="メイリオ" panose="020B0604030504040204" pitchFamily="50" charset="-128"/>
              </a:rPr>
              <a:t>（事前研修）参画前とプロジェクト（事後研修）参画前実施のアンケートより</a:t>
            </a:r>
            <a:endParaRPr lang="ja-JP" altLang="en-US" sz="825" dirty="0">
              <a:solidFill>
                <a:schemeClr val="bg1">
                  <a:lumMod val="50000"/>
                </a:schemeClr>
              </a:solidFill>
              <a:latin typeface="メイリオ" panose="020B0604030504040204" pitchFamily="50" charset="-128"/>
              <a:ea typeface="メイリオ" panose="020B0604030504040204" pitchFamily="50" charset="-128"/>
            </a:endParaRPr>
          </a:p>
        </p:txBody>
      </p:sp>
      <p:graphicFrame>
        <p:nvGraphicFramePr>
          <p:cNvPr id="14" name="グラフ 13">
            <a:extLst>
              <a:ext uri="{FF2B5EF4-FFF2-40B4-BE49-F238E27FC236}">
                <a16:creationId xmlns:a16="http://schemas.microsoft.com/office/drawing/2014/main" xmlns="" id="{1DE75DEB-490E-4E2B-AF66-870652C6CE18}"/>
              </a:ext>
            </a:extLst>
          </p:cNvPr>
          <p:cNvGraphicFramePr>
            <a:graphicFrameLocks/>
          </p:cNvGraphicFramePr>
          <p:nvPr>
            <p:extLst>
              <p:ext uri="{D42A27DB-BD31-4B8C-83A1-F6EECF244321}">
                <p14:modId xmlns:p14="http://schemas.microsoft.com/office/powerpoint/2010/main" val="2258600852"/>
              </p:ext>
            </p:extLst>
          </p:nvPr>
        </p:nvGraphicFramePr>
        <p:xfrm>
          <a:off x="382167" y="1753975"/>
          <a:ext cx="2588364" cy="1240496"/>
        </p:xfrm>
        <a:graphic>
          <a:graphicData uri="http://schemas.openxmlformats.org/drawingml/2006/chart">
            <c:chart xmlns:c="http://schemas.openxmlformats.org/drawingml/2006/chart" xmlns:r="http://schemas.openxmlformats.org/officeDocument/2006/relationships" r:id="rId5"/>
          </a:graphicData>
        </a:graphic>
      </p:graphicFrame>
      <p:sp>
        <p:nvSpPr>
          <p:cNvPr id="17" name="テキスト ボックス 16">
            <a:extLst>
              <a:ext uri="{FF2B5EF4-FFF2-40B4-BE49-F238E27FC236}">
                <a16:creationId xmlns:a16="http://schemas.microsoft.com/office/drawing/2014/main" xmlns="" id="{A87B5DFB-2102-493A-A1A5-6AB7E10307D3}"/>
              </a:ext>
            </a:extLst>
          </p:cNvPr>
          <p:cNvSpPr txBox="1"/>
          <p:nvPr/>
        </p:nvSpPr>
        <p:spPr>
          <a:xfrm>
            <a:off x="6329220" y="1378819"/>
            <a:ext cx="2031325" cy="1768176"/>
          </a:xfrm>
          <a:prstGeom prst="rect">
            <a:avLst/>
          </a:prstGeom>
          <a:noFill/>
        </p:spPr>
        <p:txBody>
          <a:bodyPr wrap="square" rtlCol="0">
            <a:spAutoFit/>
          </a:bodyPr>
          <a:lstStyle/>
          <a:p>
            <a:pPr algn="ctr">
              <a:defRPr sz="1260" b="1" i="0" u="none" strike="noStrike" kern="1200" baseline="0">
                <a:solidFill>
                  <a:sysClr val="windowText" lastClr="000000"/>
                </a:solidFill>
                <a:latin typeface="+mn-lt"/>
                <a:ea typeface="+mn-ea"/>
                <a:cs typeface="+mn-cs"/>
              </a:defRPr>
            </a:pPr>
            <a:r>
              <a:rPr lang="ja-JP" altLang="en-US" sz="945" b="1" dirty="0">
                <a:latin typeface="メイリオ" panose="020B0604030504040204" pitchFamily="50" charset="-128"/>
                <a:ea typeface="メイリオ" panose="020B0604030504040204" pitchFamily="50" charset="-128"/>
              </a:rPr>
              <a:t>会社に様々な</a:t>
            </a:r>
            <a:r>
              <a:rPr lang="ja-JP" altLang="en-US" sz="945" b="1" dirty="0">
                <a:solidFill>
                  <a:srgbClr val="FF0000"/>
                </a:solidFill>
                <a:latin typeface="メイリオ" panose="020B0604030504040204" pitchFamily="50" charset="-128"/>
                <a:ea typeface="メイリオ" panose="020B0604030504040204" pitchFamily="50" charset="-128"/>
              </a:rPr>
              <a:t>新たな提案</a:t>
            </a:r>
            <a:r>
              <a:rPr lang="ja-JP" altLang="en-US" sz="945" b="1" dirty="0">
                <a:latin typeface="メイリオ" panose="020B0604030504040204" pitchFamily="50" charset="-128"/>
                <a:ea typeface="メイリオ" panose="020B0604030504040204" pitchFamily="50" charset="-128"/>
              </a:rPr>
              <a:t>を</a:t>
            </a:r>
            <a:r>
              <a:rPr lang="en-US" altLang="ja-JP" sz="945" b="1" dirty="0">
                <a:latin typeface="メイリオ" panose="020B0604030504040204" pitchFamily="50" charset="-128"/>
                <a:ea typeface="メイリオ" panose="020B0604030504040204" pitchFamily="50" charset="-128"/>
              </a:rPr>
              <a:t/>
            </a:r>
            <a:br>
              <a:rPr lang="en-US" altLang="ja-JP" sz="945" b="1" dirty="0">
                <a:latin typeface="メイリオ" panose="020B0604030504040204" pitchFamily="50" charset="-128"/>
                <a:ea typeface="メイリオ" panose="020B0604030504040204" pitchFamily="50" charset="-128"/>
              </a:rPr>
            </a:br>
            <a:r>
              <a:rPr lang="ja-JP" altLang="en-US" sz="945" b="1" dirty="0">
                <a:latin typeface="メイリオ" panose="020B0604030504040204" pitchFamily="50" charset="-128"/>
                <a:ea typeface="メイリオ" panose="020B0604030504040204" pitchFamily="50" charset="-128"/>
              </a:rPr>
              <a:t>行っていきたいと思う</a:t>
            </a:r>
          </a:p>
          <a:p>
            <a:r>
              <a:rPr lang="en-US" altLang="ja-JP" sz="750" dirty="0">
                <a:latin typeface="メイリオ" panose="020B0604030504040204" pitchFamily="50" charset="-128"/>
                <a:ea typeface="メイリオ" panose="020B0604030504040204" pitchFamily="50" charset="-128"/>
              </a:rPr>
              <a:t/>
            </a:r>
            <a:br>
              <a:rPr lang="en-US" altLang="ja-JP" sz="750" dirty="0">
                <a:latin typeface="メイリオ" panose="020B0604030504040204" pitchFamily="50" charset="-128"/>
                <a:ea typeface="メイリオ" panose="020B0604030504040204" pitchFamily="50" charset="-128"/>
              </a:rPr>
            </a:br>
            <a:r>
              <a:rPr lang="en-US" altLang="ja-JP" sz="750" dirty="0">
                <a:latin typeface="メイリオ" panose="020B0604030504040204" pitchFamily="50" charset="-128"/>
                <a:ea typeface="メイリオ" panose="020B0604030504040204" pitchFamily="50" charset="-128"/>
              </a:rPr>
              <a:t/>
            </a:r>
            <a:br>
              <a:rPr lang="en-US" altLang="ja-JP" sz="750" dirty="0">
                <a:latin typeface="メイリオ" panose="020B0604030504040204" pitchFamily="50" charset="-128"/>
                <a:ea typeface="メイリオ" panose="020B0604030504040204" pitchFamily="50" charset="-128"/>
              </a:rPr>
            </a:br>
            <a:r>
              <a:rPr lang="ja-JP" altLang="en-US" sz="750" dirty="0">
                <a:latin typeface="メイリオ" panose="020B0604030504040204" pitchFamily="50" charset="-128"/>
                <a:ea typeface="メイリオ" panose="020B0604030504040204" pitchFamily="50" charset="-128"/>
              </a:rPr>
              <a:t>　　　　　　　　　</a:t>
            </a:r>
            <a:endParaRPr lang="en-US" altLang="ja-JP" sz="750" dirty="0">
              <a:latin typeface="メイリオ" panose="020B0604030504040204" pitchFamily="50" charset="-128"/>
              <a:ea typeface="メイリオ" panose="020B0604030504040204" pitchFamily="50" charset="-128"/>
            </a:endParaRPr>
          </a:p>
          <a:p>
            <a:endParaRPr lang="en-US" altLang="ja-JP" sz="750" dirty="0">
              <a:latin typeface="メイリオ" panose="020B0604030504040204" pitchFamily="50" charset="-128"/>
              <a:ea typeface="メイリオ" panose="020B0604030504040204" pitchFamily="50" charset="-128"/>
            </a:endParaRPr>
          </a:p>
          <a:p>
            <a:endParaRPr lang="en-US" altLang="ja-JP" sz="750" dirty="0">
              <a:latin typeface="メイリオ" panose="020B0604030504040204" pitchFamily="50" charset="-128"/>
              <a:ea typeface="メイリオ" panose="020B0604030504040204" pitchFamily="50" charset="-128"/>
            </a:endParaRPr>
          </a:p>
          <a:p>
            <a:r>
              <a:rPr lang="en-US" altLang="ja-JP" sz="750" dirty="0">
                <a:latin typeface="メイリオ" panose="020B0604030504040204" pitchFamily="50" charset="-128"/>
                <a:ea typeface="メイリオ" panose="020B0604030504040204" pitchFamily="50" charset="-128"/>
              </a:rPr>
              <a:t>		</a:t>
            </a:r>
          </a:p>
          <a:p>
            <a:r>
              <a:rPr lang="en-US" altLang="ja-JP" sz="750" dirty="0">
                <a:latin typeface="メイリオ" panose="020B0604030504040204" pitchFamily="50" charset="-128"/>
                <a:ea typeface="メイリオ" panose="020B0604030504040204" pitchFamily="50" charset="-128"/>
              </a:rPr>
              <a:t>	</a:t>
            </a:r>
            <a:r>
              <a:rPr lang="en-US" altLang="ja-JP" sz="1500" dirty="0">
                <a:solidFill>
                  <a:schemeClr val="bg1"/>
                </a:solidFill>
                <a:latin typeface="メイリオ" panose="020B0604030504040204" pitchFamily="50" charset="-128"/>
                <a:ea typeface="メイリオ" panose="020B0604030504040204" pitchFamily="50" charset="-128"/>
              </a:rPr>
              <a:t>82%</a:t>
            </a:r>
            <a:br>
              <a:rPr lang="en-US" altLang="ja-JP" sz="1500" dirty="0">
                <a:solidFill>
                  <a:schemeClr val="bg1"/>
                </a:solidFill>
                <a:latin typeface="メイリオ" panose="020B0604030504040204" pitchFamily="50" charset="-128"/>
                <a:ea typeface="メイリオ" panose="020B0604030504040204" pitchFamily="50" charset="-128"/>
              </a:rPr>
            </a:br>
            <a:r>
              <a:rPr lang="en-US" altLang="ja-JP" sz="1500" dirty="0">
                <a:solidFill>
                  <a:schemeClr val="bg1"/>
                </a:solidFill>
                <a:latin typeface="メイリオ" panose="020B0604030504040204" pitchFamily="50" charset="-128"/>
                <a:ea typeface="メイリオ" panose="020B0604030504040204" pitchFamily="50" charset="-128"/>
              </a:rPr>
              <a:t/>
            </a:r>
            <a:br>
              <a:rPr lang="en-US" altLang="ja-JP" sz="1500" dirty="0">
                <a:solidFill>
                  <a:schemeClr val="bg1"/>
                </a:solidFill>
                <a:latin typeface="メイリオ" panose="020B0604030504040204" pitchFamily="50" charset="-128"/>
                <a:ea typeface="メイリオ" panose="020B0604030504040204" pitchFamily="50" charset="-128"/>
              </a:rPr>
            </a:br>
            <a:r>
              <a:rPr lang="ja-JP" altLang="en-US" sz="750" dirty="0">
                <a:latin typeface="メイリオ" panose="020B0604030504040204" pitchFamily="50" charset="-128"/>
                <a:ea typeface="メイリオ" panose="020B0604030504040204" pitchFamily="50" charset="-128"/>
              </a:rPr>
              <a:t>　　</a:t>
            </a:r>
            <a:r>
              <a:rPr lang="en-US" altLang="ja-JP" sz="600" dirty="0">
                <a:latin typeface="メイリオ" panose="020B0604030504040204" pitchFamily="50" charset="-128"/>
                <a:ea typeface="メイリオ" panose="020B0604030504040204" pitchFamily="50" charset="-128"/>
              </a:rPr>
              <a:t>(</a:t>
            </a:r>
            <a:r>
              <a:rPr lang="ja-JP" altLang="en-US" sz="600" dirty="0">
                <a:latin typeface="メイリオ" panose="020B0604030504040204" pitchFamily="50" charset="-128"/>
                <a:ea typeface="メイリオ" panose="020B0604030504040204" pitchFamily="50" charset="-128"/>
              </a:rPr>
              <a:t>とてもよくあてはまる・まあまあ当てはまる</a:t>
            </a:r>
            <a:r>
              <a:rPr lang="en-US" altLang="ja-JP" sz="600" dirty="0">
                <a:latin typeface="メイリオ" panose="020B0604030504040204" pitchFamily="50" charset="-128"/>
                <a:ea typeface="メイリオ" panose="020B0604030504040204" pitchFamily="50" charset="-128"/>
              </a:rPr>
              <a:t>)</a:t>
            </a:r>
            <a:endParaRPr lang="ja-JP" altLang="en-US" sz="225" dirty="0">
              <a:latin typeface="メイリオ" panose="020B0604030504040204" pitchFamily="50" charset="-128"/>
              <a:ea typeface="メイリオ" panose="020B0604030504040204" pitchFamily="50" charset="-128"/>
            </a:endParaRPr>
          </a:p>
          <a:p>
            <a:endParaRPr kumimoji="1" lang="ja-JP" altLang="en-US" sz="750" dirty="0"/>
          </a:p>
        </p:txBody>
      </p:sp>
      <p:sp>
        <p:nvSpPr>
          <p:cNvPr id="15" name="テキスト ボックス 14">
            <a:extLst>
              <a:ext uri="{FF2B5EF4-FFF2-40B4-BE49-F238E27FC236}">
                <a16:creationId xmlns:a16="http://schemas.microsoft.com/office/drawing/2014/main" xmlns="" id="{05EBB398-06CC-4262-B860-93692C36CA29}"/>
              </a:ext>
            </a:extLst>
          </p:cNvPr>
          <p:cNvSpPr txBox="1"/>
          <p:nvPr/>
        </p:nvSpPr>
        <p:spPr>
          <a:xfrm>
            <a:off x="3150153" y="1378819"/>
            <a:ext cx="2472152" cy="1777410"/>
          </a:xfrm>
          <a:prstGeom prst="rect">
            <a:avLst/>
          </a:prstGeom>
          <a:noFill/>
        </p:spPr>
        <p:txBody>
          <a:bodyPr wrap="none" rtlCol="0">
            <a:spAutoFit/>
          </a:bodyPr>
          <a:lstStyle/>
          <a:p>
            <a:pPr algn="ctr"/>
            <a:r>
              <a:rPr lang="ja-JP" altLang="en-US" sz="900" dirty="0"/>
              <a:t>　</a:t>
            </a:r>
            <a:r>
              <a:rPr lang="ja-JP" altLang="en-US" sz="1050" b="1" dirty="0">
                <a:latin typeface="メイリオ" panose="020B0604030504040204" pitchFamily="50" charset="-128"/>
                <a:ea typeface="メイリオ" panose="020B0604030504040204" pitchFamily="50" charset="-128"/>
              </a:rPr>
              <a:t>自分の</a:t>
            </a:r>
            <a:r>
              <a:rPr lang="ja-JP" altLang="en-US" sz="1050" b="1" dirty="0">
                <a:solidFill>
                  <a:srgbClr val="FF0000"/>
                </a:solidFill>
                <a:latin typeface="メイリオ" panose="020B0604030504040204" pitchFamily="50" charset="-128"/>
                <a:ea typeface="メイリオ" panose="020B0604030504040204" pitchFamily="50" charset="-128"/>
              </a:rPr>
              <a:t>会社に対する見方</a:t>
            </a:r>
            <a:r>
              <a:rPr lang="ja-JP" altLang="en-US" sz="1050" b="1" dirty="0">
                <a:latin typeface="メイリオ" panose="020B0604030504040204" pitchFamily="50" charset="-128"/>
                <a:ea typeface="メイリオ" panose="020B0604030504040204" pitchFamily="50" charset="-128"/>
              </a:rPr>
              <a:t>が変わった</a:t>
            </a:r>
          </a:p>
          <a:p>
            <a:pPr algn="ctr"/>
            <a:endParaRPr lang="ja-JP" altLang="en-US" sz="900" b="1" dirty="0">
              <a:latin typeface="メイリオ" panose="020B0604030504040204" pitchFamily="50" charset="-128"/>
              <a:ea typeface="メイリオ" panose="020B0604030504040204" pitchFamily="50" charset="-128"/>
            </a:endParaRPr>
          </a:p>
          <a:p>
            <a:r>
              <a:rPr lang="en-US" altLang="ja-JP" sz="750" dirty="0">
                <a:latin typeface="メイリオ" panose="020B0604030504040204" pitchFamily="50" charset="-128"/>
                <a:ea typeface="メイリオ" panose="020B0604030504040204" pitchFamily="50" charset="-128"/>
              </a:rPr>
              <a:t/>
            </a:r>
            <a:br>
              <a:rPr lang="en-US" altLang="ja-JP" sz="750" dirty="0">
                <a:latin typeface="メイリオ" panose="020B0604030504040204" pitchFamily="50" charset="-128"/>
                <a:ea typeface="メイリオ" panose="020B0604030504040204" pitchFamily="50" charset="-128"/>
              </a:rPr>
            </a:br>
            <a:r>
              <a:rPr lang="en-US" altLang="ja-JP" sz="750" dirty="0">
                <a:latin typeface="メイリオ" panose="020B0604030504040204" pitchFamily="50" charset="-128"/>
                <a:ea typeface="メイリオ" panose="020B0604030504040204" pitchFamily="50" charset="-128"/>
              </a:rPr>
              <a:t/>
            </a:r>
            <a:br>
              <a:rPr lang="en-US" altLang="ja-JP" sz="750" dirty="0">
                <a:latin typeface="メイリオ" panose="020B0604030504040204" pitchFamily="50" charset="-128"/>
                <a:ea typeface="メイリオ" panose="020B0604030504040204" pitchFamily="50" charset="-128"/>
              </a:rPr>
            </a:br>
            <a:r>
              <a:rPr lang="ja-JP" altLang="en-US" sz="750">
                <a:latin typeface="メイリオ" panose="020B0604030504040204" pitchFamily="50" charset="-128"/>
                <a:ea typeface="メイリオ" panose="020B0604030504040204" pitchFamily="50" charset="-128"/>
              </a:rPr>
              <a:t>　　　　　　　　　</a:t>
            </a:r>
            <a:r>
              <a:rPr lang="en-US" altLang="ja-JP" sz="750" dirty="0">
                <a:latin typeface="メイリオ" panose="020B0604030504040204" pitchFamily="50" charset="-128"/>
                <a:ea typeface="メイリオ" panose="020B0604030504040204" pitchFamily="50" charset="-128"/>
              </a:rPr>
              <a:t>	</a:t>
            </a:r>
          </a:p>
          <a:p>
            <a:r>
              <a:rPr lang="en-US" altLang="ja-JP" sz="750" dirty="0">
                <a:latin typeface="メイリオ" panose="020B0604030504040204" pitchFamily="50" charset="-128"/>
                <a:ea typeface="メイリオ" panose="020B0604030504040204" pitchFamily="50" charset="-128"/>
              </a:rPr>
              <a:t>	</a:t>
            </a:r>
          </a:p>
          <a:p>
            <a:endParaRPr lang="en-US" altLang="ja-JP" sz="750" dirty="0">
              <a:latin typeface="メイリオ" panose="020B0604030504040204" pitchFamily="50" charset="-128"/>
              <a:ea typeface="メイリオ" panose="020B0604030504040204" pitchFamily="50" charset="-128"/>
            </a:endParaRPr>
          </a:p>
          <a:p>
            <a:endParaRPr lang="en-US" altLang="ja-JP" sz="750" dirty="0">
              <a:latin typeface="メイリオ" panose="020B0604030504040204" pitchFamily="50" charset="-128"/>
              <a:ea typeface="メイリオ" panose="020B0604030504040204" pitchFamily="50" charset="-128"/>
            </a:endParaRPr>
          </a:p>
          <a:p>
            <a:r>
              <a:rPr lang="en-US" altLang="ja-JP" sz="750" dirty="0">
                <a:latin typeface="メイリオ" panose="020B0604030504040204" pitchFamily="50" charset="-128"/>
                <a:ea typeface="メイリオ" panose="020B0604030504040204" pitchFamily="50" charset="-128"/>
              </a:rPr>
              <a:t>	</a:t>
            </a:r>
            <a:r>
              <a:rPr lang="ja-JP" altLang="en-US" sz="750">
                <a:latin typeface="メイリオ" panose="020B0604030504040204" pitchFamily="50" charset="-128"/>
                <a:ea typeface="メイリオ" panose="020B0604030504040204" pitchFamily="50" charset="-128"/>
              </a:rPr>
              <a:t> 　  　</a:t>
            </a:r>
            <a:r>
              <a:rPr lang="en-US" altLang="ja-JP" sz="1500" dirty="0">
                <a:solidFill>
                  <a:schemeClr val="bg1"/>
                </a:solidFill>
                <a:latin typeface="メイリオ" panose="020B0604030504040204" pitchFamily="50" charset="-128"/>
                <a:ea typeface="メイリオ" panose="020B0604030504040204" pitchFamily="50" charset="-128"/>
              </a:rPr>
              <a:t>91%</a:t>
            </a:r>
            <a:br>
              <a:rPr lang="en-US" altLang="ja-JP" sz="1500" dirty="0">
                <a:solidFill>
                  <a:schemeClr val="bg1"/>
                </a:solidFill>
                <a:latin typeface="メイリオ" panose="020B0604030504040204" pitchFamily="50" charset="-128"/>
                <a:ea typeface="メイリオ" panose="020B0604030504040204" pitchFamily="50" charset="-128"/>
              </a:rPr>
            </a:br>
            <a:r>
              <a:rPr lang="en-US" altLang="ja-JP" sz="1500" dirty="0">
                <a:solidFill>
                  <a:schemeClr val="bg1"/>
                </a:solidFill>
                <a:latin typeface="メイリオ" panose="020B0604030504040204" pitchFamily="50" charset="-128"/>
                <a:ea typeface="メイリオ" panose="020B0604030504040204" pitchFamily="50" charset="-128"/>
              </a:rPr>
              <a:t/>
            </a:r>
            <a:br>
              <a:rPr lang="en-US" altLang="ja-JP" sz="1500" dirty="0">
                <a:solidFill>
                  <a:schemeClr val="bg1"/>
                </a:solidFill>
                <a:latin typeface="メイリオ" panose="020B0604030504040204" pitchFamily="50" charset="-128"/>
                <a:ea typeface="メイリオ" panose="020B0604030504040204" pitchFamily="50" charset="-128"/>
              </a:rPr>
            </a:br>
            <a:r>
              <a:rPr lang="ja-JP" altLang="en-US" sz="750">
                <a:latin typeface="メイリオ" panose="020B0604030504040204" pitchFamily="50" charset="-128"/>
                <a:ea typeface="メイリオ" panose="020B0604030504040204" pitchFamily="50" charset="-128"/>
              </a:rPr>
              <a:t>　　　　　　</a:t>
            </a:r>
            <a:r>
              <a:rPr lang="en-US" altLang="ja-JP" sz="600" dirty="0">
                <a:latin typeface="メイリオ" panose="020B0604030504040204" pitchFamily="50" charset="-128"/>
                <a:ea typeface="メイリオ" panose="020B0604030504040204" pitchFamily="50" charset="-128"/>
              </a:rPr>
              <a:t>(</a:t>
            </a:r>
            <a:r>
              <a:rPr lang="ja-JP" altLang="en-US" sz="600" dirty="0">
                <a:latin typeface="メイリオ" panose="020B0604030504040204" pitchFamily="50" charset="-128"/>
                <a:ea typeface="メイリオ" panose="020B0604030504040204" pitchFamily="50" charset="-128"/>
              </a:rPr>
              <a:t>とてもよくあてはまる・まあまあ当てはまる</a:t>
            </a:r>
            <a:r>
              <a:rPr lang="en-US" altLang="ja-JP" sz="600" dirty="0">
                <a:latin typeface="メイリオ" panose="020B0604030504040204" pitchFamily="50" charset="-128"/>
                <a:ea typeface="メイリオ" panose="020B0604030504040204" pitchFamily="50" charset="-128"/>
              </a:rPr>
              <a:t>)</a:t>
            </a:r>
            <a:endParaRPr lang="ja-JP" altLang="en-US" sz="225" dirty="0">
              <a:latin typeface="メイリオ" panose="020B0604030504040204" pitchFamily="50" charset="-128"/>
              <a:ea typeface="メイリオ" panose="020B0604030504040204" pitchFamily="50" charset="-128"/>
            </a:endParaRPr>
          </a:p>
          <a:p>
            <a:endParaRPr kumimoji="1" lang="ja-JP" altLang="en-US" sz="750" dirty="0"/>
          </a:p>
        </p:txBody>
      </p:sp>
      <p:sp>
        <p:nvSpPr>
          <p:cNvPr id="13" name="テキスト ボックス 12">
            <a:extLst>
              <a:ext uri="{FF2B5EF4-FFF2-40B4-BE49-F238E27FC236}">
                <a16:creationId xmlns:a16="http://schemas.microsoft.com/office/drawing/2014/main" xmlns="" id="{026386BC-B944-4BC8-B40E-ADB9DA661217}"/>
              </a:ext>
            </a:extLst>
          </p:cNvPr>
          <p:cNvSpPr txBox="1"/>
          <p:nvPr/>
        </p:nvSpPr>
        <p:spPr>
          <a:xfrm>
            <a:off x="473075" y="1380461"/>
            <a:ext cx="2184386" cy="1800493"/>
          </a:xfrm>
          <a:prstGeom prst="rect">
            <a:avLst/>
          </a:prstGeom>
          <a:noFill/>
        </p:spPr>
        <p:txBody>
          <a:bodyPr wrap="square" rtlCol="0">
            <a:spAutoFit/>
          </a:bodyPr>
          <a:lstStyle/>
          <a:p>
            <a:pPr algn="ctr"/>
            <a:r>
              <a:rPr lang="ja-JP" altLang="en-US" sz="900" dirty="0"/>
              <a:t>　</a:t>
            </a:r>
            <a:r>
              <a:rPr lang="ja-JP" altLang="en-US" sz="1050" b="1" dirty="0">
                <a:latin typeface="メイリオ" panose="020B0604030504040204" pitchFamily="50" charset="-128"/>
                <a:ea typeface="メイリオ" panose="020B0604030504040204" pitchFamily="50" charset="-128"/>
              </a:rPr>
              <a:t>自分の中にある</a:t>
            </a:r>
            <a:r>
              <a:rPr lang="ja-JP" altLang="en-US" sz="1050" b="1" dirty="0">
                <a:solidFill>
                  <a:srgbClr val="FF0000"/>
                </a:solidFill>
                <a:latin typeface="メイリオ" panose="020B0604030504040204" pitchFamily="50" charset="-128"/>
                <a:ea typeface="メイリオ" panose="020B0604030504040204" pitchFamily="50" charset="-128"/>
              </a:rPr>
              <a:t>固定概念</a:t>
            </a:r>
            <a:r>
              <a:rPr lang="ja-JP" altLang="en-US" sz="1050" b="1" dirty="0">
                <a:latin typeface="メイリオ" panose="020B0604030504040204" pitchFamily="50" charset="-128"/>
                <a:ea typeface="メイリオ" panose="020B0604030504040204" pitchFamily="50" charset="-128"/>
              </a:rPr>
              <a:t>等に</a:t>
            </a:r>
            <a:endParaRPr lang="en-US" altLang="ja-JP" sz="1050" b="1" dirty="0">
              <a:latin typeface="メイリオ" panose="020B0604030504040204" pitchFamily="50" charset="-128"/>
              <a:ea typeface="メイリオ" panose="020B0604030504040204" pitchFamily="50" charset="-128"/>
            </a:endParaRPr>
          </a:p>
          <a:p>
            <a:pPr algn="ctr"/>
            <a:r>
              <a:rPr lang="ja-JP" altLang="en-US" sz="1050" b="1" dirty="0">
                <a:latin typeface="メイリオ" panose="020B0604030504040204" pitchFamily="50" charset="-128"/>
                <a:ea typeface="メイリオ" panose="020B0604030504040204" pitchFamily="50" charset="-128"/>
              </a:rPr>
              <a:t>気づけるようになった</a:t>
            </a:r>
          </a:p>
          <a:p>
            <a:pPr algn="ctr"/>
            <a:r>
              <a:rPr lang="en-US" altLang="ja-JP" sz="750" dirty="0">
                <a:latin typeface="メイリオ" panose="020B0604030504040204" pitchFamily="50" charset="-128"/>
                <a:ea typeface="メイリオ" panose="020B0604030504040204" pitchFamily="50" charset="-128"/>
              </a:rPr>
              <a:t/>
            </a:r>
            <a:br>
              <a:rPr lang="en-US" altLang="ja-JP" sz="750" dirty="0">
                <a:latin typeface="メイリオ" panose="020B0604030504040204" pitchFamily="50" charset="-128"/>
                <a:ea typeface="メイリオ" panose="020B0604030504040204" pitchFamily="50" charset="-128"/>
              </a:rPr>
            </a:br>
            <a:r>
              <a:rPr lang="en-US" altLang="ja-JP" sz="750" dirty="0">
                <a:latin typeface="メイリオ" panose="020B0604030504040204" pitchFamily="50" charset="-128"/>
                <a:ea typeface="メイリオ" panose="020B0604030504040204" pitchFamily="50" charset="-128"/>
              </a:rPr>
              <a:t/>
            </a:r>
            <a:br>
              <a:rPr lang="en-US" altLang="ja-JP" sz="750" dirty="0">
                <a:latin typeface="メイリオ" panose="020B0604030504040204" pitchFamily="50" charset="-128"/>
                <a:ea typeface="メイリオ" panose="020B0604030504040204" pitchFamily="50" charset="-128"/>
              </a:rPr>
            </a:br>
            <a:r>
              <a:rPr lang="ja-JP" altLang="en-US" sz="750" dirty="0">
                <a:latin typeface="メイリオ" panose="020B0604030504040204" pitchFamily="50" charset="-128"/>
                <a:ea typeface="メイリオ" panose="020B0604030504040204" pitchFamily="50" charset="-128"/>
              </a:rPr>
              <a:t>　　　　　　　　　</a:t>
            </a:r>
            <a:endParaRPr lang="en-US" altLang="ja-JP" sz="750" dirty="0">
              <a:latin typeface="メイリオ" panose="020B0604030504040204" pitchFamily="50" charset="-128"/>
              <a:ea typeface="メイリオ" panose="020B0604030504040204" pitchFamily="50" charset="-128"/>
            </a:endParaRPr>
          </a:p>
          <a:p>
            <a:endParaRPr lang="en-US" altLang="ja-JP" sz="750" dirty="0">
              <a:latin typeface="メイリオ" panose="020B0604030504040204" pitchFamily="50" charset="-128"/>
              <a:ea typeface="メイリオ" panose="020B0604030504040204" pitchFamily="50" charset="-128"/>
            </a:endParaRPr>
          </a:p>
          <a:p>
            <a:r>
              <a:rPr lang="en-US" altLang="ja-JP" sz="750" dirty="0">
                <a:latin typeface="メイリオ" panose="020B0604030504040204" pitchFamily="50" charset="-128"/>
                <a:ea typeface="メイリオ" panose="020B0604030504040204" pitchFamily="50" charset="-128"/>
              </a:rPr>
              <a:t/>
            </a:r>
            <a:br>
              <a:rPr lang="en-US" altLang="ja-JP" sz="750" dirty="0">
                <a:latin typeface="メイリオ" panose="020B0604030504040204" pitchFamily="50" charset="-128"/>
                <a:ea typeface="メイリオ" panose="020B0604030504040204" pitchFamily="50" charset="-128"/>
              </a:rPr>
            </a:br>
            <a:endParaRPr lang="en-US" altLang="ja-JP" sz="750" dirty="0">
              <a:latin typeface="メイリオ" panose="020B0604030504040204" pitchFamily="50" charset="-128"/>
              <a:ea typeface="メイリオ" panose="020B0604030504040204" pitchFamily="50" charset="-128"/>
            </a:endParaRPr>
          </a:p>
          <a:p>
            <a:r>
              <a:rPr lang="en-US" altLang="ja-JP" sz="750" dirty="0">
                <a:latin typeface="メイリオ" panose="020B0604030504040204" pitchFamily="50" charset="-128"/>
                <a:ea typeface="メイリオ" panose="020B0604030504040204" pitchFamily="50" charset="-128"/>
              </a:rPr>
              <a:t>	</a:t>
            </a:r>
            <a:r>
              <a:rPr lang="ja-JP" altLang="en-US" sz="750" dirty="0">
                <a:latin typeface="メイリオ" panose="020B0604030504040204" pitchFamily="50" charset="-128"/>
                <a:ea typeface="メイリオ" panose="020B0604030504040204" pitchFamily="50" charset="-128"/>
              </a:rPr>
              <a:t>　</a:t>
            </a:r>
            <a:r>
              <a:rPr lang="en-US" altLang="ja-JP" sz="1500" dirty="0">
                <a:solidFill>
                  <a:schemeClr val="bg1"/>
                </a:solidFill>
                <a:latin typeface="メイリオ" panose="020B0604030504040204" pitchFamily="50" charset="-128"/>
                <a:ea typeface="メイリオ" panose="020B0604030504040204" pitchFamily="50" charset="-128"/>
              </a:rPr>
              <a:t>91%	</a:t>
            </a:r>
            <a:br>
              <a:rPr lang="en-US" altLang="ja-JP" sz="1500" dirty="0">
                <a:solidFill>
                  <a:schemeClr val="bg1"/>
                </a:solidFill>
                <a:latin typeface="メイリオ" panose="020B0604030504040204" pitchFamily="50" charset="-128"/>
                <a:ea typeface="メイリオ" panose="020B0604030504040204" pitchFamily="50" charset="-128"/>
              </a:rPr>
            </a:br>
            <a:r>
              <a:rPr lang="en-US" altLang="ja-JP" sz="1500" dirty="0">
                <a:solidFill>
                  <a:schemeClr val="bg1"/>
                </a:solidFill>
                <a:latin typeface="メイリオ" panose="020B0604030504040204" pitchFamily="50" charset="-128"/>
                <a:ea typeface="メイリオ" panose="020B0604030504040204" pitchFamily="50" charset="-128"/>
              </a:rPr>
              <a:t/>
            </a:r>
            <a:br>
              <a:rPr lang="en-US" altLang="ja-JP" sz="1500" dirty="0">
                <a:solidFill>
                  <a:schemeClr val="bg1"/>
                </a:solidFill>
                <a:latin typeface="メイリオ" panose="020B0604030504040204" pitchFamily="50" charset="-128"/>
                <a:ea typeface="メイリオ" panose="020B0604030504040204" pitchFamily="50" charset="-128"/>
              </a:rPr>
            </a:br>
            <a:r>
              <a:rPr lang="ja-JP" altLang="en-US" sz="750" dirty="0">
                <a:latin typeface="メイリオ" panose="020B0604030504040204" pitchFamily="50" charset="-128"/>
                <a:ea typeface="メイリオ" panose="020B0604030504040204" pitchFamily="50" charset="-128"/>
              </a:rPr>
              <a:t>　　　</a:t>
            </a:r>
            <a:r>
              <a:rPr lang="en-US" altLang="ja-JP" sz="600" dirty="0">
                <a:latin typeface="メイリオ" panose="020B0604030504040204" pitchFamily="50" charset="-128"/>
                <a:ea typeface="メイリオ" panose="020B0604030504040204" pitchFamily="50" charset="-128"/>
              </a:rPr>
              <a:t>(</a:t>
            </a:r>
            <a:r>
              <a:rPr lang="ja-JP" altLang="en-US" sz="600" dirty="0">
                <a:latin typeface="メイリオ" panose="020B0604030504040204" pitchFamily="50" charset="-128"/>
                <a:ea typeface="メイリオ" panose="020B0604030504040204" pitchFamily="50" charset="-128"/>
              </a:rPr>
              <a:t>とてもよくあてはまる・まあまあ当てはまる</a:t>
            </a:r>
            <a:r>
              <a:rPr lang="en-US" altLang="ja-JP" sz="600" dirty="0">
                <a:latin typeface="メイリオ" panose="020B0604030504040204" pitchFamily="50" charset="-128"/>
                <a:ea typeface="メイリオ" panose="020B0604030504040204" pitchFamily="50" charset="-128"/>
              </a:rPr>
              <a:t>)</a:t>
            </a:r>
            <a:endParaRPr lang="ja-JP" altLang="en-US" sz="225" dirty="0">
              <a:latin typeface="メイリオ" panose="020B0604030504040204" pitchFamily="50" charset="-128"/>
              <a:ea typeface="メイリオ" panose="020B0604030504040204" pitchFamily="50" charset="-128"/>
            </a:endParaRPr>
          </a:p>
          <a:p>
            <a:endParaRPr kumimoji="1" lang="ja-JP" altLang="en-US" sz="750" dirty="0"/>
          </a:p>
        </p:txBody>
      </p:sp>
      <p:sp>
        <p:nvSpPr>
          <p:cNvPr id="12" name="テキスト ボックス 11">
            <a:extLst>
              <a:ext uri="{FF2B5EF4-FFF2-40B4-BE49-F238E27FC236}">
                <a16:creationId xmlns:a16="http://schemas.microsoft.com/office/drawing/2014/main" xmlns="" id="{CE2CE70D-EE9E-9647-8FC6-BF29C6D774D0}"/>
              </a:ext>
            </a:extLst>
          </p:cNvPr>
          <p:cNvSpPr txBox="1"/>
          <p:nvPr/>
        </p:nvSpPr>
        <p:spPr>
          <a:xfrm>
            <a:off x="305513" y="789904"/>
            <a:ext cx="8441557" cy="461665"/>
          </a:xfrm>
          <a:prstGeom prst="rect">
            <a:avLst/>
          </a:prstGeom>
          <a:solidFill>
            <a:schemeClr val="accent1">
              <a:lumMod val="20000"/>
              <a:lumOff val="80000"/>
            </a:schemeClr>
          </a:solidFill>
        </p:spPr>
        <p:txBody>
          <a:bodyPr wrap="square" rtlCol="0">
            <a:spAutoFit/>
          </a:bodyPr>
          <a:lstStyle/>
          <a:p>
            <a:pPr lvl="0"/>
            <a:r>
              <a:rPr lang="en-US" altLang="ja-JP" sz="1200" dirty="0">
                <a:latin typeface="Meiryo UI" panose="020B0604030504040204" pitchFamily="34" charset="-128"/>
                <a:ea typeface="Meiryo UI" panose="020B0604030504040204" pitchFamily="34" charset="-128"/>
                <a:cs typeface="+mn-cs"/>
              </a:rPr>
              <a:t>80%</a:t>
            </a:r>
            <a:r>
              <a:rPr lang="ja-JP" altLang="en-US" sz="1200">
                <a:latin typeface="Meiryo UI" panose="020B0604030504040204" pitchFamily="34" charset="-128"/>
                <a:ea typeface="Meiryo UI" panose="020B0604030504040204" pitchFamily="34" charset="-128"/>
                <a:cs typeface="+mn-cs"/>
              </a:rPr>
              <a:t>以上の企業人が「自分の固定観念」に気づき</a:t>
            </a:r>
            <a:r>
              <a:rPr lang="en-US" altLang="ja-JP" sz="1200" dirty="0">
                <a:latin typeface="Meiryo UI" panose="020B0604030504040204" pitchFamily="34" charset="-128"/>
                <a:ea typeface="Meiryo UI" panose="020B0604030504040204" pitchFamily="34" charset="-128"/>
                <a:cs typeface="+mn-cs"/>
              </a:rPr>
              <a:t/>
            </a:r>
            <a:br>
              <a:rPr lang="en-US" altLang="ja-JP" sz="1200" dirty="0">
                <a:latin typeface="Meiryo UI" panose="020B0604030504040204" pitchFamily="34" charset="-128"/>
                <a:ea typeface="Meiryo UI" panose="020B0604030504040204" pitchFamily="34" charset="-128"/>
                <a:cs typeface="+mn-cs"/>
              </a:rPr>
            </a:br>
            <a:r>
              <a:rPr lang="ja-JP" altLang="en-US" sz="1200" b="1">
                <a:latin typeface="Meiryo UI" panose="020B0604030504040204" pitchFamily="34" charset="-128"/>
                <a:ea typeface="Meiryo UI" panose="020B0604030504040204" pitchFamily="34" charset="-128"/>
                <a:cs typeface="+mn-cs"/>
              </a:rPr>
              <a:t>「会社に対する見方」が変わり、会社に「新たな提案を行いたい」</a:t>
            </a:r>
            <a:r>
              <a:rPr lang="ja-JP" altLang="en-US" sz="1200">
                <a:latin typeface="Meiryo UI" panose="020B0604030504040204" pitchFamily="34" charset="-128"/>
                <a:ea typeface="Meiryo UI" panose="020B0604030504040204" pitchFamily="34" charset="-128"/>
                <a:cs typeface="+mn-cs"/>
              </a:rPr>
              <a:t>と思うと回答しています</a:t>
            </a:r>
            <a:endParaRPr lang="ja-JP" altLang="en-US" sz="1200" dirty="0">
              <a:latin typeface="Meiryo UI" panose="020B0604030504040204" pitchFamily="34" charset="-128"/>
              <a:ea typeface="Meiryo UI" panose="020B0604030504040204" pitchFamily="34" charset="-128"/>
              <a:cs typeface="+mn-cs"/>
            </a:endParaRPr>
          </a:p>
        </p:txBody>
      </p:sp>
      <p:sp>
        <p:nvSpPr>
          <p:cNvPr id="19" name="Google Shape;90;p2">
            <a:extLst>
              <a:ext uri="{FF2B5EF4-FFF2-40B4-BE49-F238E27FC236}">
                <a16:creationId xmlns:a16="http://schemas.microsoft.com/office/drawing/2014/main" xmlns="" id="{A0D0A47B-A98A-5E4A-BD33-5C8BE7A55682}"/>
              </a:ext>
            </a:extLst>
          </p:cNvPr>
          <p:cNvSpPr txBox="1">
            <a:spLocks noGrp="1"/>
          </p:cNvSpPr>
          <p:nvPr>
            <p:ph type="title"/>
          </p:nvPr>
        </p:nvSpPr>
        <p:spPr>
          <a:xfrm>
            <a:off x="236621" y="146255"/>
            <a:ext cx="7886700" cy="704264"/>
          </a:xfrm>
          <a:prstGeom prst="rect">
            <a:avLst/>
          </a:prstGeom>
          <a:noFill/>
          <a:ln>
            <a:noFill/>
          </a:ln>
        </p:spPr>
        <p:txBody>
          <a:bodyPr spcFirstLastPara="1" wrap="square" lIns="68569" tIns="34275" rIns="68569" bIns="34275" anchor="ctr" anchorCtr="0">
            <a:normAutofit/>
          </a:bodyPr>
          <a:lstStyle/>
          <a:p>
            <a:pPr>
              <a:buSzPts val="3200"/>
            </a:pPr>
            <a:r>
              <a:rPr lang="ja-JP" altLang="en-US" b="1">
                <a:latin typeface="Meiryo" panose="020B0604030504040204" pitchFamily="34" charset="-128"/>
                <a:ea typeface="Meiryo" panose="020B0604030504040204" pitchFamily="34" charset="-128"/>
              </a:rPr>
              <a:t>アンケート報告：</a:t>
            </a:r>
            <a:r>
              <a:rPr lang="ja-JP" altLang="en-US" b="1"/>
              <a:t>参加社員</a:t>
            </a:r>
            <a:r>
              <a:rPr lang="en-US" altLang="ja-JP" b="1" dirty="0">
                <a:latin typeface="Meiryo" panose="020B0604030504040204" pitchFamily="34" charset="-128"/>
                <a:ea typeface="Meiryo" panose="020B0604030504040204" pitchFamily="34" charset="-128"/>
              </a:rPr>
              <a:t>-1</a:t>
            </a:r>
            <a:endParaRPr b="1" dirty="0">
              <a:latin typeface="Meiryo" panose="020B0604030504040204" pitchFamily="34" charset="-128"/>
              <a:ea typeface="Meiryo" panose="020B0604030504040204" pitchFamily="34" charset="-128"/>
            </a:endParaRPr>
          </a:p>
        </p:txBody>
      </p:sp>
      <p:pic>
        <p:nvPicPr>
          <p:cNvPr id="21" name="Google Shape;374;p16" descr="クリップアート が含まれている画像&#10;&#10;自動的に生成された説明">
            <a:extLst>
              <a:ext uri="{FF2B5EF4-FFF2-40B4-BE49-F238E27FC236}">
                <a16:creationId xmlns:a16="http://schemas.microsoft.com/office/drawing/2014/main" xmlns="" id="{D5F42D64-FB31-1E4E-B3B7-DA3180158A13}"/>
              </a:ext>
            </a:extLst>
          </p:cNvPr>
          <p:cNvPicPr preferRelativeResize="0"/>
          <p:nvPr/>
        </p:nvPicPr>
        <p:blipFill rotWithShape="1">
          <a:blip r:embed="rId6">
            <a:alphaModFix/>
          </a:blip>
          <a:srcRect/>
          <a:stretch/>
        </p:blipFill>
        <p:spPr>
          <a:xfrm>
            <a:off x="6430650" y="231759"/>
            <a:ext cx="2429999" cy="229245"/>
          </a:xfrm>
          <a:prstGeom prst="rect">
            <a:avLst/>
          </a:prstGeom>
          <a:noFill/>
          <a:ln>
            <a:noFill/>
          </a:ln>
        </p:spPr>
      </p:pic>
      <p:sp>
        <p:nvSpPr>
          <p:cNvPr id="22" name="テキスト ボックス 21">
            <a:extLst>
              <a:ext uri="{FF2B5EF4-FFF2-40B4-BE49-F238E27FC236}">
                <a16:creationId xmlns:a16="http://schemas.microsoft.com/office/drawing/2014/main" xmlns="" id="{682D835D-DDCD-CB4D-A2CB-16401DC5860F}"/>
              </a:ext>
            </a:extLst>
          </p:cNvPr>
          <p:cNvSpPr txBox="1"/>
          <p:nvPr/>
        </p:nvSpPr>
        <p:spPr>
          <a:xfrm>
            <a:off x="236621" y="3447624"/>
            <a:ext cx="3483404" cy="461665"/>
          </a:xfrm>
          <a:prstGeom prst="rect">
            <a:avLst/>
          </a:prstGeom>
          <a:solidFill>
            <a:schemeClr val="accent1">
              <a:lumMod val="20000"/>
              <a:lumOff val="80000"/>
            </a:schemeClr>
          </a:solidFill>
        </p:spPr>
        <p:txBody>
          <a:bodyPr wrap="square" rtlCol="0">
            <a:spAutoFit/>
          </a:bodyPr>
          <a:lstStyle/>
          <a:p>
            <a:pPr lvl="0"/>
            <a:r>
              <a:rPr lang="ja-JP" altLang="en-US" sz="1200">
                <a:latin typeface="Meiryo UI" panose="020B0604030504040204" pitchFamily="34" charset="-128"/>
                <a:ea typeface="Meiryo UI" panose="020B0604030504040204" pitchFamily="34" charset="-128"/>
                <a:cs typeface="+mn-cs"/>
              </a:rPr>
              <a:t>プログラムに参加した企業人の</a:t>
            </a:r>
            <a:r>
              <a:rPr lang="en-US" altLang="ja-JP" sz="1200" dirty="0">
                <a:latin typeface="Meiryo UI" panose="020B0604030504040204" pitchFamily="34" charset="-128"/>
                <a:ea typeface="Meiryo UI" panose="020B0604030504040204" pitchFamily="34" charset="-128"/>
                <a:cs typeface="+mn-cs"/>
              </a:rPr>
              <a:t>91%</a:t>
            </a:r>
            <a:r>
              <a:rPr lang="ja-JP" altLang="en-US" sz="1200">
                <a:latin typeface="Meiryo UI" panose="020B0604030504040204" pitchFamily="34" charset="-128"/>
                <a:ea typeface="Meiryo UI" panose="020B0604030504040204" pitchFamily="34" charset="-128"/>
                <a:cs typeface="+mn-cs"/>
              </a:rPr>
              <a:t>が</a:t>
            </a:r>
            <a:endParaRPr lang="en-US" altLang="ja-JP" sz="1200" dirty="0">
              <a:latin typeface="Meiryo UI" panose="020B0604030504040204" pitchFamily="34" charset="-128"/>
              <a:ea typeface="Meiryo UI" panose="020B0604030504040204" pitchFamily="34" charset="-128"/>
              <a:cs typeface="+mn-cs"/>
            </a:endParaRPr>
          </a:p>
          <a:p>
            <a:pPr lvl="0"/>
            <a:r>
              <a:rPr lang="ja-JP" altLang="en-US" sz="1200" b="1">
                <a:latin typeface="Meiryo UI" panose="020B0604030504040204" pitchFamily="34" charset="-128"/>
                <a:ea typeface="Meiryo UI" panose="020B0604030504040204" pitchFamily="34" charset="-128"/>
                <a:cs typeface="+mn-cs"/>
              </a:rPr>
              <a:t>「成長実感」を感じる</a:t>
            </a:r>
            <a:r>
              <a:rPr lang="ja-JP" altLang="en-US" sz="1200">
                <a:latin typeface="Meiryo UI" panose="020B0604030504040204" pitchFamily="34" charset="-128"/>
                <a:ea typeface="Meiryo UI" panose="020B0604030504040204" pitchFamily="34" charset="-128"/>
                <a:cs typeface="+mn-cs"/>
              </a:rPr>
              <a:t>と思うと回答しています</a:t>
            </a:r>
            <a:endParaRPr lang="ja-JP" altLang="en-US" sz="1200" dirty="0">
              <a:latin typeface="Meiryo UI" panose="020B0604030504040204" pitchFamily="34" charset="-128"/>
              <a:ea typeface="Meiryo UI" panose="020B0604030504040204" pitchFamily="34" charset="-128"/>
              <a:cs typeface="+mn-cs"/>
            </a:endParaRPr>
          </a:p>
        </p:txBody>
      </p:sp>
      <p:sp>
        <p:nvSpPr>
          <p:cNvPr id="23" name="テキスト ボックス 22">
            <a:extLst>
              <a:ext uri="{FF2B5EF4-FFF2-40B4-BE49-F238E27FC236}">
                <a16:creationId xmlns:a16="http://schemas.microsoft.com/office/drawing/2014/main" xmlns="" id="{D66DCAFB-D60E-C240-AC24-E1AC83A0986B}"/>
              </a:ext>
            </a:extLst>
          </p:cNvPr>
          <p:cNvSpPr txBox="1"/>
          <p:nvPr/>
        </p:nvSpPr>
        <p:spPr>
          <a:xfrm>
            <a:off x="-537340" y="4013646"/>
            <a:ext cx="4418825" cy="1731243"/>
          </a:xfrm>
          <a:prstGeom prst="rect">
            <a:avLst/>
          </a:prstGeom>
          <a:noFill/>
        </p:spPr>
        <p:txBody>
          <a:bodyPr wrap="square" rtlCol="0">
            <a:spAutoFit/>
          </a:bodyPr>
          <a:lstStyle/>
          <a:p>
            <a:pPr algn="ctr"/>
            <a:r>
              <a:rPr lang="ja-JP" altLang="en-US" sz="900" dirty="0"/>
              <a:t>　</a:t>
            </a:r>
            <a:r>
              <a:rPr lang="ja-JP" altLang="en-US" sz="1050" b="1" dirty="0">
                <a:latin typeface="メイリオ" panose="020B0604030504040204" pitchFamily="50" charset="-128"/>
                <a:ea typeface="メイリオ" panose="020B0604030504040204" pitchFamily="50" charset="-128"/>
              </a:rPr>
              <a:t>このプロジェクトを通して</a:t>
            </a:r>
            <a:r>
              <a:rPr lang="ja-JP" altLang="en-US" sz="1050" b="1" dirty="0">
                <a:solidFill>
                  <a:srgbClr val="FF0000"/>
                </a:solidFill>
                <a:latin typeface="メイリオ" panose="020B0604030504040204" pitchFamily="50" charset="-128"/>
                <a:ea typeface="メイリオ" panose="020B0604030504040204" pitchFamily="50" charset="-128"/>
              </a:rPr>
              <a:t>成長した実感</a:t>
            </a:r>
            <a:r>
              <a:rPr lang="ja-JP" altLang="en-US" sz="1050" b="1" dirty="0">
                <a:latin typeface="メイリオ" panose="020B0604030504040204" pitchFamily="50" charset="-128"/>
                <a:ea typeface="メイリオ" panose="020B0604030504040204" pitchFamily="50" charset="-128"/>
              </a:rPr>
              <a:t>がある</a:t>
            </a:r>
          </a:p>
          <a:p>
            <a:pPr algn="ctr"/>
            <a:r>
              <a:rPr lang="en-US" altLang="ja-JP" sz="750" dirty="0">
                <a:latin typeface="メイリオ" panose="020B0604030504040204" pitchFamily="50" charset="-128"/>
                <a:ea typeface="メイリオ" panose="020B0604030504040204" pitchFamily="50" charset="-128"/>
              </a:rPr>
              <a:t/>
            </a:r>
            <a:br>
              <a:rPr lang="en-US" altLang="ja-JP" sz="750" dirty="0">
                <a:latin typeface="メイリオ" panose="020B0604030504040204" pitchFamily="50" charset="-128"/>
                <a:ea typeface="メイリオ" panose="020B0604030504040204" pitchFamily="50" charset="-128"/>
              </a:rPr>
            </a:br>
            <a:r>
              <a:rPr lang="en-US" altLang="ja-JP" sz="750" dirty="0">
                <a:latin typeface="メイリオ" panose="020B0604030504040204" pitchFamily="50" charset="-128"/>
                <a:ea typeface="メイリオ" panose="020B0604030504040204" pitchFamily="50" charset="-128"/>
              </a:rPr>
              <a:t/>
            </a:r>
            <a:br>
              <a:rPr lang="en-US" altLang="ja-JP" sz="750" dirty="0">
                <a:latin typeface="メイリオ" panose="020B0604030504040204" pitchFamily="50" charset="-128"/>
                <a:ea typeface="メイリオ" panose="020B0604030504040204" pitchFamily="50" charset="-128"/>
              </a:rPr>
            </a:br>
            <a:r>
              <a:rPr lang="ja-JP" altLang="en-US" sz="750" dirty="0">
                <a:latin typeface="メイリオ" panose="020B0604030504040204" pitchFamily="50" charset="-128"/>
                <a:ea typeface="メイリオ" panose="020B0604030504040204" pitchFamily="50" charset="-128"/>
              </a:rPr>
              <a:t>　　　　　　　　　</a:t>
            </a:r>
            <a:endParaRPr lang="en-US" altLang="ja-JP" sz="750" dirty="0">
              <a:latin typeface="メイリオ" panose="020B0604030504040204" pitchFamily="50" charset="-128"/>
              <a:ea typeface="メイリオ" panose="020B0604030504040204" pitchFamily="50" charset="-128"/>
            </a:endParaRPr>
          </a:p>
          <a:p>
            <a:pPr algn="ctr"/>
            <a:endParaRPr lang="en-US" altLang="ja-JP" sz="750" dirty="0">
              <a:latin typeface="メイリオ" panose="020B0604030504040204" pitchFamily="50" charset="-128"/>
              <a:ea typeface="メイリオ" panose="020B0604030504040204" pitchFamily="50" charset="-128"/>
            </a:endParaRPr>
          </a:p>
          <a:p>
            <a:pPr algn="ctr"/>
            <a:r>
              <a:rPr lang="en-US" altLang="ja-JP" sz="750" dirty="0">
                <a:latin typeface="メイリオ" panose="020B0604030504040204" pitchFamily="50" charset="-128"/>
                <a:ea typeface="メイリオ" panose="020B0604030504040204" pitchFamily="50" charset="-128"/>
              </a:rPr>
              <a:t/>
            </a:r>
            <a:br>
              <a:rPr lang="en-US" altLang="ja-JP" sz="750" dirty="0">
                <a:latin typeface="メイリオ" panose="020B0604030504040204" pitchFamily="50" charset="-128"/>
                <a:ea typeface="メイリオ" panose="020B0604030504040204" pitchFamily="50" charset="-128"/>
              </a:rPr>
            </a:br>
            <a:r>
              <a:rPr lang="en-US" altLang="ja-JP" sz="750" dirty="0">
                <a:latin typeface="メイリオ" panose="020B0604030504040204" pitchFamily="50" charset="-128"/>
                <a:ea typeface="メイリオ" panose="020B0604030504040204" pitchFamily="50" charset="-128"/>
              </a:rPr>
              <a:t/>
            </a:r>
            <a:br>
              <a:rPr lang="en-US" altLang="ja-JP" sz="750" dirty="0">
                <a:latin typeface="メイリオ" panose="020B0604030504040204" pitchFamily="50" charset="-128"/>
                <a:ea typeface="メイリオ" panose="020B0604030504040204" pitchFamily="50" charset="-128"/>
              </a:rPr>
            </a:br>
            <a:endParaRPr lang="en-US" altLang="ja-JP" sz="750" dirty="0">
              <a:latin typeface="メイリオ" panose="020B0604030504040204" pitchFamily="50" charset="-128"/>
              <a:ea typeface="メイリオ" panose="020B0604030504040204" pitchFamily="50" charset="-128"/>
            </a:endParaRPr>
          </a:p>
          <a:p>
            <a:pPr algn="ctr"/>
            <a:r>
              <a:rPr lang="ja-JP" altLang="en-US" sz="750" dirty="0">
                <a:latin typeface="メイリオ" panose="020B0604030504040204" pitchFamily="50" charset="-128"/>
                <a:ea typeface="メイリオ" panose="020B0604030504040204" pitchFamily="50" charset="-128"/>
              </a:rPr>
              <a:t>　　</a:t>
            </a:r>
            <a:r>
              <a:rPr lang="en-US" altLang="ja-JP" sz="1500" dirty="0">
                <a:solidFill>
                  <a:schemeClr val="bg1"/>
                </a:solidFill>
                <a:latin typeface="メイリオ" panose="020B0604030504040204" pitchFamily="50" charset="-128"/>
                <a:ea typeface="メイリオ" panose="020B0604030504040204" pitchFamily="50" charset="-128"/>
              </a:rPr>
              <a:t>91%</a:t>
            </a:r>
            <a:br>
              <a:rPr lang="en-US" altLang="ja-JP" sz="1500" dirty="0">
                <a:solidFill>
                  <a:schemeClr val="bg1"/>
                </a:solidFill>
                <a:latin typeface="メイリオ" panose="020B0604030504040204" pitchFamily="50" charset="-128"/>
                <a:ea typeface="メイリオ" panose="020B0604030504040204" pitchFamily="50" charset="-128"/>
              </a:rPr>
            </a:br>
            <a:r>
              <a:rPr lang="en-US" altLang="ja-JP" sz="1500" dirty="0">
                <a:solidFill>
                  <a:schemeClr val="bg1"/>
                </a:solidFill>
                <a:latin typeface="メイリオ" panose="020B0604030504040204" pitchFamily="50" charset="-128"/>
                <a:ea typeface="メイリオ" panose="020B0604030504040204" pitchFamily="50" charset="-128"/>
              </a:rPr>
              <a:t/>
            </a:r>
            <a:br>
              <a:rPr lang="en-US" altLang="ja-JP" sz="1500" dirty="0">
                <a:solidFill>
                  <a:schemeClr val="bg1"/>
                </a:solidFill>
                <a:latin typeface="メイリオ" panose="020B0604030504040204" pitchFamily="50" charset="-128"/>
                <a:ea typeface="メイリオ" panose="020B0604030504040204" pitchFamily="50" charset="-128"/>
              </a:rPr>
            </a:br>
            <a:r>
              <a:rPr lang="en-US" altLang="ja-JP" sz="600" dirty="0">
                <a:latin typeface="メイリオ" panose="020B0604030504040204" pitchFamily="50" charset="-128"/>
                <a:ea typeface="メイリオ" panose="020B0604030504040204" pitchFamily="50" charset="-128"/>
              </a:rPr>
              <a:t>(</a:t>
            </a:r>
            <a:r>
              <a:rPr lang="ja-JP" altLang="en-US" sz="600" dirty="0">
                <a:latin typeface="メイリオ" panose="020B0604030504040204" pitchFamily="50" charset="-128"/>
                <a:ea typeface="メイリオ" panose="020B0604030504040204" pitchFamily="50" charset="-128"/>
              </a:rPr>
              <a:t>とてもよくあてはまる・まあまあ当てはまる</a:t>
            </a:r>
            <a:r>
              <a:rPr lang="en-US" altLang="ja-JP" sz="600" dirty="0">
                <a:latin typeface="メイリオ" panose="020B0604030504040204" pitchFamily="50" charset="-128"/>
                <a:ea typeface="メイリオ" panose="020B0604030504040204" pitchFamily="50" charset="-128"/>
              </a:rPr>
              <a:t>)</a:t>
            </a:r>
            <a:endParaRPr lang="ja-JP" altLang="en-US" sz="225" dirty="0">
              <a:latin typeface="メイリオ" panose="020B0604030504040204" pitchFamily="50" charset="-128"/>
              <a:ea typeface="メイリオ" panose="020B0604030504040204" pitchFamily="50" charset="-128"/>
            </a:endParaRPr>
          </a:p>
          <a:p>
            <a:endParaRPr kumimoji="1" lang="ja-JP" altLang="en-US" sz="750" dirty="0"/>
          </a:p>
        </p:txBody>
      </p:sp>
      <p:graphicFrame>
        <p:nvGraphicFramePr>
          <p:cNvPr id="24" name="グラフ 23">
            <a:extLst>
              <a:ext uri="{FF2B5EF4-FFF2-40B4-BE49-F238E27FC236}">
                <a16:creationId xmlns:a16="http://schemas.microsoft.com/office/drawing/2014/main" xmlns="" id="{9BAC7AEE-45D9-B74F-816D-960E3DB2E044}"/>
              </a:ext>
            </a:extLst>
          </p:cNvPr>
          <p:cNvGraphicFramePr>
            <a:graphicFrameLocks/>
          </p:cNvGraphicFramePr>
          <p:nvPr>
            <p:extLst>
              <p:ext uri="{D42A27DB-BD31-4B8C-83A1-F6EECF244321}">
                <p14:modId xmlns:p14="http://schemas.microsoft.com/office/powerpoint/2010/main" val="681352070"/>
              </p:ext>
            </p:extLst>
          </p:nvPr>
        </p:nvGraphicFramePr>
        <p:xfrm>
          <a:off x="423346" y="4353912"/>
          <a:ext cx="2497455" cy="1176980"/>
        </p:xfrm>
        <a:graphic>
          <a:graphicData uri="http://schemas.openxmlformats.org/drawingml/2006/chart">
            <c:chart xmlns:c="http://schemas.openxmlformats.org/drawingml/2006/chart" xmlns:r="http://schemas.openxmlformats.org/officeDocument/2006/relationships" r:id="rId7"/>
          </a:graphicData>
        </a:graphic>
      </p:graphicFrame>
      <p:sp>
        <p:nvSpPr>
          <p:cNvPr id="2" name="テキスト ボックス 1">
            <a:extLst>
              <a:ext uri="{FF2B5EF4-FFF2-40B4-BE49-F238E27FC236}">
                <a16:creationId xmlns:a16="http://schemas.microsoft.com/office/drawing/2014/main" xmlns="" id="{74C47FA4-7956-BA4A-A81C-61618CCD8EA7}"/>
              </a:ext>
            </a:extLst>
          </p:cNvPr>
          <p:cNvSpPr txBox="1"/>
          <p:nvPr/>
        </p:nvSpPr>
        <p:spPr>
          <a:xfrm>
            <a:off x="4179971" y="3472828"/>
            <a:ext cx="4933470" cy="430887"/>
          </a:xfrm>
          <a:prstGeom prst="rect">
            <a:avLst/>
          </a:prstGeom>
          <a:noFill/>
        </p:spPr>
        <p:txBody>
          <a:bodyPr wrap="square" rtlCol="0">
            <a:spAutoFit/>
          </a:bodyPr>
          <a:lstStyle/>
          <a:p>
            <a:r>
              <a:rPr kumimoji="1" lang="en-US" altLang="ja-JP" sz="1100" b="1" dirty="0">
                <a:latin typeface="Meiryo UI" panose="020B0604030504040204" pitchFamily="34" charset="-128"/>
                <a:ea typeface="Meiryo UI" panose="020B0604030504040204" pitchFamily="34" charset="-128"/>
              </a:rPr>
              <a:t>Q.</a:t>
            </a:r>
            <a:r>
              <a:rPr kumimoji="1" lang="ja-JP" altLang="en-US" sz="1100" b="1">
                <a:latin typeface="Meiryo UI" panose="020B0604030504040204" pitchFamily="34" charset="-128"/>
                <a:ea typeface="Meiryo UI" panose="020B0604030504040204" pitchFamily="34" charset="-128"/>
              </a:rPr>
              <a:t>このプロジェクトに参加したことによって、どんな気づきや学びがありましたか？</a:t>
            </a:r>
            <a:endParaRPr kumimoji="1" lang="en-US" altLang="ja-JP" sz="1100" b="1" dirty="0">
              <a:latin typeface="Meiryo UI" panose="020B0604030504040204" pitchFamily="34" charset="-128"/>
              <a:ea typeface="Meiryo UI" panose="020B0604030504040204" pitchFamily="34" charset="-128"/>
            </a:endParaRPr>
          </a:p>
          <a:p>
            <a:r>
              <a:rPr kumimoji="1" lang="ja-JP" altLang="en-US" sz="1100" b="1">
                <a:latin typeface="Meiryo UI" panose="020B0604030504040204" pitchFamily="34" charset="-128"/>
                <a:ea typeface="Meiryo UI" panose="020B0604030504040204" pitchFamily="34" charset="-128"/>
              </a:rPr>
              <a:t>コメント抜粋</a:t>
            </a:r>
          </a:p>
        </p:txBody>
      </p:sp>
      <p:sp>
        <p:nvSpPr>
          <p:cNvPr id="28" name="テキスト ボックス 27">
            <a:extLst>
              <a:ext uri="{FF2B5EF4-FFF2-40B4-BE49-F238E27FC236}">
                <a16:creationId xmlns:a16="http://schemas.microsoft.com/office/drawing/2014/main" xmlns="" id="{7A939A82-9FF7-AA47-B6DC-A0D219096410}"/>
              </a:ext>
            </a:extLst>
          </p:cNvPr>
          <p:cNvSpPr txBox="1"/>
          <p:nvPr/>
        </p:nvSpPr>
        <p:spPr>
          <a:xfrm>
            <a:off x="4238513" y="4098435"/>
            <a:ext cx="4619737" cy="1938992"/>
          </a:xfrm>
          <a:prstGeom prst="rect">
            <a:avLst/>
          </a:prstGeom>
          <a:noFill/>
          <a:ln w="22225">
            <a:solidFill>
              <a:srgbClr val="0070C0"/>
            </a:solidFill>
          </a:ln>
        </p:spPr>
        <p:txBody>
          <a:bodyPr wrap="square" rtlCol="0">
            <a:spAutoFit/>
          </a:bodyPr>
          <a:lstStyle>
            <a:defPPr marR="0" lvl="0" algn="l" rtl="0">
              <a:lnSpc>
                <a:spcPct val="100000"/>
              </a:lnSpc>
              <a:spcBef>
                <a:spcPts val="0"/>
              </a:spcBef>
              <a:spcAft>
                <a:spcPts val="0"/>
              </a:spcAft>
              <a:defRPr/>
            </a:defPPr>
            <a:lvl1pPr>
              <a:defRPr sz="1200">
                <a:latin typeface="メイリオ" panose="020B0604030504040204" pitchFamily="50" charset="-128"/>
                <a:ea typeface="メイリオ" panose="020B0604030504040204" pitchFamily="50" charset="-128"/>
              </a:defRPr>
            </a:lvl1pPr>
          </a:lstStyle>
          <a:p>
            <a:r>
              <a:rPr lang="ja-JP" altLang="en-US" sz="1000" b="1"/>
              <a:t>分野に関わらない多業種、多様な方との関わりの重要性。</a:t>
            </a:r>
          </a:p>
          <a:p>
            <a:r>
              <a:rPr lang="ja-JP" altLang="en-US" sz="1000" b="1"/>
              <a:t/>
            </a:r>
            <a:br>
              <a:rPr lang="ja-JP" altLang="en-US" sz="1000" b="1"/>
            </a:br>
            <a:r>
              <a:rPr lang="ja-JP" altLang="en-US" sz="1000" b="1"/>
              <a:t>自分や自社を見つめ直す事によって、あらたな発見や課題</a:t>
            </a:r>
            <a:r>
              <a:rPr lang="ja-JP" altLang="en-US" sz="1000"/>
              <a:t>に気付けました。</a:t>
            </a:r>
          </a:p>
          <a:p>
            <a:r>
              <a:rPr lang="ja-JP" altLang="en-US" sz="1000"/>
              <a:t>また、自分の考えをアウトプットする大切さやコミュニケーションについても学べました。</a:t>
            </a:r>
          </a:p>
          <a:p>
            <a:r>
              <a:rPr lang="ja-JP" altLang="en-US" sz="1000" b="1"/>
              <a:t/>
            </a:r>
            <a:br>
              <a:rPr lang="ja-JP" altLang="en-US" sz="1000" b="1"/>
            </a:br>
            <a:r>
              <a:rPr lang="ja-JP" altLang="en-US" sz="1000" b="1"/>
              <a:t>社内外の取り組みを見直す、取り入れる良いきっかけと</a:t>
            </a:r>
            <a:r>
              <a:rPr lang="ja-JP" altLang="en-US" sz="1000"/>
              <a:t>なりました。</a:t>
            </a:r>
            <a:endParaRPr lang="en-US" altLang="ja-JP" sz="1000" dirty="0"/>
          </a:p>
          <a:p>
            <a:endParaRPr lang="ja-JP" altLang="en-US" sz="1000"/>
          </a:p>
          <a:p>
            <a:r>
              <a:rPr lang="ja-JP" altLang="en-US" sz="1000" b="1"/>
              <a:t>会社の今後あるべき姿・こうあってほしいという希望</a:t>
            </a:r>
            <a:r>
              <a:rPr lang="ja-JP" altLang="en-US" sz="1000"/>
              <a:t>を持つようになった　</a:t>
            </a:r>
          </a:p>
          <a:p>
            <a:r>
              <a:rPr lang="ja-JP" altLang="en-US" sz="1000"/>
              <a:t/>
            </a:r>
            <a:br>
              <a:rPr lang="ja-JP" altLang="en-US" sz="1000"/>
            </a:br>
            <a:r>
              <a:rPr lang="ja-JP" altLang="en-US" sz="1000"/>
              <a:t>初めて</a:t>
            </a:r>
            <a:r>
              <a:rPr lang="en-US" altLang="ja-JP" sz="1000" dirty="0"/>
              <a:t>"</a:t>
            </a:r>
            <a:r>
              <a:rPr lang="ja-JP" altLang="en-US" sz="1000"/>
              <a:t>教育</a:t>
            </a:r>
            <a:r>
              <a:rPr lang="en-US" altLang="ja-JP" sz="1000" dirty="0"/>
              <a:t>"</a:t>
            </a:r>
            <a:r>
              <a:rPr lang="ja-JP" altLang="en-US" sz="1000"/>
              <a:t>に触れ、</a:t>
            </a:r>
            <a:r>
              <a:rPr lang="ja-JP" altLang="en-US" sz="1000" b="1"/>
              <a:t>大人が向かう姿勢が直に子ども達のエネルギー</a:t>
            </a:r>
            <a:r>
              <a:rPr lang="en-US" altLang="ja-JP" sz="1000" b="1" dirty="0"/>
              <a:t>(</a:t>
            </a:r>
            <a:r>
              <a:rPr lang="ja-JP" altLang="en-US" sz="1000" b="1"/>
              <a:t>成長</a:t>
            </a:r>
            <a:r>
              <a:rPr lang="en-US" altLang="ja-JP" sz="1000" b="1" dirty="0"/>
              <a:t>)</a:t>
            </a:r>
            <a:r>
              <a:rPr lang="ja-JP" altLang="en-US" sz="1000" b="1"/>
              <a:t>になる学校教育にやりがいを感じる</a:t>
            </a:r>
            <a:r>
              <a:rPr lang="ja-JP" altLang="en-US" sz="1000"/>
              <a:t>ことがわかった。</a:t>
            </a:r>
          </a:p>
        </p:txBody>
      </p:sp>
      <p:pic>
        <p:nvPicPr>
          <p:cNvPr id="29" name="図 28">
            <a:extLst>
              <a:ext uri="{FF2B5EF4-FFF2-40B4-BE49-F238E27FC236}">
                <a16:creationId xmlns:a16="http://schemas.microsoft.com/office/drawing/2014/main" xmlns="" id="{3A858763-DCBA-8C43-95A9-11F68F3E6655}"/>
              </a:ext>
            </a:extLst>
          </p:cNvPr>
          <p:cNvPicPr>
            <a:picLocks noChangeAspect="1"/>
          </p:cNvPicPr>
          <p:nvPr/>
        </p:nvPicPr>
        <p:blipFill>
          <a:blip r:embed="rId8"/>
          <a:stretch>
            <a:fillRect/>
          </a:stretch>
        </p:blipFill>
        <p:spPr>
          <a:xfrm>
            <a:off x="7491329" y="6410907"/>
            <a:ext cx="1366921" cy="256012"/>
          </a:xfrm>
          <a:prstGeom prst="rect">
            <a:avLst/>
          </a:prstGeom>
        </p:spPr>
      </p:pic>
    </p:spTree>
    <p:extLst>
      <p:ext uri="{BB962C8B-B14F-4D97-AF65-F5344CB8AC3E}">
        <p14:creationId xmlns:p14="http://schemas.microsoft.com/office/powerpoint/2010/main" val="1137004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5">
            <a:extLst>
              <a:ext uri="{FF2B5EF4-FFF2-40B4-BE49-F238E27FC236}">
                <a16:creationId xmlns:a16="http://schemas.microsoft.com/office/drawing/2014/main" xmlns="" id="{E4E989A5-AA31-42B7-BBFA-761A91AA6CD2}"/>
              </a:ext>
            </a:extLst>
          </p:cNvPr>
          <p:cNvSpPr txBox="1"/>
          <p:nvPr/>
        </p:nvSpPr>
        <p:spPr>
          <a:xfrm>
            <a:off x="3353765" y="6515537"/>
            <a:ext cx="5672126" cy="196208"/>
          </a:xfrm>
          <a:prstGeom prst="rect">
            <a:avLst/>
          </a:prstGeom>
          <a:noFill/>
          <a:ln w="3175">
            <a:noFill/>
          </a:ln>
        </p:spPr>
        <p:txBody>
          <a:bodyPr wrap="square">
            <a:spAutoFit/>
          </a:bodyPr>
          <a:lstStyle/>
          <a:p>
            <a:pPr algn="r">
              <a:defRPr/>
            </a:pPr>
            <a:r>
              <a:rPr lang="ja-JP" altLang="en-US" sz="675" dirty="0">
                <a:solidFill>
                  <a:schemeClr val="bg1">
                    <a:lumMod val="50000"/>
                  </a:schemeClr>
                </a:solidFill>
                <a:latin typeface="メイリオ" panose="020B0604030504040204" pitchFamily="50" charset="-128"/>
                <a:ea typeface="メイリオ" panose="020B0604030504040204" pitchFamily="50" charset="-128"/>
              </a:rPr>
              <a:t>シズクリプロジェクトに参画いただいた</a:t>
            </a:r>
            <a:r>
              <a:rPr lang="en-US" altLang="ja-JP" sz="675" dirty="0">
                <a:solidFill>
                  <a:schemeClr val="bg1">
                    <a:lumMod val="50000"/>
                  </a:schemeClr>
                </a:solidFill>
                <a:latin typeface="メイリオ" panose="020B0604030504040204" pitchFamily="50" charset="-128"/>
                <a:ea typeface="メイリオ" panose="020B0604030504040204" pitchFamily="50" charset="-128"/>
              </a:rPr>
              <a:t>4</a:t>
            </a:r>
            <a:r>
              <a:rPr lang="ja-JP" altLang="en-US" sz="675" dirty="0">
                <a:solidFill>
                  <a:schemeClr val="bg1">
                    <a:lumMod val="50000"/>
                  </a:schemeClr>
                </a:solidFill>
                <a:latin typeface="メイリオ" panose="020B0604030504040204" pitchFamily="50" charset="-128"/>
                <a:ea typeface="メイリオ" panose="020B0604030504040204" pitchFamily="50" charset="-128"/>
              </a:rPr>
              <a:t>社</a:t>
            </a:r>
            <a:r>
              <a:rPr lang="en-US" altLang="ja-JP" sz="675" dirty="0">
                <a:solidFill>
                  <a:schemeClr val="bg1">
                    <a:lumMod val="50000"/>
                  </a:schemeClr>
                </a:solidFill>
                <a:latin typeface="メイリオ" panose="020B0604030504040204" pitchFamily="50" charset="-128"/>
                <a:ea typeface="メイリオ" panose="020B0604030504040204" pitchFamily="50" charset="-128"/>
              </a:rPr>
              <a:t>10</a:t>
            </a:r>
            <a:r>
              <a:rPr lang="ja-JP" altLang="en-US" sz="675" dirty="0">
                <a:solidFill>
                  <a:schemeClr val="bg1">
                    <a:lumMod val="50000"/>
                  </a:schemeClr>
                </a:solidFill>
                <a:latin typeface="メイリオ" panose="020B0604030504040204" pitchFamily="50" charset="-128"/>
                <a:ea typeface="メイリオ" panose="020B0604030504040204" pitchFamily="50" charset="-128"/>
              </a:rPr>
              <a:t>名　プロジェクト（事前研修）参画前とプロジェクト（事後研修）参画前実施のアンケートより</a:t>
            </a:r>
            <a:endParaRPr lang="ja-JP" altLang="en-US" sz="825" dirty="0">
              <a:solidFill>
                <a:schemeClr val="bg1">
                  <a:lumMod val="50000"/>
                </a:schemeClr>
              </a:solidFill>
              <a:latin typeface="メイリオ" panose="020B0604030504040204" pitchFamily="50" charset="-128"/>
              <a:ea typeface="メイリオ" panose="020B0604030504040204" pitchFamily="50" charset="-128"/>
            </a:endParaRPr>
          </a:p>
        </p:txBody>
      </p:sp>
      <p:sp>
        <p:nvSpPr>
          <p:cNvPr id="9" name="Google Shape;90;p2">
            <a:extLst>
              <a:ext uri="{FF2B5EF4-FFF2-40B4-BE49-F238E27FC236}">
                <a16:creationId xmlns:a16="http://schemas.microsoft.com/office/drawing/2014/main" xmlns="" id="{C10130DF-4526-B347-A413-FF1531C40962}"/>
              </a:ext>
            </a:extLst>
          </p:cNvPr>
          <p:cNvSpPr txBox="1">
            <a:spLocks noGrp="1"/>
          </p:cNvSpPr>
          <p:nvPr>
            <p:ph type="title"/>
          </p:nvPr>
        </p:nvSpPr>
        <p:spPr>
          <a:xfrm>
            <a:off x="236621" y="146255"/>
            <a:ext cx="7886700" cy="704264"/>
          </a:xfrm>
          <a:prstGeom prst="rect">
            <a:avLst/>
          </a:prstGeom>
          <a:noFill/>
          <a:ln>
            <a:noFill/>
          </a:ln>
        </p:spPr>
        <p:txBody>
          <a:bodyPr spcFirstLastPara="1" wrap="square" lIns="68569" tIns="34275" rIns="68569" bIns="34275" anchor="ctr" anchorCtr="0">
            <a:normAutofit/>
          </a:bodyPr>
          <a:lstStyle/>
          <a:p>
            <a:pPr>
              <a:buSzPts val="3200"/>
            </a:pPr>
            <a:r>
              <a:rPr lang="ja-JP" altLang="en-US" b="1">
                <a:latin typeface="Meiryo" panose="020B0604030504040204" pitchFamily="34" charset="-128"/>
                <a:ea typeface="Meiryo" panose="020B0604030504040204" pitchFamily="34" charset="-128"/>
              </a:rPr>
              <a:t>アンケート報告：</a:t>
            </a:r>
            <a:r>
              <a:rPr lang="ja-JP" altLang="en-US" b="1"/>
              <a:t>参加社員</a:t>
            </a:r>
            <a:r>
              <a:rPr lang="en-US" altLang="ja-JP" b="1" dirty="0">
                <a:latin typeface="Meiryo" panose="020B0604030504040204" pitchFamily="34" charset="-128"/>
                <a:ea typeface="Meiryo" panose="020B0604030504040204" pitchFamily="34" charset="-128"/>
              </a:rPr>
              <a:t>-2</a:t>
            </a:r>
            <a:endParaRPr b="1" dirty="0">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xmlns="" id="{3BD55B78-ABCA-C145-9D8C-AA7F69C60F10}"/>
              </a:ext>
            </a:extLst>
          </p:cNvPr>
          <p:cNvSpPr txBox="1"/>
          <p:nvPr/>
        </p:nvSpPr>
        <p:spPr>
          <a:xfrm>
            <a:off x="270289" y="817336"/>
            <a:ext cx="5035352" cy="415498"/>
          </a:xfrm>
          <a:prstGeom prst="rect">
            <a:avLst/>
          </a:prstGeom>
          <a:solidFill>
            <a:schemeClr val="accent1">
              <a:lumMod val="20000"/>
              <a:lumOff val="80000"/>
            </a:schemeClr>
          </a:solidFill>
        </p:spPr>
        <p:txBody>
          <a:bodyPr wrap="square" rtlCol="0">
            <a:spAutoFit/>
          </a:bodyPr>
          <a:lstStyle/>
          <a:p>
            <a:pPr lvl="0"/>
            <a:r>
              <a:rPr lang="en-US" altLang="ja-JP" sz="1300" dirty="0">
                <a:latin typeface="Meiryo UI" panose="020B0604030504040204" pitchFamily="34" charset="-128"/>
                <a:ea typeface="Meiryo UI" panose="020B0604030504040204" pitchFamily="34" charset="-128"/>
                <a:cs typeface="+mn-cs"/>
              </a:rPr>
              <a:t>60%</a:t>
            </a:r>
            <a:r>
              <a:rPr lang="ja-JP" altLang="en-US" sz="1300">
                <a:latin typeface="Meiryo UI" panose="020B0604030504040204" pitchFamily="34" charset="-128"/>
                <a:ea typeface="Meiryo UI" panose="020B0604030504040204" pitchFamily="34" charset="-128"/>
                <a:cs typeface="+mn-cs"/>
              </a:rPr>
              <a:t>以上の社員がこのプログラムを</a:t>
            </a:r>
            <a:r>
              <a:rPr lang="ja-JP" altLang="en-US" sz="1300" b="1">
                <a:latin typeface="Meiryo UI" panose="020B0604030504040204" pitchFamily="34" charset="-128"/>
                <a:ea typeface="Meiryo UI" panose="020B0604030504040204" pitchFamily="34" charset="-128"/>
                <a:cs typeface="+mn-cs"/>
              </a:rPr>
              <a:t>同僚に「強く勧める」</a:t>
            </a:r>
            <a:r>
              <a:rPr lang="ja-JP" altLang="en-US" sz="1300">
                <a:latin typeface="Meiryo UI" panose="020B0604030504040204" pitchFamily="34" charset="-128"/>
                <a:ea typeface="Meiryo UI" panose="020B0604030504040204" pitchFamily="34" charset="-128"/>
                <a:cs typeface="+mn-cs"/>
              </a:rPr>
              <a:t>と評価しています</a:t>
            </a:r>
            <a:r>
              <a:rPr lang="en-US" altLang="ja-JP" sz="1300" dirty="0">
                <a:latin typeface="Meiryo UI" panose="020B0604030504040204" pitchFamily="34" charset="-128"/>
                <a:ea typeface="Meiryo UI" panose="020B0604030504040204" pitchFamily="34" charset="-128"/>
                <a:cs typeface="+mn-cs"/>
              </a:rPr>
              <a:t> </a:t>
            </a:r>
          </a:p>
          <a:p>
            <a:pPr lvl="0"/>
            <a:r>
              <a:rPr lang="en-US" altLang="ja-JP" sz="800" dirty="0">
                <a:latin typeface="Meiryo UI" panose="020B0604030504040204" pitchFamily="34" charset="-128"/>
                <a:ea typeface="Meiryo UI" panose="020B0604030504040204" pitchFamily="34" charset="-128"/>
                <a:cs typeface="+mn-cs"/>
              </a:rPr>
              <a:t>*</a:t>
            </a:r>
            <a:r>
              <a:rPr lang="ja-JP" altLang="en-US" sz="800">
                <a:latin typeface="Meiryo UI" panose="020B0604030504040204" pitchFamily="34" charset="-128"/>
                <a:ea typeface="Meiryo UI" panose="020B0604030504040204" pitchFamily="34" charset="-128"/>
                <a:cs typeface="+mn-cs"/>
              </a:rPr>
              <a:t>対象：事前事後研修両方に参加した社員</a:t>
            </a:r>
            <a:endParaRPr lang="en-US" altLang="ja-JP" sz="800" dirty="0">
              <a:latin typeface="Meiryo UI" panose="020B0604030504040204" pitchFamily="34" charset="-128"/>
              <a:ea typeface="Meiryo UI" panose="020B0604030504040204" pitchFamily="34" charset="-128"/>
              <a:cs typeface="+mn-cs"/>
            </a:endParaRPr>
          </a:p>
        </p:txBody>
      </p:sp>
      <p:pic>
        <p:nvPicPr>
          <p:cNvPr id="16" name="Google Shape;374;p16" descr="クリップアート が含まれている画像&#10;&#10;自動的に生成された説明">
            <a:extLst>
              <a:ext uri="{FF2B5EF4-FFF2-40B4-BE49-F238E27FC236}">
                <a16:creationId xmlns:a16="http://schemas.microsoft.com/office/drawing/2014/main" xmlns="" id="{2D70650C-520D-C04D-A550-58A8416063D8}"/>
              </a:ext>
            </a:extLst>
          </p:cNvPr>
          <p:cNvPicPr preferRelativeResize="0"/>
          <p:nvPr/>
        </p:nvPicPr>
        <p:blipFill rotWithShape="1">
          <a:blip r:embed="rId2">
            <a:alphaModFix/>
          </a:blip>
          <a:srcRect/>
          <a:stretch/>
        </p:blipFill>
        <p:spPr>
          <a:xfrm>
            <a:off x="6430650" y="231759"/>
            <a:ext cx="2429999" cy="229245"/>
          </a:xfrm>
          <a:prstGeom prst="rect">
            <a:avLst/>
          </a:prstGeom>
          <a:noFill/>
          <a:ln>
            <a:noFill/>
          </a:ln>
        </p:spPr>
      </p:pic>
      <p:graphicFrame>
        <p:nvGraphicFramePr>
          <p:cNvPr id="17" name="グラフ 16">
            <a:extLst>
              <a:ext uri="{FF2B5EF4-FFF2-40B4-BE49-F238E27FC236}">
                <a16:creationId xmlns:a16="http://schemas.microsoft.com/office/drawing/2014/main" xmlns="" id="{E334CAB7-8630-B242-A513-FB23DAFF8CA3}"/>
              </a:ext>
            </a:extLst>
          </p:cNvPr>
          <p:cNvGraphicFramePr>
            <a:graphicFrameLocks/>
          </p:cNvGraphicFramePr>
          <p:nvPr>
            <p:extLst>
              <p:ext uri="{D42A27DB-BD31-4B8C-83A1-F6EECF244321}">
                <p14:modId xmlns:p14="http://schemas.microsoft.com/office/powerpoint/2010/main" val="15966519"/>
              </p:ext>
            </p:extLst>
          </p:nvPr>
        </p:nvGraphicFramePr>
        <p:xfrm>
          <a:off x="200992" y="1324476"/>
          <a:ext cx="4664753" cy="2602306"/>
        </p:xfrm>
        <a:graphic>
          <a:graphicData uri="http://schemas.openxmlformats.org/drawingml/2006/chart">
            <c:chart xmlns:c="http://schemas.openxmlformats.org/drawingml/2006/chart" xmlns:r="http://schemas.openxmlformats.org/officeDocument/2006/relationships" r:id="rId3"/>
          </a:graphicData>
        </a:graphic>
      </p:graphicFrame>
      <p:pic>
        <p:nvPicPr>
          <p:cNvPr id="18" name="図 17" descr="デスクについている人たち&#10;&#10;自動的に生成された説明">
            <a:extLst>
              <a:ext uri="{FF2B5EF4-FFF2-40B4-BE49-F238E27FC236}">
                <a16:creationId xmlns:a16="http://schemas.microsoft.com/office/drawing/2014/main" xmlns="" id="{1929CA0A-7EA4-9843-9021-D2BFE0345A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632" y="817336"/>
            <a:ext cx="2250017" cy="1687514"/>
          </a:xfrm>
          <a:prstGeom prst="rect">
            <a:avLst/>
          </a:prstGeom>
        </p:spPr>
      </p:pic>
      <p:sp>
        <p:nvSpPr>
          <p:cNvPr id="19" name="テキスト ボックス 18">
            <a:extLst>
              <a:ext uri="{FF2B5EF4-FFF2-40B4-BE49-F238E27FC236}">
                <a16:creationId xmlns:a16="http://schemas.microsoft.com/office/drawing/2014/main" xmlns="" id="{BED1779B-593D-A64B-B719-CC779449B101}"/>
              </a:ext>
            </a:extLst>
          </p:cNvPr>
          <p:cNvSpPr txBox="1"/>
          <p:nvPr/>
        </p:nvSpPr>
        <p:spPr>
          <a:xfrm>
            <a:off x="320691" y="4314602"/>
            <a:ext cx="8539958" cy="2123658"/>
          </a:xfrm>
          <a:prstGeom prst="rect">
            <a:avLst/>
          </a:prstGeom>
          <a:noFill/>
          <a:ln w="22225">
            <a:solidFill>
              <a:srgbClr val="0070C0"/>
            </a:solidFill>
          </a:ln>
        </p:spPr>
        <p:txBody>
          <a:bodyPr wrap="square" rtlCol="0">
            <a:spAutoFit/>
          </a:bodyPr>
          <a:lstStyle>
            <a:defPPr marR="0" lvl="0" algn="l" rtl="0">
              <a:lnSpc>
                <a:spcPct val="100000"/>
              </a:lnSpc>
              <a:spcBef>
                <a:spcPts val="0"/>
              </a:spcBef>
              <a:spcAft>
                <a:spcPts val="0"/>
              </a:spcAft>
              <a:defRPr/>
            </a:defPPr>
            <a:lvl1pPr>
              <a:defRPr sz="1200">
                <a:latin typeface="メイリオ" panose="020B0604030504040204" pitchFamily="50" charset="-128"/>
                <a:ea typeface="メイリオ" panose="020B0604030504040204" pitchFamily="50" charset="-128"/>
              </a:defRPr>
            </a:lvl1pPr>
          </a:lstStyle>
          <a:p>
            <a:r>
              <a:rPr lang="ja-JP" altLang="en-US" sz="1100"/>
              <a:t/>
            </a:r>
            <a:br>
              <a:rPr lang="ja-JP" altLang="en-US" sz="1100"/>
            </a:br>
            <a:r>
              <a:rPr lang="ja-JP" altLang="en-US" sz="1100"/>
              <a:t>考え方が変わるようになったから　日々の業務以外にも</a:t>
            </a:r>
            <a:r>
              <a:rPr lang="ja-JP" altLang="en-US" sz="1100" b="1"/>
              <a:t>新しいことを知ることができ日頃の業務に生かせる</a:t>
            </a:r>
            <a:r>
              <a:rPr lang="ja-JP" altLang="en-US" sz="1100"/>
              <a:t>部分もあると感じたため。</a:t>
            </a:r>
          </a:p>
          <a:p>
            <a:r>
              <a:rPr lang="ja-JP" altLang="en-US" sz="1100"/>
              <a:t/>
            </a:r>
            <a:br>
              <a:rPr lang="ja-JP" altLang="en-US" sz="1100"/>
            </a:br>
            <a:r>
              <a:rPr lang="ja-JP" altLang="en-US" sz="1100" b="1"/>
              <a:t>地元企業が地域に存在する意義を学生達が理解し</a:t>
            </a:r>
            <a:r>
              <a:rPr lang="ja-JP" altLang="en-US" sz="1100"/>
              <a:t>、将来地元地域に残り、地域活性化に繋がり、人口流出を防ぐことが出来るから</a:t>
            </a:r>
            <a:endParaRPr lang="en-US" altLang="ja-JP" sz="1100" dirty="0"/>
          </a:p>
          <a:p>
            <a:endParaRPr lang="en-US" altLang="ja-JP" sz="1100" dirty="0"/>
          </a:p>
          <a:p>
            <a:r>
              <a:rPr lang="ja-JP" altLang="en-US" sz="1100"/>
              <a:t>固い頭から柔軟な頭へ、</a:t>
            </a:r>
            <a:r>
              <a:rPr lang="ja-JP" altLang="en-US" sz="1100" b="1"/>
              <a:t>さらなる自分と会社の発展へ繋がるイベント</a:t>
            </a:r>
            <a:r>
              <a:rPr lang="ja-JP" altLang="en-US" sz="1100"/>
              <a:t>だと思います。</a:t>
            </a:r>
          </a:p>
          <a:p>
            <a:endParaRPr lang="en-US" altLang="ja-JP" sz="1100" dirty="0"/>
          </a:p>
          <a:p>
            <a:r>
              <a:rPr lang="ja-JP" altLang="en-US" sz="1100"/>
              <a:t>自分の成長はもちろん、会社にフィードバックすることにより、社の貢献にもなるため。</a:t>
            </a:r>
          </a:p>
          <a:p>
            <a:r>
              <a:rPr lang="ja-JP" altLang="en-US" sz="1100"/>
              <a:t/>
            </a:r>
            <a:br>
              <a:rPr lang="ja-JP" altLang="en-US" sz="1100"/>
            </a:br>
            <a:r>
              <a:rPr lang="ja-JP" altLang="en-US" sz="1100" b="1"/>
              <a:t>企業に取っても学びが多い</a:t>
            </a:r>
            <a:r>
              <a:rPr lang="ja-JP" altLang="en-US" sz="1100"/>
              <a:t>のでおすすめしたい。非常に成長を感じることができた</a:t>
            </a:r>
            <a:br>
              <a:rPr lang="ja-JP" altLang="en-US" sz="1100"/>
            </a:br>
            <a:r>
              <a:rPr lang="ja-JP" altLang="en-US" sz="1100"/>
              <a:t/>
            </a:r>
            <a:br>
              <a:rPr lang="ja-JP" altLang="en-US" sz="1100"/>
            </a:br>
            <a:r>
              <a:rPr lang="ja-JP" altLang="en-US" sz="1100" b="1"/>
              <a:t>自社を客観的に見る機会になる</a:t>
            </a:r>
            <a:r>
              <a:rPr lang="ja-JP" altLang="en-US" sz="1100"/>
              <a:t>こと。</a:t>
            </a:r>
            <a:r>
              <a:rPr lang="en-US" altLang="ja-JP" sz="1100" dirty="0"/>
              <a:t>"</a:t>
            </a:r>
            <a:r>
              <a:rPr lang="ja-JP" altLang="en-US" sz="1100"/>
              <a:t>教育</a:t>
            </a:r>
            <a:r>
              <a:rPr lang="en-US" altLang="ja-JP" sz="1100" dirty="0"/>
              <a:t>"</a:t>
            </a:r>
            <a:r>
              <a:rPr lang="ja-JP" altLang="en-US" sz="1100"/>
              <a:t>という触れたことのない経験ができること。</a:t>
            </a:r>
          </a:p>
        </p:txBody>
      </p:sp>
      <p:pic>
        <p:nvPicPr>
          <p:cNvPr id="20" name="図 19" descr="屋内, 人, 部屋, 民衆 が含まれている画像&#10;&#10;自動的に生成された説明">
            <a:extLst>
              <a:ext uri="{FF2B5EF4-FFF2-40B4-BE49-F238E27FC236}">
                <a16:creationId xmlns:a16="http://schemas.microsoft.com/office/drawing/2014/main" xmlns="" id="{6EA75C08-6645-1A4F-8349-0721518012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0632" y="2239269"/>
            <a:ext cx="2250017" cy="1687513"/>
          </a:xfrm>
          <a:prstGeom prst="rect">
            <a:avLst/>
          </a:prstGeom>
        </p:spPr>
      </p:pic>
      <p:sp>
        <p:nvSpPr>
          <p:cNvPr id="21" name="テキスト ボックス 20">
            <a:extLst>
              <a:ext uri="{FF2B5EF4-FFF2-40B4-BE49-F238E27FC236}">
                <a16:creationId xmlns:a16="http://schemas.microsoft.com/office/drawing/2014/main" xmlns="" id="{A8B311F7-AE1B-A645-9704-72FEBD84D0E0}"/>
              </a:ext>
            </a:extLst>
          </p:cNvPr>
          <p:cNvSpPr txBox="1"/>
          <p:nvPr/>
        </p:nvSpPr>
        <p:spPr>
          <a:xfrm>
            <a:off x="236620" y="4009961"/>
            <a:ext cx="4572047" cy="261610"/>
          </a:xfrm>
          <a:prstGeom prst="rect">
            <a:avLst/>
          </a:prstGeom>
          <a:noFill/>
        </p:spPr>
        <p:txBody>
          <a:bodyPr wrap="square" rtlCol="0">
            <a:spAutoFit/>
          </a:bodyPr>
          <a:lstStyle/>
          <a:p>
            <a:r>
              <a:rPr kumimoji="1" lang="en-US" altLang="ja-JP" sz="1100" b="1" dirty="0">
                <a:latin typeface="Meiryo UI" panose="020B0604030504040204" pitchFamily="34" charset="-128"/>
                <a:ea typeface="Meiryo UI" panose="020B0604030504040204" pitchFamily="34" charset="-128"/>
              </a:rPr>
              <a:t>Q.</a:t>
            </a:r>
            <a:r>
              <a:rPr kumimoji="1" lang="ja-JP" altLang="en-US" sz="1100" b="1">
                <a:latin typeface="Meiryo UI" panose="020B0604030504040204" pitchFamily="34" charset="-128"/>
                <a:ea typeface="Meiryo UI" panose="020B0604030504040204" pitchFamily="34" charset="-128"/>
              </a:rPr>
              <a:t>このプログラムを勧めたいと思うのはなぜですか？</a:t>
            </a:r>
          </a:p>
        </p:txBody>
      </p:sp>
      <p:sp>
        <p:nvSpPr>
          <p:cNvPr id="22" name="テキスト ボックス 3">
            <a:extLst>
              <a:ext uri="{FF2B5EF4-FFF2-40B4-BE49-F238E27FC236}">
                <a16:creationId xmlns:a16="http://schemas.microsoft.com/office/drawing/2014/main" xmlns="" id="{EA777E58-C937-1C4A-8F39-9AE6034926DD}"/>
              </a:ext>
            </a:extLst>
          </p:cNvPr>
          <p:cNvSpPr txBox="1"/>
          <p:nvPr/>
        </p:nvSpPr>
        <p:spPr>
          <a:xfrm>
            <a:off x="1844829" y="2042228"/>
            <a:ext cx="1786908"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b="1" dirty="0">
                <a:solidFill>
                  <a:schemeClr val="bg1"/>
                </a:solidFill>
                <a:latin typeface="メイリオ" panose="020B0604030504040204" pitchFamily="50" charset="-128"/>
                <a:ea typeface="メイリオ" panose="020B0604030504040204" pitchFamily="50" charset="-128"/>
              </a:rPr>
              <a:t>7</a:t>
            </a:r>
            <a:r>
              <a:rPr kumimoji="1" lang="en-US" altLang="ja-JP" sz="1100" b="1" dirty="0">
                <a:solidFill>
                  <a:schemeClr val="bg1"/>
                </a:solidFill>
                <a:latin typeface="メイリオ" panose="020B0604030504040204" pitchFamily="50" charset="-128"/>
                <a:ea typeface="メイリオ" panose="020B0604030504040204" pitchFamily="50" charset="-128"/>
              </a:rPr>
              <a:t>.</a:t>
            </a:r>
            <a:r>
              <a:rPr kumimoji="1" lang="ja-JP" altLang="en-US" sz="1100" b="1">
                <a:solidFill>
                  <a:schemeClr val="bg1"/>
                </a:solidFill>
                <a:latin typeface="メイリオ" panose="020B0604030504040204" pitchFamily="50" charset="-128"/>
                <a:ea typeface="メイリオ" panose="020B0604030504040204" pitchFamily="50" charset="-128"/>
              </a:rPr>
              <a:t>「勧める」</a:t>
            </a:r>
            <a:endParaRPr kumimoji="1" lang="ja-JP" altLang="en-US" sz="1100" b="1"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19889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xmlns="" id="{770388C9-12E8-4640-BBCB-C7FFD3A2D025}"/>
              </a:ext>
            </a:extLst>
          </p:cNvPr>
          <p:cNvSpPr>
            <a:spLocks noGrp="1"/>
          </p:cNvSpPr>
          <p:nvPr>
            <p:ph type="body" idx="1"/>
          </p:nvPr>
        </p:nvSpPr>
        <p:spPr>
          <a:xfrm>
            <a:off x="368276" y="5491237"/>
            <a:ext cx="5527560" cy="670688"/>
          </a:xfrm>
        </p:spPr>
        <p:txBody>
          <a:bodyPr>
            <a:normAutofit/>
          </a:bodyPr>
          <a:lstStyle/>
          <a:p>
            <a:pPr marL="85725" indent="0">
              <a:buNone/>
            </a:pPr>
            <a:r>
              <a:rPr lang="en" altLang="ja-JP" sz="900" dirty="0">
                <a:hlinkClick r:id="rId2"/>
              </a:rPr>
              <a:t>https://www.at-s.com/news/article/local/central/732151.html </a:t>
            </a:r>
            <a:endParaRPr lang="en" altLang="ja-JP" sz="900" dirty="0"/>
          </a:p>
          <a:p>
            <a:pPr marL="85725" indent="0">
              <a:buNone/>
            </a:pPr>
            <a:r>
              <a:rPr kumimoji="1" lang="en" altLang="ja-JP" sz="900" dirty="0"/>
              <a:t>(2020/1/31</a:t>
            </a:r>
            <a:r>
              <a:rPr kumimoji="1" lang="ja-JP" altLang="en-US" sz="900"/>
              <a:t>掲載）</a:t>
            </a:r>
          </a:p>
        </p:txBody>
      </p:sp>
      <p:sp>
        <p:nvSpPr>
          <p:cNvPr id="4" name="正方形/長方形 3">
            <a:extLst>
              <a:ext uri="{FF2B5EF4-FFF2-40B4-BE49-F238E27FC236}">
                <a16:creationId xmlns:a16="http://schemas.microsoft.com/office/drawing/2014/main" xmlns="" id="{065DE4EE-2B46-9240-9DB5-C430B8E1429F}"/>
              </a:ext>
            </a:extLst>
          </p:cNvPr>
          <p:cNvSpPr/>
          <p:nvPr/>
        </p:nvSpPr>
        <p:spPr>
          <a:xfrm>
            <a:off x="4454820" y="3275112"/>
            <a:ext cx="234360" cy="307777"/>
          </a:xfrm>
          <a:prstGeom prst="rect">
            <a:avLst/>
          </a:prstGeom>
        </p:spPr>
        <p:txBody>
          <a:bodyPr wrap="none">
            <a:spAutoFit/>
          </a:bodyPr>
          <a:lstStyle/>
          <a:p>
            <a:r>
              <a:rPr lang="ja-JP" altLang="en-US"/>
              <a:t> </a:t>
            </a:r>
          </a:p>
        </p:txBody>
      </p:sp>
      <p:pic>
        <p:nvPicPr>
          <p:cNvPr id="8" name="図 7" descr="人, 男, 女性, 探す が含まれている画像&#10;&#10;自動的に生成された説明">
            <a:extLst>
              <a:ext uri="{FF2B5EF4-FFF2-40B4-BE49-F238E27FC236}">
                <a16:creationId xmlns:a16="http://schemas.microsoft.com/office/drawing/2014/main" xmlns="" id="{E6703B77-D610-D447-A96A-69BD90087832}"/>
              </a:ext>
            </a:extLst>
          </p:cNvPr>
          <p:cNvPicPr>
            <a:picLocks noChangeAspect="1"/>
          </p:cNvPicPr>
          <p:nvPr/>
        </p:nvPicPr>
        <p:blipFill>
          <a:blip r:embed="rId3"/>
          <a:stretch>
            <a:fillRect/>
          </a:stretch>
        </p:blipFill>
        <p:spPr>
          <a:xfrm>
            <a:off x="5191092" y="3981226"/>
            <a:ext cx="3063884" cy="1689514"/>
          </a:xfrm>
          <a:prstGeom prst="rect">
            <a:avLst/>
          </a:prstGeom>
        </p:spPr>
      </p:pic>
      <p:pic>
        <p:nvPicPr>
          <p:cNvPr id="14" name="図 13" descr="人, 屋内, 写真, 建物 が含まれている画像&#10;&#10;自動的に生成された説明">
            <a:extLst>
              <a:ext uri="{FF2B5EF4-FFF2-40B4-BE49-F238E27FC236}">
                <a16:creationId xmlns:a16="http://schemas.microsoft.com/office/drawing/2014/main" xmlns="" id="{99BF36E9-F566-A245-BF4D-350EE6AE0703}"/>
              </a:ext>
            </a:extLst>
          </p:cNvPr>
          <p:cNvPicPr>
            <a:picLocks noChangeAspect="1"/>
          </p:cNvPicPr>
          <p:nvPr/>
        </p:nvPicPr>
        <p:blipFill>
          <a:blip r:embed="rId4"/>
          <a:stretch>
            <a:fillRect/>
          </a:stretch>
        </p:blipFill>
        <p:spPr>
          <a:xfrm>
            <a:off x="5191092" y="2069481"/>
            <a:ext cx="3063884" cy="1692911"/>
          </a:xfrm>
          <a:prstGeom prst="rect">
            <a:avLst/>
          </a:prstGeom>
        </p:spPr>
      </p:pic>
      <p:pic>
        <p:nvPicPr>
          <p:cNvPr id="5" name="図 4" descr="スクリーンショット, 抽象 が含まれている画像&#10;&#10;自動的に生成された説明">
            <a:extLst>
              <a:ext uri="{FF2B5EF4-FFF2-40B4-BE49-F238E27FC236}">
                <a16:creationId xmlns:a16="http://schemas.microsoft.com/office/drawing/2014/main" xmlns="" id="{95B694D5-11D0-5B4B-B9EC-2B60A7A2BE34}"/>
              </a:ext>
            </a:extLst>
          </p:cNvPr>
          <p:cNvPicPr>
            <a:picLocks noChangeAspect="1"/>
          </p:cNvPicPr>
          <p:nvPr/>
        </p:nvPicPr>
        <p:blipFill>
          <a:blip r:embed="rId5"/>
          <a:stretch>
            <a:fillRect/>
          </a:stretch>
        </p:blipFill>
        <p:spPr>
          <a:xfrm>
            <a:off x="457168" y="2083023"/>
            <a:ext cx="4232012" cy="3141287"/>
          </a:xfrm>
          <a:prstGeom prst="rect">
            <a:avLst/>
          </a:prstGeom>
        </p:spPr>
      </p:pic>
      <p:sp>
        <p:nvSpPr>
          <p:cNvPr id="11" name="Google Shape;90;p2">
            <a:extLst>
              <a:ext uri="{FF2B5EF4-FFF2-40B4-BE49-F238E27FC236}">
                <a16:creationId xmlns:a16="http://schemas.microsoft.com/office/drawing/2014/main" xmlns="" id="{6963FEE7-C62A-BD4F-BCB4-02F8CBCD9C5C}"/>
              </a:ext>
            </a:extLst>
          </p:cNvPr>
          <p:cNvSpPr txBox="1">
            <a:spLocks/>
          </p:cNvSpPr>
          <p:nvPr/>
        </p:nvSpPr>
        <p:spPr>
          <a:xfrm>
            <a:off x="236621" y="146255"/>
            <a:ext cx="7886700" cy="704264"/>
          </a:xfrm>
          <a:prstGeom prst="rect">
            <a:avLst/>
          </a:prstGeom>
          <a:noFill/>
          <a:ln>
            <a:noFill/>
          </a:ln>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1650" b="0" i="0" u="none" strike="noStrike" cap="none">
                <a:solidFill>
                  <a:schemeClr val="dk1"/>
                </a:solidFill>
                <a:latin typeface="Meiryo" panose="020B0604030504040204" pitchFamily="34" charset="-128"/>
                <a:ea typeface="Meiryo" panose="020B0604030504040204" pitchFamily="34" charset="-128"/>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3200"/>
            </a:pPr>
            <a:r>
              <a:rPr lang="ja-JP" altLang="en-US" b="1"/>
              <a:t>パブリシティ事例</a:t>
            </a:r>
            <a:endParaRPr lang="ja-JP" altLang="en-US" b="1" dirty="0"/>
          </a:p>
        </p:txBody>
      </p:sp>
      <p:pic>
        <p:nvPicPr>
          <p:cNvPr id="13" name="Google Shape;374;p16" descr="クリップアート が含まれている画像&#10;&#10;自動的に生成された説明">
            <a:extLst>
              <a:ext uri="{FF2B5EF4-FFF2-40B4-BE49-F238E27FC236}">
                <a16:creationId xmlns:a16="http://schemas.microsoft.com/office/drawing/2014/main" xmlns="" id="{1E6C7E8C-AC9D-A349-9D5D-193F51529539}"/>
              </a:ext>
            </a:extLst>
          </p:cNvPr>
          <p:cNvPicPr preferRelativeResize="0"/>
          <p:nvPr/>
        </p:nvPicPr>
        <p:blipFill rotWithShape="1">
          <a:blip r:embed="rId6">
            <a:alphaModFix/>
          </a:blip>
          <a:srcRect/>
          <a:stretch/>
        </p:blipFill>
        <p:spPr>
          <a:xfrm>
            <a:off x="6430650" y="231759"/>
            <a:ext cx="2429999" cy="229245"/>
          </a:xfrm>
          <a:prstGeom prst="rect">
            <a:avLst/>
          </a:prstGeom>
          <a:noFill/>
          <a:ln>
            <a:noFill/>
          </a:ln>
        </p:spPr>
      </p:pic>
      <p:sp>
        <p:nvSpPr>
          <p:cNvPr id="15" name="テキスト ボックス 14">
            <a:extLst>
              <a:ext uri="{FF2B5EF4-FFF2-40B4-BE49-F238E27FC236}">
                <a16:creationId xmlns:a16="http://schemas.microsoft.com/office/drawing/2014/main" xmlns="" id="{44064997-71A3-B54F-9AFD-004F9E896FD9}"/>
              </a:ext>
            </a:extLst>
          </p:cNvPr>
          <p:cNvSpPr txBox="1"/>
          <p:nvPr/>
        </p:nvSpPr>
        <p:spPr>
          <a:xfrm>
            <a:off x="368276" y="1008598"/>
            <a:ext cx="7886700" cy="492443"/>
          </a:xfrm>
          <a:prstGeom prst="rect">
            <a:avLst/>
          </a:prstGeom>
          <a:solidFill>
            <a:schemeClr val="accent1">
              <a:lumMod val="20000"/>
              <a:lumOff val="80000"/>
            </a:schemeClr>
          </a:solidFill>
        </p:spPr>
        <p:txBody>
          <a:bodyPr wrap="square" rtlCol="0">
            <a:spAutoFit/>
          </a:bodyPr>
          <a:lstStyle/>
          <a:p>
            <a:pPr lvl="0"/>
            <a:r>
              <a:rPr lang="ja-JP" altLang="en-US" sz="1300">
                <a:latin typeface="Meiryo UI" panose="020B0604030504040204" pitchFamily="34" charset="-128"/>
                <a:ea typeface="Meiryo UI" panose="020B0604030504040204" pitchFamily="34" charset="-128"/>
                <a:cs typeface="+mn-cs"/>
              </a:rPr>
              <a:t>静岡新聞誌面やウェブサイトへの掲載、</a:t>
            </a:r>
            <a:endParaRPr lang="en-US" altLang="ja-JP" sz="1300" dirty="0">
              <a:latin typeface="Meiryo UI" panose="020B0604030504040204" pitchFamily="34" charset="-128"/>
              <a:ea typeface="Meiryo UI" panose="020B0604030504040204" pitchFamily="34" charset="-128"/>
              <a:cs typeface="+mn-cs"/>
            </a:endParaRPr>
          </a:p>
          <a:p>
            <a:pPr lvl="0"/>
            <a:r>
              <a:rPr lang="ja-JP" altLang="en-US" sz="1300">
                <a:latin typeface="Meiryo UI" panose="020B0604030504040204" pitchFamily="34" charset="-128"/>
                <a:ea typeface="Meiryo UI" panose="020B0604030504040204" pitchFamily="34" charset="-128"/>
                <a:cs typeface="+mn-cs"/>
              </a:rPr>
              <a:t>静岡放送のニュース番組等でご紹介いただきました。</a:t>
            </a:r>
            <a:endParaRPr lang="ja-JP" altLang="en-US" sz="1300" dirty="0">
              <a:latin typeface="Meiryo UI" panose="020B0604030504040204" pitchFamily="34" charset="-128"/>
              <a:ea typeface="Meiryo UI" panose="020B0604030504040204" pitchFamily="34" charset="-128"/>
              <a:cs typeface="+mn-cs"/>
            </a:endParaRPr>
          </a:p>
        </p:txBody>
      </p:sp>
      <p:pic>
        <p:nvPicPr>
          <p:cNvPr id="16" name="図 15">
            <a:extLst>
              <a:ext uri="{FF2B5EF4-FFF2-40B4-BE49-F238E27FC236}">
                <a16:creationId xmlns:a16="http://schemas.microsoft.com/office/drawing/2014/main" xmlns="" id="{3B3DCDD8-2112-D847-893F-C5BE795AC518}"/>
              </a:ext>
            </a:extLst>
          </p:cNvPr>
          <p:cNvPicPr>
            <a:picLocks noChangeAspect="1"/>
          </p:cNvPicPr>
          <p:nvPr/>
        </p:nvPicPr>
        <p:blipFill>
          <a:blip r:embed="rId7"/>
          <a:stretch>
            <a:fillRect/>
          </a:stretch>
        </p:blipFill>
        <p:spPr>
          <a:xfrm>
            <a:off x="7491329" y="6410907"/>
            <a:ext cx="1366921" cy="256012"/>
          </a:xfrm>
          <a:prstGeom prst="rect">
            <a:avLst/>
          </a:prstGeom>
        </p:spPr>
      </p:pic>
    </p:spTree>
    <p:extLst>
      <p:ext uri="{BB962C8B-B14F-4D97-AF65-F5344CB8AC3E}">
        <p14:creationId xmlns:p14="http://schemas.microsoft.com/office/powerpoint/2010/main" val="1636679205"/>
      </p:ext>
    </p:extLst>
  </p:cSld>
  <p:clrMapOvr>
    <a:masterClrMapping/>
  </p:clrMapOvr>
</p:sld>
</file>

<file path=ppt/theme/theme1.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1580</TotalTime>
  <Words>1652</Words>
  <Application>Microsoft Office PowerPoint</Application>
  <PresentationFormat>画面に合わせる (4:3)</PresentationFormat>
  <Paragraphs>223</Paragraphs>
  <Slides>10</Slides>
  <Notes>7</Notes>
  <HiddenSlides>0</HiddenSlides>
  <MMClips>0</MMClips>
  <ScaleCrop>false</ScaleCrop>
  <HeadingPairs>
    <vt:vector size="8" baseType="variant">
      <vt:variant>
        <vt:lpstr>使用されているフォント</vt:lpstr>
      </vt:variant>
      <vt:variant>
        <vt:i4>6</vt:i4>
      </vt:variant>
      <vt:variant>
        <vt:lpstr>テーマ</vt:lpstr>
      </vt:variant>
      <vt:variant>
        <vt:i4>1</vt:i4>
      </vt:variant>
      <vt:variant>
        <vt:lpstr>埋め込まれた OLE サーバー</vt:lpstr>
      </vt:variant>
      <vt:variant>
        <vt:i4>1</vt:i4>
      </vt:variant>
      <vt:variant>
        <vt:lpstr>スライド タイトル</vt:lpstr>
      </vt:variant>
      <vt:variant>
        <vt:i4>10</vt:i4>
      </vt:variant>
    </vt:vector>
  </HeadingPairs>
  <TitlesOfParts>
    <vt:vector size="18" baseType="lpstr">
      <vt:lpstr>HiraKakuStd-W6</vt:lpstr>
      <vt:lpstr>Meiryo UI</vt:lpstr>
      <vt:lpstr>ＭＳ ゴシック</vt:lpstr>
      <vt:lpstr>メイリオ</vt:lpstr>
      <vt:lpstr>メイリオ</vt:lpstr>
      <vt:lpstr>Arial</vt:lpstr>
      <vt:lpstr>Office テーマ</vt:lpstr>
      <vt:lpstr>Chart</vt:lpstr>
      <vt:lpstr>2019年度　シヅクリプロジェクト 「ビジネスイノベーション」　実施報告</vt:lpstr>
      <vt:lpstr> 地元企業のビジネスをイノベーションする。 「ビジネスイノベーション」プログラム </vt:lpstr>
      <vt:lpstr>PowerPoint プレゼンテーション</vt:lpstr>
      <vt:lpstr>PowerPoint プレゼンテーション</vt:lpstr>
      <vt:lpstr>アンケート報告：参加生徒-1   </vt:lpstr>
      <vt:lpstr>アンケート報告：参加生徒-2 コメント抜粋</vt:lpstr>
      <vt:lpstr>アンケート報告：参加社員-1</vt:lpstr>
      <vt:lpstr>アンケート報告：参加社員-2</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小柳 佑衣子</dc:creator>
  <cp:lastModifiedBy>山下 大輝</cp:lastModifiedBy>
  <cp:revision>393</cp:revision>
  <cp:lastPrinted>2020-05-27T13:10:22Z</cp:lastPrinted>
  <dcterms:created xsi:type="dcterms:W3CDTF">2020-02-08T06:51:23Z</dcterms:created>
  <dcterms:modified xsi:type="dcterms:W3CDTF">2020-05-29T01:32:27Z</dcterms:modified>
</cp:coreProperties>
</file>