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2" r:id="rId4"/>
    <p:sldId id="283" r:id="rId5"/>
    <p:sldId id="258" r:id="rId6"/>
    <p:sldId id="259" r:id="rId7"/>
    <p:sldId id="266" r:id="rId8"/>
    <p:sldId id="267" r:id="rId9"/>
    <p:sldId id="284" r:id="rId10"/>
    <p:sldId id="285" r:id="rId11"/>
    <p:sldId id="262" r:id="rId12"/>
    <p:sldId id="264" r:id="rId13"/>
    <p:sldId id="265" r:id="rId14"/>
    <p:sldId id="286" r:id="rId15"/>
  </p:sldIdLst>
  <p:sldSz cx="12192000" cy="68580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47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3703-CB05-4005-94F2-0DDA0F45C812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1F64-E70C-41BD-8678-9B593D1EA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878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3703-CB05-4005-94F2-0DDA0F45C812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1F64-E70C-41BD-8678-9B593D1EA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62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3703-CB05-4005-94F2-0DDA0F45C812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1F64-E70C-41BD-8678-9B593D1EA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62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3703-CB05-4005-94F2-0DDA0F45C812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1F64-E70C-41BD-8678-9B593D1EA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33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3703-CB05-4005-94F2-0DDA0F45C812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1F64-E70C-41BD-8678-9B593D1EA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80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3703-CB05-4005-94F2-0DDA0F45C812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1F64-E70C-41BD-8678-9B593D1EA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78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3703-CB05-4005-94F2-0DDA0F45C812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1F64-E70C-41BD-8678-9B593D1EA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96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3703-CB05-4005-94F2-0DDA0F45C812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1F64-E70C-41BD-8678-9B593D1EA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60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3703-CB05-4005-94F2-0DDA0F45C812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1F64-E70C-41BD-8678-9B593D1EA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97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3703-CB05-4005-94F2-0DDA0F45C812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1F64-E70C-41BD-8678-9B593D1EA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75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C3703-CB05-4005-94F2-0DDA0F45C812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A1F64-E70C-41BD-8678-9B593D1EA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2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C3703-CB05-4005-94F2-0DDA0F45C812}" type="datetimeFigureOut">
              <a:rPr kumimoji="1" lang="ja-JP" altLang="en-US" smtClean="0"/>
              <a:t>2015/5/27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A1F64-E70C-41BD-8678-9B593D1EA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0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98105" y="1431235"/>
            <a:ext cx="9144000" cy="1137824"/>
          </a:xfrm>
        </p:spPr>
        <p:txBody>
          <a:bodyPr/>
          <a:lstStyle/>
          <a:p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年活動報告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88948" y="5035508"/>
            <a:ext cx="8472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一般社団法人ウォーターリスクマネジメント協会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59" y="4452433"/>
            <a:ext cx="1763254" cy="17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927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水上スポーツ競技会における安全</a:t>
            </a:r>
            <a:r>
              <a:rPr lang="ja-JP" altLang="en-US" sz="3600" dirty="0" smtClean="0"/>
              <a:t>管理　②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525642"/>
            <a:ext cx="5375413" cy="358360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7" y="2519017"/>
            <a:ext cx="5385352" cy="359023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538869" y="189506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サーフィン大会（全国開催）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746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384313"/>
            <a:ext cx="10515600" cy="61026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u="sng" dirty="0" smtClean="0"/>
              <a:t>★その他の事業</a:t>
            </a:r>
            <a:endParaRPr kumimoji="1" lang="en-US" altLang="ja-JP" b="1" u="sng" dirty="0" smtClean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◆山口県消防学校における水難救助課程内にＰＷＣレスキュー法の科目創設される。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 smtClean="0"/>
              <a:t>（全国の消防学校では初の試み）</a:t>
            </a: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◆同校・同課程において教科書作成の監修を一般社団法人ウォーターリスクマネジメント協会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理事長「今西淳樹」が担当。</a:t>
            </a: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 smtClean="0"/>
              <a:t>◆東京湾再生官民連携フォーラムに参加。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　国交省をはじめ港湾公安の公務機関と共に同フォーラム指標プロジェクト</a:t>
            </a:r>
            <a:r>
              <a:rPr lang="ja-JP" altLang="en-US" sz="2400" dirty="0" smtClean="0"/>
              <a:t>チームに参加。</a:t>
            </a:r>
            <a:endParaRPr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今まで、環境問題に偏っていた指標の中にはじめて水上及び水際での安全</a:t>
            </a:r>
            <a:r>
              <a:rPr lang="ja-JP" altLang="en-US" sz="2400" dirty="0" smtClean="0"/>
              <a:t>項目を指標に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盛り込む事に成功。</a:t>
            </a:r>
            <a:endParaRPr lang="en-US" altLang="ja-JP" sz="2400" dirty="0" smtClean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 smtClean="0"/>
              <a:t>◆（特非）パーソナルウォーター安全協会（ＰＷ安全協会）と水上オートバイ販売</a:t>
            </a:r>
            <a:r>
              <a:rPr lang="ja-JP" altLang="en-US" sz="2400" dirty="0" smtClean="0"/>
              <a:t>業界、マリーナ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業界と連携し東京湾及び接続河川・水路における水上オートバイ</a:t>
            </a:r>
            <a:r>
              <a:rPr kumimoji="1" lang="ja-JP" altLang="en-US" sz="2400" dirty="0" smtClean="0"/>
              <a:t>航行安全推進</a:t>
            </a:r>
            <a:r>
              <a:rPr kumimoji="1" lang="ja-JP" altLang="en-US" sz="2400" dirty="0" smtClean="0"/>
              <a:t>プロジェクト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 smtClean="0"/>
              <a:t>を（ＴＰＳＰ）立ち上げる</a:t>
            </a:r>
            <a:r>
              <a:rPr kumimoji="1" lang="ja-JP" altLang="en-US" sz="2400" dirty="0" smtClean="0"/>
              <a:t>。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当協会は</a:t>
            </a:r>
            <a:r>
              <a:rPr lang="ja-JP" altLang="en-US" sz="2400" dirty="0" smtClean="0"/>
              <a:t>、定期的に実施している、東京湾河川水域の水上パトロール活動の経験と実績を元に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一般</a:t>
            </a:r>
            <a:r>
              <a:rPr lang="ja-JP" altLang="en-US" sz="2400" dirty="0" smtClean="0"/>
              <a:t>水上オートバイ愛好家に対し、安全航行のマナーと</a:t>
            </a:r>
            <a:r>
              <a:rPr lang="ja-JP" altLang="en-US" sz="2400" dirty="0" smtClean="0"/>
              <a:t>技術の講習会の指導を</a:t>
            </a:r>
            <a:r>
              <a:rPr kumimoji="1" lang="ja-JP" altLang="en-US" sz="2400" dirty="0" smtClean="0"/>
              <a:t>担当</a:t>
            </a:r>
            <a:r>
              <a:rPr kumimoji="1" lang="ja-JP" altLang="en-US" sz="2400" dirty="0" smtClean="0"/>
              <a:t>。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250319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77" t="13577" r="15362" b="5925"/>
          <a:stretch/>
        </p:blipFill>
        <p:spPr>
          <a:xfrm>
            <a:off x="1484244" y="810929"/>
            <a:ext cx="8812695" cy="592372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96957" y="410819"/>
            <a:ext cx="7120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 smtClean="0"/>
              <a:t>東京湾再生官民連携フォーラム　</a:t>
            </a:r>
            <a:r>
              <a:rPr kumimoji="1" lang="en-US" altLang="ja-JP" sz="2000" b="1" dirty="0" smtClean="0"/>
              <a:t>2015</a:t>
            </a:r>
            <a:r>
              <a:rPr kumimoji="1" lang="ja-JP" altLang="en-US" sz="2000" b="1" dirty="0" smtClean="0"/>
              <a:t>年度指標の一部参考資料</a:t>
            </a:r>
            <a:endParaRPr kumimoji="1" lang="ja-JP" altLang="en-US" sz="2000" b="1" dirty="0"/>
          </a:p>
        </p:txBody>
      </p:sp>
      <p:sp>
        <p:nvSpPr>
          <p:cNvPr id="6" name="円/楕円 5"/>
          <p:cNvSpPr/>
          <p:nvPr/>
        </p:nvSpPr>
        <p:spPr>
          <a:xfrm>
            <a:off x="3604591" y="3401729"/>
            <a:ext cx="2199861" cy="9144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6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71670"/>
            <a:ext cx="10515600" cy="633453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 smtClean="0"/>
              <a:t>東京湾及び接続河川・水路のＰＷＣ安全航行推進</a:t>
            </a:r>
            <a:r>
              <a:rPr kumimoji="1" lang="ja-JP" altLang="en-US" sz="2400" dirty="0" smtClean="0"/>
              <a:t>プロジェクト（ＴＰＳＰ）</a:t>
            </a:r>
            <a:endParaRPr kumimoji="1" lang="en-US" altLang="ja-JP" sz="24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864704"/>
            <a:ext cx="4966252" cy="372468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827" y="2585829"/>
            <a:ext cx="5174974" cy="38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142647"/>
              </p:ext>
            </p:extLst>
          </p:nvPr>
        </p:nvGraphicFramePr>
        <p:xfrm>
          <a:off x="533984" y="152401"/>
          <a:ext cx="11127929" cy="6534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3346"/>
                <a:gridCol w="9204583"/>
              </a:tblGrid>
              <a:tr h="365612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団体名</a:t>
                      </a:r>
                      <a:endParaRPr lang="ja-JP" sz="14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0617" marR="4061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0">
                          <a:effectLst/>
                        </a:rPr>
                        <a:t>一般社団法人（非営利型）ウォーターリスクマネジメント協会</a:t>
                      </a:r>
                      <a:endParaRPr lang="ja-JP" sz="1400" kern="1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0617" marR="40617" marT="0" marB="0" anchor="ctr"/>
                </a:tc>
              </a:tr>
              <a:tr h="827362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400" kern="0">
                          <a:effectLst/>
                        </a:rPr>
                        <a:t>団体の所在地</a:t>
                      </a:r>
                      <a:endParaRPr lang="ja-JP" sz="1400" kern="100">
                        <a:effectLst/>
                      </a:endParaRP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400" kern="0">
                          <a:effectLst/>
                        </a:rPr>
                        <a:t>連絡先</a:t>
                      </a:r>
                      <a:endParaRPr lang="ja-JP" sz="1400" kern="1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0617" marR="4061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〒</a:t>
                      </a:r>
                      <a:r>
                        <a:rPr lang="en-US" sz="1400" kern="0" dirty="0">
                          <a:effectLst/>
                        </a:rPr>
                        <a:t>105-6027</a:t>
                      </a:r>
                      <a:endParaRPr lang="ja-JP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東京都港区虎ノ門</a:t>
                      </a:r>
                      <a:r>
                        <a:rPr lang="en-US" sz="1400" kern="0" dirty="0">
                          <a:effectLst/>
                        </a:rPr>
                        <a:t>4-3-1 </a:t>
                      </a:r>
                      <a:r>
                        <a:rPr lang="ja-JP" sz="1400" kern="0" dirty="0">
                          <a:effectLst/>
                        </a:rPr>
                        <a:t>城山トラストタワー</a:t>
                      </a:r>
                      <a:r>
                        <a:rPr lang="en-US" sz="1400" kern="0" dirty="0">
                          <a:effectLst/>
                        </a:rPr>
                        <a:t> 27</a:t>
                      </a:r>
                      <a:r>
                        <a:rPr lang="ja-JP" sz="1400" kern="0" dirty="0">
                          <a:effectLst/>
                        </a:rPr>
                        <a:t>階</a:t>
                      </a:r>
                      <a:endParaRPr lang="ja-JP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【電話】</a:t>
                      </a:r>
                      <a:endParaRPr lang="ja-JP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  03-5403-3488</a:t>
                      </a:r>
                      <a:endParaRPr lang="ja-JP" sz="14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0617" marR="40617" marT="0" marB="0"/>
                </a:tc>
              </a:tr>
              <a:tr h="266174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団体の代表者</a:t>
                      </a:r>
                      <a:endParaRPr lang="ja-JP" sz="14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0617" marR="4061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今西　淳樹</a:t>
                      </a:r>
                      <a:endParaRPr lang="ja-JP" sz="14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0617" marR="40617" marT="0" marB="0"/>
                </a:tc>
              </a:tr>
              <a:tr h="265008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400" kern="0">
                          <a:effectLst/>
                        </a:rPr>
                        <a:t>ホームページ</a:t>
                      </a:r>
                      <a:endParaRPr lang="ja-JP" sz="1400" kern="1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0617" marR="4061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URL</a:t>
                      </a:r>
                      <a:r>
                        <a:rPr lang="ja-JP" sz="1400" kern="0" dirty="0">
                          <a:effectLst/>
                        </a:rPr>
                        <a:t>　</a:t>
                      </a:r>
                      <a:r>
                        <a:rPr lang="ja-JP" sz="1400" kern="100" dirty="0">
                          <a:effectLst/>
                        </a:rPr>
                        <a:t> </a:t>
                      </a:r>
                      <a:r>
                        <a:rPr lang="en-US" sz="1400" kern="0" dirty="0">
                          <a:effectLst/>
                        </a:rPr>
                        <a:t>http://www.geocities.jp/hawaiiansea2000/wrma.html</a:t>
                      </a:r>
                      <a:endParaRPr lang="ja-JP" sz="14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0617" marR="40617" marT="0" marB="0"/>
                </a:tc>
              </a:tr>
              <a:tr h="523643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400" kern="0">
                          <a:effectLst/>
                        </a:rPr>
                        <a:t>設立（活動開始）年月</a:t>
                      </a:r>
                      <a:endParaRPr lang="ja-JP" sz="1400" kern="1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0617" marR="40617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【</a:t>
                      </a:r>
                      <a:r>
                        <a:rPr lang="en-US" sz="1400" kern="0" dirty="0">
                          <a:effectLst/>
                        </a:rPr>
                        <a:t>NPO</a:t>
                      </a:r>
                      <a:r>
                        <a:rPr lang="ja-JP" sz="1400" kern="0" dirty="0">
                          <a:effectLst/>
                        </a:rPr>
                        <a:t>法人登記　</a:t>
                      </a:r>
                      <a:r>
                        <a:rPr lang="en-US" sz="1400" kern="0" dirty="0">
                          <a:effectLst/>
                        </a:rPr>
                        <a:t>2001</a:t>
                      </a:r>
                      <a:r>
                        <a:rPr lang="ja-JP" sz="1400" kern="0" dirty="0">
                          <a:effectLst/>
                        </a:rPr>
                        <a:t>年</a:t>
                      </a:r>
                      <a:r>
                        <a:rPr lang="en-US" sz="1400" kern="0" dirty="0">
                          <a:effectLst/>
                        </a:rPr>
                        <a:t>6</a:t>
                      </a:r>
                      <a:r>
                        <a:rPr lang="ja-JP" sz="1400" kern="0" dirty="0">
                          <a:effectLst/>
                        </a:rPr>
                        <a:t>月】【</a:t>
                      </a:r>
                      <a:r>
                        <a:rPr lang="en-US" sz="1400" kern="0" dirty="0">
                          <a:effectLst/>
                        </a:rPr>
                        <a:t>NPO</a:t>
                      </a:r>
                      <a:r>
                        <a:rPr lang="ja-JP" sz="1400" kern="0" dirty="0">
                          <a:effectLst/>
                        </a:rPr>
                        <a:t>法人再登記　</a:t>
                      </a:r>
                      <a:r>
                        <a:rPr lang="en-US" sz="1400" kern="0" dirty="0">
                          <a:effectLst/>
                        </a:rPr>
                        <a:t>2008</a:t>
                      </a:r>
                      <a:r>
                        <a:rPr lang="ja-JP" sz="1400" kern="0" dirty="0">
                          <a:effectLst/>
                        </a:rPr>
                        <a:t>年</a:t>
                      </a:r>
                      <a:r>
                        <a:rPr lang="en-US" sz="1400" kern="0" dirty="0">
                          <a:effectLst/>
                        </a:rPr>
                        <a:t>12</a:t>
                      </a:r>
                      <a:r>
                        <a:rPr lang="ja-JP" sz="1400" kern="0" dirty="0">
                          <a:effectLst/>
                        </a:rPr>
                        <a:t>月　】</a:t>
                      </a:r>
                      <a:endParaRPr lang="ja-JP" sz="14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【一般社団法人登記　</a:t>
                      </a:r>
                      <a:r>
                        <a:rPr lang="en-US" sz="1400" kern="0" dirty="0">
                          <a:effectLst/>
                        </a:rPr>
                        <a:t>2013</a:t>
                      </a:r>
                      <a:r>
                        <a:rPr lang="ja-JP" sz="1400" kern="0" dirty="0">
                          <a:effectLst/>
                        </a:rPr>
                        <a:t>年</a:t>
                      </a:r>
                      <a:r>
                        <a:rPr lang="en-US" sz="1400" kern="0" dirty="0">
                          <a:effectLst/>
                        </a:rPr>
                        <a:t>2</a:t>
                      </a:r>
                      <a:r>
                        <a:rPr lang="ja-JP" sz="1400" kern="0" dirty="0">
                          <a:effectLst/>
                        </a:rPr>
                        <a:t>月】</a:t>
                      </a:r>
                      <a:endParaRPr lang="ja-JP" sz="14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0617" marR="40617" marT="0" marB="0"/>
                </a:tc>
              </a:tr>
              <a:tr h="785464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400" kern="0">
                          <a:effectLst/>
                        </a:rPr>
                        <a:t>団体の</a:t>
                      </a:r>
                      <a:endParaRPr lang="ja-JP" sz="1400" kern="100">
                        <a:effectLst/>
                      </a:endParaRP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400" kern="0">
                          <a:effectLst/>
                        </a:rPr>
                        <a:t>目的と概要</a:t>
                      </a:r>
                      <a:endParaRPr lang="ja-JP" sz="1400" kern="1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0617" marR="4061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420870" algn="l"/>
                        </a:tabLst>
                      </a:pPr>
                      <a:r>
                        <a:rPr lang="ja-JP" sz="1400" kern="100">
                          <a:effectLst/>
                        </a:rPr>
                        <a:t>この法人は、リスクの所在を「水」に特化し、海水浴はじめ水に係わるあらゆるリスクの認識を高め、専門の知識を学び、実践的なトレーニングを体験、修得し不特定かつ多数のものに対して水難事故の救助、救護活動、海岸及び海岸周辺の環境保護に関する事業を行い、「ウォーターリスクマネジメント」を市民ひとりひとりにとどまらず企業さらには教育機関、行政に普及することをその目的とする。</a:t>
                      </a:r>
                      <a:endParaRPr lang="ja-JP" sz="1400" kern="1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0617" marR="40617" marT="0" marB="0"/>
                </a:tc>
              </a:tr>
              <a:tr h="1323361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400" kern="0">
                          <a:effectLst/>
                        </a:rPr>
                        <a:t>現在の</a:t>
                      </a:r>
                      <a:endParaRPr lang="ja-JP" sz="1400" kern="100">
                        <a:effectLst/>
                      </a:endParaRP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400" kern="0">
                          <a:effectLst/>
                        </a:rPr>
                        <a:t>活動内容</a:t>
                      </a:r>
                      <a:endParaRPr lang="ja-JP" sz="1400" kern="1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0617" marR="4061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◆ウォーターリスクマネジメントに関する</a:t>
                      </a:r>
                      <a:r>
                        <a:rPr lang="ja-JP" sz="1400" kern="100" dirty="0" smtClean="0">
                          <a:effectLst/>
                        </a:rPr>
                        <a:t>事業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◆</a:t>
                      </a:r>
                      <a:r>
                        <a:rPr lang="ja-JP" sz="1400" kern="100" dirty="0">
                          <a:effectLst/>
                        </a:rPr>
                        <a:t>救助、救護活動における安全確保に関する調査、研究</a:t>
                      </a:r>
                      <a:r>
                        <a:rPr lang="ja-JP" sz="1400" kern="100" dirty="0" smtClean="0">
                          <a:effectLst/>
                        </a:rPr>
                        <a:t>事業</a:t>
                      </a:r>
                      <a:endParaRPr lang="en-US" altLang="ja-JP" sz="105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◆</a:t>
                      </a:r>
                      <a:r>
                        <a:rPr lang="ja-JP" sz="1400" kern="100" dirty="0">
                          <a:effectLst/>
                        </a:rPr>
                        <a:t>特殊レスキュー法（ＰＷＣレスキュー法）の普及・指導・認定資格の</a:t>
                      </a:r>
                      <a:r>
                        <a:rPr lang="ja-JP" sz="1400" kern="100" dirty="0" smtClean="0">
                          <a:effectLst/>
                        </a:rPr>
                        <a:t>発行</a:t>
                      </a:r>
                      <a:endParaRPr lang="en-US" altLang="ja-JP" sz="105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◆</a:t>
                      </a:r>
                      <a:r>
                        <a:rPr lang="ja-JP" sz="1400" kern="100" dirty="0">
                          <a:effectLst/>
                        </a:rPr>
                        <a:t>特殊レスキュー法（ＰＷＣレスキュー法）を用いた安全管理活動</a:t>
                      </a:r>
                      <a:endParaRPr lang="ja-JP" sz="105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・活動日や活動場所</a:t>
                      </a:r>
                      <a:endParaRPr lang="ja-JP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毎月、沿岸域にて開催。救急救命法の指導等は、各地の民間施設にて開催。</a:t>
                      </a:r>
                      <a:endParaRPr lang="ja-JP" sz="14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0617" marR="40617" marT="0" marB="0"/>
                </a:tc>
              </a:tr>
              <a:tr h="2083932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400" kern="0">
                          <a:effectLst/>
                        </a:rPr>
                        <a:t>これまでの</a:t>
                      </a:r>
                      <a:endParaRPr lang="ja-JP" sz="1400" kern="100">
                        <a:effectLst/>
                      </a:endParaRPr>
                    </a:p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ja-JP" sz="1400" kern="0">
                          <a:effectLst/>
                        </a:rPr>
                        <a:t>主な活動経歴</a:t>
                      </a:r>
                      <a:endParaRPr lang="ja-JP" sz="1400" kern="1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40617" marR="4061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ＰＷＣ－Ｒ（水上バイクを使ったレスキュー法）の技術指導講習会</a:t>
                      </a:r>
                      <a:endParaRPr lang="ja-JP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※海上保安庁職員や消防署職員等多数参加</a:t>
                      </a:r>
                      <a:endParaRPr lang="ja-JP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海保・消防等関係機関との海（水）難救助合同訓練への参加協力</a:t>
                      </a:r>
                      <a:endParaRPr lang="ja-JP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各地マリーナ等レクレーション施設での海上安全啓蒙活動（安全講習会実施）</a:t>
                      </a:r>
                      <a:endParaRPr lang="ja-JP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ライフセーバーに向けてのスキル向上講習会</a:t>
                      </a:r>
                      <a:endParaRPr lang="ja-JP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親子を対象としたジュニアライフガードプログラムの開催</a:t>
                      </a:r>
                      <a:endParaRPr lang="ja-JP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ハワイ州（アメリカ）ライフガード協会との技術交流会</a:t>
                      </a:r>
                      <a:endParaRPr lang="ja-JP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各種マリンレジャー種目の大会ライフガード</a:t>
                      </a:r>
                      <a:endParaRPr lang="ja-JP" sz="14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0" dirty="0">
                          <a:effectLst/>
                        </a:rPr>
                        <a:t>市民施設等などでの一次救急救命法の勉強会</a:t>
                      </a:r>
                      <a:r>
                        <a:rPr lang="ja-JP" sz="1400" kern="0" dirty="0" smtClean="0">
                          <a:effectLst/>
                        </a:rPr>
                        <a:t>開催</a:t>
                      </a:r>
                      <a:endParaRPr lang="en-US" altLang="ja-JP" sz="1400" kern="0" dirty="0" smtClean="0">
                        <a:effectLst/>
                      </a:endParaRPr>
                    </a:p>
                  </a:txBody>
                  <a:tcPr marL="40617" marR="4061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46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752060" y="371062"/>
            <a:ext cx="10515600" cy="6023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年度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事業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実績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報告</a:t>
            </a:r>
            <a:endParaRPr lang="en-US" altLang="ja-JP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83141"/>
              </p:ext>
            </p:extLst>
          </p:nvPr>
        </p:nvGraphicFramePr>
        <p:xfrm>
          <a:off x="537818" y="1382274"/>
          <a:ext cx="11011452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484"/>
                <a:gridCol w="3670484"/>
                <a:gridCol w="3670484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effectLst/>
                        </a:rPr>
                        <a:t>2014</a:t>
                      </a:r>
                      <a:r>
                        <a:rPr lang="ja-JP" altLang="en-US" dirty="0" smtClean="0">
                          <a:effectLst/>
                        </a:rPr>
                        <a:t>年度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>
                          <a:effectLst/>
                        </a:rPr>
                        <a:t>2013</a:t>
                      </a:r>
                      <a:r>
                        <a:rPr lang="ja-JP" altLang="en-US" dirty="0" smtClean="0">
                          <a:effectLst/>
                        </a:rPr>
                        <a:t>年度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effectLst/>
                        </a:rPr>
                        <a:t>PWC</a:t>
                      </a:r>
                      <a:r>
                        <a:rPr lang="ja-JP" altLang="en-US" dirty="0" smtClean="0">
                          <a:effectLst/>
                        </a:rPr>
                        <a:t>レスキュー公認資格講習会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effectLst/>
                        </a:rPr>
                        <a:t>全国にて全</a:t>
                      </a:r>
                      <a:r>
                        <a:rPr lang="en-US" altLang="ja-JP" dirty="0" smtClean="0">
                          <a:effectLst/>
                        </a:rPr>
                        <a:t>25</a:t>
                      </a:r>
                      <a:r>
                        <a:rPr lang="ja-JP" altLang="en-US" dirty="0" smtClean="0">
                          <a:effectLst/>
                        </a:rPr>
                        <a:t>回　</a:t>
                      </a:r>
                      <a:r>
                        <a:rPr lang="en-US" altLang="ja-JP" dirty="0" smtClean="0">
                          <a:effectLst/>
                        </a:rPr>
                        <a:t>27</a:t>
                      </a:r>
                      <a:r>
                        <a:rPr lang="ja-JP" altLang="en-US" dirty="0" smtClean="0">
                          <a:effectLst/>
                        </a:rPr>
                        <a:t>日間</a:t>
                      </a:r>
                      <a:br>
                        <a:rPr lang="ja-JP" altLang="en-US" dirty="0" smtClean="0">
                          <a:effectLst/>
                        </a:rPr>
                      </a:br>
                      <a:r>
                        <a:rPr lang="ja-JP" altLang="en-US" dirty="0" smtClean="0">
                          <a:effectLst/>
                        </a:rPr>
                        <a:t>受講者数</a:t>
                      </a:r>
                      <a:r>
                        <a:rPr lang="en-US" altLang="ja-JP" dirty="0" smtClean="0">
                          <a:effectLst/>
                        </a:rPr>
                        <a:t>260</a:t>
                      </a:r>
                      <a:r>
                        <a:rPr lang="ja-JP" altLang="en-US" dirty="0" smtClean="0">
                          <a:effectLst/>
                        </a:rPr>
                        <a:t>名（資格発行数</a:t>
                      </a:r>
                      <a:r>
                        <a:rPr lang="en-US" altLang="ja-JP" dirty="0" smtClean="0">
                          <a:effectLst/>
                        </a:rPr>
                        <a:t>518)</a:t>
                      </a:r>
                      <a:br>
                        <a:rPr lang="en-US" altLang="ja-JP" dirty="0" smtClean="0">
                          <a:effectLst/>
                        </a:rPr>
                      </a:br>
                      <a:r>
                        <a:rPr lang="en-US" altLang="ja-JP" b="1" dirty="0" smtClean="0">
                          <a:effectLst/>
                        </a:rPr>
                        <a:t>※</a:t>
                      </a:r>
                      <a:r>
                        <a:rPr lang="ja-JP" altLang="en-US" b="1" dirty="0" smtClean="0">
                          <a:effectLst/>
                        </a:rPr>
                        <a:t>６４％が公務救難機関従事者</a:t>
                      </a:r>
                      <a:br>
                        <a:rPr lang="ja-JP" altLang="en-US" b="1" dirty="0" smtClean="0">
                          <a:effectLst/>
                        </a:rPr>
                      </a:br>
                      <a:r>
                        <a:rPr lang="ja-JP" altLang="en-US" b="1" dirty="0" smtClean="0">
                          <a:effectLst/>
                        </a:rPr>
                        <a:t>参加された公務救難機関</a:t>
                      </a:r>
                      <a:br>
                        <a:rPr lang="ja-JP" altLang="en-US" b="1" dirty="0" smtClean="0">
                          <a:effectLst/>
                        </a:rPr>
                      </a:br>
                      <a:r>
                        <a:rPr lang="ja-JP" altLang="en-US" b="1" dirty="0" smtClean="0">
                          <a:effectLst/>
                        </a:rPr>
                        <a:t>（海保・消防・警察・海自等）</a:t>
                      </a:r>
                      <a:endParaRPr lang="en-US" altLang="ja-JP" b="1" dirty="0" smtClean="0">
                        <a:effectLst/>
                      </a:endParaRPr>
                    </a:p>
                    <a:p>
                      <a:r>
                        <a:rPr lang="ja-JP" altLang="en-US" b="1" dirty="0" smtClean="0">
                          <a:effectLst/>
                        </a:rPr>
                        <a:t>５５機関以上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effectLst/>
                        </a:rPr>
                        <a:t>全国</a:t>
                      </a:r>
                      <a:r>
                        <a:rPr lang="en-US" altLang="ja-JP" dirty="0" smtClean="0">
                          <a:effectLst/>
                        </a:rPr>
                        <a:t>14</a:t>
                      </a:r>
                      <a:r>
                        <a:rPr lang="ja-JP" altLang="en-US" dirty="0" smtClean="0">
                          <a:effectLst/>
                        </a:rPr>
                        <a:t>か所にて全</a:t>
                      </a:r>
                      <a:r>
                        <a:rPr lang="en-US" altLang="ja-JP" dirty="0" smtClean="0">
                          <a:effectLst/>
                        </a:rPr>
                        <a:t>15</a:t>
                      </a:r>
                      <a:r>
                        <a:rPr lang="ja-JP" altLang="en-US" dirty="0" smtClean="0">
                          <a:effectLst/>
                        </a:rPr>
                        <a:t>回　</a:t>
                      </a:r>
                      <a:r>
                        <a:rPr lang="en-US" altLang="ja-JP" dirty="0" smtClean="0">
                          <a:effectLst/>
                        </a:rPr>
                        <a:t>27</a:t>
                      </a:r>
                      <a:r>
                        <a:rPr lang="ja-JP" altLang="en-US" dirty="0" smtClean="0">
                          <a:effectLst/>
                        </a:rPr>
                        <a:t>日間</a:t>
                      </a:r>
                      <a:br>
                        <a:rPr lang="ja-JP" altLang="en-US" dirty="0" smtClean="0">
                          <a:effectLst/>
                        </a:rPr>
                      </a:br>
                      <a:r>
                        <a:rPr lang="ja-JP" altLang="en-US" dirty="0" smtClean="0">
                          <a:effectLst/>
                        </a:rPr>
                        <a:t>受講者数</a:t>
                      </a:r>
                      <a:r>
                        <a:rPr lang="en-US" altLang="ja-JP" dirty="0" smtClean="0">
                          <a:effectLst/>
                        </a:rPr>
                        <a:t>239</a:t>
                      </a:r>
                      <a:r>
                        <a:rPr lang="ja-JP" altLang="en-US" dirty="0" smtClean="0">
                          <a:effectLst/>
                        </a:rPr>
                        <a:t>名</a:t>
                      </a:r>
                      <a:br>
                        <a:rPr lang="ja-JP" altLang="en-US" dirty="0" smtClean="0">
                          <a:effectLst/>
                        </a:rPr>
                      </a:br>
                      <a:r>
                        <a:rPr lang="en-US" altLang="ja-JP" b="1" dirty="0" smtClean="0">
                          <a:effectLst/>
                        </a:rPr>
                        <a:t>※</a:t>
                      </a:r>
                      <a:r>
                        <a:rPr lang="ja-JP" altLang="en-US" b="1" dirty="0" smtClean="0">
                          <a:effectLst/>
                        </a:rPr>
                        <a:t>６１％が公務救難機関従事者</a:t>
                      </a:r>
                      <a:br>
                        <a:rPr lang="ja-JP" altLang="en-US" b="1" dirty="0" smtClean="0">
                          <a:effectLst/>
                        </a:rPr>
                      </a:br>
                      <a:r>
                        <a:rPr lang="ja-JP" altLang="en-US" b="1" dirty="0" smtClean="0">
                          <a:effectLst/>
                        </a:rPr>
                        <a:t>参加された公務救難機関</a:t>
                      </a:r>
                      <a:br>
                        <a:rPr lang="ja-JP" altLang="en-US" b="1" dirty="0" smtClean="0">
                          <a:effectLst/>
                        </a:rPr>
                      </a:br>
                      <a:r>
                        <a:rPr lang="ja-JP" altLang="en-US" b="1" dirty="0" smtClean="0">
                          <a:effectLst/>
                        </a:rPr>
                        <a:t>（海保・消防・警察・海自等）</a:t>
                      </a:r>
                      <a:endParaRPr lang="en-US" altLang="ja-JP" b="1" dirty="0" smtClean="0">
                        <a:effectLst/>
                      </a:endParaRPr>
                    </a:p>
                    <a:p>
                      <a:r>
                        <a:rPr lang="ja-JP" altLang="en-US" b="1" dirty="0" smtClean="0">
                          <a:effectLst/>
                        </a:rPr>
                        <a:t>３４機関以上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effectLst/>
                        </a:rPr>
                        <a:t>各種マリンスポーツ（プロ大会含）競技会での大会安全管理</a:t>
                      </a:r>
                      <a:endParaRPr lang="en-US" altLang="ja-JP" dirty="0" smtClean="0">
                        <a:effectLst/>
                      </a:endParaRPr>
                    </a:p>
                    <a:p>
                      <a:r>
                        <a:rPr lang="ja-JP" altLang="en-US" dirty="0" smtClean="0">
                          <a:effectLst/>
                        </a:rPr>
                        <a:t>（大会ライフガード）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effectLst/>
                        </a:rPr>
                        <a:t>全</a:t>
                      </a:r>
                      <a:r>
                        <a:rPr lang="en-US" altLang="ja-JP" dirty="0" smtClean="0">
                          <a:effectLst/>
                        </a:rPr>
                        <a:t>41</a:t>
                      </a:r>
                      <a:r>
                        <a:rPr lang="ja-JP" altLang="en-US" dirty="0" smtClean="0">
                          <a:effectLst/>
                        </a:rPr>
                        <a:t>大会　</a:t>
                      </a:r>
                      <a:r>
                        <a:rPr lang="en-US" altLang="ja-JP" dirty="0" smtClean="0">
                          <a:effectLst/>
                        </a:rPr>
                        <a:t>87</a:t>
                      </a:r>
                      <a:r>
                        <a:rPr lang="ja-JP" altLang="en-US" dirty="0" smtClean="0">
                          <a:effectLst/>
                        </a:rPr>
                        <a:t>日間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effectLst/>
                        </a:rPr>
                        <a:t>全</a:t>
                      </a:r>
                      <a:r>
                        <a:rPr lang="en-US" altLang="ja-JP" dirty="0" smtClean="0">
                          <a:effectLst/>
                        </a:rPr>
                        <a:t>24</a:t>
                      </a:r>
                      <a:r>
                        <a:rPr lang="ja-JP" altLang="en-US" dirty="0" smtClean="0">
                          <a:effectLst/>
                        </a:rPr>
                        <a:t>大会　</a:t>
                      </a:r>
                      <a:r>
                        <a:rPr lang="en-US" altLang="ja-JP" dirty="0" smtClean="0">
                          <a:effectLst/>
                        </a:rPr>
                        <a:t>54</a:t>
                      </a:r>
                      <a:r>
                        <a:rPr lang="ja-JP" altLang="en-US" dirty="0" smtClean="0">
                          <a:effectLst/>
                        </a:rPr>
                        <a:t>日間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effectLst/>
                        </a:rPr>
                        <a:t>各公務救難機関との</a:t>
                      </a:r>
                      <a:endParaRPr lang="en-US" altLang="ja-JP" dirty="0" smtClean="0">
                        <a:effectLst/>
                      </a:endParaRPr>
                    </a:p>
                    <a:p>
                      <a:r>
                        <a:rPr lang="ja-JP" altLang="en-US" dirty="0" smtClean="0">
                          <a:effectLst/>
                        </a:rPr>
                        <a:t>合同防災訓練参加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effectLst/>
                        </a:rPr>
                        <a:t>10</a:t>
                      </a:r>
                      <a:r>
                        <a:rPr lang="ja-JP" altLang="en-US" dirty="0" smtClean="0">
                          <a:effectLst/>
                        </a:rPr>
                        <a:t>回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effectLst/>
                        </a:rPr>
                        <a:t>12</a:t>
                      </a:r>
                      <a:r>
                        <a:rPr lang="ja-JP" altLang="en-US" dirty="0" smtClean="0">
                          <a:effectLst/>
                        </a:rPr>
                        <a:t>回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effectLst/>
                        </a:rPr>
                        <a:t>東京湾～都内水路</a:t>
                      </a:r>
                      <a:endParaRPr lang="en-US" altLang="ja-JP" dirty="0" smtClean="0">
                        <a:effectLst/>
                      </a:endParaRPr>
                    </a:p>
                    <a:p>
                      <a:r>
                        <a:rPr lang="ja-JP" altLang="en-US" dirty="0" smtClean="0">
                          <a:effectLst/>
                        </a:rPr>
                        <a:t>～横浜みなとみらい域での</a:t>
                      </a:r>
                      <a:endParaRPr lang="en-US" altLang="ja-JP" dirty="0" smtClean="0">
                        <a:effectLst/>
                      </a:endParaRPr>
                    </a:p>
                    <a:p>
                      <a:r>
                        <a:rPr lang="ja-JP" altLang="en-US" dirty="0" smtClean="0">
                          <a:effectLst/>
                        </a:rPr>
                        <a:t>水上パトロール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effectLst/>
                        </a:rPr>
                        <a:t>21</a:t>
                      </a:r>
                      <a:r>
                        <a:rPr lang="ja-JP" altLang="en-US" dirty="0" smtClean="0">
                          <a:effectLst/>
                        </a:rPr>
                        <a:t>日間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dirty="0" smtClean="0">
                          <a:effectLst/>
                        </a:rPr>
                        <a:t>12</a:t>
                      </a:r>
                      <a:r>
                        <a:rPr lang="ja-JP" altLang="en-US" dirty="0" smtClean="0">
                          <a:effectLst/>
                        </a:rPr>
                        <a:t>日間 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effectLst/>
                        </a:rPr>
                        <a:t>年間事業数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>
                          <a:effectLst/>
                        </a:rPr>
                        <a:t>76</a:t>
                      </a:r>
                      <a:r>
                        <a:rPr lang="ja-JP" altLang="en-US" b="1" dirty="0" smtClean="0">
                          <a:effectLst/>
                        </a:rPr>
                        <a:t>事業・</a:t>
                      </a:r>
                      <a:r>
                        <a:rPr lang="en-US" altLang="ja-JP" b="1" dirty="0" smtClean="0">
                          <a:effectLst/>
                        </a:rPr>
                        <a:t>126</a:t>
                      </a:r>
                      <a:r>
                        <a:rPr lang="ja-JP" altLang="en-US" b="1" dirty="0" smtClean="0">
                          <a:effectLst/>
                        </a:rPr>
                        <a:t>日間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b="1" dirty="0" smtClean="0">
                          <a:effectLst/>
                        </a:rPr>
                        <a:t>65</a:t>
                      </a:r>
                      <a:r>
                        <a:rPr lang="ja-JP" altLang="en-US" b="1" dirty="0" smtClean="0">
                          <a:effectLst/>
                        </a:rPr>
                        <a:t>事業・</a:t>
                      </a:r>
                      <a:r>
                        <a:rPr lang="en-US" altLang="ja-JP" b="1" dirty="0" smtClean="0">
                          <a:effectLst/>
                        </a:rPr>
                        <a:t>105</a:t>
                      </a:r>
                      <a:r>
                        <a:rPr lang="ja-JP" altLang="en-US" b="1" dirty="0" smtClean="0">
                          <a:effectLst/>
                        </a:rPr>
                        <a:t>日間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7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1304" y="258417"/>
            <a:ext cx="11728174" cy="63080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kumimoji="1" lang="ja-JP" altLang="en-US" sz="8600" b="1" dirty="0" smtClean="0"/>
              <a:t>★各種会議・シンポジュウムの開催</a:t>
            </a:r>
            <a:endParaRPr kumimoji="1" lang="en-US" altLang="ja-JP" sz="8600" b="1" dirty="0" smtClean="0"/>
          </a:p>
          <a:p>
            <a:pPr marL="0" indent="0">
              <a:buNone/>
            </a:pPr>
            <a:r>
              <a:rPr kumimoji="1" lang="ja-JP" altLang="en-US" sz="7200" dirty="0" smtClean="0"/>
              <a:t>◆</a:t>
            </a:r>
            <a:r>
              <a:rPr kumimoji="1" lang="en-US" altLang="ja-JP" sz="7200" dirty="0" smtClean="0"/>
              <a:t>2014</a:t>
            </a:r>
            <a:r>
              <a:rPr kumimoji="1" lang="ja-JP" altLang="en-US" sz="7200" dirty="0" smtClean="0"/>
              <a:t>年</a:t>
            </a:r>
            <a:r>
              <a:rPr kumimoji="1" lang="en-US" altLang="ja-JP" sz="7200" dirty="0" smtClean="0"/>
              <a:t>5</a:t>
            </a:r>
            <a:r>
              <a:rPr kumimoji="1" lang="ja-JP" altLang="en-US" sz="7200" dirty="0" smtClean="0"/>
              <a:t>月</a:t>
            </a:r>
            <a:r>
              <a:rPr kumimoji="1" lang="en-US" altLang="ja-JP" sz="7200" dirty="0" smtClean="0"/>
              <a:t>1</a:t>
            </a:r>
            <a:r>
              <a:rPr kumimoji="1" lang="ja-JP" altLang="en-US" sz="7200" dirty="0" smtClean="0"/>
              <a:t>日</a:t>
            </a:r>
            <a:endParaRPr kumimoji="1" lang="en-US" altLang="ja-JP" sz="7200" dirty="0" smtClean="0"/>
          </a:p>
          <a:p>
            <a:pPr marL="0" indent="0">
              <a:buNone/>
            </a:pPr>
            <a:r>
              <a:rPr kumimoji="1" lang="ja-JP" altLang="en-US" sz="7200" dirty="0" smtClean="0"/>
              <a:t>公務救難機関対象</a:t>
            </a:r>
            <a:endParaRPr kumimoji="1" lang="en-US" altLang="ja-JP" sz="7200" dirty="0" smtClean="0"/>
          </a:p>
          <a:p>
            <a:pPr marL="0" indent="0">
              <a:buNone/>
            </a:pPr>
            <a:r>
              <a:rPr kumimoji="1" lang="ja-JP" altLang="en-US" sz="7200" dirty="0" smtClean="0"/>
              <a:t>　水上オートバイ（ＰＷＣ）レスキュー　シンポジュウムを開催</a:t>
            </a:r>
            <a:endParaRPr kumimoji="1" lang="en-US" altLang="ja-JP" sz="7200" dirty="0" smtClean="0"/>
          </a:p>
          <a:p>
            <a:pPr marL="0" indent="0">
              <a:buNone/>
            </a:pPr>
            <a:r>
              <a:rPr kumimoji="1" lang="ja-JP" altLang="en-US" sz="7200" dirty="0" smtClean="0"/>
              <a:t>　一般社団法人ウォーターリスクマネジメント協会主催</a:t>
            </a:r>
            <a:endParaRPr kumimoji="1" lang="en-US" altLang="ja-JP" sz="7200" dirty="0" smtClean="0"/>
          </a:p>
          <a:p>
            <a:pPr marL="0" indent="0">
              <a:buNone/>
            </a:pPr>
            <a:r>
              <a:rPr lang="ja-JP" altLang="en-US" sz="7200" dirty="0"/>
              <a:t>　</a:t>
            </a:r>
            <a:r>
              <a:rPr lang="ja-JP" altLang="en-US" sz="7200" dirty="0" smtClean="0"/>
              <a:t>公益財団法人　日本財団　助成</a:t>
            </a:r>
            <a:endParaRPr lang="en-US" altLang="ja-JP" sz="7200" dirty="0" smtClean="0"/>
          </a:p>
          <a:p>
            <a:pPr marL="0" indent="0">
              <a:buNone/>
            </a:pPr>
            <a:r>
              <a:rPr kumimoji="1" lang="ja-JP" altLang="en-US" sz="7200" dirty="0"/>
              <a:t>　</a:t>
            </a:r>
            <a:r>
              <a:rPr lang="ja-JP" altLang="en-US" sz="7200" dirty="0" smtClean="0"/>
              <a:t>国</a:t>
            </a:r>
            <a:r>
              <a:rPr lang="ja-JP" altLang="en-US" sz="7200" dirty="0"/>
              <a:t>土</a:t>
            </a:r>
            <a:r>
              <a:rPr lang="ja-JP" altLang="en-US" sz="7200" dirty="0" smtClean="0"/>
              <a:t>交通省　後援</a:t>
            </a:r>
            <a:endParaRPr lang="en-US" altLang="ja-JP" sz="7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ja-JP" sz="49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5600" dirty="0" smtClean="0"/>
              <a:t>公務</a:t>
            </a:r>
            <a:r>
              <a:rPr lang="ja-JP" altLang="en-US" sz="5600" dirty="0"/>
              <a:t>実務として救難任務に従事されている</a:t>
            </a:r>
            <a:r>
              <a:rPr lang="ja-JP" altLang="en-US" sz="5600" dirty="0" smtClean="0"/>
              <a:t>、</a:t>
            </a:r>
            <a:endParaRPr lang="en-US" altLang="ja-JP" sz="5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5600" dirty="0" smtClean="0"/>
              <a:t>全国の公務</a:t>
            </a:r>
            <a:r>
              <a:rPr lang="ja-JP" altLang="en-US" sz="5600" dirty="0"/>
              <a:t>救難機関の方々にご参加いただいた。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5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5600" dirty="0"/>
              <a:t>特別講演として、ハワイ州ライフガード</a:t>
            </a:r>
            <a:r>
              <a:rPr lang="ja-JP" altLang="en-US" sz="5600" dirty="0" smtClean="0"/>
              <a:t>協会（</a:t>
            </a:r>
            <a:r>
              <a:rPr lang="ja-JP" altLang="en-US" sz="5600" dirty="0"/>
              <a:t>アメリカ公務機関）</a:t>
            </a:r>
            <a:r>
              <a:rPr lang="ja-JP" altLang="en-US" sz="5600" dirty="0" smtClean="0"/>
              <a:t>の</a:t>
            </a:r>
            <a:endParaRPr lang="en-US" altLang="ja-JP" sz="5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5600" dirty="0" smtClean="0"/>
              <a:t>最高</a:t>
            </a:r>
            <a:r>
              <a:rPr lang="ja-JP" altLang="en-US" sz="5600" dirty="0"/>
              <a:t>指導者で</a:t>
            </a:r>
            <a:r>
              <a:rPr lang="ja-JP" altLang="en-US" sz="5600" dirty="0" smtClean="0"/>
              <a:t>あり、現在</a:t>
            </a:r>
            <a:r>
              <a:rPr lang="ja-JP" altLang="en-US" sz="5600" dirty="0"/>
              <a:t>、「ＡＬＯＨＡ　ＳＵＲＦ　ＬＩＦＥＳＡＶＩＮＧ</a:t>
            </a:r>
            <a:r>
              <a:rPr lang="ja-JP" altLang="en-US" sz="5600" dirty="0" smtClean="0"/>
              <a:t>」の</a:t>
            </a:r>
            <a:endParaRPr lang="en-US" altLang="ja-JP" sz="5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5600" dirty="0" smtClean="0"/>
              <a:t>代表</a:t>
            </a:r>
            <a:r>
              <a:rPr lang="ja-JP" altLang="en-US" sz="5600" dirty="0"/>
              <a:t>である「</a:t>
            </a:r>
            <a:r>
              <a:rPr lang="en-US" altLang="ja-JP" sz="5600" dirty="0"/>
              <a:t>Kendall Rust</a:t>
            </a:r>
            <a:r>
              <a:rPr lang="ja-JP" altLang="en-US" sz="5600" dirty="0"/>
              <a:t>」氏にハワイより来日いただき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5600" dirty="0"/>
              <a:t>公務救難機関においての水上オートバイレスキュー</a:t>
            </a:r>
            <a:r>
              <a:rPr lang="ja-JP" altLang="en-US" sz="5600" dirty="0" smtClean="0"/>
              <a:t>の運用</a:t>
            </a:r>
            <a:r>
              <a:rPr lang="ja-JP" altLang="en-US" sz="5600" dirty="0"/>
              <a:t>状況</a:t>
            </a:r>
            <a:r>
              <a:rPr lang="ja-JP" altLang="en-US" sz="5600" dirty="0" smtClean="0"/>
              <a:t>と</a:t>
            </a:r>
            <a:endParaRPr lang="en-US" altLang="ja-JP" sz="5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5600" dirty="0" smtClean="0"/>
              <a:t>その</a:t>
            </a:r>
            <a:r>
              <a:rPr lang="ja-JP" altLang="en-US" sz="5600" dirty="0"/>
              <a:t>歴史について、特別講演をいただいた。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5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5600" dirty="0"/>
              <a:t>その他、山口県消防学校や山形県の消防局の主査</a:t>
            </a:r>
            <a:r>
              <a:rPr lang="ja-JP" altLang="en-US" sz="5600" dirty="0" smtClean="0"/>
              <a:t>教官救助</a:t>
            </a:r>
            <a:r>
              <a:rPr lang="ja-JP" altLang="en-US" sz="5600" dirty="0"/>
              <a:t>担当者から</a:t>
            </a:r>
            <a:r>
              <a:rPr lang="ja-JP" altLang="en-US" sz="5600" dirty="0" smtClean="0"/>
              <a:t>、</a:t>
            </a:r>
            <a:endParaRPr lang="en-US" altLang="ja-JP" sz="5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5600" dirty="0" smtClean="0"/>
              <a:t>日本</a:t>
            </a:r>
            <a:r>
              <a:rPr lang="ja-JP" altLang="en-US" sz="5600" dirty="0"/>
              <a:t>の水上オートバイレスキューの現状</a:t>
            </a:r>
            <a:r>
              <a:rPr lang="ja-JP" altLang="en-US" sz="5600" dirty="0" smtClean="0"/>
              <a:t>と今後</a:t>
            </a:r>
            <a:r>
              <a:rPr lang="ja-JP" altLang="en-US" sz="5600" dirty="0"/>
              <a:t>の取り組みに</a:t>
            </a:r>
            <a:r>
              <a:rPr lang="ja-JP" altLang="en-US" sz="5600" dirty="0" smtClean="0"/>
              <a:t>ついて</a:t>
            </a:r>
            <a:endParaRPr lang="en-US" altLang="ja-JP" sz="5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5600" dirty="0" smtClean="0"/>
              <a:t>講演</a:t>
            </a:r>
            <a:r>
              <a:rPr lang="ja-JP" altLang="en-US" sz="5600" dirty="0"/>
              <a:t>をいただいた。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5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5600" dirty="0"/>
              <a:t>公務救難機関従事者に向けた</a:t>
            </a:r>
            <a:r>
              <a:rPr lang="ja-JP" altLang="en-US" sz="5600" dirty="0" smtClean="0"/>
              <a:t>、「</a:t>
            </a:r>
            <a:r>
              <a:rPr lang="ja-JP" altLang="en-US" sz="5600" dirty="0"/>
              <a:t>水上</a:t>
            </a:r>
            <a:r>
              <a:rPr lang="ja-JP" altLang="en-US" sz="5600" dirty="0" smtClean="0"/>
              <a:t>オートバイレスキューシンポジウム</a:t>
            </a:r>
            <a:r>
              <a:rPr lang="ja-JP" altLang="en-US" sz="5600" dirty="0"/>
              <a:t>」は</a:t>
            </a:r>
            <a:r>
              <a:rPr lang="ja-JP" altLang="en-US" sz="5600" dirty="0" smtClean="0"/>
              <a:t>、</a:t>
            </a:r>
            <a:endParaRPr lang="en-US" altLang="ja-JP" sz="5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5600" dirty="0" smtClean="0"/>
              <a:t>日本</a:t>
            </a:r>
            <a:r>
              <a:rPr lang="ja-JP" altLang="en-US" sz="5600" dirty="0"/>
              <a:t>では初めての試み。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ja-JP" altLang="en-US" sz="5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5600" dirty="0"/>
              <a:t>このような公務救難機関の方々に向けた取り組み</a:t>
            </a:r>
            <a:r>
              <a:rPr lang="ja-JP" altLang="en-US" sz="5600" dirty="0" smtClean="0"/>
              <a:t>は</a:t>
            </a:r>
            <a:endParaRPr lang="en-US" altLang="ja-JP" sz="5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5600" dirty="0" smtClean="0"/>
              <a:t>全国</a:t>
            </a:r>
            <a:r>
              <a:rPr lang="ja-JP" altLang="en-US" sz="5600" dirty="0"/>
              <a:t>の救難（水難）救助活動を公務実務として任務に</a:t>
            </a:r>
            <a:r>
              <a:rPr lang="ja-JP" altLang="en-US" sz="5600" dirty="0" smtClean="0"/>
              <a:t>就かれる方々の</a:t>
            </a:r>
            <a:endParaRPr lang="en-US" altLang="ja-JP" sz="5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5600" dirty="0" smtClean="0"/>
              <a:t>貴重</a:t>
            </a:r>
            <a:r>
              <a:rPr lang="ja-JP" altLang="en-US" sz="5600" dirty="0"/>
              <a:t>な情報共有に繋がり、その上での検証や連携</a:t>
            </a:r>
            <a:r>
              <a:rPr lang="ja-JP" altLang="en-US" sz="5600" dirty="0" smtClean="0"/>
              <a:t>に非常</a:t>
            </a:r>
            <a:r>
              <a:rPr lang="ja-JP" altLang="en-US" sz="5600" dirty="0"/>
              <a:t>に大きく役立つものと考えます。</a:t>
            </a:r>
            <a:endParaRPr lang="en-US" altLang="ja-JP" sz="56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44" y="1068456"/>
            <a:ext cx="3493604" cy="232906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69229" y="2279373"/>
            <a:ext cx="3150703" cy="21004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44" y="3707294"/>
            <a:ext cx="3493604" cy="232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4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8296" y="245165"/>
            <a:ext cx="11595652" cy="63875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kumimoji="1" lang="ja-JP" altLang="en-US" sz="8000" dirty="0" smtClean="0"/>
              <a:t>◆</a:t>
            </a:r>
            <a:r>
              <a:rPr kumimoji="1" lang="en-US" altLang="ja-JP" sz="8000" dirty="0" smtClean="0"/>
              <a:t>2014</a:t>
            </a:r>
            <a:r>
              <a:rPr kumimoji="1" lang="ja-JP" altLang="en-US" sz="8000" dirty="0" smtClean="0"/>
              <a:t>年</a:t>
            </a:r>
            <a:r>
              <a:rPr kumimoji="1" lang="en-US" altLang="ja-JP" sz="8000" dirty="0" smtClean="0"/>
              <a:t>12</a:t>
            </a:r>
            <a:r>
              <a:rPr kumimoji="1" lang="ja-JP" altLang="en-US" sz="8000" dirty="0" smtClean="0"/>
              <a:t>月</a:t>
            </a:r>
            <a:r>
              <a:rPr kumimoji="1" lang="en-US" altLang="ja-JP" sz="8000" dirty="0" smtClean="0"/>
              <a:t>7</a:t>
            </a:r>
            <a:r>
              <a:rPr kumimoji="1" lang="ja-JP" altLang="en-US" sz="8000" dirty="0" smtClean="0"/>
              <a:t>日</a:t>
            </a:r>
            <a:endParaRPr kumimoji="1" lang="en-US" altLang="ja-JP" sz="8000" dirty="0" smtClean="0"/>
          </a:p>
          <a:p>
            <a:pPr marL="0" indent="0">
              <a:buNone/>
            </a:pPr>
            <a:r>
              <a:rPr kumimoji="1" lang="ja-JP" altLang="en-US" sz="8000" dirty="0" smtClean="0"/>
              <a:t>一般社団法人ウォーターリスクマネジメント協会ブラッシュアップミーティング開催</a:t>
            </a:r>
            <a:endParaRPr kumimoji="1" lang="en-US" altLang="ja-JP" sz="8000" dirty="0" smtClean="0"/>
          </a:p>
          <a:p>
            <a:pPr marL="0" indent="0">
              <a:lnSpc>
                <a:spcPct val="120000"/>
              </a:lnSpc>
              <a:buNone/>
            </a:pPr>
            <a:endParaRPr lang="en-US" altLang="ja-JP" sz="21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ja-JP" altLang="en-US" sz="6400" u="sng" dirty="0" smtClean="0"/>
              <a:t>水上オートバイレスキュー法のスキル向上と実際活動の</a:t>
            </a:r>
            <a:endParaRPr lang="en-US" altLang="ja-JP" sz="6400" u="sng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ja-JP" altLang="en-US" sz="6400" u="sng" dirty="0" smtClean="0"/>
              <a:t>情報共有と連携を図る。</a:t>
            </a:r>
            <a:endParaRPr lang="en-US" altLang="ja-JP" sz="6400" u="sng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ja-JP" sz="6400" dirty="0" smtClean="0"/>
              <a:t>(</a:t>
            </a:r>
            <a:r>
              <a:rPr lang="ja-JP" altLang="en-US" sz="6400" dirty="0"/>
              <a:t>一社</a:t>
            </a:r>
            <a:r>
              <a:rPr lang="en-US" altLang="ja-JP" sz="6400" dirty="0"/>
              <a:t>)</a:t>
            </a:r>
            <a:r>
              <a:rPr lang="ja-JP" altLang="en-US" sz="6400" dirty="0"/>
              <a:t>ウォーターリスクマネジメント協会の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ja-JP" sz="6400" dirty="0"/>
              <a:t>2014</a:t>
            </a:r>
            <a:r>
              <a:rPr lang="ja-JP" altLang="en-US" sz="6400" dirty="0"/>
              <a:t>年活動報告</a:t>
            </a:r>
            <a:r>
              <a:rPr lang="ja-JP" altLang="en-US" sz="6400" dirty="0" smtClean="0"/>
              <a:t>と</a:t>
            </a:r>
            <a:r>
              <a:rPr lang="en-US" altLang="ja-JP" sz="6400" dirty="0" smtClean="0"/>
              <a:t>2020</a:t>
            </a:r>
            <a:r>
              <a:rPr lang="ja-JP" altLang="en-US" sz="6400" dirty="0"/>
              <a:t>年までの活動計画の発表</a:t>
            </a:r>
            <a:r>
              <a:rPr lang="ja-JP" altLang="en-US" sz="6400" dirty="0" smtClean="0"/>
              <a:t>。</a:t>
            </a:r>
            <a:endParaRPr lang="en-US" altLang="ja-JP" sz="64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ja-JP" altLang="en-US" sz="6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ja-JP" sz="6400" dirty="0" smtClean="0"/>
              <a:t>MG</a:t>
            </a:r>
            <a:r>
              <a:rPr lang="ja-JP" altLang="en-US" sz="6400" dirty="0"/>
              <a:t>マリーン斎藤社長から</a:t>
            </a:r>
            <a:r>
              <a:rPr lang="ja-JP" altLang="en-US" sz="6400" dirty="0" smtClean="0"/>
              <a:t>、</a:t>
            </a:r>
            <a:r>
              <a:rPr lang="en-US" altLang="ja-JP" sz="6400" dirty="0" smtClean="0"/>
              <a:t>PWC</a:t>
            </a:r>
            <a:r>
              <a:rPr lang="ja-JP" altLang="en-US" sz="6400" dirty="0"/>
              <a:t>の日本における歴史と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ja-JP" sz="6400" dirty="0"/>
              <a:t>PWC</a:t>
            </a:r>
            <a:r>
              <a:rPr lang="ja-JP" altLang="en-US" sz="6400" dirty="0"/>
              <a:t>業界の現状についてお話</a:t>
            </a:r>
            <a:r>
              <a:rPr lang="ja-JP" altLang="en-US" sz="6400" dirty="0" smtClean="0"/>
              <a:t>をして頂く。</a:t>
            </a:r>
            <a:r>
              <a:rPr lang="ja-JP" altLang="en-US" sz="6400" dirty="0"/>
              <a:t/>
            </a:r>
            <a:br>
              <a:rPr lang="ja-JP" altLang="en-US" sz="6400" dirty="0"/>
            </a:br>
            <a:endParaRPr lang="en-US" altLang="ja-JP" sz="64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ja-JP" altLang="en-US" sz="6400" dirty="0" smtClean="0"/>
              <a:t>公務</a:t>
            </a:r>
            <a:r>
              <a:rPr lang="ja-JP" altLang="en-US" sz="6400" dirty="0"/>
              <a:t>救難機関の方々から</a:t>
            </a:r>
            <a:r>
              <a:rPr lang="ja-JP" altLang="en-US" sz="6400" dirty="0" smtClean="0"/>
              <a:t>、</a:t>
            </a:r>
            <a:r>
              <a:rPr lang="en-US" altLang="ja-JP" sz="6400" dirty="0" smtClean="0"/>
              <a:t>PWC</a:t>
            </a:r>
            <a:r>
              <a:rPr lang="en-US" altLang="ja-JP" sz="6400" dirty="0"/>
              <a:t>(</a:t>
            </a:r>
            <a:r>
              <a:rPr lang="ja-JP" altLang="en-US" sz="6400" dirty="0"/>
              <a:t>水上オートバイ</a:t>
            </a:r>
            <a:r>
              <a:rPr lang="en-US" altLang="ja-JP" sz="6400" dirty="0"/>
              <a:t>)</a:t>
            </a:r>
            <a:r>
              <a:rPr lang="ja-JP" altLang="en-US" sz="6400" dirty="0"/>
              <a:t>による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ja-JP" altLang="en-US" sz="6400" dirty="0"/>
              <a:t>水難救助活動の実際事例</a:t>
            </a:r>
            <a:r>
              <a:rPr lang="ja-JP" altLang="en-US" sz="6400" dirty="0" smtClean="0"/>
              <a:t>の紹介</a:t>
            </a:r>
            <a:r>
              <a:rPr lang="ja-JP" altLang="en-US" sz="6400" dirty="0"/>
              <a:t>をして</a:t>
            </a:r>
            <a:r>
              <a:rPr lang="ja-JP" altLang="en-US" sz="6400" dirty="0" smtClean="0"/>
              <a:t>頂く。</a:t>
            </a:r>
            <a:endParaRPr lang="ja-JP" altLang="en-US" sz="6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altLang="ja-JP" sz="6400" dirty="0" smtClean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ja-JP" sz="6400" dirty="0" smtClean="0"/>
              <a:t>MG</a:t>
            </a:r>
            <a:r>
              <a:rPr lang="ja-JP" altLang="en-US" sz="6400" dirty="0"/>
              <a:t>マリーンメカニック</a:t>
            </a:r>
            <a:r>
              <a:rPr lang="ja-JP" altLang="en-US" sz="6400" dirty="0" smtClean="0"/>
              <a:t>の浅水</a:t>
            </a:r>
            <a:r>
              <a:rPr lang="ja-JP" altLang="en-US" sz="6400" dirty="0"/>
              <a:t>さんによる</a:t>
            </a:r>
            <a:r>
              <a:rPr lang="en-US" altLang="ja-JP" sz="6400" dirty="0"/>
              <a:t>PWC(</a:t>
            </a:r>
            <a:r>
              <a:rPr lang="ja-JP" altLang="en-US" sz="6400" dirty="0"/>
              <a:t>水上オートバイ</a:t>
            </a:r>
            <a:r>
              <a:rPr lang="en-US" altLang="ja-JP" sz="6400" dirty="0"/>
              <a:t>)</a:t>
            </a:r>
            <a:r>
              <a:rPr lang="ja-JP" altLang="en-US" sz="6400" dirty="0"/>
              <a:t>の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ja-JP" altLang="en-US" sz="6400" dirty="0"/>
              <a:t>各種機関メンテナンスのお話を</a:t>
            </a:r>
            <a:r>
              <a:rPr lang="ja-JP" altLang="en-US" sz="6400" dirty="0" smtClean="0"/>
              <a:t>頂く。</a:t>
            </a:r>
            <a:endParaRPr lang="ja-JP" altLang="en-US" sz="6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ja-JP" altLang="en-US" sz="6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ja-JP" altLang="en-US" sz="6400" dirty="0"/>
              <a:t>グループに分かれての</a:t>
            </a:r>
            <a:r>
              <a:rPr lang="ja-JP" altLang="en-US" sz="6400" dirty="0" smtClean="0"/>
              <a:t>、</a:t>
            </a:r>
            <a:r>
              <a:rPr lang="en-US" altLang="ja-JP" sz="6400" dirty="0" smtClean="0"/>
              <a:t>PWC</a:t>
            </a:r>
            <a:r>
              <a:rPr lang="en-US" altLang="ja-JP" sz="6400" dirty="0"/>
              <a:t>(</a:t>
            </a:r>
            <a:r>
              <a:rPr lang="ja-JP" altLang="en-US" sz="6400" dirty="0"/>
              <a:t>水上オートバイ</a:t>
            </a:r>
            <a:r>
              <a:rPr lang="en-US" altLang="ja-JP" sz="6400" dirty="0"/>
              <a:t>)</a:t>
            </a:r>
            <a:r>
              <a:rPr lang="ja-JP" altLang="en-US" sz="6400" dirty="0"/>
              <a:t>レスキューについて、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ja-JP" altLang="en-US" sz="6400" dirty="0"/>
              <a:t>様々な意見交換を</a:t>
            </a:r>
            <a:r>
              <a:rPr lang="ja-JP" altLang="en-US" sz="6400" dirty="0" smtClean="0"/>
              <a:t>行い、その</a:t>
            </a:r>
            <a:r>
              <a:rPr lang="ja-JP" altLang="en-US" sz="6400" dirty="0"/>
              <a:t>意見を全体で</a:t>
            </a:r>
            <a:r>
              <a:rPr lang="ja-JP" altLang="en-US" sz="6400" dirty="0" smtClean="0"/>
              <a:t>精査</a:t>
            </a:r>
            <a:r>
              <a:rPr lang="ja-JP" altLang="en-US" sz="6400" dirty="0"/>
              <a:t>。</a:t>
            </a:r>
            <a:endParaRPr lang="en-US" altLang="ja-JP" sz="6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ja-JP" sz="6400" dirty="0" smtClean="0"/>
              <a:t>3</a:t>
            </a:r>
            <a:r>
              <a:rPr lang="ja-JP" altLang="en-US" sz="6400" dirty="0"/>
              <a:t>時間</a:t>
            </a:r>
            <a:r>
              <a:rPr lang="en-US" altLang="ja-JP" sz="6400" dirty="0"/>
              <a:t>30</a:t>
            </a:r>
            <a:r>
              <a:rPr lang="ja-JP" altLang="en-US" sz="6400" dirty="0"/>
              <a:t>分に及ぶ、内容の濃い時間</a:t>
            </a:r>
            <a:r>
              <a:rPr lang="ja-JP" altLang="en-US" sz="6400" dirty="0" smtClean="0"/>
              <a:t>を参加者</a:t>
            </a:r>
            <a:r>
              <a:rPr lang="ja-JP" altLang="en-US" sz="6400" dirty="0"/>
              <a:t>全員で共有することが</a:t>
            </a:r>
            <a:r>
              <a:rPr lang="ja-JP" altLang="en-US" sz="6400" dirty="0" smtClean="0"/>
              <a:t>出来た</a:t>
            </a:r>
            <a:r>
              <a:rPr lang="ja-JP" altLang="en-US" sz="6400" dirty="0"/>
              <a:t>。</a:t>
            </a:r>
            <a:endParaRPr kumimoji="1" lang="ja-JP" altLang="en-US" sz="8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82" y="1028147"/>
            <a:ext cx="2864127" cy="190941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5" y="1028147"/>
            <a:ext cx="3014869" cy="20099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84" y="3121990"/>
            <a:ext cx="2930386" cy="195359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968" y="4716669"/>
            <a:ext cx="2937013" cy="195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379"/>
          </a:xfrm>
        </p:spPr>
        <p:txBody>
          <a:bodyPr>
            <a:normAutofit fontScale="90000"/>
          </a:bodyPr>
          <a:lstStyle/>
          <a:p>
            <a:r>
              <a:rPr lang="en-US" altLang="ja-JP" sz="2800" dirty="0" smtClean="0"/>
              <a:t>2014</a:t>
            </a:r>
            <a:r>
              <a:rPr lang="ja-JP" altLang="en-US" sz="2800" dirty="0"/>
              <a:t>年度</a:t>
            </a:r>
            <a:r>
              <a:rPr lang="en-US" altLang="ja-JP" sz="2800" dirty="0"/>
              <a:t>10</a:t>
            </a:r>
            <a:r>
              <a:rPr lang="ja-JP" altLang="en-US" sz="2800" dirty="0"/>
              <a:t>月現在の事業実績</a:t>
            </a:r>
            <a:r>
              <a:rPr lang="ja-JP" altLang="en-US" sz="2800" dirty="0" smtClean="0"/>
              <a:t>報告</a:t>
            </a:r>
            <a:endParaRPr kumimoji="1" lang="ja-JP" altLang="en-US" sz="2800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197096"/>
              </p:ext>
            </p:extLst>
          </p:nvPr>
        </p:nvGraphicFramePr>
        <p:xfrm>
          <a:off x="838200" y="365126"/>
          <a:ext cx="10002078" cy="6333847"/>
        </p:xfrm>
        <a:graphic>
          <a:graphicData uri="http://schemas.openxmlformats.org/drawingml/2006/table">
            <a:tbl>
              <a:tblPr/>
              <a:tblGrid>
                <a:gridCol w="1011290"/>
                <a:gridCol w="443306"/>
                <a:gridCol w="443306"/>
                <a:gridCol w="443306"/>
                <a:gridCol w="443306"/>
                <a:gridCol w="969731"/>
                <a:gridCol w="443306"/>
                <a:gridCol w="734225"/>
                <a:gridCol w="748078"/>
                <a:gridCol w="748078"/>
                <a:gridCol w="748078"/>
                <a:gridCol w="706517"/>
                <a:gridCol w="706517"/>
                <a:gridCol w="706517"/>
                <a:gridCol w="706517"/>
              </a:tblGrid>
              <a:tr h="342787"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72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72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13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一般社団法人ウォーターリスクマネジメント協会　ＰＷＣレスキュー公認資格講習会　資格発行数資料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9772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89772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72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649">
                <a:tc gridSpan="8">
                  <a:txBody>
                    <a:bodyPr/>
                    <a:lstStyle/>
                    <a:p>
                      <a:pPr algn="l" fontAlgn="ctr"/>
                      <a:r>
                        <a:rPr lang="ja-JP" altLang="en-US" sz="1500" b="1" i="0" u="none" strike="noStrike">
                          <a:solidFill>
                            <a:srgbClr val="FFC000"/>
                          </a:solidFill>
                          <a:effectLst/>
                          <a:latin typeface="HGP明朝B" panose="02020800000000000000" pitchFamily="18" charset="-128"/>
                          <a:ea typeface="HGP明朝B" panose="02020800000000000000" pitchFamily="18" charset="-128"/>
                        </a:rPr>
                        <a:t>■</a:t>
                      </a:r>
                      <a:r>
                        <a:rPr lang="en-US" altLang="ja-JP" sz="1500" b="1" i="0" u="none" strike="noStrike">
                          <a:solidFill>
                            <a:srgbClr val="FFC000"/>
                          </a:solidFill>
                          <a:effectLst/>
                          <a:latin typeface="HGP明朝B" panose="02020800000000000000" pitchFamily="18" charset="-128"/>
                          <a:ea typeface="HGP明朝B" panose="02020800000000000000" pitchFamily="18" charset="-128"/>
                        </a:rPr>
                        <a:t>2014</a:t>
                      </a:r>
                      <a:r>
                        <a:rPr lang="ja-JP" altLang="en-US" sz="1500" b="1" i="0" u="none" strike="noStrike">
                          <a:solidFill>
                            <a:srgbClr val="FFC000"/>
                          </a:solidFill>
                          <a:effectLst/>
                          <a:latin typeface="HGP明朝B" panose="02020800000000000000" pitchFamily="18" charset="-128"/>
                          <a:ea typeface="HGP明朝B" panose="02020800000000000000" pitchFamily="18" charset="-128"/>
                        </a:rPr>
                        <a:t>年度：１０月２日現在、コース別報告書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72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72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altLang="ja-JP" sz="10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ja-JP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コース別詳細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altLang="zh-CN" sz="10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lang="zh-CN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参加者人数（大分類）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53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場所／コース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Ｒ1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Ｄ1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Ｒ2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Ｄ2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ＷＰＴ</a:t>
                      </a:r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ＰＲＯ</a:t>
                      </a:r>
                      <a:r>
                        <a:rPr lang="en-US" altLang="ja-JP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トレーニング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公務機関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ＬＳ／ＳＢ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一般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合計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伊万里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ひたちなか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隠岐の島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横浜海の公園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宮﨑：青島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御前崎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四国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埼玉：深谷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山形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山口①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山口②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逗子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大分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市川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ＭＧ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島根①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島根②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北海道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6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合計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0" u="none" strike="noStrike">
                          <a:solidFill>
                            <a:srgbClr val="FF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772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割合％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63.5%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35.4%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0" u="none" strike="noStrike">
                          <a:solidFill>
                            <a:srgbClr val="0070C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953768"/>
              </p:ext>
            </p:extLst>
          </p:nvPr>
        </p:nvGraphicFramePr>
        <p:xfrm>
          <a:off x="1042783" y="93382"/>
          <a:ext cx="4105686" cy="6632088"/>
        </p:xfrm>
        <a:graphic>
          <a:graphicData uri="http://schemas.openxmlformats.org/drawingml/2006/table">
            <a:tbl>
              <a:tblPr/>
              <a:tblGrid>
                <a:gridCol w="635960"/>
                <a:gridCol w="3469726"/>
              </a:tblGrid>
              <a:tr h="23627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HGP明朝B" panose="02020800000000000000" pitchFamily="18" charset="-128"/>
                          <a:ea typeface="HGP明朝B" panose="02020800000000000000" pitchFamily="18" charset="-128"/>
                        </a:rPr>
                        <a:t>■</a:t>
                      </a:r>
                      <a:r>
                        <a:rPr lang="en-US" altLang="ja-JP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HGP明朝B" panose="02020800000000000000" pitchFamily="18" charset="-128"/>
                          <a:ea typeface="HGP明朝B" panose="02020800000000000000" pitchFamily="18" charset="-128"/>
                        </a:rPr>
                        <a:t>2014</a:t>
                      </a:r>
                      <a:r>
                        <a:rPr lang="ja-JP" altLang="en-US" sz="1400" b="1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HGP明朝B" panose="02020800000000000000" pitchFamily="18" charset="-128"/>
                          <a:ea typeface="HGP明朝B" panose="02020800000000000000" pitchFamily="18" charset="-128"/>
                        </a:rPr>
                        <a:t>年度講習会参加者所属機関名一覧</a:t>
                      </a:r>
                      <a:endParaRPr lang="ja-JP" altLang="en-US" sz="1400" b="1" i="0" u="none" strike="noStrike" dirty="0">
                        <a:solidFill>
                          <a:srgbClr val="FFC000"/>
                        </a:solidFill>
                        <a:effectLst/>
                        <a:latin typeface="HGP明朝B" panose="02020800000000000000" pitchFamily="18" charset="-128"/>
                        <a:ea typeface="HGP明朝B" panose="02020800000000000000" pitchFamily="18" charset="-128"/>
                      </a:endParaRPr>
                    </a:p>
                  </a:txBody>
                  <a:tcPr marL="4315" marR="4315" marT="4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36279">
                <a:tc>
                  <a:txBody>
                    <a:bodyPr/>
                    <a:lstStyle/>
                    <a:p>
                      <a:pPr algn="l" fontAlgn="ctr"/>
                      <a:endParaRPr lang="ja-JP" altLang="en-US" sz="1400" b="1" i="0" u="none" strike="noStrike">
                        <a:solidFill>
                          <a:srgbClr val="FFC000"/>
                        </a:solidFill>
                        <a:effectLst/>
                        <a:latin typeface="HGP明朝B" panose="02020800000000000000" pitchFamily="18" charset="-128"/>
                        <a:ea typeface="HGP明朝B" panose="02020800000000000000" pitchFamily="18" charset="-128"/>
                      </a:endParaRPr>
                    </a:p>
                  </a:txBody>
                  <a:tcPr marL="4315" marR="4315" marT="4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4315" marR="4315" marT="43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1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FFC000"/>
                          </a:solidFill>
                          <a:effectLst/>
                          <a:latin typeface="HGP明朝B" panose="02020800000000000000" pitchFamily="18" charset="-128"/>
                          <a:ea typeface="HGP明朝B" panose="02020800000000000000" pitchFamily="18" charset="-128"/>
                        </a:rPr>
                        <a:t>エリア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FFC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所属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長崎県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松浦市消防本部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茨城県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ひたちなか・東海広域事務組合消防本部：東海消防署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ひたちなか・東海広域事務組合消防本部：神敷台消防署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ひたちなか・東海広域事務組合消防本：笹野消防署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かすみがうら市消防本部：東消防署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鹿島地方事務組合消防本部：波崎消防署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鹿島地方事務組合消防本部：神栖消防署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千葉県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柏市消防本部西部消防署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東京都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東京消防庁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宮﨑県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霧島市消防局：中央消防署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霧島市消防局：北消防署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東児湯消防組合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宮崎市消防局：北消防署東分署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宮崎市消防局：南消防署東分署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愛知県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御前崎消防本部：御前崎市消防署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高知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芸西村消防団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埼玉県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深谷消防本部：深谷消防署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深谷消防本部：花園消防署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児玉郡市本庄消防署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児玉郡市本庄消防署：美里分署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山形県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鶴岡市消防本部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上山市消防本部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東根市消防本部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最上広域市町村圏事務組合消防本部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西置賜行政組合消防本部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最上広域市町村圏事務組合消防本部：東支署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最上広域市町村圏事務組合消防本部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0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西村山広域行政事務組合消防本部</a:t>
                      </a:r>
                    </a:p>
                  </a:txBody>
                  <a:tcPr marL="4315" marR="4315" marT="43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642636"/>
              </p:ext>
            </p:extLst>
          </p:nvPr>
        </p:nvGraphicFramePr>
        <p:xfrm>
          <a:off x="5454329" y="596363"/>
          <a:ext cx="4809479" cy="6142374"/>
        </p:xfrm>
        <a:graphic>
          <a:graphicData uri="http://schemas.openxmlformats.org/drawingml/2006/table">
            <a:tbl>
              <a:tblPr/>
              <a:tblGrid>
                <a:gridCol w="745544"/>
                <a:gridCol w="4063935"/>
              </a:tblGrid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西村山広域行政事務組合消防署：大江分署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西村山広域行政事務組合消防署：河北分署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山口県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山口消防学校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長門消防本部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宇部・山陽小野田消防局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防府市消防本部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山口市消防本部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山口市消防本部：中央消防署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山口市消防本部：消防総務課兼政策管理室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岩国地区消防組合消防本部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光地区消防組合消防本部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萩市消防本部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柳井地区広域消防本部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笠岡地区消防組合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今治市消防本部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宇和島地区広域事務組合消防本部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岡山市消防局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下関市消防局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島根県防災航空隊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益田広域消防本部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江津邑智消防組合消防本部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江津邑智消防組合消防本部：川本消防署羽須美出張所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浜田市消防本部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福岡県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福岡市消防局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中間市消防本部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遠賀郡消防本部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糸島市消防本部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北海道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苫小牧市消防本部：消防署錦岡出張所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80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岩内・寿都地方消防組合：消防署泊支所</a:t>
                      </a:r>
                    </a:p>
                  </a:txBody>
                  <a:tcPr marL="3291" marR="3291" marT="32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10449339" y="6281531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57</a:t>
            </a:r>
            <a:r>
              <a:rPr kumimoji="1" lang="ja-JP" altLang="en-US" dirty="0" smtClean="0"/>
              <a:t>機関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47861" y="66261"/>
            <a:ext cx="6665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ここでは、消防機関を掲載、他に海保・警察機関あり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" y="283472"/>
            <a:ext cx="5302802" cy="3977102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22" y="2377109"/>
            <a:ext cx="5665304" cy="424897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009861" y="470451"/>
            <a:ext cx="532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山口県消防学校においての指導の様子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170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2" y="1664563"/>
            <a:ext cx="5246251" cy="393468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911" y="385728"/>
            <a:ext cx="5166877" cy="290636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86" y="3442251"/>
            <a:ext cx="4333461" cy="325009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72671" y="385728"/>
            <a:ext cx="413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日本全国にての講習会の様子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750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927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水上スポーツ競技会における安全管理　①</a:t>
            </a:r>
            <a:endParaRPr kumimoji="1" lang="ja-JP" altLang="en-US" sz="3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1" y="2438399"/>
            <a:ext cx="4761950" cy="357146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41" y="2438399"/>
            <a:ext cx="6349266" cy="357146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265298" y="1651193"/>
            <a:ext cx="3297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早慶レガッタ大会（隅田川）</a:t>
            </a:r>
            <a:endParaRPr kumimoji="1" lang="en-US" altLang="ja-JP" dirty="0" smtClean="0"/>
          </a:p>
          <a:p>
            <a:r>
              <a:rPr lang="en-US" altLang="ja-JP" dirty="0" smtClean="0"/>
              <a:t>※</a:t>
            </a:r>
            <a:r>
              <a:rPr lang="ja-JP" altLang="en-US" dirty="0" smtClean="0"/>
              <a:t>水没事例のレスキューの様子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92590" y="1928192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横浜国際トライアスロン大会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70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1277</Words>
  <Application>Microsoft Office PowerPoint</Application>
  <PresentationFormat>ワイド画面</PresentationFormat>
  <Paragraphs>456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2" baseType="lpstr">
      <vt:lpstr>HGP明朝B</vt:lpstr>
      <vt:lpstr>ＭＳ Ｐゴシック</vt:lpstr>
      <vt:lpstr>ＭＳ 明朝</vt:lpstr>
      <vt:lpstr>Arial</vt:lpstr>
      <vt:lpstr>Calibri</vt:lpstr>
      <vt:lpstr>Calibri Light</vt:lpstr>
      <vt:lpstr>Times New Roman</vt:lpstr>
      <vt:lpstr>Office テーマ</vt:lpstr>
      <vt:lpstr>2014年活動報告</vt:lpstr>
      <vt:lpstr>PowerPoint プレゼンテーション</vt:lpstr>
      <vt:lpstr>PowerPoint プレゼンテーション</vt:lpstr>
      <vt:lpstr>PowerPoint プレゼンテーション</vt:lpstr>
      <vt:lpstr>2014年度10月現在の事業実績報告</vt:lpstr>
      <vt:lpstr>PowerPoint プレゼンテーション</vt:lpstr>
      <vt:lpstr>PowerPoint プレゼンテーション</vt:lpstr>
      <vt:lpstr>PowerPoint プレゼンテーション</vt:lpstr>
      <vt:lpstr>水上スポーツ競技会における安全管理　①</vt:lpstr>
      <vt:lpstr>水上スポーツ競技会における安全管理　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日本財団会議</dc:title>
  <dc:creator>今西海</dc:creator>
  <cp:lastModifiedBy>今西海</cp:lastModifiedBy>
  <cp:revision>79</cp:revision>
  <cp:lastPrinted>2015-03-20T01:33:14Z</cp:lastPrinted>
  <dcterms:created xsi:type="dcterms:W3CDTF">2014-10-21T01:57:18Z</dcterms:created>
  <dcterms:modified xsi:type="dcterms:W3CDTF">2015-05-27T10:22:47Z</dcterms:modified>
</cp:coreProperties>
</file>