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57" r:id="rId1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1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E839D41-67F7-4FE7-9DC3-0170A6D4F2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3525CF0-7460-48ED-BA72-E3CBAA727C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CBE1B12-5709-477F-BB9A-32E42F046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0EE1-67AB-4F09-A6C6-F0379C3EFD8A}" type="datetimeFigureOut">
              <a:rPr kumimoji="1" lang="ja-JP" altLang="en-US" smtClean="0"/>
              <a:t>2018/10/9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1DA7BCA-B29B-4F83-8B04-8268FD260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D520749-D178-4362-936E-03669E1F6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107DD-FB6C-4981-B11F-AAC29E482D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6810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9B31A10-C5AE-43B1-BBEB-5F707CDDC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827694F-3ED6-427F-89A3-04733D907A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4C077E6-EA44-47D3-B086-FE4CC147F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0EE1-67AB-4F09-A6C6-F0379C3EFD8A}" type="datetimeFigureOut">
              <a:rPr kumimoji="1" lang="ja-JP" altLang="en-US" smtClean="0"/>
              <a:t>2018/10/9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AE8CAA9-F73C-40EF-BCFE-65CBC578B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B412B07-93D9-4BCD-AA37-3C8F577B5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107DD-FB6C-4981-B11F-AAC29E482D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8690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9B75F1E-88F8-4256-9793-7D5C016AE0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580D9C2-517B-46AB-B90E-8AF7CC3E2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2D6397F-2B39-4354-88E0-FBE56FF7D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0EE1-67AB-4F09-A6C6-F0379C3EFD8A}" type="datetimeFigureOut">
              <a:rPr kumimoji="1" lang="ja-JP" altLang="en-US" smtClean="0"/>
              <a:t>2018/10/9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A1AA60B-64A9-4363-9EF6-948F0160A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7A7510F-A2D9-42C4-BBE6-89C820504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107DD-FB6C-4981-B11F-AAC29E482D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7222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AAB84C6-2F44-4426-9FBF-E2100099D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4B1230B-FBA6-45B7-B736-693ED3D19A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24A20FA-043E-4CB5-A064-35FDD8E41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0EE1-67AB-4F09-A6C6-F0379C3EFD8A}" type="datetimeFigureOut">
              <a:rPr kumimoji="1" lang="ja-JP" altLang="en-US" smtClean="0"/>
              <a:t>2018/10/9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50FB2E1-A056-46EC-969B-0C55241D9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5D015A1-54ED-483D-9BAD-92F684E8D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107DD-FB6C-4981-B11F-AAC29E482D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0252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D753D08-1471-420B-85AD-C2844D1A7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5F731C8-3937-4FB8-8BF2-438A85ACE9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5674B8E-6B40-4B94-888E-0400892CA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0EE1-67AB-4F09-A6C6-F0379C3EFD8A}" type="datetimeFigureOut">
              <a:rPr kumimoji="1" lang="ja-JP" altLang="en-US" smtClean="0"/>
              <a:t>2018/10/9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530C596-18BA-4201-BBD0-18056816C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15FB46E-13E1-4A73-A2E7-D7CC11516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107DD-FB6C-4981-B11F-AAC29E482D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7036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DDFCC15-5A18-4E7B-BA6F-855D218F7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C3AE1A6-CD16-4041-8BA6-447208FA6C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82951DA-9446-4562-9473-6058481E6A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C2A3152-0D67-4629-8BED-6EDF30919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0EE1-67AB-4F09-A6C6-F0379C3EFD8A}" type="datetimeFigureOut">
              <a:rPr kumimoji="1" lang="ja-JP" altLang="en-US" smtClean="0"/>
              <a:t>2018/10/9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8E1FD52-77C4-4D4B-912E-618CDD9E1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4B8BB30-F572-4FC4-A01D-DE2BC9B2B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107DD-FB6C-4981-B11F-AAC29E482D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29289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733E946-7A99-40C5-ABE6-C1F385C9B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A0CE228-7C7D-4716-AA37-DF49C4B04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7C51F35-3F68-4AA2-94AE-5C998B1CFC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DECF0A5-9DB1-497E-8776-8A066810DF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6144D01C-F4A0-4B20-88AE-FDD46FD0A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71AF8E6A-EBB8-44DB-833D-9DF0B0A7A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0EE1-67AB-4F09-A6C6-F0379C3EFD8A}" type="datetimeFigureOut">
              <a:rPr kumimoji="1" lang="ja-JP" altLang="en-US" smtClean="0"/>
              <a:t>2018/10/9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91177C3-A33C-4551-8EAE-29FDB9BD5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CE6F8CA1-84A7-4ABA-817B-42AABE3D2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107DD-FB6C-4981-B11F-AAC29E482D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9002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965543-3E7D-492D-903B-789E60C87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DEBE576-943C-456A-9BC3-7FC71AE15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0EE1-67AB-4F09-A6C6-F0379C3EFD8A}" type="datetimeFigureOut">
              <a:rPr kumimoji="1" lang="ja-JP" altLang="en-US" smtClean="0"/>
              <a:t>2018/10/9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B065038-A7B8-4ABD-A032-83AAC6FEC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A40EFE7-F3B7-4CBB-8C37-05B38BF49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107DD-FB6C-4981-B11F-AAC29E482D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9572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E53AFAEA-9018-4E02-8C7D-7699E7D09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0EE1-67AB-4F09-A6C6-F0379C3EFD8A}" type="datetimeFigureOut">
              <a:rPr kumimoji="1" lang="ja-JP" altLang="en-US" smtClean="0"/>
              <a:t>2018/10/9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3EDC054-107D-463B-88BB-BCA88DDB8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8720E51-989E-4DB5-A021-E8BCE7ECD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107DD-FB6C-4981-B11F-AAC29E482D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7081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B5E94C0-5563-4E56-BE0C-576526D45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9BA5760-304A-4726-80D4-67A3550D5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87E96E7-8908-4250-B21F-5469346EFA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805DEE6-3236-484B-97B9-D121A1BC2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0EE1-67AB-4F09-A6C6-F0379C3EFD8A}" type="datetimeFigureOut">
              <a:rPr kumimoji="1" lang="ja-JP" altLang="en-US" smtClean="0"/>
              <a:t>2018/10/9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E1B4D84-2BFB-4BA0-BFF3-33C4BF17D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32469C9-6A19-483D-9671-12847985A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107DD-FB6C-4981-B11F-AAC29E482D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8214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683BE6-3D46-4266-AFD8-AEFDECEDE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9E836A5-851B-423F-A2FA-1E84A7FC3E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D194FE9-5EEF-45B1-B26C-01A450F176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327ED2F-1148-440C-8D16-BEAF00D3B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30EE1-67AB-4F09-A6C6-F0379C3EFD8A}" type="datetimeFigureOut">
              <a:rPr kumimoji="1" lang="ja-JP" altLang="en-US" smtClean="0"/>
              <a:t>2018/10/9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310819C-9A36-4D9A-9A5E-D2CA871A9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CDFEB02-FF67-40F6-A779-68B0AB9F5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107DD-FB6C-4981-B11F-AAC29E482D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4453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A423CE08-3ED4-43A2-99B3-21D94B2EE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7E6B795-1591-4969-8149-6994B1F9CF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200B88A-DFEB-4B6E-8240-95FFB24B34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30EE1-67AB-4F09-A6C6-F0379C3EFD8A}" type="datetimeFigureOut">
              <a:rPr kumimoji="1" lang="ja-JP" altLang="en-US" smtClean="0"/>
              <a:t>2018/10/9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4924C8B-1105-49CE-A827-791AE3C013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36E7AED-E09C-411A-9B2A-A5F014D64A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107DD-FB6C-4981-B11F-AAC29E482DC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2219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2.wdp"/><Relationship Id="rId5" Type="http://schemas.openxmlformats.org/officeDocument/2006/relationships/image" Target="../media/image21.png"/><Relationship Id="rId4" Type="http://schemas.microsoft.com/office/2007/relationships/hdphoto" Target="../media/hdphoto1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7" Type="http://schemas.microsoft.com/office/2007/relationships/hdphoto" Target="../media/hdphoto14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microsoft.com/office/2007/relationships/hdphoto" Target="../media/hdphoto13.wdp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5" Type="http://schemas.openxmlformats.org/officeDocument/2006/relationships/image" Target="../media/image13.pn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15.png"/><Relationship Id="rId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8.wdp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0.wdp"/><Relationship Id="rId5" Type="http://schemas.openxmlformats.org/officeDocument/2006/relationships/image" Target="../media/image19.png"/><Relationship Id="rId4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標識, 屋外 が含まれている画像&#10;&#10;高い精度で生成された説明">
            <a:extLst>
              <a:ext uri="{FF2B5EF4-FFF2-40B4-BE49-F238E27FC236}">
                <a16:creationId xmlns:a16="http://schemas.microsoft.com/office/drawing/2014/main" id="{60563FBF-9DD6-4A2E-891F-36A915B2551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932" y="941614"/>
            <a:ext cx="1164752" cy="1156607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154208F-8431-433E-8135-50BE2F4A5656}"/>
              </a:ext>
            </a:extLst>
          </p:cNvPr>
          <p:cNvSpPr txBox="1"/>
          <p:nvPr/>
        </p:nvSpPr>
        <p:spPr>
          <a:xfrm>
            <a:off x="2188028" y="1289084"/>
            <a:ext cx="6955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一般社団法人ウォーターリスクマネジメント協会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6713C69-B1DB-49B6-A792-C3FB278B4ADD}"/>
              </a:ext>
            </a:extLst>
          </p:cNvPr>
          <p:cNvSpPr txBox="1"/>
          <p:nvPr/>
        </p:nvSpPr>
        <p:spPr>
          <a:xfrm>
            <a:off x="2188028" y="2098221"/>
            <a:ext cx="6365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2018</a:t>
            </a:r>
            <a:r>
              <a:rPr kumimoji="1" lang="ja-JP" altLang="en-US" dirty="0"/>
              <a:t>年上半期活動報告（</a:t>
            </a:r>
            <a:r>
              <a:rPr kumimoji="1" lang="en-US" altLang="ja-JP" dirty="0"/>
              <a:t>2018</a:t>
            </a:r>
            <a:r>
              <a:rPr kumimoji="1" lang="ja-JP" altLang="en-US" dirty="0"/>
              <a:t>年</a:t>
            </a:r>
            <a:r>
              <a:rPr kumimoji="1" lang="en-US" altLang="ja-JP" dirty="0"/>
              <a:t>4</a:t>
            </a:r>
            <a:r>
              <a:rPr kumimoji="1" lang="ja-JP" altLang="en-US" dirty="0"/>
              <a:t>月</a:t>
            </a:r>
            <a:r>
              <a:rPr kumimoji="1" lang="en-US" altLang="ja-JP" dirty="0"/>
              <a:t>1</a:t>
            </a:r>
            <a:r>
              <a:rPr kumimoji="1" lang="ja-JP" altLang="en-US" dirty="0"/>
              <a:t>日～</a:t>
            </a:r>
            <a:r>
              <a:rPr kumimoji="1" lang="en-US" altLang="ja-JP" dirty="0"/>
              <a:t>9</a:t>
            </a:r>
            <a:r>
              <a:rPr kumimoji="1" lang="ja-JP" altLang="en-US" dirty="0"/>
              <a:t>月</a:t>
            </a:r>
            <a:r>
              <a:rPr kumimoji="1" lang="en-US" altLang="ja-JP" dirty="0"/>
              <a:t>30</a:t>
            </a:r>
            <a:r>
              <a:rPr kumimoji="1" lang="ja-JP" altLang="en-US" dirty="0"/>
              <a:t>日　</a:t>
            </a:r>
            <a:r>
              <a:rPr kumimoji="1" lang="en-US" altLang="ja-JP" dirty="0"/>
              <a:t>6</a:t>
            </a:r>
            <a:r>
              <a:rPr kumimoji="1" lang="ja-JP" altLang="en-US" dirty="0"/>
              <a:t>カ月）</a:t>
            </a:r>
          </a:p>
        </p:txBody>
      </p:sp>
      <p:pic>
        <p:nvPicPr>
          <p:cNvPr id="9" name="図 8" descr="空, 屋外, 水, 人 が含まれている画像&#10;&#10;非常に高い精度で生成された説明">
            <a:extLst>
              <a:ext uri="{FF2B5EF4-FFF2-40B4-BE49-F238E27FC236}">
                <a16:creationId xmlns:a16="http://schemas.microsoft.com/office/drawing/2014/main" id="{3AE1B579-3A2A-46A9-9B64-6E06272A6AB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6157" y="2693534"/>
            <a:ext cx="4729843" cy="3547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図 10" descr="水, 屋外, 男性, スポーツ が含まれている画像&#10;&#10;非常に高い精度で生成された説明">
            <a:extLst>
              <a:ext uri="{FF2B5EF4-FFF2-40B4-BE49-F238E27FC236}">
                <a16:creationId xmlns:a16="http://schemas.microsoft.com/office/drawing/2014/main" id="{C72E37DB-638C-4A91-80B8-00AFAC5A77D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7257" y="2693534"/>
            <a:ext cx="4729843" cy="3547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43D5BE1-9A24-44DD-904C-9EA532F3A189}"/>
              </a:ext>
            </a:extLst>
          </p:cNvPr>
          <p:cNvSpPr txBox="1"/>
          <p:nvPr/>
        </p:nvSpPr>
        <p:spPr>
          <a:xfrm>
            <a:off x="6052457" y="640079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１</a:t>
            </a:r>
          </a:p>
        </p:txBody>
      </p:sp>
    </p:spTree>
    <p:extLst>
      <p:ext uri="{BB962C8B-B14F-4D97-AF65-F5344CB8AC3E}">
        <p14:creationId xmlns:p14="http://schemas.microsoft.com/office/powerpoint/2010/main" val="38665826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標識, 屋外 が含まれている画像&#10;&#10;高い精度で生成された説明">
            <a:extLst>
              <a:ext uri="{FF2B5EF4-FFF2-40B4-BE49-F238E27FC236}">
                <a16:creationId xmlns:a16="http://schemas.microsoft.com/office/drawing/2014/main" id="{60563FBF-9DD6-4A2E-891F-36A915B2551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868" y="231321"/>
            <a:ext cx="1065212" cy="1057763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154208F-8431-433E-8135-50BE2F4A5656}"/>
              </a:ext>
            </a:extLst>
          </p:cNvPr>
          <p:cNvSpPr txBox="1"/>
          <p:nvPr/>
        </p:nvSpPr>
        <p:spPr>
          <a:xfrm>
            <a:off x="1598123" y="617084"/>
            <a:ext cx="6955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一般社団法人ウォーターリスクマネジメント協会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6713C69-B1DB-49B6-A792-C3FB278B4ADD}"/>
              </a:ext>
            </a:extLst>
          </p:cNvPr>
          <p:cNvSpPr txBox="1"/>
          <p:nvPr/>
        </p:nvSpPr>
        <p:spPr>
          <a:xfrm>
            <a:off x="1598123" y="1078749"/>
            <a:ext cx="6365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2018</a:t>
            </a:r>
            <a:r>
              <a:rPr kumimoji="1" lang="ja-JP" altLang="en-US" dirty="0"/>
              <a:t>年上半期活動報告（</a:t>
            </a:r>
            <a:r>
              <a:rPr kumimoji="1" lang="en-US" altLang="ja-JP" dirty="0"/>
              <a:t>2018</a:t>
            </a:r>
            <a:r>
              <a:rPr kumimoji="1" lang="ja-JP" altLang="en-US" dirty="0"/>
              <a:t>年</a:t>
            </a:r>
            <a:r>
              <a:rPr kumimoji="1" lang="en-US" altLang="ja-JP" dirty="0"/>
              <a:t>4</a:t>
            </a:r>
            <a:r>
              <a:rPr kumimoji="1" lang="ja-JP" altLang="en-US" dirty="0"/>
              <a:t>月</a:t>
            </a:r>
            <a:r>
              <a:rPr kumimoji="1" lang="en-US" altLang="ja-JP" dirty="0"/>
              <a:t>1</a:t>
            </a:r>
            <a:r>
              <a:rPr kumimoji="1" lang="ja-JP" altLang="en-US" dirty="0"/>
              <a:t>日～</a:t>
            </a:r>
            <a:r>
              <a:rPr kumimoji="1" lang="en-US" altLang="ja-JP" dirty="0"/>
              <a:t>9</a:t>
            </a:r>
            <a:r>
              <a:rPr kumimoji="1" lang="ja-JP" altLang="en-US" dirty="0"/>
              <a:t>月</a:t>
            </a:r>
            <a:r>
              <a:rPr kumimoji="1" lang="en-US" altLang="ja-JP" dirty="0"/>
              <a:t>30</a:t>
            </a:r>
            <a:r>
              <a:rPr kumimoji="1" lang="ja-JP" altLang="en-US" dirty="0"/>
              <a:t>日　</a:t>
            </a:r>
            <a:r>
              <a:rPr kumimoji="1" lang="en-US" altLang="ja-JP" dirty="0"/>
              <a:t>6</a:t>
            </a:r>
            <a:r>
              <a:rPr kumimoji="1" lang="ja-JP" altLang="en-US" dirty="0"/>
              <a:t>カ月）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43D5BE1-9A24-44DD-904C-9EA532F3A189}"/>
              </a:ext>
            </a:extLst>
          </p:cNvPr>
          <p:cNvSpPr txBox="1"/>
          <p:nvPr/>
        </p:nvSpPr>
        <p:spPr>
          <a:xfrm>
            <a:off x="6052457" y="640079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１０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BF058E9-516B-47B9-A68D-D56C4DC3F437}"/>
              </a:ext>
            </a:extLst>
          </p:cNvPr>
          <p:cNvSpPr txBox="1"/>
          <p:nvPr/>
        </p:nvSpPr>
        <p:spPr>
          <a:xfrm>
            <a:off x="357868" y="1625363"/>
            <a:ext cx="6750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u="sng" dirty="0"/>
              <a:t>◆</a:t>
            </a:r>
            <a:r>
              <a:rPr lang="ja-JP" altLang="en-US" sz="2000" u="sng" dirty="0"/>
              <a:t>実践</a:t>
            </a:r>
            <a:r>
              <a:rPr kumimoji="1" lang="ja-JP" altLang="en-US" sz="2000" u="sng" dirty="0"/>
              <a:t>現場訓練</a:t>
            </a:r>
            <a:r>
              <a:rPr kumimoji="1" lang="ja-JP" altLang="en-US" sz="2000" dirty="0"/>
              <a:t>　</a:t>
            </a:r>
            <a:r>
              <a:rPr kumimoji="1" lang="en-US" altLang="ja-JP" sz="1600" dirty="0"/>
              <a:t>※</a:t>
            </a:r>
            <a:r>
              <a:rPr lang="ja-JP" altLang="en-US" sz="1600" dirty="0"/>
              <a:t>東京湾エリア</a:t>
            </a:r>
            <a:r>
              <a:rPr kumimoji="1" lang="ja-JP" altLang="en-US" sz="1600" dirty="0"/>
              <a:t>にて警備安全管理を行う実践訓練</a:t>
            </a:r>
            <a:endParaRPr kumimoji="1" lang="en-US" altLang="ja-JP" sz="1600" dirty="0"/>
          </a:p>
        </p:txBody>
      </p:sp>
      <p:pic>
        <p:nvPicPr>
          <p:cNvPr id="4" name="図 3" descr="屋外, 水, ボート, 建物 が含まれている画像&#10;&#10;非常に高い精度で生成された説明">
            <a:extLst>
              <a:ext uri="{FF2B5EF4-FFF2-40B4-BE49-F238E27FC236}">
                <a16:creationId xmlns:a16="http://schemas.microsoft.com/office/drawing/2014/main" id="{A447AFDC-3E79-4558-867D-FCA27C4E944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748" y="2086809"/>
            <a:ext cx="6367432" cy="4258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図 9" descr="空, 水, 屋外, ボート が含まれている画像&#10;&#10;非常に高い精度で生成された説明">
            <a:extLst>
              <a:ext uri="{FF2B5EF4-FFF2-40B4-BE49-F238E27FC236}">
                <a16:creationId xmlns:a16="http://schemas.microsoft.com/office/drawing/2014/main" id="{75E5F8EE-DA7F-4059-B118-786C2C9E15A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9449" y="2103138"/>
            <a:ext cx="4679374" cy="2632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6088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標識, 屋外 が含まれている画像&#10;&#10;高い精度で生成された説明">
            <a:extLst>
              <a:ext uri="{FF2B5EF4-FFF2-40B4-BE49-F238E27FC236}">
                <a16:creationId xmlns:a16="http://schemas.microsoft.com/office/drawing/2014/main" id="{60563FBF-9DD6-4A2E-891F-36A915B2551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868" y="231321"/>
            <a:ext cx="1065212" cy="1057763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154208F-8431-433E-8135-50BE2F4A5656}"/>
              </a:ext>
            </a:extLst>
          </p:cNvPr>
          <p:cNvSpPr txBox="1"/>
          <p:nvPr/>
        </p:nvSpPr>
        <p:spPr>
          <a:xfrm>
            <a:off x="1598123" y="617084"/>
            <a:ext cx="6955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一般社団法人ウォーターリスクマネジメント協会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6713C69-B1DB-49B6-A792-C3FB278B4ADD}"/>
              </a:ext>
            </a:extLst>
          </p:cNvPr>
          <p:cNvSpPr txBox="1"/>
          <p:nvPr/>
        </p:nvSpPr>
        <p:spPr>
          <a:xfrm>
            <a:off x="1598123" y="1078749"/>
            <a:ext cx="6365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2018</a:t>
            </a:r>
            <a:r>
              <a:rPr kumimoji="1" lang="ja-JP" altLang="en-US" dirty="0"/>
              <a:t>年上半期活動報告（</a:t>
            </a:r>
            <a:r>
              <a:rPr kumimoji="1" lang="en-US" altLang="ja-JP" dirty="0"/>
              <a:t>2018</a:t>
            </a:r>
            <a:r>
              <a:rPr kumimoji="1" lang="ja-JP" altLang="en-US" dirty="0"/>
              <a:t>年</a:t>
            </a:r>
            <a:r>
              <a:rPr kumimoji="1" lang="en-US" altLang="ja-JP" dirty="0"/>
              <a:t>4</a:t>
            </a:r>
            <a:r>
              <a:rPr kumimoji="1" lang="ja-JP" altLang="en-US" dirty="0"/>
              <a:t>月</a:t>
            </a:r>
            <a:r>
              <a:rPr kumimoji="1" lang="en-US" altLang="ja-JP" dirty="0"/>
              <a:t>1</a:t>
            </a:r>
            <a:r>
              <a:rPr kumimoji="1" lang="ja-JP" altLang="en-US" dirty="0"/>
              <a:t>日～</a:t>
            </a:r>
            <a:r>
              <a:rPr kumimoji="1" lang="en-US" altLang="ja-JP" dirty="0"/>
              <a:t>9</a:t>
            </a:r>
            <a:r>
              <a:rPr kumimoji="1" lang="ja-JP" altLang="en-US" dirty="0"/>
              <a:t>月</a:t>
            </a:r>
            <a:r>
              <a:rPr kumimoji="1" lang="en-US" altLang="ja-JP" dirty="0"/>
              <a:t>30</a:t>
            </a:r>
            <a:r>
              <a:rPr kumimoji="1" lang="ja-JP" altLang="en-US" dirty="0"/>
              <a:t>日　</a:t>
            </a:r>
            <a:r>
              <a:rPr kumimoji="1" lang="en-US" altLang="ja-JP" dirty="0"/>
              <a:t>6</a:t>
            </a:r>
            <a:r>
              <a:rPr kumimoji="1" lang="ja-JP" altLang="en-US" dirty="0"/>
              <a:t>カ月）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43D5BE1-9A24-44DD-904C-9EA532F3A189}"/>
              </a:ext>
            </a:extLst>
          </p:cNvPr>
          <p:cNvSpPr txBox="1"/>
          <p:nvPr/>
        </p:nvSpPr>
        <p:spPr>
          <a:xfrm>
            <a:off x="6052457" y="640079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１１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BF058E9-516B-47B9-A68D-D56C4DC3F437}"/>
              </a:ext>
            </a:extLst>
          </p:cNvPr>
          <p:cNvSpPr txBox="1"/>
          <p:nvPr/>
        </p:nvSpPr>
        <p:spPr>
          <a:xfrm>
            <a:off x="357868" y="1625363"/>
            <a:ext cx="73148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u="sng" dirty="0"/>
              <a:t>◆上半期事業実施日数</a:t>
            </a:r>
            <a:r>
              <a:rPr kumimoji="1" lang="ja-JP" altLang="en-US" sz="2000" dirty="0"/>
              <a:t>　</a:t>
            </a:r>
            <a:r>
              <a:rPr kumimoji="1" lang="en-US" altLang="ja-JP" sz="1600" dirty="0"/>
              <a:t>※</a:t>
            </a:r>
            <a:r>
              <a:rPr kumimoji="1" lang="ja-JP" altLang="en-US" sz="1600" dirty="0"/>
              <a:t>移動日、準備ミーティング除く現場日数のみ</a:t>
            </a:r>
            <a:endParaRPr kumimoji="1" lang="en-US" altLang="ja-JP" sz="1600" dirty="0"/>
          </a:p>
          <a:p>
            <a:endParaRPr lang="en-US" altLang="ja-JP" dirty="0"/>
          </a:p>
          <a:p>
            <a:r>
              <a:rPr lang="ja-JP" altLang="en-US" dirty="0"/>
              <a:t>・事業実施日数／上半期</a:t>
            </a:r>
            <a:r>
              <a:rPr lang="en-US" altLang="ja-JP" dirty="0"/>
              <a:t>9</a:t>
            </a:r>
            <a:r>
              <a:rPr lang="ja-JP" altLang="en-US" dirty="0"/>
              <a:t>月</a:t>
            </a:r>
            <a:r>
              <a:rPr lang="en-US" altLang="ja-JP" dirty="0"/>
              <a:t>30</a:t>
            </a:r>
            <a:r>
              <a:rPr lang="ja-JP" altLang="en-US" dirty="0"/>
              <a:t>日現在：</a:t>
            </a:r>
            <a:r>
              <a:rPr lang="en-US" altLang="ja-JP" b="1" u="sng" dirty="0">
                <a:solidFill>
                  <a:srgbClr val="FF0000"/>
                </a:solidFill>
              </a:rPr>
              <a:t>110</a:t>
            </a:r>
            <a:r>
              <a:rPr lang="ja-JP" altLang="en-US" b="1" u="sng" dirty="0">
                <a:solidFill>
                  <a:srgbClr val="FF0000"/>
                </a:solidFill>
              </a:rPr>
              <a:t>日間</a:t>
            </a: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5ECDB71-4774-49BF-9EF4-7065D07AC2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62" y="2756752"/>
            <a:ext cx="3172147" cy="2172144"/>
          </a:xfrm>
          <a:prstGeom prst="rect">
            <a:avLst/>
          </a:prstGeom>
        </p:spPr>
      </p:pic>
      <p:pic>
        <p:nvPicPr>
          <p:cNvPr id="9" name="図 8" descr="屋外, 空, 人, 地面 が含まれている画像&#10;&#10;非常に高い精度で生成された説明">
            <a:extLst>
              <a:ext uri="{FF2B5EF4-FFF2-40B4-BE49-F238E27FC236}">
                <a16:creationId xmlns:a16="http://schemas.microsoft.com/office/drawing/2014/main" id="{875ABA59-4030-433F-92FB-EFE1C9E5D10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4158" y="3252787"/>
            <a:ext cx="3984172" cy="2988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図 10" descr="屋外, 建物 が含まれている画像&#10;&#10;高い精度で生成された説明">
            <a:extLst>
              <a:ext uri="{FF2B5EF4-FFF2-40B4-BE49-F238E27FC236}">
                <a16:creationId xmlns:a16="http://schemas.microsoft.com/office/drawing/2014/main" id="{19D7010B-CC39-4850-BB56-740199F38D3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3968" y="1973424"/>
            <a:ext cx="3984171" cy="29881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0214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標識, 屋外 が含まれている画像&#10;&#10;高い精度で生成された説明">
            <a:extLst>
              <a:ext uri="{FF2B5EF4-FFF2-40B4-BE49-F238E27FC236}">
                <a16:creationId xmlns:a16="http://schemas.microsoft.com/office/drawing/2014/main" id="{60563FBF-9DD6-4A2E-891F-36A915B2551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868" y="231321"/>
            <a:ext cx="1065212" cy="1057763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154208F-8431-433E-8135-50BE2F4A5656}"/>
              </a:ext>
            </a:extLst>
          </p:cNvPr>
          <p:cNvSpPr txBox="1"/>
          <p:nvPr/>
        </p:nvSpPr>
        <p:spPr>
          <a:xfrm>
            <a:off x="1598123" y="617084"/>
            <a:ext cx="6955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一般社団法人ウォーターリスクマネジメント協会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43D5BE1-9A24-44DD-904C-9EA532F3A189}"/>
              </a:ext>
            </a:extLst>
          </p:cNvPr>
          <p:cNvSpPr txBox="1"/>
          <p:nvPr/>
        </p:nvSpPr>
        <p:spPr>
          <a:xfrm>
            <a:off x="6052457" y="640079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１２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BF058E9-516B-47B9-A68D-D56C4DC3F437}"/>
              </a:ext>
            </a:extLst>
          </p:cNvPr>
          <p:cNvSpPr txBox="1"/>
          <p:nvPr/>
        </p:nvSpPr>
        <p:spPr>
          <a:xfrm>
            <a:off x="357868" y="1609034"/>
            <a:ext cx="109969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dirty="0"/>
              <a:t>◆水上オートバイレスキュー法講習会を受講された公務救難機関従事者の全所属先</a:t>
            </a:r>
            <a:r>
              <a:rPr lang="ja-JP" altLang="en-US" dirty="0"/>
              <a:t>：</a:t>
            </a:r>
            <a:r>
              <a:rPr lang="en-US" altLang="ja-JP" b="1" dirty="0">
                <a:solidFill>
                  <a:srgbClr val="FF0000"/>
                </a:solidFill>
              </a:rPr>
              <a:t>148</a:t>
            </a:r>
            <a:r>
              <a:rPr lang="ja-JP" altLang="en-US" b="1" dirty="0">
                <a:solidFill>
                  <a:srgbClr val="FF0000"/>
                </a:solidFill>
              </a:rPr>
              <a:t>機関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67087D5-886C-4CFB-BB5D-5F158B4F43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868" y="2076291"/>
            <a:ext cx="5653648" cy="3899966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270E1559-030D-44CF-A045-24202C035E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0486" y="2076291"/>
            <a:ext cx="5577247" cy="389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122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標識, 屋外 が含まれている画像&#10;&#10;高い精度で生成された説明">
            <a:extLst>
              <a:ext uri="{FF2B5EF4-FFF2-40B4-BE49-F238E27FC236}">
                <a16:creationId xmlns:a16="http://schemas.microsoft.com/office/drawing/2014/main" id="{60563FBF-9DD6-4A2E-891F-36A915B2551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868" y="231321"/>
            <a:ext cx="1065212" cy="1057763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154208F-8431-433E-8135-50BE2F4A5656}"/>
              </a:ext>
            </a:extLst>
          </p:cNvPr>
          <p:cNvSpPr txBox="1"/>
          <p:nvPr/>
        </p:nvSpPr>
        <p:spPr>
          <a:xfrm>
            <a:off x="1598123" y="617084"/>
            <a:ext cx="6955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一般社団法人ウォーターリスクマネジメント協会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43D5BE1-9A24-44DD-904C-9EA532F3A189}"/>
              </a:ext>
            </a:extLst>
          </p:cNvPr>
          <p:cNvSpPr txBox="1"/>
          <p:nvPr/>
        </p:nvSpPr>
        <p:spPr>
          <a:xfrm>
            <a:off x="6052457" y="640079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１３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15854849-EAD6-4D09-9188-91C3EB43D4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868" y="1708293"/>
            <a:ext cx="5416603" cy="356583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3207803C-0E89-45B3-9BD7-6EC4D0A4C1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708293"/>
            <a:ext cx="5416602" cy="356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839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標識, 屋外 が含まれている画像&#10;&#10;高い精度で生成された説明">
            <a:extLst>
              <a:ext uri="{FF2B5EF4-FFF2-40B4-BE49-F238E27FC236}">
                <a16:creationId xmlns:a16="http://schemas.microsoft.com/office/drawing/2014/main" id="{60563FBF-9DD6-4A2E-891F-36A915B2551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868" y="231321"/>
            <a:ext cx="1065212" cy="1057763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154208F-8431-433E-8135-50BE2F4A5656}"/>
              </a:ext>
            </a:extLst>
          </p:cNvPr>
          <p:cNvSpPr txBox="1"/>
          <p:nvPr/>
        </p:nvSpPr>
        <p:spPr>
          <a:xfrm>
            <a:off x="1598123" y="617084"/>
            <a:ext cx="6955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一般社団法人ウォーターリスクマネジメント協会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43D5BE1-9A24-44DD-904C-9EA532F3A189}"/>
              </a:ext>
            </a:extLst>
          </p:cNvPr>
          <p:cNvSpPr txBox="1"/>
          <p:nvPr/>
        </p:nvSpPr>
        <p:spPr>
          <a:xfrm>
            <a:off x="6052457" y="640079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１４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974057C3-A205-43BF-AD94-A37062557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868" y="1700833"/>
            <a:ext cx="5523466" cy="341001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058A9033-0169-4BD8-A686-F1C3004F9E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718013"/>
            <a:ext cx="5178580" cy="339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0917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標識, 屋外 が含まれている画像&#10;&#10;高い精度で生成された説明">
            <a:extLst>
              <a:ext uri="{FF2B5EF4-FFF2-40B4-BE49-F238E27FC236}">
                <a16:creationId xmlns:a16="http://schemas.microsoft.com/office/drawing/2014/main" id="{60563FBF-9DD6-4A2E-891F-36A915B2551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868" y="231321"/>
            <a:ext cx="1065212" cy="1057763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154208F-8431-433E-8135-50BE2F4A5656}"/>
              </a:ext>
            </a:extLst>
          </p:cNvPr>
          <p:cNvSpPr txBox="1"/>
          <p:nvPr/>
        </p:nvSpPr>
        <p:spPr>
          <a:xfrm>
            <a:off x="1598123" y="617084"/>
            <a:ext cx="6955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一般社団法人ウォーターリスクマネジメント協会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43D5BE1-9A24-44DD-904C-9EA532F3A189}"/>
              </a:ext>
            </a:extLst>
          </p:cNvPr>
          <p:cNvSpPr txBox="1"/>
          <p:nvPr/>
        </p:nvSpPr>
        <p:spPr>
          <a:xfrm>
            <a:off x="6052457" y="640079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１５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078BA28-0687-4D9B-A8D4-45DA8F1459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868" y="1725325"/>
            <a:ext cx="5787953" cy="3573296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B9D0DDCD-1E57-4DCA-9E2D-D87FF30392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5622" y="1725325"/>
            <a:ext cx="5427937" cy="357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6790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標識, 屋外 が含まれている画像&#10;&#10;高い精度で生成された説明">
            <a:extLst>
              <a:ext uri="{FF2B5EF4-FFF2-40B4-BE49-F238E27FC236}">
                <a16:creationId xmlns:a16="http://schemas.microsoft.com/office/drawing/2014/main" id="{60563FBF-9DD6-4A2E-891F-36A915B2551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868" y="231321"/>
            <a:ext cx="1065212" cy="1057763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154208F-8431-433E-8135-50BE2F4A5656}"/>
              </a:ext>
            </a:extLst>
          </p:cNvPr>
          <p:cNvSpPr txBox="1"/>
          <p:nvPr/>
        </p:nvSpPr>
        <p:spPr>
          <a:xfrm>
            <a:off x="1598123" y="617084"/>
            <a:ext cx="6955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一般社団法人ウォーターリスクマネジメント協会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43D5BE1-9A24-44DD-904C-9EA532F3A189}"/>
              </a:ext>
            </a:extLst>
          </p:cNvPr>
          <p:cNvSpPr txBox="1"/>
          <p:nvPr/>
        </p:nvSpPr>
        <p:spPr>
          <a:xfrm>
            <a:off x="6052457" y="640079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１６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363FBDA-AD25-4930-BDC8-7DB728A030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868" y="1773607"/>
            <a:ext cx="5677041" cy="3737285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0894012C-74C5-4077-ADDB-A15AA74CE5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7721" y="1773605"/>
            <a:ext cx="5593629" cy="253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0227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6DF3EF9-A8FF-4596-86E3-87A19808881C}"/>
              </a:ext>
            </a:extLst>
          </p:cNvPr>
          <p:cNvSpPr txBox="1"/>
          <p:nvPr/>
        </p:nvSpPr>
        <p:spPr>
          <a:xfrm>
            <a:off x="2772013" y="2363104"/>
            <a:ext cx="6647974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一般社団法人（非営利型）ウォーターリスクマネジメント協会</a:t>
            </a:r>
          </a:p>
          <a:p>
            <a:r>
              <a:rPr lang="ja-JP" altLang="en-US" dirty="0"/>
              <a:t> </a:t>
            </a:r>
            <a:r>
              <a:rPr lang="en-US" altLang="ja-JP" dirty="0"/>
              <a:t> </a:t>
            </a:r>
          </a:p>
          <a:p>
            <a:r>
              <a:rPr lang="en-US" altLang="ja-JP" dirty="0"/>
              <a:t>〒105-6027</a:t>
            </a:r>
          </a:p>
          <a:p>
            <a:r>
              <a:rPr lang="ja-JP" altLang="en-US" dirty="0"/>
              <a:t>東京都港区虎ノ門</a:t>
            </a:r>
            <a:r>
              <a:rPr lang="en-US" altLang="ja-JP" dirty="0"/>
              <a:t>4-3-1 </a:t>
            </a:r>
            <a:r>
              <a:rPr lang="ja-JP" altLang="en-US" dirty="0"/>
              <a:t>城山トラストタワー </a:t>
            </a:r>
            <a:r>
              <a:rPr lang="en-US" altLang="ja-JP" dirty="0"/>
              <a:t>27</a:t>
            </a:r>
            <a:r>
              <a:rPr lang="ja-JP" altLang="en-US" dirty="0"/>
              <a:t>階</a:t>
            </a:r>
          </a:p>
          <a:p>
            <a:r>
              <a:rPr lang="en-US" altLang="ja-JP" dirty="0"/>
              <a:t>【</a:t>
            </a:r>
            <a:r>
              <a:rPr lang="ja-JP" altLang="en-US" dirty="0"/>
              <a:t>電話</a:t>
            </a:r>
            <a:r>
              <a:rPr lang="en-US" altLang="ja-JP" dirty="0"/>
              <a:t>】  03-5403-3488</a:t>
            </a:r>
          </a:p>
          <a:p>
            <a:r>
              <a:rPr lang="en-US" altLang="ja-JP" dirty="0"/>
              <a:t>【</a:t>
            </a:r>
            <a:r>
              <a:rPr lang="ja-JP" altLang="en-US" dirty="0"/>
              <a:t>Ｅ</a:t>
            </a:r>
            <a:r>
              <a:rPr lang="en-US" altLang="ja-JP" dirty="0"/>
              <a:t>-mail】</a:t>
            </a:r>
            <a:r>
              <a:rPr lang="ja-JP" altLang="en-US" dirty="0"/>
              <a:t>　</a:t>
            </a:r>
            <a:r>
              <a:rPr lang="en-US" altLang="ja-JP" dirty="0"/>
              <a:t>hawaiiansea@ked.biglobe.ne.jp</a:t>
            </a:r>
          </a:p>
          <a:p>
            <a:r>
              <a:rPr lang="en-US" altLang="ja-JP" dirty="0"/>
              <a:t>【</a:t>
            </a:r>
            <a:r>
              <a:rPr lang="ja-JP" altLang="en-US" dirty="0"/>
              <a:t>ホームページ</a:t>
            </a:r>
            <a:r>
              <a:rPr lang="en-US" altLang="ja-JP" dirty="0"/>
              <a:t>】</a:t>
            </a:r>
          </a:p>
          <a:p>
            <a:r>
              <a:rPr lang="ja-JP" altLang="en-US" dirty="0"/>
              <a:t>（ウォーターリスクマネジメント協会）</a:t>
            </a:r>
          </a:p>
          <a:p>
            <a:r>
              <a:rPr lang="ja-JP" altLang="en-US" dirty="0"/>
              <a:t>　</a:t>
            </a:r>
            <a:r>
              <a:rPr lang="en-US" altLang="ja-JP" dirty="0"/>
              <a:t>http://www.geocities.jp/hawaiiansea2000/wrma.html</a:t>
            </a:r>
          </a:p>
          <a:p>
            <a:r>
              <a:rPr lang="ja-JP" altLang="en-US" dirty="0"/>
              <a:t>（メインブログ）</a:t>
            </a:r>
          </a:p>
          <a:p>
            <a:r>
              <a:rPr lang="ja-JP" altLang="en-US" dirty="0"/>
              <a:t>  </a:t>
            </a:r>
            <a:r>
              <a:rPr lang="en-US" altLang="ja-JP" dirty="0"/>
              <a:t>http://blog.canpan.info/wrma/</a:t>
            </a:r>
          </a:p>
          <a:p>
            <a:r>
              <a:rPr lang="ja-JP" altLang="en-US" dirty="0"/>
              <a:t>（公式フェイスブック）</a:t>
            </a:r>
          </a:p>
          <a:p>
            <a:r>
              <a:rPr lang="ja-JP" altLang="en-US" dirty="0"/>
              <a:t>  </a:t>
            </a:r>
            <a:r>
              <a:rPr lang="en-US" altLang="ja-JP" dirty="0"/>
              <a:t>http://facebook.com/wrma.pwcr</a:t>
            </a:r>
          </a:p>
          <a:p>
            <a:r>
              <a:rPr lang="ja-JP" altLang="en-US" dirty="0"/>
              <a:t>（理事長フェイスブック）</a:t>
            </a:r>
          </a:p>
          <a:p>
            <a:r>
              <a:rPr lang="ja-JP" altLang="en-US" dirty="0"/>
              <a:t>  </a:t>
            </a:r>
            <a:r>
              <a:rPr lang="en-US" altLang="ja-JP" dirty="0"/>
              <a:t>http://facebook.com/umihawaii</a:t>
            </a:r>
            <a:endParaRPr kumimoji="1" lang="ja-JP" altLang="en-US" dirty="0"/>
          </a:p>
        </p:txBody>
      </p:sp>
      <p:pic>
        <p:nvPicPr>
          <p:cNvPr id="5" name="図 4" descr="標識, 屋外 が含まれている画像&#10;&#10;高い精度で生成された説明">
            <a:extLst>
              <a:ext uri="{FF2B5EF4-FFF2-40B4-BE49-F238E27FC236}">
                <a16:creationId xmlns:a16="http://schemas.microsoft.com/office/drawing/2014/main" id="{7EFAD31F-BDEA-46E6-A5EB-96A15F46AF1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5679" y="359136"/>
            <a:ext cx="1500641" cy="149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333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標識, 屋外 が含まれている画像&#10;&#10;高い精度で生成された説明">
            <a:extLst>
              <a:ext uri="{FF2B5EF4-FFF2-40B4-BE49-F238E27FC236}">
                <a16:creationId xmlns:a16="http://schemas.microsoft.com/office/drawing/2014/main" id="{60563FBF-9DD6-4A2E-891F-36A915B2551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868" y="231321"/>
            <a:ext cx="1065212" cy="1057763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154208F-8431-433E-8135-50BE2F4A5656}"/>
              </a:ext>
            </a:extLst>
          </p:cNvPr>
          <p:cNvSpPr txBox="1"/>
          <p:nvPr/>
        </p:nvSpPr>
        <p:spPr>
          <a:xfrm>
            <a:off x="1598123" y="617084"/>
            <a:ext cx="6955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一般社団法人ウォーターリスクマネジメント協会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6713C69-B1DB-49B6-A792-C3FB278B4ADD}"/>
              </a:ext>
            </a:extLst>
          </p:cNvPr>
          <p:cNvSpPr txBox="1"/>
          <p:nvPr/>
        </p:nvSpPr>
        <p:spPr>
          <a:xfrm>
            <a:off x="1598123" y="1078749"/>
            <a:ext cx="6365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2018</a:t>
            </a:r>
            <a:r>
              <a:rPr kumimoji="1" lang="ja-JP" altLang="en-US" dirty="0"/>
              <a:t>年上半期活動報告（</a:t>
            </a:r>
            <a:r>
              <a:rPr kumimoji="1" lang="en-US" altLang="ja-JP" dirty="0"/>
              <a:t>2018</a:t>
            </a:r>
            <a:r>
              <a:rPr kumimoji="1" lang="ja-JP" altLang="en-US" dirty="0"/>
              <a:t>年</a:t>
            </a:r>
            <a:r>
              <a:rPr kumimoji="1" lang="en-US" altLang="ja-JP" dirty="0"/>
              <a:t>4</a:t>
            </a:r>
            <a:r>
              <a:rPr kumimoji="1" lang="ja-JP" altLang="en-US" dirty="0"/>
              <a:t>月</a:t>
            </a:r>
            <a:r>
              <a:rPr kumimoji="1" lang="en-US" altLang="ja-JP" dirty="0"/>
              <a:t>1</a:t>
            </a:r>
            <a:r>
              <a:rPr kumimoji="1" lang="ja-JP" altLang="en-US" dirty="0"/>
              <a:t>日～</a:t>
            </a:r>
            <a:r>
              <a:rPr kumimoji="1" lang="en-US" altLang="ja-JP" dirty="0"/>
              <a:t>9</a:t>
            </a:r>
            <a:r>
              <a:rPr kumimoji="1" lang="ja-JP" altLang="en-US" dirty="0"/>
              <a:t>月</a:t>
            </a:r>
            <a:r>
              <a:rPr kumimoji="1" lang="en-US" altLang="ja-JP" dirty="0"/>
              <a:t>30</a:t>
            </a:r>
            <a:r>
              <a:rPr kumimoji="1" lang="ja-JP" altLang="en-US" dirty="0"/>
              <a:t>日　</a:t>
            </a:r>
            <a:r>
              <a:rPr kumimoji="1" lang="en-US" altLang="ja-JP" dirty="0"/>
              <a:t>6</a:t>
            </a:r>
            <a:r>
              <a:rPr kumimoji="1" lang="ja-JP" altLang="en-US" dirty="0"/>
              <a:t>カ月）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43D5BE1-9A24-44DD-904C-9EA532F3A189}"/>
              </a:ext>
            </a:extLst>
          </p:cNvPr>
          <p:cNvSpPr txBox="1"/>
          <p:nvPr/>
        </p:nvSpPr>
        <p:spPr>
          <a:xfrm>
            <a:off x="6052457" y="640079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２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BF058E9-516B-47B9-A68D-D56C4DC3F437}"/>
              </a:ext>
            </a:extLst>
          </p:cNvPr>
          <p:cNvSpPr txBox="1"/>
          <p:nvPr/>
        </p:nvSpPr>
        <p:spPr>
          <a:xfrm>
            <a:off x="357868" y="1625363"/>
            <a:ext cx="50577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u="sng" dirty="0"/>
              <a:t>◆水上オートバイレスキュー法資格講習会</a:t>
            </a:r>
            <a:endParaRPr kumimoji="1" lang="en-US" altLang="ja-JP" sz="2000" u="sng" dirty="0"/>
          </a:p>
          <a:p>
            <a:endParaRPr lang="en-US" altLang="ja-JP" dirty="0"/>
          </a:p>
          <a:p>
            <a:r>
              <a:rPr lang="ja-JP" altLang="en-US" dirty="0"/>
              <a:t>・受講者数／上半期</a:t>
            </a:r>
            <a:r>
              <a:rPr lang="en-US" altLang="ja-JP" dirty="0"/>
              <a:t>9</a:t>
            </a:r>
            <a:r>
              <a:rPr lang="ja-JP" altLang="en-US" dirty="0"/>
              <a:t>月</a:t>
            </a:r>
            <a:r>
              <a:rPr lang="en-US" altLang="ja-JP" dirty="0"/>
              <a:t>30</a:t>
            </a:r>
            <a:r>
              <a:rPr lang="ja-JP" altLang="en-US" dirty="0"/>
              <a:t>日現在：</a:t>
            </a:r>
            <a:r>
              <a:rPr lang="en-US" altLang="ja-JP" b="1" u="sng" dirty="0">
                <a:solidFill>
                  <a:srgbClr val="FF0000"/>
                </a:solidFill>
              </a:rPr>
              <a:t>218</a:t>
            </a:r>
            <a:r>
              <a:rPr lang="ja-JP" altLang="en-US" b="1" u="sng" dirty="0">
                <a:solidFill>
                  <a:srgbClr val="FF0000"/>
                </a:solidFill>
              </a:rPr>
              <a:t>名</a:t>
            </a:r>
            <a:endParaRPr kumimoji="1" lang="ja-JP" altLang="en-US" b="1" u="sng" dirty="0">
              <a:solidFill>
                <a:srgbClr val="FF0000"/>
              </a:solidFill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973458A-D963-4DDF-9D58-CDC79EB27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868" y="2756752"/>
            <a:ext cx="5177518" cy="3669566"/>
          </a:xfrm>
          <a:prstGeom prst="rect">
            <a:avLst/>
          </a:prstGeom>
        </p:spPr>
      </p:pic>
      <p:pic>
        <p:nvPicPr>
          <p:cNvPr id="8" name="図 7" descr="空, 人, 屋外, 輸送 が含まれている画像&#10;&#10;非常に高い精度で生成された説明">
            <a:extLst>
              <a:ext uri="{FF2B5EF4-FFF2-40B4-BE49-F238E27FC236}">
                <a16:creationId xmlns:a16="http://schemas.microsoft.com/office/drawing/2014/main" id="{F274ADB0-EBF0-45FC-8480-67B0790B032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5744" y="1540414"/>
            <a:ext cx="3441735" cy="2581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図 12" descr="水, 屋外, サーフィン, 空 が含まれている画像&#10;&#10;非常に高い精度で生成された説明">
            <a:extLst>
              <a:ext uri="{FF2B5EF4-FFF2-40B4-BE49-F238E27FC236}">
                <a16:creationId xmlns:a16="http://schemas.microsoft.com/office/drawing/2014/main" id="{DF4B4D1E-ED9C-4238-8F76-4712673F060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2989" y="3809607"/>
            <a:ext cx="3701143" cy="2775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92779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標識, 屋外 が含まれている画像&#10;&#10;高い精度で生成された説明">
            <a:extLst>
              <a:ext uri="{FF2B5EF4-FFF2-40B4-BE49-F238E27FC236}">
                <a16:creationId xmlns:a16="http://schemas.microsoft.com/office/drawing/2014/main" id="{60563FBF-9DD6-4A2E-891F-36A915B2551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868" y="231321"/>
            <a:ext cx="1065212" cy="1057763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154208F-8431-433E-8135-50BE2F4A5656}"/>
              </a:ext>
            </a:extLst>
          </p:cNvPr>
          <p:cNvSpPr txBox="1"/>
          <p:nvPr/>
        </p:nvSpPr>
        <p:spPr>
          <a:xfrm>
            <a:off x="1598123" y="617084"/>
            <a:ext cx="6955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一般社団法人ウォーターリスクマネジメント協会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6713C69-B1DB-49B6-A792-C3FB278B4ADD}"/>
              </a:ext>
            </a:extLst>
          </p:cNvPr>
          <p:cNvSpPr txBox="1"/>
          <p:nvPr/>
        </p:nvSpPr>
        <p:spPr>
          <a:xfrm>
            <a:off x="1598123" y="1078749"/>
            <a:ext cx="6365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2018</a:t>
            </a:r>
            <a:r>
              <a:rPr kumimoji="1" lang="ja-JP" altLang="en-US" dirty="0"/>
              <a:t>年上半期活動報告（</a:t>
            </a:r>
            <a:r>
              <a:rPr kumimoji="1" lang="en-US" altLang="ja-JP" dirty="0"/>
              <a:t>2018</a:t>
            </a:r>
            <a:r>
              <a:rPr kumimoji="1" lang="ja-JP" altLang="en-US" dirty="0"/>
              <a:t>年</a:t>
            </a:r>
            <a:r>
              <a:rPr kumimoji="1" lang="en-US" altLang="ja-JP" dirty="0"/>
              <a:t>4</a:t>
            </a:r>
            <a:r>
              <a:rPr kumimoji="1" lang="ja-JP" altLang="en-US" dirty="0"/>
              <a:t>月</a:t>
            </a:r>
            <a:r>
              <a:rPr kumimoji="1" lang="en-US" altLang="ja-JP" dirty="0"/>
              <a:t>1</a:t>
            </a:r>
            <a:r>
              <a:rPr kumimoji="1" lang="ja-JP" altLang="en-US" dirty="0"/>
              <a:t>日～</a:t>
            </a:r>
            <a:r>
              <a:rPr kumimoji="1" lang="en-US" altLang="ja-JP" dirty="0"/>
              <a:t>9</a:t>
            </a:r>
            <a:r>
              <a:rPr kumimoji="1" lang="ja-JP" altLang="en-US" dirty="0"/>
              <a:t>月</a:t>
            </a:r>
            <a:r>
              <a:rPr kumimoji="1" lang="en-US" altLang="ja-JP" dirty="0"/>
              <a:t>30</a:t>
            </a:r>
            <a:r>
              <a:rPr kumimoji="1" lang="ja-JP" altLang="en-US" dirty="0"/>
              <a:t>日　</a:t>
            </a:r>
            <a:r>
              <a:rPr kumimoji="1" lang="en-US" altLang="ja-JP" dirty="0"/>
              <a:t>6</a:t>
            </a:r>
            <a:r>
              <a:rPr kumimoji="1" lang="ja-JP" altLang="en-US" dirty="0"/>
              <a:t>カ月）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43D5BE1-9A24-44DD-904C-9EA532F3A189}"/>
              </a:ext>
            </a:extLst>
          </p:cNvPr>
          <p:cNvSpPr txBox="1"/>
          <p:nvPr/>
        </p:nvSpPr>
        <p:spPr>
          <a:xfrm>
            <a:off x="6052457" y="640079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３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BF058E9-516B-47B9-A68D-D56C4DC3F437}"/>
              </a:ext>
            </a:extLst>
          </p:cNvPr>
          <p:cNvSpPr txBox="1"/>
          <p:nvPr/>
        </p:nvSpPr>
        <p:spPr>
          <a:xfrm>
            <a:off x="357868" y="1476784"/>
            <a:ext cx="7879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u="sng" dirty="0"/>
              <a:t>◆水上オートバイレスキュー法資格講習会（公務救難機関従事者）</a:t>
            </a:r>
            <a:endParaRPr kumimoji="1" lang="ja-JP" altLang="en-US" b="1" u="sng" dirty="0">
              <a:solidFill>
                <a:srgbClr val="FF0000"/>
              </a:solidFill>
            </a:endParaRP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B3F66728-B6B4-47B7-ACBE-EC4F8232A7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4343" y="1968134"/>
            <a:ext cx="4344521" cy="4432665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A30D02D4-8F9B-495E-8FBB-407588748C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7955" y="1968133"/>
            <a:ext cx="4459702" cy="446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446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標識, 屋外 が含まれている画像&#10;&#10;高い精度で生成された説明">
            <a:extLst>
              <a:ext uri="{FF2B5EF4-FFF2-40B4-BE49-F238E27FC236}">
                <a16:creationId xmlns:a16="http://schemas.microsoft.com/office/drawing/2014/main" id="{60563FBF-9DD6-4A2E-891F-36A915B2551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868" y="231321"/>
            <a:ext cx="1065212" cy="1057763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154208F-8431-433E-8135-50BE2F4A5656}"/>
              </a:ext>
            </a:extLst>
          </p:cNvPr>
          <p:cNvSpPr txBox="1"/>
          <p:nvPr/>
        </p:nvSpPr>
        <p:spPr>
          <a:xfrm>
            <a:off x="1598123" y="617084"/>
            <a:ext cx="6955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一般社団法人ウォーターリスクマネジメント協会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6713C69-B1DB-49B6-A792-C3FB278B4ADD}"/>
              </a:ext>
            </a:extLst>
          </p:cNvPr>
          <p:cNvSpPr txBox="1"/>
          <p:nvPr/>
        </p:nvSpPr>
        <p:spPr>
          <a:xfrm>
            <a:off x="1598123" y="1078749"/>
            <a:ext cx="6365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2018</a:t>
            </a:r>
            <a:r>
              <a:rPr kumimoji="1" lang="ja-JP" altLang="en-US" dirty="0"/>
              <a:t>年上半期活動報告（</a:t>
            </a:r>
            <a:r>
              <a:rPr kumimoji="1" lang="en-US" altLang="ja-JP" dirty="0"/>
              <a:t>2018</a:t>
            </a:r>
            <a:r>
              <a:rPr kumimoji="1" lang="ja-JP" altLang="en-US" dirty="0"/>
              <a:t>年</a:t>
            </a:r>
            <a:r>
              <a:rPr kumimoji="1" lang="en-US" altLang="ja-JP" dirty="0"/>
              <a:t>4</a:t>
            </a:r>
            <a:r>
              <a:rPr kumimoji="1" lang="ja-JP" altLang="en-US" dirty="0"/>
              <a:t>月</a:t>
            </a:r>
            <a:r>
              <a:rPr kumimoji="1" lang="en-US" altLang="ja-JP" dirty="0"/>
              <a:t>1</a:t>
            </a:r>
            <a:r>
              <a:rPr kumimoji="1" lang="ja-JP" altLang="en-US" dirty="0"/>
              <a:t>日～</a:t>
            </a:r>
            <a:r>
              <a:rPr kumimoji="1" lang="en-US" altLang="ja-JP" dirty="0"/>
              <a:t>9</a:t>
            </a:r>
            <a:r>
              <a:rPr kumimoji="1" lang="ja-JP" altLang="en-US" dirty="0"/>
              <a:t>月</a:t>
            </a:r>
            <a:r>
              <a:rPr kumimoji="1" lang="en-US" altLang="ja-JP" dirty="0"/>
              <a:t>30</a:t>
            </a:r>
            <a:r>
              <a:rPr kumimoji="1" lang="ja-JP" altLang="en-US" dirty="0"/>
              <a:t>日　</a:t>
            </a:r>
            <a:r>
              <a:rPr kumimoji="1" lang="en-US" altLang="ja-JP" dirty="0"/>
              <a:t>6</a:t>
            </a:r>
            <a:r>
              <a:rPr kumimoji="1" lang="ja-JP" altLang="en-US" dirty="0"/>
              <a:t>カ月）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43D5BE1-9A24-44DD-904C-9EA532F3A189}"/>
              </a:ext>
            </a:extLst>
          </p:cNvPr>
          <p:cNvSpPr txBox="1"/>
          <p:nvPr/>
        </p:nvSpPr>
        <p:spPr>
          <a:xfrm>
            <a:off x="6052457" y="640079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４</a:t>
            </a:r>
            <a:endParaRPr kumimoji="1" lang="ja-JP" altLang="en-US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BF058E9-516B-47B9-A68D-D56C4DC3F437}"/>
              </a:ext>
            </a:extLst>
          </p:cNvPr>
          <p:cNvSpPr txBox="1"/>
          <p:nvPr/>
        </p:nvSpPr>
        <p:spPr>
          <a:xfrm>
            <a:off x="357868" y="1476784"/>
            <a:ext cx="7879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u="sng" dirty="0"/>
              <a:t>◆水上オートバイレスキュー法資格講習会（公務救難機関従事者）</a:t>
            </a:r>
            <a:endParaRPr kumimoji="1" lang="ja-JP" altLang="en-US" b="1" u="sng" dirty="0">
              <a:solidFill>
                <a:srgbClr val="FF0000"/>
              </a:solidFill>
            </a:endParaRPr>
          </a:p>
        </p:txBody>
      </p:sp>
      <p:pic>
        <p:nvPicPr>
          <p:cNvPr id="4" name="図 3" descr="空, 草, 屋外, 人 が含まれている画像&#10;&#10;非常に高い精度で生成された説明">
            <a:extLst>
              <a:ext uri="{FF2B5EF4-FFF2-40B4-BE49-F238E27FC236}">
                <a16:creationId xmlns:a16="http://schemas.microsoft.com/office/drawing/2014/main" id="{5656AE83-2CA8-4521-8769-9D6C767CA68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821" y="2064594"/>
            <a:ext cx="5471488" cy="4103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図 8" descr="水, 空, 屋外, 人 が含まれている画像&#10;&#10;非常に高い精度で生成された説明">
            <a:extLst>
              <a:ext uri="{FF2B5EF4-FFF2-40B4-BE49-F238E27FC236}">
                <a16:creationId xmlns:a16="http://schemas.microsoft.com/office/drawing/2014/main" id="{4ECA6867-D69F-4EBA-A5E8-580A45CA170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852" y="2064593"/>
            <a:ext cx="5462567" cy="4096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01873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標識, 屋外 が含まれている画像&#10;&#10;高い精度で生成された説明">
            <a:extLst>
              <a:ext uri="{FF2B5EF4-FFF2-40B4-BE49-F238E27FC236}">
                <a16:creationId xmlns:a16="http://schemas.microsoft.com/office/drawing/2014/main" id="{60563FBF-9DD6-4A2E-891F-36A915B2551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868" y="231321"/>
            <a:ext cx="1065212" cy="1057763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154208F-8431-433E-8135-50BE2F4A5656}"/>
              </a:ext>
            </a:extLst>
          </p:cNvPr>
          <p:cNvSpPr txBox="1"/>
          <p:nvPr/>
        </p:nvSpPr>
        <p:spPr>
          <a:xfrm>
            <a:off x="1598123" y="617084"/>
            <a:ext cx="6955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一般社団法人ウォーターリスクマネジメント協会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6713C69-B1DB-49B6-A792-C3FB278B4ADD}"/>
              </a:ext>
            </a:extLst>
          </p:cNvPr>
          <p:cNvSpPr txBox="1"/>
          <p:nvPr/>
        </p:nvSpPr>
        <p:spPr>
          <a:xfrm>
            <a:off x="1598123" y="1078749"/>
            <a:ext cx="6365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2018</a:t>
            </a:r>
            <a:r>
              <a:rPr kumimoji="1" lang="ja-JP" altLang="en-US" dirty="0"/>
              <a:t>年上半期活動報告（</a:t>
            </a:r>
            <a:r>
              <a:rPr kumimoji="1" lang="en-US" altLang="ja-JP" dirty="0"/>
              <a:t>2018</a:t>
            </a:r>
            <a:r>
              <a:rPr kumimoji="1" lang="ja-JP" altLang="en-US" dirty="0"/>
              <a:t>年</a:t>
            </a:r>
            <a:r>
              <a:rPr kumimoji="1" lang="en-US" altLang="ja-JP" dirty="0"/>
              <a:t>4</a:t>
            </a:r>
            <a:r>
              <a:rPr kumimoji="1" lang="ja-JP" altLang="en-US" dirty="0"/>
              <a:t>月</a:t>
            </a:r>
            <a:r>
              <a:rPr kumimoji="1" lang="en-US" altLang="ja-JP" dirty="0"/>
              <a:t>1</a:t>
            </a:r>
            <a:r>
              <a:rPr kumimoji="1" lang="ja-JP" altLang="en-US" dirty="0"/>
              <a:t>日～</a:t>
            </a:r>
            <a:r>
              <a:rPr kumimoji="1" lang="en-US" altLang="ja-JP" dirty="0"/>
              <a:t>9</a:t>
            </a:r>
            <a:r>
              <a:rPr kumimoji="1" lang="ja-JP" altLang="en-US" dirty="0"/>
              <a:t>月</a:t>
            </a:r>
            <a:r>
              <a:rPr kumimoji="1" lang="en-US" altLang="ja-JP" dirty="0"/>
              <a:t>30</a:t>
            </a:r>
            <a:r>
              <a:rPr kumimoji="1" lang="ja-JP" altLang="en-US" dirty="0"/>
              <a:t>日　</a:t>
            </a:r>
            <a:r>
              <a:rPr kumimoji="1" lang="en-US" altLang="ja-JP" dirty="0"/>
              <a:t>6</a:t>
            </a:r>
            <a:r>
              <a:rPr kumimoji="1" lang="ja-JP" altLang="en-US" dirty="0"/>
              <a:t>カ月）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43D5BE1-9A24-44DD-904C-9EA532F3A189}"/>
              </a:ext>
            </a:extLst>
          </p:cNvPr>
          <p:cNvSpPr txBox="1"/>
          <p:nvPr/>
        </p:nvSpPr>
        <p:spPr>
          <a:xfrm>
            <a:off x="6052457" y="640079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５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BF058E9-516B-47B9-A68D-D56C4DC3F437}"/>
              </a:ext>
            </a:extLst>
          </p:cNvPr>
          <p:cNvSpPr txBox="1"/>
          <p:nvPr/>
        </p:nvSpPr>
        <p:spPr>
          <a:xfrm>
            <a:off x="357868" y="1625363"/>
            <a:ext cx="77764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u="sng" dirty="0"/>
              <a:t>◆</a:t>
            </a:r>
            <a:r>
              <a:rPr lang="ja-JP" altLang="en-US" sz="2000" u="sng" dirty="0"/>
              <a:t>実践</a:t>
            </a:r>
            <a:r>
              <a:rPr kumimoji="1" lang="ja-JP" altLang="en-US" sz="2000" u="sng" dirty="0"/>
              <a:t>現場訓練</a:t>
            </a:r>
            <a:r>
              <a:rPr kumimoji="1" lang="ja-JP" altLang="en-US" sz="2000" dirty="0"/>
              <a:t>　</a:t>
            </a:r>
            <a:r>
              <a:rPr kumimoji="1" lang="en-US" altLang="ja-JP" sz="1600" dirty="0"/>
              <a:t>※</a:t>
            </a:r>
            <a:r>
              <a:rPr kumimoji="1" lang="ja-JP" altLang="en-US" sz="1600" dirty="0"/>
              <a:t>実際の海上（水上）催事にて警備安全管理を行う実践訓練</a:t>
            </a:r>
            <a:endParaRPr kumimoji="1" lang="en-US" altLang="ja-JP" sz="1600" dirty="0"/>
          </a:p>
          <a:p>
            <a:endParaRPr lang="en-US" altLang="ja-JP" dirty="0"/>
          </a:p>
          <a:p>
            <a:r>
              <a:rPr lang="ja-JP" altLang="en-US" dirty="0"/>
              <a:t>・受講者数／上半期</a:t>
            </a:r>
            <a:r>
              <a:rPr lang="en-US" altLang="ja-JP" dirty="0"/>
              <a:t>9</a:t>
            </a:r>
            <a:r>
              <a:rPr lang="ja-JP" altLang="en-US" dirty="0"/>
              <a:t>月</a:t>
            </a:r>
            <a:r>
              <a:rPr lang="en-US" altLang="ja-JP" dirty="0"/>
              <a:t>30</a:t>
            </a:r>
            <a:r>
              <a:rPr lang="ja-JP" altLang="en-US" dirty="0"/>
              <a:t>日現在：</a:t>
            </a:r>
            <a:r>
              <a:rPr lang="en-US" altLang="ja-JP" b="1" u="sng" dirty="0">
                <a:solidFill>
                  <a:srgbClr val="FF0000"/>
                </a:solidFill>
              </a:rPr>
              <a:t>283</a:t>
            </a:r>
            <a:r>
              <a:rPr lang="ja-JP" altLang="en-US" b="1" u="sng" dirty="0">
                <a:solidFill>
                  <a:srgbClr val="FF0000"/>
                </a:solidFill>
              </a:rPr>
              <a:t>名</a:t>
            </a:r>
            <a:r>
              <a:rPr lang="ja-JP" altLang="en-US" dirty="0"/>
              <a:t>（累計）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A40AD4B-CF9D-41F2-ADE7-B379859430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473" y="2642052"/>
            <a:ext cx="9429783" cy="359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179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標識, 屋外 が含まれている画像&#10;&#10;高い精度で生成された説明">
            <a:extLst>
              <a:ext uri="{FF2B5EF4-FFF2-40B4-BE49-F238E27FC236}">
                <a16:creationId xmlns:a16="http://schemas.microsoft.com/office/drawing/2014/main" id="{60563FBF-9DD6-4A2E-891F-36A915B2551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868" y="231321"/>
            <a:ext cx="1065212" cy="1057763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154208F-8431-433E-8135-50BE2F4A5656}"/>
              </a:ext>
            </a:extLst>
          </p:cNvPr>
          <p:cNvSpPr txBox="1"/>
          <p:nvPr/>
        </p:nvSpPr>
        <p:spPr>
          <a:xfrm>
            <a:off x="1598123" y="617084"/>
            <a:ext cx="6955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一般社団法人ウォーターリスクマネジメント協会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6713C69-B1DB-49B6-A792-C3FB278B4ADD}"/>
              </a:ext>
            </a:extLst>
          </p:cNvPr>
          <p:cNvSpPr txBox="1"/>
          <p:nvPr/>
        </p:nvSpPr>
        <p:spPr>
          <a:xfrm>
            <a:off x="1598123" y="1078749"/>
            <a:ext cx="6365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2018</a:t>
            </a:r>
            <a:r>
              <a:rPr kumimoji="1" lang="ja-JP" altLang="en-US" dirty="0"/>
              <a:t>年上半期活動報告（</a:t>
            </a:r>
            <a:r>
              <a:rPr kumimoji="1" lang="en-US" altLang="ja-JP" dirty="0"/>
              <a:t>2018</a:t>
            </a:r>
            <a:r>
              <a:rPr kumimoji="1" lang="ja-JP" altLang="en-US" dirty="0"/>
              <a:t>年</a:t>
            </a:r>
            <a:r>
              <a:rPr kumimoji="1" lang="en-US" altLang="ja-JP" dirty="0"/>
              <a:t>4</a:t>
            </a:r>
            <a:r>
              <a:rPr kumimoji="1" lang="ja-JP" altLang="en-US" dirty="0"/>
              <a:t>月</a:t>
            </a:r>
            <a:r>
              <a:rPr kumimoji="1" lang="en-US" altLang="ja-JP" dirty="0"/>
              <a:t>1</a:t>
            </a:r>
            <a:r>
              <a:rPr kumimoji="1" lang="ja-JP" altLang="en-US" dirty="0"/>
              <a:t>日～</a:t>
            </a:r>
            <a:r>
              <a:rPr kumimoji="1" lang="en-US" altLang="ja-JP" dirty="0"/>
              <a:t>9</a:t>
            </a:r>
            <a:r>
              <a:rPr kumimoji="1" lang="ja-JP" altLang="en-US" dirty="0"/>
              <a:t>月</a:t>
            </a:r>
            <a:r>
              <a:rPr kumimoji="1" lang="en-US" altLang="ja-JP" dirty="0"/>
              <a:t>30</a:t>
            </a:r>
            <a:r>
              <a:rPr kumimoji="1" lang="ja-JP" altLang="en-US" dirty="0"/>
              <a:t>日　</a:t>
            </a:r>
            <a:r>
              <a:rPr kumimoji="1" lang="en-US" altLang="ja-JP" dirty="0"/>
              <a:t>6</a:t>
            </a:r>
            <a:r>
              <a:rPr kumimoji="1" lang="ja-JP" altLang="en-US" dirty="0"/>
              <a:t>カ月）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43D5BE1-9A24-44DD-904C-9EA532F3A189}"/>
              </a:ext>
            </a:extLst>
          </p:cNvPr>
          <p:cNvSpPr txBox="1"/>
          <p:nvPr/>
        </p:nvSpPr>
        <p:spPr>
          <a:xfrm>
            <a:off x="6052457" y="640079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６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BF058E9-516B-47B9-A68D-D56C4DC3F437}"/>
              </a:ext>
            </a:extLst>
          </p:cNvPr>
          <p:cNvSpPr txBox="1"/>
          <p:nvPr/>
        </p:nvSpPr>
        <p:spPr>
          <a:xfrm>
            <a:off x="357868" y="1625363"/>
            <a:ext cx="7776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u="sng" dirty="0"/>
              <a:t>◆</a:t>
            </a:r>
            <a:r>
              <a:rPr lang="ja-JP" altLang="en-US" sz="2000" u="sng" dirty="0"/>
              <a:t>実践</a:t>
            </a:r>
            <a:r>
              <a:rPr kumimoji="1" lang="ja-JP" altLang="en-US" sz="2000" u="sng" dirty="0"/>
              <a:t>現場訓練</a:t>
            </a:r>
            <a:r>
              <a:rPr kumimoji="1" lang="ja-JP" altLang="en-US" sz="2000" dirty="0"/>
              <a:t>　</a:t>
            </a:r>
            <a:r>
              <a:rPr kumimoji="1" lang="en-US" altLang="ja-JP" sz="1600" dirty="0"/>
              <a:t>※</a:t>
            </a:r>
            <a:r>
              <a:rPr kumimoji="1" lang="ja-JP" altLang="en-US" sz="1600" dirty="0"/>
              <a:t>実際の海上（水上）催事にて警備安全管理を行う実践訓練</a:t>
            </a:r>
            <a:endParaRPr kumimoji="1" lang="en-US" altLang="ja-JP" sz="1600" dirty="0"/>
          </a:p>
        </p:txBody>
      </p:sp>
      <p:pic>
        <p:nvPicPr>
          <p:cNvPr id="8" name="図 7" descr="水, 屋外, 空, 人 が含まれている画像&#10;&#10;非常に高い精度で生成された説明">
            <a:extLst>
              <a:ext uri="{FF2B5EF4-FFF2-40B4-BE49-F238E27FC236}">
                <a16:creationId xmlns:a16="http://schemas.microsoft.com/office/drawing/2014/main" id="{D630FB8D-C74D-4E6B-B78B-BB3719B67F8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971" y="2202755"/>
            <a:ext cx="4943955" cy="3707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図 9" descr="屋外, 空, 浜, 地面 が含まれている画像&#10;&#10;非常に高い精度で生成された説明">
            <a:extLst>
              <a:ext uri="{FF2B5EF4-FFF2-40B4-BE49-F238E27FC236}">
                <a16:creationId xmlns:a16="http://schemas.microsoft.com/office/drawing/2014/main" id="{A202CFC5-6478-4186-A1D6-C921EF7CFB0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6143" y="2202755"/>
            <a:ext cx="6336670" cy="4198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3210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標識, 屋外 が含まれている画像&#10;&#10;高い精度で生成された説明">
            <a:extLst>
              <a:ext uri="{FF2B5EF4-FFF2-40B4-BE49-F238E27FC236}">
                <a16:creationId xmlns:a16="http://schemas.microsoft.com/office/drawing/2014/main" id="{60563FBF-9DD6-4A2E-891F-36A915B2551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868" y="231321"/>
            <a:ext cx="1065212" cy="1057763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154208F-8431-433E-8135-50BE2F4A5656}"/>
              </a:ext>
            </a:extLst>
          </p:cNvPr>
          <p:cNvSpPr txBox="1"/>
          <p:nvPr/>
        </p:nvSpPr>
        <p:spPr>
          <a:xfrm>
            <a:off x="1598123" y="617084"/>
            <a:ext cx="6955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一般社団法人ウォーターリスクマネジメント協会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6713C69-B1DB-49B6-A792-C3FB278B4ADD}"/>
              </a:ext>
            </a:extLst>
          </p:cNvPr>
          <p:cNvSpPr txBox="1"/>
          <p:nvPr/>
        </p:nvSpPr>
        <p:spPr>
          <a:xfrm>
            <a:off x="1598123" y="1078749"/>
            <a:ext cx="6365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2018</a:t>
            </a:r>
            <a:r>
              <a:rPr kumimoji="1" lang="ja-JP" altLang="en-US" dirty="0"/>
              <a:t>年上半期活動報告（</a:t>
            </a:r>
            <a:r>
              <a:rPr kumimoji="1" lang="en-US" altLang="ja-JP" dirty="0"/>
              <a:t>2018</a:t>
            </a:r>
            <a:r>
              <a:rPr kumimoji="1" lang="ja-JP" altLang="en-US" dirty="0"/>
              <a:t>年</a:t>
            </a:r>
            <a:r>
              <a:rPr kumimoji="1" lang="en-US" altLang="ja-JP" dirty="0"/>
              <a:t>4</a:t>
            </a:r>
            <a:r>
              <a:rPr kumimoji="1" lang="ja-JP" altLang="en-US" dirty="0"/>
              <a:t>月</a:t>
            </a:r>
            <a:r>
              <a:rPr kumimoji="1" lang="en-US" altLang="ja-JP" dirty="0"/>
              <a:t>1</a:t>
            </a:r>
            <a:r>
              <a:rPr kumimoji="1" lang="ja-JP" altLang="en-US" dirty="0"/>
              <a:t>日～</a:t>
            </a:r>
            <a:r>
              <a:rPr kumimoji="1" lang="en-US" altLang="ja-JP" dirty="0"/>
              <a:t>9</a:t>
            </a:r>
            <a:r>
              <a:rPr kumimoji="1" lang="ja-JP" altLang="en-US" dirty="0"/>
              <a:t>月</a:t>
            </a:r>
            <a:r>
              <a:rPr kumimoji="1" lang="en-US" altLang="ja-JP" dirty="0"/>
              <a:t>30</a:t>
            </a:r>
            <a:r>
              <a:rPr kumimoji="1" lang="ja-JP" altLang="en-US" dirty="0"/>
              <a:t>日　</a:t>
            </a:r>
            <a:r>
              <a:rPr kumimoji="1" lang="en-US" altLang="ja-JP" dirty="0"/>
              <a:t>6</a:t>
            </a:r>
            <a:r>
              <a:rPr kumimoji="1" lang="ja-JP" altLang="en-US" dirty="0"/>
              <a:t>カ月）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43D5BE1-9A24-44DD-904C-9EA532F3A189}"/>
              </a:ext>
            </a:extLst>
          </p:cNvPr>
          <p:cNvSpPr txBox="1"/>
          <p:nvPr/>
        </p:nvSpPr>
        <p:spPr>
          <a:xfrm>
            <a:off x="6052457" y="640079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７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BF058E9-516B-47B9-A68D-D56C4DC3F437}"/>
              </a:ext>
            </a:extLst>
          </p:cNvPr>
          <p:cNvSpPr txBox="1"/>
          <p:nvPr/>
        </p:nvSpPr>
        <p:spPr>
          <a:xfrm>
            <a:off x="357868" y="1625363"/>
            <a:ext cx="7776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u="sng" dirty="0"/>
              <a:t>◆</a:t>
            </a:r>
            <a:r>
              <a:rPr lang="ja-JP" altLang="en-US" sz="2000" u="sng" dirty="0"/>
              <a:t>実践</a:t>
            </a:r>
            <a:r>
              <a:rPr kumimoji="1" lang="ja-JP" altLang="en-US" sz="2000" u="sng" dirty="0"/>
              <a:t>現場訓練</a:t>
            </a:r>
            <a:r>
              <a:rPr kumimoji="1" lang="ja-JP" altLang="en-US" sz="2000" dirty="0"/>
              <a:t>　</a:t>
            </a:r>
            <a:r>
              <a:rPr kumimoji="1" lang="en-US" altLang="ja-JP" sz="1600" dirty="0"/>
              <a:t>※</a:t>
            </a:r>
            <a:r>
              <a:rPr kumimoji="1" lang="ja-JP" altLang="en-US" sz="1600" dirty="0"/>
              <a:t>実際の海上（水上）催事にて警備安全管理を行う実践訓練</a:t>
            </a:r>
            <a:endParaRPr kumimoji="1" lang="en-US" altLang="ja-JP" sz="1600" dirty="0"/>
          </a:p>
        </p:txBody>
      </p:sp>
      <p:pic>
        <p:nvPicPr>
          <p:cNvPr id="4" name="図 3" descr="屋外, 水, 空, 波 が含まれている画像&#10;&#10;非常に高い精度で生成された説明">
            <a:extLst>
              <a:ext uri="{FF2B5EF4-FFF2-40B4-BE49-F238E27FC236}">
                <a16:creationId xmlns:a16="http://schemas.microsoft.com/office/drawing/2014/main" id="{21F49B70-7B33-4815-B747-C1D5EF15923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307" y="2202755"/>
            <a:ext cx="5815693" cy="3852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図 10" descr="水, 屋外, スポーツ, 水上競技 が含まれている画像&#10;&#10;非常に高い精度で生成された説明">
            <a:extLst>
              <a:ext uri="{FF2B5EF4-FFF2-40B4-BE49-F238E27FC236}">
                <a16:creationId xmlns:a16="http://schemas.microsoft.com/office/drawing/2014/main" id="{9AD40CD7-F9AC-406E-B2B4-A88F686A219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0206" y="2202755"/>
            <a:ext cx="5562896" cy="3685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5570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標識, 屋外 が含まれている画像&#10;&#10;高い精度で生成された説明">
            <a:extLst>
              <a:ext uri="{FF2B5EF4-FFF2-40B4-BE49-F238E27FC236}">
                <a16:creationId xmlns:a16="http://schemas.microsoft.com/office/drawing/2014/main" id="{60563FBF-9DD6-4A2E-891F-36A915B2551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868" y="231321"/>
            <a:ext cx="1065212" cy="1057763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154208F-8431-433E-8135-50BE2F4A5656}"/>
              </a:ext>
            </a:extLst>
          </p:cNvPr>
          <p:cNvSpPr txBox="1"/>
          <p:nvPr/>
        </p:nvSpPr>
        <p:spPr>
          <a:xfrm>
            <a:off x="1598123" y="617084"/>
            <a:ext cx="6955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一般社団法人ウォーターリスクマネジメント協会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6713C69-B1DB-49B6-A792-C3FB278B4ADD}"/>
              </a:ext>
            </a:extLst>
          </p:cNvPr>
          <p:cNvSpPr txBox="1"/>
          <p:nvPr/>
        </p:nvSpPr>
        <p:spPr>
          <a:xfrm>
            <a:off x="1598123" y="1078749"/>
            <a:ext cx="6365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2018</a:t>
            </a:r>
            <a:r>
              <a:rPr kumimoji="1" lang="ja-JP" altLang="en-US" dirty="0"/>
              <a:t>年上半期活動報告（</a:t>
            </a:r>
            <a:r>
              <a:rPr kumimoji="1" lang="en-US" altLang="ja-JP" dirty="0"/>
              <a:t>2018</a:t>
            </a:r>
            <a:r>
              <a:rPr kumimoji="1" lang="ja-JP" altLang="en-US" dirty="0"/>
              <a:t>年</a:t>
            </a:r>
            <a:r>
              <a:rPr kumimoji="1" lang="en-US" altLang="ja-JP" dirty="0"/>
              <a:t>4</a:t>
            </a:r>
            <a:r>
              <a:rPr kumimoji="1" lang="ja-JP" altLang="en-US" dirty="0"/>
              <a:t>月</a:t>
            </a:r>
            <a:r>
              <a:rPr kumimoji="1" lang="en-US" altLang="ja-JP" dirty="0"/>
              <a:t>1</a:t>
            </a:r>
            <a:r>
              <a:rPr kumimoji="1" lang="ja-JP" altLang="en-US" dirty="0"/>
              <a:t>日～</a:t>
            </a:r>
            <a:r>
              <a:rPr kumimoji="1" lang="en-US" altLang="ja-JP" dirty="0"/>
              <a:t>9</a:t>
            </a:r>
            <a:r>
              <a:rPr kumimoji="1" lang="ja-JP" altLang="en-US" dirty="0"/>
              <a:t>月</a:t>
            </a:r>
            <a:r>
              <a:rPr kumimoji="1" lang="en-US" altLang="ja-JP" dirty="0"/>
              <a:t>30</a:t>
            </a:r>
            <a:r>
              <a:rPr kumimoji="1" lang="ja-JP" altLang="en-US" dirty="0"/>
              <a:t>日　</a:t>
            </a:r>
            <a:r>
              <a:rPr kumimoji="1" lang="en-US" altLang="ja-JP" dirty="0"/>
              <a:t>6</a:t>
            </a:r>
            <a:r>
              <a:rPr kumimoji="1" lang="ja-JP" altLang="en-US" dirty="0"/>
              <a:t>カ月）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43D5BE1-9A24-44DD-904C-9EA532F3A189}"/>
              </a:ext>
            </a:extLst>
          </p:cNvPr>
          <p:cNvSpPr txBox="1"/>
          <p:nvPr/>
        </p:nvSpPr>
        <p:spPr>
          <a:xfrm>
            <a:off x="6052457" y="640079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８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BF058E9-516B-47B9-A68D-D56C4DC3F437}"/>
              </a:ext>
            </a:extLst>
          </p:cNvPr>
          <p:cNvSpPr txBox="1"/>
          <p:nvPr/>
        </p:nvSpPr>
        <p:spPr>
          <a:xfrm>
            <a:off x="357868" y="1625363"/>
            <a:ext cx="6750566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u="sng" dirty="0"/>
              <a:t>◆</a:t>
            </a:r>
            <a:r>
              <a:rPr lang="ja-JP" altLang="en-US" sz="2000" u="sng" dirty="0"/>
              <a:t>実践</a:t>
            </a:r>
            <a:r>
              <a:rPr kumimoji="1" lang="ja-JP" altLang="en-US" sz="2000" u="sng" dirty="0"/>
              <a:t>現場訓練</a:t>
            </a:r>
            <a:r>
              <a:rPr kumimoji="1" lang="ja-JP" altLang="en-US" sz="2000" dirty="0"/>
              <a:t>　</a:t>
            </a:r>
            <a:r>
              <a:rPr kumimoji="1" lang="en-US" altLang="ja-JP" sz="1600" dirty="0"/>
              <a:t>※</a:t>
            </a:r>
            <a:r>
              <a:rPr lang="ja-JP" altLang="en-US" sz="1600" dirty="0"/>
              <a:t>東京湾エリア</a:t>
            </a:r>
            <a:r>
              <a:rPr kumimoji="1" lang="ja-JP" altLang="en-US" sz="1600" dirty="0"/>
              <a:t>にて警備安全管理を行う実践訓練</a:t>
            </a:r>
            <a:endParaRPr kumimoji="1" lang="en-US" altLang="ja-JP" sz="1600" dirty="0"/>
          </a:p>
          <a:p>
            <a:endParaRPr lang="en-US" altLang="ja-JP" dirty="0"/>
          </a:p>
          <a:p>
            <a:r>
              <a:rPr lang="ja-JP" altLang="en-US" dirty="0"/>
              <a:t>・受講者数／上半期</a:t>
            </a:r>
            <a:r>
              <a:rPr lang="en-US" altLang="ja-JP" dirty="0"/>
              <a:t>9</a:t>
            </a:r>
            <a:r>
              <a:rPr lang="ja-JP" altLang="en-US" dirty="0"/>
              <a:t>月</a:t>
            </a:r>
            <a:r>
              <a:rPr lang="en-US" altLang="ja-JP" dirty="0"/>
              <a:t>30</a:t>
            </a:r>
            <a:r>
              <a:rPr lang="ja-JP" altLang="en-US" dirty="0"/>
              <a:t>日現在：</a:t>
            </a:r>
            <a:r>
              <a:rPr lang="en-US" altLang="ja-JP" b="1" u="sng" dirty="0">
                <a:solidFill>
                  <a:srgbClr val="FF0000"/>
                </a:solidFill>
              </a:rPr>
              <a:t>26</a:t>
            </a:r>
            <a:r>
              <a:rPr lang="ja-JP" altLang="en-US" b="1" u="sng" dirty="0">
                <a:solidFill>
                  <a:srgbClr val="FF0000"/>
                </a:solidFill>
              </a:rPr>
              <a:t>名</a:t>
            </a:r>
            <a:r>
              <a:rPr lang="ja-JP" altLang="en-US" dirty="0"/>
              <a:t>（累計）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sz="1600" dirty="0"/>
              <a:t>○</a:t>
            </a:r>
            <a:r>
              <a:rPr kumimoji="1" lang="ja-JP" altLang="en-US" sz="1600" dirty="0"/>
              <a:t>東京湾及び接続河川水路にて水上警備安全管理</a:t>
            </a:r>
            <a:endParaRPr kumimoji="1" lang="en-US" altLang="ja-JP" sz="1600" dirty="0"/>
          </a:p>
          <a:p>
            <a:r>
              <a:rPr lang="ja-JP" altLang="en-US" sz="1600" dirty="0"/>
              <a:t>○お花見シーズンの目黒川水域集中水上警備安全管理</a:t>
            </a:r>
            <a:endParaRPr lang="en-US" altLang="ja-JP" sz="1600" dirty="0"/>
          </a:p>
          <a:p>
            <a:r>
              <a:rPr kumimoji="1" lang="ja-JP" altLang="en-US" sz="1600" dirty="0"/>
              <a:t>○早慶レガッタ大会　隅田川　</a:t>
            </a:r>
            <a:r>
              <a:rPr lang="ja-JP" altLang="en-US" sz="1600" dirty="0"/>
              <a:t>水上警備安全管理</a:t>
            </a:r>
            <a:endParaRPr lang="en-US" altLang="ja-JP" sz="1600" dirty="0"/>
          </a:p>
          <a:p>
            <a:r>
              <a:rPr kumimoji="1" lang="ja-JP" altLang="en-US" sz="1600" dirty="0"/>
              <a:t>○隅田川安全航行協議会　安全航行パレード</a:t>
            </a:r>
            <a:endParaRPr kumimoji="1" lang="en-US" altLang="ja-JP" sz="1600" dirty="0"/>
          </a:p>
          <a:p>
            <a:r>
              <a:rPr lang="ja-JP" altLang="en-US" sz="1600" dirty="0"/>
              <a:t>○レッドブルエアレース　幕張～浦安　海上警備安全管理</a:t>
            </a:r>
            <a:endParaRPr lang="en-US" altLang="ja-JP" sz="1600" dirty="0"/>
          </a:p>
          <a:p>
            <a:r>
              <a:rPr kumimoji="1" lang="ja-JP" altLang="en-US" sz="1600" dirty="0"/>
              <a:t>○ゴールデンウィーク集中警備安全管理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C261BE2-11B6-4ECC-B63C-750F786331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867" y="4357620"/>
            <a:ext cx="3316061" cy="1927483"/>
          </a:xfrm>
          <a:prstGeom prst="rect">
            <a:avLst/>
          </a:prstGeom>
        </p:spPr>
      </p:pic>
      <p:pic>
        <p:nvPicPr>
          <p:cNvPr id="9" name="図 8" descr="水, 屋外, 建物, 空 が含まれている画像&#10;&#10;非常に高い精度で生成された説明">
            <a:extLst>
              <a:ext uri="{FF2B5EF4-FFF2-40B4-BE49-F238E27FC236}">
                <a16:creationId xmlns:a16="http://schemas.microsoft.com/office/drawing/2014/main" id="{46F0B0D7-3240-4C93-B478-A2362E57DEF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224082"/>
            <a:ext cx="5358493" cy="40188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04294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 descr="標識, 屋外 が含まれている画像&#10;&#10;高い精度で生成された説明">
            <a:extLst>
              <a:ext uri="{FF2B5EF4-FFF2-40B4-BE49-F238E27FC236}">
                <a16:creationId xmlns:a16="http://schemas.microsoft.com/office/drawing/2014/main" id="{60563FBF-9DD6-4A2E-891F-36A915B2551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868" y="231321"/>
            <a:ext cx="1065212" cy="1057763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154208F-8431-433E-8135-50BE2F4A5656}"/>
              </a:ext>
            </a:extLst>
          </p:cNvPr>
          <p:cNvSpPr txBox="1"/>
          <p:nvPr/>
        </p:nvSpPr>
        <p:spPr>
          <a:xfrm>
            <a:off x="1598123" y="617084"/>
            <a:ext cx="6955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一般社団法人ウォーターリスクマネジメント協会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6713C69-B1DB-49B6-A792-C3FB278B4ADD}"/>
              </a:ext>
            </a:extLst>
          </p:cNvPr>
          <p:cNvSpPr txBox="1"/>
          <p:nvPr/>
        </p:nvSpPr>
        <p:spPr>
          <a:xfrm>
            <a:off x="1598123" y="1078749"/>
            <a:ext cx="6365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2018</a:t>
            </a:r>
            <a:r>
              <a:rPr kumimoji="1" lang="ja-JP" altLang="en-US" dirty="0"/>
              <a:t>年上半期活動報告（</a:t>
            </a:r>
            <a:r>
              <a:rPr kumimoji="1" lang="en-US" altLang="ja-JP" dirty="0"/>
              <a:t>2018</a:t>
            </a:r>
            <a:r>
              <a:rPr kumimoji="1" lang="ja-JP" altLang="en-US" dirty="0"/>
              <a:t>年</a:t>
            </a:r>
            <a:r>
              <a:rPr kumimoji="1" lang="en-US" altLang="ja-JP" dirty="0"/>
              <a:t>4</a:t>
            </a:r>
            <a:r>
              <a:rPr kumimoji="1" lang="ja-JP" altLang="en-US" dirty="0"/>
              <a:t>月</a:t>
            </a:r>
            <a:r>
              <a:rPr kumimoji="1" lang="en-US" altLang="ja-JP" dirty="0"/>
              <a:t>1</a:t>
            </a:r>
            <a:r>
              <a:rPr kumimoji="1" lang="ja-JP" altLang="en-US" dirty="0"/>
              <a:t>日～</a:t>
            </a:r>
            <a:r>
              <a:rPr kumimoji="1" lang="en-US" altLang="ja-JP" dirty="0"/>
              <a:t>9</a:t>
            </a:r>
            <a:r>
              <a:rPr kumimoji="1" lang="ja-JP" altLang="en-US" dirty="0"/>
              <a:t>月</a:t>
            </a:r>
            <a:r>
              <a:rPr kumimoji="1" lang="en-US" altLang="ja-JP" dirty="0"/>
              <a:t>30</a:t>
            </a:r>
            <a:r>
              <a:rPr kumimoji="1" lang="ja-JP" altLang="en-US" dirty="0"/>
              <a:t>日　</a:t>
            </a:r>
            <a:r>
              <a:rPr kumimoji="1" lang="en-US" altLang="ja-JP" dirty="0"/>
              <a:t>6</a:t>
            </a:r>
            <a:r>
              <a:rPr kumimoji="1" lang="ja-JP" altLang="en-US" dirty="0"/>
              <a:t>カ月）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43D5BE1-9A24-44DD-904C-9EA532F3A189}"/>
              </a:ext>
            </a:extLst>
          </p:cNvPr>
          <p:cNvSpPr txBox="1"/>
          <p:nvPr/>
        </p:nvSpPr>
        <p:spPr>
          <a:xfrm>
            <a:off x="6052457" y="640079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９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BF058E9-516B-47B9-A68D-D56C4DC3F437}"/>
              </a:ext>
            </a:extLst>
          </p:cNvPr>
          <p:cNvSpPr txBox="1"/>
          <p:nvPr/>
        </p:nvSpPr>
        <p:spPr>
          <a:xfrm>
            <a:off x="357868" y="1625363"/>
            <a:ext cx="67505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u="sng" dirty="0"/>
              <a:t>◆</a:t>
            </a:r>
            <a:r>
              <a:rPr lang="ja-JP" altLang="en-US" sz="2000" u="sng" dirty="0"/>
              <a:t>実践</a:t>
            </a:r>
            <a:r>
              <a:rPr kumimoji="1" lang="ja-JP" altLang="en-US" sz="2000" u="sng" dirty="0"/>
              <a:t>現場訓練</a:t>
            </a:r>
            <a:r>
              <a:rPr kumimoji="1" lang="ja-JP" altLang="en-US" sz="2000" dirty="0"/>
              <a:t>　</a:t>
            </a:r>
            <a:r>
              <a:rPr kumimoji="1" lang="en-US" altLang="ja-JP" sz="1600" dirty="0"/>
              <a:t>※</a:t>
            </a:r>
            <a:r>
              <a:rPr lang="ja-JP" altLang="en-US" sz="1600" dirty="0"/>
              <a:t>東京湾エリア</a:t>
            </a:r>
            <a:r>
              <a:rPr kumimoji="1" lang="ja-JP" altLang="en-US" sz="1600" dirty="0"/>
              <a:t>にて警備安全管理を行う実践訓練</a:t>
            </a:r>
            <a:endParaRPr kumimoji="1" lang="en-US" altLang="ja-JP" sz="1600" dirty="0"/>
          </a:p>
        </p:txBody>
      </p:sp>
      <p:pic>
        <p:nvPicPr>
          <p:cNvPr id="8" name="図 7" descr="屋外, 水, 建物, 川 が含まれている画像&#10;&#10;非常に高い精度で生成された説明">
            <a:extLst>
              <a:ext uri="{FF2B5EF4-FFF2-40B4-BE49-F238E27FC236}">
                <a16:creationId xmlns:a16="http://schemas.microsoft.com/office/drawing/2014/main" id="{990024BF-C69B-4824-86FF-218A1E9AD71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023" y="2202755"/>
            <a:ext cx="5584434" cy="3432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図 10" descr="屋外, 空, 水, 建物 が含まれている画像&#10;&#10;非常に高い精度で生成された説明">
            <a:extLst>
              <a:ext uri="{FF2B5EF4-FFF2-40B4-BE49-F238E27FC236}">
                <a16:creationId xmlns:a16="http://schemas.microsoft.com/office/drawing/2014/main" id="{019EF3A3-1FA2-4764-9D02-EF20397327D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7356" y="2202755"/>
            <a:ext cx="5169794" cy="3877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6562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394</Words>
  <Application>Microsoft Office PowerPoint</Application>
  <PresentationFormat>ワイド画面</PresentationFormat>
  <Paragraphs>84</Paragraphs>
  <Slides>17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21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今西 海</dc:creator>
  <cp:lastModifiedBy>今西 海</cp:lastModifiedBy>
  <cp:revision>14</cp:revision>
  <dcterms:created xsi:type="dcterms:W3CDTF">2018-10-09T13:17:53Z</dcterms:created>
  <dcterms:modified xsi:type="dcterms:W3CDTF">2018-10-09T15:45:16Z</dcterms:modified>
</cp:coreProperties>
</file>