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8" r:id="rId9"/>
    <p:sldId id="264" r:id="rId10"/>
    <p:sldId id="265" r:id="rId11"/>
    <p:sldId id="267" r:id="rId12"/>
    <p:sldId id="261" r:id="rId13"/>
    <p:sldId id="262" r:id="rId14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E296-4797-4B10-BF85-6F8DE26E7FCD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E7AD-1E08-434F-ADFC-A6B9EE21CC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E296-4797-4B10-BF85-6F8DE26E7FCD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E7AD-1E08-434F-ADFC-A6B9EE21CC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E296-4797-4B10-BF85-6F8DE26E7FCD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E7AD-1E08-434F-ADFC-A6B9EE21CC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E296-4797-4B10-BF85-6F8DE26E7FCD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E7AD-1E08-434F-ADFC-A6B9EE21CC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E296-4797-4B10-BF85-6F8DE26E7FCD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E7AD-1E08-434F-ADFC-A6B9EE21CC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E296-4797-4B10-BF85-6F8DE26E7FCD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E7AD-1E08-434F-ADFC-A6B9EE21CC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E296-4797-4B10-BF85-6F8DE26E7FCD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E7AD-1E08-434F-ADFC-A6B9EE21CC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E296-4797-4B10-BF85-6F8DE26E7FCD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E7AD-1E08-434F-ADFC-A6B9EE21CC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E296-4797-4B10-BF85-6F8DE26E7FCD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E7AD-1E08-434F-ADFC-A6B9EE21CC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E296-4797-4B10-BF85-6F8DE26E7FCD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E7AD-1E08-434F-ADFC-A6B9EE21CC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E296-4797-4B10-BF85-6F8DE26E7FCD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E7AD-1E08-434F-ADFC-A6B9EE21CC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5E296-4797-4B10-BF85-6F8DE26E7FCD}" type="datetimeFigureOut">
              <a:rPr kumimoji="1" lang="ja-JP" altLang="en-US" smtClean="0"/>
              <a:pPr/>
              <a:t>2015/2/15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3E7AD-1E08-434F-ADFC-A6B9EE21CC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952328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dirty="0" err="1" smtClean="0">
                <a:solidFill>
                  <a:srgbClr val="FF0000"/>
                </a:solidFill>
                <a:latin typeface="Aharoni" pitchFamily="2" charset="-79"/>
                <a:ea typeface="Adobe Gothic Std B" pitchFamily="34" charset="-128"/>
                <a:cs typeface="Aharoni" pitchFamily="2" charset="-79"/>
              </a:rPr>
              <a:t>K</a:t>
            </a:r>
            <a:r>
              <a:rPr kumimoji="1" lang="en-US" altLang="ja-JP" i="1" dirty="0" err="1" smtClean="0">
                <a:solidFill>
                  <a:srgbClr val="FF0000"/>
                </a:solidFill>
                <a:latin typeface="Adobe Ming Std L" pitchFamily="18" charset="-128"/>
                <a:ea typeface="Adobe Ming Std L" pitchFamily="18" charset="-128"/>
                <a:cs typeface="Aharoni" pitchFamily="2" charset="-79"/>
              </a:rPr>
              <a:t>i</a:t>
            </a:r>
            <a:r>
              <a:rPr kumimoji="1" lang="en-US" altLang="ja-JP" dirty="0" err="1" smtClean="0">
                <a:solidFill>
                  <a:srgbClr val="FF0000"/>
                </a:solidFill>
                <a:latin typeface="Aharoni" pitchFamily="2" charset="-79"/>
                <a:ea typeface="Adobe Gothic Std B" pitchFamily="34" charset="-128"/>
                <a:cs typeface="Aharoni" pitchFamily="2" charset="-79"/>
              </a:rPr>
              <a:t>yama</a:t>
            </a:r>
            <a:r>
              <a:rPr kumimoji="1" lang="en-US" altLang="ja-JP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/>
            </a:r>
            <a:br>
              <a:rPr kumimoji="1" lang="en-US" altLang="ja-JP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</a:br>
            <a:r>
              <a:rPr lang="en-US" altLang="ja-JP" dirty="0" smtClean="0">
                <a:solidFill>
                  <a:srgbClr val="FF0000"/>
                </a:solidFill>
                <a:latin typeface="Aharoni" pitchFamily="2" charset="-79"/>
                <a:ea typeface="Adobe Gothic Std B" pitchFamily="34" charset="-128"/>
                <a:cs typeface="Aharoni" pitchFamily="2" charset="-79"/>
              </a:rPr>
              <a:t>Fu</a:t>
            </a:r>
            <a:r>
              <a:rPr lang="en-US" altLang="ja-JP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ture</a:t>
            </a:r>
            <a:r>
              <a:rPr lang="ja-JP" altLang="en-US" dirty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 </a:t>
            </a:r>
            <a:r>
              <a:rPr lang="en-US" altLang="ja-JP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Center</a:t>
            </a:r>
            <a:br>
              <a:rPr lang="en-US" altLang="ja-JP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</a:br>
            <a:r>
              <a:rPr lang="en-US" altLang="ja-JP" dirty="0" smtClean="0">
                <a:solidFill>
                  <a:srgbClr val="FF0000"/>
                </a:solidFill>
                <a:latin typeface="Aharoni" pitchFamily="2" charset="-79"/>
                <a:ea typeface="Adobe Gothic Std B" pitchFamily="34" charset="-128"/>
                <a:cs typeface="Aharoni" pitchFamily="2" charset="-79"/>
              </a:rPr>
              <a:t>La</a:t>
            </a:r>
            <a:r>
              <a:rPr lang="en-US" altLang="ja-JP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  <a:t>b</a:t>
            </a:r>
            <a:br>
              <a:rPr lang="en-US" altLang="ja-JP" dirty="0" smtClean="0">
                <a:latin typeface="Aharoni" pitchFamily="2" charset="-79"/>
                <a:ea typeface="Adobe Gothic Std B" pitchFamily="34" charset="-128"/>
                <a:cs typeface="Aharoni" pitchFamily="2" charset="-79"/>
              </a:rPr>
            </a:br>
            <a:r>
              <a:rPr lang="ja-JP" altLang="en-US" sz="2400" dirty="0" smtClean="0">
                <a:latin typeface="ニコモジ＋" pitchFamily="2" charset="-128"/>
                <a:ea typeface="ニコモジ＋" pitchFamily="2" charset="-128"/>
                <a:cs typeface="Aharoni" pitchFamily="2" charset="-79"/>
              </a:rPr>
              <a:t>きやまフラ</a:t>
            </a:r>
            <a:endParaRPr kumimoji="1" lang="ja-JP" altLang="en-US" sz="2400" dirty="0">
              <a:latin typeface="ニコモジ＋" pitchFamily="2" charset="-128"/>
              <a:ea typeface="ニコモジ＋" pitchFamily="2" charset="-128"/>
              <a:cs typeface="Aharoni" pitchFamily="2" charset="-79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ニコモジ＋" pitchFamily="2" charset="-128"/>
                <a:ea typeface="ニコモジ＋" pitchFamily="2" charset="-128"/>
              </a:rPr>
              <a:t>未来の価値を生み出す対話する場</a:t>
            </a:r>
            <a:endParaRPr kumimoji="1" lang="ja-JP" altLang="en-US" dirty="0">
              <a:latin typeface="ニコモジ＋" pitchFamily="2" charset="-128"/>
              <a:ea typeface="ニコモジ＋" pitchFamily="2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ニコモジ＋" pitchFamily="2" charset="-128"/>
                <a:ea typeface="ニコモジ＋" pitchFamily="2" charset="-128"/>
              </a:rPr>
              <a:t>未来の価値を生み出す対話する場</a:t>
            </a:r>
            <a:endParaRPr kumimoji="1" lang="ja-JP" altLang="en-US" sz="3200" dirty="0">
              <a:latin typeface="ニコモジ＋" pitchFamily="2" charset="-128"/>
              <a:ea typeface="ニコモジ＋" pitchFamily="2" charset="-128"/>
            </a:endParaRPr>
          </a:p>
        </p:txBody>
      </p:sp>
      <p:pic>
        <p:nvPicPr>
          <p:cNvPr id="6" name="図 5" descr="2014_09_2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2674620" cy="1783080"/>
          </a:xfrm>
          <a:prstGeom prst="rect">
            <a:avLst/>
          </a:prstGeom>
        </p:spPr>
      </p:pic>
      <p:pic>
        <p:nvPicPr>
          <p:cNvPr id="5" name="図 4" descr="2014_09_2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412776"/>
            <a:ext cx="2426970" cy="1619250"/>
          </a:xfrm>
          <a:prstGeom prst="rect">
            <a:avLst/>
          </a:prstGeom>
        </p:spPr>
      </p:pic>
      <p:pic>
        <p:nvPicPr>
          <p:cNvPr id="9" name="図 8" descr="2014_09_25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636912"/>
            <a:ext cx="3074670" cy="2049780"/>
          </a:xfrm>
          <a:prstGeom prst="rect">
            <a:avLst/>
          </a:prstGeom>
        </p:spPr>
      </p:pic>
      <p:pic>
        <p:nvPicPr>
          <p:cNvPr id="10" name="図 9" descr="高校生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140968"/>
            <a:ext cx="1828800" cy="1672590"/>
          </a:xfrm>
          <a:prstGeom prst="rect">
            <a:avLst/>
          </a:prstGeom>
        </p:spPr>
      </p:pic>
      <p:pic>
        <p:nvPicPr>
          <p:cNvPr id="11" name="図 10" descr="FILE-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5013176"/>
            <a:ext cx="2267744" cy="1513473"/>
          </a:xfrm>
          <a:prstGeom prst="rect">
            <a:avLst/>
          </a:prstGeom>
        </p:spPr>
      </p:pic>
      <p:pic>
        <p:nvPicPr>
          <p:cNvPr id="12" name="図 11" descr="matu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3284984"/>
            <a:ext cx="1944216" cy="1711176"/>
          </a:xfrm>
          <a:prstGeom prst="rect">
            <a:avLst/>
          </a:prstGeom>
        </p:spPr>
      </p:pic>
      <p:pic>
        <p:nvPicPr>
          <p:cNvPr id="13" name="図 12" descr="atsush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4869160"/>
            <a:ext cx="1440160" cy="1724402"/>
          </a:xfrm>
          <a:prstGeom prst="rect">
            <a:avLst/>
          </a:prstGeom>
        </p:spPr>
      </p:pic>
      <p:pic>
        <p:nvPicPr>
          <p:cNvPr id="14" name="図 13" descr="sigematsu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75656" y="5013176"/>
            <a:ext cx="2808312" cy="1653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ニコモジ＋" pitchFamily="2" charset="-128"/>
                <a:ea typeface="ニコモジ＋" pitchFamily="2" charset="-128"/>
              </a:rPr>
              <a:t>セッションデザインの焦点</a:t>
            </a:r>
            <a:endParaRPr kumimoji="1" lang="ja-JP" altLang="en-US" dirty="0">
              <a:latin typeface="ニコモジ＋" pitchFamily="2" charset="-128"/>
              <a:ea typeface="ニコモジ＋" pitchFamily="2" charset="-128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1043608" y="155679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483768" y="155679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851920" y="155679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292080" y="155679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660232" y="155679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14127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39752" y="14127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24454" y="14127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③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64614" y="14127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④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16216" y="14127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⑤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79468" y="1700808"/>
            <a:ext cx="806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SELECT</a:t>
            </a:r>
          </a:p>
          <a:p>
            <a:r>
              <a:rPr lang="en-US" altLang="ja-JP" sz="1600" dirty="0" smtClean="0"/>
              <a:t>THEMA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64741" y="1628800"/>
            <a:ext cx="7962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INVITE</a:t>
            </a:r>
          </a:p>
          <a:p>
            <a:r>
              <a:rPr lang="en-US" altLang="ja-JP" sz="1400" dirty="0" smtClean="0"/>
              <a:t>DIVERSE</a:t>
            </a:r>
          </a:p>
          <a:p>
            <a:r>
              <a:rPr kumimoji="1" lang="en-US" altLang="ja-JP" sz="1400" dirty="0" smtClean="0"/>
              <a:t>PEOPLE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51920" y="1772923"/>
            <a:ext cx="9204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PRODUCE</a:t>
            </a:r>
          </a:p>
          <a:p>
            <a:r>
              <a:rPr lang="en-US" altLang="ja-JP" sz="1100" dirty="0" smtClean="0"/>
              <a:t>HOSPITALITY</a:t>
            </a:r>
            <a:endParaRPr kumimoji="1" lang="ja-JP" altLang="en-US" sz="11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46967" y="1763851"/>
            <a:ext cx="961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FACILITATE</a:t>
            </a:r>
          </a:p>
          <a:p>
            <a:r>
              <a:rPr lang="en-US" altLang="ja-JP" sz="1400" dirty="0" smtClean="0"/>
              <a:t>DIALOGUE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05345" y="1754886"/>
            <a:ext cx="910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FOSTER</a:t>
            </a:r>
          </a:p>
          <a:p>
            <a:r>
              <a:rPr lang="en-US" altLang="ja-JP" sz="1200" dirty="0" smtClean="0"/>
              <a:t>EXECUTION</a:t>
            </a:r>
            <a:endParaRPr kumimoji="1" lang="ja-JP" altLang="en-US" sz="12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2195736" y="2708920"/>
            <a:ext cx="72008" cy="331236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635896" y="2708920"/>
            <a:ext cx="72008" cy="331236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004048" y="2708920"/>
            <a:ext cx="72008" cy="331236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444208" y="2708920"/>
            <a:ext cx="72008" cy="331236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944476" y="2708920"/>
            <a:ext cx="11015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ニコモジ＋" pitchFamily="2" charset="-128"/>
                <a:ea typeface="ニコモジ＋" pitchFamily="2" charset="-128"/>
              </a:rPr>
              <a:t>視野を</a:t>
            </a:r>
            <a:endParaRPr kumimoji="1" lang="en-US" altLang="ja-JP" sz="1400" dirty="0" smtClean="0">
              <a:latin typeface="ニコモジ＋" pitchFamily="2" charset="-128"/>
              <a:ea typeface="ニコモジ＋" pitchFamily="2" charset="-128"/>
            </a:endParaRPr>
          </a:p>
          <a:p>
            <a:pPr algn="ctr"/>
            <a:r>
              <a:rPr kumimoji="1" lang="ja-JP" altLang="en-US" sz="1400" dirty="0" smtClean="0">
                <a:latin typeface="ニコモジ＋" pitchFamily="2" charset="-128"/>
                <a:ea typeface="ニコモジ＋" pitchFamily="2" charset="-128"/>
              </a:rPr>
              <a:t>広げて</a:t>
            </a:r>
            <a:endParaRPr kumimoji="1" lang="en-US" altLang="ja-JP" sz="1400" dirty="0" smtClean="0">
              <a:latin typeface="ニコモジ＋" pitchFamily="2" charset="-128"/>
              <a:ea typeface="ニコモジ＋" pitchFamily="2" charset="-128"/>
            </a:endParaRPr>
          </a:p>
          <a:p>
            <a:pPr algn="ctr"/>
            <a:r>
              <a:rPr lang="ja-JP" altLang="en-US" sz="1400" dirty="0" smtClean="0">
                <a:latin typeface="ニコモジ＋" pitchFamily="2" charset="-128"/>
                <a:ea typeface="ニコモジ＋" pitchFamily="2" charset="-128"/>
              </a:rPr>
              <a:t>テーマを設定</a:t>
            </a:r>
            <a:endParaRPr kumimoji="1" lang="ja-JP" altLang="en-US" sz="1400" dirty="0">
              <a:latin typeface="ニコモジ＋" pitchFamily="2" charset="-128"/>
              <a:ea typeface="ニコモジ＋" pitchFamily="2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56770" y="2708920"/>
            <a:ext cx="8675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ニコモジ＋" pitchFamily="2" charset="-128"/>
                <a:ea typeface="ニコモジ＋" pitchFamily="2" charset="-128"/>
              </a:rPr>
              <a:t>多様性を</a:t>
            </a:r>
            <a:endParaRPr kumimoji="1" lang="en-US" altLang="ja-JP" sz="1400" dirty="0" smtClean="0">
              <a:latin typeface="ニコモジ＋" pitchFamily="2" charset="-128"/>
              <a:ea typeface="ニコモジ＋" pitchFamily="2" charset="-128"/>
            </a:endParaRPr>
          </a:p>
          <a:p>
            <a:pPr algn="ctr"/>
            <a:r>
              <a:rPr kumimoji="1" lang="ja-JP" altLang="en-US" sz="1400" dirty="0" smtClean="0">
                <a:latin typeface="ニコモジ＋" pitchFamily="2" charset="-128"/>
                <a:ea typeface="ニコモジ＋" pitchFamily="2" charset="-128"/>
              </a:rPr>
              <a:t>確保して</a:t>
            </a:r>
            <a:endParaRPr kumimoji="1" lang="en-US" altLang="ja-JP" sz="1400" dirty="0" smtClean="0">
              <a:latin typeface="ニコモジ＋" pitchFamily="2" charset="-128"/>
              <a:ea typeface="ニコモジ＋" pitchFamily="2" charset="-128"/>
            </a:endParaRPr>
          </a:p>
          <a:p>
            <a:pPr algn="ctr"/>
            <a:r>
              <a:rPr lang="ja-JP" altLang="en-US" sz="1400" dirty="0" smtClean="0">
                <a:latin typeface="ニコモジ＋" pitchFamily="2" charset="-128"/>
                <a:ea typeface="ニコモジ＋" pitchFamily="2" charset="-128"/>
              </a:rPr>
              <a:t>人集め</a:t>
            </a:r>
            <a:endParaRPr kumimoji="1" lang="ja-JP" altLang="en-US" sz="1400" dirty="0">
              <a:latin typeface="ニコモジ＋" pitchFamily="2" charset="-128"/>
              <a:ea typeface="ニコモジ＋" pitchFamily="2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69066" y="2708920"/>
            <a:ext cx="723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ニコモジ＋" pitchFamily="2" charset="-128"/>
                <a:ea typeface="ニコモジ＋" pitchFamily="2" charset="-128"/>
              </a:rPr>
              <a:t>非日常</a:t>
            </a:r>
            <a:endParaRPr kumimoji="1" lang="en-US" altLang="ja-JP" sz="1400" dirty="0" smtClean="0">
              <a:latin typeface="ニコモジ＋" pitchFamily="2" charset="-128"/>
              <a:ea typeface="ニコモジ＋" pitchFamily="2" charset="-128"/>
            </a:endParaRPr>
          </a:p>
          <a:p>
            <a:pPr algn="ctr"/>
            <a:r>
              <a:rPr lang="ja-JP" altLang="en-US" sz="1400" dirty="0" smtClean="0">
                <a:latin typeface="ニコモジ＋" pitchFamily="2" charset="-128"/>
                <a:ea typeface="ニコモジ＋" pitchFamily="2" charset="-128"/>
              </a:rPr>
              <a:t>経験を</a:t>
            </a:r>
            <a:endParaRPr lang="en-US" altLang="ja-JP" sz="1400" dirty="0" smtClean="0">
              <a:latin typeface="ニコモジ＋" pitchFamily="2" charset="-128"/>
              <a:ea typeface="ニコモジ＋" pitchFamily="2" charset="-128"/>
            </a:endParaRPr>
          </a:p>
          <a:p>
            <a:pPr algn="ctr"/>
            <a:r>
              <a:rPr kumimoji="1" lang="ja-JP" altLang="en-US" sz="1400" dirty="0" smtClean="0">
                <a:latin typeface="ニコモジ＋" pitchFamily="2" charset="-128"/>
                <a:ea typeface="ニコモジ＋" pitchFamily="2" charset="-128"/>
              </a:rPr>
              <a:t>演出</a:t>
            </a:r>
            <a:endParaRPr kumimoji="1" lang="ja-JP" altLang="en-US" sz="1400" dirty="0">
              <a:latin typeface="ニコモジ＋" pitchFamily="2" charset="-128"/>
              <a:ea typeface="ニコモジ＋" pitchFamily="2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37090" y="2708920"/>
            <a:ext cx="8675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ニコモジ＋" pitchFamily="2" charset="-128"/>
                <a:ea typeface="ニコモジ＋" pitchFamily="2" charset="-128"/>
              </a:rPr>
              <a:t>主体性を</a:t>
            </a:r>
            <a:endParaRPr kumimoji="1" lang="en-US" altLang="ja-JP" sz="1400" dirty="0" smtClean="0">
              <a:latin typeface="ニコモジ＋" pitchFamily="2" charset="-128"/>
              <a:ea typeface="ニコモジ＋" pitchFamily="2" charset="-128"/>
            </a:endParaRPr>
          </a:p>
          <a:p>
            <a:pPr algn="ctr"/>
            <a:r>
              <a:rPr kumimoji="1" lang="ja-JP" altLang="en-US" sz="1400" dirty="0" smtClean="0">
                <a:latin typeface="ニコモジ＋" pitchFamily="2" charset="-128"/>
                <a:ea typeface="ニコモジ＋" pitchFamily="2" charset="-128"/>
              </a:rPr>
              <a:t>引き出す</a:t>
            </a:r>
            <a:endParaRPr kumimoji="1" lang="en-US" altLang="ja-JP" sz="1400" dirty="0" smtClean="0">
              <a:latin typeface="ニコモジ＋" pitchFamily="2" charset="-128"/>
              <a:ea typeface="ニコモジ＋" pitchFamily="2" charset="-128"/>
            </a:endParaRPr>
          </a:p>
          <a:p>
            <a:pPr algn="ctr"/>
            <a:r>
              <a:rPr kumimoji="1" lang="ja-JP" altLang="en-US" sz="1400" dirty="0" smtClean="0">
                <a:latin typeface="ニコモジ＋" pitchFamily="2" charset="-128"/>
                <a:ea typeface="ニコモジ＋" pitchFamily="2" charset="-128"/>
              </a:rPr>
              <a:t>運営</a:t>
            </a:r>
            <a:endParaRPr kumimoji="1" lang="ja-JP" altLang="en-US" sz="1400" dirty="0">
              <a:latin typeface="ニコモジ＋" pitchFamily="2" charset="-128"/>
              <a:ea typeface="ニコモジ＋" pitchFamily="2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25153" y="2708920"/>
            <a:ext cx="9717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ニコモジ＋" pitchFamily="2" charset="-128"/>
                <a:ea typeface="ニコモジ＋" pitchFamily="2" charset="-128"/>
              </a:rPr>
              <a:t>参加者</a:t>
            </a:r>
            <a:endParaRPr kumimoji="1" lang="en-US" altLang="ja-JP" sz="1400" dirty="0" smtClean="0">
              <a:latin typeface="ニコモジ＋" pitchFamily="2" charset="-128"/>
              <a:ea typeface="ニコモジ＋" pitchFamily="2" charset="-128"/>
            </a:endParaRPr>
          </a:p>
          <a:p>
            <a:pPr algn="ctr"/>
            <a:r>
              <a:rPr lang="ja-JP" altLang="en-US" sz="1400" dirty="0" smtClean="0">
                <a:latin typeface="ニコモジ＋" pitchFamily="2" charset="-128"/>
                <a:ea typeface="ニコモジ＋" pitchFamily="2" charset="-128"/>
              </a:rPr>
              <a:t>全員の</a:t>
            </a:r>
            <a:endParaRPr lang="en-US" altLang="ja-JP" sz="1400" dirty="0" smtClean="0">
              <a:latin typeface="ニコモジ＋" pitchFamily="2" charset="-128"/>
              <a:ea typeface="ニコモジ＋" pitchFamily="2" charset="-128"/>
            </a:endParaRPr>
          </a:p>
          <a:p>
            <a:pPr algn="ctr"/>
            <a:r>
              <a:rPr kumimoji="1" lang="ja-JP" altLang="en-US" sz="1400" dirty="0" smtClean="0">
                <a:latin typeface="ニコモジ＋" pitchFamily="2" charset="-128"/>
                <a:ea typeface="ニコモジ＋" pitchFamily="2" charset="-128"/>
              </a:rPr>
              <a:t>深い気づき</a:t>
            </a:r>
            <a:endParaRPr kumimoji="1" lang="ja-JP" altLang="en-US" sz="1400" dirty="0">
              <a:latin typeface="ニコモジ＋" pitchFamily="2" charset="-128"/>
              <a:ea typeface="ニコモジ＋" pitchFamily="2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71600" y="3573016"/>
            <a:ext cx="10246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latin typeface="HG丸ｺﾞｼｯｸM-PRO" pitchFamily="50" charset="-128"/>
                <a:ea typeface="HG丸ｺﾞｼｯｸM-PRO" pitchFamily="50" charset="-128"/>
              </a:rPr>
              <a:t>●</a:t>
            </a:r>
            <a:r>
              <a:rPr kumimoji="1" lang="ja-JP" altLang="en-US" sz="1100" dirty="0" smtClean="0">
                <a:latin typeface="HG丸ｺﾞｼｯｸM-PRO" pitchFamily="50" charset="-128"/>
                <a:ea typeface="HG丸ｺﾞｼｯｸM-PRO" pitchFamily="50" charset="-128"/>
              </a:rPr>
              <a:t>従来の常識</a:t>
            </a:r>
            <a:endParaRPr kumimoji="1" lang="en-US" altLang="ja-JP" sz="11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1100" dirty="0" smtClean="0">
                <a:latin typeface="HG丸ｺﾞｼｯｸM-PRO" pitchFamily="50" charset="-128"/>
                <a:ea typeface="HG丸ｺﾞｼｯｸM-PRO" pitchFamily="50" charset="-128"/>
              </a:rPr>
              <a:t>から離れる</a:t>
            </a:r>
            <a:endParaRPr kumimoji="1"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71600" y="4149080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HG丸ｺﾞｼｯｸM-PRO" pitchFamily="50" charset="-128"/>
                <a:ea typeface="HG丸ｺﾞｼｯｸM-PRO" pitchFamily="50" charset="-128"/>
              </a:rPr>
              <a:t>●</a:t>
            </a:r>
            <a:r>
              <a:rPr kumimoji="1" lang="ja-JP" altLang="en-US" sz="1100" dirty="0" smtClean="0">
                <a:latin typeface="HG丸ｺﾞｼｯｸM-PRO" pitchFamily="50" charset="-128"/>
                <a:ea typeface="HG丸ｺﾞｼｯｸM-PRO" pitchFamily="50" charset="-128"/>
              </a:rPr>
              <a:t>過去、未来にスケールを</a:t>
            </a:r>
            <a:r>
              <a:rPr lang="ja-JP" altLang="en-US" sz="1100" dirty="0" smtClean="0">
                <a:latin typeface="HG丸ｺﾞｼｯｸM-PRO" pitchFamily="50" charset="-128"/>
                <a:ea typeface="HG丸ｺﾞｼｯｸM-PRO" pitchFamily="50" charset="-128"/>
              </a:rPr>
              <a:t>広げテーマを</a:t>
            </a:r>
            <a:r>
              <a:rPr kumimoji="1" lang="ja-JP" altLang="en-US" sz="1100" dirty="0" smtClean="0">
                <a:latin typeface="HG丸ｺﾞｼｯｸM-PRO" pitchFamily="50" charset="-128"/>
                <a:ea typeface="HG丸ｺﾞｼｯｸM-PRO" pitchFamily="50" charset="-128"/>
              </a:rPr>
              <a:t>設定</a:t>
            </a:r>
            <a:endParaRPr kumimoji="1"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71600" y="4869160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HG丸ｺﾞｼｯｸM-PRO" pitchFamily="50" charset="-128"/>
                <a:ea typeface="HG丸ｺﾞｼｯｸM-PRO" pitchFamily="50" charset="-128"/>
              </a:rPr>
              <a:t>●</a:t>
            </a:r>
            <a:r>
              <a:rPr kumimoji="1" lang="ja-JP" altLang="en-US" sz="1100" dirty="0" smtClean="0">
                <a:latin typeface="HG丸ｺﾞｼｯｸM-PRO" pitchFamily="50" charset="-128"/>
                <a:ea typeface="HG丸ｺﾞｼｯｸM-PRO" pitchFamily="50" charset="-128"/>
              </a:rPr>
              <a:t>社会的なテーマに広げて課題設定</a:t>
            </a:r>
            <a:endParaRPr kumimoji="1"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339752" y="3573016"/>
            <a:ext cx="1296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HG丸ｺﾞｼｯｸM-PRO" pitchFamily="50" charset="-128"/>
                <a:ea typeface="HG丸ｺﾞｼｯｸM-PRO" pitchFamily="50" charset="-128"/>
              </a:rPr>
              <a:t>●</a:t>
            </a:r>
            <a:r>
              <a:rPr kumimoji="1" lang="ja-JP" altLang="en-US" sz="1100" dirty="0" smtClean="0">
                <a:latin typeface="HG丸ｺﾞｼｯｸM-PRO" pitchFamily="50" charset="-128"/>
                <a:ea typeface="HG丸ｺﾞｼｯｸM-PRO" pitchFamily="50" charset="-128"/>
              </a:rPr>
              <a:t>ステークホルダーに注目する</a:t>
            </a:r>
            <a:endParaRPr kumimoji="1" lang="en-US" altLang="ja-JP" sz="11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900" dirty="0" smtClean="0">
                <a:latin typeface="HG丸ｺﾞｼｯｸM-PRO" pitchFamily="50" charset="-128"/>
                <a:ea typeface="HG丸ｺﾞｼｯｸM-PRO" pitchFamily="50" charset="-128"/>
              </a:rPr>
              <a:t>（専門家、生活者</a:t>
            </a:r>
            <a:r>
              <a:rPr lang="ja-JP" altLang="en-US" sz="1100" dirty="0" smtClean="0"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kumimoji="1"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339752" y="4149080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HG丸ｺﾞｼｯｸM-PRO" pitchFamily="50" charset="-128"/>
                <a:ea typeface="HG丸ｺﾞｼｯｸM-PRO" pitchFamily="50" charset="-128"/>
              </a:rPr>
              <a:t>●</a:t>
            </a:r>
            <a:r>
              <a:rPr kumimoji="1" lang="ja-JP" altLang="en-US" sz="1100" dirty="0" smtClean="0">
                <a:latin typeface="HG丸ｺﾞｼｯｸM-PRO" pitchFamily="50" charset="-128"/>
                <a:ea typeface="HG丸ｺﾞｼｯｸM-PRO" pitchFamily="50" charset="-128"/>
              </a:rPr>
              <a:t>専門性の違う人を選ぶ</a:t>
            </a:r>
            <a:endParaRPr kumimoji="1"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339752" y="4869160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HG丸ｺﾞｼｯｸM-PRO" pitchFamily="50" charset="-128"/>
                <a:ea typeface="HG丸ｺﾞｼｯｸM-PRO" pitchFamily="50" charset="-128"/>
              </a:rPr>
              <a:t>●横断的に</a:t>
            </a:r>
            <a:r>
              <a:rPr kumimoji="1" lang="ja-JP" altLang="en-US" sz="1100" dirty="0" smtClean="0">
                <a:latin typeface="HG丸ｺﾞｼｯｸM-PRO" pitchFamily="50" charset="-128"/>
                <a:ea typeface="HG丸ｺﾞｼｯｸM-PRO" pitchFamily="50" charset="-128"/>
              </a:rPr>
              <a:t>人を選ぶ</a:t>
            </a:r>
            <a:endParaRPr kumimoji="1"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707904" y="3573016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HG丸ｺﾞｼｯｸM-PRO" pitchFamily="50" charset="-128"/>
                <a:ea typeface="HG丸ｺﾞｼｯｸM-PRO" pitchFamily="50" charset="-128"/>
              </a:rPr>
              <a:t>●日常を持ち込まない</a:t>
            </a:r>
            <a:endParaRPr kumimoji="1"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07904" y="4150241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HG丸ｺﾞｼｯｸM-PRO" pitchFamily="50" charset="-128"/>
                <a:ea typeface="HG丸ｺﾞｼｯｸM-PRO" pitchFamily="50" charset="-128"/>
              </a:rPr>
              <a:t>●非日常の経験を演出する</a:t>
            </a:r>
            <a:endParaRPr kumimoji="1"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707904" y="4797152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latin typeface="HG丸ｺﾞｼｯｸM-PRO" pitchFamily="50" charset="-128"/>
                <a:ea typeface="HG丸ｺﾞｼｯｸM-PRO" pitchFamily="50" charset="-128"/>
              </a:rPr>
              <a:t>□思いがけないこと</a:t>
            </a:r>
            <a:r>
              <a:rPr lang="en-US" altLang="ja-JP" sz="900" dirty="0" smtClean="0"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sz="900" dirty="0" smtClean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900" dirty="0" smtClean="0">
                <a:latin typeface="HG丸ｺﾞｼｯｸM-PRO" pitchFamily="50" charset="-128"/>
                <a:ea typeface="HG丸ｺﾞｼｯｸM-PRO" pitchFamily="50" charset="-128"/>
              </a:rPr>
              <a:t>□くつろげる雰囲気</a:t>
            </a:r>
            <a:endParaRPr lang="en-US" altLang="ja-JP" sz="9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900" dirty="0" smtClean="0">
                <a:latin typeface="HG丸ｺﾞｼｯｸM-PRO" pitchFamily="50" charset="-128"/>
                <a:ea typeface="HG丸ｺﾞｼｯｸM-PRO" pitchFamily="50" charset="-128"/>
              </a:rPr>
              <a:t>□面白み・遊び</a:t>
            </a:r>
            <a:endParaRPr kumimoji="1" lang="ja-JP" altLang="en-US" sz="9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148064" y="3545833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HG丸ｺﾞｼｯｸM-PRO" pitchFamily="50" charset="-128"/>
                <a:ea typeface="HG丸ｺﾞｼｯｸM-PRO" pitchFamily="50" charset="-128"/>
              </a:rPr>
              <a:t>●</a:t>
            </a:r>
            <a:r>
              <a:rPr kumimoji="1" lang="ja-JP" altLang="en-US" sz="1100" dirty="0" smtClean="0">
                <a:latin typeface="HG丸ｺﾞｼｯｸM-PRO" pitchFamily="50" charset="-128"/>
                <a:ea typeface="HG丸ｺﾞｼｯｸM-PRO" pitchFamily="50" charset="-128"/>
              </a:rPr>
              <a:t>テーマへの深い共感を得る</a:t>
            </a:r>
            <a:endParaRPr kumimoji="1"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166282" y="4149080"/>
            <a:ext cx="12241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HG丸ｺﾞｼｯｸM-PRO" pitchFamily="50" charset="-128"/>
                <a:ea typeface="HG丸ｺﾞｼｯｸM-PRO" pitchFamily="50" charset="-128"/>
              </a:rPr>
              <a:t>●参加者が互いに認めあう雰囲気をつくる</a:t>
            </a:r>
            <a:endParaRPr kumimoji="1"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02142" y="4797152"/>
            <a:ext cx="12241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HG丸ｺﾞｼｯｸM-PRO" pitchFamily="50" charset="-128"/>
                <a:ea typeface="HG丸ｺﾞｼｯｸM-PRO" pitchFamily="50" charset="-128"/>
              </a:rPr>
              <a:t>●</a:t>
            </a:r>
            <a:r>
              <a:rPr kumimoji="1" lang="en-US" altLang="ja-JP" sz="105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kumimoji="1" lang="ja-JP" altLang="en-US" sz="1050" dirty="0" err="1" smtClean="0">
                <a:latin typeface="HG丸ｺﾞｼｯｸM-PRO" pitchFamily="50" charset="-128"/>
                <a:ea typeface="HG丸ｺﾞｼｯｸM-PRO" pitchFamily="50" charset="-128"/>
              </a:rPr>
              <a:t>つの</a:t>
            </a:r>
            <a:r>
              <a:rPr kumimoji="1" lang="ja-JP" altLang="en-US" sz="1050" dirty="0" smtClean="0">
                <a:latin typeface="HG丸ｺﾞｼｯｸM-PRO" pitchFamily="50" charset="-128"/>
                <a:ea typeface="HG丸ｺﾞｼｯｸM-PRO" pitchFamily="50" charset="-128"/>
              </a:rPr>
              <a:t>答えを出すことにこだわらない</a:t>
            </a:r>
            <a:endParaRPr kumimoji="1"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570294" y="3518938"/>
            <a:ext cx="12241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HG丸ｺﾞｼｯｸM-PRO" pitchFamily="50" charset="-128"/>
                <a:ea typeface="HG丸ｺﾞｼｯｸM-PRO" pitchFamily="50" charset="-128"/>
              </a:rPr>
              <a:t>●実行への期待を高める</a:t>
            </a:r>
            <a:endParaRPr kumimoji="1"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597477" y="4149080"/>
            <a:ext cx="12241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HG丸ｺﾞｼｯｸM-PRO" pitchFamily="50" charset="-128"/>
                <a:ea typeface="HG丸ｺﾞｼｯｸM-PRO" pitchFamily="50" charset="-128"/>
              </a:rPr>
              <a:t>●アーカイブにて感情を含めた物語を伝える</a:t>
            </a:r>
            <a:endParaRPr kumimoji="1" lang="ja-JP" altLang="en-US" sz="11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7" name="山形 46"/>
          <p:cNvSpPr/>
          <p:nvPr/>
        </p:nvSpPr>
        <p:spPr>
          <a:xfrm>
            <a:off x="4932040" y="1844824"/>
            <a:ext cx="216024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山形 47"/>
          <p:cNvSpPr/>
          <p:nvPr/>
        </p:nvSpPr>
        <p:spPr>
          <a:xfrm>
            <a:off x="2051720" y="1844824"/>
            <a:ext cx="216024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山形 48"/>
          <p:cNvSpPr/>
          <p:nvPr/>
        </p:nvSpPr>
        <p:spPr>
          <a:xfrm>
            <a:off x="3491880" y="1844824"/>
            <a:ext cx="216024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山形 49"/>
          <p:cNvSpPr/>
          <p:nvPr/>
        </p:nvSpPr>
        <p:spPr>
          <a:xfrm>
            <a:off x="6300192" y="1844824"/>
            <a:ext cx="216024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ニコモジ＋" pitchFamily="2" charset="-128"/>
                <a:ea typeface="ニコモジ＋" pitchFamily="2" charset="-128"/>
              </a:rPr>
              <a:t>コミュニティ中心の経済</a:t>
            </a:r>
            <a:endParaRPr kumimoji="1" lang="ja-JP" altLang="en-US" dirty="0">
              <a:latin typeface="ニコモジ＋" pitchFamily="2" charset="-128"/>
              <a:ea typeface="ニコモジ＋" pitchFamily="2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47664" y="1700808"/>
            <a:ext cx="6995120" cy="4421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１）「市場」からではなく「コミュニティ」から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発想して価値をつくる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２）「組織」からではなく「個のつながり」で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仕事をつくる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３）「組織に囲われた場所」ではなく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「個に開かれた場」が求められる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kumimoji="1"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４）小さな拠点は世代や地域を超えてつながるための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「主体性を持つ場」となる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11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５）これからの経済は、コミュニティを中心に動く</a:t>
            </a:r>
            <a:endParaRPr kumimoji="1"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ニコモジ＋" pitchFamily="2" charset="-128"/>
                <a:ea typeface="ニコモジ＋" pitchFamily="2" charset="-128"/>
              </a:rPr>
              <a:t>設計ガイドライン</a:t>
            </a:r>
            <a:endParaRPr kumimoji="1" lang="ja-JP" altLang="en-US" dirty="0">
              <a:latin typeface="ニコモジ＋" pitchFamily="2" charset="-128"/>
              <a:ea typeface="ニコモジ＋" pitchFamily="2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19672" y="1628800"/>
            <a:ext cx="5626968" cy="2044824"/>
          </a:xfrm>
        </p:spPr>
        <p:txBody>
          <a:bodyPr/>
          <a:lstStyle/>
          <a:p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信頼感のデザイン　  ・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多様性のデザイン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関係性のデザイン     ・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全体性のデザイン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可視性のデザイン　  ・  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安心感のデザイン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4" name="図 3" descr="カウンタ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789040"/>
            <a:ext cx="7416824" cy="24413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ニコモジ＋" pitchFamily="2" charset="-128"/>
                <a:ea typeface="ニコモジ＋" pitchFamily="2" charset="-128"/>
              </a:rPr>
              <a:t>多世代･多機能な場づくりの創出</a:t>
            </a:r>
            <a:endParaRPr kumimoji="1" lang="ja-JP" altLang="en-US" dirty="0">
              <a:latin typeface="ニコモジ＋" pitchFamily="2" charset="-128"/>
              <a:ea typeface="ニコモジ＋" pitchFamily="2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59632" y="2204864"/>
            <a:ext cx="7139136" cy="39212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kumimoji="1"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１）想いを持った人の大切な問いから、全てが始まる</a:t>
            </a: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endParaRPr kumimoji="1"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２）新たな可能性を描くために、多様な人たちの知恵が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ひとつに集まる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３）集まった人たちの関係性を大切にすることで、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効果的な自主性を引き出す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４）共通経験やアクティブな学習により、新たなよりよい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実践が創発される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５）質の高い対話が、これからの方向性や効果的な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HG丸ｺﾞｼｯｸM-PRO" pitchFamily="50" charset="-128"/>
                <a:ea typeface="HG丸ｺﾞｼｯｸM-PRO" pitchFamily="50" charset="-128"/>
              </a:rPr>
              <a:t>　　アクションを明らかにする</a:t>
            </a:r>
            <a:endParaRPr lang="en-US" altLang="ja-JP" sz="20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1484784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ニコモジ＋" pitchFamily="2" charset="-128"/>
                <a:ea typeface="ニコモジ＋" pitchFamily="2" charset="-128"/>
              </a:rPr>
              <a:t>基山フューチャーセンターラボ　　５つの原則</a:t>
            </a:r>
            <a:endParaRPr kumimoji="1" lang="ja-JP" altLang="en-US" sz="2400" dirty="0">
              <a:latin typeface="ニコモジ＋" pitchFamily="2" charset="-128"/>
              <a:ea typeface="ニコモジ＋" pitchFamily="2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ニコモジ＋" pitchFamily="2" charset="-128"/>
                <a:ea typeface="ニコモジ＋" pitchFamily="2" charset="-128"/>
              </a:rPr>
              <a:t>地域円卓会議の実践</a:t>
            </a:r>
            <a:endParaRPr kumimoji="1" lang="ja-JP" altLang="en-US" dirty="0">
              <a:latin typeface="ニコモジ＋" pitchFamily="2" charset="-128"/>
              <a:ea typeface="ニコモジ＋" pitchFamily="2" charset="-128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755576" y="1844824"/>
            <a:ext cx="8147248" cy="2404864"/>
          </a:xfrm>
        </p:spPr>
        <p:txBody>
          <a:bodyPr/>
          <a:lstStyle/>
          <a:p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テーマごとの地域課題に新たな可能性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を創出させる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質の高い問いと対話を繰り返し方向性を見いだす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定例化することにより多様な参加者を掘り起こす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lang="en-US" altLang="ja-JP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6" name="図 5" descr="地域円卓会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293096"/>
            <a:ext cx="3384376" cy="2166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ニコモジ＋" pitchFamily="2" charset="-128"/>
                <a:ea typeface="ニコモジ＋" pitchFamily="2" charset="-128"/>
              </a:rPr>
              <a:t>まちゼミの開催</a:t>
            </a:r>
            <a:endParaRPr kumimoji="1" lang="ja-JP" altLang="en-US" dirty="0">
              <a:latin typeface="ニコモジ＋" pitchFamily="2" charset="-128"/>
              <a:ea typeface="ニコモジ＋" pitchFamily="2" charset="-128"/>
            </a:endParaRPr>
          </a:p>
        </p:txBody>
      </p:sp>
      <p:pic>
        <p:nvPicPr>
          <p:cNvPr id="4" name="図 3" descr="まちゼミ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3" y="4293096"/>
            <a:ext cx="4050051" cy="2281424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地域の人が自らの活動や仕事内容を伝えることで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新たな地域ブランドの創出を促す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kumimoji="1"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聞き合う場づくりを行うことで、関係性がより深まり、各個人のパワーを引き出す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定例化することにより、多様な参加者を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掘り起こす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ニコモジ＋" pitchFamily="2" charset="-128"/>
                <a:ea typeface="ニコモジ＋" pitchFamily="2" charset="-128"/>
              </a:rPr>
              <a:t>アンテナショップとしての活用</a:t>
            </a:r>
            <a:endParaRPr kumimoji="1" lang="ja-JP" altLang="en-US" dirty="0">
              <a:latin typeface="ニコモジ＋" pitchFamily="2" charset="-128"/>
              <a:ea typeface="ニコモジ＋" pitchFamily="2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03648" y="1484784"/>
            <a:ext cx="6707088" cy="3484984"/>
          </a:xfrm>
        </p:spPr>
        <p:txBody>
          <a:bodyPr/>
          <a:lstStyle/>
          <a:p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創出された新しいアイデアの実践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kumimoji="1"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目に見えるカタチとしてプロトタイピング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（試作）する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あふれるイメージを表現させる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サポートツールとしての場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4" name="図 3" descr="annt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221088"/>
            <a:ext cx="4104456" cy="2200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ニコモジ＋" pitchFamily="2" charset="-128"/>
                <a:ea typeface="ニコモジ＋" pitchFamily="2" charset="-128"/>
              </a:rPr>
              <a:t>おもてなしによる場づくり</a:t>
            </a:r>
            <a:endParaRPr kumimoji="1" lang="ja-JP" altLang="en-US" dirty="0">
              <a:latin typeface="ニコモジ＋" pitchFamily="2" charset="-128"/>
              <a:ea typeface="ニコモジ＋" pitchFamily="2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91680" y="1556792"/>
            <a:ext cx="6059016" cy="2764904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ワクワク感を高めること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kumimoji="1"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ホカホカ感を味わえること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参加した感を提供すること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kumimoji="1"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あの人もこの人も主役にすること</a:t>
            </a:r>
            <a:endParaRPr kumimoji="1" lang="ja-JP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" name="図 3" descr="カウンタ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149080"/>
            <a:ext cx="6912768" cy="22754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ニコモジ＋" pitchFamily="2" charset="-128"/>
                <a:ea typeface="ニコモジ＋" pitchFamily="2" charset="-128"/>
              </a:rPr>
              <a:t>きやまコンシェルジュの養成</a:t>
            </a:r>
            <a:endParaRPr kumimoji="1" lang="ja-JP" altLang="en-US" dirty="0">
              <a:latin typeface="ニコモジ＋" pitchFamily="2" charset="-128"/>
              <a:ea typeface="ニコモジ＋" pitchFamily="2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基肄城築造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1350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年を新たなスタートの歳とする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kumimoji="1"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JR</a:t>
            </a:r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ウォーキングとの連動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「観光から関係へ」を基軸とする</a:t>
            </a:r>
            <a:endParaRPr kumimoji="1"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kumimoji="1"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「きやまぶらり」拠点の位置づけとする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kumimoji="1"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Relational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Tourism</a:t>
            </a:r>
            <a:r>
              <a:rPr kumimoji="1" lang="ja-JP" altLang="en-US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の確立</a:t>
            </a:r>
            <a:endParaRPr kumimoji="1" lang="ja-JP" altLang="en-US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4" name="図 3" descr="関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221088"/>
            <a:ext cx="3749216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循環型社会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645024"/>
            <a:ext cx="4194622" cy="24969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ニコモジ＋" pitchFamily="2" charset="-128"/>
                <a:ea typeface="ニコモジ＋" pitchFamily="2" charset="-128"/>
              </a:rPr>
              <a:t>産学地域連携による知（地）の拠点</a:t>
            </a:r>
            <a:endParaRPr kumimoji="1" lang="ja-JP" altLang="en-US" dirty="0">
              <a:latin typeface="ニコモジ＋" pitchFamily="2" charset="-128"/>
              <a:ea typeface="ニコモジ＋" pitchFamily="2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中心市街地における空き店舗、空き家の再生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および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 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リノベーション</a:t>
            </a:r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を図る調査機関設置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実態調査をおこなう拠点としての機能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佐賀大学都市工学大学院との連携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kumimoji="1"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大学サテライトとしての拠点</a:t>
            </a: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endParaRPr kumimoji="1"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</a:t>
            </a: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次産業化推進による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buNone/>
            </a:pPr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地域ブランド創出</a:t>
            </a:r>
            <a:endParaRPr kumimoji="1" lang="ja-JP" altLang="en-US" sz="2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ニコモジ＋" pitchFamily="2" charset="-128"/>
                <a:ea typeface="ニコモジ＋" pitchFamily="2" charset="-128"/>
              </a:rPr>
              <a:t>未来のステークホルダーと出会う</a:t>
            </a:r>
            <a:endParaRPr kumimoji="1" lang="ja-JP" altLang="en-US" dirty="0">
              <a:latin typeface="ニコモジ＋" pitchFamily="2" charset="-128"/>
              <a:ea typeface="ニコモジ＋" pitchFamily="2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43608" y="1484784"/>
            <a:ext cx="5482952" cy="2980928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地域おこし協力隊の拠点</a:t>
            </a:r>
            <a:endParaRPr kumimoji="1"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endParaRPr kumimoji="1"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集落活性化支援員の拠点</a:t>
            </a:r>
            <a:endParaRPr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endParaRPr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20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代、</a:t>
            </a:r>
            <a:r>
              <a:rPr kumimoji="1" lang="en-US" altLang="ja-JP" sz="2400" dirty="0" smtClean="0">
                <a:latin typeface="HG丸ｺﾞｼｯｸM-PRO" pitchFamily="50" charset="-128"/>
                <a:ea typeface="HG丸ｺﾞｼｯｸM-PRO" pitchFamily="50" charset="-128"/>
              </a:rPr>
              <a:t>30</a:t>
            </a:r>
            <a:r>
              <a:rPr kumimoji="1"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代の特別な場づくり</a:t>
            </a:r>
            <a:endParaRPr kumimoji="1" lang="en-US" altLang="ja-JP" sz="24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>
              <a:buNone/>
            </a:pPr>
            <a:endParaRPr kumimoji="1" lang="en-US" altLang="ja-JP" sz="12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400" dirty="0" smtClean="0">
                <a:latin typeface="HG丸ｺﾞｼｯｸM-PRO" pitchFamily="50" charset="-128"/>
                <a:ea typeface="HG丸ｺﾞｼｯｸM-PRO" pitchFamily="50" charset="-128"/>
              </a:rPr>
              <a:t>子どもたちの根っこを育む場所</a:t>
            </a:r>
            <a:endParaRPr kumimoji="1" lang="ja-JP" altLang="en-US" sz="2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" name="図 3" descr="共同キッチン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201218"/>
            <a:ext cx="5760640" cy="2656782"/>
          </a:xfrm>
          <a:prstGeom prst="rect">
            <a:avLst/>
          </a:prstGeom>
        </p:spPr>
      </p:pic>
      <p:pic>
        <p:nvPicPr>
          <p:cNvPr id="5" name="図 4" descr="農作業の風景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484784"/>
            <a:ext cx="2987824" cy="19062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424</Words>
  <Application>Microsoft Office PowerPoint</Application>
  <PresentationFormat>画面に合わせる (4:3)</PresentationFormat>
  <Paragraphs>146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テーマ</vt:lpstr>
      <vt:lpstr>Kiyama Future Center Lab きやまフラ</vt:lpstr>
      <vt:lpstr>多世代･多機能な場づくりの創出</vt:lpstr>
      <vt:lpstr>地域円卓会議の実践</vt:lpstr>
      <vt:lpstr>まちゼミの開催</vt:lpstr>
      <vt:lpstr>アンテナショップとしての活用</vt:lpstr>
      <vt:lpstr>おもてなしによる場づくり</vt:lpstr>
      <vt:lpstr>きやまコンシェルジュの養成</vt:lpstr>
      <vt:lpstr>産学地域連携による知（地）の拠点</vt:lpstr>
      <vt:lpstr>未来のステークホルダーと出会う</vt:lpstr>
      <vt:lpstr>未来の価値を生み出す対話する場</vt:lpstr>
      <vt:lpstr>セッションデザインの焦点</vt:lpstr>
      <vt:lpstr>コミュニティ中心の経済</vt:lpstr>
      <vt:lpstr>設計ガイドライン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Kiyama Future Center Lab</dc:title>
  <dc:creator>久保山　義明</dc:creator>
  <cp:lastModifiedBy>久保山　義明</cp:lastModifiedBy>
  <cp:revision>100</cp:revision>
  <dcterms:created xsi:type="dcterms:W3CDTF">2015-02-08T07:04:55Z</dcterms:created>
  <dcterms:modified xsi:type="dcterms:W3CDTF">2015-02-15T04:15:26Z</dcterms:modified>
</cp:coreProperties>
</file>