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4" r:id="rId3"/>
    <p:sldId id="256" r:id="rId4"/>
    <p:sldId id="257" r:id="rId5"/>
    <p:sldId id="259" r:id="rId6"/>
    <p:sldId id="261" r:id="rId7"/>
    <p:sldId id="262" r:id="rId8"/>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0AFA576-A654-4CEB-A9EB-DD869019B65F}">
          <p14:sldIdLst>
            <p14:sldId id="258"/>
            <p14:sldId id="264"/>
            <p14:sldId id="256"/>
          </p14:sldIdLst>
        </p14:section>
        <p14:section name="どんな活動をこれからしていきたいのか" id="{CB5558EC-3E66-47D9-B12E-F14F7B8AB7D6}">
          <p14:sldIdLst>
            <p14:sldId id="257"/>
          </p14:sldIdLst>
        </p14:section>
        <p14:section name="施設・企業向けチラシ" id="{9F31C700-FECF-4A3F-9697-0926F734C9FE}">
          <p14:sldIdLst/>
        </p14:section>
        <p14:section name="会員制チラシ" id="{8E7D1979-086A-4162-A6BB-26E3118BA89C}">
          <p14:sldIdLst>
            <p14:sldId id="259"/>
          </p14:sldIdLst>
        </p14:section>
        <p14:section name="会費について" id="{0B56FEEA-02FC-4473-92D4-C23DBADB25F2}">
          <p14:sldIdLst>
            <p14:sldId id="261"/>
          </p14:sldIdLst>
        </p14:section>
        <p14:section name="寄付のお願い" id="{A2BE142E-A5A7-4813-BE24-ACB646C5E849}">
          <p14:sldIdLst>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3702" y="-72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F7B4D9-4DF4-4930-A89C-2485FB60D0D8}" type="doc">
      <dgm:prSet loTypeId="urn:microsoft.com/office/officeart/2005/8/layout/cycle4" loCatId="relationship" qsTypeId="urn:microsoft.com/office/officeart/2005/8/quickstyle/simple2" qsCatId="simple" csTypeId="urn:microsoft.com/office/officeart/2005/8/colors/accent6_1" csCatId="accent6" phldr="1"/>
      <dgm:spPr/>
      <dgm:t>
        <a:bodyPr/>
        <a:lstStyle/>
        <a:p>
          <a:endParaRPr kumimoji="1" lang="ja-JP" altLang="en-US"/>
        </a:p>
      </dgm:t>
    </dgm:pt>
    <dgm:pt modelId="{9666512E-F9FA-4B77-884E-DC02E8AB431F}">
      <dgm:prSet phldrT="[テキスト]"/>
      <dgm:spPr/>
      <dgm:t>
        <a:bodyPr/>
        <a:lstStyle/>
        <a:p>
          <a:r>
            <a:rPr kumimoji="1" lang="ja-JP" altLang="en-US" b="1" dirty="0" smtClean="0">
              <a:solidFill>
                <a:schemeClr val="accent6">
                  <a:lumMod val="75000"/>
                </a:schemeClr>
              </a:solidFill>
            </a:rPr>
            <a:t>介護問題</a:t>
          </a:r>
          <a:endParaRPr kumimoji="1" lang="ja-JP" altLang="en-US" b="1" dirty="0">
            <a:solidFill>
              <a:schemeClr val="accent6">
                <a:lumMod val="75000"/>
              </a:schemeClr>
            </a:solidFill>
          </a:endParaRPr>
        </a:p>
      </dgm:t>
    </dgm:pt>
    <dgm:pt modelId="{EDEA8433-96D0-428F-A6EF-C8213B8F44FF}" type="parTrans" cxnId="{4DE1781E-5DB7-4E23-9A32-B6AD19DD6313}">
      <dgm:prSet/>
      <dgm:spPr/>
      <dgm:t>
        <a:bodyPr/>
        <a:lstStyle/>
        <a:p>
          <a:endParaRPr kumimoji="1" lang="ja-JP" altLang="en-US"/>
        </a:p>
      </dgm:t>
    </dgm:pt>
    <dgm:pt modelId="{EBF0C4D7-6B9A-4311-AF92-B7994C76925A}" type="sibTrans" cxnId="{4DE1781E-5DB7-4E23-9A32-B6AD19DD6313}">
      <dgm:prSet/>
      <dgm:spPr/>
      <dgm:t>
        <a:bodyPr/>
        <a:lstStyle/>
        <a:p>
          <a:endParaRPr kumimoji="1" lang="ja-JP" altLang="en-US"/>
        </a:p>
      </dgm:t>
    </dgm:pt>
    <dgm:pt modelId="{D2E6EB48-0445-4B27-B962-5EE728F91AEF}">
      <dgm:prSet phldrT="[テキスト]"/>
      <dgm:spPr/>
      <dgm:t>
        <a:bodyPr/>
        <a:lstStyle/>
        <a:p>
          <a:r>
            <a:rPr kumimoji="1" lang="ja-JP" altLang="en-US" b="1" dirty="0" smtClean="0">
              <a:solidFill>
                <a:schemeClr val="accent6">
                  <a:lumMod val="75000"/>
                </a:schemeClr>
              </a:solidFill>
            </a:rPr>
            <a:t>医療問題</a:t>
          </a:r>
          <a:endParaRPr kumimoji="1" lang="ja-JP" altLang="en-US" b="1" dirty="0">
            <a:solidFill>
              <a:schemeClr val="accent6">
                <a:lumMod val="75000"/>
              </a:schemeClr>
            </a:solidFill>
          </a:endParaRPr>
        </a:p>
      </dgm:t>
    </dgm:pt>
    <dgm:pt modelId="{8E3F452C-B775-41A2-925B-E2EBF95D7A7A}" type="parTrans" cxnId="{09996925-6A11-4EF6-9E99-21DE5335867A}">
      <dgm:prSet/>
      <dgm:spPr/>
      <dgm:t>
        <a:bodyPr/>
        <a:lstStyle/>
        <a:p>
          <a:endParaRPr kumimoji="1" lang="ja-JP" altLang="en-US"/>
        </a:p>
      </dgm:t>
    </dgm:pt>
    <dgm:pt modelId="{07C638ED-6B71-44E8-837D-943D84A83321}" type="sibTrans" cxnId="{09996925-6A11-4EF6-9E99-21DE5335867A}">
      <dgm:prSet/>
      <dgm:spPr/>
      <dgm:t>
        <a:bodyPr/>
        <a:lstStyle/>
        <a:p>
          <a:endParaRPr kumimoji="1" lang="ja-JP" altLang="en-US"/>
        </a:p>
      </dgm:t>
    </dgm:pt>
    <dgm:pt modelId="{1809EAB2-0EC6-455A-999D-D75594234EB0}">
      <dgm:prSet phldrT="[テキスト]"/>
      <dgm:spPr/>
      <dgm:t>
        <a:bodyPr/>
        <a:lstStyle/>
        <a:p>
          <a:r>
            <a:rPr kumimoji="1" lang="ja-JP" altLang="en-US" b="1" dirty="0" smtClean="0">
              <a:solidFill>
                <a:schemeClr val="accent6">
                  <a:lumMod val="75000"/>
                </a:schemeClr>
              </a:solidFill>
            </a:rPr>
            <a:t>家庭問題</a:t>
          </a:r>
          <a:endParaRPr kumimoji="1" lang="ja-JP" altLang="en-US" b="1" dirty="0">
            <a:solidFill>
              <a:schemeClr val="accent6">
                <a:lumMod val="75000"/>
              </a:schemeClr>
            </a:solidFill>
          </a:endParaRPr>
        </a:p>
      </dgm:t>
    </dgm:pt>
    <dgm:pt modelId="{6D501D4E-CA7E-4104-885A-8593F462B4FB}" type="parTrans" cxnId="{BFB72CD0-C2F3-474F-BD52-41BCD9C0DBD4}">
      <dgm:prSet/>
      <dgm:spPr/>
      <dgm:t>
        <a:bodyPr/>
        <a:lstStyle/>
        <a:p>
          <a:endParaRPr kumimoji="1" lang="ja-JP" altLang="en-US"/>
        </a:p>
      </dgm:t>
    </dgm:pt>
    <dgm:pt modelId="{EEED03D3-846C-4DB3-A0CA-5076FAA9B0EE}" type="sibTrans" cxnId="{BFB72CD0-C2F3-474F-BD52-41BCD9C0DBD4}">
      <dgm:prSet/>
      <dgm:spPr/>
      <dgm:t>
        <a:bodyPr/>
        <a:lstStyle/>
        <a:p>
          <a:endParaRPr kumimoji="1" lang="ja-JP" altLang="en-US"/>
        </a:p>
      </dgm:t>
    </dgm:pt>
    <dgm:pt modelId="{C46592C9-F599-4DAC-BBE5-E0D8101A7391}">
      <dgm:prSet phldrT="[テキスト]"/>
      <dgm:spPr/>
      <dgm:t>
        <a:bodyPr/>
        <a:lstStyle/>
        <a:p>
          <a:r>
            <a:rPr kumimoji="1" lang="ja-JP" altLang="en-US" b="1" dirty="0" smtClean="0">
              <a:solidFill>
                <a:schemeClr val="accent6">
                  <a:lumMod val="75000"/>
                </a:schemeClr>
              </a:solidFill>
            </a:rPr>
            <a:t>教育問題</a:t>
          </a:r>
          <a:endParaRPr kumimoji="1" lang="ja-JP" altLang="en-US" b="1" dirty="0">
            <a:solidFill>
              <a:schemeClr val="accent6">
                <a:lumMod val="75000"/>
              </a:schemeClr>
            </a:solidFill>
          </a:endParaRPr>
        </a:p>
      </dgm:t>
    </dgm:pt>
    <dgm:pt modelId="{CA858816-C0F7-4C1C-A141-27AF328B1FF3}" type="parTrans" cxnId="{171AF4B9-3108-4611-9355-B164E2D499B8}">
      <dgm:prSet/>
      <dgm:spPr/>
      <dgm:t>
        <a:bodyPr/>
        <a:lstStyle/>
        <a:p>
          <a:endParaRPr kumimoji="1" lang="ja-JP" altLang="en-US"/>
        </a:p>
      </dgm:t>
    </dgm:pt>
    <dgm:pt modelId="{5FCDF9FE-6478-4379-BA83-0B87136314B1}" type="sibTrans" cxnId="{171AF4B9-3108-4611-9355-B164E2D499B8}">
      <dgm:prSet/>
      <dgm:spPr/>
      <dgm:t>
        <a:bodyPr/>
        <a:lstStyle/>
        <a:p>
          <a:endParaRPr kumimoji="1" lang="ja-JP" altLang="en-US"/>
        </a:p>
      </dgm:t>
    </dgm:pt>
    <dgm:pt modelId="{0652E067-C12D-466E-BB0C-C7F7C8393EFA}" type="pres">
      <dgm:prSet presAssocID="{DFF7B4D9-4DF4-4930-A89C-2485FB60D0D8}" presName="cycleMatrixDiagram" presStyleCnt="0">
        <dgm:presLayoutVars>
          <dgm:chMax val="1"/>
          <dgm:dir/>
          <dgm:animLvl val="lvl"/>
          <dgm:resizeHandles val="exact"/>
        </dgm:presLayoutVars>
      </dgm:prSet>
      <dgm:spPr/>
      <dgm:t>
        <a:bodyPr/>
        <a:lstStyle/>
        <a:p>
          <a:endParaRPr kumimoji="1" lang="ja-JP" altLang="en-US"/>
        </a:p>
      </dgm:t>
    </dgm:pt>
    <dgm:pt modelId="{92E81150-9558-4F2E-BB1A-D6D2E5A191B0}" type="pres">
      <dgm:prSet presAssocID="{DFF7B4D9-4DF4-4930-A89C-2485FB60D0D8}" presName="children" presStyleCnt="0"/>
      <dgm:spPr/>
    </dgm:pt>
    <dgm:pt modelId="{BDD4D7CC-A8B4-4CEF-A539-69F9BFAF005F}" type="pres">
      <dgm:prSet presAssocID="{DFF7B4D9-4DF4-4930-A89C-2485FB60D0D8}" presName="childPlaceholder" presStyleCnt="0"/>
      <dgm:spPr/>
    </dgm:pt>
    <dgm:pt modelId="{B00C25CD-D9D5-48DA-B25D-C3CA51E3A4B3}" type="pres">
      <dgm:prSet presAssocID="{DFF7B4D9-4DF4-4930-A89C-2485FB60D0D8}" presName="circle" presStyleCnt="0"/>
      <dgm:spPr/>
    </dgm:pt>
    <dgm:pt modelId="{FA81514D-65F4-4491-ABF6-430CAC8DAD73}" type="pres">
      <dgm:prSet presAssocID="{DFF7B4D9-4DF4-4930-A89C-2485FB60D0D8}" presName="quadrant1" presStyleLbl="node1" presStyleIdx="0" presStyleCnt="4">
        <dgm:presLayoutVars>
          <dgm:chMax val="1"/>
          <dgm:bulletEnabled val="1"/>
        </dgm:presLayoutVars>
      </dgm:prSet>
      <dgm:spPr/>
      <dgm:t>
        <a:bodyPr/>
        <a:lstStyle/>
        <a:p>
          <a:endParaRPr kumimoji="1" lang="ja-JP" altLang="en-US"/>
        </a:p>
      </dgm:t>
    </dgm:pt>
    <dgm:pt modelId="{0217CB12-875E-4802-86B1-0BAC89CADD89}" type="pres">
      <dgm:prSet presAssocID="{DFF7B4D9-4DF4-4930-A89C-2485FB60D0D8}" presName="quadrant2" presStyleLbl="node1" presStyleIdx="1" presStyleCnt="4">
        <dgm:presLayoutVars>
          <dgm:chMax val="1"/>
          <dgm:bulletEnabled val="1"/>
        </dgm:presLayoutVars>
      </dgm:prSet>
      <dgm:spPr/>
      <dgm:t>
        <a:bodyPr/>
        <a:lstStyle/>
        <a:p>
          <a:endParaRPr kumimoji="1" lang="ja-JP" altLang="en-US"/>
        </a:p>
      </dgm:t>
    </dgm:pt>
    <dgm:pt modelId="{7D16EE88-93DB-436E-BAC7-94E9229EC51E}" type="pres">
      <dgm:prSet presAssocID="{DFF7B4D9-4DF4-4930-A89C-2485FB60D0D8}" presName="quadrant3" presStyleLbl="node1" presStyleIdx="2" presStyleCnt="4">
        <dgm:presLayoutVars>
          <dgm:chMax val="1"/>
          <dgm:bulletEnabled val="1"/>
        </dgm:presLayoutVars>
      </dgm:prSet>
      <dgm:spPr/>
      <dgm:t>
        <a:bodyPr/>
        <a:lstStyle/>
        <a:p>
          <a:endParaRPr kumimoji="1" lang="ja-JP" altLang="en-US"/>
        </a:p>
      </dgm:t>
    </dgm:pt>
    <dgm:pt modelId="{2275D2CF-1023-471A-895B-7F0FC9040F8D}" type="pres">
      <dgm:prSet presAssocID="{DFF7B4D9-4DF4-4930-A89C-2485FB60D0D8}" presName="quadrant4" presStyleLbl="node1" presStyleIdx="3" presStyleCnt="4">
        <dgm:presLayoutVars>
          <dgm:chMax val="1"/>
          <dgm:bulletEnabled val="1"/>
        </dgm:presLayoutVars>
      </dgm:prSet>
      <dgm:spPr/>
      <dgm:t>
        <a:bodyPr/>
        <a:lstStyle/>
        <a:p>
          <a:endParaRPr kumimoji="1" lang="ja-JP" altLang="en-US"/>
        </a:p>
      </dgm:t>
    </dgm:pt>
    <dgm:pt modelId="{86509C76-7492-4C25-B1B2-E6528D6CBE91}" type="pres">
      <dgm:prSet presAssocID="{DFF7B4D9-4DF4-4930-A89C-2485FB60D0D8}" presName="quadrantPlaceholder" presStyleCnt="0"/>
      <dgm:spPr/>
    </dgm:pt>
    <dgm:pt modelId="{E6784423-FBA7-43C2-9418-AFBB4844EDE5}" type="pres">
      <dgm:prSet presAssocID="{DFF7B4D9-4DF4-4930-A89C-2485FB60D0D8}" presName="center1" presStyleLbl="fgShp" presStyleIdx="0" presStyleCnt="2"/>
      <dgm:spPr/>
    </dgm:pt>
    <dgm:pt modelId="{82EC53EE-760A-4AC0-9C56-3EA16DB563EA}" type="pres">
      <dgm:prSet presAssocID="{DFF7B4D9-4DF4-4930-A89C-2485FB60D0D8}" presName="center2" presStyleLbl="fgShp" presStyleIdx="1" presStyleCnt="2"/>
      <dgm:spPr/>
    </dgm:pt>
  </dgm:ptLst>
  <dgm:cxnLst>
    <dgm:cxn modelId="{2121AE6F-05BF-42B0-8BC3-6BD2D9E9ACA6}" type="presOf" srcId="{DFF7B4D9-4DF4-4930-A89C-2485FB60D0D8}" destId="{0652E067-C12D-466E-BB0C-C7F7C8393EFA}" srcOrd="0" destOrd="0" presId="urn:microsoft.com/office/officeart/2005/8/layout/cycle4"/>
    <dgm:cxn modelId="{BFB72CD0-C2F3-474F-BD52-41BCD9C0DBD4}" srcId="{DFF7B4D9-4DF4-4930-A89C-2485FB60D0D8}" destId="{1809EAB2-0EC6-455A-999D-D75594234EB0}" srcOrd="2" destOrd="0" parTransId="{6D501D4E-CA7E-4104-885A-8593F462B4FB}" sibTransId="{EEED03D3-846C-4DB3-A0CA-5076FAA9B0EE}"/>
    <dgm:cxn modelId="{09996925-6A11-4EF6-9E99-21DE5335867A}" srcId="{DFF7B4D9-4DF4-4930-A89C-2485FB60D0D8}" destId="{D2E6EB48-0445-4B27-B962-5EE728F91AEF}" srcOrd="1" destOrd="0" parTransId="{8E3F452C-B775-41A2-925B-E2EBF95D7A7A}" sibTransId="{07C638ED-6B71-44E8-837D-943D84A83321}"/>
    <dgm:cxn modelId="{4DE1781E-5DB7-4E23-9A32-B6AD19DD6313}" srcId="{DFF7B4D9-4DF4-4930-A89C-2485FB60D0D8}" destId="{9666512E-F9FA-4B77-884E-DC02E8AB431F}" srcOrd="0" destOrd="0" parTransId="{EDEA8433-96D0-428F-A6EF-C8213B8F44FF}" sibTransId="{EBF0C4D7-6B9A-4311-AF92-B7994C76925A}"/>
    <dgm:cxn modelId="{6A7DE024-2496-479A-A9B5-CFD8FC5243AB}" type="presOf" srcId="{D2E6EB48-0445-4B27-B962-5EE728F91AEF}" destId="{0217CB12-875E-4802-86B1-0BAC89CADD89}" srcOrd="0" destOrd="0" presId="urn:microsoft.com/office/officeart/2005/8/layout/cycle4"/>
    <dgm:cxn modelId="{044DFF44-F08A-4B06-8EE6-7B7ABEA35666}" type="presOf" srcId="{1809EAB2-0EC6-455A-999D-D75594234EB0}" destId="{7D16EE88-93DB-436E-BAC7-94E9229EC51E}" srcOrd="0" destOrd="0" presId="urn:microsoft.com/office/officeart/2005/8/layout/cycle4"/>
    <dgm:cxn modelId="{171AF4B9-3108-4611-9355-B164E2D499B8}" srcId="{DFF7B4D9-4DF4-4930-A89C-2485FB60D0D8}" destId="{C46592C9-F599-4DAC-BBE5-E0D8101A7391}" srcOrd="3" destOrd="0" parTransId="{CA858816-C0F7-4C1C-A141-27AF328B1FF3}" sibTransId="{5FCDF9FE-6478-4379-BA83-0B87136314B1}"/>
    <dgm:cxn modelId="{536CE0AE-E874-45AB-B481-E1FF9EB4523A}" type="presOf" srcId="{9666512E-F9FA-4B77-884E-DC02E8AB431F}" destId="{FA81514D-65F4-4491-ABF6-430CAC8DAD73}" srcOrd="0" destOrd="0" presId="urn:microsoft.com/office/officeart/2005/8/layout/cycle4"/>
    <dgm:cxn modelId="{B67E2B3B-D8D1-428D-967B-1272EAFEF18A}" type="presOf" srcId="{C46592C9-F599-4DAC-BBE5-E0D8101A7391}" destId="{2275D2CF-1023-471A-895B-7F0FC9040F8D}" srcOrd="0" destOrd="0" presId="urn:microsoft.com/office/officeart/2005/8/layout/cycle4"/>
    <dgm:cxn modelId="{F3E87FA2-5299-47D0-B723-27957206336E}" type="presParOf" srcId="{0652E067-C12D-466E-BB0C-C7F7C8393EFA}" destId="{92E81150-9558-4F2E-BB1A-D6D2E5A191B0}" srcOrd="0" destOrd="0" presId="urn:microsoft.com/office/officeart/2005/8/layout/cycle4"/>
    <dgm:cxn modelId="{F94CC609-96D6-4AA2-8E6E-1A141DCAAC04}" type="presParOf" srcId="{92E81150-9558-4F2E-BB1A-D6D2E5A191B0}" destId="{BDD4D7CC-A8B4-4CEF-A539-69F9BFAF005F}" srcOrd="0" destOrd="0" presId="urn:microsoft.com/office/officeart/2005/8/layout/cycle4"/>
    <dgm:cxn modelId="{D6570396-161F-4AD6-81D2-A6C31F730C5A}" type="presParOf" srcId="{0652E067-C12D-466E-BB0C-C7F7C8393EFA}" destId="{B00C25CD-D9D5-48DA-B25D-C3CA51E3A4B3}" srcOrd="1" destOrd="0" presId="urn:microsoft.com/office/officeart/2005/8/layout/cycle4"/>
    <dgm:cxn modelId="{1A32A353-DEAD-45B8-A94E-286A26B8AD1E}" type="presParOf" srcId="{B00C25CD-D9D5-48DA-B25D-C3CA51E3A4B3}" destId="{FA81514D-65F4-4491-ABF6-430CAC8DAD73}" srcOrd="0" destOrd="0" presId="urn:microsoft.com/office/officeart/2005/8/layout/cycle4"/>
    <dgm:cxn modelId="{1D1B2E61-4C00-43AB-9126-1E975C6D89DD}" type="presParOf" srcId="{B00C25CD-D9D5-48DA-B25D-C3CA51E3A4B3}" destId="{0217CB12-875E-4802-86B1-0BAC89CADD89}" srcOrd="1" destOrd="0" presId="urn:microsoft.com/office/officeart/2005/8/layout/cycle4"/>
    <dgm:cxn modelId="{CCE46754-2DC5-434C-8640-C1F0C5866FE0}" type="presParOf" srcId="{B00C25CD-D9D5-48DA-B25D-C3CA51E3A4B3}" destId="{7D16EE88-93DB-436E-BAC7-94E9229EC51E}" srcOrd="2" destOrd="0" presId="urn:microsoft.com/office/officeart/2005/8/layout/cycle4"/>
    <dgm:cxn modelId="{92D3B427-207E-4A65-B3C8-C12DB1C77013}" type="presParOf" srcId="{B00C25CD-D9D5-48DA-B25D-C3CA51E3A4B3}" destId="{2275D2CF-1023-471A-895B-7F0FC9040F8D}" srcOrd="3" destOrd="0" presId="urn:microsoft.com/office/officeart/2005/8/layout/cycle4"/>
    <dgm:cxn modelId="{D395CC78-BC95-4926-852A-7A257A99F52E}" type="presParOf" srcId="{B00C25CD-D9D5-48DA-B25D-C3CA51E3A4B3}" destId="{86509C76-7492-4C25-B1B2-E6528D6CBE91}" srcOrd="4" destOrd="0" presId="urn:microsoft.com/office/officeart/2005/8/layout/cycle4"/>
    <dgm:cxn modelId="{74A36C30-C895-4AE6-8D58-299B7EA350FD}" type="presParOf" srcId="{0652E067-C12D-466E-BB0C-C7F7C8393EFA}" destId="{E6784423-FBA7-43C2-9418-AFBB4844EDE5}" srcOrd="2" destOrd="0" presId="urn:microsoft.com/office/officeart/2005/8/layout/cycle4"/>
    <dgm:cxn modelId="{58226F4B-DAD0-437E-BD41-2FE06EBA67E9}" type="presParOf" srcId="{0652E067-C12D-466E-BB0C-C7F7C8393EFA}" destId="{82EC53EE-760A-4AC0-9C56-3EA16DB563EA}"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1514D-65F4-4491-ABF6-430CAC8DAD73}">
      <dsp:nvSpPr>
        <dsp:cNvPr id="0" name=""/>
        <dsp:cNvSpPr/>
      </dsp:nvSpPr>
      <dsp:spPr>
        <a:xfrm>
          <a:off x="1003027" y="219532"/>
          <a:ext cx="1667673" cy="1667673"/>
        </a:xfrm>
        <a:prstGeom prst="pieWedg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kumimoji="1" lang="ja-JP" altLang="en-US" sz="2600" b="1" kern="1200" dirty="0" smtClean="0">
              <a:solidFill>
                <a:schemeClr val="accent6">
                  <a:lumMod val="75000"/>
                </a:schemeClr>
              </a:solidFill>
            </a:rPr>
            <a:t>介護問題</a:t>
          </a:r>
          <a:endParaRPr kumimoji="1" lang="ja-JP" altLang="en-US" sz="2600" b="1" kern="1200" dirty="0">
            <a:solidFill>
              <a:schemeClr val="accent6">
                <a:lumMod val="75000"/>
              </a:schemeClr>
            </a:solidFill>
          </a:endParaRPr>
        </a:p>
      </dsp:txBody>
      <dsp:txXfrm>
        <a:off x="1491477" y="707982"/>
        <a:ext cx="1179223" cy="1179223"/>
      </dsp:txXfrm>
    </dsp:sp>
    <dsp:sp modelId="{0217CB12-875E-4802-86B1-0BAC89CADD89}">
      <dsp:nvSpPr>
        <dsp:cNvPr id="0" name=""/>
        <dsp:cNvSpPr/>
      </dsp:nvSpPr>
      <dsp:spPr>
        <a:xfrm rot="5400000">
          <a:off x="2747730" y="219532"/>
          <a:ext cx="1667673" cy="1667673"/>
        </a:xfrm>
        <a:prstGeom prst="pieWedg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kumimoji="1" lang="ja-JP" altLang="en-US" sz="2600" b="1" kern="1200" dirty="0" smtClean="0">
              <a:solidFill>
                <a:schemeClr val="accent6">
                  <a:lumMod val="75000"/>
                </a:schemeClr>
              </a:solidFill>
            </a:rPr>
            <a:t>医療問題</a:t>
          </a:r>
          <a:endParaRPr kumimoji="1" lang="ja-JP" altLang="en-US" sz="2600" b="1" kern="1200" dirty="0">
            <a:solidFill>
              <a:schemeClr val="accent6">
                <a:lumMod val="75000"/>
              </a:schemeClr>
            </a:solidFill>
          </a:endParaRPr>
        </a:p>
      </dsp:txBody>
      <dsp:txXfrm rot="-5400000">
        <a:off x="2747730" y="707982"/>
        <a:ext cx="1179223" cy="1179223"/>
      </dsp:txXfrm>
    </dsp:sp>
    <dsp:sp modelId="{7D16EE88-93DB-436E-BAC7-94E9229EC51E}">
      <dsp:nvSpPr>
        <dsp:cNvPr id="0" name=""/>
        <dsp:cNvSpPr/>
      </dsp:nvSpPr>
      <dsp:spPr>
        <a:xfrm rot="10800000">
          <a:off x="2747730" y="1964234"/>
          <a:ext cx="1667673" cy="1667673"/>
        </a:xfrm>
        <a:prstGeom prst="pieWedg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kumimoji="1" lang="ja-JP" altLang="en-US" sz="2600" b="1" kern="1200" dirty="0" smtClean="0">
              <a:solidFill>
                <a:schemeClr val="accent6">
                  <a:lumMod val="75000"/>
                </a:schemeClr>
              </a:solidFill>
            </a:rPr>
            <a:t>家庭問題</a:t>
          </a:r>
          <a:endParaRPr kumimoji="1" lang="ja-JP" altLang="en-US" sz="2600" b="1" kern="1200" dirty="0">
            <a:solidFill>
              <a:schemeClr val="accent6">
                <a:lumMod val="75000"/>
              </a:schemeClr>
            </a:solidFill>
          </a:endParaRPr>
        </a:p>
      </dsp:txBody>
      <dsp:txXfrm rot="10800000">
        <a:off x="2747730" y="1964234"/>
        <a:ext cx="1179223" cy="1179223"/>
      </dsp:txXfrm>
    </dsp:sp>
    <dsp:sp modelId="{2275D2CF-1023-471A-895B-7F0FC9040F8D}">
      <dsp:nvSpPr>
        <dsp:cNvPr id="0" name=""/>
        <dsp:cNvSpPr/>
      </dsp:nvSpPr>
      <dsp:spPr>
        <a:xfrm rot="16200000">
          <a:off x="1003027" y="1964234"/>
          <a:ext cx="1667673" cy="1667673"/>
        </a:xfrm>
        <a:prstGeom prst="pieWedg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kumimoji="1" lang="ja-JP" altLang="en-US" sz="2600" b="1" kern="1200" dirty="0" smtClean="0">
              <a:solidFill>
                <a:schemeClr val="accent6">
                  <a:lumMod val="75000"/>
                </a:schemeClr>
              </a:solidFill>
            </a:rPr>
            <a:t>教育問題</a:t>
          </a:r>
          <a:endParaRPr kumimoji="1" lang="ja-JP" altLang="en-US" sz="2600" b="1" kern="1200" dirty="0">
            <a:solidFill>
              <a:schemeClr val="accent6">
                <a:lumMod val="75000"/>
              </a:schemeClr>
            </a:solidFill>
          </a:endParaRPr>
        </a:p>
      </dsp:txBody>
      <dsp:txXfrm rot="5400000">
        <a:off x="1491477" y="1964234"/>
        <a:ext cx="1179223" cy="1179223"/>
      </dsp:txXfrm>
    </dsp:sp>
    <dsp:sp modelId="{E6784423-FBA7-43C2-9418-AFBB4844EDE5}">
      <dsp:nvSpPr>
        <dsp:cNvPr id="0" name=""/>
        <dsp:cNvSpPr/>
      </dsp:nvSpPr>
      <dsp:spPr>
        <a:xfrm>
          <a:off x="2421320" y="1579090"/>
          <a:ext cx="575790" cy="500687"/>
        </a:xfrm>
        <a:prstGeom prst="circularArrow">
          <a:avLst/>
        </a:prstGeom>
        <a:solidFill>
          <a:schemeClr val="accent6">
            <a:tint val="6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82EC53EE-760A-4AC0-9C56-3EA16DB563EA}">
      <dsp:nvSpPr>
        <dsp:cNvPr id="0" name=""/>
        <dsp:cNvSpPr/>
      </dsp:nvSpPr>
      <dsp:spPr>
        <a:xfrm rot="10800000">
          <a:off x="2421320" y="1771662"/>
          <a:ext cx="575790" cy="500687"/>
        </a:xfrm>
        <a:prstGeom prst="circularArrow">
          <a:avLst/>
        </a:prstGeom>
        <a:solidFill>
          <a:schemeClr val="accent6">
            <a:tint val="6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65596D8D-DEA1-461B-92CB-380E4DA56A45}" type="datetimeFigureOut">
              <a:rPr kumimoji="1" lang="ja-JP" altLang="en-US" smtClean="0"/>
              <a:t>2013/9/15</a:t>
            </a:fld>
            <a:endParaRPr kumimoji="1" lang="ja-JP" altLang="en-US"/>
          </a:p>
        </p:txBody>
      </p:sp>
      <p:sp>
        <p:nvSpPr>
          <p:cNvPr id="4" name="スライド イメージ プレースホルダー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FFD8D69-34FD-48F9-AA4D-9BF534A78FC8}" type="slidenum">
              <a:rPr kumimoji="1" lang="ja-JP" altLang="en-US" smtClean="0"/>
              <a:t>‹#›</a:t>
            </a:fld>
            <a:endParaRPr kumimoji="1" lang="ja-JP" altLang="en-US"/>
          </a:p>
        </p:txBody>
      </p:sp>
    </p:spTree>
    <p:extLst>
      <p:ext uri="{BB962C8B-B14F-4D97-AF65-F5344CB8AC3E}">
        <p14:creationId xmlns:p14="http://schemas.microsoft.com/office/powerpoint/2010/main" val="8266213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90F888-073E-46BA-809E-2F43D4B45C61}" type="slidenum">
              <a:rPr kumimoji="1" lang="ja-JP" altLang="en-US" smtClean="0"/>
              <a:t>2</a:t>
            </a:fld>
            <a:endParaRPr kumimoji="1" lang="ja-JP" altLang="en-US"/>
          </a:p>
        </p:txBody>
      </p:sp>
    </p:spTree>
    <p:extLst>
      <p:ext uri="{BB962C8B-B14F-4D97-AF65-F5344CB8AC3E}">
        <p14:creationId xmlns:p14="http://schemas.microsoft.com/office/powerpoint/2010/main" val="2557203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1640470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2533895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10872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303619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170332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332267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2659830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1644005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20262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3680834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8599508-A28B-4017-BFF1-D98070A351D2}" type="datetimeFigureOut">
              <a:rPr kumimoji="1" lang="ja-JP" altLang="en-US" smtClean="0"/>
              <a:t>2013/9/15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184502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8599508-A28B-4017-BFF1-D98070A351D2}" type="datetimeFigureOut">
              <a:rPr kumimoji="1" lang="ja-JP" altLang="en-US" smtClean="0"/>
              <a:t>2013/9/15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3167338-501D-4663-8A8C-8E7C95576049}" type="slidenum">
              <a:rPr kumimoji="1" lang="ja-JP" altLang="en-US" smtClean="0"/>
              <a:t>‹#›</a:t>
            </a:fld>
            <a:endParaRPr kumimoji="1" lang="ja-JP" altLang="en-US"/>
          </a:p>
        </p:txBody>
      </p:sp>
    </p:spTree>
    <p:extLst>
      <p:ext uri="{BB962C8B-B14F-4D97-AF65-F5344CB8AC3E}">
        <p14:creationId xmlns:p14="http://schemas.microsoft.com/office/powerpoint/2010/main" val="162995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t="6701" b="27525"/>
          <a:stretch/>
        </p:blipFill>
        <p:spPr>
          <a:xfrm>
            <a:off x="-26656" y="562654"/>
            <a:ext cx="6884656" cy="2995449"/>
          </a:xfrm>
          <a:prstGeom prst="rect">
            <a:avLst/>
          </a:prstGeom>
        </p:spPr>
      </p:pic>
      <p:sp>
        <p:nvSpPr>
          <p:cNvPr id="6" name="正方形/長方形 5"/>
          <p:cNvSpPr/>
          <p:nvPr/>
        </p:nvSpPr>
        <p:spPr>
          <a:xfrm>
            <a:off x="116632" y="899592"/>
            <a:ext cx="4896544" cy="2062103"/>
          </a:xfrm>
          <a:prstGeom prst="rect">
            <a:avLst/>
          </a:prstGeom>
        </p:spPr>
        <p:txBody>
          <a:bodyPr wrap="square">
            <a:spAutoFit/>
          </a:bodyPr>
          <a:lstStyle/>
          <a:p>
            <a:r>
              <a:rPr lang="ja-JP" altLang="en-US" sz="3200" b="1" dirty="0">
                <a:solidFill>
                  <a:schemeClr val="bg1"/>
                </a:solidFill>
                <a:latin typeface="AR楷書体M" pitchFamily="49" charset="-128"/>
                <a:ea typeface="AR楷書体M" pitchFamily="49" charset="-128"/>
              </a:rPr>
              <a:t>あなた</a:t>
            </a:r>
            <a:r>
              <a:rPr lang="ja-JP" altLang="en-US" sz="3200" b="1" dirty="0" smtClean="0">
                <a:solidFill>
                  <a:schemeClr val="bg1"/>
                </a:solidFill>
                <a:latin typeface="AR楷書体M" pitchFamily="49" charset="-128"/>
                <a:ea typeface="AR楷書体M" pitchFamily="49" charset="-128"/>
              </a:rPr>
              <a:t>の</a:t>
            </a:r>
            <a:endParaRPr lang="en-US" altLang="ja-JP" sz="3200" b="1" dirty="0" smtClean="0">
              <a:solidFill>
                <a:schemeClr val="bg1"/>
              </a:solidFill>
              <a:latin typeface="AR楷書体M" pitchFamily="49" charset="-128"/>
              <a:ea typeface="AR楷書体M" pitchFamily="49" charset="-128"/>
            </a:endParaRPr>
          </a:p>
          <a:p>
            <a:r>
              <a:rPr lang="ja-JP" altLang="en-US" sz="3200" b="1" dirty="0" smtClean="0">
                <a:solidFill>
                  <a:schemeClr val="bg1"/>
                </a:solidFill>
                <a:latin typeface="AR楷書体M" pitchFamily="49" charset="-128"/>
                <a:ea typeface="AR楷書体M" pitchFamily="49" charset="-128"/>
              </a:rPr>
              <a:t>会社や施設に</a:t>
            </a:r>
            <a:endParaRPr lang="en-US" altLang="ja-JP" sz="3200" b="1" dirty="0" smtClean="0">
              <a:solidFill>
                <a:schemeClr val="bg1"/>
              </a:solidFill>
              <a:latin typeface="AR楷書体M" pitchFamily="49" charset="-128"/>
              <a:ea typeface="AR楷書体M" pitchFamily="49" charset="-128"/>
            </a:endParaRPr>
          </a:p>
          <a:p>
            <a:r>
              <a:rPr lang="ja-JP" altLang="en-US" sz="3200" b="1" dirty="0" smtClean="0">
                <a:solidFill>
                  <a:schemeClr val="bg1"/>
                </a:solidFill>
                <a:latin typeface="AR楷書体M" pitchFamily="49" charset="-128"/>
                <a:ea typeface="AR楷書体M" pitchFamily="49" charset="-128"/>
              </a:rPr>
              <a:t>癒し</a:t>
            </a:r>
            <a:r>
              <a:rPr lang="ja-JP" altLang="en-US" sz="3200" b="1" dirty="0">
                <a:solidFill>
                  <a:schemeClr val="bg1"/>
                </a:solidFill>
                <a:latin typeface="AR楷書体M" pitchFamily="49" charset="-128"/>
                <a:ea typeface="AR楷書体M" pitchFamily="49" charset="-128"/>
              </a:rPr>
              <a:t>の空間</a:t>
            </a:r>
            <a:r>
              <a:rPr lang="ja-JP" altLang="en-US" sz="3200" b="1" dirty="0" smtClean="0">
                <a:solidFill>
                  <a:schemeClr val="bg1"/>
                </a:solidFill>
                <a:latin typeface="AR楷書体M" pitchFamily="49" charset="-128"/>
                <a:ea typeface="AR楷書体M" pitchFamily="49" charset="-128"/>
              </a:rPr>
              <a:t>を</a:t>
            </a:r>
            <a:endParaRPr lang="en-US" altLang="ja-JP" sz="3200" b="1" dirty="0" smtClean="0">
              <a:solidFill>
                <a:schemeClr val="bg1"/>
              </a:solidFill>
              <a:latin typeface="AR楷書体M" pitchFamily="49" charset="-128"/>
              <a:ea typeface="AR楷書体M" pitchFamily="49" charset="-128"/>
            </a:endParaRPr>
          </a:p>
          <a:p>
            <a:r>
              <a:rPr lang="ja-JP" altLang="en-US" sz="3200" b="1" dirty="0" smtClean="0">
                <a:solidFill>
                  <a:schemeClr val="bg1"/>
                </a:solidFill>
                <a:latin typeface="AR楷書体M" pitchFamily="49" charset="-128"/>
                <a:ea typeface="AR楷書体M" pitchFamily="49" charset="-128"/>
              </a:rPr>
              <a:t>作りません</a:t>
            </a:r>
            <a:r>
              <a:rPr lang="ja-JP" altLang="en-US" sz="3200" b="1" dirty="0">
                <a:solidFill>
                  <a:schemeClr val="bg1"/>
                </a:solidFill>
                <a:latin typeface="AR楷書体M" pitchFamily="49" charset="-128"/>
                <a:ea typeface="AR楷書体M" pitchFamily="49" charset="-128"/>
              </a:rPr>
              <a:t>か？</a:t>
            </a:r>
          </a:p>
        </p:txBody>
      </p:sp>
      <p:sp>
        <p:nvSpPr>
          <p:cNvPr id="7" name="テキスト ボックス 6"/>
          <p:cNvSpPr txBox="1"/>
          <p:nvPr/>
        </p:nvSpPr>
        <p:spPr>
          <a:xfrm>
            <a:off x="296652" y="56809"/>
            <a:ext cx="6264696" cy="523220"/>
          </a:xfrm>
          <a:prstGeom prst="rect">
            <a:avLst/>
          </a:prstGeom>
          <a:noFill/>
        </p:spPr>
        <p:txBody>
          <a:bodyPr wrap="square" rtlCol="0">
            <a:spAutoFit/>
          </a:bodyPr>
          <a:lstStyle/>
          <a:p>
            <a:r>
              <a:rPr kumimoji="1" lang="en-US" altLang="ja-JP" sz="2800" dirty="0" smtClean="0"/>
              <a:t>NPO</a:t>
            </a:r>
            <a:r>
              <a:rPr kumimoji="1" lang="ja-JP" altLang="en-US" sz="2800" dirty="0" smtClean="0"/>
              <a:t>法人ライフェリーホリスティック協会</a:t>
            </a:r>
            <a:endParaRPr kumimoji="1" lang="ja-JP" altLang="en-US" sz="2800" dirty="0"/>
          </a:p>
        </p:txBody>
      </p:sp>
      <p:sp>
        <p:nvSpPr>
          <p:cNvPr id="2" name="テキスト ボックス 1"/>
          <p:cNvSpPr txBox="1"/>
          <p:nvPr/>
        </p:nvSpPr>
        <p:spPr>
          <a:xfrm>
            <a:off x="170330" y="4524651"/>
            <a:ext cx="6571038" cy="2246769"/>
          </a:xfrm>
          <a:prstGeom prst="rect">
            <a:avLst/>
          </a:prstGeom>
          <a:noFill/>
        </p:spPr>
        <p:txBody>
          <a:bodyPr wrap="square" rtlCol="0">
            <a:spAutoFit/>
          </a:bodyPr>
          <a:lstStyle/>
          <a:p>
            <a:r>
              <a:rPr lang="ja-JP" altLang="en-US" sz="1400" b="1" dirty="0">
                <a:solidFill>
                  <a:srgbClr val="FF0000"/>
                </a:solidFill>
              </a:rPr>
              <a:t>メリット１：従業員の健康増進・健康管理に</a:t>
            </a:r>
            <a:endParaRPr lang="en-US" altLang="ja-JP" sz="1400" b="1" dirty="0">
              <a:solidFill>
                <a:srgbClr val="FF0000"/>
              </a:solidFill>
            </a:endParaRPr>
          </a:p>
          <a:p>
            <a:r>
              <a:rPr lang="ja-JP" altLang="en-US" sz="1400" dirty="0" smtClean="0"/>
              <a:t>　日ごろ</a:t>
            </a:r>
            <a:r>
              <a:rPr lang="ja-JP" altLang="en-US" sz="1400" dirty="0"/>
              <a:t>のストレスや疲労を身近な場所で気軽にケアできるというのが魅力だと思</a:t>
            </a:r>
            <a:r>
              <a:rPr lang="ja-JP" altLang="en-US" sz="1400" dirty="0" smtClean="0"/>
              <a:t>いま　す</a:t>
            </a:r>
            <a:r>
              <a:rPr lang="ja-JP" altLang="en-US" sz="1400" dirty="0"/>
              <a:t>。また、自分の体は自分で管理するという意識も高まります。</a:t>
            </a:r>
            <a:endParaRPr lang="en-US" altLang="ja-JP" sz="1400" b="1" dirty="0"/>
          </a:p>
          <a:p>
            <a:r>
              <a:rPr lang="ja-JP" altLang="en-US" sz="1400" b="1" dirty="0" smtClean="0">
                <a:solidFill>
                  <a:srgbClr val="FF0000"/>
                </a:solidFill>
              </a:rPr>
              <a:t>メリット</a:t>
            </a:r>
            <a:r>
              <a:rPr lang="ja-JP" altLang="en-US" sz="1400" b="1" dirty="0">
                <a:solidFill>
                  <a:srgbClr val="FF0000"/>
                </a:solidFill>
              </a:rPr>
              <a:t>２：顧客満足度の向上にも</a:t>
            </a:r>
          </a:p>
          <a:p>
            <a:r>
              <a:rPr lang="ja-JP" altLang="en-US" sz="1400" dirty="0" smtClean="0"/>
              <a:t>　従業員</a:t>
            </a:r>
            <a:r>
              <a:rPr lang="ja-JP" altLang="en-US" sz="1400" dirty="0"/>
              <a:t>が満足して仕事をすることができれば、お客様に対しても余裕を持って接することができます。</a:t>
            </a:r>
            <a:br>
              <a:rPr lang="ja-JP" altLang="en-US" sz="1400" dirty="0"/>
            </a:br>
            <a:r>
              <a:rPr lang="ja-JP" altLang="en-US" sz="1400" b="1" dirty="0" smtClean="0">
                <a:solidFill>
                  <a:srgbClr val="FF0000"/>
                </a:solidFill>
              </a:rPr>
              <a:t>メリット</a:t>
            </a:r>
            <a:r>
              <a:rPr lang="ja-JP" altLang="en-US" sz="1400" b="1" dirty="0">
                <a:solidFill>
                  <a:srgbClr val="FF0000"/>
                </a:solidFill>
              </a:rPr>
              <a:t>３：節税対策にも</a:t>
            </a:r>
          </a:p>
          <a:p>
            <a:r>
              <a:rPr lang="ja-JP" altLang="en-US" sz="1400" dirty="0" smtClean="0"/>
              <a:t>　誰</a:t>
            </a:r>
            <a:r>
              <a:rPr lang="ja-JP" altLang="en-US" sz="1400" dirty="0"/>
              <a:t>もがマッサージを受けられる環境にしていれば、福利厚生費として計上でき、とても喜ばれる節税対策になります。</a:t>
            </a:r>
            <a:br>
              <a:rPr lang="ja-JP" altLang="en-US" sz="1400" dirty="0"/>
            </a:br>
            <a:endParaRPr lang="ja-JP" altLang="en-US" sz="1400" dirty="0"/>
          </a:p>
        </p:txBody>
      </p:sp>
      <p:sp>
        <p:nvSpPr>
          <p:cNvPr id="3" name="テキスト ボックス 2"/>
          <p:cNvSpPr txBox="1"/>
          <p:nvPr/>
        </p:nvSpPr>
        <p:spPr>
          <a:xfrm>
            <a:off x="1979685" y="4106908"/>
            <a:ext cx="2952328" cy="369332"/>
          </a:xfrm>
          <a:prstGeom prst="rect">
            <a:avLst/>
          </a:prstGeom>
          <a:noFill/>
        </p:spPr>
        <p:txBody>
          <a:bodyPr wrap="square" rtlCol="0">
            <a:spAutoFit/>
          </a:bodyPr>
          <a:lstStyle/>
          <a:p>
            <a:r>
              <a:rPr lang="ja-JP" altLang="en-US" b="1" dirty="0"/>
              <a:t>福利厚生サービスのメリット</a:t>
            </a:r>
            <a:endParaRPr lang="ja-JP" altLang="en-US" dirty="0"/>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12" y="3675259"/>
            <a:ext cx="989071" cy="929386"/>
          </a:xfrm>
          <a:prstGeom prst="rect">
            <a:avLst/>
          </a:prstGeom>
        </p:spPr>
      </p:pic>
      <p:sp>
        <p:nvSpPr>
          <p:cNvPr id="11" name="テキスト ボックス 10"/>
          <p:cNvSpPr txBox="1"/>
          <p:nvPr/>
        </p:nvSpPr>
        <p:spPr>
          <a:xfrm>
            <a:off x="1335471" y="3693686"/>
            <a:ext cx="4896544" cy="369332"/>
          </a:xfrm>
          <a:prstGeom prst="rect">
            <a:avLst/>
          </a:prstGeom>
          <a:noFill/>
        </p:spPr>
        <p:txBody>
          <a:bodyPr wrap="square" rtlCol="0">
            <a:spAutoFit/>
          </a:bodyPr>
          <a:lstStyle/>
          <a:p>
            <a:r>
              <a:rPr kumimoji="1" lang="ja-JP" altLang="en-US" b="1" dirty="0" smtClean="0"/>
              <a:t>福利厚生に</a:t>
            </a:r>
            <a:r>
              <a:rPr lang="ja-JP" altLang="en-US" b="1" dirty="0" smtClean="0"/>
              <a:t>リラクセーションを導入しませんか？</a:t>
            </a:r>
            <a:endParaRPr kumimoji="1" lang="ja-JP" altLang="en-US" b="1" dirty="0"/>
          </a:p>
        </p:txBody>
      </p:sp>
      <p:sp>
        <p:nvSpPr>
          <p:cNvPr id="14" name="テキスト ボックス 13"/>
          <p:cNvSpPr txBox="1"/>
          <p:nvPr/>
        </p:nvSpPr>
        <p:spPr>
          <a:xfrm>
            <a:off x="575147" y="6660232"/>
            <a:ext cx="5482010" cy="1077218"/>
          </a:xfrm>
          <a:prstGeom prst="rect">
            <a:avLst/>
          </a:prstGeom>
          <a:noFill/>
          <a:ln w="19050">
            <a:noFill/>
            <a:prstDash val="sysDash"/>
          </a:ln>
        </p:spPr>
        <p:txBody>
          <a:bodyPr wrap="square" rtlCol="0">
            <a:spAutoFit/>
          </a:bodyPr>
          <a:lstStyle/>
          <a:p>
            <a:r>
              <a:rPr lang="ja-JP" altLang="en-US" sz="1600" b="1" dirty="0"/>
              <a:t>契約形態</a:t>
            </a:r>
            <a:r>
              <a:rPr lang="ja-JP" altLang="en-US" sz="1600" dirty="0"/>
              <a:t>　　時間契約</a:t>
            </a:r>
            <a:r>
              <a:rPr lang="ja-JP" altLang="en-US" sz="1600" dirty="0" smtClean="0"/>
              <a:t>（セラピスト人数</a:t>
            </a:r>
            <a:r>
              <a:rPr lang="en-US" altLang="ja-JP" sz="1600" dirty="0" smtClean="0"/>
              <a:t>×</a:t>
            </a:r>
            <a:r>
              <a:rPr lang="ja-JP" altLang="en-US" sz="1600" dirty="0" smtClean="0"/>
              <a:t>料金</a:t>
            </a:r>
            <a:r>
              <a:rPr lang="en-US" altLang="ja-JP" sz="1600" dirty="0" smtClean="0"/>
              <a:t>1H3000</a:t>
            </a:r>
            <a:r>
              <a:rPr lang="ja-JP" altLang="en-US" sz="1600" dirty="0" smtClean="0"/>
              <a:t>円、１日</a:t>
            </a:r>
            <a:r>
              <a:rPr lang="ja-JP" altLang="en-US" sz="1600" dirty="0"/>
              <a:t>３時間～８時間　</a:t>
            </a:r>
            <a:r>
              <a:rPr lang="ja-JP" altLang="en-US" sz="1600" dirty="0" smtClean="0"/>
              <a:t>　　</a:t>
            </a:r>
            <a:r>
              <a:rPr lang="en-US" altLang="ja-JP" sz="1600" dirty="0" smtClean="0"/>
              <a:t>※</a:t>
            </a:r>
            <a:r>
              <a:rPr lang="ja-JP" altLang="en-US" sz="1600" dirty="0"/>
              <a:t>休憩時間を除く）</a:t>
            </a:r>
          </a:p>
          <a:p>
            <a:r>
              <a:rPr lang="ja-JP" altLang="en-US" sz="1600" b="1" dirty="0"/>
              <a:t>契約期間</a:t>
            </a:r>
            <a:r>
              <a:rPr lang="ja-JP" altLang="en-US" sz="1600" dirty="0"/>
              <a:t>　　３ヶ月、６ヶ月、１２ヶ月、</a:t>
            </a:r>
            <a:r>
              <a:rPr lang="en-US" altLang="ja-JP" sz="1600" dirty="0"/>
              <a:t>※</a:t>
            </a:r>
            <a:r>
              <a:rPr lang="ja-JP" altLang="en-US" sz="1600" dirty="0"/>
              <a:t>要相談　</a:t>
            </a:r>
            <a:r>
              <a:rPr lang="en-US" altLang="ja-JP" sz="1600" dirty="0"/>
              <a:t>※</a:t>
            </a:r>
            <a:r>
              <a:rPr lang="ja-JP" altLang="en-US" sz="1600" dirty="0"/>
              <a:t>各月１回～</a:t>
            </a:r>
          </a:p>
          <a:p>
            <a:r>
              <a:rPr lang="ja-JP" altLang="en-US" sz="1600" b="1" dirty="0"/>
              <a:t>施術時間　</a:t>
            </a:r>
            <a:r>
              <a:rPr lang="ja-JP" altLang="en-US" sz="1600" dirty="0"/>
              <a:t>　２０</a:t>
            </a:r>
            <a:r>
              <a:rPr lang="ja-JP" altLang="en-US" sz="1600" dirty="0" smtClean="0"/>
              <a:t>分～６０分　　</a:t>
            </a:r>
            <a:endParaRPr lang="ja-JP" altLang="en-US" sz="1600" dirty="0"/>
          </a:p>
        </p:txBody>
      </p:sp>
      <p:sp>
        <p:nvSpPr>
          <p:cNvPr id="4" name="テキスト ボックス 3"/>
          <p:cNvSpPr txBox="1"/>
          <p:nvPr/>
        </p:nvSpPr>
        <p:spPr>
          <a:xfrm>
            <a:off x="692696" y="7734031"/>
            <a:ext cx="5868652" cy="369332"/>
          </a:xfrm>
          <a:prstGeom prst="rect">
            <a:avLst/>
          </a:prstGeom>
          <a:noFill/>
        </p:spPr>
        <p:txBody>
          <a:bodyPr wrap="square" rtlCol="0">
            <a:spAutoFit/>
          </a:bodyPr>
          <a:lstStyle/>
          <a:p>
            <a:r>
              <a:rPr kumimoji="1" lang="en-US" altLang="ja-JP" dirty="0" smtClean="0"/>
              <a:t>※</a:t>
            </a:r>
            <a:r>
              <a:rPr kumimoji="1" lang="ja-JP" altLang="en-US" dirty="0" smtClean="0"/>
              <a:t>ワンコイン</a:t>
            </a:r>
            <a:r>
              <a:rPr lang="ja-JP" altLang="en-US" dirty="0" smtClean="0"/>
              <a:t>お試し体験（お一人様</a:t>
            </a:r>
            <a:r>
              <a:rPr lang="en-US" altLang="ja-JP" dirty="0" smtClean="0"/>
              <a:t>15</a:t>
            </a:r>
            <a:r>
              <a:rPr lang="ja-JP" altLang="en-US" dirty="0" smtClean="0"/>
              <a:t>分）も行っています。</a:t>
            </a:r>
            <a:endParaRPr kumimoji="1" lang="ja-JP" altLang="en-US" dirty="0"/>
          </a:p>
        </p:txBody>
      </p:sp>
      <p:sp>
        <p:nvSpPr>
          <p:cNvPr id="12" name="テキスト ボックス 11"/>
          <p:cNvSpPr txBox="1"/>
          <p:nvPr/>
        </p:nvSpPr>
        <p:spPr>
          <a:xfrm>
            <a:off x="1213650" y="8104447"/>
            <a:ext cx="4205003" cy="923330"/>
          </a:xfrm>
          <a:prstGeom prst="rect">
            <a:avLst/>
          </a:prstGeom>
          <a:solidFill>
            <a:srgbClr val="FFFFCC"/>
          </a:solidFill>
          <a:ln w="3175">
            <a:solidFill>
              <a:schemeClr val="tx1"/>
            </a:solidFill>
          </a:ln>
        </p:spPr>
        <p:txBody>
          <a:bodyPr wrap="square" rtlCol="0">
            <a:spAutoFit/>
          </a:bodyPr>
          <a:lstStyle/>
          <a:p>
            <a:r>
              <a:rPr kumimoji="1" lang="en-US" altLang="ja-JP" b="1" dirty="0" smtClean="0"/>
              <a:t>NPO</a:t>
            </a:r>
            <a:r>
              <a:rPr kumimoji="1" lang="ja-JP" altLang="en-US" b="1" dirty="0" smtClean="0"/>
              <a:t>法人ライフェリーホリスティック協会</a:t>
            </a:r>
            <a:endParaRPr kumimoji="1" lang="en-US" altLang="ja-JP" b="1" dirty="0" smtClean="0"/>
          </a:p>
          <a:p>
            <a:r>
              <a:rPr lang="ja-JP" altLang="en-US" dirty="0"/>
              <a:t>〒</a:t>
            </a:r>
            <a:r>
              <a:rPr lang="en-US" altLang="ja-JP" dirty="0"/>
              <a:t>849-0906</a:t>
            </a:r>
            <a:r>
              <a:rPr lang="ja-JP" altLang="en-US" dirty="0"/>
              <a:t>佐賀市金立町金立</a:t>
            </a:r>
            <a:r>
              <a:rPr lang="en-US" altLang="ja-JP" dirty="0"/>
              <a:t>2944-5</a:t>
            </a:r>
          </a:p>
          <a:p>
            <a:r>
              <a:rPr lang="ja-JP" altLang="en-US" dirty="0"/>
              <a:t>　　　　　　　</a:t>
            </a:r>
            <a:r>
              <a:rPr lang="en-US" altLang="ja-JP" dirty="0"/>
              <a:t>TEL</a:t>
            </a:r>
            <a:r>
              <a:rPr lang="ja-JP" altLang="en-US" dirty="0"/>
              <a:t>　</a:t>
            </a:r>
            <a:r>
              <a:rPr lang="en-US" altLang="ja-JP" dirty="0"/>
              <a:t>090-8627-1184</a:t>
            </a:r>
            <a:r>
              <a:rPr lang="ja-JP" altLang="en-US" dirty="0"/>
              <a:t>　</a:t>
            </a:r>
          </a:p>
        </p:txBody>
      </p:sp>
    </p:spTree>
    <p:extLst>
      <p:ext uri="{BB962C8B-B14F-4D97-AF65-F5344CB8AC3E}">
        <p14:creationId xmlns:p14="http://schemas.microsoft.com/office/powerpoint/2010/main" val="24260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03734" y="114482"/>
            <a:ext cx="5400600" cy="369332"/>
          </a:xfrm>
          <a:prstGeom prst="rect">
            <a:avLst/>
          </a:prstGeom>
          <a:noFill/>
        </p:spPr>
        <p:txBody>
          <a:bodyPr wrap="square" rtlCol="0">
            <a:spAutoFit/>
          </a:bodyPr>
          <a:lstStyle/>
          <a:p>
            <a:r>
              <a:rPr kumimoji="1" lang="ja-JP" altLang="en-US" dirty="0" smtClean="0">
                <a:latin typeface="AR PＰＯＰ体B" pitchFamily="50" charset="-128"/>
                <a:ea typeface="AR PＰＯＰ体B" pitchFamily="50" charset="-128"/>
              </a:rPr>
              <a:t>笑顔と元気を増やして明るい社会にしていく活動団体　</a:t>
            </a:r>
            <a:r>
              <a:rPr kumimoji="1" lang="ja-JP" altLang="en-US" dirty="0" smtClean="0"/>
              <a:t>　　　　　　　　　　　　　　</a:t>
            </a:r>
            <a:endParaRPr kumimoji="1" lang="ja-JP" altLang="en-US" dirty="0"/>
          </a:p>
        </p:txBody>
      </p:sp>
      <p:sp>
        <p:nvSpPr>
          <p:cNvPr id="5" name="テキスト ボックス 4"/>
          <p:cNvSpPr txBox="1"/>
          <p:nvPr/>
        </p:nvSpPr>
        <p:spPr>
          <a:xfrm>
            <a:off x="434888" y="465879"/>
            <a:ext cx="6378320" cy="523220"/>
          </a:xfrm>
          <a:prstGeom prst="rect">
            <a:avLst/>
          </a:prstGeom>
          <a:ln>
            <a:solidFill>
              <a:schemeClr val="bg1"/>
            </a:solidFill>
          </a:ln>
        </p:spPr>
        <p:style>
          <a:lnRef idx="2">
            <a:schemeClr val="accent6"/>
          </a:lnRef>
          <a:fillRef idx="1001">
            <a:schemeClr val="lt1"/>
          </a:fillRef>
          <a:effectRef idx="0">
            <a:schemeClr val="accent6"/>
          </a:effectRef>
          <a:fontRef idx="minor">
            <a:schemeClr val="dk1"/>
          </a:fontRef>
        </p:style>
        <p:txBody>
          <a:bodyPr wrap="square" rtlCol="0">
            <a:spAutoFit/>
          </a:bodyPr>
          <a:lstStyle/>
          <a:p>
            <a:r>
              <a:rPr kumimoji="1" lang="en-US" altLang="ja-JP" sz="2800" dirty="0" smtClean="0">
                <a:solidFill>
                  <a:srgbClr val="00B050"/>
                </a:solidFill>
                <a:latin typeface="HGP創英角ﾎﾟｯﾌﾟ体" pitchFamily="50" charset="-128"/>
                <a:ea typeface="HGP創英角ﾎﾟｯﾌﾟ体" pitchFamily="50" charset="-128"/>
              </a:rPr>
              <a:t>NPO</a:t>
            </a:r>
            <a:r>
              <a:rPr kumimoji="1" lang="ja-JP" altLang="en-US" sz="2800" dirty="0" smtClean="0">
                <a:solidFill>
                  <a:srgbClr val="00B050"/>
                </a:solidFill>
                <a:latin typeface="HGP創英角ﾎﾟｯﾌﾟ体" pitchFamily="50" charset="-128"/>
                <a:ea typeface="HGP創英角ﾎﾟｯﾌﾟ体" pitchFamily="50" charset="-128"/>
              </a:rPr>
              <a:t>法人ライフェリーホリスティック協会</a:t>
            </a:r>
            <a:endParaRPr kumimoji="1" lang="ja-JP" altLang="en-US" sz="2800" dirty="0">
              <a:solidFill>
                <a:srgbClr val="00B050"/>
              </a:solidFill>
              <a:latin typeface="HGP創英角ﾎﾟｯﾌﾟ体" pitchFamily="50" charset="-128"/>
              <a:ea typeface="HGP創英角ﾎﾟｯﾌﾟ体" pitchFamily="50" charset="-128"/>
            </a:endParaRPr>
          </a:p>
        </p:txBody>
      </p:sp>
      <p:graphicFrame>
        <p:nvGraphicFramePr>
          <p:cNvPr id="7" name="図表 6"/>
          <p:cNvGraphicFramePr/>
          <p:nvPr>
            <p:extLst>
              <p:ext uri="{D42A27DB-BD31-4B8C-83A1-F6EECF244321}">
                <p14:modId xmlns:p14="http://schemas.microsoft.com/office/powerpoint/2010/main" val="1947072899"/>
              </p:ext>
            </p:extLst>
          </p:nvPr>
        </p:nvGraphicFramePr>
        <p:xfrm>
          <a:off x="878637" y="2875903"/>
          <a:ext cx="5418432" cy="38514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テキスト ボックス 8"/>
          <p:cNvSpPr txBox="1"/>
          <p:nvPr/>
        </p:nvSpPr>
        <p:spPr>
          <a:xfrm>
            <a:off x="398800" y="6886360"/>
            <a:ext cx="6450496" cy="646331"/>
          </a:xfrm>
          <a:prstGeom prst="rect">
            <a:avLst/>
          </a:prstGeom>
          <a:noFill/>
        </p:spPr>
        <p:txBody>
          <a:bodyPr wrap="square" rtlCol="0">
            <a:spAutoFit/>
          </a:bodyPr>
          <a:lstStyle/>
          <a:p>
            <a:r>
              <a:rPr kumimoji="1" lang="ja-JP" altLang="en-US" dirty="0" smtClean="0">
                <a:solidFill>
                  <a:schemeClr val="accent6">
                    <a:lumMod val="75000"/>
                  </a:schemeClr>
                </a:solidFill>
                <a:latin typeface="HGP創英角ﾎﾟｯﾌﾟ体" pitchFamily="50" charset="-128"/>
                <a:ea typeface="HGP創英角ﾎﾟｯﾌﾟ体" pitchFamily="50" charset="-128"/>
              </a:rPr>
              <a:t>どんな小さなことでも困ったことがあれば、</a:t>
            </a:r>
            <a:r>
              <a:rPr lang="ja-JP" altLang="en-US" dirty="0" smtClean="0">
                <a:solidFill>
                  <a:schemeClr val="accent6">
                    <a:lumMod val="75000"/>
                  </a:schemeClr>
                </a:solidFill>
                <a:latin typeface="HGP創英角ﾎﾟｯﾌﾟ体" pitchFamily="50" charset="-128"/>
                <a:ea typeface="HGP創英角ﾎﾟｯﾌﾟ体" pitchFamily="50" charset="-128"/>
              </a:rPr>
              <a:t>ご相談下さい</a:t>
            </a:r>
            <a:r>
              <a:rPr kumimoji="1" lang="ja-JP" altLang="en-US" dirty="0" smtClean="0">
                <a:solidFill>
                  <a:schemeClr val="accent6">
                    <a:lumMod val="75000"/>
                  </a:schemeClr>
                </a:solidFill>
                <a:latin typeface="HGP創英角ﾎﾟｯﾌﾟ体" pitchFamily="50" charset="-128"/>
                <a:ea typeface="HGP創英角ﾎﾟｯﾌﾟ体" pitchFamily="50" charset="-128"/>
              </a:rPr>
              <a:t>。また、</a:t>
            </a:r>
            <a:endParaRPr kumimoji="1" lang="en-US" altLang="ja-JP" dirty="0" smtClean="0">
              <a:solidFill>
                <a:schemeClr val="accent6">
                  <a:lumMod val="75000"/>
                </a:schemeClr>
              </a:solidFill>
              <a:latin typeface="HGP創英角ﾎﾟｯﾌﾟ体" pitchFamily="50" charset="-128"/>
              <a:ea typeface="HGP創英角ﾎﾟｯﾌﾟ体" pitchFamily="50" charset="-128"/>
            </a:endParaRPr>
          </a:p>
          <a:p>
            <a:endParaRPr kumimoji="1" lang="ja-JP" altLang="en-US" dirty="0">
              <a:solidFill>
                <a:schemeClr val="accent6">
                  <a:lumMod val="75000"/>
                </a:schemeClr>
              </a:solidFill>
              <a:latin typeface="HGP創英角ﾎﾟｯﾌﾟ体" pitchFamily="50" charset="-128"/>
              <a:ea typeface="HGP創英角ﾎﾟｯﾌﾟ体" pitchFamily="50" charset="-128"/>
            </a:endParaRPr>
          </a:p>
        </p:txBody>
      </p:sp>
      <p:pic>
        <p:nvPicPr>
          <p:cNvPr id="11" name="図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9135" y="987611"/>
            <a:ext cx="5479394" cy="1629740"/>
          </a:xfrm>
          <a:prstGeom prst="rect">
            <a:avLst/>
          </a:prstGeom>
        </p:spPr>
      </p:pic>
      <p:sp>
        <p:nvSpPr>
          <p:cNvPr id="13" name="テキスト ボックス 12"/>
          <p:cNvSpPr txBox="1"/>
          <p:nvPr/>
        </p:nvSpPr>
        <p:spPr>
          <a:xfrm>
            <a:off x="310480" y="7209525"/>
            <a:ext cx="6336704" cy="369332"/>
          </a:xfrm>
          <a:prstGeom prst="rect">
            <a:avLst/>
          </a:prstGeom>
          <a:noFill/>
        </p:spPr>
        <p:txBody>
          <a:bodyPr wrap="square" rtlCol="0">
            <a:spAutoFit/>
          </a:bodyPr>
          <a:lstStyle/>
          <a:p>
            <a:r>
              <a:rPr kumimoji="1" lang="ja-JP" altLang="en-US" dirty="0" smtClean="0">
                <a:solidFill>
                  <a:schemeClr val="accent6">
                    <a:lumMod val="75000"/>
                  </a:schemeClr>
                </a:solidFill>
                <a:latin typeface="HGP創英角ﾎﾟｯﾌﾟ体" pitchFamily="50" charset="-128"/>
                <a:ea typeface="HGP創英角ﾎﾟｯﾌﾟ体" pitchFamily="50" charset="-128"/>
              </a:rPr>
              <a:t>私達の活動について詳しく知りたい方もお気軽にお尋ね</a:t>
            </a:r>
            <a:r>
              <a:rPr lang="ja-JP" altLang="en-US" dirty="0" smtClean="0">
                <a:solidFill>
                  <a:schemeClr val="accent6">
                    <a:lumMod val="75000"/>
                  </a:schemeClr>
                </a:solidFill>
                <a:latin typeface="HGP創英角ﾎﾟｯﾌﾟ体" pitchFamily="50" charset="-128"/>
                <a:ea typeface="HGP創英角ﾎﾟｯﾌﾟ体" pitchFamily="50" charset="-128"/>
              </a:rPr>
              <a:t>下さい</a:t>
            </a:r>
            <a:r>
              <a:rPr kumimoji="1" lang="ja-JP" altLang="en-US" dirty="0" smtClean="0">
                <a:solidFill>
                  <a:schemeClr val="accent6">
                    <a:lumMod val="75000"/>
                  </a:schemeClr>
                </a:solidFill>
                <a:latin typeface="HGP創英角ﾎﾟｯﾌﾟ体" pitchFamily="50" charset="-128"/>
                <a:ea typeface="HGP創英角ﾎﾟｯﾌﾟ体" pitchFamily="50" charset="-128"/>
              </a:rPr>
              <a:t>。</a:t>
            </a:r>
            <a:endParaRPr kumimoji="1" lang="ja-JP" altLang="en-US" dirty="0">
              <a:solidFill>
                <a:schemeClr val="accent6">
                  <a:lumMod val="75000"/>
                </a:schemeClr>
              </a:solidFill>
              <a:latin typeface="HGP創英角ﾎﾟｯﾌﾟ体" pitchFamily="50" charset="-128"/>
              <a:ea typeface="HGP創英角ﾎﾟｯﾌﾟ体" pitchFamily="50" charset="-128"/>
            </a:endParaRPr>
          </a:p>
        </p:txBody>
      </p:sp>
      <p:pic>
        <p:nvPicPr>
          <p:cNvPr id="14" name="図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6512" y="8081550"/>
            <a:ext cx="1054443" cy="924400"/>
          </a:xfrm>
          <a:prstGeom prst="rect">
            <a:avLst/>
          </a:prstGeom>
        </p:spPr>
      </p:pic>
      <p:sp>
        <p:nvSpPr>
          <p:cNvPr id="15" name="テキスト ボックス 14"/>
          <p:cNvSpPr txBox="1"/>
          <p:nvPr/>
        </p:nvSpPr>
        <p:spPr>
          <a:xfrm>
            <a:off x="1454392" y="8028385"/>
            <a:ext cx="5331432" cy="1077218"/>
          </a:xfrm>
          <a:prstGeom prst="rect">
            <a:avLst/>
          </a:prstGeom>
          <a:noFill/>
        </p:spPr>
        <p:txBody>
          <a:bodyPr wrap="square" rtlCol="0">
            <a:spAutoFit/>
          </a:bodyPr>
          <a:lstStyle/>
          <a:p>
            <a:r>
              <a:rPr kumimoji="1" lang="ja-JP" altLang="en-US" sz="1600" b="1" dirty="0" smtClean="0"/>
              <a:t>お問い合せ　０９０－８６２８－１１８４（いい癒し）</a:t>
            </a:r>
            <a:endParaRPr kumimoji="1" lang="en-US" altLang="ja-JP" sz="1600" b="1" dirty="0" smtClean="0"/>
          </a:p>
          <a:p>
            <a:r>
              <a:rPr lang="en-US" altLang="ja-JP" sz="1600" b="1" dirty="0" smtClean="0"/>
              <a:t>MAIL</a:t>
            </a:r>
            <a:r>
              <a:rPr lang="ja-JP" altLang="en-US" sz="1600" b="1" dirty="0" smtClean="0"/>
              <a:t>　</a:t>
            </a:r>
            <a:r>
              <a:rPr lang="en-US" altLang="ja-JP" sz="1600" b="1" dirty="0" smtClean="0"/>
              <a:t>npo.liferry@softbank.ne.jp</a:t>
            </a:r>
            <a:endParaRPr kumimoji="1" lang="en-US" altLang="ja-JP" sz="1600" b="1" dirty="0" smtClean="0"/>
          </a:p>
          <a:p>
            <a:r>
              <a:rPr lang="ja-JP" altLang="en-US" sz="1600" dirty="0" smtClean="0"/>
              <a:t>特定非営利活動法人ライフェリーホリスティック協会</a:t>
            </a:r>
            <a:endParaRPr lang="en-US" altLang="ja-JP" sz="1600" dirty="0" smtClean="0"/>
          </a:p>
          <a:p>
            <a:r>
              <a:rPr lang="ja-JP" altLang="en-US" sz="1600" dirty="0" smtClean="0"/>
              <a:t>〒</a:t>
            </a:r>
            <a:r>
              <a:rPr lang="en-US" altLang="ja-JP" sz="1600" dirty="0" smtClean="0"/>
              <a:t>849-0906</a:t>
            </a:r>
            <a:r>
              <a:rPr lang="ja-JP" altLang="en-US" sz="1600" dirty="0" smtClean="0"/>
              <a:t>佐賀市金立町金立</a:t>
            </a:r>
            <a:r>
              <a:rPr lang="en-US" altLang="ja-JP" sz="1600" dirty="0" smtClean="0"/>
              <a:t>2944‐5</a:t>
            </a:r>
            <a:r>
              <a:rPr lang="ja-JP" altLang="en-US" sz="1600" dirty="0" smtClean="0"/>
              <a:t>　　担当　木下</a:t>
            </a:r>
            <a:endParaRPr kumimoji="1" lang="ja-JP" altLang="en-US" sz="1600" dirty="0"/>
          </a:p>
        </p:txBody>
      </p:sp>
      <p:sp>
        <p:nvSpPr>
          <p:cNvPr id="26" name="テキスト ボックス 25"/>
          <p:cNvSpPr txBox="1"/>
          <p:nvPr/>
        </p:nvSpPr>
        <p:spPr>
          <a:xfrm>
            <a:off x="3868596" y="2888892"/>
            <a:ext cx="2689362" cy="830997"/>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57150" lvl="1" indent="-57150" defTabSz="311150">
              <a:lnSpc>
                <a:spcPct val="90000"/>
              </a:lnSpc>
              <a:spcBef>
                <a:spcPct val="0"/>
              </a:spcBef>
              <a:spcAft>
                <a:spcPct val="15000"/>
              </a:spcAft>
              <a:buChar char="••"/>
            </a:pPr>
            <a:r>
              <a:rPr lang="ja-JP" altLang="en-US" sz="1600" dirty="0" smtClean="0"/>
              <a:t>病人を抱える家族へのケア</a:t>
            </a:r>
          </a:p>
          <a:p>
            <a:pPr marL="57150" lvl="1" indent="-57150" defTabSz="311150">
              <a:lnSpc>
                <a:spcPct val="90000"/>
              </a:lnSpc>
              <a:spcBef>
                <a:spcPct val="0"/>
              </a:spcBef>
              <a:spcAft>
                <a:spcPct val="15000"/>
              </a:spcAft>
              <a:buChar char="••"/>
            </a:pPr>
            <a:r>
              <a:rPr lang="ja-JP" altLang="en-US" sz="1600" dirty="0" smtClean="0"/>
              <a:t>薬</a:t>
            </a:r>
            <a:r>
              <a:rPr lang="ja-JP" altLang="en-US" sz="1600" dirty="0"/>
              <a:t>に頼らない</a:t>
            </a:r>
            <a:r>
              <a:rPr lang="ja-JP" altLang="en-US" sz="1600" dirty="0" smtClean="0"/>
              <a:t>健康法の</a:t>
            </a:r>
            <a:r>
              <a:rPr lang="ja-JP" altLang="en-US" sz="1600" dirty="0"/>
              <a:t>提案</a:t>
            </a:r>
          </a:p>
          <a:p>
            <a:pPr marL="57150" lvl="1" indent="-57150" defTabSz="311150">
              <a:lnSpc>
                <a:spcPct val="90000"/>
              </a:lnSpc>
              <a:spcBef>
                <a:spcPct val="0"/>
              </a:spcBef>
              <a:spcAft>
                <a:spcPct val="15000"/>
              </a:spcAft>
              <a:buChar char="••"/>
            </a:pPr>
            <a:r>
              <a:rPr lang="ja-JP" altLang="en-US" sz="1600" dirty="0"/>
              <a:t>病気予防の</a:t>
            </a:r>
            <a:r>
              <a:rPr lang="ja-JP" altLang="en-US" sz="1600" dirty="0" smtClean="0"/>
              <a:t>提案</a:t>
            </a:r>
            <a:endParaRPr lang="ja-JP" altLang="en-US" sz="1600" dirty="0"/>
          </a:p>
        </p:txBody>
      </p:sp>
      <p:sp>
        <p:nvSpPr>
          <p:cNvPr id="27" name="テキスト ボックス 26"/>
          <p:cNvSpPr txBox="1"/>
          <p:nvPr/>
        </p:nvSpPr>
        <p:spPr>
          <a:xfrm>
            <a:off x="101539" y="2888893"/>
            <a:ext cx="2830488" cy="830997"/>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lvl="0"/>
            <a:r>
              <a:rPr lang="ja-JP" altLang="en-US" sz="1600" dirty="0" smtClean="0"/>
              <a:t>・介護者</a:t>
            </a:r>
            <a:r>
              <a:rPr lang="ja-JP" altLang="en-US" sz="1600" dirty="0"/>
              <a:t>を抱える家族へのケア</a:t>
            </a:r>
          </a:p>
          <a:p>
            <a:pPr lvl="0"/>
            <a:r>
              <a:rPr lang="ja-JP" altLang="en-US" sz="1600" dirty="0" smtClean="0"/>
              <a:t>・独居</a:t>
            </a:r>
            <a:r>
              <a:rPr lang="ja-JP" altLang="en-US" sz="1600" dirty="0"/>
              <a:t>老人へのケア</a:t>
            </a:r>
          </a:p>
          <a:p>
            <a:pPr lvl="0"/>
            <a:r>
              <a:rPr lang="ja-JP" altLang="en-US" sz="1600" dirty="0" smtClean="0"/>
              <a:t>・介護</a:t>
            </a:r>
            <a:r>
              <a:rPr lang="ja-JP" altLang="en-US" sz="1600" dirty="0"/>
              <a:t>施設で</a:t>
            </a:r>
            <a:r>
              <a:rPr lang="ja-JP" altLang="en-US" sz="1600" dirty="0" smtClean="0"/>
              <a:t>のフット</a:t>
            </a:r>
            <a:r>
              <a:rPr lang="ja-JP" altLang="en-US" sz="1600" dirty="0"/>
              <a:t>リフレ</a:t>
            </a:r>
          </a:p>
        </p:txBody>
      </p:sp>
      <p:sp>
        <p:nvSpPr>
          <p:cNvPr id="28" name="テキスト ボックス 27"/>
          <p:cNvSpPr txBox="1"/>
          <p:nvPr/>
        </p:nvSpPr>
        <p:spPr>
          <a:xfrm>
            <a:off x="4002880" y="5970929"/>
            <a:ext cx="2782944" cy="830997"/>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lvl="0"/>
            <a:r>
              <a:rPr lang="ja-JP" altLang="en-US" sz="1600" dirty="0" smtClean="0"/>
              <a:t>・子育てのストレスケア</a:t>
            </a:r>
            <a:endParaRPr lang="en-US" altLang="ja-JP" sz="1600" dirty="0"/>
          </a:p>
          <a:p>
            <a:pPr lvl="0"/>
            <a:r>
              <a:rPr lang="ja-JP" altLang="en-US" sz="1600" dirty="0" smtClean="0"/>
              <a:t>・家庭不和によるストレスケア</a:t>
            </a:r>
          </a:p>
          <a:p>
            <a:pPr lvl="0"/>
            <a:r>
              <a:rPr lang="ja-JP" altLang="en-US" sz="1600" dirty="0" smtClean="0"/>
              <a:t>・ひきこもり・不登校のケア</a:t>
            </a:r>
            <a:endParaRPr lang="ja-JP" altLang="en-US" sz="1600" dirty="0"/>
          </a:p>
        </p:txBody>
      </p:sp>
      <p:sp>
        <p:nvSpPr>
          <p:cNvPr id="29" name="テキスト ボックス 28"/>
          <p:cNvSpPr txBox="1"/>
          <p:nvPr/>
        </p:nvSpPr>
        <p:spPr>
          <a:xfrm>
            <a:off x="258656" y="5940152"/>
            <a:ext cx="2755217" cy="861774"/>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lvl="0"/>
            <a:r>
              <a:rPr lang="ja-JP" altLang="en-US" sz="1600" dirty="0" smtClean="0"/>
              <a:t>・教育</a:t>
            </a:r>
            <a:r>
              <a:rPr lang="ja-JP" altLang="en-US" sz="1600" dirty="0"/>
              <a:t>現場でのストレスケア</a:t>
            </a:r>
          </a:p>
          <a:p>
            <a:pPr lvl="0"/>
            <a:r>
              <a:rPr lang="ja-JP" altLang="en-US" sz="1600" dirty="0" smtClean="0"/>
              <a:t>・教員向けのリラックス法</a:t>
            </a:r>
            <a:endParaRPr lang="ja-JP" altLang="en-US" sz="1600" dirty="0"/>
          </a:p>
          <a:p>
            <a:pPr lvl="0"/>
            <a:r>
              <a:rPr lang="ja-JP" altLang="en-US" sz="1600" dirty="0" smtClean="0"/>
              <a:t>・生徒向けリラックス法</a:t>
            </a:r>
            <a:endParaRPr lang="ja-JP" altLang="en-US" sz="1600" dirty="0"/>
          </a:p>
        </p:txBody>
      </p:sp>
      <p:sp>
        <p:nvSpPr>
          <p:cNvPr id="2" name="テキスト ボックス 1"/>
          <p:cNvSpPr txBox="1"/>
          <p:nvPr/>
        </p:nvSpPr>
        <p:spPr>
          <a:xfrm>
            <a:off x="290686" y="4520366"/>
            <a:ext cx="1226097" cy="646331"/>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dirty="0" smtClean="0"/>
              <a:t>セラピスト育成・派遣</a:t>
            </a:r>
            <a:endParaRPr kumimoji="1" lang="ja-JP" altLang="en-US" dirty="0"/>
          </a:p>
        </p:txBody>
      </p:sp>
      <p:sp>
        <p:nvSpPr>
          <p:cNvPr id="3" name="テキスト ボックス 2"/>
          <p:cNvSpPr txBox="1"/>
          <p:nvPr/>
        </p:nvSpPr>
        <p:spPr>
          <a:xfrm>
            <a:off x="5394352" y="4381866"/>
            <a:ext cx="1252832"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dirty="0" smtClean="0"/>
              <a:t>　癒しの</a:t>
            </a:r>
            <a:endParaRPr kumimoji="1" lang="en-US" altLang="ja-JP" dirty="0" smtClean="0"/>
          </a:p>
          <a:p>
            <a:r>
              <a:rPr kumimoji="1" lang="ja-JP" altLang="en-US" dirty="0" smtClean="0"/>
              <a:t>ワンコイン</a:t>
            </a:r>
            <a:endParaRPr kumimoji="1" lang="en-US" altLang="ja-JP" dirty="0" smtClean="0"/>
          </a:p>
          <a:p>
            <a:r>
              <a:rPr kumimoji="1" lang="ja-JP" altLang="en-US" dirty="0" smtClean="0"/>
              <a:t>　イベント</a:t>
            </a:r>
            <a:endParaRPr kumimoji="1" lang="ja-JP" altLang="en-US" dirty="0"/>
          </a:p>
        </p:txBody>
      </p:sp>
      <p:sp>
        <p:nvSpPr>
          <p:cNvPr id="6" name="テキスト ボックス 5"/>
          <p:cNvSpPr txBox="1"/>
          <p:nvPr/>
        </p:nvSpPr>
        <p:spPr>
          <a:xfrm>
            <a:off x="624940" y="7611132"/>
            <a:ext cx="8017249" cy="461665"/>
          </a:xfrm>
          <a:prstGeom prst="rect">
            <a:avLst/>
          </a:prstGeom>
          <a:noFill/>
        </p:spPr>
        <p:txBody>
          <a:bodyPr wrap="square" rtlCol="0">
            <a:spAutoFit/>
          </a:bodyPr>
          <a:lstStyle/>
          <a:p>
            <a:r>
              <a:rPr kumimoji="1" lang="ja-JP" altLang="en-US" sz="2400" b="1" dirty="0" smtClean="0">
                <a:solidFill>
                  <a:srgbClr val="FF0000"/>
                </a:solidFill>
                <a:latin typeface="Adobe Gothic Std B" pitchFamily="34" charset="-128"/>
                <a:ea typeface="Adobe Gothic Std B" pitchFamily="34" charset="-128"/>
              </a:rPr>
              <a:t>ホームページ　</a:t>
            </a:r>
            <a:r>
              <a:rPr kumimoji="1" lang="en-US" altLang="ja-JP" sz="2400" b="1" dirty="0" smtClean="0">
                <a:solidFill>
                  <a:srgbClr val="FF0000"/>
                </a:solidFill>
                <a:latin typeface="Adobe Gothic Std B" pitchFamily="34" charset="-128"/>
                <a:ea typeface="Adobe Gothic Std B" pitchFamily="34" charset="-128"/>
              </a:rPr>
              <a:t>http://www.npoliferry.jp/</a:t>
            </a:r>
            <a:endParaRPr kumimoji="1" lang="ja-JP" altLang="en-US" sz="2400" b="1" dirty="0">
              <a:solidFill>
                <a:srgbClr val="FF0000"/>
              </a:solidFill>
              <a:latin typeface="Adobe Gothic Std B" pitchFamily="34" charset="-128"/>
              <a:ea typeface="Adobe Gothic Std B" pitchFamily="34" charset="-128"/>
            </a:endParaRPr>
          </a:p>
        </p:txBody>
      </p:sp>
      <p:sp>
        <p:nvSpPr>
          <p:cNvPr id="10" name="テキスト ボックス 9"/>
          <p:cNvSpPr txBox="1"/>
          <p:nvPr/>
        </p:nvSpPr>
        <p:spPr>
          <a:xfrm>
            <a:off x="667780" y="2534246"/>
            <a:ext cx="6212296" cy="338554"/>
          </a:xfrm>
          <a:prstGeom prst="rect">
            <a:avLst/>
          </a:prstGeom>
          <a:noFill/>
        </p:spPr>
        <p:txBody>
          <a:bodyPr wrap="square" rtlCol="0">
            <a:spAutoFit/>
          </a:bodyPr>
          <a:lstStyle/>
          <a:p>
            <a:r>
              <a:rPr kumimoji="1" lang="ja-JP" altLang="en-US" sz="1600" dirty="0" smtClean="0"/>
              <a:t>私たちのミッションは、リラクセーションケアで笑顔を増やすこと</a:t>
            </a:r>
            <a:endParaRPr kumimoji="1" lang="ja-JP" altLang="en-US" sz="1600" dirty="0"/>
          </a:p>
        </p:txBody>
      </p:sp>
    </p:spTree>
    <p:extLst>
      <p:ext uri="{BB962C8B-B14F-4D97-AF65-F5344CB8AC3E}">
        <p14:creationId xmlns:p14="http://schemas.microsoft.com/office/powerpoint/2010/main" val="4211563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8106" y="467603"/>
            <a:ext cx="1451012" cy="1415907"/>
          </a:xfrm>
          <a:prstGeom prst="rect">
            <a:avLst/>
          </a:prstGeom>
          <a:ln>
            <a:solidFill>
              <a:srgbClr val="FFFF00"/>
            </a:solidFill>
          </a:ln>
        </p:spPr>
      </p:pic>
      <p:sp>
        <p:nvSpPr>
          <p:cNvPr id="2" name="タイトル 1"/>
          <p:cNvSpPr>
            <a:spLocks noGrp="1"/>
          </p:cNvSpPr>
          <p:nvPr>
            <p:ph type="ctrTitle"/>
          </p:nvPr>
        </p:nvSpPr>
        <p:spPr>
          <a:xfrm>
            <a:off x="-532832" y="125765"/>
            <a:ext cx="6256510" cy="936103"/>
          </a:xfrm>
        </p:spPr>
        <p:txBody>
          <a:bodyPr>
            <a:normAutofit/>
          </a:bodyPr>
          <a:lstStyle/>
          <a:p>
            <a:r>
              <a:rPr kumimoji="1" lang="en-US" altLang="ja-JP" sz="2400" b="1" dirty="0" smtClean="0">
                <a:latin typeface="AR丸ゴシック体M" pitchFamily="49" charset="-128"/>
                <a:ea typeface="AR丸ゴシック体M" pitchFamily="49" charset="-128"/>
              </a:rPr>
              <a:t>NPO</a:t>
            </a:r>
            <a:r>
              <a:rPr kumimoji="1" lang="ja-JP" altLang="en-US" sz="2400" b="1" dirty="0" smtClean="0">
                <a:latin typeface="AR丸ゴシック体M" pitchFamily="49" charset="-128"/>
                <a:ea typeface="AR丸ゴシック体M" pitchFamily="49" charset="-128"/>
              </a:rPr>
              <a:t>法人</a:t>
            </a:r>
            <a:r>
              <a:rPr kumimoji="1" lang="en-US" altLang="ja-JP" sz="2400" b="1" dirty="0" smtClean="0">
                <a:latin typeface="AR丸ゴシック体M" pitchFamily="49" charset="-128"/>
                <a:ea typeface="AR丸ゴシック体M" pitchFamily="49" charset="-128"/>
              </a:rPr>
              <a:t/>
            </a:r>
            <a:br>
              <a:rPr kumimoji="1" lang="en-US" altLang="ja-JP" sz="2400" b="1" dirty="0" smtClean="0">
                <a:latin typeface="AR丸ゴシック体M" pitchFamily="49" charset="-128"/>
                <a:ea typeface="AR丸ゴシック体M" pitchFamily="49" charset="-128"/>
              </a:rPr>
            </a:br>
            <a:r>
              <a:rPr kumimoji="1" lang="ja-JP" altLang="en-US" sz="2400" b="1" dirty="0" smtClean="0">
                <a:latin typeface="AR丸ゴシック体M" pitchFamily="49" charset="-128"/>
                <a:ea typeface="AR丸ゴシック体M" pitchFamily="49" charset="-128"/>
              </a:rPr>
              <a:t>ライフェリーホリスティック協会の</a:t>
            </a:r>
            <a:endParaRPr kumimoji="1" lang="ja-JP" altLang="en-US" sz="2400" b="1" dirty="0">
              <a:latin typeface="AR丸ゴシック体M" pitchFamily="49" charset="-128"/>
              <a:ea typeface="AR丸ゴシック体M" pitchFamily="49" charset="-128"/>
            </a:endParaRPr>
          </a:p>
        </p:txBody>
      </p:sp>
      <p:sp>
        <p:nvSpPr>
          <p:cNvPr id="4" name="テキスト ボックス 3"/>
          <p:cNvSpPr txBox="1"/>
          <p:nvPr/>
        </p:nvSpPr>
        <p:spPr>
          <a:xfrm>
            <a:off x="1213148" y="911786"/>
            <a:ext cx="2808312" cy="523220"/>
          </a:xfrm>
          <a:prstGeom prst="rect">
            <a:avLst/>
          </a:prstGeom>
          <a:noFill/>
        </p:spPr>
        <p:txBody>
          <a:bodyPr wrap="square" rtlCol="0">
            <a:spAutoFit/>
          </a:bodyPr>
          <a:lstStyle/>
          <a:p>
            <a:r>
              <a:rPr kumimoji="1" lang="ja-JP" altLang="en-US" sz="2800" dirty="0" smtClean="0">
                <a:latin typeface="AR丸ゴシック体M" pitchFamily="49" charset="-128"/>
                <a:ea typeface="AR丸ゴシック体M" pitchFamily="49" charset="-128"/>
              </a:rPr>
              <a:t>　</a:t>
            </a:r>
            <a:r>
              <a:rPr kumimoji="1" lang="ja-JP" altLang="en-US" sz="2400" b="1" dirty="0" smtClean="0">
                <a:latin typeface="AR丸ゴシック体M" pitchFamily="49" charset="-128"/>
                <a:ea typeface="AR丸ゴシック体M" pitchFamily="49" charset="-128"/>
              </a:rPr>
              <a:t>活動について</a:t>
            </a:r>
            <a:endParaRPr kumimoji="1" lang="ja-JP" altLang="en-US" sz="2400" b="1" dirty="0">
              <a:latin typeface="AR丸ゴシック体M" pitchFamily="49" charset="-128"/>
              <a:ea typeface="AR丸ゴシック体M" pitchFamily="49" charset="-128"/>
            </a:endParaRPr>
          </a:p>
        </p:txBody>
      </p:sp>
      <p:sp>
        <p:nvSpPr>
          <p:cNvPr id="5" name="テキスト ボックス 4"/>
          <p:cNvSpPr txBox="1"/>
          <p:nvPr/>
        </p:nvSpPr>
        <p:spPr>
          <a:xfrm>
            <a:off x="213606" y="1619672"/>
            <a:ext cx="2403698"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dirty="0" smtClean="0">
                <a:latin typeface="AR丸ゴシック体M" pitchFamily="49" charset="-128"/>
                <a:ea typeface="AR丸ゴシック体M" pitchFamily="49" charset="-128"/>
              </a:rPr>
              <a:t>ライフェリーの思い</a:t>
            </a:r>
            <a:endParaRPr kumimoji="1" lang="ja-JP" altLang="en-US" dirty="0">
              <a:latin typeface="AR丸ゴシック体M" pitchFamily="49" charset="-128"/>
              <a:ea typeface="AR丸ゴシック体M" pitchFamily="49" charset="-128"/>
            </a:endParaRPr>
          </a:p>
        </p:txBody>
      </p:sp>
      <p:sp>
        <p:nvSpPr>
          <p:cNvPr id="6" name="テキスト ボックス 5"/>
          <p:cNvSpPr txBox="1"/>
          <p:nvPr/>
        </p:nvSpPr>
        <p:spPr>
          <a:xfrm>
            <a:off x="213606" y="2195736"/>
            <a:ext cx="6644394" cy="6124754"/>
          </a:xfrm>
          <a:prstGeom prst="rect">
            <a:avLst/>
          </a:prstGeom>
          <a:noFill/>
        </p:spPr>
        <p:txBody>
          <a:bodyPr wrap="square" rtlCol="0">
            <a:spAutoFit/>
          </a:bodyPr>
          <a:lstStyle/>
          <a:p>
            <a:r>
              <a:rPr kumimoji="1" lang="ja-JP" altLang="en-US" sz="1400" dirty="0" smtClean="0"/>
              <a:t>私たちは、笑顔と触れ合いで社会を明るく元気に</a:t>
            </a:r>
            <a:r>
              <a:rPr lang="ja-JP" altLang="en-US" sz="1400" dirty="0"/>
              <a:t>していくために</a:t>
            </a:r>
            <a:r>
              <a:rPr lang="ja-JP" altLang="en-US" sz="1400" dirty="0" smtClean="0"/>
              <a:t>、医療、介護、福祉、教育、家庭の中の様々な問題に対して何ができるのかを考え、行動するために法人を立ち上げました。</a:t>
            </a:r>
            <a:endParaRPr lang="en-US" altLang="ja-JP" sz="1400" dirty="0" smtClean="0"/>
          </a:p>
          <a:p>
            <a:r>
              <a:rPr kumimoji="1" lang="ja-JP" altLang="en-US" sz="1400" dirty="0"/>
              <a:t>ストレス</a:t>
            </a:r>
            <a:r>
              <a:rPr kumimoji="1" lang="ja-JP" altLang="en-US" sz="1400" dirty="0" smtClean="0"/>
              <a:t>の多い世の中になってきていますが、そのストレスを</a:t>
            </a:r>
            <a:r>
              <a:rPr lang="ja-JP" altLang="en-US" sz="1400" dirty="0" smtClean="0"/>
              <a:t>上手く消化できなくなっていることも否めません。</a:t>
            </a:r>
            <a:endParaRPr lang="en-US" altLang="ja-JP" sz="1400" dirty="0" smtClean="0"/>
          </a:p>
          <a:p>
            <a:r>
              <a:rPr lang="ja-JP" altLang="en-US" sz="1400" dirty="0"/>
              <a:t>心</a:t>
            </a:r>
            <a:r>
              <a:rPr lang="ja-JP" altLang="en-US" sz="1400" dirty="0" smtClean="0"/>
              <a:t>の在り方、考え方を変えると人生が変わるとよく言われます。</a:t>
            </a:r>
            <a:endParaRPr lang="en-US" altLang="ja-JP" sz="1400" dirty="0" smtClean="0"/>
          </a:p>
          <a:p>
            <a:r>
              <a:rPr kumimoji="1" lang="ja-JP" altLang="en-US" sz="1400" dirty="0"/>
              <a:t>しかし</a:t>
            </a:r>
            <a:r>
              <a:rPr kumimoji="1" lang="ja-JP" altLang="en-US" sz="1400" dirty="0" smtClean="0"/>
              <a:t>、傷ついている人、病んでいる人にとっては、考え方を変える事がどれだけ難しいことであるか、私たちも理解しているつもりです。</a:t>
            </a:r>
            <a:endParaRPr kumimoji="1" lang="en-US" altLang="ja-JP" sz="1400" dirty="0" smtClean="0"/>
          </a:p>
          <a:p>
            <a:endParaRPr lang="en-US" altLang="ja-JP" sz="1400" dirty="0" smtClean="0"/>
          </a:p>
          <a:p>
            <a:r>
              <a:rPr lang="ja-JP" altLang="en-US" sz="1400" dirty="0" smtClean="0"/>
              <a:t>その</a:t>
            </a:r>
            <a:r>
              <a:rPr lang="ja-JP" altLang="en-US" sz="1400" dirty="0"/>
              <a:t>よう</a:t>
            </a:r>
            <a:r>
              <a:rPr lang="ja-JP" altLang="en-US" sz="1400" dirty="0" smtClean="0"/>
              <a:t>な方がたに対して、その思いを受け入れてくれる</a:t>
            </a:r>
            <a:r>
              <a:rPr lang="ja-JP" altLang="en-US" sz="1400" dirty="0" err="1" smtClean="0"/>
              <a:t>存在があ</a:t>
            </a:r>
            <a:endParaRPr lang="en-US" altLang="ja-JP" sz="1400" dirty="0" smtClean="0"/>
          </a:p>
          <a:p>
            <a:r>
              <a:rPr lang="ja-JP" altLang="en-US" sz="1400" dirty="0" smtClean="0"/>
              <a:t>り、ほっと心の緊張から解放される場があると言う事はとても大事</a:t>
            </a:r>
            <a:endParaRPr lang="en-US" altLang="ja-JP" sz="1400" dirty="0" smtClean="0"/>
          </a:p>
          <a:p>
            <a:r>
              <a:rPr lang="ja-JP" altLang="en-US" sz="1400" dirty="0" smtClean="0"/>
              <a:t>な事だと考えています。</a:t>
            </a:r>
            <a:endParaRPr lang="en-US" altLang="ja-JP" sz="1400" dirty="0" smtClean="0"/>
          </a:p>
          <a:p>
            <a:endParaRPr kumimoji="1" lang="en-US" altLang="ja-JP" sz="1400" dirty="0" smtClean="0"/>
          </a:p>
          <a:p>
            <a:r>
              <a:rPr kumimoji="1" lang="ja-JP" altLang="en-US" sz="1400" dirty="0" smtClean="0"/>
              <a:t>ライフェリーという名前は、</a:t>
            </a:r>
            <a:endParaRPr kumimoji="1" lang="en-US" altLang="ja-JP" sz="1400" dirty="0" smtClean="0"/>
          </a:p>
          <a:p>
            <a:r>
              <a:rPr kumimoji="1" lang="ja-JP" altLang="en-US" sz="1400" dirty="0" smtClean="0"/>
              <a:t>生命、生きる力を一人一人に伝え運ぶという使命感から生まれました。</a:t>
            </a:r>
            <a:endParaRPr kumimoji="1" lang="en-US" altLang="ja-JP" sz="1400" dirty="0" smtClean="0"/>
          </a:p>
          <a:p>
            <a:endParaRPr lang="en-US" altLang="ja-JP" sz="1400" dirty="0" smtClean="0"/>
          </a:p>
          <a:p>
            <a:r>
              <a:rPr lang="ja-JP" altLang="en-US" sz="1400" dirty="0" smtClean="0"/>
              <a:t>一人一人の病んだ心と体に活力を与え、笑顔を取り戻してもらえるように、触れ合いと、ただただ寄り添う気持ちでほっこりと気持ちを和ませることができる人材を世の中に輩出していくこと、自然を取り戻し、調和しながら健康に導くことがライフェリーの</a:t>
            </a:r>
            <a:r>
              <a:rPr kumimoji="1" lang="ja-JP" altLang="en-US" sz="1400" dirty="0" smtClean="0"/>
              <a:t>大きな</a:t>
            </a:r>
            <a:r>
              <a:rPr kumimoji="1" lang="ja-JP" altLang="en-US" sz="1400" dirty="0"/>
              <a:t>目的です</a:t>
            </a:r>
            <a:r>
              <a:rPr kumimoji="1" lang="ja-JP" altLang="en-US" sz="1400" dirty="0" smtClean="0"/>
              <a:t>。</a:t>
            </a:r>
            <a:endParaRPr kumimoji="1" lang="en-US" altLang="ja-JP" sz="1400" dirty="0" smtClean="0"/>
          </a:p>
          <a:p>
            <a:endParaRPr kumimoji="1" lang="en-US" altLang="ja-JP" sz="1400" dirty="0" smtClean="0"/>
          </a:p>
          <a:p>
            <a:r>
              <a:rPr lang="ja-JP" altLang="en-US" sz="1400" dirty="0"/>
              <a:t>ライフェリー</a:t>
            </a:r>
            <a:r>
              <a:rPr lang="ja-JP" altLang="en-US" sz="1400" dirty="0" smtClean="0"/>
              <a:t>は、日本のみならず、世界の病んだ人々を救っていきたいと心から願っていますし、本気で取り組む姿勢です。</a:t>
            </a:r>
            <a:r>
              <a:rPr kumimoji="1" lang="ja-JP" altLang="en-US" sz="1400" dirty="0" smtClean="0"/>
              <a:t>また、その思いに賛同して頂ける方々をこれから増やして</a:t>
            </a:r>
            <a:r>
              <a:rPr lang="ja-JP" altLang="en-US" sz="1400" dirty="0" smtClean="0"/>
              <a:t>行き、救済の力を大きくしていきたいと考えています。</a:t>
            </a:r>
            <a:endParaRPr lang="en-US" altLang="ja-JP" sz="1400" dirty="0" smtClean="0"/>
          </a:p>
          <a:p>
            <a:endParaRPr kumimoji="1" lang="en-US" altLang="ja-JP" sz="1400" dirty="0" smtClean="0"/>
          </a:p>
          <a:p>
            <a:r>
              <a:rPr kumimoji="1" lang="ja-JP" altLang="en-US" sz="1400" dirty="0" smtClean="0"/>
              <a:t>ぜひ、一人でも多くの方がたにライフェリーと共に活動をしていただける</a:t>
            </a:r>
            <a:endParaRPr kumimoji="1" lang="en-US" altLang="ja-JP" sz="1400" dirty="0" smtClean="0"/>
          </a:p>
          <a:p>
            <a:r>
              <a:rPr kumimoji="1" lang="ja-JP" altLang="en-US" sz="1400" dirty="0" smtClean="0"/>
              <a:t>方を心から</a:t>
            </a:r>
            <a:r>
              <a:rPr lang="ja-JP" altLang="en-US" sz="1400" dirty="0"/>
              <a:t>待ち望んで</a:t>
            </a:r>
            <a:r>
              <a:rPr lang="ja-JP" altLang="en-US" sz="1400" dirty="0" smtClean="0"/>
              <a:t>います。</a:t>
            </a:r>
            <a:endParaRPr kumimoji="1" lang="en-US" altLang="ja-JP" sz="1400" dirty="0" smtClean="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2575" y="7596336"/>
            <a:ext cx="1133475" cy="1133475"/>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3723" y="3923928"/>
            <a:ext cx="1572327" cy="1213929"/>
          </a:xfrm>
          <a:prstGeom prst="rect">
            <a:avLst/>
          </a:prstGeom>
          <a:effectLst>
            <a:softEdge rad="63500"/>
          </a:effectLst>
        </p:spPr>
      </p:pic>
      <p:sp>
        <p:nvSpPr>
          <p:cNvPr id="3" name="テキスト ボックス 2"/>
          <p:cNvSpPr txBox="1"/>
          <p:nvPr/>
        </p:nvSpPr>
        <p:spPr>
          <a:xfrm>
            <a:off x="899151" y="8116906"/>
            <a:ext cx="4205003" cy="923330"/>
          </a:xfrm>
          <a:prstGeom prst="rect">
            <a:avLst/>
          </a:prstGeom>
          <a:solidFill>
            <a:srgbClr val="FFFFCC"/>
          </a:solidFill>
          <a:ln w="3175">
            <a:solidFill>
              <a:schemeClr val="tx1"/>
            </a:solidFill>
          </a:ln>
        </p:spPr>
        <p:txBody>
          <a:bodyPr wrap="square" rtlCol="0">
            <a:spAutoFit/>
          </a:bodyPr>
          <a:lstStyle/>
          <a:p>
            <a:r>
              <a:rPr kumimoji="1" lang="en-US" altLang="ja-JP" b="1" dirty="0" smtClean="0"/>
              <a:t>NPO</a:t>
            </a:r>
            <a:r>
              <a:rPr kumimoji="1" lang="ja-JP" altLang="en-US" b="1" dirty="0" smtClean="0"/>
              <a:t>法人ライフェリーホリスティック協会</a:t>
            </a:r>
            <a:endParaRPr kumimoji="1" lang="en-US" altLang="ja-JP" b="1" dirty="0" smtClean="0"/>
          </a:p>
          <a:p>
            <a:r>
              <a:rPr lang="ja-JP" altLang="en-US" dirty="0"/>
              <a:t>〒</a:t>
            </a:r>
            <a:r>
              <a:rPr lang="en-US" altLang="ja-JP" dirty="0"/>
              <a:t>849-0906</a:t>
            </a:r>
            <a:r>
              <a:rPr lang="ja-JP" altLang="en-US" dirty="0"/>
              <a:t>佐賀市金立町金立</a:t>
            </a:r>
            <a:r>
              <a:rPr lang="en-US" altLang="ja-JP" dirty="0"/>
              <a:t>2944-5</a:t>
            </a:r>
          </a:p>
          <a:p>
            <a:r>
              <a:rPr lang="ja-JP" altLang="en-US" dirty="0"/>
              <a:t>　　　　　　　</a:t>
            </a:r>
            <a:r>
              <a:rPr lang="en-US" altLang="ja-JP" dirty="0"/>
              <a:t>TEL</a:t>
            </a:r>
            <a:r>
              <a:rPr lang="ja-JP" altLang="en-US" dirty="0"/>
              <a:t>　</a:t>
            </a:r>
            <a:r>
              <a:rPr lang="en-US" altLang="ja-JP" dirty="0"/>
              <a:t>090-8627-1184</a:t>
            </a:r>
            <a:r>
              <a:rPr lang="ja-JP" altLang="en-US" dirty="0"/>
              <a:t>　</a:t>
            </a:r>
          </a:p>
        </p:txBody>
      </p:sp>
    </p:spTree>
    <p:extLst>
      <p:ext uri="{BB962C8B-B14F-4D97-AF65-F5344CB8AC3E}">
        <p14:creationId xmlns:p14="http://schemas.microsoft.com/office/powerpoint/2010/main" val="2734401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4720652" y="5356751"/>
            <a:ext cx="1944216"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chemeClr val="tx1"/>
                </a:solidFill>
              </a:rPr>
              <a:t>親のいない子供の</a:t>
            </a:r>
            <a:r>
              <a:rPr lang="ja-JP" altLang="en-US" dirty="0">
                <a:solidFill>
                  <a:schemeClr val="tx1"/>
                </a:solidFill>
              </a:rPr>
              <a:t>心身の</a:t>
            </a:r>
            <a:r>
              <a:rPr lang="ja-JP" altLang="en-US" dirty="0" smtClean="0">
                <a:solidFill>
                  <a:schemeClr val="tx1"/>
                </a:solidFill>
              </a:rPr>
              <a:t>ケアと育成</a:t>
            </a:r>
            <a:endParaRPr kumimoji="1" lang="ja-JP" altLang="en-US" dirty="0">
              <a:solidFill>
                <a:schemeClr val="tx1"/>
              </a:solidFill>
            </a:endParaRPr>
          </a:p>
        </p:txBody>
      </p:sp>
      <p:sp>
        <p:nvSpPr>
          <p:cNvPr id="14" name="角丸四角形 13"/>
          <p:cNvSpPr/>
          <p:nvPr/>
        </p:nvSpPr>
        <p:spPr>
          <a:xfrm>
            <a:off x="4699799" y="1612488"/>
            <a:ext cx="1944216"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chemeClr val="tx1"/>
                </a:solidFill>
              </a:rPr>
              <a:t>心と体の癒しのセラピスト育成・派遣</a:t>
            </a:r>
            <a:endParaRPr kumimoji="1" lang="ja-JP" altLang="en-US" dirty="0">
              <a:solidFill>
                <a:schemeClr val="tx1"/>
              </a:solidFill>
            </a:endParaRPr>
          </a:p>
        </p:txBody>
      </p:sp>
      <p:sp>
        <p:nvSpPr>
          <p:cNvPr id="12" name="角丸四角形 11"/>
          <p:cNvSpPr/>
          <p:nvPr/>
        </p:nvSpPr>
        <p:spPr>
          <a:xfrm>
            <a:off x="358206" y="3580656"/>
            <a:ext cx="1944216"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chemeClr val="tx1"/>
                </a:solidFill>
              </a:rPr>
              <a:t>独居老人、在宅癒しのサービス</a:t>
            </a:r>
            <a:endParaRPr kumimoji="1" lang="en-US" altLang="ja-JP" dirty="0" smtClean="0">
              <a:solidFill>
                <a:schemeClr val="tx1"/>
              </a:solidFill>
            </a:endParaRPr>
          </a:p>
          <a:p>
            <a:pPr algn="ctr"/>
            <a:endParaRPr kumimoji="1" lang="ja-JP" altLang="en-US" dirty="0">
              <a:solidFill>
                <a:schemeClr val="tx1"/>
              </a:solidFill>
            </a:endParaRPr>
          </a:p>
        </p:txBody>
      </p:sp>
      <p:sp>
        <p:nvSpPr>
          <p:cNvPr id="11" name="角丸四角形 10"/>
          <p:cNvSpPr/>
          <p:nvPr/>
        </p:nvSpPr>
        <p:spPr>
          <a:xfrm>
            <a:off x="373971" y="5365333"/>
            <a:ext cx="1944216"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solidFill>
                  <a:schemeClr val="tx1"/>
                </a:solidFill>
              </a:rPr>
              <a:t>不登校・引きこもりに悩む家族の癒しのケア</a:t>
            </a:r>
            <a:endParaRPr kumimoji="1" lang="ja-JP" altLang="en-US" dirty="0">
              <a:solidFill>
                <a:schemeClr val="tx1"/>
              </a:solidFill>
            </a:endParaRPr>
          </a:p>
        </p:txBody>
      </p:sp>
      <p:sp>
        <p:nvSpPr>
          <p:cNvPr id="10" name="角丸四角形 9"/>
          <p:cNvSpPr/>
          <p:nvPr/>
        </p:nvSpPr>
        <p:spPr>
          <a:xfrm>
            <a:off x="2526068" y="5356751"/>
            <a:ext cx="1944216"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solidFill>
                  <a:schemeClr val="tx1"/>
                </a:solidFill>
              </a:rPr>
              <a:t>自然の食物による健康法の提案</a:t>
            </a:r>
            <a:endParaRPr kumimoji="1" lang="ja-JP" altLang="en-US" dirty="0">
              <a:solidFill>
                <a:schemeClr val="tx1"/>
              </a:solidFill>
            </a:endParaRPr>
          </a:p>
        </p:txBody>
      </p:sp>
      <p:sp>
        <p:nvSpPr>
          <p:cNvPr id="9" name="角丸四角形 8"/>
          <p:cNvSpPr/>
          <p:nvPr/>
        </p:nvSpPr>
        <p:spPr>
          <a:xfrm>
            <a:off x="2526068" y="3580656"/>
            <a:ext cx="1944216"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chemeClr val="tx1"/>
                </a:solidFill>
              </a:rPr>
              <a:t>自然療法を基本にした保養施設でのケア</a:t>
            </a:r>
            <a:endParaRPr kumimoji="1" lang="ja-JP" altLang="en-US" dirty="0">
              <a:solidFill>
                <a:schemeClr val="tx1"/>
              </a:solidFill>
            </a:endParaRPr>
          </a:p>
        </p:txBody>
      </p:sp>
      <p:sp>
        <p:nvSpPr>
          <p:cNvPr id="8" name="角丸四角形 7"/>
          <p:cNvSpPr/>
          <p:nvPr/>
        </p:nvSpPr>
        <p:spPr>
          <a:xfrm>
            <a:off x="4720652" y="3580656"/>
            <a:ext cx="1944216"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chemeClr val="tx1"/>
                </a:solidFill>
              </a:rPr>
              <a:t>病人や障害者を抱える家族への癒しのケア</a:t>
            </a:r>
            <a:endParaRPr kumimoji="1" lang="ja-JP" altLang="en-US" dirty="0">
              <a:solidFill>
                <a:schemeClr val="tx1"/>
              </a:solidFill>
            </a:endParaRPr>
          </a:p>
        </p:txBody>
      </p:sp>
      <p:sp>
        <p:nvSpPr>
          <p:cNvPr id="7" name="角丸四角形 6"/>
          <p:cNvSpPr/>
          <p:nvPr/>
        </p:nvSpPr>
        <p:spPr>
          <a:xfrm>
            <a:off x="2526068" y="1619672"/>
            <a:ext cx="1944216"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chemeClr val="tx1"/>
                </a:solidFill>
              </a:rPr>
              <a:t>病人に対する自然療法のケア</a:t>
            </a:r>
            <a:endParaRPr kumimoji="1" lang="ja-JP" altLang="en-US" dirty="0">
              <a:solidFill>
                <a:schemeClr val="tx1"/>
              </a:solidFill>
            </a:endParaRPr>
          </a:p>
        </p:txBody>
      </p:sp>
      <p:sp>
        <p:nvSpPr>
          <p:cNvPr id="4" name="角丸四角形 3"/>
          <p:cNvSpPr/>
          <p:nvPr/>
        </p:nvSpPr>
        <p:spPr>
          <a:xfrm>
            <a:off x="337048" y="1619672"/>
            <a:ext cx="1944216"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chemeClr val="tx1"/>
                </a:solidFill>
              </a:rPr>
              <a:t>介護福祉施設内や企業での</a:t>
            </a:r>
            <a:endParaRPr kumimoji="1" lang="en-US" altLang="ja-JP" dirty="0" smtClean="0">
              <a:solidFill>
                <a:schemeClr val="tx1"/>
              </a:solidFill>
            </a:endParaRPr>
          </a:p>
          <a:p>
            <a:pPr algn="ctr"/>
            <a:r>
              <a:rPr lang="ja-JP" altLang="en-US" dirty="0" smtClean="0">
                <a:solidFill>
                  <a:schemeClr val="tx1"/>
                </a:solidFill>
              </a:rPr>
              <a:t>リラクセーション</a:t>
            </a:r>
            <a:r>
              <a:rPr kumimoji="1" lang="ja-JP" altLang="en-US" dirty="0" smtClean="0">
                <a:solidFill>
                  <a:schemeClr val="tx1"/>
                </a:solidFill>
              </a:rPr>
              <a:t>サービス</a:t>
            </a:r>
            <a:endParaRPr kumimoji="1" lang="ja-JP" altLang="en-US" dirty="0">
              <a:solidFill>
                <a:schemeClr val="tx1"/>
              </a:solidFill>
            </a:endParaRPr>
          </a:p>
        </p:txBody>
      </p:sp>
      <p:sp>
        <p:nvSpPr>
          <p:cNvPr id="2" name="タイトル 1"/>
          <p:cNvSpPr>
            <a:spLocks noGrp="1"/>
          </p:cNvSpPr>
          <p:nvPr>
            <p:ph type="title"/>
          </p:nvPr>
        </p:nvSpPr>
        <p:spPr>
          <a:xfrm>
            <a:off x="342900" y="366184"/>
            <a:ext cx="6172200" cy="893448"/>
          </a:xfrm>
        </p:spPr>
        <p:txBody>
          <a:bodyPr>
            <a:normAutofit/>
          </a:bodyPr>
          <a:lstStyle/>
          <a:p>
            <a:r>
              <a:rPr kumimoji="1" lang="ja-JP" altLang="en-US" sz="2800" dirty="0" smtClean="0"/>
              <a:t>ライフェリーのこれから</a:t>
            </a:r>
            <a:r>
              <a:rPr lang="ja-JP" altLang="en-US" sz="2800" dirty="0"/>
              <a:t>やりたい</a:t>
            </a:r>
            <a:r>
              <a:rPr kumimoji="1" lang="ja-JP" altLang="en-US" sz="2800" dirty="0" smtClean="0"/>
              <a:t>活動</a:t>
            </a:r>
            <a:endParaRPr kumimoji="1" lang="ja-JP" altLang="en-US" sz="2800" dirty="0"/>
          </a:p>
        </p:txBody>
      </p:sp>
      <p:sp>
        <p:nvSpPr>
          <p:cNvPr id="13" name="テキスト ボックス 12"/>
          <p:cNvSpPr txBox="1"/>
          <p:nvPr/>
        </p:nvSpPr>
        <p:spPr>
          <a:xfrm>
            <a:off x="1196752" y="7956511"/>
            <a:ext cx="4205003" cy="923330"/>
          </a:xfrm>
          <a:prstGeom prst="rect">
            <a:avLst/>
          </a:prstGeom>
          <a:solidFill>
            <a:srgbClr val="FFFFCC"/>
          </a:solidFill>
          <a:ln w="3175">
            <a:solidFill>
              <a:schemeClr val="tx1"/>
            </a:solidFill>
          </a:ln>
        </p:spPr>
        <p:txBody>
          <a:bodyPr wrap="square" rtlCol="0">
            <a:spAutoFit/>
          </a:bodyPr>
          <a:lstStyle/>
          <a:p>
            <a:r>
              <a:rPr kumimoji="1" lang="en-US" altLang="ja-JP" b="1" dirty="0" smtClean="0"/>
              <a:t>NPO</a:t>
            </a:r>
            <a:r>
              <a:rPr kumimoji="1" lang="ja-JP" altLang="en-US" b="1" dirty="0" smtClean="0"/>
              <a:t>法人ライフェリーホリスティック協会</a:t>
            </a:r>
            <a:endParaRPr kumimoji="1" lang="en-US" altLang="ja-JP" b="1" dirty="0" smtClean="0"/>
          </a:p>
          <a:p>
            <a:r>
              <a:rPr lang="ja-JP" altLang="en-US" dirty="0"/>
              <a:t>〒</a:t>
            </a:r>
            <a:r>
              <a:rPr lang="en-US" altLang="ja-JP" dirty="0"/>
              <a:t>849-0906</a:t>
            </a:r>
            <a:r>
              <a:rPr lang="ja-JP" altLang="en-US" dirty="0"/>
              <a:t>佐賀市金立町金立</a:t>
            </a:r>
            <a:r>
              <a:rPr lang="en-US" altLang="ja-JP" dirty="0"/>
              <a:t>2944-5</a:t>
            </a:r>
          </a:p>
          <a:p>
            <a:r>
              <a:rPr lang="ja-JP" altLang="en-US" dirty="0"/>
              <a:t>　　　　　　　</a:t>
            </a:r>
            <a:r>
              <a:rPr lang="en-US" altLang="ja-JP" dirty="0"/>
              <a:t>TEL</a:t>
            </a:r>
            <a:r>
              <a:rPr lang="ja-JP" altLang="en-US" dirty="0"/>
              <a:t>　</a:t>
            </a:r>
            <a:r>
              <a:rPr lang="en-US" altLang="ja-JP" dirty="0"/>
              <a:t>090-8627-1184</a:t>
            </a:r>
            <a:r>
              <a:rPr lang="ja-JP" altLang="en-US" dirty="0"/>
              <a:t>　</a:t>
            </a:r>
          </a:p>
        </p:txBody>
      </p:sp>
    </p:spTree>
    <p:extLst>
      <p:ext uri="{BB962C8B-B14F-4D97-AF65-F5344CB8AC3E}">
        <p14:creationId xmlns:p14="http://schemas.microsoft.com/office/powerpoint/2010/main" val="203672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298246" y="119207"/>
            <a:ext cx="6254506"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2400" b="1" dirty="0" smtClean="0">
                <a:latin typeface="AR PＰＯＰ体B" pitchFamily="50" charset="-128"/>
                <a:ea typeface="AR PＰＯＰ体B" pitchFamily="50" charset="-128"/>
              </a:rPr>
              <a:t>　　　　　　　</a:t>
            </a:r>
            <a:r>
              <a:rPr kumimoji="1" lang="ja-JP" altLang="en-US" sz="2400" b="1" dirty="0" smtClean="0">
                <a:latin typeface="AR P丸ゴシック体M" pitchFamily="50" charset="-128"/>
                <a:ea typeface="AR P丸ゴシック体M" pitchFamily="50" charset="-128"/>
              </a:rPr>
              <a:t>特定非営利活動法人</a:t>
            </a:r>
            <a:endParaRPr kumimoji="1" lang="en-US" altLang="ja-JP" sz="2400" b="1" dirty="0" smtClean="0">
              <a:latin typeface="AR P丸ゴシック体M" pitchFamily="50" charset="-128"/>
              <a:ea typeface="AR P丸ゴシック体M" pitchFamily="50" charset="-128"/>
            </a:endParaRPr>
          </a:p>
          <a:p>
            <a:r>
              <a:rPr kumimoji="1" lang="ja-JP" altLang="en-US" sz="2400" b="1" dirty="0" smtClean="0">
                <a:latin typeface="AR P丸ゴシック体M" pitchFamily="50" charset="-128"/>
                <a:ea typeface="AR P丸ゴシック体M" pitchFamily="50" charset="-128"/>
              </a:rPr>
              <a:t>　　　</a:t>
            </a:r>
            <a:r>
              <a:rPr kumimoji="1" lang="ja-JP" altLang="en-US" sz="2800" b="1" dirty="0" smtClean="0">
                <a:latin typeface="AR P丸ゴシック体M" pitchFamily="50" charset="-128"/>
                <a:ea typeface="AR P丸ゴシック体M" pitchFamily="50" charset="-128"/>
              </a:rPr>
              <a:t>ライフェリーホリスティック協会</a:t>
            </a:r>
            <a:endParaRPr kumimoji="1" lang="en-US" altLang="ja-JP" sz="2800" b="1" dirty="0" smtClean="0">
              <a:latin typeface="AR P丸ゴシック体M" pitchFamily="50" charset="-128"/>
              <a:ea typeface="AR P丸ゴシック体M" pitchFamily="50" charset="-128"/>
            </a:endParaRPr>
          </a:p>
          <a:p>
            <a:r>
              <a:rPr kumimoji="1" lang="ja-JP" altLang="en-US" b="1" dirty="0" smtClean="0">
                <a:latin typeface="AR P丸ゴシック体M" pitchFamily="50" charset="-128"/>
                <a:ea typeface="AR P丸ゴシック体M" pitchFamily="50" charset="-128"/>
              </a:rPr>
              <a:t>　　　　　　</a:t>
            </a:r>
            <a:r>
              <a:rPr kumimoji="1" lang="ja-JP" altLang="en-US" sz="2800" b="1" dirty="0" smtClean="0">
                <a:latin typeface="AR P丸ゴシック体M" pitchFamily="50" charset="-128"/>
                <a:ea typeface="AR P丸ゴシック体M" pitchFamily="50" charset="-128"/>
              </a:rPr>
              <a:t>　　</a:t>
            </a:r>
            <a:r>
              <a:rPr kumimoji="1" lang="ja-JP" altLang="en-US" sz="2800" b="1" dirty="0" smtClean="0">
                <a:solidFill>
                  <a:schemeClr val="bg1"/>
                </a:solidFill>
                <a:latin typeface="AR P丸ゴシック体M" pitchFamily="50" charset="-128"/>
                <a:ea typeface="AR P丸ゴシック体M" pitchFamily="50" charset="-128"/>
              </a:rPr>
              <a:t>会員制度のご案内</a:t>
            </a:r>
            <a:endParaRPr kumimoji="1" lang="ja-JP" altLang="en-US" sz="2800" b="1" dirty="0">
              <a:solidFill>
                <a:schemeClr val="bg1"/>
              </a:solidFill>
              <a:latin typeface="AR P丸ゴシック体M" pitchFamily="50" charset="-128"/>
              <a:ea typeface="AR P丸ゴシック体M" pitchFamily="50" charset="-128"/>
            </a:endParaRPr>
          </a:p>
        </p:txBody>
      </p:sp>
      <p:sp>
        <p:nvSpPr>
          <p:cNvPr id="17" name="正方形/長方形 16"/>
          <p:cNvSpPr/>
          <p:nvPr/>
        </p:nvSpPr>
        <p:spPr>
          <a:xfrm>
            <a:off x="592166" y="3711678"/>
            <a:ext cx="6471955" cy="276999"/>
          </a:xfrm>
          <a:prstGeom prst="rect">
            <a:avLst/>
          </a:prstGeom>
        </p:spPr>
        <p:txBody>
          <a:bodyPr wrap="square">
            <a:spAutoFit/>
          </a:bodyPr>
          <a:lstStyle/>
          <a:p>
            <a:r>
              <a:rPr lang="ja-JP" altLang="en-US" sz="1200" dirty="0" smtClean="0"/>
              <a:t>この法人は、第３条の目的を達成するため、次に掲げる種類の特定非営利活動を行います。</a:t>
            </a:r>
            <a:endParaRPr lang="ja-JP" altLang="en-US" sz="1200" dirty="0"/>
          </a:p>
        </p:txBody>
      </p:sp>
      <p:sp>
        <p:nvSpPr>
          <p:cNvPr id="18" name="テキスト ボックス 17"/>
          <p:cNvSpPr txBox="1"/>
          <p:nvPr/>
        </p:nvSpPr>
        <p:spPr>
          <a:xfrm>
            <a:off x="206787" y="1850714"/>
            <a:ext cx="550908" cy="276999"/>
          </a:xfrm>
          <a:prstGeom prst="rect">
            <a:avLst/>
          </a:prstGeom>
          <a:noFill/>
        </p:spPr>
        <p:txBody>
          <a:bodyPr wrap="square" rtlCol="0">
            <a:spAutoFit/>
          </a:bodyPr>
          <a:lstStyle/>
          <a:p>
            <a:r>
              <a:rPr kumimoji="1" lang="ja-JP" altLang="en-US" sz="1200" b="1" dirty="0" smtClean="0"/>
              <a:t>目的</a:t>
            </a:r>
            <a:r>
              <a:rPr kumimoji="1" lang="ja-JP" altLang="en-US" sz="1200" dirty="0" smtClean="0"/>
              <a:t>　</a:t>
            </a:r>
            <a:endParaRPr kumimoji="1" lang="en-US" altLang="ja-JP" sz="1200" dirty="0" smtClean="0"/>
          </a:p>
        </p:txBody>
      </p:sp>
      <p:sp>
        <p:nvSpPr>
          <p:cNvPr id="19" name="テキスト ボックス 18"/>
          <p:cNvSpPr txBox="1"/>
          <p:nvPr/>
        </p:nvSpPr>
        <p:spPr>
          <a:xfrm>
            <a:off x="792112" y="1850714"/>
            <a:ext cx="5760640" cy="1384995"/>
          </a:xfrm>
          <a:prstGeom prst="rect">
            <a:avLst/>
          </a:prstGeom>
          <a:noFill/>
        </p:spPr>
        <p:txBody>
          <a:bodyPr wrap="square" rtlCol="0">
            <a:spAutoFit/>
          </a:bodyPr>
          <a:lstStyle/>
          <a:p>
            <a:r>
              <a:rPr lang="ja-JP" altLang="en-US" sz="1200" dirty="0"/>
              <a:t>この法人は、現代社会が医療問題、介護・福祉問題、いじめや自殺等の問題に直面し　　</a:t>
            </a:r>
            <a:r>
              <a:rPr lang="ja-JP" altLang="en-US" sz="1200" dirty="0" err="1"/>
              <a:t>て</a:t>
            </a:r>
            <a:r>
              <a:rPr lang="ja-JP" altLang="en-US" sz="1200" dirty="0"/>
              <a:t>いることを踏まえ、ストレスを抱える方、疲労の方、子育て学校教育問題で悩んでいる方等、広く一般的に心と体が病んでいる方々を対象として、自然に接する癒し（リラクセーション）を見直し、セラピストの育成・登録派遣、介護・福祉</a:t>
            </a:r>
            <a:r>
              <a:rPr lang="ja-JP" altLang="en-US" sz="1200" dirty="0" smtClean="0"/>
              <a:t>施設、及び従事者への癒しの教育、ストレス解消のアドバイス、カウンセリング事業を行い、心と体、人と自然の調和のとれた環境、健康と幸せつくりに積極的に取り組むことにより、人間が本来持っている自然治癒力を促進することに寄与し、地域社会に貢献することを目的とします。</a:t>
            </a:r>
            <a:endParaRPr lang="en-US" altLang="ja-JP" sz="1200" dirty="0"/>
          </a:p>
        </p:txBody>
      </p:sp>
      <p:sp>
        <p:nvSpPr>
          <p:cNvPr id="20" name="テキスト ボックス 19"/>
          <p:cNvSpPr txBox="1"/>
          <p:nvPr/>
        </p:nvSpPr>
        <p:spPr>
          <a:xfrm>
            <a:off x="206787" y="3374016"/>
            <a:ext cx="2122642" cy="276999"/>
          </a:xfrm>
          <a:prstGeom prst="rect">
            <a:avLst/>
          </a:prstGeom>
          <a:noFill/>
        </p:spPr>
        <p:txBody>
          <a:bodyPr wrap="square" rtlCol="0">
            <a:spAutoFit/>
          </a:bodyPr>
          <a:lstStyle/>
          <a:p>
            <a:r>
              <a:rPr kumimoji="1" lang="ja-JP" altLang="en-US" sz="1200" b="1" dirty="0" smtClean="0"/>
              <a:t>特定非営利活動法人の種類</a:t>
            </a:r>
            <a:endParaRPr kumimoji="1" lang="ja-JP" altLang="en-US" sz="1200" b="1" dirty="0"/>
          </a:p>
        </p:txBody>
      </p:sp>
      <p:sp>
        <p:nvSpPr>
          <p:cNvPr id="22" name="テキスト ボックス 21"/>
          <p:cNvSpPr txBox="1"/>
          <p:nvPr/>
        </p:nvSpPr>
        <p:spPr>
          <a:xfrm>
            <a:off x="757695" y="4139952"/>
            <a:ext cx="5301233" cy="1015663"/>
          </a:xfrm>
          <a:prstGeom prst="rect">
            <a:avLst/>
          </a:prstGeom>
          <a:noFill/>
        </p:spPr>
        <p:txBody>
          <a:bodyPr wrap="square" rtlCol="0">
            <a:spAutoFit/>
          </a:bodyPr>
          <a:lstStyle/>
          <a:p>
            <a:r>
              <a:rPr kumimoji="1" lang="ja-JP" altLang="en-US" sz="1200" dirty="0" smtClean="0"/>
              <a:t>①介護・福祉施設セラピスト派遣事業</a:t>
            </a:r>
            <a:endParaRPr kumimoji="1" lang="en-US" altLang="ja-JP" sz="1200" dirty="0" smtClean="0"/>
          </a:p>
          <a:p>
            <a:r>
              <a:rPr lang="ja-JP" altLang="en-US" sz="1200" dirty="0" smtClean="0"/>
              <a:t>②介護・福祉施設癒しのボランティア活動</a:t>
            </a:r>
            <a:endParaRPr lang="en-US" altLang="ja-JP" sz="1200" dirty="0" smtClean="0"/>
          </a:p>
          <a:p>
            <a:r>
              <a:rPr kumimoji="1" lang="ja-JP" altLang="en-US" sz="1200" dirty="0" smtClean="0"/>
              <a:t>③地域、施設での心と体のケアマネージメント事業</a:t>
            </a:r>
            <a:endParaRPr kumimoji="1" lang="en-US" altLang="ja-JP" sz="1200" dirty="0" smtClean="0"/>
          </a:p>
          <a:p>
            <a:r>
              <a:rPr lang="ja-JP" altLang="en-US" sz="1200" dirty="0" smtClean="0"/>
              <a:t>④自然療法セルフケアによる健康促進を図る事業</a:t>
            </a:r>
            <a:endParaRPr lang="en-US" altLang="ja-JP" sz="1200" dirty="0" smtClean="0"/>
          </a:p>
          <a:p>
            <a:r>
              <a:rPr kumimoji="1" lang="ja-JP" altLang="en-US" sz="1200" dirty="0" smtClean="0"/>
              <a:t>⑤その他目的を達成するために必要な事業</a:t>
            </a:r>
            <a:endParaRPr kumimoji="1" lang="ja-JP" altLang="en-US" sz="1200" dirty="0"/>
          </a:p>
        </p:txBody>
      </p:sp>
      <p:sp>
        <p:nvSpPr>
          <p:cNvPr id="23" name="テキスト ボックス 22"/>
          <p:cNvSpPr txBox="1"/>
          <p:nvPr/>
        </p:nvSpPr>
        <p:spPr>
          <a:xfrm>
            <a:off x="206787" y="5286562"/>
            <a:ext cx="1546578" cy="276999"/>
          </a:xfrm>
          <a:prstGeom prst="rect">
            <a:avLst/>
          </a:prstGeom>
          <a:noFill/>
        </p:spPr>
        <p:txBody>
          <a:bodyPr wrap="square" rtlCol="0">
            <a:spAutoFit/>
          </a:bodyPr>
          <a:lstStyle/>
          <a:p>
            <a:r>
              <a:rPr kumimoji="1" lang="ja-JP" altLang="en-US" sz="1200" b="1" dirty="0" smtClean="0"/>
              <a:t>会員の種類</a:t>
            </a:r>
            <a:endParaRPr kumimoji="1" lang="ja-JP" altLang="en-US" sz="1200" b="1" dirty="0"/>
          </a:p>
        </p:txBody>
      </p:sp>
      <p:sp>
        <p:nvSpPr>
          <p:cNvPr id="24" name="テキスト ボックス 23"/>
          <p:cNvSpPr txBox="1"/>
          <p:nvPr/>
        </p:nvSpPr>
        <p:spPr>
          <a:xfrm>
            <a:off x="455983" y="5706433"/>
            <a:ext cx="5904656" cy="461665"/>
          </a:xfrm>
          <a:prstGeom prst="rect">
            <a:avLst/>
          </a:prstGeom>
          <a:noFill/>
        </p:spPr>
        <p:txBody>
          <a:bodyPr wrap="square" rtlCol="0">
            <a:spAutoFit/>
          </a:bodyPr>
          <a:lstStyle/>
          <a:p>
            <a:pPr algn="ctr"/>
            <a:r>
              <a:rPr lang="ja-JP" altLang="en-US" sz="1200" b="1" dirty="0" smtClean="0">
                <a:solidFill>
                  <a:schemeClr val="accent2"/>
                </a:solidFill>
              </a:rPr>
              <a:t>賛助会員</a:t>
            </a:r>
            <a:r>
              <a:rPr lang="ja-JP" altLang="en-US" sz="1200" dirty="0" smtClean="0">
                <a:solidFill>
                  <a:schemeClr val="accent2"/>
                </a:solidFill>
              </a:rPr>
              <a:t>　</a:t>
            </a:r>
            <a:r>
              <a:rPr lang="ja-JP" altLang="en-US" sz="1200" dirty="0" smtClean="0"/>
              <a:t>この法人の目的に賛同し、活動を賛助するために入会した個人及び団体</a:t>
            </a:r>
            <a:endParaRPr lang="en-US" altLang="ja-JP" sz="1200" dirty="0"/>
          </a:p>
          <a:p>
            <a:endParaRPr kumimoji="1" lang="ja-JP" altLang="en-US" sz="1200" dirty="0"/>
          </a:p>
        </p:txBody>
      </p:sp>
      <p:sp>
        <p:nvSpPr>
          <p:cNvPr id="25" name="テキスト ボックス 24"/>
          <p:cNvSpPr txBox="1"/>
          <p:nvPr/>
        </p:nvSpPr>
        <p:spPr>
          <a:xfrm>
            <a:off x="606428" y="6082857"/>
            <a:ext cx="5537463" cy="276998"/>
          </a:xfrm>
          <a:prstGeom prst="rect">
            <a:avLst/>
          </a:prstGeom>
          <a:noFill/>
        </p:spPr>
        <p:txBody>
          <a:bodyPr wrap="square" rtlCol="0">
            <a:spAutoFit/>
          </a:bodyPr>
          <a:lstStyle/>
          <a:p>
            <a:r>
              <a:rPr kumimoji="1" lang="ja-JP" altLang="en-US" sz="1200" b="1" dirty="0" smtClean="0">
                <a:solidFill>
                  <a:schemeClr val="accent2"/>
                </a:solidFill>
              </a:rPr>
              <a:t>健康会員</a:t>
            </a:r>
            <a:r>
              <a:rPr kumimoji="1" lang="ja-JP" altLang="en-US" sz="1200" dirty="0" smtClean="0"/>
              <a:t>　この法人の目的に賛同し、心と体の健康作りに取り組む個人及び団体</a:t>
            </a:r>
            <a:endParaRPr kumimoji="1" lang="ja-JP" altLang="en-US" sz="1200" dirty="0"/>
          </a:p>
        </p:txBody>
      </p:sp>
      <p:sp>
        <p:nvSpPr>
          <p:cNvPr id="28" name="テキスト ボックス 27"/>
          <p:cNvSpPr txBox="1"/>
          <p:nvPr/>
        </p:nvSpPr>
        <p:spPr>
          <a:xfrm>
            <a:off x="611820" y="6578220"/>
            <a:ext cx="1323360" cy="276999"/>
          </a:xfrm>
          <a:prstGeom prst="rect">
            <a:avLst/>
          </a:prstGeom>
          <a:noFill/>
        </p:spPr>
        <p:txBody>
          <a:bodyPr wrap="square" rtlCol="0">
            <a:spAutoFit/>
          </a:bodyPr>
          <a:lstStyle/>
          <a:p>
            <a:r>
              <a:rPr kumimoji="1" lang="ja-JP" altLang="en-US" sz="1200" b="1" dirty="0" smtClean="0">
                <a:solidFill>
                  <a:schemeClr val="accent2"/>
                </a:solidFill>
              </a:rPr>
              <a:t>協会認定会員</a:t>
            </a:r>
            <a:r>
              <a:rPr kumimoji="1" lang="ja-JP" altLang="en-US" sz="1200" dirty="0" smtClean="0"/>
              <a:t>　　</a:t>
            </a:r>
            <a:endParaRPr kumimoji="1" lang="ja-JP" altLang="en-US" sz="1200" dirty="0"/>
          </a:p>
        </p:txBody>
      </p:sp>
      <p:sp>
        <p:nvSpPr>
          <p:cNvPr id="31" name="テキスト ボックス 30"/>
          <p:cNvSpPr txBox="1"/>
          <p:nvPr/>
        </p:nvSpPr>
        <p:spPr>
          <a:xfrm>
            <a:off x="1797457" y="6540806"/>
            <a:ext cx="4223323" cy="461665"/>
          </a:xfrm>
          <a:prstGeom prst="rect">
            <a:avLst/>
          </a:prstGeom>
          <a:noFill/>
        </p:spPr>
        <p:txBody>
          <a:bodyPr wrap="square" rtlCol="0">
            <a:spAutoFit/>
          </a:bodyPr>
          <a:lstStyle/>
          <a:p>
            <a:r>
              <a:rPr lang="ja-JP" altLang="en-US" sz="1200" dirty="0"/>
              <a:t>この法人の趣旨に賛同し、協会認定を受けて活動や仕事をする</a:t>
            </a:r>
            <a:r>
              <a:rPr lang="ja-JP" altLang="en-US" sz="1200" dirty="0" smtClean="0"/>
              <a:t>個人及び団体</a:t>
            </a:r>
            <a:r>
              <a:rPr lang="ja-JP" altLang="en-US" sz="1200" dirty="0"/>
              <a:t>　　</a:t>
            </a:r>
            <a:endParaRPr kumimoji="1" lang="ja-JP" altLang="en-US" sz="1200" dirty="0"/>
          </a:p>
        </p:txBody>
      </p:sp>
      <p:sp>
        <p:nvSpPr>
          <p:cNvPr id="32" name="テキスト ボックス 31"/>
          <p:cNvSpPr txBox="1"/>
          <p:nvPr/>
        </p:nvSpPr>
        <p:spPr>
          <a:xfrm>
            <a:off x="592166" y="7040175"/>
            <a:ext cx="6471953" cy="276999"/>
          </a:xfrm>
          <a:prstGeom prst="rect">
            <a:avLst/>
          </a:prstGeom>
          <a:noFill/>
        </p:spPr>
        <p:txBody>
          <a:bodyPr wrap="square" rtlCol="0">
            <a:spAutoFit/>
          </a:bodyPr>
          <a:lstStyle/>
          <a:p>
            <a:r>
              <a:rPr kumimoji="1" lang="ja-JP" altLang="en-US" sz="1200" b="1" dirty="0" smtClean="0">
                <a:solidFill>
                  <a:schemeClr val="accent2"/>
                </a:solidFill>
              </a:rPr>
              <a:t>ボランティア会員</a:t>
            </a:r>
            <a:r>
              <a:rPr kumimoji="1" lang="ja-JP" altLang="en-US" sz="1200" b="1" dirty="0" smtClean="0"/>
              <a:t>　</a:t>
            </a:r>
            <a:r>
              <a:rPr kumimoji="1" lang="ja-JP" altLang="en-US" sz="1200" dirty="0" smtClean="0"/>
              <a:t>この法人の趣旨に賛同し、ボランティア活動などに取り組む個人及び団体</a:t>
            </a:r>
            <a:endParaRPr kumimoji="1" lang="ja-JP" altLang="en-US" sz="1200" dirty="0"/>
          </a:p>
        </p:txBody>
      </p:sp>
      <p:sp>
        <p:nvSpPr>
          <p:cNvPr id="36" name="テキスト ボックス 35"/>
          <p:cNvSpPr txBox="1"/>
          <p:nvPr/>
        </p:nvSpPr>
        <p:spPr>
          <a:xfrm>
            <a:off x="246971" y="7502009"/>
            <a:ext cx="2790165" cy="276999"/>
          </a:xfrm>
          <a:prstGeom prst="rect">
            <a:avLst/>
          </a:prstGeom>
          <a:noFill/>
        </p:spPr>
        <p:txBody>
          <a:bodyPr wrap="square" rtlCol="0">
            <a:spAutoFit/>
          </a:bodyPr>
          <a:lstStyle/>
          <a:p>
            <a:r>
              <a:rPr kumimoji="1" lang="ja-JP" altLang="en-US" sz="1200" b="1" dirty="0" smtClean="0"/>
              <a:t>搬出金の不返還</a:t>
            </a:r>
            <a:endParaRPr kumimoji="1" lang="ja-JP" altLang="en-US" sz="1200" b="1" dirty="0"/>
          </a:p>
        </p:txBody>
      </p:sp>
      <p:sp>
        <p:nvSpPr>
          <p:cNvPr id="38" name="テキスト ボックス 37"/>
          <p:cNvSpPr txBox="1"/>
          <p:nvPr/>
        </p:nvSpPr>
        <p:spPr>
          <a:xfrm>
            <a:off x="757695" y="7813757"/>
            <a:ext cx="5526475" cy="276999"/>
          </a:xfrm>
          <a:prstGeom prst="rect">
            <a:avLst/>
          </a:prstGeom>
          <a:noFill/>
        </p:spPr>
        <p:txBody>
          <a:bodyPr wrap="square" rtlCol="0">
            <a:spAutoFit/>
          </a:bodyPr>
          <a:lstStyle/>
          <a:p>
            <a:r>
              <a:rPr lang="ja-JP" altLang="en-US" sz="1200" dirty="0" smtClean="0"/>
              <a:t>既納の入会金、会費及びその他の拠出金は、返還いたししません。</a:t>
            </a:r>
            <a:endParaRPr kumimoji="1" lang="ja-JP" altLang="en-US" sz="1200" dirty="0"/>
          </a:p>
        </p:txBody>
      </p:sp>
      <p:sp>
        <p:nvSpPr>
          <p:cNvPr id="16" name="テキスト ボックス 15"/>
          <p:cNvSpPr txBox="1"/>
          <p:nvPr/>
        </p:nvSpPr>
        <p:spPr>
          <a:xfrm>
            <a:off x="1097595" y="8175539"/>
            <a:ext cx="4205003" cy="923330"/>
          </a:xfrm>
          <a:prstGeom prst="rect">
            <a:avLst/>
          </a:prstGeom>
          <a:solidFill>
            <a:srgbClr val="FFFFCC"/>
          </a:solidFill>
          <a:ln w="3175">
            <a:solidFill>
              <a:schemeClr val="tx1"/>
            </a:solidFill>
          </a:ln>
        </p:spPr>
        <p:txBody>
          <a:bodyPr wrap="square" rtlCol="0">
            <a:spAutoFit/>
          </a:bodyPr>
          <a:lstStyle/>
          <a:p>
            <a:r>
              <a:rPr kumimoji="1" lang="en-US" altLang="ja-JP" b="1" dirty="0" smtClean="0"/>
              <a:t>NPO</a:t>
            </a:r>
            <a:r>
              <a:rPr kumimoji="1" lang="ja-JP" altLang="en-US" b="1" dirty="0" smtClean="0"/>
              <a:t>法人ライフェリーホリスティック協会</a:t>
            </a:r>
            <a:endParaRPr kumimoji="1" lang="en-US" altLang="ja-JP" b="1" dirty="0" smtClean="0"/>
          </a:p>
          <a:p>
            <a:r>
              <a:rPr lang="ja-JP" altLang="en-US" dirty="0"/>
              <a:t>〒</a:t>
            </a:r>
            <a:r>
              <a:rPr lang="en-US" altLang="ja-JP" dirty="0"/>
              <a:t>849-0906</a:t>
            </a:r>
            <a:r>
              <a:rPr lang="ja-JP" altLang="en-US" dirty="0"/>
              <a:t>佐賀市金立町金立</a:t>
            </a:r>
            <a:r>
              <a:rPr lang="en-US" altLang="ja-JP" dirty="0"/>
              <a:t>2944-5</a:t>
            </a:r>
          </a:p>
          <a:p>
            <a:r>
              <a:rPr lang="ja-JP" altLang="en-US" dirty="0"/>
              <a:t>　　　　　　　</a:t>
            </a:r>
            <a:r>
              <a:rPr lang="en-US" altLang="ja-JP" dirty="0"/>
              <a:t>TEL</a:t>
            </a:r>
            <a:r>
              <a:rPr lang="ja-JP" altLang="en-US" dirty="0"/>
              <a:t>　</a:t>
            </a:r>
            <a:r>
              <a:rPr lang="en-US" altLang="ja-JP" dirty="0"/>
              <a:t>090-8627-1184</a:t>
            </a:r>
            <a:r>
              <a:rPr lang="ja-JP" altLang="en-US" dirty="0"/>
              <a:t>　</a:t>
            </a:r>
          </a:p>
        </p:txBody>
      </p:sp>
    </p:spTree>
    <p:extLst>
      <p:ext uri="{BB962C8B-B14F-4D97-AF65-F5344CB8AC3E}">
        <p14:creationId xmlns:p14="http://schemas.microsoft.com/office/powerpoint/2010/main" val="568774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868709048"/>
              </p:ext>
            </p:extLst>
          </p:nvPr>
        </p:nvGraphicFramePr>
        <p:xfrm>
          <a:off x="404664" y="742129"/>
          <a:ext cx="5760639" cy="3744416"/>
        </p:xfrm>
        <a:graphic>
          <a:graphicData uri="http://schemas.openxmlformats.org/drawingml/2006/table">
            <a:tbl>
              <a:tblPr firstRow="1" bandRow="1">
                <a:tableStyleId>{5940675A-B579-460E-94D1-54222C63F5DA}</a:tableStyleId>
              </a:tblPr>
              <a:tblGrid>
                <a:gridCol w="1920213"/>
                <a:gridCol w="960106"/>
                <a:gridCol w="2880320"/>
              </a:tblGrid>
              <a:tr h="428005">
                <a:tc>
                  <a:txBody>
                    <a:bodyPr/>
                    <a:lstStyle/>
                    <a:p>
                      <a:r>
                        <a:rPr kumimoji="1" lang="ja-JP" altLang="en-US" dirty="0" smtClean="0"/>
                        <a:t>　会員の種類</a:t>
                      </a:r>
                      <a:endParaRPr kumimoji="1" lang="ja-JP" altLang="en-US" dirty="0"/>
                    </a:p>
                  </a:txBody>
                  <a:tcPr>
                    <a:solidFill>
                      <a:srgbClr val="FFFFCC"/>
                    </a:solidFill>
                  </a:tcPr>
                </a:tc>
                <a:tc>
                  <a:txBody>
                    <a:bodyPr/>
                    <a:lstStyle/>
                    <a:p>
                      <a:r>
                        <a:rPr kumimoji="1" lang="ja-JP" altLang="en-US" dirty="0" smtClean="0"/>
                        <a:t>入会費</a:t>
                      </a:r>
                      <a:endParaRPr kumimoji="1" lang="ja-JP" altLang="en-US" dirty="0"/>
                    </a:p>
                  </a:txBody>
                  <a:tcPr>
                    <a:solidFill>
                      <a:srgbClr val="FFFFCC"/>
                    </a:solidFill>
                  </a:tcPr>
                </a:tc>
                <a:tc>
                  <a:txBody>
                    <a:bodyPr/>
                    <a:lstStyle/>
                    <a:p>
                      <a:r>
                        <a:rPr kumimoji="1" lang="ja-JP" altLang="en-US" dirty="0" smtClean="0"/>
                        <a:t>　　　　　　年会費</a:t>
                      </a:r>
                      <a:endParaRPr kumimoji="1" lang="ja-JP" altLang="en-US" dirty="0"/>
                    </a:p>
                  </a:txBody>
                  <a:tcPr>
                    <a:solidFill>
                      <a:srgbClr val="FFFFCC"/>
                    </a:solidFill>
                  </a:tcPr>
                </a:tc>
              </a:tr>
              <a:tr h="642008">
                <a:tc>
                  <a:txBody>
                    <a:bodyPr/>
                    <a:lstStyle/>
                    <a:p>
                      <a:r>
                        <a:rPr kumimoji="1" lang="ja-JP" altLang="en-US" dirty="0" smtClean="0"/>
                        <a:t>　　賛助会員</a:t>
                      </a:r>
                      <a:endParaRPr kumimoji="1" lang="ja-JP" altLang="en-US" dirty="0"/>
                    </a:p>
                  </a:txBody>
                  <a:tcPr>
                    <a:solidFill>
                      <a:srgbClr val="FFFFCC"/>
                    </a:solidFill>
                  </a:tcPr>
                </a:tc>
                <a:tc>
                  <a:txBody>
                    <a:bodyPr/>
                    <a:lstStyle/>
                    <a:p>
                      <a:r>
                        <a:rPr kumimoji="1" lang="en-US" altLang="ja-JP" dirty="0" smtClean="0"/>
                        <a:t>1,000</a:t>
                      </a:r>
                      <a:r>
                        <a:rPr kumimoji="1" lang="ja-JP" altLang="en-US" dirty="0" smtClean="0"/>
                        <a:t>円</a:t>
                      </a:r>
                      <a:endParaRPr kumimoji="1" lang="ja-JP" altLang="en-US" dirty="0"/>
                    </a:p>
                  </a:txBody>
                  <a:tcPr/>
                </a:tc>
                <a:tc>
                  <a:txBody>
                    <a:bodyPr/>
                    <a:lstStyle/>
                    <a:p>
                      <a:r>
                        <a:rPr kumimoji="1" lang="ja-JP" altLang="en-US" dirty="0" smtClean="0"/>
                        <a:t>個人（１口）　</a:t>
                      </a:r>
                      <a:r>
                        <a:rPr kumimoji="1" lang="en-US" altLang="ja-JP" dirty="0" smtClean="0"/>
                        <a:t>10,000</a:t>
                      </a:r>
                      <a:r>
                        <a:rPr kumimoji="1" lang="ja-JP" altLang="en-US" dirty="0" smtClean="0"/>
                        <a:t>円</a:t>
                      </a:r>
                      <a:endParaRPr kumimoji="1" lang="en-US" altLang="ja-JP" dirty="0" smtClean="0"/>
                    </a:p>
                    <a:p>
                      <a:r>
                        <a:rPr kumimoji="1" lang="ja-JP" altLang="en-US" dirty="0" smtClean="0"/>
                        <a:t>団体・企業（１口）</a:t>
                      </a:r>
                      <a:r>
                        <a:rPr kumimoji="1" lang="en-US" altLang="ja-JP" dirty="0" smtClean="0"/>
                        <a:t>30,000</a:t>
                      </a:r>
                      <a:r>
                        <a:rPr kumimoji="1" lang="ja-JP" altLang="en-US" dirty="0" smtClean="0"/>
                        <a:t>円</a:t>
                      </a:r>
                      <a:endParaRPr kumimoji="1" lang="ja-JP" altLang="en-US" dirty="0"/>
                    </a:p>
                  </a:txBody>
                  <a:tcPr/>
                </a:tc>
              </a:tr>
              <a:tr h="1016668">
                <a:tc>
                  <a:txBody>
                    <a:bodyPr/>
                    <a:lstStyle/>
                    <a:p>
                      <a:r>
                        <a:rPr kumimoji="1" lang="ja-JP" altLang="en-US" dirty="0" smtClean="0"/>
                        <a:t>　　健康会員</a:t>
                      </a:r>
                      <a:endParaRPr kumimoji="1" lang="en-US" altLang="ja-JP" dirty="0" smtClean="0"/>
                    </a:p>
                    <a:p>
                      <a:r>
                        <a:rPr kumimoji="1" lang="ja-JP" altLang="en-US" sz="1200" dirty="0" smtClean="0"/>
                        <a:t>月１回</a:t>
                      </a:r>
                      <a:r>
                        <a:rPr kumimoji="1" lang="en-US" altLang="ja-JP" sz="1200" dirty="0" smtClean="0"/>
                        <a:t>45</a:t>
                      </a:r>
                      <a:r>
                        <a:rPr kumimoji="1" lang="ja-JP" altLang="en-US" sz="1200" dirty="0" smtClean="0"/>
                        <a:t>分の施術券（リフレクソロジー</a:t>
                      </a:r>
                      <a:r>
                        <a:rPr kumimoji="1" lang="en-US" altLang="ja-JP" sz="1200" dirty="0" smtClean="0"/>
                        <a:t>or</a:t>
                      </a:r>
                      <a:r>
                        <a:rPr kumimoji="1" lang="ja-JP" altLang="en-US" sz="1200" dirty="0" smtClean="0"/>
                        <a:t>ボディケア</a:t>
                      </a:r>
                      <a:r>
                        <a:rPr kumimoji="1" lang="ja-JP" altLang="en-US" sz="1400" dirty="0" smtClean="0"/>
                        <a:t>）が付きます。</a:t>
                      </a:r>
                      <a:endParaRPr kumimoji="1" lang="ja-JP" altLang="en-US" sz="1400" dirty="0"/>
                    </a:p>
                  </a:txBody>
                  <a:tcPr>
                    <a:solidFill>
                      <a:srgbClr val="FFFFCC"/>
                    </a:solidFill>
                  </a:tcPr>
                </a:tc>
                <a:tc>
                  <a:txBody>
                    <a:bodyPr/>
                    <a:lstStyle/>
                    <a:p>
                      <a:r>
                        <a:rPr kumimoji="1" lang="en-US" altLang="ja-JP" dirty="0" smtClean="0"/>
                        <a:t>1,000</a:t>
                      </a:r>
                      <a:r>
                        <a:rPr kumimoji="1" lang="ja-JP" altLang="en-US" dirty="0" smtClean="0"/>
                        <a:t>円</a:t>
                      </a:r>
                      <a:endParaRPr kumimoji="1" lang="ja-JP" altLang="en-US" dirty="0"/>
                    </a:p>
                  </a:txBody>
                  <a:tcPr/>
                </a:tc>
                <a:tc>
                  <a:txBody>
                    <a:bodyPr/>
                    <a:lstStyle/>
                    <a:p>
                      <a:r>
                        <a:rPr kumimoji="1" lang="ja-JP" altLang="en-US" dirty="0" smtClean="0"/>
                        <a:t>個人（１口）　</a:t>
                      </a:r>
                      <a:r>
                        <a:rPr kumimoji="1" lang="en-US" altLang="ja-JP" dirty="0" smtClean="0"/>
                        <a:t>36,000</a:t>
                      </a:r>
                      <a:r>
                        <a:rPr kumimoji="1" lang="ja-JP" altLang="en-US" dirty="0" smtClean="0"/>
                        <a:t>円</a:t>
                      </a:r>
                      <a:endParaRPr kumimoji="1" lang="en-US" altLang="ja-JP" dirty="0" smtClean="0"/>
                    </a:p>
                    <a:p>
                      <a:r>
                        <a:rPr kumimoji="1" lang="ja-JP" altLang="en-US" dirty="0" smtClean="0"/>
                        <a:t>団体（１口）　</a:t>
                      </a:r>
                      <a:r>
                        <a:rPr kumimoji="1" lang="en-US" altLang="ja-JP" dirty="0" smtClean="0"/>
                        <a:t>72,000</a:t>
                      </a:r>
                      <a:r>
                        <a:rPr kumimoji="1" lang="ja-JP" altLang="en-US" dirty="0" smtClean="0"/>
                        <a:t>円</a:t>
                      </a:r>
                      <a:endParaRPr kumimoji="1" lang="ja-JP" altLang="en-US" dirty="0"/>
                    </a:p>
                  </a:txBody>
                  <a:tcPr/>
                </a:tc>
              </a:tr>
              <a:tr h="791500">
                <a:tc>
                  <a:txBody>
                    <a:bodyPr/>
                    <a:lstStyle/>
                    <a:p>
                      <a:r>
                        <a:rPr kumimoji="1" lang="ja-JP" altLang="en-US" dirty="0" smtClean="0"/>
                        <a:t>　協会認定会員</a:t>
                      </a:r>
                      <a:endParaRPr kumimoji="1" lang="en-US" altLang="ja-JP" dirty="0" smtClean="0"/>
                    </a:p>
                    <a:p>
                      <a:r>
                        <a:rPr kumimoji="1" lang="ja-JP" altLang="en-US" sz="1200" dirty="0" smtClean="0"/>
                        <a:t>（協会認定会員として活動する事が出来ます）</a:t>
                      </a:r>
                      <a:endParaRPr kumimoji="1" lang="ja-JP" altLang="en-US" sz="1200" dirty="0"/>
                    </a:p>
                  </a:txBody>
                  <a:tcPr>
                    <a:solidFill>
                      <a:srgbClr val="FFFFCC"/>
                    </a:solidFill>
                  </a:tcPr>
                </a:tc>
                <a:tc>
                  <a:txBody>
                    <a:bodyPr/>
                    <a:lstStyle/>
                    <a:p>
                      <a:r>
                        <a:rPr kumimoji="1" lang="en-US" altLang="ja-JP" dirty="0" smtClean="0"/>
                        <a:t>1,000</a:t>
                      </a:r>
                      <a:r>
                        <a:rPr kumimoji="1" lang="ja-JP" altLang="en-US" dirty="0" smtClean="0"/>
                        <a:t>円</a:t>
                      </a:r>
                      <a:endParaRPr kumimoji="1" lang="ja-JP" altLang="en-US" dirty="0"/>
                    </a:p>
                  </a:txBody>
                  <a:tcPr/>
                </a:tc>
                <a:tc>
                  <a:txBody>
                    <a:bodyPr/>
                    <a:lstStyle/>
                    <a:p>
                      <a:r>
                        <a:rPr kumimoji="1" lang="ja-JP" altLang="en-US" dirty="0" smtClean="0"/>
                        <a:t>個人（１口）　</a:t>
                      </a:r>
                      <a:r>
                        <a:rPr kumimoji="1" lang="en-US" altLang="ja-JP" dirty="0" smtClean="0"/>
                        <a:t>20,000</a:t>
                      </a:r>
                      <a:r>
                        <a:rPr kumimoji="1" lang="ja-JP" altLang="en-US" dirty="0" smtClean="0"/>
                        <a:t>円</a:t>
                      </a:r>
                      <a:endParaRPr kumimoji="1" lang="en-US" altLang="ja-JP" dirty="0" smtClean="0"/>
                    </a:p>
                    <a:p>
                      <a:r>
                        <a:rPr kumimoji="1" lang="ja-JP" altLang="en-US" dirty="0" smtClean="0"/>
                        <a:t>団体（１口）　</a:t>
                      </a:r>
                      <a:r>
                        <a:rPr kumimoji="1" lang="en-US" altLang="ja-JP" dirty="0" smtClean="0"/>
                        <a:t>50,000</a:t>
                      </a:r>
                      <a:r>
                        <a:rPr kumimoji="1" lang="ja-JP" altLang="en-US" dirty="0" smtClean="0"/>
                        <a:t>円</a:t>
                      </a:r>
                      <a:endParaRPr kumimoji="1" lang="ja-JP" altLang="en-US" dirty="0"/>
                    </a:p>
                  </a:txBody>
                  <a:tcPr/>
                </a:tc>
              </a:tr>
              <a:tr h="866235">
                <a:tc>
                  <a:txBody>
                    <a:bodyPr/>
                    <a:lstStyle/>
                    <a:p>
                      <a:r>
                        <a:rPr kumimoji="1" lang="ja-JP" altLang="en-US" dirty="0" smtClean="0"/>
                        <a:t>ボランティア会員</a:t>
                      </a:r>
                      <a:endParaRPr kumimoji="1" lang="ja-JP" altLang="en-US" dirty="0"/>
                    </a:p>
                  </a:txBody>
                  <a:tcPr>
                    <a:solidFill>
                      <a:srgbClr val="FFFFCC"/>
                    </a:solidFill>
                  </a:tcPr>
                </a:tc>
                <a:tc>
                  <a:txBody>
                    <a:bodyPr/>
                    <a:lstStyle/>
                    <a:p>
                      <a:r>
                        <a:rPr kumimoji="1" lang="en-US" altLang="ja-JP" dirty="0" smtClean="0"/>
                        <a:t>1,000</a:t>
                      </a:r>
                      <a:r>
                        <a:rPr kumimoji="1" lang="ja-JP" altLang="en-US" dirty="0" smtClean="0"/>
                        <a:t>円</a:t>
                      </a:r>
                      <a:endParaRPr kumimoji="1" lang="ja-JP" altLang="en-US" dirty="0"/>
                    </a:p>
                  </a:txBody>
                  <a:tcPr/>
                </a:tc>
                <a:tc>
                  <a:txBody>
                    <a:bodyPr/>
                    <a:lstStyle/>
                    <a:p>
                      <a:r>
                        <a:rPr kumimoji="1" lang="ja-JP" altLang="en-US" dirty="0" smtClean="0"/>
                        <a:t>個人（１口）　</a:t>
                      </a:r>
                      <a:r>
                        <a:rPr kumimoji="1" lang="en-US" altLang="ja-JP" dirty="0" smtClean="0"/>
                        <a:t>3,000</a:t>
                      </a:r>
                      <a:r>
                        <a:rPr kumimoji="1" lang="ja-JP" altLang="en-US" dirty="0" smtClean="0"/>
                        <a:t>円</a:t>
                      </a:r>
                      <a:endParaRPr kumimoji="1" lang="en-US" altLang="ja-JP" dirty="0" smtClean="0"/>
                    </a:p>
                    <a:p>
                      <a:r>
                        <a:rPr kumimoji="1" lang="ja-JP" altLang="en-US" dirty="0" smtClean="0"/>
                        <a:t>団体（１口）　</a:t>
                      </a:r>
                      <a:r>
                        <a:rPr kumimoji="1" lang="en-US" altLang="ja-JP" dirty="0" smtClean="0"/>
                        <a:t>5,000</a:t>
                      </a:r>
                      <a:r>
                        <a:rPr kumimoji="1" lang="ja-JP" altLang="en-US" dirty="0" smtClean="0"/>
                        <a:t>円</a:t>
                      </a:r>
                      <a:endParaRPr kumimoji="1" lang="ja-JP" altLang="en-US" dirty="0"/>
                    </a:p>
                  </a:txBody>
                  <a:tcPr/>
                </a:tc>
              </a:tr>
            </a:tbl>
          </a:graphicData>
        </a:graphic>
      </p:graphicFrame>
      <p:sp>
        <p:nvSpPr>
          <p:cNvPr id="5" name="テキスト ボックス 4"/>
          <p:cNvSpPr txBox="1"/>
          <p:nvPr/>
        </p:nvSpPr>
        <p:spPr>
          <a:xfrm>
            <a:off x="2708920" y="339140"/>
            <a:ext cx="1561409" cy="369332"/>
          </a:xfrm>
          <a:prstGeom prst="rect">
            <a:avLst/>
          </a:prstGeom>
          <a:noFill/>
        </p:spPr>
        <p:txBody>
          <a:bodyPr wrap="square" rtlCol="0">
            <a:spAutoFit/>
          </a:bodyPr>
          <a:lstStyle/>
          <a:p>
            <a:r>
              <a:rPr kumimoji="1" lang="ja-JP" altLang="en-US" dirty="0" smtClean="0"/>
              <a:t>会　　　　費</a:t>
            </a:r>
            <a:endParaRPr kumimoji="1" lang="ja-JP" altLang="en-US" dirty="0"/>
          </a:p>
        </p:txBody>
      </p:sp>
      <p:sp>
        <p:nvSpPr>
          <p:cNvPr id="6" name="テキスト ボックス 5"/>
          <p:cNvSpPr txBox="1"/>
          <p:nvPr/>
        </p:nvSpPr>
        <p:spPr>
          <a:xfrm>
            <a:off x="2708920" y="5705544"/>
            <a:ext cx="1800200" cy="369332"/>
          </a:xfrm>
          <a:prstGeom prst="rect">
            <a:avLst/>
          </a:prstGeom>
          <a:noFill/>
        </p:spPr>
        <p:txBody>
          <a:bodyPr wrap="square" rtlCol="0">
            <a:spAutoFit/>
          </a:bodyPr>
          <a:lstStyle/>
          <a:p>
            <a:r>
              <a:rPr kumimoji="1" lang="ja-JP" altLang="en-US" dirty="0" smtClean="0"/>
              <a:t>会費の振込先</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994454109"/>
              </p:ext>
            </p:extLst>
          </p:nvPr>
        </p:nvGraphicFramePr>
        <p:xfrm>
          <a:off x="522594" y="6228184"/>
          <a:ext cx="5832648" cy="1656184"/>
        </p:xfrm>
        <a:graphic>
          <a:graphicData uri="http://schemas.openxmlformats.org/drawingml/2006/table">
            <a:tbl>
              <a:tblPr firstRow="1" bandRow="1">
                <a:tableStyleId>{5940675A-B579-460E-94D1-54222C63F5DA}</a:tableStyleId>
              </a:tblPr>
              <a:tblGrid>
                <a:gridCol w="1546003"/>
                <a:gridCol w="4286645"/>
              </a:tblGrid>
              <a:tr h="375594">
                <a:tc>
                  <a:txBody>
                    <a:bodyPr/>
                    <a:lstStyle/>
                    <a:p>
                      <a:r>
                        <a:rPr kumimoji="1" lang="ja-JP" altLang="en-US" dirty="0" smtClean="0"/>
                        <a:t>金融機関名</a:t>
                      </a:r>
                      <a:endParaRPr kumimoji="1" lang="ja-JP" altLang="en-US" dirty="0"/>
                    </a:p>
                  </a:txBody>
                  <a:tcPr>
                    <a:solidFill>
                      <a:schemeClr val="accent5">
                        <a:lumMod val="20000"/>
                        <a:lumOff val="80000"/>
                      </a:schemeClr>
                    </a:solidFill>
                  </a:tcPr>
                </a:tc>
                <a:tc>
                  <a:txBody>
                    <a:bodyPr/>
                    <a:lstStyle/>
                    <a:p>
                      <a:r>
                        <a:rPr kumimoji="1" lang="ja-JP" altLang="en-US" dirty="0" smtClean="0"/>
                        <a:t>佐賀銀行</a:t>
                      </a:r>
                      <a:endParaRPr kumimoji="1" lang="ja-JP" altLang="en-US" dirty="0"/>
                    </a:p>
                  </a:txBody>
                  <a:tcPr/>
                </a:tc>
              </a:tr>
              <a:tr h="375594">
                <a:tc>
                  <a:txBody>
                    <a:bodyPr/>
                    <a:lstStyle/>
                    <a:p>
                      <a:r>
                        <a:rPr kumimoji="1" lang="ja-JP" altLang="en-US" dirty="0" smtClean="0"/>
                        <a:t>支店名</a:t>
                      </a:r>
                      <a:endParaRPr kumimoji="1" lang="ja-JP" altLang="en-US" dirty="0"/>
                    </a:p>
                  </a:txBody>
                  <a:tcPr>
                    <a:solidFill>
                      <a:schemeClr val="accent5">
                        <a:lumMod val="20000"/>
                        <a:lumOff val="80000"/>
                      </a:schemeClr>
                    </a:solidFill>
                  </a:tcPr>
                </a:tc>
                <a:tc>
                  <a:txBody>
                    <a:bodyPr/>
                    <a:lstStyle/>
                    <a:p>
                      <a:r>
                        <a:rPr kumimoji="1" lang="ja-JP" altLang="en-US" dirty="0" smtClean="0"/>
                        <a:t>金立出張所    　普通</a:t>
                      </a:r>
                      <a:endParaRPr kumimoji="1" lang="ja-JP" altLang="en-US" dirty="0"/>
                    </a:p>
                  </a:txBody>
                  <a:tcPr/>
                </a:tc>
              </a:tr>
              <a:tr h="375594">
                <a:tc>
                  <a:txBody>
                    <a:bodyPr/>
                    <a:lstStyle/>
                    <a:p>
                      <a:r>
                        <a:rPr kumimoji="1" lang="ja-JP" altLang="en-US" dirty="0" smtClean="0"/>
                        <a:t>口座番号</a:t>
                      </a:r>
                      <a:endParaRPr kumimoji="1" lang="ja-JP" altLang="en-US" dirty="0"/>
                    </a:p>
                  </a:txBody>
                  <a:tcPr>
                    <a:solidFill>
                      <a:schemeClr val="accent5">
                        <a:lumMod val="20000"/>
                        <a:lumOff val="80000"/>
                      </a:schemeClr>
                    </a:solidFill>
                  </a:tcPr>
                </a:tc>
                <a:tc>
                  <a:txBody>
                    <a:bodyPr/>
                    <a:lstStyle/>
                    <a:p>
                      <a:r>
                        <a:rPr kumimoji="1" lang="ja-JP" altLang="en-US" dirty="0" smtClean="0"/>
                        <a:t>３００９６４６</a:t>
                      </a:r>
                      <a:endParaRPr kumimoji="1" lang="ja-JP" altLang="en-US" dirty="0"/>
                    </a:p>
                  </a:txBody>
                  <a:tcPr/>
                </a:tc>
              </a:tr>
              <a:tr h="529402">
                <a:tc>
                  <a:txBody>
                    <a:bodyPr/>
                    <a:lstStyle/>
                    <a:p>
                      <a:r>
                        <a:rPr kumimoji="1" lang="ja-JP" altLang="en-US" dirty="0" smtClean="0"/>
                        <a:t>振込名義人</a:t>
                      </a:r>
                      <a:endParaRPr kumimoji="1" lang="ja-JP" altLang="en-US" dirty="0"/>
                    </a:p>
                  </a:txBody>
                  <a:tcPr>
                    <a:solidFill>
                      <a:schemeClr val="accent5">
                        <a:lumMod val="20000"/>
                        <a:lumOff val="80000"/>
                      </a:schemeClr>
                    </a:solidFill>
                  </a:tcPr>
                </a:tc>
                <a:tc>
                  <a:txBody>
                    <a:bodyPr/>
                    <a:lstStyle/>
                    <a:p>
                      <a:r>
                        <a:rPr kumimoji="1" lang="ja-JP" altLang="en-US" dirty="0" smtClean="0"/>
                        <a:t>トクヒ）ライフェリーホリスティックキョウカイ</a:t>
                      </a:r>
                      <a:endParaRPr kumimoji="1" lang="ja-JP" altLang="en-US" dirty="0"/>
                    </a:p>
                  </a:txBody>
                  <a:tcPr/>
                </a:tc>
              </a:tr>
            </a:tbl>
          </a:graphicData>
        </a:graphic>
      </p:graphicFrame>
      <p:sp>
        <p:nvSpPr>
          <p:cNvPr id="2" name="テキスト ボックス 1"/>
          <p:cNvSpPr txBox="1"/>
          <p:nvPr/>
        </p:nvSpPr>
        <p:spPr>
          <a:xfrm>
            <a:off x="2913560" y="4675366"/>
            <a:ext cx="1152128" cy="369332"/>
          </a:xfrm>
          <a:prstGeom prst="rect">
            <a:avLst/>
          </a:prstGeom>
          <a:noFill/>
        </p:spPr>
        <p:txBody>
          <a:bodyPr wrap="square" rtlCol="0">
            <a:spAutoFit/>
          </a:bodyPr>
          <a:lstStyle/>
          <a:p>
            <a:r>
              <a:rPr kumimoji="1" lang="ja-JP" altLang="en-US" dirty="0" smtClean="0"/>
              <a:t>会員特典</a:t>
            </a:r>
            <a:endParaRPr kumimoji="1" lang="ja-JP" altLang="en-US" dirty="0"/>
          </a:p>
        </p:txBody>
      </p:sp>
      <p:sp>
        <p:nvSpPr>
          <p:cNvPr id="3" name="テキスト ボックス 2"/>
          <p:cNvSpPr txBox="1"/>
          <p:nvPr/>
        </p:nvSpPr>
        <p:spPr>
          <a:xfrm>
            <a:off x="548680" y="5044698"/>
            <a:ext cx="5317208" cy="646331"/>
          </a:xfrm>
          <a:prstGeom prst="rect">
            <a:avLst/>
          </a:prstGeom>
          <a:noFill/>
        </p:spPr>
        <p:txBody>
          <a:bodyPr wrap="square" rtlCol="0">
            <a:spAutoFit/>
          </a:bodyPr>
          <a:lstStyle/>
          <a:p>
            <a:r>
              <a:rPr kumimoji="1" lang="ja-JP" altLang="en-US" dirty="0" smtClean="0"/>
              <a:t>①年</a:t>
            </a:r>
            <a:r>
              <a:rPr kumimoji="1" lang="en-US" altLang="ja-JP" dirty="0" smtClean="0"/>
              <a:t>2</a:t>
            </a:r>
            <a:r>
              <a:rPr kumimoji="1" lang="ja-JP" altLang="en-US" dirty="0" smtClean="0"/>
              <a:t>回の会報誌を発送いたします。</a:t>
            </a:r>
            <a:endParaRPr kumimoji="1" lang="en-US" altLang="ja-JP" dirty="0" smtClean="0"/>
          </a:p>
          <a:p>
            <a:r>
              <a:rPr lang="ja-JP" altLang="en-US" dirty="0" smtClean="0"/>
              <a:t>②協会オリジナルストラップをプレゼントいたします。</a:t>
            </a:r>
            <a:endParaRPr kumimoji="1" lang="ja-JP" altLang="en-US" dirty="0"/>
          </a:p>
        </p:txBody>
      </p:sp>
      <p:sp>
        <p:nvSpPr>
          <p:cNvPr id="8" name="テキスト ボックス 7"/>
          <p:cNvSpPr txBox="1"/>
          <p:nvPr/>
        </p:nvSpPr>
        <p:spPr>
          <a:xfrm>
            <a:off x="1104782" y="8146102"/>
            <a:ext cx="4205003" cy="923330"/>
          </a:xfrm>
          <a:prstGeom prst="rect">
            <a:avLst/>
          </a:prstGeom>
          <a:solidFill>
            <a:srgbClr val="FFFFCC"/>
          </a:solidFill>
          <a:ln w="3175">
            <a:solidFill>
              <a:schemeClr val="tx1"/>
            </a:solidFill>
          </a:ln>
        </p:spPr>
        <p:txBody>
          <a:bodyPr wrap="square" rtlCol="0">
            <a:spAutoFit/>
          </a:bodyPr>
          <a:lstStyle/>
          <a:p>
            <a:r>
              <a:rPr kumimoji="1" lang="en-US" altLang="ja-JP" b="1" dirty="0" smtClean="0"/>
              <a:t>NPO</a:t>
            </a:r>
            <a:r>
              <a:rPr kumimoji="1" lang="ja-JP" altLang="en-US" b="1" dirty="0" smtClean="0"/>
              <a:t>法人ライフェリーホリスティック協会</a:t>
            </a:r>
            <a:endParaRPr kumimoji="1" lang="en-US" altLang="ja-JP" b="1" dirty="0" smtClean="0"/>
          </a:p>
          <a:p>
            <a:r>
              <a:rPr lang="ja-JP" altLang="en-US" dirty="0"/>
              <a:t>〒</a:t>
            </a:r>
            <a:r>
              <a:rPr lang="en-US" altLang="ja-JP" dirty="0"/>
              <a:t>849-0906</a:t>
            </a:r>
            <a:r>
              <a:rPr lang="ja-JP" altLang="en-US" dirty="0"/>
              <a:t>佐賀市金立町金立</a:t>
            </a:r>
            <a:r>
              <a:rPr lang="en-US" altLang="ja-JP" dirty="0"/>
              <a:t>2944-5</a:t>
            </a:r>
          </a:p>
          <a:p>
            <a:r>
              <a:rPr lang="ja-JP" altLang="en-US" dirty="0"/>
              <a:t>　　　　　　　</a:t>
            </a:r>
            <a:r>
              <a:rPr lang="en-US" altLang="ja-JP" dirty="0"/>
              <a:t>TEL</a:t>
            </a:r>
            <a:r>
              <a:rPr lang="ja-JP" altLang="en-US" dirty="0"/>
              <a:t>　</a:t>
            </a:r>
            <a:r>
              <a:rPr lang="en-US" altLang="ja-JP" dirty="0"/>
              <a:t>090-8627-1184</a:t>
            </a:r>
            <a:r>
              <a:rPr lang="ja-JP" altLang="en-US" dirty="0"/>
              <a:t>　</a:t>
            </a:r>
          </a:p>
        </p:txBody>
      </p:sp>
    </p:spTree>
    <p:extLst>
      <p:ext uri="{BB962C8B-B14F-4D97-AF65-F5344CB8AC3E}">
        <p14:creationId xmlns:p14="http://schemas.microsoft.com/office/powerpoint/2010/main" val="3116477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33646" y="178611"/>
            <a:ext cx="1915434" cy="369332"/>
          </a:xfrm>
          <a:prstGeom prst="rect">
            <a:avLst/>
          </a:prstGeom>
          <a:noFill/>
        </p:spPr>
        <p:txBody>
          <a:bodyPr wrap="square" rtlCol="0">
            <a:spAutoFit/>
          </a:bodyPr>
          <a:lstStyle/>
          <a:p>
            <a:r>
              <a:rPr kumimoji="1" lang="ja-JP" altLang="en-US" dirty="0" smtClean="0"/>
              <a:t>寄付のおねがい</a:t>
            </a:r>
            <a:endParaRPr kumimoji="1" lang="ja-JP" altLang="en-US" dirty="0"/>
          </a:p>
        </p:txBody>
      </p:sp>
      <p:sp>
        <p:nvSpPr>
          <p:cNvPr id="5" name="テキスト ボックス 4"/>
          <p:cNvSpPr txBox="1"/>
          <p:nvPr/>
        </p:nvSpPr>
        <p:spPr>
          <a:xfrm>
            <a:off x="404664" y="547943"/>
            <a:ext cx="5832648"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600" dirty="0"/>
              <a:t>寄付金は、いくらからでも</a:t>
            </a:r>
            <a:r>
              <a:rPr lang="ja-JP" altLang="en-US" sz="1600" dirty="0" smtClean="0"/>
              <a:t>受け付けいたします</a:t>
            </a:r>
            <a:r>
              <a:rPr lang="ja-JP" altLang="en-US" sz="1600" dirty="0"/>
              <a:t>。</a:t>
            </a:r>
            <a:endParaRPr lang="en-US" altLang="ja-JP" sz="1600" dirty="0"/>
          </a:p>
          <a:p>
            <a:r>
              <a:rPr lang="ja-JP" altLang="en-US" sz="1600" dirty="0"/>
              <a:t>商品券も受付いたします</a:t>
            </a:r>
            <a:r>
              <a:rPr lang="ja-JP" altLang="en-US" sz="1600" dirty="0" smtClean="0"/>
              <a:t>。商品券は、換金後、口座に振り込みます。</a:t>
            </a:r>
            <a:endParaRPr lang="en-US" altLang="ja-JP" sz="1600" dirty="0"/>
          </a:p>
          <a:p>
            <a:endParaRPr kumimoji="1" lang="en-US" altLang="ja-JP" sz="1600" dirty="0" smtClean="0"/>
          </a:p>
          <a:p>
            <a:r>
              <a:rPr kumimoji="1" lang="ja-JP" altLang="en-US" sz="1600" dirty="0" smtClean="0"/>
              <a:t>皆様からの善意の寄付金は、協会の活動費（ガソリン代、オイル代、タオル代など）として大切に使わせて頂きます。</a:t>
            </a:r>
            <a:endParaRPr kumimoji="1" lang="en-US" altLang="ja-JP" sz="1600" dirty="0" smtClean="0"/>
          </a:p>
          <a:p>
            <a:endParaRPr lang="en-US" altLang="ja-JP" sz="1600" dirty="0" smtClean="0"/>
          </a:p>
          <a:p>
            <a:r>
              <a:rPr lang="ja-JP" altLang="en-US" sz="1600" dirty="0" smtClean="0"/>
              <a:t>心</a:t>
            </a:r>
            <a:r>
              <a:rPr lang="ja-JP" altLang="en-US" sz="1600" dirty="0"/>
              <a:t>と</a:t>
            </a:r>
            <a:r>
              <a:rPr lang="ja-JP" altLang="en-US" sz="1600" dirty="0" smtClean="0"/>
              <a:t>体が健康でいられる社会作りを目指してこれからも頑張りますのでどうぞご支援の程よろしくお願い致します。</a:t>
            </a:r>
            <a:endParaRPr lang="en-US" altLang="ja-JP" sz="1600" dirty="0" smtClean="0"/>
          </a:p>
          <a:p>
            <a:endParaRPr kumimoji="1" lang="en-US" altLang="ja-JP" sz="1600" dirty="0"/>
          </a:p>
        </p:txBody>
      </p:sp>
      <p:sp>
        <p:nvSpPr>
          <p:cNvPr id="6" name="テキスト ボックス 5"/>
          <p:cNvSpPr txBox="1"/>
          <p:nvPr/>
        </p:nvSpPr>
        <p:spPr>
          <a:xfrm>
            <a:off x="2419551" y="3230489"/>
            <a:ext cx="1656184" cy="369332"/>
          </a:xfrm>
          <a:prstGeom prst="rect">
            <a:avLst/>
          </a:prstGeom>
          <a:noFill/>
        </p:spPr>
        <p:txBody>
          <a:bodyPr wrap="square" rtlCol="0">
            <a:spAutoFit/>
          </a:bodyPr>
          <a:lstStyle/>
          <a:p>
            <a:r>
              <a:rPr kumimoji="1" lang="ja-JP" altLang="en-US" dirty="0" smtClean="0"/>
              <a:t>寄付の振込先</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857058313"/>
              </p:ext>
            </p:extLst>
          </p:nvPr>
        </p:nvGraphicFramePr>
        <p:xfrm>
          <a:off x="404664" y="3599821"/>
          <a:ext cx="5832648" cy="2070940"/>
        </p:xfrm>
        <a:graphic>
          <a:graphicData uri="http://schemas.openxmlformats.org/drawingml/2006/table">
            <a:tbl>
              <a:tblPr firstRow="1" bandRow="1">
                <a:tableStyleId>{5940675A-B579-460E-94D1-54222C63F5DA}</a:tableStyleId>
              </a:tblPr>
              <a:tblGrid>
                <a:gridCol w="1546003"/>
                <a:gridCol w="4286645"/>
              </a:tblGrid>
              <a:tr h="369343">
                <a:tc>
                  <a:txBody>
                    <a:bodyPr/>
                    <a:lstStyle/>
                    <a:p>
                      <a:r>
                        <a:rPr kumimoji="1" lang="ja-JP" altLang="en-US" dirty="0" smtClean="0"/>
                        <a:t>金融機関名</a:t>
                      </a:r>
                      <a:endParaRPr kumimoji="1" lang="ja-JP" altLang="en-US" dirty="0"/>
                    </a:p>
                  </a:txBody>
                  <a:tcPr>
                    <a:solidFill>
                      <a:schemeClr val="accent5">
                        <a:lumMod val="20000"/>
                        <a:lumOff val="80000"/>
                      </a:schemeClr>
                    </a:solidFill>
                  </a:tcPr>
                </a:tc>
                <a:tc>
                  <a:txBody>
                    <a:bodyPr/>
                    <a:lstStyle/>
                    <a:p>
                      <a:r>
                        <a:rPr kumimoji="1" lang="ja-JP" altLang="en-US" dirty="0" smtClean="0"/>
                        <a:t>佐賀銀行</a:t>
                      </a:r>
                      <a:endParaRPr kumimoji="1" lang="ja-JP" altLang="en-US" dirty="0"/>
                    </a:p>
                  </a:txBody>
                  <a:tcPr/>
                </a:tc>
              </a:tr>
              <a:tr h="344146">
                <a:tc>
                  <a:txBody>
                    <a:bodyPr/>
                    <a:lstStyle/>
                    <a:p>
                      <a:r>
                        <a:rPr kumimoji="1" lang="ja-JP" altLang="en-US" dirty="0" smtClean="0"/>
                        <a:t>支店名</a:t>
                      </a:r>
                      <a:endParaRPr kumimoji="1" lang="ja-JP" altLang="en-US" dirty="0"/>
                    </a:p>
                  </a:txBody>
                  <a:tcPr>
                    <a:solidFill>
                      <a:schemeClr val="accent5">
                        <a:lumMod val="20000"/>
                        <a:lumOff val="80000"/>
                      </a:schemeClr>
                    </a:solidFill>
                  </a:tcPr>
                </a:tc>
                <a:tc>
                  <a:txBody>
                    <a:bodyPr/>
                    <a:lstStyle/>
                    <a:p>
                      <a:r>
                        <a:rPr kumimoji="1" lang="ja-JP" altLang="en-US" dirty="0" smtClean="0"/>
                        <a:t>金立出張所    　普通</a:t>
                      </a:r>
                      <a:endParaRPr kumimoji="1" lang="ja-JP" altLang="en-US" dirty="0"/>
                    </a:p>
                  </a:txBody>
                  <a:tcPr/>
                </a:tc>
              </a:tr>
              <a:tr h="390957">
                <a:tc>
                  <a:txBody>
                    <a:bodyPr/>
                    <a:lstStyle/>
                    <a:p>
                      <a:r>
                        <a:rPr kumimoji="1" lang="ja-JP" altLang="en-US" dirty="0" smtClean="0"/>
                        <a:t>口座番号</a:t>
                      </a:r>
                      <a:endParaRPr kumimoji="1" lang="ja-JP" altLang="en-US" dirty="0"/>
                    </a:p>
                  </a:txBody>
                  <a:tcPr>
                    <a:solidFill>
                      <a:schemeClr val="accent5">
                        <a:lumMod val="20000"/>
                        <a:lumOff val="80000"/>
                      </a:schemeClr>
                    </a:solidFill>
                  </a:tcPr>
                </a:tc>
                <a:tc>
                  <a:txBody>
                    <a:bodyPr/>
                    <a:lstStyle/>
                    <a:p>
                      <a:r>
                        <a:rPr kumimoji="1" lang="ja-JP" altLang="en-US" dirty="0" smtClean="0"/>
                        <a:t>３００９６４６</a:t>
                      </a:r>
                      <a:endParaRPr kumimoji="1" lang="ja-JP" altLang="en-US" dirty="0"/>
                    </a:p>
                  </a:txBody>
                  <a:tcPr/>
                </a:tc>
              </a:tr>
              <a:tr h="356457">
                <a:tc>
                  <a:txBody>
                    <a:bodyPr/>
                    <a:lstStyle/>
                    <a:p>
                      <a:r>
                        <a:rPr kumimoji="1" lang="ja-JP" altLang="en-US" dirty="0" smtClean="0"/>
                        <a:t>振込名義人</a:t>
                      </a:r>
                      <a:endParaRPr kumimoji="1" lang="ja-JP" altLang="en-US" dirty="0"/>
                    </a:p>
                  </a:txBody>
                  <a:tcPr>
                    <a:solidFill>
                      <a:schemeClr val="accent5">
                        <a:lumMod val="20000"/>
                        <a:lumOff val="80000"/>
                      </a:schemeClr>
                    </a:solidFill>
                  </a:tcPr>
                </a:tc>
                <a:tc>
                  <a:txBody>
                    <a:bodyPr/>
                    <a:lstStyle/>
                    <a:p>
                      <a:r>
                        <a:rPr kumimoji="1" lang="ja-JP" altLang="en-US" dirty="0" smtClean="0"/>
                        <a:t>トクヒ）ライフェリーホリスティックキョウカイ</a:t>
                      </a:r>
                      <a:endParaRPr kumimoji="1" lang="ja-JP" altLang="en-US" dirty="0"/>
                    </a:p>
                  </a:txBody>
                  <a:tcPr/>
                </a:tc>
              </a:tr>
              <a:tr h="356457">
                <a:tc>
                  <a:txBody>
                    <a:bodyPr/>
                    <a:lstStyle/>
                    <a:p>
                      <a:r>
                        <a:rPr kumimoji="1" lang="ja-JP" altLang="en-US" dirty="0" smtClean="0"/>
                        <a:t>備　　　考</a:t>
                      </a:r>
                      <a:endParaRPr kumimoji="1" lang="ja-JP" altLang="en-US" dirty="0"/>
                    </a:p>
                  </a:txBody>
                  <a:tcPr>
                    <a:solidFill>
                      <a:schemeClr val="accent5">
                        <a:lumMod val="20000"/>
                        <a:lumOff val="80000"/>
                      </a:schemeClr>
                    </a:solidFill>
                  </a:tcPr>
                </a:tc>
                <a:tc>
                  <a:txBody>
                    <a:bodyPr/>
                    <a:lstStyle/>
                    <a:p>
                      <a:r>
                        <a:rPr lang="ja-JP" altLang="en-US" sz="1600" dirty="0" smtClean="0"/>
                        <a:t>寄付金を提供される方はフルネームでご入金下さい</a:t>
                      </a:r>
                      <a:endParaRPr kumimoji="1" lang="ja-JP" altLang="en-US" sz="1600" dirty="0"/>
                    </a:p>
                  </a:txBody>
                  <a:tcPr/>
                </a:tc>
              </a:tr>
            </a:tbl>
          </a:graphicData>
        </a:graphic>
      </p:graphicFrame>
      <p:sp>
        <p:nvSpPr>
          <p:cNvPr id="9" name="テキスト ボックス 8"/>
          <p:cNvSpPr txBox="1"/>
          <p:nvPr/>
        </p:nvSpPr>
        <p:spPr>
          <a:xfrm>
            <a:off x="2252160" y="5746160"/>
            <a:ext cx="1819520" cy="369332"/>
          </a:xfrm>
          <a:prstGeom prst="rect">
            <a:avLst/>
          </a:prstGeom>
          <a:noFill/>
        </p:spPr>
        <p:txBody>
          <a:bodyPr wrap="square" rtlCol="0">
            <a:spAutoFit/>
          </a:bodyPr>
          <a:lstStyle/>
          <a:p>
            <a:r>
              <a:rPr kumimoji="1" lang="ja-JP" altLang="en-US" dirty="0" smtClean="0"/>
              <a:t>商品券の発送先</a:t>
            </a:r>
            <a:endParaRPr lang="en-US" altLang="ja-JP" dirty="0" smtClean="0"/>
          </a:p>
        </p:txBody>
      </p:sp>
      <p:graphicFrame>
        <p:nvGraphicFramePr>
          <p:cNvPr id="10" name="表 9"/>
          <p:cNvGraphicFramePr>
            <a:graphicFrameLocks noGrp="1"/>
          </p:cNvGraphicFramePr>
          <p:nvPr>
            <p:extLst>
              <p:ext uri="{D42A27DB-BD31-4B8C-83A1-F6EECF244321}">
                <p14:modId xmlns:p14="http://schemas.microsoft.com/office/powerpoint/2010/main" val="21060149"/>
              </p:ext>
            </p:extLst>
          </p:nvPr>
        </p:nvGraphicFramePr>
        <p:xfrm>
          <a:off x="404664" y="6300192"/>
          <a:ext cx="5832648" cy="2301160"/>
        </p:xfrm>
        <a:graphic>
          <a:graphicData uri="http://schemas.openxmlformats.org/drawingml/2006/table">
            <a:tbl>
              <a:tblPr firstRow="1" bandRow="1">
                <a:tableStyleId>{5940675A-B579-460E-94D1-54222C63F5DA}</a:tableStyleId>
              </a:tblPr>
              <a:tblGrid>
                <a:gridCol w="1134211"/>
                <a:gridCol w="4698437"/>
              </a:tblGrid>
              <a:tr h="496191">
                <a:tc>
                  <a:txBody>
                    <a:bodyPr/>
                    <a:lstStyle/>
                    <a:p>
                      <a:r>
                        <a:rPr kumimoji="1" lang="ja-JP" altLang="en-US" dirty="0" smtClean="0"/>
                        <a:t>住　所</a:t>
                      </a:r>
                      <a:endParaRPr kumimoji="1" lang="ja-JP" altLang="en-US" dirty="0"/>
                    </a:p>
                  </a:txBody>
                  <a:tcPr/>
                </a:tc>
                <a:tc>
                  <a:txBody>
                    <a:bodyPr/>
                    <a:lstStyle/>
                    <a:p>
                      <a:r>
                        <a:rPr kumimoji="1" lang="ja-JP" altLang="en-US" dirty="0" smtClean="0"/>
                        <a:t>〒</a:t>
                      </a:r>
                      <a:r>
                        <a:rPr kumimoji="1" lang="en-US" altLang="ja-JP" dirty="0" smtClean="0"/>
                        <a:t>849-0906</a:t>
                      </a:r>
                      <a:r>
                        <a:rPr kumimoji="1" lang="ja-JP" altLang="en-US" dirty="0" smtClean="0"/>
                        <a:t>佐賀県佐賀市金立町金立</a:t>
                      </a:r>
                      <a:r>
                        <a:rPr kumimoji="1" lang="en-US" altLang="ja-JP" dirty="0" smtClean="0"/>
                        <a:t>2944‐5</a:t>
                      </a:r>
                      <a:endParaRPr kumimoji="1" lang="ja-JP" altLang="en-US" dirty="0"/>
                    </a:p>
                  </a:txBody>
                  <a:tcPr/>
                </a:tc>
              </a:tr>
              <a:tr h="358011">
                <a:tc>
                  <a:txBody>
                    <a:bodyPr/>
                    <a:lstStyle/>
                    <a:p>
                      <a:r>
                        <a:rPr kumimoji="1" lang="ja-JP" altLang="en-US" dirty="0" smtClean="0"/>
                        <a:t>宛　名</a:t>
                      </a:r>
                      <a:endParaRPr kumimoji="1" lang="ja-JP" altLang="en-US" dirty="0"/>
                    </a:p>
                  </a:txBody>
                  <a:tcPr/>
                </a:tc>
                <a:tc>
                  <a:txBody>
                    <a:bodyPr/>
                    <a:lstStyle/>
                    <a:p>
                      <a:r>
                        <a:rPr kumimoji="1" lang="en-US" altLang="ja-JP" dirty="0" smtClean="0"/>
                        <a:t>NPO</a:t>
                      </a:r>
                      <a:r>
                        <a:rPr kumimoji="1" lang="ja-JP" altLang="en-US" dirty="0" smtClean="0"/>
                        <a:t>法人ライフェリーホリスティック協会</a:t>
                      </a:r>
                      <a:endParaRPr kumimoji="1" lang="ja-JP" altLang="en-US" dirty="0"/>
                    </a:p>
                  </a:txBody>
                  <a:tcPr/>
                </a:tc>
              </a:tr>
              <a:tr h="372409">
                <a:tc>
                  <a:txBody>
                    <a:bodyPr/>
                    <a:lstStyle/>
                    <a:p>
                      <a:r>
                        <a:rPr kumimoji="1" lang="ja-JP" altLang="en-US" dirty="0" smtClean="0"/>
                        <a:t>電話番号</a:t>
                      </a:r>
                      <a:endParaRPr kumimoji="1" lang="ja-JP" altLang="en-US" dirty="0"/>
                    </a:p>
                  </a:txBody>
                  <a:tcPr/>
                </a:tc>
                <a:tc>
                  <a:txBody>
                    <a:bodyPr/>
                    <a:lstStyle/>
                    <a:p>
                      <a:r>
                        <a:rPr kumimoji="1" lang="ja-JP" altLang="en-US" dirty="0" smtClean="0"/>
                        <a:t>０９０</a:t>
                      </a:r>
                      <a:r>
                        <a:rPr kumimoji="1" lang="en-US" altLang="ja-JP" dirty="0" smtClean="0"/>
                        <a:t>-</a:t>
                      </a:r>
                      <a:r>
                        <a:rPr kumimoji="1" lang="ja-JP" altLang="en-US" dirty="0" smtClean="0"/>
                        <a:t>８６２８</a:t>
                      </a:r>
                      <a:r>
                        <a:rPr kumimoji="1" lang="en-US" altLang="ja-JP" dirty="0" smtClean="0"/>
                        <a:t>-</a:t>
                      </a:r>
                      <a:r>
                        <a:rPr kumimoji="1" lang="ja-JP" altLang="en-US" dirty="0" smtClean="0"/>
                        <a:t>１１８４</a:t>
                      </a:r>
                      <a:endParaRPr kumimoji="1" lang="ja-JP" altLang="en-US" dirty="0"/>
                    </a:p>
                  </a:txBody>
                  <a:tcPr/>
                </a:tc>
              </a:tr>
              <a:tr h="789614">
                <a:tc>
                  <a:txBody>
                    <a:bodyPr/>
                    <a:lstStyle/>
                    <a:p>
                      <a:r>
                        <a:rPr kumimoji="1" lang="ja-JP" altLang="en-US" dirty="0" smtClean="0"/>
                        <a:t>備　　考</a:t>
                      </a:r>
                      <a:endParaRPr kumimoji="1" lang="ja-JP" altLang="en-US" dirty="0"/>
                    </a:p>
                  </a:txBody>
                  <a:tcPr/>
                </a:tc>
                <a:tc>
                  <a:txBody>
                    <a:bodyPr/>
                    <a:lstStyle/>
                    <a:p>
                      <a:r>
                        <a:rPr lang="en-US" altLang="ja-JP" sz="1600" dirty="0" smtClean="0"/>
                        <a:t>※ </a:t>
                      </a:r>
                      <a:r>
                        <a:rPr lang="ja-JP" altLang="en-US" sz="1600" dirty="0" smtClean="0"/>
                        <a:t>発送する額が１万円未満の方は普通郵便にてご郵送下さい。また、発送する額が１万円以上になる方は、できるだけ配達証明付きの送付手段をご利用下さい。</a:t>
                      </a:r>
                      <a:endParaRPr kumimoji="1" lang="ja-JP" altLang="en-US" sz="1600" dirty="0"/>
                    </a:p>
                  </a:txBody>
                  <a:tcPr/>
                </a:tc>
              </a:tr>
            </a:tbl>
          </a:graphicData>
        </a:graphic>
      </p:graphicFrame>
      <p:sp>
        <p:nvSpPr>
          <p:cNvPr id="2" name="テキスト ボックス 1"/>
          <p:cNvSpPr txBox="1"/>
          <p:nvPr/>
        </p:nvSpPr>
        <p:spPr>
          <a:xfrm>
            <a:off x="1340768" y="8659119"/>
            <a:ext cx="4680520" cy="369332"/>
          </a:xfrm>
          <a:prstGeom prst="rect">
            <a:avLst/>
          </a:prstGeom>
          <a:noFill/>
        </p:spPr>
        <p:txBody>
          <a:bodyPr wrap="square" rtlCol="0">
            <a:spAutoFit/>
          </a:bodyPr>
          <a:lstStyle/>
          <a:p>
            <a:r>
              <a:rPr kumimoji="1" lang="en-US" altLang="ja-JP" dirty="0" smtClean="0"/>
              <a:t>NPO</a:t>
            </a:r>
            <a:r>
              <a:rPr kumimoji="1" lang="ja-JP" altLang="en-US" dirty="0" smtClean="0"/>
              <a:t>法人ライフェリーホリスティック協会</a:t>
            </a:r>
            <a:endParaRPr kumimoji="1" lang="ja-JP" altLang="en-US" dirty="0"/>
          </a:p>
        </p:txBody>
      </p:sp>
    </p:spTree>
    <p:extLst>
      <p:ext uri="{BB962C8B-B14F-4D97-AF65-F5344CB8AC3E}">
        <p14:creationId xmlns:p14="http://schemas.microsoft.com/office/powerpoint/2010/main" val="8591362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TotalTime>
  <Words>1060</Words>
  <Application>Microsoft Office PowerPoint</Application>
  <PresentationFormat>画面に合わせる (4:3)</PresentationFormat>
  <Paragraphs>176</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NPO法人 ライフェリーホリスティック協会の</vt:lpstr>
      <vt:lpstr>ライフェリーのこれからやりたい活動</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NPO法人ライフェリーホリスティック協会の</dc:title>
  <dc:creator>akiko</dc:creator>
  <cp:lastModifiedBy>市民活動プラザ</cp:lastModifiedBy>
  <cp:revision>62</cp:revision>
  <cp:lastPrinted>2013-09-15T09:21:42Z</cp:lastPrinted>
  <dcterms:created xsi:type="dcterms:W3CDTF">2013-08-21T02:08:53Z</dcterms:created>
  <dcterms:modified xsi:type="dcterms:W3CDTF">2013-09-15T09:32:27Z</dcterms:modified>
</cp:coreProperties>
</file>