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35763" cy="98663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38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6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96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88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28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96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03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52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39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0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47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二等辺三角形 21"/>
          <p:cNvSpPr/>
          <p:nvPr/>
        </p:nvSpPr>
        <p:spPr>
          <a:xfrm rot="5400000">
            <a:off x="4847067" y="72675"/>
            <a:ext cx="192459" cy="9886597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2598" y="186675"/>
            <a:ext cx="2285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Impact" panose="020B0806030902050204" pitchFamily="34" charset="0"/>
              </a:rPr>
              <a:t>Supporting NPOs</a:t>
            </a:r>
            <a:endParaRPr kumimoji="1" lang="ja-JP" altLang="en-US" sz="2400" dirty="0">
              <a:latin typeface="Impact" panose="020B080603090205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2598" y="280167"/>
            <a:ext cx="94035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 b="1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C</a:t>
            </a:r>
            <a:r>
              <a:rPr kumimoji="1" lang="ja-JP" altLang="en-US" sz="88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kumimoji="1" lang="en-US" altLang="ja-JP" sz="8800" b="1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o u n t e r p a r t</a:t>
            </a:r>
            <a:endParaRPr kumimoji="1" lang="ja-JP" altLang="en-US" sz="8800" b="1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5272" y="1613675"/>
            <a:ext cx="94508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Counterpart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若手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スタッフがワーキングプアにならないためにどうしたらいいのか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テーマとしながら様々な活動をしてい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ます．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3466" y="2574607"/>
            <a:ext cx="2880000" cy="2160000"/>
          </a:xfrm>
          <a:prstGeom prst="rect">
            <a:avLst/>
          </a:prstGeom>
          <a:ln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628457" y="2574606"/>
            <a:ext cx="28800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949447" y="2574605"/>
            <a:ext cx="28800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097779" y="2766689"/>
            <a:ext cx="25833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latin typeface="+mj-lt"/>
              </a:rPr>
              <a:t>「</a:t>
            </a:r>
            <a:r>
              <a:rPr lang="en-US" altLang="ja-JP" sz="2800" b="1" dirty="0" smtClean="0">
                <a:latin typeface="+mj-lt"/>
              </a:rPr>
              <a:t>Pay it forward</a:t>
            </a:r>
            <a:r>
              <a:rPr lang="ja-JP" altLang="en-US" sz="2800" b="1" dirty="0" smtClean="0">
                <a:latin typeface="+mj-lt"/>
              </a:rPr>
              <a:t>」</a:t>
            </a:r>
            <a:endParaRPr lang="ja-JP" altLang="en-US" sz="2800" b="1" dirty="0">
              <a:latin typeface="+mj-lt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751430" y="2768539"/>
            <a:ext cx="2541080" cy="733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sz="2800" b="1" dirty="0">
                <a:solidFill>
                  <a:srgbClr val="000000"/>
                </a:solidFill>
                <a:latin typeface="+mj-lt"/>
                <a:ea typeface="MS PGothic" panose="020B0600070205080204" pitchFamily="50" charset="-128"/>
              </a:rPr>
              <a:t>A kindness is </a:t>
            </a:r>
            <a:endParaRPr lang="en-US" altLang="ja-JP" sz="2800" b="1" dirty="0" smtClean="0">
              <a:solidFill>
                <a:srgbClr val="000000"/>
              </a:solidFill>
              <a:latin typeface="+mj-lt"/>
              <a:ea typeface="MS PGothic" panose="020B060007020508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800" b="1" dirty="0">
                <a:solidFill>
                  <a:srgbClr val="000000"/>
                </a:solidFill>
                <a:latin typeface="+mj-lt"/>
                <a:ea typeface="MS PGothic" panose="020B0600070205080204" pitchFamily="50" charset="-128"/>
              </a:rPr>
              <a:t>　</a:t>
            </a:r>
            <a:r>
              <a:rPr lang="ja-JP" altLang="en-US" sz="2800" b="1" dirty="0" smtClean="0">
                <a:solidFill>
                  <a:srgbClr val="000000"/>
                </a:solidFill>
                <a:latin typeface="+mj-lt"/>
                <a:ea typeface="MS PGothic" panose="020B0600070205080204" pitchFamily="50" charset="-128"/>
              </a:rPr>
              <a:t>　　　</a:t>
            </a:r>
            <a:r>
              <a:rPr lang="en-US" altLang="ja-JP" sz="2800" b="1" dirty="0" smtClean="0">
                <a:solidFill>
                  <a:srgbClr val="000000"/>
                </a:solidFill>
                <a:latin typeface="+mj-lt"/>
                <a:ea typeface="MS PGothic" panose="020B0600070205080204" pitchFamily="50" charset="-128"/>
              </a:rPr>
              <a:t>never </a:t>
            </a:r>
            <a:r>
              <a:rPr lang="en-US" altLang="ja-JP" sz="2800" b="1" dirty="0">
                <a:solidFill>
                  <a:srgbClr val="000000"/>
                </a:solidFill>
                <a:latin typeface="+mj-lt"/>
                <a:ea typeface="MS PGothic" panose="020B0600070205080204" pitchFamily="50" charset="-128"/>
              </a:rPr>
              <a:t>lost</a:t>
            </a:r>
            <a:endParaRPr lang="ja-JP" altLang="en-US" sz="2800" b="1" dirty="0">
              <a:latin typeface="+mj-lt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69030" y="3269443"/>
            <a:ext cx="29338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0000"/>
                </a:solidFill>
                <a:latin typeface="+mj-lt"/>
                <a:ea typeface="MS PGothic" panose="020B0600070205080204" pitchFamily="50" charset="-128"/>
              </a:rPr>
              <a:t>"</a:t>
            </a:r>
            <a:r>
              <a:rPr lang="ja-JP" altLang="en-US" b="1" dirty="0">
                <a:solidFill>
                  <a:srgbClr val="000000"/>
                </a:solidFill>
                <a:latin typeface="+mj-lt"/>
                <a:ea typeface="MS PGothic" panose="020B0600070205080204" pitchFamily="50" charset="-128"/>
              </a:rPr>
              <a:t>もし自分の手</a:t>
            </a:r>
            <a:r>
              <a:rPr lang="ja-JP" altLang="en-US" b="1" dirty="0" smtClean="0">
                <a:solidFill>
                  <a:srgbClr val="000000"/>
                </a:solidFill>
                <a:latin typeface="+mj-lt"/>
                <a:ea typeface="MS PGothic" panose="020B0600070205080204" pitchFamily="50" charset="-128"/>
              </a:rPr>
              <a:t>で</a:t>
            </a:r>
            <a:endParaRPr lang="en-US" altLang="ja-JP" b="1" dirty="0" smtClean="0">
              <a:solidFill>
                <a:srgbClr val="000000"/>
              </a:solidFill>
              <a:latin typeface="+mj-lt"/>
              <a:ea typeface="MS PGothic" panose="020B0600070205080204" pitchFamily="50" charset="-128"/>
            </a:endParaRPr>
          </a:p>
          <a:p>
            <a:endParaRPr lang="en-US" altLang="ja-JP" b="1" dirty="0" smtClean="0">
              <a:solidFill>
                <a:srgbClr val="000000"/>
              </a:solidFill>
              <a:latin typeface="+mj-lt"/>
              <a:ea typeface="MS PGothic" panose="020B0600070205080204" pitchFamily="50" charset="-128"/>
            </a:endParaRPr>
          </a:p>
          <a:p>
            <a:r>
              <a:rPr lang="ja-JP" altLang="en-US" b="1" dirty="0">
                <a:solidFill>
                  <a:srgbClr val="000000"/>
                </a:solidFill>
                <a:latin typeface="+mj-lt"/>
                <a:ea typeface="MS PGothic" panose="020B0600070205080204" pitchFamily="50" charset="-128"/>
              </a:rPr>
              <a:t>　</a:t>
            </a:r>
            <a:r>
              <a:rPr lang="ja-JP" altLang="en-US" b="1" dirty="0" smtClean="0">
                <a:solidFill>
                  <a:srgbClr val="000000"/>
                </a:solidFill>
                <a:latin typeface="+mj-lt"/>
                <a:ea typeface="MS PGothic" panose="020B0600070205080204" pitchFamily="50" charset="-128"/>
              </a:rPr>
              <a:t>世界</a:t>
            </a:r>
            <a:r>
              <a:rPr lang="ja-JP" altLang="en-US" b="1" dirty="0">
                <a:solidFill>
                  <a:srgbClr val="000000"/>
                </a:solidFill>
                <a:latin typeface="+mj-lt"/>
                <a:ea typeface="MS PGothic" panose="020B0600070205080204" pitchFamily="50" charset="-128"/>
              </a:rPr>
              <a:t>を変えたいと思うなら</a:t>
            </a:r>
            <a:r>
              <a:rPr lang="en-US" altLang="ja-JP" b="1" dirty="0">
                <a:solidFill>
                  <a:srgbClr val="000000"/>
                </a:solidFill>
                <a:latin typeface="+mj-lt"/>
                <a:ea typeface="MS PGothic" panose="020B0600070205080204" pitchFamily="50" charset="-128"/>
              </a:rPr>
              <a:t>"</a:t>
            </a:r>
            <a:endParaRPr lang="ja-JP" altLang="en-US" b="1" dirty="0">
              <a:latin typeface="+mj-lt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3061598" y="3470475"/>
            <a:ext cx="562708" cy="5627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/>
        </p:nvSpPr>
        <p:spPr>
          <a:xfrm rot="5400000">
            <a:off x="3237576" y="3625829"/>
            <a:ext cx="252000" cy="252000"/>
          </a:xfrm>
          <a:prstGeom prst="triangl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156065" y="3613329"/>
            <a:ext cx="2525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MS PGothic" panose="020B0600070205080204" pitchFamily="50" charset="-128"/>
                <a:ea typeface="MS PGothic" panose="020B0600070205080204" pitchFamily="50" charset="-128"/>
              </a:rPr>
              <a:t>自分が受けた善意</a:t>
            </a:r>
            <a:r>
              <a:rPr lang="ja-JP" altLang="en-US" dirty="0" smtClean="0">
                <a:solidFill>
                  <a:srgbClr val="000000"/>
                </a:solidFill>
                <a:latin typeface="MS PGothic" panose="020B0600070205080204" pitchFamily="50" charset="-128"/>
                <a:ea typeface="MS PGothic" panose="020B0600070205080204" pitchFamily="50" charset="-128"/>
              </a:rPr>
              <a:t>を</a:t>
            </a:r>
            <a:endParaRPr lang="en-US" altLang="ja-JP" dirty="0" smtClean="0">
              <a:solidFill>
                <a:srgbClr val="000000"/>
              </a:solidFill>
              <a:latin typeface="MS PGothic" panose="020B0600070205080204" pitchFamily="50" charset="-128"/>
              <a:ea typeface="MS PGothic" panose="020B0600070205080204" pitchFamily="50" charset="-128"/>
            </a:endParaRPr>
          </a:p>
          <a:p>
            <a:r>
              <a:rPr lang="ja-JP" altLang="en-US" dirty="0">
                <a:solidFill>
                  <a:srgbClr val="000000"/>
                </a:solidFill>
                <a:latin typeface="MS PGothic" panose="020B0600070205080204" pitchFamily="50" charset="-128"/>
                <a:ea typeface="MS PGothic" panose="020B0600070205080204" pitchFamily="50" charset="-128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MS PGothic" panose="020B0600070205080204" pitchFamily="50" charset="-128"/>
                <a:ea typeface="MS PGothic" panose="020B0600070205080204" pitchFamily="50" charset="-128"/>
              </a:rPr>
              <a:t>　　　　　　　誰</a:t>
            </a:r>
            <a:r>
              <a:rPr lang="ja-JP" altLang="en-US" dirty="0">
                <a:solidFill>
                  <a:srgbClr val="000000"/>
                </a:solidFill>
                <a:latin typeface="MS PGothic" panose="020B0600070205080204" pitchFamily="50" charset="-128"/>
                <a:ea typeface="MS PGothic" panose="020B0600070205080204" pitchFamily="50" charset="-128"/>
              </a:rPr>
              <a:t>かに送る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3762617" y="3751829"/>
            <a:ext cx="2670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「情けは人のために非</a:t>
            </a:r>
            <a:r>
              <a:rPr lang="ja-JP" altLang="en-US" dirty="0" err="1"/>
              <a:t>ず</a:t>
            </a:r>
            <a:r>
              <a:rPr lang="ja-JP" altLang="en-US" dirty="0"/>
              <a:t>」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10075" y="5180116"/>
            <a:ext cx="4953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海浜環境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調査 遠州灘 指標種 アカウミガメ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環境イベントの運営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生物多様性に関する講演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イベントチラシ作成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各種助成金申請の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サポート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894031" y="5180116"/>
            <a:ext cx="38234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 smtClean="0"/>
              <a:t>コミュニティスペースづくり</a:t>
            </a:r>
            <a:endParaRPr lang="ja-JP" altLang="en-US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/>
              <a:t>NPO</a:t>
            </a:r>
            <a:r>
              <a:rPr lang="ja-JP" altLang="en-US" dirty="0"/>
              <a:t>運営に関するコンサルティング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/>
              <a:t>ファンドレイジング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/>
              <a:t>学生の就職支援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 smtClean="0"/>
              <a:t>写真素材の提供（主に砂浜海岸）</a:t>
            </a:r>
            <a:endParaRPr lang="ja-JP" altLang="en-US" dirty="0"/>
          </a:p>
        </p:txBody>
      </p:sp>
      <p:sp>
        <p:nvSpPr>
          <p:cNvPr id="19" name="円/楕円 18"/>
          <p:cNvSpPr/>
          <p:nvPr/>
        </p:nvSpPr>
        <p:spPr>
          <a:xfrm>
            <a:off x="6438345" y="3470475"/>
            <a:ext cx="562708" cy="5627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38345" y="3479109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  <a:endParaRPr kumimoji="1" lang="ja-JP" altLang="en-US" sz="28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5272" y="4745436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主な活動内容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891713" y="1466636"/>
            <a:ext cx="694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C/P</a:t>
            </a:r>
            <a:endParaRPr kumimoji="1" lang="ja-JP" altLang="en-US" sz="20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139374" y="80112"/>
            <a:ext cx="3789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http://www.geocities.jp/tkpfg189/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7093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コネクタ 25"/>
          <p:cNvCxnSpPr/>
          <p:nvPr/>
        </p:nvCxnSpPr>
        <p:spPr>
          <a:xfrm>
            <a:off x="6645890" y="3575603"/>
            <a:ext cx="0" cy="3278652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二等辺三角形 3"/>
          <p:cNvSpPr/>
          <p:nvPr/>
        </p:nvSpPr>
        <p:spPr>
          <a:xfrm rot="5400000">
            <a:off x="4866472" y="-4556475"/>
            <a:ext cx="192459" cy="9886597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677" y="116286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団体設立の経緯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7270" y="657361"/>
            <a:ext cx="68683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Counterpart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は遠州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灘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関わりの深い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代～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代の若者が自然環境を活用して，環境教育や地域づくりをし，豊かな自然環境を次世代に贈るための組織として設立された団体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二等辺三角形 6"/>
          <p:cNvSpPr/>
          <p:nvPr/>
        </p:nvSpPr>
        <p:spPr>
          <a:xfrm rot="5400000">
            <a:off x="4866472" y="-3063359"/>
            <a:ext cx="192459" cy="9886597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4677" y="160940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目的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54677" y="1959977"/>
            <a:ext cx="69509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Counterpart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」は「対」「片われ」「相棒」を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意味しま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地域市民の相棒として，企業・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の相棒として，様々主体とパートナーシップを組み，自然環境の調査・研究活動，環境教育や地域のまちづくり事業への支援を通して，豊かな自然環境を次世代に贈ることを目的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としま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二等辺三角形 9"/>
          <p:cNvSpPr/>
          <p:nvPr/>
        </p:nvSpPr>
        <p:spPr>
          <a:xfrm rot="5400000">
            <a:off x="4866472" y="-1336785"/>
            <a:ext cx="192459" cy="9886597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4677" y="3335976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主な活動実績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52117" y="3864943"/>
            <a:ext cx="29314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2016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”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ちょっとハイテク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”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に学ぶ遠州灘の生物多様性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（豊橋市制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周年市民提案イベント補助金）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136130" y="290594"/>
            <a:ext cx="2700000" cy="328875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75962" y="263884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　代表者　■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86581" y="679137"/>
            <a:ext cx="2438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代表者：いまむら　かず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97754" y="1092153"/>
            <a:ext cx="277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本名：今村 和志．砂浜での環境調査や愛知県知多市および東海市の</a:t>
            </a:r>
            <a:r>
              <a:rPr kumimoji="1" lang="ja-JP" altLang="en-US" dirty="0"/>
              <a:t>企業</a:t>
            </a:r>
            <a:r>
              <a:rPr kumimoji="1" lang="ja-JP" altLang="en-US" dirty="0" smtClean="0"/>
              <a:t>緑地にて </a:t>
            </a:r>
            <a:r>
              <a:rPr kumimoji="1" lang="ja-JP" altLang="en-US" dirty="0"/>
              <a:t>生物</a:t>
            </a:r>
            <a:r>
              <a:rPr kumimoji="1" lang="ja-JP" altLang="en-US" dirty="0" smtClean="0"/>
              <a:t>多様性向上の取組み</a:t>
            </a:r>
            <a:r>
              <a:rPr kumimoji="1" lang="ja-JP" altLang="en-US" dirty="0"/>
              <a:t>に</a:t>
            </a:r>
            <a:r>
              <a:rPr kumimoji="1" lang="ja-JP" altLang="en-US" dirty="0" smtClean="0"/>
              <a:t>関わる</a:t>
            </a:r>
            <a:r>
              <a:rPr kumimoji="1" lang="ja-JP" altLang="en-US" dirty="0"/>
              <a:t>等</a:t>
            </a:r>
            <a:r>
              <a:rPr kumimoji="1" lang="ja-JP" altLang="en-US" dirty="0" smtClean="0"/>
              <a:t>経験を積む ．その他，東ティモールを舞台とした国際協力活動にも尽力．博士</a:t>
            </a:r>
            <a:r>
              <a:rPr kumimoji="1" lang="ja-JP" altLang="en-US" dirty="0"/>
              <a:t>（工学）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6781049" y="3864943"/>
            <a:ext cx="29314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３年～２０１４年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国立岐阜工業高等専門学校にて非常勤講師。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河川生態学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</a:p>
          <a:p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438008" y="3864943"/>
            <a:ext cx="29314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５年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生物多様性に関するフィールドワーク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講演等にて活動。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730581" y="5619269"/>
            <a:ext cx="5112000" cy="1172860"/>
          </a:xfrm>
          <a:prstGeom prst="round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08394" y="5589360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　お問合せ　■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84593" y="5929134"/>
            <a:ext cx="496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 smtClean="0"/>
              <a:t>事務所所在地：東京都江戸川区中央</a:t>
            </a:r>
            <a:r>
              <a:rPr kumimoji="1" lang="en-US" altLang="ja-JP" sz="1500" dirty="0" smtClean="0"/>
              <a:t>3-7-11</a:t>
            </a:r>
            <a:r>
              <a:rPr kumimoji="1" lang="ja-JP" altLang="en-US" sz="1500" dirty="0" smtClean="0"/>
              <a:t>サティヤ</a:t>
            </a:r>
            <a:r>
              <a:rPr kumimoji="1" lang="en-US" altLang="ja-JP" sz="1500" dirty="0" smtClean="0"/>
              <a:t>J1</a:t>
            </a:r>
            <a:r>
              <a:rPr kumimoji="1" lang="ja-JP" altLang="en-US" sz="1500" dirty="0" smtClean="0"/>
              <a:t>－</a:t>
            </a:r>
            <a:r>
              <a:rPr kumimoji="1" lang="en-US" altLang="ja-JP" sz="1500" dirty="0" smtClean="0"/>
              <a:t>202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84593" y="6214468"/>
            <a:ext cx="496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 smtClean="0"/>
              <a:t>連絡先：</a:t>
            </a:r>
            <a:r>
              <a:rPr kumimoji="1" lang="en-US" altLang="ja-JP" sz="1500" dirty="0" smtClean="0"/>
              <a:t>090-1097-9316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893584" y="6481912"/>
            <a:ext cx="496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" dirty="0" smtClean="0"/>
              <a:t>E-mail</a:t>
            </a:r>
            <a:r>
              <a:rPr kumimoji="1" lang="ja-JP" altLang="en-US" sz="1500" dirty="0" smtClean="0"/>
              <a:t>：</a:t>
            </a:r>
            <a:r>
              <a:rPr kumimoji="1" lang="en-US" altLang="ja-JP" sz="1500" dirty="0" smtClean="0"/>
              <a:t>counterpart55@gmail.com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3178790" y="3579348"/>
            <a:ext cx="0" cy="3278652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図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035" y="3039869"/>
            <a:ext cx="1643546" cy="10914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4" y="5235922"/>
            <a:ext cx="2208000" cy="165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55" y="5226072"/>
            <a:ext cx="2208000" cy="165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968" y="4708364"/>
            <a:ext cx="1728000" cy="12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791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370</Words>
  <Application>Microsoft Office PowerPoint</Application>
  <PresentationFormat>A4 210 x 297 mm</PresentationFormat>
  <Paragraphs>47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HGPｺﾞｼｯｸE</vt:lpstr>
      <vt:lpstr>HG丸ｺﾞｼｯｸM-PRO</vt:lpstr>
      <vt:lpstr>ＭＳ Ｐゴシック</vt:lpstr>
      <vt:lpstr>ＭＳ Ｐゴシック</vt:lpstr>
      <vt:lpstr>Arial</vt:lpstr>
      <vt:lpstr>Calibri</vt:lpstr>
      <vt:lpstr>Calibri Light</vt:lpstr>
      <vt:lpstr>Impact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hcq</dc:creator>
  <cp:lastModifiedBy>IMAMURA</cp:lastModifiedBy>
  <cp:revision>19</cp:revision>
  <cp:lastPrinted>2017-05-23T10:35:41Z</cp:lastPrinted>
  <dcterms:created xsi:type="dcterms:W3CDTF">2015-12-11T07:38:00Z</dcterms:created>
  <dcterms:modified xsi:type="dcterms:W3CDTF">2017-05-23T11:35:41Z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1041-10.8.0.5392</vt:lpwstr>
  </property>
</Properties>
</file>