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6" r:id="rId6"/>
    <p:sldId id="265" r:id="rId7"/>
    <p:sldId id="261" r:id="rId8"/>
    <p:sldId id="262" r:id="rId9"/>
    <p:sldId id="264" r:id="rId10"/>
  </p:sldIdLst>
  <p:sldSz cx="9144000" cy="6858000" type="screen4x3"/>
  <p:notesSz cx="6883400" cy="100171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8BE106-DBE5-4424-B747-191318AE58BE}" type="doc">
      <dgm:prSet loTypeId="urn:microsoft.com/office/officeart/2005/8/layout/cycle5" loCatId="cycle" qsTypeId="urn:microsoft.com/office/officeart/2005/8/quickstyle/simple1" qsCatId="simple" csTypeId="urn:microsoft.com/office/officeart/2005/8/colors/colorful1" csCatId="colorful" phldr="1"/>
      <dgm:spPr/>
      <dgm:t>
        <a:bodyPr/>
        <a:lstStyle/>
        <a:p>
          <a:endParaRPr kumimoji="1" lang="ja-JP" altLang="en-US"/>
        </a:p>
      </dgm:t>
    </dgm:pt>
    <dgm:pt modelId="{D1BE466A-EBF1-4E67-A7AC-FB8D04588A11}">
      <dgm:prSet phldrT="[テキスト]"/>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kumimoji="1" lang="ja-JP" altLang="en-US" dirty="0" smtClean="0"/>
            <a:t>問題把握</a:t>
          </a:r>
          <a:endParaRPr kumimoji="1" lang="ja-JP" altLang="en-US" dirty="0"/>
        </a:p>
      </dgm:t>
    </dgm:pt>
    <dgm:pt modelId="{F96FF12E-F476-4891-9465-23C88EAEC81F}" type="parTrans" cxnId="{BCCA1526-FC3E-4094-B017-62F6A20D80CE}">
      <dgm:prSet/>
      <dgm:spPr/>
      <dgm:t>
        <a:bodyPr/>
        <a:lstStyle/>
        <a:p>
          <a:endParaRPr kumimoji="1" lang="ja-JP" altLang="en-US"/>
        </a:p>
      </dgm:t>
    </dgm:pt>
    <dgm:pt modelId="{690B0AF0-8E36-412E-A071-71A57CE54673}" type="sibTrans" cxnId="{BCCA1526-FC3E-4094-B017-62F6A20D80CE}">
      <dgm:prSet/>
      <dgm:spPr/>
      <dgm:t>
        <a:bodyPr/>
        <a:lstStyle/>
        <a:p>
          <a:endParaRPr kumimoji="1" lang="ja-JP" altLang="en-US"/>
        </a:p>
      </dgm:t>
    </dgm:pt>
    <dgm:pt modelId="{7085A77C-7133-4D9B-A80D-8347A354E762}">
      <dgm:prSet phldrT="[テキスト]"/>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kumimoji="1" lang="ja-JP" altLang="en-US" dirty="0" smtClean="0"/>
            <a:t>支援プラン検討</a:t>
          </a:r>
          <a:endParaRPr kumimoji="1" lang="ja-JP" altLang="en-US" dirty="0"/>
        </a:p>
      </dgm:t>
    </dgm:pt>
    <dgm:pt modelId="{90BAA236-6814-4B4D-93A1-3CBFDD233FB6}" type="parTrans" cxnId="{6C7C68EA-E43F-4315-8955-B01E831920DD}">
      <dgm:prSet/>
      <dgm:spPr/>
      <dgm:t>
        <a:bodyPr/>
        <a:lstStyle/>
        <a:p>
          <a:endParaRPr kumimoji="1" lang="ja-JP" altLang="en-US"/>
        </a:p>
      </dgm:t>
    </dgm:pt>
    <dgm:pt modelId="{E285695F-37CA-41BD-BEE2-A8DDED293984}" type="sibTrans" cxnId="{6C7C68EA-E43F-4315-8955-B01E831920DD}">
      <dgm:prSet/>
      <dgm:spPr/>
      <dgm:t>
        <a:bodyPr/>
        <a:lstStyle/>
        <a:p>
          <a:endParaRPr kumimoji="1" lang="ja-JP" altLang="en-US"/>
        </a:p>
      </dgm:t>
    </dgm:pt>
    <dgm:pt modelId="{8A7196B3-21A9-402F-A5A1-55DF4575A27A}">
      <dgm:prSet phldrT="[テキスト]"/>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kumimoji="1" lang="ja-JP" altLang="en-US" dirty="0" smtClean="0"/>
            <a:t>コーディネート</a:t>
          </a:r>
          <a:endParaRPr kumimoji="1" lang="ja-JP" altLang="en-US" dirty="0"/>
        </a:p>
      </dgm:t>
    </dgm:pt>
    <dgm:pt modelId="{57A42B27-E3EE-46D8-AB36-E084CC2EEE3D}" type="parTrans" cxnId="{28AC53A9-706A-4C08-A881-22FE79ADCE9E}">
      <dgm:prSet/>
      <dgm:spPr/>
      <dgm:t>
        <a:bodyPr/>
        <a:lstStyle/>
        <a:p>
          <a:endParaRPr kumimoji="1" lang="ja-JP" altLang="en-US"/>
        </a:p>
      </dgm:t>
    </dgm:pt>
    <dgm:pt modelId="{7FADEB5F-D541-4AAE-8895-B44661DC9721}" type="sibTrans" cxnId="{28AC53A9-706A-4C08-A881-22FE79ADCE9E}">
      <dgm:prSet/>
      <dgm:spPr/>
      <dgm:t>
        <a:bodyPr/>
        <a:lstStyle/>
        <a:p>
          <a:endParaRPr kumimoji="1" lang="ja-JP" altLang="en-US"/>
        </a:p>
      </dgm:t>
    </dgm:pt>
    <dgm:pt modelId="{D3599718-0880-4993-9C96-2E5D5A319F48}">
      <dgm:prSet phldrT="[テキスト]"/>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kumimoji="1" lang="ja-JP" altLang="en-US" dirty="0" smtClean="0"/>
            <a:t>解決支援</a:t>
          </a:r>
          <a:endParaRPr kumimoji="1" lang="ja-JP" altLang="en-US" dirty="0"/>
        </a:p>
      </dgm:t>
    </dgm:pt>
    <dgm:pt modelId="{AE87EB53-1E7A-4335-B622-BE3C67519163}" type="parTrans" cxnId="{F79D7EDE-CBE2-454A-8F2A-4D663C8BF06E}">
      <dgm:prSet/>
      <dgm:spPr/>
      <dgm:t>
        <a:bodyPr/>
        <a:lstStyle/>
        <a:p>
          <a:endParaRPr kumimoji="1" lang="ja-JP" altLang="en-US"/>
        </a:p>
      </dgm:t>
    </dgm:pt>
    <dgm:pt modelId="{E79659E3-14CD-4AF5-8437-A47F98836AE5}" type="sibTrans" cxnId="{F79D7EDE-CBE2-454A-8F2A-4D663C8BF06E}">
      <dgm:prSet/>
      <dgm:spPr/>
      <dgm:t>
        <a:bodyPr/>
        <a:lstStyle/>
        <a:p>
          <a:endParaRPr kumimoji="1" lang="ja-JP" altLang="en-US"/>
        </a:p>
      </dgm:t>
    </dgm:pt>
    <dgm:pt modelId="{BFBE8534-82FA-487D-92D4-DC19A68B9E38}">
      <dgm:prSet phldrT="[テキスト]"/>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kumimoji="1" lang="ja-JP" altLang="en-US" dirty="0" smtClean="0"/>
            <a:t>評価</a:t>
          </a:r>
          <a:endParaRPr kumimoji="1" lang="ja-JP" altLang="en-US" dirty="0"/>
        </a:p>
      </dgm:t>
    </dgm:pt>
    <dgm:pt modelId="{A2A0A7E2-4969-4CD6-941F-DCCAAD365EE1}" type="parTrans" cxnId="{4A38CF97-D35E-44E0-8619-8596DE195890}">
      <dgm:prSet/>
      <dgm:spPr/>
      <dgm:t>
        <a:bodyPr/>
        <a:lstStyle/>
        <a:p>
          <a:endParaRPr kumimoji="1" lang="ja-JP" altLang="en-US"/>
        </a:p>
      </dgm:t>
    </dgm:pt>
    <dgm:pt modelId="{FEE0D4CB-D9D8-4D29-98C8-E007DD6982C9}" type="sibTrans" cxnId="{4A38CF97-D35E-44E0-8619-8596DE195890}">
      <dgm:prSet/>
      <dgm:spPr/>
      <dgm:t>
        <a:bodyPr/>
        <a:lstStyle/>
        <a:p>
          <a:endParaRPr kumimoji="1" lang="ja-JP" altLang="en-US"/>
        </a:p>
      </dgm:t>
    </dgm:pt>
    <dgm:pt modelId="{5576BE61-5FFE-4A5B-A897-0ED7A1D750DB}">
      <dgm:prSet phldrT="[テキスト]"/>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kumimoji="1" lang="ja-JP" altLang="en-US" dirty="0" smtClean="0"/>
            <a:t>支援プラン見直し</a:t>
          </a:r>
          <a:endParaRPr kumimoji="1" lang="ja-JP" altLang="en-US" dirty="0"/>
        </a:p>
      </dgm:t>
    </dgm:pt>
    <dgm:pt modelId="{6EF643E8-0C85-4E71-BBF3-B7AD45C9A95F}" type="parTrans" cxnId="{3C1C689B-29A3-4F79-A7F2-004D057C76CE}">
      <dgm:prSet/>
      <dgm:spPr/>
      <dgm:t>
        <a:bodyPr/>
        <a:lstStyle/>
        <a:p>
          <a:endParaRPr kumimoji="1" lang="ja-JP" altLang="en-US"/>
        </a:p>
      </dgm:t>
    </dgm:pt>
    <dgm:pt modelId="{3F9B5E80-99B0-4103-8D34-0CDC90A26641}" type="sibTrans" cxnId="{3C1C689B-29A3-4F79-A7F2-004D057C76CE}">
      <dgm:prSet/>
      <dgm:spPr/>
      <dgm:t>
        <a:bodyPr/>
        <a:lstStyle/>
        <a:p>
          <a:endParaRPr kumimoji="1" lang="ja-JP" altLang="en-US"/>
        </a:p>
      </dgm:t>
    </dgm:pt>
    <dgm:pt modelId="{A9E7B8B0-E86F-4CC9-998A-0043B4B26FEA}" type="pres">
      <dgm:prSet presAssocID="{368BE106-DBE5-4424-B747-191318AE58BE}" presName="cycle" presStyleCnt="0">
        <dgm:presLayoutVars>
          <dgm:dir/>
          <dgm:resizeHandles val="exact"/>
        </dgm:presLayoutVars>
      </dgm:prSet>
      <dgm:spPr/>
      <dgm:t>
        <a:bodyPr/>
        <a:lstStyle/>
        <a:p>
          <a:endParaRPr kumimoji="1" lang="ja-JP" altLang="en-US"/>
        </a:p>
      </dgm:t>
    </dgm:pt>
    <dgm:pt modelId="{54D2C77B-CB4A-485E-8A39-BC119557CBD5}" type="pres">
      <dgm:prSet presAssocID="{D1BE466A-EBF1-4E67-A7AC-FB8D04588A11}" presName="node" presStyleLbl="node1" presStyleIdx="0" presStyleCnt="6" custScaleX="152033">
        <dgm:presLayoutVars>
          <dgm:bulletEnabled val="1"/>
        </dgm:presLayoutVars>
      </dgm:prSet>
      <dgm:spPr/>
      <dgm:t>
        <a:bodyPr/>
        <a:lstStyle/>
        <a:p>
          <a:endParaRPr kumimoji="1" lang="ja-JP" altLang="en-US"/>
        </a:p>
      </dgm:t>
    </dgm:pt>
    <dgm:pt modelId="{3737A421-890E-43BD-9D73-D9C9E48979B2}" type="pres">
      <dgm:prSet presAssocID="{D1BE466A-EBF1-4E67-A7AC-FB8D04588A11}" presName="spNode" presStyleCnt="0"/>
      <dgm:spPr/>
    </dgm:pt>
    <dgm:pt modelId="{098399B1-BE16-485F-975D-12E0B4D08DD8}" type="pres">
      <dgm:prSet presAssocID="{690B0AF0-8E36-412E-A071-71A57CE54673}" presName="sibTrans" presStyleLbl="sibTrans1D1" presStyleIdx="0" presStyleCnt="6"/>
      <dgm:spPr/>
      <dgm:t>
        <a:bodyPr/>
        <a:lstStyle/>
        <a:p>
          <a:endParaRPr kumimoji="1" lang="ja-JP" altLang="en-US"/>
        </a:p>
      </dgm:t>
    </dgm:pt>
    <dgm:pt modelId="{2961EFDE-68F8-45EA-939A-4DDE36512DB1}" type="pres">
      <dgm:prSet presAssocID="{7085A77C-7133-4D9B-A80D-8347A354E762}" presName="node" presStyleLbl="node1" presStyleIdx="1" presStyleCnt="6" custScaleX="162420">
        <dgm:presLayoutVars>
          <dgm:bulletEnabled val="1"/>
        </dgm:presLayoutVars>
      </dgm:prSet>
      <dgm:spPr/>
      <dgm:t>
        <a:bodyPr/>
        <a:lstStyle/>
        <a:p>
          <a:endParaRPr kumimoji="1" lang="ja-JP" altLang="en-US"/>
        </a:p>
      </dgm:t>
    </dgm:pt>
    <dgm:pt modelId="{B9C2652A-E5B3-4C1D-9EAA-4976F22B7B28}" type="pres">
      <dgm:prSet presAssocID="{7085A77C-7133-4D9B-A80D-8347A354E762}" presName="spNode" presStyleCnt="0"/>
      <dgm:spPr/>
    </dgm:pt>
    <dgm:pt modelId="{D1FBDE98-F9AC-4734-8F15-CE79105AD28A}" type="pres">
      <dgm:prSet presAssocID="{E285695F-37CA-41BD-BEE2-A8DDED293984}" presName="sibTrans" presStyleLbl="sibTrans1D1" presStyleIdx="1" presStyleCnt="6"/>
      <dgm:spPr/>
      <dgm:t>
        <a:bodyPr/>
        <a:lstStyle/>
        <a:p>
          <a:endParaRPr kumimoji="1" lang="ja-JP" altLang="en-US"/>
        </a:p>
      </dgm:t>
    </dgm:pt>
    <dgm:pt modelId="{89D9D851-F4E2-4645-AEAC-E8D675743865}" type="pres">
      <dgm:prSet presAssocID="{8A7196B3-21A9-402F-A5A1-55DF4575A27A}" presName="node" presStyleLbl="node1" presStyleIdx="2" presStyleCnt="6" custScaleX="149789">
        <dgm:presLayoutVars>
          <dgm:bulletEnabled val="1"/>
        </dgm:presLayoutVars>
      </dgm:prSet>
      <dgm:spPr/>
      <dgm:t>
        <a:bodyPr/>
        <a:lstStyle/>
        <a:p>
          <a:endParaRPr kumimoji="1" lang="ja-JP" altLang="en-US"/>
        </a:p>
      </dgm:t>
    </dgm:pt>
    <dgm:pt modelId="{EE6BE5DC-C514-41A8-A984-A9D9263ACA7F}" type="pres">
      <dgm:prSet presAssocID="{8A7196B3-21A9-402F-A5A1-55DF4575A27A}" presName="spNode" presStyleCnt="0"/>
      <dgm:spPr/>
    </dgm:pt>
    <dgm:pt modelId="{B8AA2600-BB31-4396-8752-D0AFFF6F1501}" type="pres">
      <dgm:prSet presAssocID="{7FADEB5F-D541-4AAE-8895-B44661DC9721}" presName="sibTrans" presStyleLbl="sibTrans1D1" presStyleIdx="2" presStyleCnt="6"/>
      <dgm:spPr/>
      <dgm:t>
        <a:bodyPr/>
        <a:lstStyle/>
        <a:p>
          <a:endParaRPr kumimoji="1" lang="ja-JP" altLang="en-US"/>
        </a:p>
      </dgm:t>
    </dgm:pt>
    <dgm:pt modelId="{D5B24FD3-D726-4069-BA6E-0E3EB71F7C85}" type="pres">
      <dgm:prSet presAssocID="{D3599718-0880-4993-9C96-2E5D5A319F48}" presName="node" presStyleLbl="node1" presStyleIdx="3" presStyleCnt="6" custScaleX="162731">
        <dgm:presLayoutVars>
          <dgm:bulletEnabled val="1"/>
        </dgm:presLayoutVars>
      </dgm:prSet>
      <dgm:spPr/>
      <dgm:t>
        <a:bodyPr/>
        <a:lstStyle/>
        <a:p>
          <a:endParaRPr kumimoji="1" lang="ja-JP" altLang="en-US"/>
        </a:p>
      </dgm:t>
    </dgm:pt>
    <dgm:pt modelId="{6C754DAE-873E-4E5B-B973-5B95FB6C34F7}" type="pres">
      <dgm:prSet presAssocID="{D3599718-0880-4993-9C96-2E5D5A319F48}" presName="spNode" presStyleCnt="0"/>
      <dgm:spPr/>
    </dgm:pt>
    <dgm:pt modelId="{E4E8A2CE-2CCF-4E3C-AB74-639394DAF459}" type="pres">
      <dgm:prSet presAssocID="{E79659E3-14CD-4AF5-8437-A47F98836AE5}" presName="sibTrans" presStyleLbl="sibTrans1D1" presStyleIdx="3" presStyleCnt="6"/>
      <dgm:spPr/>
      <dgm:t>
        <a:bodyPr/>
        <a:lstStyle/>
        <a:p>
          <a:endParaRPr kumimoji="1" lang="ja-JP" altLang="en-US"/>
        </a:p>
      </dgm:t>
    </dgm:pt>
    <dgm:pt modelId="{652891FA-C4B3-4457-BC4A-B4D4E9543249}" type="pres">
      <dgm:prSet presAssocID="{BFBE8534-82FA-487D-92D4-DC19A68B9E38}" presName="node" presStyleLbl="node1" presStyleIdx="4" presStyleCnt="6" custScaleX="142793">
        <dgm:presLayoutVars>
          <dgm:bulletEnabled val="1"/>
        </dgm:presLayoutVars>
      </dgm:prSet>
      <dgm:spPr/>
      <dgm:t>
        <a:bodyPr/>
        <a:lstStyle/>
        <a:p>
          <a:endParaRPr kumimoji="1" lang="ja-JP" altLang="en-US"/>
        </a:p>
      </dgm:t>
    </dgm:pt>
    <dgm:pt modelId="{5EE23203-80C6-4DAF-B6EE-B484EA4E7DA3}" type="pres">
      <dgm:prSet presAssocID="{BFBE8534-82FA-487D-92D4-DC19A68B9E38}" presName="spNode" presStyleCnt="0"/>
      <dgm:spPr/>
    </dgm:pt>
    <dgm:pt modelId="{9C3BC25C-6768-43D7-BD7F-1A18FB08D8D4}" type="pres">
      <dgm:prSet presAssocID="{FEE0D4CB-D9D8-4D29-98C8-E007DD6982C9}" presName="sibTrans" presStyleLbl="sibTrans1D1" presStyleIdx="4" presStyleCnt="6"/>
      <dgm:spPr/>
      <dgm:t>
        <a:bodyPr/>
        <a:lstStyle/>
        <a:p>
          <a:endParaRPr kumimoji="1" lang="ja-JP" altLang="en-US"/>
        </a:p>
      </dgm:t>
    </dgm:pt>
    <dgm:pt modelId="{4BA3A83F-969A-4AB4-BBBB-AF60C9675A96}" type="pres">
      <dgm:prSet presAssocID="{5576BE61-5FFE-4A5B-A897-0ED7A1D750DB}" presName="node" presStyleLbl="node1" presStyleIdx="5" presStyleCnt="6" custScaleX="143317">
        <dgm:presLayoutVars>
          <dgm:bulletEnabled val="1"/>
        </dgm:presLayoutVars>
      </dgm:prSet>
      <dgm:spPr/>
      <dgm:t>
        <a:bodyPr/>
        <a:lstStyle/>
        <a:p>
          <a:endParaRPr kumimoji="1" lang="ja-JP" altLang="en-US"/>
        </a:p>
      </dgm:t>
    </dgm:pt>
    <dgm:pt modelId="{35E80348-4806-4BE1-BFBD-807CC1F1A5C5}" type="pres">
      <dgm:prSet presAssocID="{5576BE61-5FFE-4A5B-A897-0ED7A1D750DB}" presName="spNode" presStyleCnt="0"/>
      <dgm:spPr/>
    </dgm:pt>
    <dgm:pt modelId="{B6536ADD-6B86-4B22-80EA-C2A19832095C}" type="pres">
      <dgm:prSet presAssocID="{3F9B5E80-99B0-4103-8D34-0CDC90A26641}" presName="sibTrans" presStyleLbl="sibTrans1D1" presStyleIdx="5" presStyleCnt="6"/>
      <dgm:spPr/>
      <dgm:t>
        <a:bodyPr/>
        <a:lstStyle/>
        <a:p>
          <a:endParaRPr kumimoji="1" lang="ja-JP" altLang="en-US"/>
        </a:p>
      </dgm:t>
    </dgm:pt>
  </dgm:ptLst>
  <dgm:cxnLst>
    <dgm:cxn modelId="{6C7C68EA-E43F-4315-8955-B01E831920DD}" srcId="{368BE106-DBE5-4424-B747-191318AE58BE}" destId="{7085A77C-7133-4D9B-A80D-8347A354E762}" srcOrd="1" destOrd="0" parTransId="{90BAA236-6814-4B4D-93A1-3CBFDD233FB6}" sibTransId="{E285695F-37CA-41BD-BEE2-A8DDED293984}"/>
    <dgm:cxn modelId="{45F58089-BABD-4AD3-A386-1C133079A30F}" type="presOf" srcId="{690B0AF0-8E36-412E-A071-71A57CE54673}" destId="{098399B1-BE16-485F-975D-12E0B4D08DD8}" srcOrd="0" destOrd="0" presId="urn:microsoft.com/office/officeart/2005/8/layout/cycle5"/>
    <dgm:cxn modelId="{3C1C689B-29A3-4F79-A7F2-004D057C76CE}" srcId="{368BE106-DBE5-4424-B747-191318AE58BE}" destId="{5576BE61-5FFE-4A5B-A897-0ED7A1D750DB}" srcOrd="5" destOrd="0" parTransId="{6EF643E8-0C85-4E71-BBF3-B7AD45C9A95F}" sibTransId="{3F9B5E80-99B0-4103-8D34-0CDC90A26641}"/>
    <dgm:cxn modelId="{2834A56F-DECA-4949-AD9B-4E0F25A418EA}" type="presOf" srcId="{7085A77C-7133-4D9B-A80D-8347A354E762}" destId="{2961EFDE-68F8-45EA-939A-4DDE36512DB1}" srcOrd="0" destOrd="0" presId="urn:microsoft.com/office/officeart/2005/8/layout/cycle5"/>
    <dgm:cxn modelId="{C1ED93AD-1162-4CA5-8BFD-FE93AD54DD51}" type="presOf" srcId="{7FADEB5F-D541-4AAE-8895-B44661DC9721}" destId="{B8AA2600-BB31-4396-8752-D0AFFF6F1501}" srcOrd="0" destOrd="0" presId="urn:microsoft.com/office/officeart/2005/8/layout/cycle5"/>
    <dgm:cxn modelId="{4A38CF97-D35E-44E0-8619-8596DE195890}" srcId="{368BE106-DBE5-4424-B747-191318AE58BE}" destId="{BFBE8534-82FA-487D-92D4-DC19A68B9E38}" srcOrd="4" destOrd="0" parTransId="{A2A0A7E2-4969-4CD6-941F-DCCAAD365EE1}" sibTransId="{FEE0D4CB-D9D8-4D29-98C8-E007DD6982C9}"/>
    <dgm:cxn modelId="{3EACC70A-CA87-436D-91FA-ED368596D124}" type="presOf" srcId="{368BE106-DBE5-4424-B747-191318AE58BE}" destId="{A9E7B8B0-E86F-4CC9-998A-0043B4B26FEA}" srcOrd="0" destOrd="0" presId="urn:microsoft.com/office/officeart/2005/8/layout/cycle5"/>
    <dgm:cxn modelId="{674D2D43-80E3-4C57-9D48-DBBAF824DE22}" type="presOf" srcId="{FEE0D4CB-D9D8-4D29-98C8-E007DD6982C9}" destId="{9C3BC25C-6768-43D7-BD7F-1A18FB08D8D4}" srcOrd="0" destOrd="0" presId="urn:microsoft.com/office/officeart/2005/8/layout/cycle5"/>
    <dgm:cxn modelId="{24C86868-EDE6-4CAA-AEC7-DAC8DA7A194A}" type="presOf" srcId="{3F9B5E80-99B0-4103-8D34-0CDC90A26641}" destId="{B6536ADD-6B86-4B22-80EA-C2A19832095C}" srcOrd="0" destOrd="0" presId="urn:microsoft.com/office/officeart/2005/8/layout/cycle5"/>
    <dgm:cxn modelId="{BE65CBD6-8929-42F8-B11E-E765D6CD809A}" type="presOf" srcId="{E79659E3-14CD-4AF5-8437-A47F98836AE5}" destId="{E4E8A2CE-2CCF-4E3C-AB74-639394DAF459}" srcOrd="0" destOrd="0" presId="urn:microsoft.com/office/officeart/2005/8/layout/cycle5"/>
    <dgm:cxn modelId="{28AC53A9-706A-4C08-A881-22FE79ADCE9E}" srcId="{368BE106-DBE5-4424-B747-191318AE58BE}" destId="{8A7196B3-21A9-402F-A5A1-55DF4575A27A}" srcOrd="2" destOrd="0" parTransId="{57A42B27-E3EE-46D8-AB36-E084CC2EEE3D}" sibTransId="{7FADEB5F-D541-4AAE-8895-B44661DC9721}"/>
    <dgm:cxn modelId="{F12F51A6-11CD-40E0-9D23-31013153E8A0}" type="presOf" srcId="{E285695F-37CA-41BD-BEE2-A8DDED293984}" destId="{D1FBDE98-F9AC-4734-8F15-CE79105AD28A}" srcOrd="0" destOrd="0" presId="urn:microsoft.com/office/officeart/2005/8/layout/cycle5"/>
    <dgm:cxn modelId="{BCCA1526-FC3E-4094-B017-62F6A20D80CE}" srcId="{368BE106-DBE5-4424-B747-191318AE58BE}" destId="{D1BE466A-EBF1-4E67-A7AC-FB8D04588A11}" srcOrd="0" destOrd="0" parTransId="{F96FF12E-F476-4891-9465-23C88EAEC81F}" sibTransId="{690B0AF0-8E36-412E-A071-71A57CE54673}"/>
    <dgm:cxn modelId="{567409BD-D661-440E-8B6D-0D581C33D355}" type="presOf" srcId="{D1BE466A-EBF1-4E67-A7AC-FB8D04588A11}" destId="{54D2C77B-CB4A-485E-8A39-BC119557CBD5}" srcOrd="0" destOrd="0" presId="urn:microsoft.com/office/officeart/2005/8/layout/cycle5"/>
    <dgm:cxn modelId="{EE305547-489B-4553-8017-F9365BA7D67D}" type="presOf" srcId="{5576BE61-5FFE-4A5B-A897-0ED7A1D750DB}" destId="{4BA3A83F-969A-4AB4-BBBB-AF60C9675A96}" srcOrd="0" destOrd="0" presId="urn:microsoft.com/office/officeart/2005/8/layout/cycle5"/>
    <dgm:cxn modelId="{11736F17-1BEC-4EC7-8381-FFDC94932B0A}" type="presOf" srcId="{BFBE8534-82FA-487D-92D4-DC19A68B9E38}" destId="{652891FA-C4B3-4457-BC4A-B4D4E9543249}" srcOrd="0" destOrd="0" presId="urn:microsoft.com/office/officeart/2005/8/layout/cycle5"/>
    <dgm:cxn modelId="{21ED18B2-A9F4-4435-BBF7-5073700E76C2}" type="presOf" srcId="{8A7196B3-21A9-402F-A5A1-55DF4575A27A}" destId="{89D9D851-F4E2-4645-AEAC-E8D675743865}" srcOrd="0" destOrd="0" presId="urn:microsoft.com/office/officeart/2005/8/layout/cycle5"/>
    <dgm:cxn modelId="{F79D7EDE-CBE2-454A-8F2A-4D663C8BF06E}" srcId="{368BE106-DBE5-4424-B747-191318AE58BE}" destId="{D3599718-0880-4993-9C96-2E5D5A319F48}" srcOrd="3" destOrd="0" parTransId="{AE87EB53-1E7A-4335-B622-BE3C67519163}" sibTransId="{E79659E3-14CD-4AF5-8437-A47F98836AE5}"/>
    <dgm:cxn modelId="{EE941E7C-F08D-449C-B461-7518669C3878}" type="presOf" srcId="{D3599718-0880-4993-9C96-2E5D5A319F48}" destId="{D5B24FD3-D726-4069-BA6E-0E3EB71F7C85}" srcOrd="0" destOrd="0" presId="urn:microsoft.com/office/officeart/2005/8/layout/cycle5"/>
    <dgm:cxn modelId="{B8727676-63AB-4D80-BA31-6F74E678CB08}" type="presParOf" srcId="{A9E7B8B0-E86F-4CC9-998A-0043B4B26FEA}" destId="{54D2C77B-CB4A-485E-8A39-BC119557CBD5}" srcOrd="0" destOrd="0" presId="urn:microsoft.com/office/officeart/2005/8/layout/cycle5"/>
    <dgm:cxn modelId="{342805E3-0471-4C29-A45C-2726A5DA3D5A}" type="presParOf" srcId="{A9E7B8B0-E86F-4CC9-998A-0043B4B26FEA}" destId="{3737A421-890E-43BD-9D73-D9C9E48979B2}" srcOrd="1" destOrd="0" presId="urn:microsoft.com/office/officeart/2005/8/layout/cycle5"/>
    <dgm:cxn modelId="{E6302F08-2677-4B85-9078-C0496F9B5799}" type="presParOf" srcId="{A9E7B8B0-E86F-4CC9-998A-0043B4B26FEA}" destId="{098399B1-BE16-485F-975D-12E0B4D08DD8}" srcOrd="2" destOrd="0" presId="urn:microsoft.com/office/officeart/2005/8/layout/cycle5"/>
    <dgm:cxn modelId="{92DED862-FF7C-4B47-8018-DEC3E8F22BD0}" type="presParOf" srcId="{A9E7B8B0-E86F-4CC9-998A-0043B4B26FEA}" destId="{2961EFDE-68F8-45EA-939A-4DDE36512DB1}" srcOrd="3" destOrd="0" presId="urn:microsoft.com/office/officeart/2005/8/layout/cycle5"/>
    <dgm:cxn modelId="{B6DFDDC9-A76B-4D86-80BC-29E0867043FE}" type="presParOf" srcId="{A9E7B8B0-E86F-4CC9-998A-0043B4B26FEA}" destId="{B9C2652A-E5B3-4C1D-9EAA-4976F22B7B28}" srcOrd="4" destOrd="0" presId="urn:microsoft.com/office/officeart/2005/8/layout/cycle5"/>
    <dgm:cxn modelId="{CFCD6CF9-E07C-44C2-905C-C40A82357CAE}" type="presParOf" srcId="{A9E7B8B0-E86F-4CC9-998A-0043B4B26FEA}" destId="{D1FBDE98-F9AC-4734-8F15-CE79105AD28A}" srcOrd="5" destOrd="0" presId="urn:microsoft.com/office/officeart/2005/8/layout/cycle5"/>
    <dgm:cxn modelId="{4AF71B5A-17A4-4461-BD8E-161E9F5572ED}" type="presParOf" srcId="{A9E7B8B0-E86F-4CC9-998A-0043B4B26FEA}" destId="{89D9D851-F4E2-4645-AEAC-E8D675743865}" srcOrd="6" destOrd="0" presId="urn:microsoft.com/office/officeart/2005/8/layout/cycle5"/>
    <dgm:cxn modelId="{A9FD5FC2-1294-4DF1-B1BA-38DC5624A281}" type="presParOf" srcId="{A9E7B8B0-E86F-4CC9-998A-0043B4B26FEA}" destId="{EE6BE5DC-C514-41A8-A984-A9D9263ACA7F}" srcOrd="7" destOrd="0" presId="urn:microsoft.com/office/officeart/2005/8/layout/cycle5"/>
    <dgm:cxn modelId="{2E45ADBF-0854-4C5A-872E-B8A70C7E09D1}" type="presParOf" srcId="{A9E7B8B0-E86F-4CC9-998A-0043B4B26FEA}" destId="{B8AA2600-BB31-4396-8752-D0AFFF6F1501}" srcOrd="8" destOrd="0" presId="urn:microsoft.com/office/officeart/2005/8/layout/cycle5"/>
    <dgm:cxn modelId="{5B0BF1B2-E175-4818-A47B-DF39F986542A}" type="presParOf" srcId="{A9E7B8B0-E86F-4CC9-998A-0043B4B26FEA}" destId="{D5B24FD3-D726-4069-BA6E-0E3EB71F7C85}" srcOrd="9" destOrd="0" presId="urn:microsoft.com/office/officeart/2005/8/layout/cycle5"/>
    <dgm:cxn modelId="{ABFD997C-8C9B-4199-B9BE-CC311519F4D9}" type="presParOf" srcId="{A9E7B8B0-E86F-4CC9-998A-0043B4B26FEA}" destId="{6C754DAE-873E-4E5B-B973-5B95FB6C34F7}" srcOrd="10" destOrd="0" presId="urn:microsoft.com/office/officeart/2005/8/layout/cycle5"/>
    <dgm:cxn modelId="{87FBF706-6BFB-4578-80C7-B51AACDB29E3}" type="presParOf" srcId="{A9E7B8B0-E86F-4CC9-998A-0043B4B26FEA}" destId="{E4E8A2CE-2CCF-4E3C-AB74-639394DAF459}" srcOrd="11" destOrd="0" presId="urn:microsoft.com/office/officeart/2005/8/layout/cycle5"/>
    <dgm:cxn modelId="{99B0A3CC-344E-4013-8EE5-365F4B849171}" type="presParOf" srcId="{A9E7B8B0-E86F-4CC9-998A-0043B4B26FEA}" destId="{652891FA-C4B3-4457-BC4A-B4D4E9543249}" srcOrd="12" destOrd="0" presId="urn:microsoft.com/office/officeart/2005/8/layout/cycle5"/>
    <dgm:cxn modelId="{8B00101B-B2F6-4D6C-A036-8995993C691E}" type="presParOf" srcId="{A9E7B8B0-E86F-4CC9-998A-0043B4B26FEA}" destId="{5EE23203-80C6-4DAF-B6EE-B484EA4E7DA3}" srcOrd="13" destOrd="0" presId="urn:microsoft.com/office/officeart/2005/8/layout/cycle5"/>
    <dgm:cxn modelId="{028FDE62-F1CD-4813-9C13-B322336FAB14}" type="presParOf" srcId="{A9E7B8B0-E86F-4CC9-998A-0043B4B26FEA}" destId="{9C3BC25C-6768-43D7-BD7F-1A18FB08D8D4}" srcOrd="14" destOrd="0" presId="urn:microsoft.com/office/officeart/2005/8/layout/cycle5"/>
    <dgm:cxn modelId="{DD9DFC43-8790-4C15-AE91-690054EA56F7}" type="presParOf" srcId="{A9E7B8B0-E86F-4CC9-998A-0043B4B26FEA}" destId="{4BA3A83F-969A-4AB4-BBBB-AF60C9675A96}" srcOrd="15" destOrd="0" presId="urn:microsoft.com/office/officeart/2005/8/layout/cycle5"/>
    <dgm:cxn modelId="{60D8843B-757C-4260-9AD7-875582CC6B1C}" type="presParOf" srcId="{A9E7B8B0-E86F-4CC9-998A-0043B4B26FEA}" destId="{35E80348-4806-4BE1-BFBD-807CC1F1A5C5}" srcOrd="16" destOrd="0" presId="urn:microsoft.com/office/officeart/2005/8/layout/cycle5"/>
    <dgm:cxn modelId="{9C0D62F5-8AB0-44A3-8164-18CB84BFDFE7}" type="presParOf" srcId="{A9E7B8B0-E86F-4CC9-998A-0043B4B26FEA}" destId="{B6536ADD-6B86-4B22-80EA-C2A19832095C}" srcOrd="17"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658406-0380-4229-BA2E-F34558B37014}"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kumimoji="1" lang="ja-JP" altLang="en-US"/>
        </a:p>
      </dgm:t>
    </dgm:pt>
    <dgm:pt modelId="{9A42CA18-7E9D-4030-8280-A9E11931EFAB}">
      <dgm:prSet phldrT="[テキスト]" custT="1"/>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kumimoji="1" lang="ja-JP" altLang="en-US" sz="2000" dirty="0" smtClean="0"/>
            <a:t>生活困窮者</a:t>
          </a:r>
          <a:endParaRPr kumimoji="1" lang="en-US" altLang="ja-JP" sz="2000" dirty="0" smtClean="0"/>
        </a:p>
        <a:p>
          <a:r>
            <a:rPr kumimoji="1" lang="ja-JP" altLang="en-US" sz="2000" dirty="0" smtClean="0"/>
            <a:t>（コーディネーター）</a:t>
          </a:r>
          <a:endParaRPr kumimoji="1" lang="ja-JP" altLang="en-US" sz="2000" dirty="0"/>
        </a:p>
      </dgm:t>
    </dgm:pt>
    <dgm:pt modelId="{64EBD0F9-C286-4CF8-9ACD-208380C34686}" type="parTrans" cxnId="{2C2E21B0-716A-43B2-93EB-E7ACF4A079A9}">
      <dgm:prSet/>
      <dgm:spPr/>
      <dgm:t>
        <a:bodyPr/>
        <a:lstStyle/>
        <a:p>
          <a:endParaRPr kumimoji="1" lang="ja-JP" altLang="en-US"/>
        </a:p>
      </dgm:t>
    </dgm:pt>
    <dgm:pt modelId="{6E714B8A-F1BD-4A88-8448-A27CEB826C15}" type="sibTrans" cxnId="{2C2E21B0-716A-43B2-93EB-E7ACF4A079A9}">
      <dgm:prSet/>
      <dgm:spPr/>
      <dgm:t>
        <a:bodyPr/>
        <a:lstStyle/>
        <a:p>
          <a:endParaRPr kumimoji="1" lang="ja-JP" altLang="en-US"/>
        </a:p>
      </dgm:t>
    </dgm:pt>
    <dgm:pt modelId="{2FE3AB9A-3DFE-48B3-94F1-F2F864BBBE4A}">
      <dgm:prSet phldrT="[テキスト]"/>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kumimoji="1" lang="ja-JP" altLang="en-US" dirty="0" smtClean="0"/>
            <a:t>行政書士</a:t>
          </a:r>
          <a:endParaRPr kumimoji="1" lang="ja-JP" altLang="en-US" dirty="0"/>
        </a:p>
      </dgm:t>
    </dgm:pt>
    <dgm:pt modelId="{65A70822-AA66-4518-8861-A13A88827ADB}" type="parTrans" cxnId="{032F4095-AC2D-492F-8CD9-35F071294AD6}">
      <dgm:prSet/>
      <dgm:spPr/>
      <dgm:t>
        <a:bodyPr/>
        <a:lstStyle/>
        <a:p>
          <a:endParaRPr kumimoji="1" lang="ja-JP" altLang="en-US"/>
        </a:p>
      </dgm:t>
    </dgm:pt>
    <dgm:pt modelId="{87D5D503-B350-4168-A279-489BC64E339F}" type="sibTrans" cxnId="{032F4095-AC2D-492F-8CD9-35F071294AD6}">
      <dgm:prSet/>
      <dgm:spPr/>
      <dgm:t>
        <a:bodyPr/>
        <a:lstStyle/>
        <a:p>
          <a:endParaRPr kumimoji="1" lang="ja-JP" altLang="en-US"/>
        </a:p>
      </dgm:t>
    </dgm:pt>
    <dgm:pt modelId="{A0D0D0D7-B2FA-4C01-988C-E22A07A29882}">
      <dgm:prSet phldrT="[テキスト]"/>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kumimoji="1" lang="ja-JP" altLang="en-US" dirty="0" smtClean="0"/>
            <a:t>司法書士</a:t>
          </a:r>
          <a:endParaRPr kumimoji="1" lang="ja-JP" altLang="en-US" dirty="0"/>
        </a:p>
      </dgm:t>
    </dgm:pt>
    <dgm:pt modelId="{B5DF9D31-3FC4-48A1-9118-F73FC2B00CA1}" type="parTrans" cxnId="{0F351D38-2DFB-46B4-876A-E36BBB76EB1A}">
      <dgm:prSet/>
      <dgm:spPr/>
      <dgm:t>
        <a:bodyPr/>
        <a:lstStyle/>
        <a:p>
          <a:endParaRPr kumimoji="1" lang="ja-JP" altLang="en-US"/>
        </a:p>
      </dgm:t>
    </dgm:pt>
    <dgm:pt modelId="{A262BC7E-CE43-423D-8C7E-509B98AFFB0C}" type="sibTrans" cxnId="{0F351D38-2DFB-46B4-876A-E36BBB76EB1A}">
      <dgm:prSet/>
      <dgm:spPr/>
      <dgm:t>
        <a:bodyPr/>
        <a:lstStyle/>
        <a:p>
          <a:endParaRPr kumimoji="1" lang="ja-JP" altLang="en-US"/>
        </a:p>
      </dgm:t>
    </dgm:pt>
    <dgm:pt modelId="{08B364B6-E0F0-43E4-8298-D6B09918F9A3}">
      <dgm:prSet phldrT="[テキスト]"/>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kumimoji="1" lang="ja-JP" altLang="en-US" dirty="0" smtClean="0"/>
            <a:t>弁護士</a:t>
          </a:r>
          <a:endParaRPr kumimoji="1" lang="ja-JP" altLang="en-US" dirty="0"/>
        </a:p>
      </dgm:t>
    </dgm:pt>
    <dgm:pt modelId="{D49EBE56-250D-4908-8E3F-DE810AD7C7C2}" type="parTrans" cxnId="{6C9325C2-9191-4C05-A0A7-3935A5FC1729}">
      <dgm:prSet/>
      <dgm:spPr/>
      <dgm:t>
        <a:bodyPr/>
        <a:lstStyle/>
        <a:p>
          <a:endParaRPr kumimoji="1" lang="ja-JP" altLang="en-US"/>
        </a:p>
      </dgm:t>
    </dgm:pt>
    <dgm:pt modelId="{E1180708-41C8-42F9-8AEF-8DA814DF923A}" type="sibTrans" cxnId="{6C9325C2-9191-4C05-A0A7-3935A5FC1729}">
      <dgm:prSet/>
      <dgm:spPr/>
      <dgm:t>
        <a:bodyPr/>
        <a:lstStyle/>
        <a:p>
          <a:endParaRPr kumimoji="1" lang="ja-JP" altLang="en-US"/>
        </a:p>
      </dgm:t>
    </dgm:pt>
    <dgm:pt modelId="{221E50CA-20FC-4059-ADA2-A4DF679DFD5E}">
      <dgm:prSet phldrT="[テキスト]"/>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kumimoji="1" lang="ja-JP" altLang="en-US" dirty="0" smtClean="0"/>
            <a:t>税理士</a:t>
          </a:r>
          <a:endParaRPr kumimoji="1" lang="ja-JP" altLang="en-US" dirty="0"/>
        </a:p>
      </dgm:t>
    </dgm:pt>
    <dgm:pt modelId="{06DACBA5-04EC-4D38-ABB4-B6D75EE13C53}" type="parTrans" cxnId="{F18EDD44-B886-498B-8439-6223376EDF6D}">
      <dgm:prSet/>
      <dgm:spPr/>
      <dgm:t>
        <a:bodyPr/>
        <a:lstStyle/>
        <a:p>
          <a:endParaRPr kumimoji="1" lang="ja-JP" altLang="en-US"/>
        </a:p>
      </dgm:t>
    </dgm:pt>
    <dgm:pt modelId="{1EA2DF30-3F4E-43F1-9D9F-405E1F17DC41}" type="sibTrans" cxnId="{F18EDD44-B886-498B-8439-6223376EDF6D}">
      <dgm:prSet/>
      <dgm:spPr/>
      <dgm:t>
        <a:bodyPr/>
        <a:lstStyle/>
        <a:p>
          <a:endParaRPr kumimoji="1" lang="ja-JP" altLang="en-US"/>
        </a:p>
      </dgm:t>
    </dgm:pt>
    <dgm:pt modelId="{1EBF5AD3-6A3F-47F5-B2EA-570F58E0440D}">
      <dgm:prSet phldrT="[テキスト]"/>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kumimoji="1" lang="ja-JP" altLang="en-US" dirty="0" smtClean="0"/>
            <a:t>ＦＰ</a:t>
          </a:r>
          <a:endParaRPr kumimoji="1" lang="ja-JP" altLang="en-US" dirty="0"/>
        </a:p>
      </dgm:t>
    </dgm:pt>
    <dgm:pt modelId="{9D1E6611-10F0-4801-AF4D-3C3D6988B332}" type="parTrans" cxnId="{E93F3BD7-6D17-46AA-A1BD-1AAC06C190A5}">
      <dgm:prSet/>
      <dgm:spPr/>
      <dgm:t>
        <a:bodyPr/>
        <a:lstStyle/>
        <a:p>
          <a:endParaRPr kumimoji="1" lang="ja-JP" altLang="en-US"/>
        </a:p>
      </dgm:t>
    </dgm:pt>
    <dgm:pt modelId="{26983E9A-809D-4A54-A16C-B9BC76FFC8F9}" type="sibTrans" cxnId="{E93F3BD7-6D17-46AA-A1BD-1AAC06C190A5}">
      <dgm:prSet/>
      <dgm:spPr/>
      <dgm:t>
        <a:bodyPr/>
        <a:lstStyle/>
        <a:p>
          <a:endParaRPr kumimoji="1" lang="ja-JP" altLang="en-US"/>
        </a:p>
      </dgm:t>
    </dgm:pt>
    <dgm:pt modelId="{08C9B2C4-5079-49F9-92ED-2EF46E57804D}">
      <dgm:prSet phldrT="[テキスト]"/>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kumimoji="1" lang="ja-JP" altLang="en-US" dirty="0" smtClean="0"/>
            <a:t>社労士</a:t>
          </a:r>
          <a:endParaRPr kumimoji="1" lang="ja-JP" altLang="en-US" dirty="0"/>
        </a:p>
      </dgm:t>
    </dgm:pt>
    <dgm:pt modelId="{CFF9A2CD-F639-45E5-96E3-769CD8F1E5B8}" type="parTrans" cxnId="{3FE4FA38-A88F-46D5-9099-BCB3B2BD5652}">
      <dgm:prSet/>
      <dgm:spPr/>
      <dgm:t>
        <a:bodyPr/>
        <a:lstStyle/>
        <a:p>
          <a:endParaRPr kumimoji="1" lang="ja-JP" altLang="en-US"/>
        </a:p>
      </dgm:t>
    </dgm:pt>
    <dgm:pt modelId="{0613C267-CC80-463E-A0A9-5C5CC8504DE3}" type="sibTrans" cxnId="{3FE4FA38-A88F-46D5-9099-BCB3B2BD5652}">
      <dgm:prSet/>
      <dgm:spPr/>
      <dgm:t>
        <a:bodyPr/>
        <a:lstStyle/>
        <a:p>
          <a:endParaRPr kumimoji="1" lang="ja-JP" altLang="en-US"/>
        </a:p>
      </dgm:t>
    </dgm:pt>
    <dgm:pt modelId="{2EAE1E6E-8049-4B8A-B7D1-AA6A21744A51}">
      <dgm:prSet phldrT="[テキスト]"/>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kumimoji="1" lang="ja-JP" altLang="en-US" dirty="0" smtClean="0"/>
            <a:t>キャリアカウンセラー</a:t>
          </a:r>
          <a:endParaRPr kumimoji="1" lang="ja-JP" altLang="en-US" dirty="0"/>
        </a:p>
      </dgm:t>
    </dgm:pt>
    <dgm:pt modelId="{2628C2EF-2875-4F13-A2F1-50F688918D03}" type="parTrans" cxnId="{82C1F216-E011-4140-993C-5878D5785CD4}">
      <dgm:prSet/>
      <dgm:spPr/>
      <dgm:t>
        <a:bodyPr/>
        <a:lstStyle/>
        <a:p>
          <a:endParaRPr kumimoji="1" lang="ja-JP" altLang="en-US"/>
        </a:p>
      </dgm:t>
    </dgm:pt>
    <dgm:pt modelId="{1676FB3C-CB9A-4C9D-857B-EB7C92772AE4}" type="sibTrans" cxnId="{82C1F216-E011-4140-993C-5878D5785CD4}">
      <dgm:prSet/>
      <dgm:spPr/>
      <dgm:t>
        <a:bodyPr/>
        <a:lstStyle/>
        <a:p>
          <a:endParaRPr kumimoji="1" lang="ja-JP" altLang="en-US"/>
        </a:p>
      </dgm:t>
    </dgm:pt>
    <dgm:pt modelId="{32A7DA40-13EE-43CD-A691-C19EC027B69F}">
      <dgm:prSet phldrT="[テキスト]"/>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kumimoji="1" lang="ja-JP" altLang="en-US" dirty="0" smtClean="0"/>
            <a:t>社会福祉士</a:t>
          </a:r>
          <a:endParaRPr kumimoji="1" lang="ja-JP" altLang="en-US" dirty="0"/>
        </a:p>
      </dgm:t>
    </dgm:pt>
    <dgm:pt modelId="{F858F178-949A-465F-A71C-663F9E06540D}" type="parTrans" cxnId="{8A7A6F40-6405-4433-B807-5A6F36CDB335}">
      <dgm:prSet/>
      <dgm:spPr/>
      <dgm:t>
        <a:bodyPr/>
        <a:lstStyle/>
        <a:p>
          <a:endParaRPr kumimoji="1" lang="ja-JP" altLang="en-US"/>
        </a:p>
      </dgm:t>
    </dgm:pt>
    <dgm:pt modelId="{87DEAEC9-F0BA-4027-878D-DB45B165300E}" type="sibTrans" cxnId="{8A7A6F40-6405-4433-B807-5A6F36CDB335}">
      <dgm:prSet/>
      <dgm:spPr/>
      <dgm:t>
        <a:bodyPr/>
        <a:lstStyle/>
        <a:p>
          <a:endParaRPr kumimoji="1" lang="ja-JP" altLang="en-US"/>
        </a:p>
      </dgm:t>
    </dgm:pt>
    <dgm:pt modelId="{4B95968A-CD0E-4363-9100-E03672B4E696}">
      <dgm:prSet phldrT="[テキスト]"/>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kumimoji="1" lang="ja-JP" altLang="en-US" dirty="0" smtClean="0"/>
            <a:t>精神保健福祉士</a:t>
          </a:r>
          <a:endParaRPr kumimoji="1" lang="ja-JP" altLang="en-US" dirty="0"/>
        </a:p>
      </dgm:t>
    </dgm:pt>
    <dgm:pt modelId="{57C7CEA9-F319-488B-9A4D-3EFE9E3A1397}" type="parTrans" cxnId="{FA71E3C8-DDF2-4CAC-80ED-E5AC67CD8126}">
      <dgm:prSet/>
      <dgm:spPr/>
      <dgm:t>
        <a:bodyPr/>
        <a:lstStyle/>
        <a:p>
          <a:endParaRPr kumimoji="1" lang="ja-JP" altLang="en-US"/>
        </a:p>
      </dgm:t>
    </dgm:pt>
    <dgm:pt modelId="{07CAAE55-5F97-49A1-AD8C-BA3A22C1B16C}" type="sibTrans" cxnId="{FA71E3C8-DDF2-4CAC-80ED-E5AC67CD8126}">
      <dgm:prSet/>
      <dgm:spPr/>
      <dgm:t>
        <a:bodyPr/>
        <a:lstStyle/>
        <a:p>
          <a:endParaRPr kumimoji="1" lang="ja-JP" altLang="en-US"/>
        </a:p>
      </dgm:t>
    </dgm:pt>
    <dgm:pt modelId="{2F423145-482A-452B-807A-7C95BBB7A2E4}">
      <dgm:prSet phldrT="[テキスト]"/>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kumimoji="1" lang="ja-JP" altLang="en-US" dirty="0" smtClean="0"/>
            <a:t>その他多様な専門家</a:t>
          </a:r>
          <a:endParaRPr kumimoji="1" lang="ja-JP" altLang="en-US" dirty="0"/>
        </a:p>
      </dgm:t>
    </dgm:pt>
    <dgm:pt modelId="{2CD08E2B-8406-4161-856C-75E2CAA1EEF8}" type="parTrans" cxnId="{7314CA04-9560-4BD0-9200-5F4419809B63}">
      <dgm:prSet/>
      <dgm:spPr/>
      <dgm:t>
        <a:bodyPr/>
        <a:lstStyle/>
        <a:p>
          <a:endParaRPr kumimoji="1" lang="ja-JP" altLang="en-US"/>
        </a:p>
      </dgm:t>
    </dgm:pt>
    <dgm:pt modelId="{BB158C05-123C-4E57-92DA-325BD27315CB}" type="sibTrans" cxnId="{7314CA04-9560-4BD0-9200-5F4419809B63}">
      <dgm:prSet/>
      <dgm:spPr/>
      <dgm:t>
        <a:bodyPr/>
        <a:lstStyle/>
        <a:p>
          <a:endParaRPr kumimoji="1" lang="ja-JP" altLang="en-US"/>
        </a:p>
      </dgm:t>
    </dgm:pt>
    <dgm:pt modelId="{13DD6A84-E59A-403B-927A-565E2D1C72AF}" type="pres">
      <dgm:prSet presAssocID="{9C658406-0380-4229-BA2E-F34558B37014}" presName="Name0" presStyleCnt="0">
        <dgm:presLayoutVars>
          <dgm:chMax val="1"/>
          <dgm:dir/>
          <dgm:animLvl val="ctr"/>
          <dgm:resizeHandles val="exact"/>
        </dgm:presLayoutVars>
      </dgm:prSet>
      <dgm:spPr/>
      <dgm:t>
        <a:bodyPr/>
        <a:lstStyle/>
        <a:p>
          <a:endParaRPr kumimoji="1" lang="ja-JP" altLang="en-US"/>
        </a:p>
      </dgm:t>
    </dgm:pt>
    <dgm:pt modelId="{47E76423-5226-4834-9190-23D54A32DCBA}" type="pres">
      <dgm:prSet presAssocID="{9A42CA18-7E9D-4030-8280-A9E11931EFAB}" presName="centerShape" presStyleLbl="node0" presStyleIdx="0" presStyleCnt="1" custScaleX="285801"/>
      <dgm:spPr/>
      <dgm:t>
        <a:bodyPr/>
        <a:lstStyle/>
        <a:p>
          <a:endParaRPr kumimoji="1" lang="ja-JP" altLang="en-US"/>
        </a:p>
      </dgm:t>
    </dgm:pt>
    <dgm:pt modelId="{079E8568-E7AB-429E-8A27-FC9FDE351A0E}" type="pres">
      <dgm:prSet presAssocID="{2FE3AB9A-3DFE-48B3-94F1-F2F864BBBE4A}" presName="node" presStyleLbl="node1" presStyleIdx="0" presStyleCnt="10" custScaleX="97872">
        <dgm:presLayoutVars>
          <dgm:bulletEnabled val="1"/>
        </dgm:presLayoutVars>
      </dgm:prSet>
      <dgm:spPr/>
      <dgm:t>
        <a:bodyPr/>
        <a:lstStyle/>
        <a:p>
          <a:endParaRPr kumimoji="1" lang="ja-JP" altLang="en-US"/>
        </a:p>
      </dgm:t>
    </dgm:pt>
    <dgm:pt modelId="{BAE4E1B1-CF5A-4C69-A16E-E4A6A2B854FE}" type="pres">
      <dgm:prSet presAssocID="{2FE3AB9A-3DFE-48B3-94F1-F2F864BBBE4A}" presName="dummy" presStyleCnt="0"/>
      <dgm:spPr/>
    </dgm:pt>
    <dgm:pt modelId="{61397ADE-F6AB-4863-829C-8C7CDB375433}" type="pres">
      <dgm:prSet presAssocID="{87D5D503-B350-4168-A279-489BC64E339F}" presName="sibTrans" presStyleLbl="sibTrans2D1" presStyleIdx="0" presStyleCnt="10"/>
      <dgm:spPr/>
      <dgm:t>
        <a:bodyPr/>
        <a:lstStyle/>
        <a:p>
          <a:endParaRPr kumimoji="1" lang="ja-JP" altLang="en-US"/>
        </a:p>
      </dgm:t>
    </dgm:pt>
    <dgm:pt modelId="{EFE63D0E-575A-49BC-BA82-C239F442CDFF}" type="pres">
      <dgm:prSet presAssocID="{A0D0D0D7-B2FA-4C01-988C-E22A07A29882}" presName="node" presStyleLbl="node1" presStyleIdx="1" presStyleCnt="10">
        <dgm:presLayoutVars>
          <dgm:bulletEnabled val="1"/>
        </dgm:presLayoutVars>
      </dgm:prSet>
      <dgm:spPr/>
      <dgm:t>
        <a:bodyPr/>
        <a:lstStyle/>
        <a:p>
          <a:endParaRPr kumimoji="1" lang="ja-JP" altLang="en-US"/>
        </a:p>
      </dgm:t>
    </dgm:pt>
    <dgm:pt modelId="{04BFAD74-141C-4981-A473-00F45D55A39E}" type="pres">
      <dgm:prSet presAssocID="{A0D0D0D7-B2FA-4C01-988C-E22A07A29882}" presName="dummy" presStyleCnt="0"/>
      <dgm:spPr/>
    </dgm:pt>
    <dgm:pt modelId="{B143495F-9892-4C70-892C-397563E18126}" type="pres">
      <dgm:prSet presAssocID="{A262BC7E-CE43-423D-8C7E-509B98AFFB0C}" presName="sibTrans" presStyleLbl="sibTrans2D1" presStyleIdx="1" presStyleCnt="10"/>
      <dgm:spPr/>
      <dgm:t>
        <a:bodyPr/>
        <a:lstStyle/>
        <a:p>
          <a:endParaRPr kumimoji="1" lang="ja-JP" altLang="en-US"/>
        </a:p>
      </dgm:t>
    </dgm:pt>
    <dgm:pt modelId="{82A5D2F9-68A4-472E-97DB-EDB402A3E1D1}" type="pres">
      <dgm:prSet presAssocID="{08B364B6-E0F0-43E4-8298-D6B09918F9A3}" presName="node" presStyleLbl="node1" presStyleIdx="2" presStyleCnt="10">
        <dgm:presLayoutVars>
          <dgm:bulletEnabled val="1"/>
        </dgm:presLayoutVars>
      </dgm:prSet>
      <dgm:spPr/>
      <dgm:t>
        <a:bodyPr/>
        <a:lstStyle/>
        <a:p>
          <a:endParaRPr kumimoji="1" lang="ja-JP" altLang="en-US"/>
        </a:p>
      </dgm:t>
    </dgm:pt>
    <dgm:pt modelId="{3616CDE8-541A-4CAD-8722-7361BFABB0E1}" type="pres">
      <dgm:prSet presAssocID="{08B364B6-E0F0-43E4-8298-D6B09918F9A3}" presName="dummy" presStyleCnt="0"/>
      <dgm:spPr/>
    </dgm:pt>
    <dgm:pt modelId="{22110605-1EC3-4D0B-BD1C-F493F726ABD6}" type="pres">
      <dgm:prSet presAssocID="{E1180708-41C8-42F9-8AEF-8DA814DF923A}" presName="sibTrans" presStyleLbl="sibTrans2D1" presStyleIdx="2" presStyleCnt="10"/>
      <dgm:spPr/>
      <dgm:t>
        <a:bodyPr/>
        <a:lstStyle/>
        <a:p>
          <a:endParaRPr kumimoji="1" lang="ja-JP" altLang="en-US"/>
        </a:p>
      </dgm:t>
    </dgm:pt>
    <dgm:pt modelId="{9E091F3D-E286-47DA-B8FC-E4097E4E424F}" type="pres">
      <dgm:prSet presAssocID="{221E50CA-20FC-4059-ADA2-A4DF679DFD5E}" presName="node" presStyleLbl="node1" presStyleIdx="3" presStyleCnt="10">
        <dgm:presLayoutVars>
          <dgm:bulletEnabled val="1"/>
        </dgm:presLayoutVars>
      </dgm:prSet>
      <dgm:spPr/>
      <dgm:t>
        <a:bodyPr/>
        <a:lstStyle/>
        <a:p>
          <a:endParaRPr kumimoji="1" lang="ja-JP" altLang="en-US"/>
        </a:p>
      </dgm:t>
    </dgm:pt>
    <dgm:pt modelId="{A61CE612-17A1-4ECC-8756-6D878C046C4D}" type="pres">
      <dgm:prSet presAssocID="{221E50CA-20FC-4059-ADA2-A4DF679DFD5E}" presName="dummy" presStyleCnt="0"/>
      <dgm:spPr/>
    </dgm:pt>
    <dgm:pt modelId="{FEA3B611-DE04-4503-A8E8-7C20E502E001}" type="pres">
      <dgm:prSet presAssocID="{1EA2DF30-3F4E-43F1-9D9F-405E1F17DC41}" presName="sibTrans" presStyleLbl="sibTrans2D1" presStyleIdx="3" presStyleCnt="10"/>
      <dgm:spPr/>
      <dgm:t>
        <a:bodyPr/>
        <a:lstStyle/>
        <a:p>
          <a:endParaRPr kumimoji="1" lang="ja-JP" altLang="en-US"/>
        </a:p>
      </dgm:t>
    </dgm:pt>
    <dgm:pt modelId="{15DEFE45-FFCC-4016-AC14-5B68168BB51F}" type="pres">
      <dgm:prSet presAssocID="{1EBF5AD3-6A3F-47F5-B2EA-570F58E0440D}" presName="node" presStyleLbl="node1" presStyleIdx="4" presStyleCnt="10">
        <dgm:presLayoutVars>
          <dgm:bulletEnabled val="1"/>
        </dgm:presLayoutVars>
      </dgm:prSet>
      <dgm:spPr/>
      <dgm:t>
        <a:bodyPr/>
        <a:lstStyle/>
        <a:p>
          <a:endParaRPr kumimoji="1" lang="ja-JP" altLang="en-US"/>
        </a:p>
      </dgm:t>
    </dgm:pt>
    <dgm:pt modelId="{E03BE000-21CE-494F-9ACF-986DDB1877E0}" type="pres">
      <dgm:prSet presAssocID="{1EBF5AD3-6A3F-47F5-B2EA-570F58E0440D}" presName="dummy" presStyleCnt="0"/>
      <dgm:spPr/>
    </dgm:pt>
    <dgm:pt modelId="{18E3541F-BB3A-45E2-BBF5-DEA4D84E9010}" type="pres">
      <dgm:prSet presAssocID="{26983E9A-809D-4A54-A16C-B9BC76FFC8F9}" presName="sibTrans" presStyleLbl="sibTrans2D1" presStyleIdx="4" presStyleCnt="10"/>
      <dgm:spPr/>
      <dgm:t>
        <a:bodyPr/>
        <a:lstStyle/>
        <a:p>
          <a:endParaRPr kumimoji="1" lang="ja-JP" altLang="en-US"/>
        </a:p>
      </dgm:t>
    </dgm:pt>
    <dgm:pt modelId="{5DE088F6-7C23-4FFE-9578-38178F73A810}" type="pres">
      <dgm:prSet presAssocID="{08C9B2C4-5079-49F9-92ED-2EF46E57804D}" presName="node" presStyleLbl="node1" presStyleIdx="5" presStyleCnt="10">
        <dgm:presLayoutVars>
          <dgm:bulletEnabled val="1"/>
        </dgm:presLayoutVars>
      </dgm:prSet>
      <dgm:spPr/>
      <dgm:t>
        <a:bodyPr/>
        <a:lstStyle/>
        <a:p>
          <a:endParaRPr kumimoji="1" lang="ja-JP" altLang="en-US"/>
        </a:p>
      </dgm:t>
    </dgm:pt>
    <dgm:pt modelId="{D9C3F2D3-44D0-4846-A1A7-39991D7F311F}" type="pres">
      <dgm:prSet presAssocID="{08C9B2C4-5079-49F9-92ED-2EF46E57804D}" presName="dummy" presStyleCnt="0"/>
      <dgm:spPr/>
    </dgm:pt>
    <dgm:pt modelId="{81B9998B-04B2-4734-898A-723823751211}" type="pres">
      <dgm:prSet presAssocID="{0613C267-CC80-463E-A0A9-5C5CC8504DE3}" presName="sibTrans" presStyleLbl="sibTrans2D1" presStyleIdx="5" presStyleCnt="10"/>
      <dgm:spPr/>
      <dgm:t>
        <a:bodyPr/>
        <a:lstStyle/>
        <a:p>
          <a:endParaRPr kumimoji="1" lang="ja-JP" altLang="en-US"/>
        </a:p>
      </dgm:t>
    </dgm:pt>
    <dgm:pt modelId="{819D8387-750B-4D19-AE79-D24DD0F1822C}" type="pres">
      <dgm:prSet presAssocID="{2EAE1E6E-8049-4B8A-B7D1-AA6A21744A51}" presName="node" presStyleLbl="node1" presStyleIdx="6" presStyleCnt="10">
        <dgm:presLayoutVars>
          <dgm:bulletEnabled val="1"/>
        </dgm:presLayoutVars>
      </dgm:prSet>
      <dgm:spPr/>
      <dgm:t>
        <a:bodyPr/>
        <a:lstStyle/>
        <a:p>
          <a:endParaRPr kumimoji="1" lang="ja-JP" altLang="en-US"/>
        </a:p>
      </dgm:t>
    </dgm:pt>
    <dgm:pt modelId="{14BADE89-DF46-4A98-8286-7C408DB323AE}" type="pres">
      <dgm:prSet presAssocID="{2EAE1E6E-8049-4B8A-B7D1-AA6A21744A51}" presName="dummy" presStyleCnt="0"/>
      <dgm:spPr/>
    </dgm:pt>
    <dgm:pt modelId="{EE7B7EFF-FC29-4A48-A730-6CDA83AE7E6C}" type="pres">
      <dgm:prSet presAssocID="{1676FB3C-CB9A-4C9D-857B-EB7C92772AE4}" presName="sibTrans" presStyleLbl="sibTrans2D1" presStyleIdx="6" presStyleCnt="10"/>
      <dgm:spPr/>
      <dgm:t>
        <a:bodyPr/>
        <a:lstStyle/>
        <a:p>
          <a:endParaRPr kumimoji="1" lang="ja-JP" altLang="en-US"/>
        </a:p>
      </dgm:t>
    </dgm:pt>
    <dgm:pt modelId="{87ADA3D2-AF6A-44E4-9067-393F4366CD27}" type="pres">
      <dgm:prSet presAssocID="{32A7DA40-13EE-43CD-A691-C19EC027B69F}" presName="node" presStyleLbl="node1" presStyleIdx="7" presStyleCnt="10">
        <dgm:presLayoutVars>
          <dgm:bulletEnabled val="1"/>
        </dgm:presLayoutVars>
      </dgm:prSet>
      <dgm:spPr/>
      <dgm:t>
        <a:bodyPr/>
        <a:lstStyle/>
        <a:p>
          <a:endParaRPr kumimoji="1" lang="ja-JP" altLang="en-US"/>
        </a:p>
      </dgm:t>
    </dgm:pt>
    <dgm:pt modelId="{6AF598F1-BFBC-4EE2-8ADF-C0774879E0AB}" type="pres">
      <dgm:prSet presAssocID="{32A7DA40-13EE-43CD-A691-C19EC027B69F}" presName="dummy" presStyleCnt="0"/>
      <dgm:spPr/>
    </dgm:pt>
    <dgm:pt modelId="{632C0712-B555-40C6-A898-E5990732F30E}" type="pres">
      <dgm:prSet presAssocID="{87DEAEC9-F0BA-4027-878D-DB45B165300E}" presName="sibTrans" presStyleLbl="sibTrans2D1" presStyleIdx="7" presStyleCnt="10"/>
      <dgm:spPr/>
      <dgm:t>
        <a:bodyPr/>
        <a:lstStyle/>
        <a:p>
          <a:endParaRPr kumimoji="1" lang="ja-JP" altLang="en-US"/>
        </a:p>
      </dgm:t>
    </dgm:pt>
    <dgm:pt modelId="{76511A0A-ABD2-48DA-9FC9-16339BB8D64E}" type="pres">
      <dgm:prSet presAssocID="{4B95968A-CD0E-4363-9100-E03672B4E696}" presName="node" presStyleLbl="node1" presStyleIdx="8" presStyleCnt="10">
        <dgm:presLayoutVars>
          <dgm:bulletEnabled val="1"/>
        </dgm:presLayoutVars>
      </dgm:prSet>
      <dgm:spPr/>
      <dgm:t>
        <a:bodyPr/>
        <a:lstStyle/>
        <a:p>
          <a:endParaRPr kumimoji="1" lang="ja-JP" altLang="en-US"/>
        </a:p>
      </dgm:t>
    </dgm:pt>
    <dgm:pt modelId="{8199A0A4-B64C-4CA5-8080-708A6DD569A7}" type="pres">
      <dgm:prSet presAssocID="{4B95968A-CD0E-4363-9100-E03672B4E696}" presName="dummy" presStyleCnt="0"/>
      <dgm:spPr/>
    </dgm:pt>
    <dgm:pt modelId="{D6CAD16E-1C02-4B03-96AD-8735C21D3C44}" type="pres">
      <dgm:prSet presAssocID="{07CAAE55-5F97-49A1-AD8C-BA3A22C1B16C}" presName="sibTrans" presStyleLbl="sibTrans2D1" presStyleIdx="8" presStyleCnt="10"/>
      <dgm:spPr/>
      <dgm:t>
        <a:bodyPr/>
        <a:lstStyle/>
        <a:p>
          <a:endParaRPr kumimoji="1" lang="ja-JP" altLang="en-US"/>
        </a:p>
      </dgm:t>
    </dgm:pt>
    <dgm:pt modelId="{090508BA-3B6F-48E7-93B6-1F97C88AF5A1}" type="pres">
      <dgm:prSet presAssocID="{2F423145-482A-452B-807A-7C95BBB7A2E4}" presName="node" presStyleLbl="node1" presStyleIdx="9" presStyleCnt="10">
        <dgm:presLayoutVars>
          <dgm:bulletEnabled val="1"/>
        </dgm:presLayoutVars>
      </dgm:prSet>
      <dgm:spPr/>
      <dgm:t>
        <a:bodyPr/>
        <a:lstStyle/>
        <a:p>
          <a:endParaRPr kumimoji="1" lang="ja-JP" altLang="en-US"/>
        </a:p>
      </dgm:t>
    </dgm:pt>
    <dgm:pt modelId="{CEB06E17-DA1C-4FFE-89FE-037162D7650A}" type="pres">
      <dgm:prSet presAssocID="{2F423145-482A-452B-807A-7C95BBB7A2E4}" presName="dummy" presStyleCnt="0"/>
      <dgm:spPr/>
    </dgm:pt>
    <dgm:pt modelId="{EB88D0FE-ABD5-4690-A728-C57BE75F51B9}" type="pres">
      <dgm:prSet presAssocID="{BB158C05-123C-4E57-92DA-325BD27315CB}" presName="sibTrans" presStyleLbl="sibTrans2D1" presStyleIdx="9" presStyleCnt="10"/>
      <dgm:spPr/>
      <dgm:t>
        <a:bodyPr/>
        <a:lstStyle/>
        <a:p>
          <a:endParaRPr kumimoji="1" lang="ja-JP" altLang="en-US"/>
        </a:p>
      </dgm:t>
    </dgm:pt>
  </dgm:ptLst>
  <dgm:cxnLst>
    <dgm:cxn modelId="{2C2E21B0-716A-43B2-93EB-E7ACF4A079A9}" srcId="{9C658406-0380-4229-BA2E-F34558B37014}" destId="{9A42CA18-7E9D-4030-8280-A9E11931EFAB}" srcOrd="0" destOrd="0" parTransId="{64EBD0F9-C286-4CF8-9ACD-208380C34686}" sibTransId="{6E714B8A-F1BD-4A88-8448-A27CEB826C15}"/>
    <dgm:cxn modelId="{966DFA1C-60E8-4972-99B0-7070A3BB8877}" type="presOf" srcId="{1EBF5AD3-6A3F-47F5-B2EA-570F58E0440D}" destId="{15DEFE45-FFCC-4016-AC14-5B68168BB51F}" srcOrd="0" destOrd="0" presId="urn:microsoft.com/office/officeart/2005/8/layout/radial6"/>
    <dgm:cxn modelId="{ADBAD6A6-41A1-4097-A34D-49746EB633B8}" type="presOf" srcId="{A262BC7E-CE43-423D-8C7E-509B98AFFB0C}" destId="{B143495F-9892-4C70-892C-397563E18126}" srcOrd="0" destOrd="0" presId="urn:microsoft.com/office/officeart/2005/8/layout/radial6"/>
    <dgm:cxn modelId="{7CD3C018-2F3F-4105-884F-DA92B41F9DE3}" type="presOf" srcId="{1676FB3C-CB9A-4C9D-857B-EB7C92772AE4}" destId="{EE7B7EFF-FC29-4A48-A730-6CDA83AE7E6C}" srcOrd="0" destOrd="0" presId="urn:microsoft.com/office/officeart/2005/8/layout/radial6"/>
    <dgm:cxn modelId="{2C4AB498-F1FE-497C-B904-EC9397B3E362}" type="presOf" srcId="{221E50CA-20FC-4059-ADA2-A4DF679DFD5E}" destId="{9E091F3D-E286-47DA-B8FC-E4097E4E424F}" srcOrd="0" destOrd="0" presId="urn:microsoft.com/office/officeart/2005/8/layout/radial6"/>
    <dgm:cxn modelId="{6C9325C2-9191-4C05-A0A7-3935A5FC1729}" srcId="{9A42CA18-7E9D-4030-8280-A9E11931EFAB}" destId="{08B364B6-E0F0-43E4-8298-D6B09918F9A3}" srcOrd="2" destOrd="0" parTransId="{D49EBE56-250D-4908-8E3F-DE810AD7C7C2}" sibTransId="{E1180708-41C8-42F9-8AEF-8DA814DF923A}"/>
    <dgm:cxn modelId="{8A7A6F40-6405-4433-B807-5A6F36CDB335}" srcId="{9A42CA18-7E9D-4030-8280-A9E11931EFAB}" destId="{32A7DA40-13EE-43CD-A691-C19EC027B69F}" srcOrd="7" destOrd="0" parTransId="{F858F178-949A-465F-A71C-663F9E06540D}" sibTransId="{87DEAEC9-F0BA-4027-878D-DB45B165300E}"/>
    <dgm:cxn modelId="{E5222E34-07AB-45EA-B076-14A6230D8E16}" type="presOf" srcId="{26983E9A-809D-4A54-A16C-B9BC76FFC8F9}" destId="{18E3541F-BB3A-45E2-BBF5-DEA4D84E9010}" srcOrd="0" destOrd="0" presId="urn:microsoft.com/office/officeart/2005/8/layout/radial6"/>
    <dgm:cxn modelId="{DF7CE23D-BCD2-489A-8A45-965D44E2C6E5}" type="presOf" srcId="{BB158C05-123C-4E57-92DA-325BD27315CB}" destId="{EB88D0FE-ABD5-4690-A728-C57BE75F51B9}" srcOrd="0" destOrd="0" presId="urn:microsoft.com/office/officeart/2005/8/layout/radial6"/>
    <dgm:cxn modelId="{A76369F1-80CB-4AC3-BD5D-2D1C20FC20F7}" type="presOf" srcId="{0613C267-CC80-463E-A0A9-5C5CC8504DE3}" destId="{81B9998B-04B2-4734-898A-723823751211}" srcOrd="0" destOrd="0" presId="urn:microsoft.com/office/officeart/2005/8/layout/radial6"/>
    <dgm:cxn modelId="{1D654D73-1588-4B40-B300-15FE4BA0D9C2}" type="presOf" srcId="{87D5D503-B350-4168-A279-489BC64E339F}" destId="{61397ADE-F6AB-4863-829C-8C7CDB375433}" srcOrd="0" destOrd="0" presId="urn:microsoft.com/office/officeart/2005/8/layout/radial6"/>
    <dgm:cxn modelId="{81924D74-50F0-4B72-A5B2-89881B888858}" type="presOf" srcId="{2EAE1E6E-8049-4B8A-B7D1-AA6A21744A51}" destId="{819D8387-750B-4D19-AE79-D24DD0F1822C}" srcOrd="0" destOrd="0" presId="urn:microsoft.com/office/officeart/2005/8/layout/radial6"/>
    <dgm:cxn modelId="{7314CA04-9560-4BD0-9200-5F4419809B63}" srcId="{9A42CA18-7E9D-4030-8280-A9E11931EFAB}" destId="{2F423145-482A-452B-807A-7C95BBB7A2E4}" srcOrd="9" destOrd="0" parTransId="{2CD08E2B-8406-4161-856C-75E2CAA1EEF8}" sibTransId="{BB158C05-123C-4E57-92DA-325BD27315CB}"/>
    <dgm:cxn modelId="{F81C8A3E-6C5C-4F1B-B8F4-B8EBE1F5C9B2}" type="presOf" srcId="{2FE3AB9A-3DFE-48B3-94F1-F2F864BBBE4A}" destId="{079E8568-E7AB-429E-8A27-FC9FDE351A0E}" srcOrd="0" destOrd="0" presId="urn:microsoft.com/office/officeart/2005/8/layout/radial6"/>
    <dgm:cxn modelId="{3FE4FA38-A88F-46D5-9099-BCB3B2BD5652}" srcId="{9A42CA18-7E9D-4030-8280-A9E11931EFAB}" destId="{08C9B2C4-5079-49F9-92ED-2EF46E57804D}" srcOrd="5" destOrd="0" parTransId="{CFF9A2CD-F639-45E5-96E3-769CD8F1E5B8}" sibTransId="{0613C267-CC80-463E-A0A9-5C5CC8504DE3}"/>
    <dgm:cxn modelId="{1360F5BB-F2BF-42D1-8E0B-B2FE59B92B50}" type="presOf" srcId="{32A7DA40-13EE-43CD-A691-C19EC027B69F}" destId="{87ADA3D2-AF6A-44E4-9067-393F4366CD27}" srcOrd="0" destOrd="0" presId="urn:microsoft.com/office/officeart/2005/8/layout/radial6"/>
    <dgm:cxn modelId="{82C1F216-E011-4140-993C-5878D5785CD4}" srcId="{9A42CA18-7E9D-4030-8280-A9E11931EFAB}" destId="{2EAE1E6E-8049-4B8A-B7D1-AA6A21744A51}" srcOrd="6" destOrd="0" parTransId="{2628C2EF-2875-4F13-A2F1-50F688918D03}" sibTransId="{1676FB3C-CB9A-4C9D-857B-EB7C92772AE4}"/>
    <dgm:cxn modelId="{5DD640E1-95B1-4F09-BB39-3AB1F76324BD}" type="presOf" srcId="{1EA2DF30-3F4E-43F1-9D9F-405E1F17DC41}" destId="{FEA3B611-DE04-4503-A8E8-7C20E502E001}" srcOrd="0" destOrd="0" presId="urn:microsoft.com/office/officeart/2005/8/layout/radial6"/>
    <dgm:cxn modelId="{F18EDD44-B886-498B-8439-6223376EDF6D}" srcId="{9A42CA18-7E9D-4030-8280-A9E11931EFAB}" destId="{221E50CA-20FC-4059-ADA2-A4DF679DFD5E}" srcOrd="3" destOrd="0" parTransId="{06DACBA5-04EC-4D38-ABB4-B6D75EE13C53}" sibTransId="{1EA2DF30-3F4E-43F1-9D9F-405E1F17DC41}"/>
    <dgm:cxn modelId="{F2726DC9-E77D-431E-8C10-376C036C9E3A}" type="presOf" srcId="{9A42CA18-7E9D-4030-8280-A9E11931EFAB}" destId="{47E76423-5226-4834-9190-23D54A32DCBA}" srcOrd="0" destOrd="0" presId="urn:microsoft.com/office/officeart/2005/8/layout/radial6"/>
    <dgm:cxn modelId="{032F4095-AC2D-492F-8CD9-35F071294AD6}" srcId="{9A42CA18-7E9D-4030-8280-A9E11931EFAB}" destId="{2FE3AB9A-3DFE-48B3-94F1-F2F864BBBE4A}" srcOrd="0" destOrd="0" parTransId="{65A70822-AA66-4518-8861-A13A88827ADB}" sibTransId="{87D5D503-B350-4168-A279-489BC64E339F}"/>
    <dgm:cxn modelId="{8082901B-EE89-4628-85CE-0A7B3811AE40}" type="presOf" srcId="{A0D0D0D7-B2FA-4C01-988C-E22A07A29882}" destId="{EFE63D0E-575A-49BC-BA82-C239F442CDFF}" srcOrd="0" destOrd="0" presId="urn:microsoft.com/office/officeart/2005/8/layout/radial6"/>
    <dgm:cxn modelId="{E93F3BD7-6D17-46AA-A1BD-1AAC06C190A5}" srcId="{9A42CA18-7E9D-4030-8280-A9E11931EFAB}" destId="{1EBF5AD3-6A3F-47F5-B2EA-570F58E0440D}" srcOrd="4" destOrd="0" parTransId="{9D1E6611-10F0-4801-AF4D-3C3D6988B332}" sibTransId="{26983E9A-809D-4A54-A16C-B9BC76FFC8F9}"/>
    <dgm:cxn modelId="{F64A3AB7-53A6-4314-B8B9-06BE8E32A650}" type="presOf" srcId="{2F423145-482A-452B-807A-7C95BBB7A2E4}" destId="{090508BA-3B6F-48E7-93B6-1F97C88AF5A1}" srcOrd="0" destOrd="0" presId="urn:microsoft.com/office/officeart/2005/8/layout/radial6"/>
    <dgm:cxn modelId="{D3DBFD0B-5CB9-460D-B665-3BF6E3A5C26E}" type="presOf" srcId="{08B364B6-E0F0-43E4-8298-D6B09918F9A3}" destId="{82A5D2F9-68A4-472E-97DB-EDB402A3E1D1}" srcOrd="0" destOrd="0" presId="urn:microsoft.com/office/officeart/2005/8/layout/radial6"/>
    <dgm:cxn modelId="{14810121-CE88-4558-9695-5B981CA43EE4}" type="presOf" srcId="{08C9B2C4-5079-49F9-92ED-2EF46E57804D}" destId="{5DE088F6-7C23-4FFE-9578-38178F73A810}" srcOrd="0" destOrd="0" presId="urn:microsoft.com/office/officeart/2005/8/layout/radial6"/>
    <dgm:cxn modelId="{FA71E3C8-DDF2-4CAC-80ED-E5AC67CD8126}" srcId="{9A42CA18-7E9D-4030-8280-A9E11931EFAB}" destId="{4B95968A-CD0E-4363-9100-E03672B4E696}" srcOrd="8" destOrd="0" parTransId="{57C7CEA9-F319-488B-9A4D-3EFE9E3A1397}" sibTransId="{07CAAE55-5F97-49A1-AD8C-BA3A22C1B16C}"/>
    <dgm:cxn modelId="{B6AD7204-8296-4D46-AB7E-6950FCDE9DDC}" type="presOf" srcId="{87DEAEC9-F0BA-4027-878D-DB45B165300E}" destId="{632C0712-B555-40C6-A898-E5990732F30E}" srcOrd="0" destOrd="0" presId="urn:microsoft.com/office/officeart/2005/8/layout/radial6"/>
    <dgm:cxn modelId="{7FE4C1D9-1540-4ED7-9323-A5F4BFBD2FD5}" type="presOf" srcId="{4B95968A-CD0E-4363-9100-E03672B4E696}" destId="{76511A0A-ABD2-48DA-9FC9-16339BB8D64E}" srcOrd="0" destOrd="0" presId="urn:microsoft.com/office/officeart/2005/8/layout/radial6"/>
    <dgm:cxn modelId="{4FA8E76C-7108-47C8-9451-369FD511BED8}" type="presOf" srcId="{E1180708-41C8-42F9-8AEF-8DA814DF923A}" destId="{22110605-1EC3-4D0B-BD1C-F493F726ABD6}" srcOrd="0" destOrd="0" presId="urn:microsoft.com/office/officeart/2005/8/layout/radial6"/>
    <dgm:cxn modelId="{0F351D38-2DFB-46B4-876A-E36BBB76EB1A}" srcId="{9A42CA18-7E9D-4030-8280-A9E11931EFAB}" destId="{A0D0D0D7-B2FA-4C01-988C-E22A07A29882}" srcOrd="1" destOrd="0" parTransId="{B5DF9D31-3FC4-48A1-9118-F73FC2B00CA1}" sibTransId="{A262BC7E-CE43-423D-8C7E-509B98AFFB0C}"/>
    <dgm:cxn modelId="{5945ECDF-3854-4EA1-830B-737DD3916A6F}" type="presOf" srcId="{9C658406-0380-4229-BA2E-F34558B37014}" destId="{13DD6A84-E59A-403B-927A-565E2D1C72AF}" srcOrd="0" destOrd="0" presId="urn:microsoft.com/office/officeart/2005/8/layout/radial6"/>
    <dgm:cxn modelId="{C1753D4E-B5C1-40B3-9BFC-F2CDEE6FDD8F}" type="presOf" srcId="{07CAAE55-5F97-49A1-AD8C-BA3A22C1B16C}" destId="{D6CAD16E-1C02-4B03-96AD-8735C21D3C44}" srcOrd="0" destOrd="0" presId="urn:microsoft.com/office/officeart/2005/8/layout/radial6"/>
    <dgm:cxn modelId="{6CE04BF1-EC6B-40FD-993B-94B1585D53BC}" type="presParOf" srcId="{13DD6A84-E59A-403B-927A-565E2D1C72AF}" destId="{47E76423-5226-4834-9190-23D54A32DCBA}" srcOrd="0" destOrd="0" presId="urn:microsoft.com/office/officeart/2005/8/layout/radial6"/>
    <dgm:cxn modelId="{33B50F45-F087-417B-B04D-2E31D1682851}" type="presParOf" srcId="{13DD6A84-E59A-403B-927A-565E2D1C72AF}" destId="{079E8568-E7AB-429E-8A27-FC9FDE351A0E}" srcOrd="1" destOrd="0" presId="urn:microsoft.com/office/officeart/2005/8/layout/radial6"/>
    <dgm:cxn modelId="{A2E88EAA-1CD7-4D71-A171-2569151EB031}" type="presParOf" srcId="{13DD6A84-E59A-403B-927A-565E2D1C72AF}" destId="{BAE4E1B1-CF5A-4C69-A16E-E4A6A2B854FE}" srcOrd="2" destOrd="0" presId="urn:microsoft.com/office/officeart/2005/8/layout/radial6"/>
    <dgm:cxn modelId="{BB03D9C7-AC9E-4D31-9055-C92C9323B20E}" type="presParOf" srcId="{13DD6A84-E59A-403B-927A-565E2D1C72AF}" destId="{61397ADE-F6AB-4863-829C-8C7CDB375433}" srcOrd="3" destOrd="0" presId="urn:microsoft.com/office/officeart/2005/8/layout/radial6"/>
    <dgm:cxn modelId="{7E25FDD8-4F3D-41A2-995E-3C582C01BA04}" type="presParOf" srcId="{13DD6A84-E59A-403B-927A-565E2D1C72AF}" destId="{EFE63D0E-575A-49BC-BA82-C239F442CDFF}" srcOrd="4" destOrd="0" presId="urn:microsoft.com/office/officeart/2005/8/layout/radial6"/>
    <dgm:cxn modelId="{9D8D9557-3E07-48A1-B1D4-0AEBD481BFDC}" type="presParOf" srcId="{13DD6A84-E59A-403B-927A-565E2D1C72AF}" destId="{04BFAD74-141C-4981-A473-00F45D55A39E}" srcOrd="5" destOrd="0" presId="urn:microsoft.com/office/officeart/2005/8/layout/radial6"/>
    <dgm:cxn modelId="{4CD0BDB3-1CB5-438B-ACA3-E62F0EE8504D}" type="presParOf" srcId="{13DD6A84-E59A-403B-927A-565E2D1C72AF}" destId="{B143495F-9892-4C70-892C-397563E18126}" srcOrd="6" destOrd="0" presId="urn:microsoft.com/office/officeart/2005/8/layout/radial6"/>
    <dgm:cxn modelId="{9A36406A-6B89-4BF9-B90E-549E76075225}" type="presParOf" srcId="{13DD6A84-E59A-403B-927A-565E2D1C72AF}" destId="{82A5D2F9-68A4-472E-97DB-EDB402A3E1D1}" srcOrd="7" destOrd="0" presId="urn:microsoft.com/office/officeart/2005/8/layout/radial6"/>
    <dgm:cxn modelId="{5AA63F62-4CF6-4E1B-91AE-B076A3E05C24}" type="presParOf" srcId="{13DD6A84-E59A-403B-927A-565E2D1C72AF}" destId="{3616CDE8-541A-4CAD-8722-7361BFABB0E1}" srcOrd="8" destOrd="0" presId="urn:microsoft.com/office/officeart/2005/8/layout/radial6"/>
    <dgm:cxn modelId="{371A2E66-E737-44A8-9A0B-A93E83FACF80}" type="presParOf" srcId="{13DD6A84-E59A-403B-927A-565E2D1C72AF}" destId="{22110605-1EC3-4D0B-BD1C-F493F726ABD6}" srcOrd="9" destOrd="0" presId="urn:microsoft.com/office/officeart/2005/8/layout/radial6"/>
    <dgm:cxn modelId="{1CEF9F71-DBA7-425C-93B9-049DB8B69B00}" type="presParOf" srcId="{13DD6A84-E59A-403B-927A-565E2D1C72AF}" destId="{9E091F3D-E286-47DA-B8FC-E4097E4E424F}" srcOrd="10" destOrd="0" presId="urn:microsoft.com/office/officeart/2005/8/layout/radial6"/>
    <dgm:cxn modelId="{CE9FEFBB-43DC-46B0-BF71-290DF22B0381}" type="presParOf" srcId="{13DD6A84-E59A-403B-927A-565E2D1C72AF}" destId="{A61CE612-17A1-4ECC-8756-6D878C046C4D}" srcOrd="11" destOrd="0" presId="urn:microsoft.com/office/officeart/2005/8/layout/radial6"/>
    <dgm:cxn modelId="{8ED2C4FC-9EBE-420D-A888-260FE3A1F47F}" type="presParOf" srcId="{13DD6A84-E59A-403B-927A-565E2D1C72AF}" destId="{FEA3B611-DE04-4503-A8E8-7C20E502E001}" srcOrd="12" destOrd="0" presId="urn:microsoft.com/office/officeart/2005/8/layout/radial6"/>
    <dgm:cxn modelId="{BCD1EB5A-2E5C-4CA7-8745-ABE389EBFEBF}" type="presParOf" srcId="{13DD6A84-E59A-403B-927A-565E2D1C72AF}" destId="{15DEFE45-FFCC-4016-AC14-5B68168BB51F}" srcOrd="13" destOrd="0" presId="urn:microsoft.com/office/officeart/2005/8/layout/radial6"/>
    <dgm:cxn modelId="{005050DD-B930-4047-8507-0B3EA479D08F}" type="presParOf" srcId="{13DD6A84-E59A-403B-927A-565E2D1C72AF}" destId="{E03BE000-21CE-494F-9ACF-986DDB1877E0}" srcOrd="14" destOrd="0" presId="urn:microsoft.com/office/officeart/2005/8/layout/radial6"/>
    <dgm:cxn modelId="{2BD1FEFA-EE6C-4F23-840D-AB57BC999246}" type="presParOf" srcId="{13DD6A84-E59A-403B-927A-565E2D1C72AF}" destId="{18E3541F-BB3A-45E2-BBF5-DEA4D84E9010}" srcOrd="15" destOrd="0" presId="urn:microsoft.com/office/officeart/2005/8/layout/radial6"/>
    <dgm:cxn modelId="{C8B30D7C-79C9-4659-B668-6BB0C187ADE1}" type="presParOf" srcId="{13DD6A84-E59A-403B-927A-565E2D1C72AF}" destId="{5DE088F6-7C23-4FFE-9578-38178F73A810}" srcOrd="16" destOrd="0" presId="urn:microsoft.com/office/officeart/2005/8/layout/radial6"/>
    <dgm:cxn modelId="{7C46D4AA-6583-478D-A8B9-BCDD88674CB6}" type="presParOf" srcId="{13DD6A84-E59A-403B-927A-565E2D1C72AF}" destId="{D9C3F2D3-44D0-4846-A1A7-39991D7F311F}" srcOrd="17" destOrd="0" presId="urn:microsoft.com/office/officeart/2005/8/layout/radial6"/>
    <dgm:cxn modelId="{AB68070A-0873-4D03-B41B-C8CBEF85AAF2}" type="presParOf" srcId="{13DD6A84-E59A-403B-927A-565E2D1C72AF}" destId="{81B9998B-04B2-4734-898A-723823751211}" srcOrd="18" destOrd="0" presId="urn:microsoft.com/office/officeart/2005/8/layout/radial6"/>
    <dgm:cxn modelId="{F71B0909-7C86-44A7-AC34-CBD8251A94EA}" type="presParOf" srcId="{13DD6A84-E59A-403B-927A-565E2D1C72AF}" destId="{819D8387-750B-4D19-AE79-D24DD0F1822C}" srcOrd="19" destOrd="0" presId="urn:microsoft.com/office/officeart/2005/8/layout/radial6"/>
    <dgm:cxn modelId="{BAE1BC18-06D7-4EC6-9DED-2415F6E65907}" type="presParOf" srcId="{13DD6A84-E59A-403B-927A-565E2D1C72AF}" destId="{14BADE89-DF46-4A98-8286-7C408DB323AE}" srcOrd="20" destOrd="0" presId="urn:microsoft.com/office/officeart/2005/8/layout/radial6"/>
    <dgm:cxn modelId="{1D40066F-314A-4725-BA0A-7772967501D2}" type="presParOf" srcId="{13DD6A84-E59A-403B-927A-565E2D1C72AF}" destId="{EE7B7EFF-FC29-4A48-A730-6CDA83AE7E6C}" srcOrd="21" destOrd="0" presId="urn:microsoft.com/office/officeart/2005/8/layout/radial6"/>
    <dgm:cxn modelId="{65DFAB14-4494-4E19-8C93-63F39C4B9BBA}" type="presParOf" srcId="{13DD6A84-E59A-403B-927A-565E2D1C72AF}" destId="{87ADA3D2-AF6A-44E4-9067-393F4366CD27}" srcOrd="22" destOrd="0" presId="urn:microsoft.com/office/officeart/2005/8/layout/radial6"/>
    <dgm:cxn modelId="{779FB0AB-2B19-42C7-84DF-536F23665EEE}" type="presParOf" srcId="{13DD6A84-E59A-403B-927A-565E2D1C72AF}" destId="{6AF598F1-BFBC-4EE2-8ADF-C0774879E0AB}" srcOrd="23" destOrd="0" presId="urn:microsoft.com/office/officeart/2005/8/layout/radial6"/>
    <dgm:cxn modelId="{FC26637A-5DD7-4351-AC48-C43BB295C9EF}" type="presParOf" srcId="{13DD6A84-E59A-403B-927A-565E2D1C72AF}" destId="{632C0712-B555-40C6-A898-E5990732F30E}" srcOrd="24" destOrd="0" presId="urn:microsoft.com/office/officeart/2005/8/layout/radial6"/>
    <dgm:cxn modelId="{F44E9365-42BE-4C44-A650-7D8B02191004}" type="presParOf" srcId="{13DD6A84-E59A-403B-927A-565E2D1C72AF}" destId="{76511A0A-ABD2-48DA-9FC9-16339BB8D64E}" srcOrd="25" destOrd="0" presId="urn:microsoft.com/office/officeart/2005/8/layout/radial6"/>
    <dgm:cxn modelId="{859EC387-88C7-407F-B456-8D3E2EB5CE6F}" type="presParOf" srcId="{13DD6A84-E59A-403B-927A-565E2D1C72AF}" destId="{8199A0A4-B64C-4CA5-8080-708A6DD569A7}" srcOrd="26" destOrd="0" presId="urn:microsoft.com/office/officeart/2005/8/layout/radial6"/>
    <dgm:cxn modelId="{8C961B71-EB98-4575-A99B-FD00F55887C9}" type="presParOf" srcId="{13DD6A84-E59A-403B-927A-565E2D1C72AF}" destId="{D6CAD16E-1C02-4B03-96AD-8735C21D3C44}" srcOrd="27" destOrd="0" presId="urn:microsoft.com/office/officeart/2005/8/layout/radial6"/>
    <dgm:cxn modelId="{3A07E861-6CBA-41AD-A30C-51017318576C}" type="presParOf" srcId="{13DD6A84-E59A-403B-927A-565E2D1C72AF}" destId="{090508BA-3B6F-48E7-93B6-1F97C88AF5A1}" srcOrd="28" destOrd="0" presId="urn:microsoft.com/office/officeart/2005/8/layout/radial6"/>
    <dgm:cxn modelId="{138C432D-361E-49C3-B868-7F99E82EEA99}" type="presParOf" srcId="{13DD6A84-E59A-403B-927A-565E2D1C72AF}" destId="{CEB06E17-DA1C-4FFE-89FE-037162D7650A}" srcOrd="29" destOrd="0" presId="urn:microsoft.com/office/officeart/2005/8/layout/radial6"/>
    <dgm:cxn modelId="{7D709992-949B-4A96-8601-BC261117184B}" type="presParOf" srcId="{13DD6A84-E59A-403B-927A-565E2D1C72AF}" destId="{EB88D0FE-ABD5-4690-A728-C57BE75F51B9}" srcOrd="30"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D2C77B-CB4A-485E-8A39-BC119557CBD5}">
      <dsp:nvSpPr>
        <dsp:cNvPr id="0" name=""/>
        <dsp:cNvSpPr/>
      </dsp:nvSpPr>
      <dsp:spPr>
        <a:xfrm>
          <a:off x="3053186" y="767"/>
          <a:ext cx="1997718" cy="854102"/>
        </a:xfrm>
        <a:prstGeom prst="roundRect">
          <a:avLst/>
        </a:prstGeom>
        <a:solidFill>
          <a:schemeClr val="accent2">
            <a:hueOff val="0"/>
            <a:satOff val="0"/>
            <a:lumOff val="0"/>
            <a:alphaOff val="0"/>
          </a:schemeClr>
        </a:solidFill>
        <a:ln w="264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問題把握</a:t>
          </a:r>
          <a:endParaRPr kumimoji="1" lang="ja-JP" altLang="en-US" sz="2000" kern="1200" dirty="0"/>
        </a:p>
      </dsp:txBody>
      <dsp:txXfrm>
        <a:off x="3094880" y="42461"/>
        <a:ext cx="1914330" cy="770714"/>
      </dsp:txXfrm>
    </dsp:sp>
    <dsp:sp modelId="{098399B1-BE16-485F-975D-12E0B4D08DD8}">
      <dsp:nvSpPr>
        <dsp:cNvPr id="0" name=""/>
        <dsp:cNvSpPr/>
      </dsp:nvSpPr>
      <dsp:spPr>
        <a:xfrm>
          <a:off x="2041465" y="427819"/>
          <a:ext cx="4021161" cy="4021161"/>
        </a:xfrm>
        <a:custGeom>
          <a:avLst/>
          <a:gdLst/>
          <a:ahLst/>
          <a:cxnLst/>
          <a:rect l="0" t="0" r="0" b="0"/>
          <a:pathLst>
            <a:path>
              <a:moveTo>
                <a:pt x="3097857" y="319348"/>
              </a:moveTo>
              <a:arcTo wR="2010580" hR="2010580" stAng="18164194" swAng="533089"/>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961EFDE-68F8-45EA-939A-4DDE36512DB1}">
      <dsp:nvSpPr>
        <dsp:cNvPr id="0" name=""/>
        <dsp:cNvSpPr/>
      </dsp:nvSpPr>
      <dsp:spPr>
        <a:xfrm>
          <a:off x="4726158" y="1006058"/>
          <a:ext cx="2134204" cy="854102"/>
        </a:xfrm>
        <a:prstGeom prst="roundRect">
          <a:avLst/>
        </a:prstGeom>
        <a:solidFill>
          <a:schemeClr val="accent3">
            <a:hueOff val="0"/>
            <a:satOff val="0"/>
            <a:lumOff val="0"/>
            <a:alphaOff val="0"/>
          </a:schemeClr>
        </a:solidFill>
        <a:ln w="264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支援プラン検討</a:t>
          </a:r>
          <a:endParaRPr kumimoji="1" lang="ja-JP" altLang="en-US" sz="2000" kern="1200" dirty="0"/>
        </a:p>
      </dsp:txBody>
      <dsp:txXfrm>
        <a:off x="4767852" y="1047752"/>
        <a:ext cx="2050816" cy="770714"/>
      </dsp:txXfrm>
    </dsp:sp>
    <dsp:sp modelId="{D1FBDE98-F9AC-4734-8F15-CE79105AD28A}">
      <dsp:nvSpPr>
        <dsp:cNvPr id="0" name=""/>
        <dsp:cNvSpPr/>
      </dsp:nvSpPr>
      <dsp:spPr>
        <a:xfrm>
          <a:off x="2041465" y="427819"/>
          <a:ext cx="4021161" cy="4021161"/>
        </a:xfrm>
        <a:custGeom>
          <a:avLst/>
          <a:gdLst/>
          <a:ahLst/>
          <a:cxnLst/>
          <a:rect l="0" t="0" r="0" b="0"/>
          <a:pathLst>
            <a:path>
              <a:moveTo>
                <a:pt x="3989862" y="1657199"/>
              </a:moveTo>
              <a:arcTo wR="2010580" hR="2010580" stAng="20992623" swAng="1214754"/>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9D9D851-F4E2-4645-AEAC-E8D675743865}">
      <dsp:nvSpPr>
        <dsp:cNvPr id="0" name=""/>
        <dsp:cNvSpPr/>
      </dsp:nvSpPr>
      <dsp:spPr>
        <a:xfrm>
          <a:off x="4809144" y="3016639"/>
          <a:ext cx="1968232" cy="854102"/>
        </a:xfrm>
        <a:prstGeom prst="roundRect">
          <a:avLst/>
        </a:prstGeom>
        <a:solidFill>
          <a:schemeClr val="accent4">
            <a:hueOff val="0"/>
            <a:satOff val="0"/>
            <a:lumOff val="0"/>
            <a:alphaOff val="0"/>
          </a:schemeClr>
        </a:solidFill>
        <a:ln w="264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コーディネート</a:t>
          </a:r>
          <a:endParaRPr kumimoji="1" lang="ja-JP" altLang="en-US" sz="2000" kern="1200" dirty="0"/>
        </a:p>
      </dsp:txBody>
      <dsp:txXfrm>
        <a:off x="4850838" y="3058333"/>
        <a:ext cx="1884844" cy="770714"/>
      </dsp:txXfrm>
    </dsp:sp>
    <dsp:sp modelId="{B8AA2600-BB31-4396-8752-D0AFFF6F1501}">
      <dsp:nvSpPr>
        <dsp:cNvPr id="0" name=""/>
        <dsp:cNvSpPr/>
      </dsp:nvSpPr>
      <dsp:spPr>
        <a:xfrm>
          <a:off x="2041465" y="427819"/>
          <a:ext cx="4021161" cy="4021161"/>
        </a:xfrm>
        <a:custGeom>
          <a:avLst/>
          <a:gdLst/>
          <a:ahLst/>
          <a:cxnLst/>
          <a:rect l="0" t="0" r="0" b="0"/>
          <a:pathLst>
            <a:path>
              <a:moveTo>
                <a:pt x="3358143" y="3502730"/>
              </a:moveTo>
              <a:arcTo wR="2010580" hR="2010580" stAng="2874886" swAng="448603"/>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5B24FD3-D726-4069-BA6E-0E3EB71F7C85}">
      <dsp:nvSpPr>
        <dsp:cNvPr id="0" name=""/>
        <dsp:cNvSpPr/>
      </dsp:nvSpPr>
      <dsp:spPr>
        <a:xfrm>
          <a:off x="2982900" y="4021929"/>
          <a:ext cx="2138291" cy="854102"/>
        </a:xfrm>
        <a:prstGeom prst="roundRect">
          <a:avLst/>
        </a:prstGeom>
        <a:solidFill>
          <a:schemeClr val="accent5">
            <a:hueOff val="0"/>
            <a:satOff val="0"/>
            <a:lumOff val="0"/>
            <a:alphaOff val="0"/>
          </a:schemeClr>
        </a:solidFill>
        <a:ln w="264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解決支援</a:t>
          </a:r>
          <a:endParaRPr kumimoji="1" lang="ja-JP" altLang="en-US" sz="2000" kern="1200" dirty="0"/>
        </a:p>
      </dsp:txBody>
      <dsp:txXfrm>
        <a:off x="3024594" y="4063623"/>
        <a:ext cx="2054903" cy="770714"/>
      </dsp:txXfrm>
    </dsp:sp>
    <dsp:sp modelId="{E4E8A2CE-2CCF-4E3C-AB74-639394DAF459}">
      <dsp:nvSpPr>
        <dsp:cNvPr id="0" name=""/>
        <dsp:cNvSpPr/>
      </dsp:nvSpPr>
      <dsp:spPr>
        <a:xfrm>
          <a:off x="2041465" y="427819"/>
          <a:ext cx="4021161" cy="4021161"/>
        </a:xfrm>
        <a:custGeom>
          <a:avLst/>
          <a:gdLst/>
          <a:ahLst/>
          <a:cxnLst/>
          <a:rect l="0" t="0" r="0" b="0"/>
          <a:pathLst>
            <a:path>
              <a:moveTo>
                <a:pt x="868639" y="3665393"/>
              </a:moveTo>
              <a:arcTo wR="2010580" hR="2010580" stAng="7476510" swAng="448603"/>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52891FA-C4B3-4457-BC4A-B4D4E9543249}">
      <dsp:nvSpPr>
        <dsp:cNvPr id="0" name=""/>
        <dsp:cNvSpPr/>
      </dsp:nvSpPr>
      <dsp:spPr>
        <a:xfrm>
          <a:off x="1372679" y="3016639"/>
          <a:ext cx="1876305" cy="854102"/>
        </a:xfrm>
        <a:prstGeom prst="roundRect">
          <a:avLst/>
        </a:prstGeom>
        <a:solidFill>
          <a:schemeClr val="accent6">
            <a:hueOff val="0"/>
            <a:satOff val="0"/>
            <a:lumOff val="0"/>
            <a:alphaOff val="0"/>
          </a:schemeClr>
        </a:solidFill>
        <a:ln w="264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評価</a:t>
          </a:r>
          <a:endParaRPr kumimoji="1" lang="ja-JP" altLang="en-US" sz="2000" kern="1200" dirty="0"/>
        </a:p>
      </dsp:txBody>
      <dsp:txXfrm>
        <a:off x="1414373" y="3058333"/>
        <a:ext cx="1792917" cy="770714"/>
      </dsp:txXfrm>
    </dsp:sp>
    <dsp:sp modelId="{9C3BC25C-6768-43D7-BD7F-1A18FB08D8D4}">
      <dsp:nvSpPr>
        <dsp:cNvPr id="0" name=""/>
        <dsp:cNvSpPr/>
      </dsp:nvSpPr>
      <dsp:spPr>
        <a:xfrm>
          <a:off x="2041465" y="427819"/>
          <a:ext cx="4021161" cy="4021161"/>
        </a:xfrm>
        <a:custGeom>
          <a:avLst/>
          <a:gdLst/>
          <a:ahLst/>
          <a:cxnLst/>
          <a:rect l="0" t="0" r="0" b="0"/>
          <a:pathLst>
            <a:path>
              <a:moveTo>
                <a:pt x="31299" y="2363962"/>
              </a:moveTo>
              <a:arcTo wR="2010580" hR="2010580" stAng="10192623" swAng="1214754"/>
            </a:path>
          </a:pathLst>
        </a:custGeom>
        <a:noFill/>
        <a:ln w="9525"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BA3A83F-969A-4AB4-BBBB-AF60C9675A96}">
      <dsp:nvSpPr>
        <dsp:cNvPr id="0" name=""/>
        <dsp:cNvSpPr/>
      </dsp:nvSpPr>
      <dsp:spPr>
        <a:xfrm>
          <a:off x="1369237" y="1006058"/>
          <a:ext cx="1883190" cy="854102"/>
        </a:xfrm>
        <a:prstGeom prst="roundRect">
          <a:avLst/>
        </a:prstGeom>
        <a:solidFill>
          <a:schemeClr val="accent2">
            <a:hueOff val="0"/>
            <a:satOff val="0"/>
            <a:lumOff val="0"/>
            <a:alphaOff val="0"/>
          </a:schemeClr>
        </a:solidFill>
        <a:ln w="264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支援プラン見直し</a:t>
          </a:r>
          <a:endParaRPr kumimoji="1" lang="ja-JP" altLang="en-US" sz="2000" kern="1200" dirty="0"/>
        </a:p>
      </dsp:txBody>
      <dsp:txXfrm>
        <a:off x="1410931" y="1047752"/>
        <a:ext cx="1799802" cy="770714"/>
      </dsp:txXfrm>
    </dsp:sp>
    <dsp:sp modelId="{B6536ADD-6B86-4B22-80EA-C2A19832095C}">
      <dsp:nvSpPr>
        <dsp:cNvPr id="0" name=""/>
        <dsp:cNvSpPr/>
      </dsp:nvSpPr>
      <dsp:spPr>
        <a:xfrm>
          <a:off x="2041465" y="427819"/>
          <a:ext cx="4021161" cy="4021161"/>
        </a:xfrm>
        <a:custGeom>
          <a:avLst/>
          <a:gdLst/>
          <a:ahLst/>
          <a:cxnLst/>
          <a:rect l="0" t="0" r="0" b="0"/>
          <a:pathLst>
            <a:path>
              <a:moveTo>
                <a:pt x="675142" y="507570"/>
              </a:moveTo>
              <a:arcTo wR="2010580" hR="2010580" stAng="13702718" swAng="533089"/>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88D0FE-ABD5-4690-A728-C57BE75F51B9}">
      <dsp:nvSpPr>
        <dsp:cNvPr id="0" name=""/>
        <dsp:cNvSpPr/>
      </dsp:nvSpPr>
      <dsp:spPr>
        <a:xfrm>
          <a:off x="1946074" y="409734"/>
          <a:ext cx="4604795" cy="4604795"/>
        </a:xfrm>
        <a:prstGeom prst="blockArc">
          <a:avLst>
            <a:gd name="adj1" fmla="val 14040000"/>
            <a:gd name="adj2" fmla="val 16200000"/>
            <a:gd name="adj3" fmla="val 2761"/>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6CAD16E-1C02-4B03-96AD-8735C21D3C44}">
      <dsp:nvSpPr>
        <dsp:cNvPr id="0" name=""/>
        <dsp:cNvSpPr/>
      </dsp:nvSpPr>
      <dsp:spPr>
        <a:xfrm>
          <a:off x="1946074" y="409734"/>
          <a:ext cx="4604795" cy="4604795"/>
        </a:xfrm>
        <a:prstGeom prst="blockArc">
          <a:avLst>
            <a:gd name="adj1" fmla="val 11880000"/>
            <a:gd name="adj2" fmla="val 14040000"/>
            <a:gd name="adj3" fmla="val 2761"/>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2C0712-B555-40C6-A898-E5990732F30E}">
      <dsp:nvSpPr>
        <dsp:cNvPr id="0" name=""/>
        <dsp:cNvSpPr/>
      </dsp:nvSpPr>
      <dsp:spPr>
        <a:xfrm>
          <a:off x="1946074" y="409734"/>
          <a:ext cx="4604795" cy="4604795"/>
        </a:xfrm>
        <a:prstGeom prst="blockArc">
          <a:avLst>
            <a:gd name="adj1" fmla="val 9720000"/>
            <a:gd name="adj2" fmla="val 11880000"/>
            <a:gd name="adj3" fmla="val 276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E7B7EFF-FC29-4A48-A730-6CDA83AE7E6C}">
      <dsp:nvSpPr>
        <dsp:cNvPr id="0" name=""/>
        <dsp:cNvSpPr/>
      </dsp:nvSpPr>
      <dsp:spPr>
        <a:xfrm>
          <a:off x="1946074" y="409734"/>
          <a:ext cx="4604795" cy="4604795"/>
        </a:xfrm>
        <a:prstGeom prst="blockArc">
          <a:avLst>
            <a:gd name="adj1" fmla="val 7560000"/>
            <a:gd name="adj2" fmla="val 9720000"/>
            <a:gd name="adj3" fmla="val 2761"/>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B9998B-04B2-4734-898A-723823751211}">
      <dsp:nvSpPr>
        <dsp:cNvPr id="0" name=""/>
        <dsp:cNvSpPr/>
      </dsp:nvSpPr>
      <dsp:spPr>
        <a:xfrm>
          <a:off x="1946074" y="409734"/>
          <a:ext cx="4604795" cy="4604795"/>
        </a:xfrm>
        <a:prstGeom prst="blockArc">
          <a:avLst>
            <a:gd name="adj1" fmla="val 5400000"/>
            <a:gd name="adj2" fmla="val 7560000"/>
            <a:gd name="adj3" fmla="val 2761"/>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E3541F-BB3A-45E2-BBF5-DEA4D84E9010}">
      <dsp:nvSpPr>
        <dsp:cNvPr id="0" name=""/>
        <dsp:cNvSpPr/>
      </dsp:nvSpPr>
      <dsp:spPr>
        <a:xfrm>
          <a:off x="1946074" y="409734"/>
          <a:ext cx="4604795" cy="4604795"/>
        </a:xfrm>
        <a:prstGeom prst="blockArc">
          <a:avLst>
            <a:gd name="adj1" fmla="val 3240000"/>
            <a:gd name="adj2" fmla="val 5400000"/>
            <a:gd name="adj3" fmla="val 2761"/>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EA3B611-DE04-4503-A8E8-7C20E502E001}">
      <dsp:nvSpPr>
        <dsp:cNvPr id="0" name=""/>
        <dsp:cNvSpPr/>
      </dsp:nvSpPr>
      <dsp:spPr>
        <a:xfrm>
          <a:off x="1946074" y="409734"/>
          <a:ext cx="4604795" cy="4604795"/>
        </a:xfrm>
        <a:prstGeom prst="blockArc">
          <a:avLst>
            <a:gd name="adj1" fmla="val 1080000"/>
            <a:gd name="adj2" fmla="val 3240000"/>
            <a:gd name="adj3" fmla="val 2761"/>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110605-1EC3-4D0B-BD1C-F493F726ABD6}">
      <dsp:nvSpPr>
        <dsp:cNvPr id="0" name=""/>
        <dsp:cNvSpPr/>
      </dsp:nvSpPr>
      <dsp:spPr>
        <a:xfrm>
          <a:off x="1946074" y="409734"/>
          <a:ext cx="4604795" cy="4604795"/>
        </a:xfrm>
        <a:prstGeom prst="blockArc">
          <a:avLst>
            <a:gd name="adj1" fmla="val 20520000"/>
            <a:gd name="adj2" fmla="val 1080000"/>
            <a:gd name="adj3" fmla="val 276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143495F-9892-4C70-892C-397563E18126}">
      <dsp:nvSpPr>
        <dsp:cNvPr id="0" name=""/>
        <dsp:cNvSpPr/>
      </dsp:nvSpPr>
      <dsp:spPr>
        <a:xfrm>
          <a:off x="1946074" y="409734"/>
          <a:ext cx="4604795" cy="4604795"/>
        </a:xfrm>
        <a:prstGeom prst="blockArc">
          <a:avLst>
            <a:gd name="adj1" fmla="val 18360000"/>
            <a:gd name="adj2" fmla="val 20520000"/>
            <a:gd name="adj3" fmla="val 2761"/>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397ADE-F6AB-4863-829C-8C7CDB375433}">
      <dsp:nvSpPr>
        <dsp:cNvPr id="0" name=""/>
        <dsp:cNvSpPr/>
      </dsp:nvSpPr>
      <dsp:spPr>
        <a:xfrm>
          <a:off x="1946074" y="409734"/>
          <a:ext cx="4604795" cy="4604795"/>
        </a:xfrm>
        <a:prstGeom prst="blockArc">
          <a:avLst>
            <a:gd name="adj1" fmla="val 16200000"/>
            <a:gd name="adj2" fmla="val 18360000"/>
            <a:gd name="adj3" fmla="val 2761"/>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E76423-5226-4834-9190-23D54A32DCBA}">
      <dsp:nvSpPr>
        <dsp:cNvPr id="0" name=""/>
        <dsp:cNvSpPr/>
      </dsp:nvSpPr>
      <dsp:spPr>
        <a:xfrm>
          <a:off x="2446117" y="2081499"/>
          <a:ext cx="3604708" cy="1261265"/>
        </a:xfrm>
        <a:prstGeom prst="ellipse">
          <a:avLst/>
        </a:prstGeom>
        <a:solidFill>
          <a:schemeClr val="accent1">
            <a:hueOff val="0"/>
            <a:satOff val="0"/>
            <a:lumOff val="0"/>
            <a:alphaOff val="0"/>
          </a:schemeClr>
        </a:solidFill>
        <a:ln w="264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生活困窮者</a:t>
          </a:r>
          <a:endParaRPr kumimoji="1" lang="en-US" altLang="ja-JP" sz="2000" kern="1200" dirty="0" smtClean="0"/>
        </a:p>
        <a:p>
          <a:pPr lvl="0" algn="ctr" defTabSz="889000">
            <a:lnSpc>
              <a:spcPct val="90000"/>
            </a:lnSpc>
            <a:spcBef>
              <a:spcPct val="0"/>
            </a:spcBef>
            <a:spcAft>
              <a:spcPct val="35000"/>
            </a:spcAft>
          </a:pPr>
          <a:r>
            <a:rPr kumimoji="1" lang="ja-JP" altLang="en-US" sz="2000" kern="1200" dirty="0" smtClean="0"/>
            <a:t>（コーディネーター）</a:t>
          </a:r>
          <a:endParaRPr kumimoji="1" lang="ja-JP" altLang="en-US" sz="2000" kern="1200" dirty="0"/>
        </a:p>
      </dsp:txBody>
      <dsp:txXfrm>
        <a:off x="2974014" y="2266207"/>
        <a:ext cx="2548914" cy="891849"/>
      </dsp:txXfrm>
    </dsp:sp>
    <dsp:sp modelId="{079E8568-E7AB-429E-8A27-FC9FDE351A0E}">
      <dsp:nvSpPr>
        <dsp:cNvPr id="0" name=""/>
        <dsp:cNvSpPr/>
      </dsp:nvSpPr>
      <dsp:spPr>
        <a:xfrm>
          <a:off x="3816423" y="75"/>
          <a:ext cx="864097" cy="882885"/>
        </a:xfrm>
        <a:prstGeom prst="ellipse">
          <a:avLst/>
        </a:prstGeom>
        <a:solidFill>
          <a:schemeClr val="accent2">
            <a:hueOff val="0"/>
            <a:satOff val="0"/>
            <a:lumOff val="0"/>
            <a:alphaOff val="0"/>
          </a:schemeClr>
        </a:solidFill>
        <a:ln w="264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kumimoji="1" lang="ja-JP" altLang="en-US" sz="1300" kern="1200" dirty="0" smtClean="0"/>
            <a:t>行政書士</a:t>
          </a:r>
          <a:endParaRPr kumimoji="1" lang="ja-JP" altLang="en-US" sz="1300" kern="1200" dirty="0"/>
        </a:p>
      </dsp:txBody>
      <dsp:txXfrm>
        <a:off x="3942967" y="129371"/>
        <a:ext cx="611009" cy="624293"/>
      </dsp:txXfrm>
    </dsp:sp>
    <dsp:sp modelId="{EFE63D0E-575A-49BC-BA82-C239F442CDFF}">
      <dsp:nvSpPr>
        <dsp:cNvPr id="0" name=""/>
        <dsp:cNvSpPr/>
      </dsp:nvSpPr>
      <dsp:spPr>
        <a:xfrm>
          <a:off x="5141662" y="433723"/>
          <a:ext cx="882885" cy="882885"/>
        </a:xfrm>
        <a:prstGeom prst="ellipse">
          <a:avLst/>
        </a:prstGeom>
        <a:solidFill>
          <a:schemeClr val="accent3">
            <a:hueOff val="0"/>
            <a:satOff val="0"/>
            <a:lumOff val="0"/>
            <a:alphaOff val="0"/>
          </a:schemeClr>
        </a:solidFill>
        <a:ln w="264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kumimoji="1" lang="ja-JP" altLang="en-US" sz="1300" kern="1200" dirty="0" smtClean="0"/>
            <a:t>司法書士</a:t>
          </a:r>
          <a:endParaRPr kumimoji="1" lang="ja-JP" altLang="en-US" sz="1300" kern="1200" dirty="0"/>
        </a:p>
      </dsp:txBody>
      <dsp:txXfrm>
        <a:off x="5270958" y="563019"/>
        <a:ext cx="624293" cy="624293"/>
      </dsp:txXfrm>
    </dsp:sp>
    <dsp:sp modelId="{82A5D2F9-68A4-472E-97DB-EDB402A3E1D1}">
      <dsp:nvSpPr>
        <dsp:cNvPr id="0" name=""/>
        <dsp:cNvSpPr/>
      </dsp:nvSpPr>
      <dsp:spPr>
        <a:xfrm>
          <a:off x="5966511" y="1569030"/>
          <a:ext cx="882885" cy="882885"/>
        </a:xfrm>
        <a:prstGeom prst="ellipse">
          <a:avLst/>
        </a:prstGeom>
        <a:solidFill>
          <a:schemeClr val="accent4">
            <a:hueOff val="0"/>
            <a:satOff val="0"/>
            <a:lumOff val="0"/>
            <a:alphaOff val="0"/>
          </a:schemeClr>
        </a:solidFill>
        <a:ln w="264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kumimoji="1" lang="ja-JP" altLang="en-US" sz="1300" kern="1200" dirty="0" smtClean="0"/>
            <a:t>弁護士</a:t>
          </a:r>
          <a:endParaRPr kumimoji="1" lang="ja-JP" altLang="en-US" sz="1300" kern="1200" dirty="0"/>
        </a:p>
      </dsp:txBody>
      <dsp:txXfrm>
        <a:off x="6095807" y="1698326"/>
        <a:ext cx="624293" cy="624293"/>
      </dsp:txXfrm>
    </dsp:sp>
    <dsp:sp modelId="{9E091F3D-E286-47DA-B8FC-E4097E4E424F}">
      <dsp:nvSpPr>
        <dsp:cNvPr id="0" name=""/>
        <dsp:cNvSpPr/>
      </dsp:nvSpPr>
      <dsp:spPr>
        <a:xfrm>
          <a:off x="5966511" y="2972347"/>
          <a:ext cx="882885" cy="882885"/>
        </a:xfrm>
        <a:prstGeom prst="ellipse">
          <a:avLst/>
        </a:prstGeom>
        <a:solidFill>
          <a:schemeClr val="accent5">
            <a:hueOff val="0"/>
            <a:satOff val="0"/>
            <a:lumOff val="0"/>
            <a:alphaOff val="0"/>
          </a:schemeClr>
        </a:solidFill>
        <a:ln w="264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kumimoji="1" lang="ja-JP" altLang="en-US" sz="1300" kern="1200" dirty="0" smtClean="0"/>
            <a:t>税理士</a:t>
          </a:r>
          <a:endParaRPr kumimoji="1" lang="ja-JP" altLang="en-US" sz="1300" kern="1200" dirty="0"/>
        </a:p>
      </dsp:txBody>
      <dsp:txXfrm>
        <a:off x="6095807" y="3101643"/>
        <a:ext cx="624293" cy="624293"/>
      </dsp:txXfrm>
    </dsp:sp>
    <dsp:sp modelId="{15DEFE45-FFCC-4016-AC14-5B68168BB51F}">
      <dsp:nvSpPr>
        <dsp:cNvPr id="0" name=""/>
        <dsp:cNvSpPr/>
      </dsp:nvSpPr>
      <dsp:spPr>
        <a:xfrm>
          <a:off x="5141662" y="4107654"/>
          <a:ext cx="882885" cy="882885"/>
        </a:xfrm>
        <a:prstGeom prst="ellipse">
          <a:avLst/>
        </a:prstGeom>
        <a:solidFill>
          <a:schemeClr val="accent6">
            <a:hueOff val="0"/>
            <a:satOff val="0"/>
            <a:lumOff val="0"/>
            <a:alphaOff val="0"/>
          </a:schemeClr>
        </a:solidFill>
        <a:ln w="264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kumimoji="1" lang="ja-JP" altLang="en-US" sz="1300" kern="1200" dirty="0" smtClean="0"/>
            <a:t>ＦＰ</a:t>
          </a:r>
          <a:endParaRPr kumimoji="1" lang="ja-JP" altLang="en-US" sz="1300" kern="1200" dirty="0"/>
        </a:p>
      </dsp:txBody>
      <dsp:txXfrm>
        <a:off x="5270958" y="4236950"/>
        <a:ext cx="624293" cy="624293"/>
      </dsp:txXfrm>
    </dsp:sp>
    <dsp:sp modelId="{5DE088F6-7C23-4FFE-9578-38178F73A810}">
      <dsp:nvSpPr>
        <dsp:cNvPr id="0" name=""/>
        <dsp:cNvSpPr/>
      </dsp:nvSpPr>
      <dsp:spPr>
        <a:xfrm>
          <a:off x="3807029" y="4541303"/>
          <a:ext cx="882885" cy="882885"/>
        </a:xfrm>
        <a:prstGeom prst="ellipse">
          <a:avLst/>
        </a:prstGeom>
        <a:solidFill>
          <a:schemeClr val="accent2">
            <a:hueOff val="0"/>
            <a:satOff val="0"/>
            <a:lumOff val="0"/>
            <a:alphaOff val="0"/>
          </a:schemeClr>
        </a:solidFill>
        <a:ln w="264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kumimoji="1" lang="ja-JP" altLang="en-US" sz="1300" kern="1200" dirty="0" smtClean="0"/>
            <a:t>社労士</a:t>
          </a:r>
          <a:endParaRPr kumimoji="1" lang="ja-JP" altLang="en-US" sz="1300" kern="1200" dirty="0"/>
        </a:p>
      </dsp:txBody>
      <dsp:txXfrm>
        <a:off x="3936325" y="4670599"/>
        <a:ext cx="624293" cy="624293"/>
      </dsp:txXfrm>
    </dsp:sp>
    <dsp:sp modelId="{819D8387-750B-4D19-AE79-D24DD0F1822C}">
      <dsp:nvSpPr>
        <dsp:cNvPr id="0" name=""/>
        <dsp:cNvSpPr/>
      </dsp:nvSpPr>
      <dsp:spPr>
        <a:xfrm>
          <a:off x="2472395" y="4107654"/>
          <a:ext cx="882885" cy="882885"/>
        </a:xfrm>
        <a:prstGeom prst="ellipse">
          <a:avLst/>
        </a:prstGeom>
        <a:solidFill>
          <a:schemeClr val="accent3">
            <a:hueOff val="0"/>
            <a:satOff val="0"/>
            <a:lumOff val="0"/>
            <a:alphaOff val="0"/>
          </a:schemeClr>
        </a:solidFill>
        <a:ln w="264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kumimoji="1" lang="ja-JP" altLang="en-US" sz="1300" kern="1200" dirty="0" smtClean="0"/>
            <a:t>キャリアカウンセラー</a:t>
          </a:r>
          <a:endParaRPr kumimoji="1" lang="ja-JP" altLang="en-US" sz="1300" kern="1200" dirty="0"/>
        </a:p>
      </dsp:txBody>
      <dsp:txXfrm>
        <a:off x="2601691" y="4236950"/>
        <a:ext cx="624293" cy="624293"/>
      </dsp:txXfrm>
    </dsp:sp>
    <dsp:sp modelId="{87ADA3D2-AF6A-44E4-9067-393F4366CD27}">
      <dsp:nvSpPr>
        <dsp:cNvPr id="0" name=""/>
        <dsp:cNvSpPr/>
      </dsp:nvSpPr>
      <dsp:spPr>
        <a:xfrm>
          <a:off x="1647546" y="2972347"/>
          <a:ext cx="882885" cy="882885"/>
        </a:xfrm>
        <a:prstGeom prst="ellipse">
          <a:avLst/>
        </a:prstGeom>
        <a:solidFill>
          <a:schemeClr val="accent4">
            <a:hueOff val="0"/>
            <a:satOff val="0"/>
            <a:lumOff val="0"/>
            <a:alphaOff val="0"/>
          </a:schemeClr>
        </a:solidFill>
        <a:ln w="264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kumimoji="1" lang="ja-JP" altLang="en-US" sz="1300" kern="1200" dirty="0" smtClean="0"/>
            <a:t>社会福祉士</a:t>
          </a:r>
          <a:endParaRPr kumimoji="1" lang="ja-JP" altLang="en-US" sz="1300" kern="1200" dirty="0"/>
        </a:p>
      </dsp:txBody>
      <dsp:txXfrm>
        <a:off x="1776842" y="3101643"/>
        <a:ext cx="624293" cy="624293"/>
      </dsp:txXfrm>
    </dsp:sp>
    <dsp:sp modelId="{76511A0A-ABD2-48DA-9FC9-16339BB8D64E}">
      <dsp:nvSpPr>
        <dsp:cNvPr id="0" name=""/>
        <dsp:cNvSpPr/>
      </dsp:nvSpPr>
      <dsp:spPr>
        <a:xfrm>
          <a:off x="1647546" y="1569030"/>
          <a:ext cx="882885" cy="882885"/>
        </a:xfrm>
        <a:prstGeom prst="ellipse">
          <a:avLst/>
        </a:prstGeom>
        <a:solidFill>
          <a:schemeClr val="accent5">
            <a:hueOff val="0"/>
            <a:satOff val="0"/>
            <a:lumOff val="0"/>
            <a:alphaOff val="0"/>
          </a:schemeClr>
        </a:solidFill>
        <a:ln w="264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kumimoji="1" lang="ja-JP" altLang="en-US" sz="1300" kern="1200" dirty="0" smtClean="0"/>
            <a:t>精神保健福祉士</a:t>
          </a:r>
          <a:endParaRPr kumimoji="1" lang="ja-JP" altLang="en-US" sz="1300" kern="1200" dirty="0"/>
        </a:p>
      </dsp:txBody>
      <dsp:txXfrm>
        <a:off x="1776842" y="1698326"/>
        <a:ext cx="624293" cy="624293"/>
      </dsp:txXfrm>
    </dsp:sp>
    <dsp:sp modelId="{090508BA-3B6F-48E7-93B6-1F97C88AF5A1}">
      <dsp:nvSpPr>
        <dsp:cNvPr id="0" name=""/>
        <dsp:cNvSpPr/>
      </dsp:nvSpPr>
      <dsp:spPr>
        <a:xfrm>
          <a:off x="2472395" y="433723"/>
          <a:ext cx="882885" cy="882885"/>
        </a:xfrm>
        <a:prstGeom prst="ellipse">
          <a:avLst/>
        </a:prstGeom>
        <a:solidFill>
          <a:schemeClr val="accent6">
            <a:hueOff val="0"/>
            <a:satOff val="0"/>
            <a:lumOff val="0"/>
            <a:alphaOff val="0"/>
          </a:schemeClr>
        </a:solidFill>
        <a:ln w="264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kumimoji="1" lang="ja-JP" altLang="en-US" sz="1300" kern="1200" dirty="0" smtClean="0"/>
            <a:t>その他多様な専門家</a:t>
          </a:r>
          <a:endParaRPr kumimoji="1" lang="ja-JP" altLang="en-US" sz="1300" kern="1200" dirty="0"/>
        </a:p>
      </dsp:txBody>
      <dsp:txXfrm>
        <a:off x="2601691" y="563019"/>
        <a:ext cx="624293" cy="624293"/>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3C50C10-EC8A-4853-816B-2B6830C92A95}" type="datetimeFigureOut">
              <a:rPr kumimoji="1" lang="ja-JP" altLang="en-US" smtClean="0"/>
              <a:t>2014/3/11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39738C-0793-4DEB-AD12-C7A16428242C}" type="slidenum">
              <a:rPr kumimoji="1" lang="ja-JP" altLang="en-US" smtClean="0"/>
              <a:t>‹#›</a:t>
            </a:fld>
            <a:endParaRPr kumimoji="1"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3C50C10-EC8A-4853-816B-2B6830C92A95}" type="datetimeFigureOut">
              <a:rPr kumimoji="1" lang="ja-JP" altLang="en-US" smtClean="0"/>
              <a:t>2014/3/11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39738C-0793-4DEB-AD12-C7A16428242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3C50C10-EC8A-4853-816B-2B6830C92A95}" type="datetimeFigureOut">
              <a:rPr kumimoji="1" lang="ja-JP" altLang="en-US" smtClean="0"/>
              <a:t>2014/3/11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39738C-0793-4DEB-AD12-C7A16428242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3C50C10-EC8A-4853-816B-2B6830C92A95}" type="datetimeFigureOut">
              <a:rPr kumimoji="1" lang="ja-JP" altLang="en-US" smtClean="0"/>
              <a:t>2014/3/11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39738C-0793-4DEB-AD12-C7A16428242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3C50C10-EC8A-4853-816B-2B6830C92A95}" type="datetimeFigureOut">
              <a:rPr kumimoji="1" lang="ja-JP" altLang="en-US" smtClean="0"/>
              <a:t>2014/3/11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39738C-0793-4DEB-AD12-C7A16428242C}" type="slidenum">
              <a:rPr kumimoji="1" lang="ja-JP" altLang="en-US" smtClean="0"/>
              <a:t>‹#›</a:t>
            </a:fld>
            <a:endParaRPr kumimoji="1"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3C50C10-EC8A-4853-816B-2B6830C92A95}" type="datetimeFigureOut">
              <a:rPr kumimoji="1" lang="ja-JP" altLang="en-US" smtClean="0"/>
              <a:t>2014/3/11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39738C-0793-4DEB-AD12-C7A16428242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3C50C10-EC8A-4853-816B-2B6830C92A95}" type="datetimeFigureOut">
              <a:rPr kumimoji="1" lang="ja-JP" altLang="en-US" smtClean="0"/>
              <a:t>2014/3/11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39738C-0793-4DEB-AD12-C7A16428242C}" type="slidenum">
              <a:rPr kumimoji="1" lang="ja-JP" altLang="en-US" smtClean="0"/>
              <a:t>‹#›</a:t>
            </a:fld>
            <a:endParaRPr kumimoji="1" lang="ja-JP"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33C50C10-EC8A-4853-816B-2B6830C92A95}" type="datetimeFigureOut">
              <a:rPr kumimoji="1" lang="ja-JP" altLang="en-US" smtClean="0"/>
              <a:t>2014/3/11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39738C-0793-4DEB-AD12-C7A16428242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C50C10-EC8A-4853-816B-2B6830C92A95}" type="datetimeFigureOut">
              <a:rPr kumimoji="1" lang="ja-JP" altLang="en-US" smtClean="0"/>
              <a:t>2014/3/11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39738C-0793-4DEB-AD12-C7A16428242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3C50C10-EC8A-4853-816B-2B6830C92A95}" type="datetimeFigureOut">
              <a:rPr kumimoji="1" lang="ja-JP" altLang="en-US" smtClean="0"/>
              <a:t>2014/3/11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39738C-0793-4DEB-AD12-C7A16428242C}" type="slidenum">
              <a:rPr kumimoji="1" lang="ja-JP" altLang="en-US" smtClean="0"/>
              <a:t>‹#›</a:t>
            </a:fld>
            <a:endParaRPr kumimoji="1" lang="ja-JP"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3C50C10-EC8A-4853-816B-2B6830C92A95}" type="datetimeFigureOut">
              <a:rPr kumimoji="1" lang="ja-JP" altLang="en-US" smtClean="0"/>
              <a:t>2014/3/11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39738C-0793-4DEB-AD12-C7A16428242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3C50C10-EC8A-4853-816B-2B6830C92A95}" type="datetimeFigureOut">
              <a:rPr kumimoji="1" lang="ja-JP" altLang="en-US" smtClean="0"/>
              <a:t>2014/3/11</a:t>
            </a:fld>
            <a:endParaRPr kumimoji="1"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639738C-0793-4DEB-AD12-C7A16428242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1412776"/>
            <a:ext cx="7848600" cy="1927225"/>
          </a:xfrm>
        </p:spPr>
        <p:txBody>
          <a:bodyPr/>
          <a:lstStyle/>
          <a:p>
            <a:pPr algn="ctr"/>
            <a:r>
              <a:rPr lang="ja-JP" altLang="en-US" sz="2800" dirty="0">
                <a:solidFill>
                  <a:srgbClr val="002060"/>
                </a:solidFill>
                <a:latin typeface="AR P丸ゴシック体E" panose="020F0900000000000000" pitchFamily="50" charset="-128"/>
                <a:ea typeface="AR P丸ゴシック体E" panose="020F0900000000000000" pitchFamily="50" charset="-128"/>
              </a:rPr>
              <a:t>「暮らし</a:t>
            </a:r>
            <a:r>
              <a:rPr lang="ja-JP" altLang="en-US" sz="6600" dirty="0">
                <a:latin typeface="AR P悠々ゴシック体E" panose="040B0900000000000000" pitchFamily="50" charset="-128"/>
                <a:ea typeface="AR P悠々ゴシック体E" panose="040B0900000000000000" pitchFamily="50" charset="-128"/>
              </a:rPr>
              <a:t>ホッ</a:t>
            </a:r>
            <a:r>
              <a:rPr lang="ja-JP" altLang="en-US" sz="2800" dirty="0" smtClean="0">
                <a:solidFill>
                  <a:srgbClr val="002060"/>
                </a:solidFill>
                <a:latin typeface="AR P丸ゴシック体E" panose="020F0900000000000000" pitchFamily="50" charset="-128"/>
                <a:ea typeface="AR P丸ゴシック体E" panose="020F0900000000000000" pitchFamily="50" charset="-128"/>
              </a:rPr>
              <a:t>と</a:t>
            </a:r>
            <a:r>
              <a:rPr lang="ja-JP" altLang="en-US" sz="2800" dirty="0" err="1" smtClean="0">
                <a:solidFill>
                  <a:srgbClr val="002060"/>
                </a:solidFill>
                <a:latin typeface="AR P丸ゴシック体E" panose="020F0900000000000000" pitchFamily="50" charset="-128"/>
                <a:ea typeface="AR P丸ゴシック体E" panose="020F0900000000000000" pitchFamily="50" charset="-128"/>
              </a:rPr>
              <a:t>ら</a:t>
            </a:r>
            <a:r>
              <a:rPr lang="ja-JP" altLang="en-US" sz="2800" dirty="0" smtClean="0">
                <a:solidFill>
                  <a:srgbClr val="002060"/>
                </a:solidFill>
                <a:latin typeface="AR P丸ゴシック体E" panose="020F0900000000000000" pitchFamily="50" charset="-128"/>
                <a:ea typeface="AR P丸ゴシック体E" panose="020F0900000000000000" pitchFamily="50" charset="-128"/>
              </a:rPr>
              <a:t>いん」</a:t>
            </a:r>
            <a:r>
              <a:rPr lang="ja-JP" altLang="en-US" sz="2800" dirty="0">
                <a:solidFill>
                  <a:srgbClr val="002060"/>
                </a:solidFill>
                <a:latin typeface="AR P丸ゴシック体E" panose="020F0900000000000000" pitchFamily="50" charset="-128"/>
                <a:ea typeface="AR P丸ゴシック体E" panose="020F0900000000000000" pitchFamily="50" charset="-128"/>
              </a:rPr>
              <a:t>活動</a:t>
            </a:r>
            <a:r>
              <a:rPr lang="ja-JP" altLang="en-US" sz="2800" dirty="0" smtClean="0">
                <a:solidFill>
                  <a:srgbClr val="002060"/>
                </a:solidFill>
                <a:latin typeface="AR P丸ゴシック体E" panose="020F0900000000000000" pitchFamily="50" charset="-128"/>
                <a:ea typeface="AR P丸ゴシック体E" panose="020F0900000000000000" pitchFamily="50" charset="-128"/>
              </a:rPr>
              <a:t>計画</a:t>
            </a:r>
            <a:endParaRPr kumimoji="1" lang="ja-JP" altLang="en-US" sz="2800" dirty="0">
              <a:solidFill>
                <a:srgbClr val="002060"/>
              </a:solidFill>
              <a:latin typeface="AR P丸ゴシック体E" panose="020F0900000000000000" pitchFamily="50" charset="-128"/>
              <a:ea typeface="AR P丸ゴシック体E" panose="020F0900000000000000" pitchFamily="50" charset="-128"/>
            </a:endParaRPr>
          </a:p>
        </p:txBody>
      </p:sp>
      <p:sp>
        <p:nvSpPr>
          <p:cNvPr id="3" name="サブタイトル 2"/>
          <p:cNvSpPr>
            <a:spLocks noGrp="1"/>
          </p:cNvSpPr>
          <p:nvPr>
            <p:ph type="subTitle" idx="1"/>
          </p:nvPr>
        </p:nvSpPr>
        <p:spPr>
          <a:xfrm>
            <a:off x="1691680" y="3501008"/>
            <a:ext cx="5610944" cy="1752600"/>
          </a:xfrm>
        </p:spPr>
        <p:txBody>
          <a:bodyPr>
            <a:normAutofit fontScale="92500" lnSpcReduction="20000"/>
          </a:bodyPr>
          <a:lstStyle/>
          <a:p>
            <a:pPr algn="ctr"/>
            <a:r>
              <a:rPr lang="ja-JP" altLang="en-US" dirty="0" smtClean="0">
                <a:solidFill>
                  <a:srgbClr val="002060"/>
                </a:solidFill>
              </a:rPr>
              <a:t>　　　</a:t>
            </a:r>
            <a:r>
              <a:rPr lang="ja-JP" altLang="en-US" dirty="0" smtClean="0">
                <a:solidFill>
                  <a:srgbClr val="002060"/>
                </a:solidFill>
                <a:latin typeface="AR P丸ゴシック体E" panose="020F0900000000000000" pitchFamily="50" charset="-128"/>
                <a:ea typeface="AR P丸ゴシック体E" panose="020F0900000000000000" pitchFamily="50" charset="-128"/>
              </a:rPr>
              <a:t>　生活</a:t>
            </a:r>
            <a:r>
              <a:rPr lang="ja-JP" altLang="en-US" dirty="0">
                <a:solidFill>
                  <a:srgbClr val="002060"/>
                </a:solidFill>
                <a:latin typeface="AR P丸ゴシック体E" panose="020F0900000000000000" pitchFamily="50" charset="-128"/>
                <a:ea typeface="AR P丸ゴシック体E" panose="020F0900000000000000" pitchFamily="50" charset="-128"/>
              </a:rPr>
              <a:t>困窮者自立促進支援活動</a:t>
            </a:r>
            <a:r>
              <a:rPr lang="ja-JP" altLang="en-US" dirty="0" smtClean="0">
                <a:solidFill>
                  <a:srgbClr val="002060"/>
                </a:solidFill>
                <a:latin typeface="AR P丸ゴシック体E" panose="020F0900000000000000" pitchFamily="50" charset="-128"/>
                <a:ea typeface="AR P丸ゴシック体E" panose="020F0900000000000000" pitchFamily="50" charset="-128"/>
              </a:rPr>
              <a:t>計画</a:t>
            </a:r>
            <a:endParaRPr lang="en-US" altLang="ja-JP" dirty="0">
              <a:solidFill>
                <a:srgbClr val="002060"/>
              </a:solidFill>
              <a:latin typeface="AR P丸ゴシック体E" panose="020F0900000000000000" pitchFamily="50" charset="-128"/>
              <a:ea typeface="AR P丸ゴシック体E" panose="020F0900000000000000" pitchFamily="50" charset="-128"/>
            </a:endParaRPr>
          </a:p>
          <a:p>
            <a:pPr algn="ctr"/>
            <a:endParaRPr lang="en-US" altLang="ja-JP" dirty="0">
              <a:solidFill>
                <a:srgbClr val="002060"/>
              </a:solidFill>
              <a:latin typeface="AR P丸ゴシック体E" panose="020F0900000000000000" pitchFamily="50" charset="-128"/>
              <a:ea typeface="AR P丸ゴシック体E" panose="020F0900000000000000" pitchFamily="50" charset="-128"/>
            </a:endParaRPr>
          </a:p>
          <a:p>
            <a:pPr algn="ctr"/>
            <a:r>
              <a:rPr lang="ja-JP" altLang="en-US" dirty="0" smtClean="0">
                <a:solidFill>
                  <a:srgbClr val="002060"/>
                </a:solidFill>
                <a:latin typeface="AR P丸ゴシック体E" panose="020F0900000000000000" pitchFamily="50" charset="-128"/>
                <a:ea typeface="AR P丸ゴシック体E" panose="020F0900000000000000" pitchFamily="50" charset="-128"/>
              </a:rPr>
              <a:t>２０１４年</a:t>
            </a:r>
            <a:r>
              <a:rPr lang="ja-JP" altLang="en-US" dirty="0" smtClean="0">
                <a:solidFill>
                  <a:srgbClr val="002060"/>
                </a:solidFill>
                <a:latin typeface="AR P丸ゴシック体E" panose="020F0900000000000000" pitchFamily="50" charset="-128"/>
                <a:ea typeface="AR P丸ゴシック体E" panose="020F0900000000000000" pitchFamily="50" charset="-128"/>
              </a:rPr>
              <a:t>３</a:t>
            </a:r>
            <a:r>
              <a:rPr lang="ja-JP" altLang="en-US" dirty="0" smtClean="0">
                <a:solidFill>
                  <a:srgbClr val="002060"/>
                </a:solidFill>
                <a:latin typeface="AR P丸ゴシック体E" panose="020F0900000000000000" pitchFamily="50" charset="-128"/>
                <a:ea typeface="AR P丸ゴシック体E" panose="020F0900000000000000" pitchFamily="50" charset="-128"/>
              </a:rPr>
              <a:t>月</a:t>
            </a:r>
            <a:endParaRPr lang="en-US" altLang="ja-JP" dirty="0">
              <a:solidFill>
                <a:srgbClr val="002060"/>
              </a:solidFill>
              <a:latin typeface="AR P丸ゴシック体E" panose="020F0900000000000000" pitchFamily="50" charset="-128"/>
              <a:ea typeface="AR P丸ゴシック体E" panose="020F0900000000000000" pitchFamily="50" charset="-128"/>
            </a:endParaRPr>
          </a:p>
          <a:p>
            <a:pPr algn="ctr"/>
            <a:endParaRPr lang="en-US" altLang="ja-JP" dirty="0">
              <a:solidFill>
                <a:srgbClr val="002060"/>
              </a:solidFill>
              <a:latin typeface="AR P丸ゴシック体E" panose="020F0900000000000000" pitchFamily="50" charset="-128"/>
              <a:ea typeface="AR P丸ゴシック体E" panose="020F0900000000000000" pitchFamily="50" charset="-128"/>
            </a:endParaRPr>
          </a:p>
          <a:p>
            <a:pPr algn="ctr"/>
            <a:r>
              <a:rPr lang="ja-JP" altLang="en-US" dirty="0" smtClean="0">
                <a:solidFill>
                  <a:srgbClr val="002060"/>
                </a:solidFill>
                <a:latin typeface="AR P丸ゴシック体E" panose="020F0900000000000000" pitchFamily="50" charset="-128"/>
                <a:ea typeface="AR P丸ゴシック体E" panose="020F0900000000000000" pitchFamily="50" charset="-128"/>
              </a:rPr>
              <a:t>　　　一般</a:t>
            </a:r>
            <a:r>
              <a:rPr lang="ja-JP" altLang="en-US" dirty="0">
                <a:solidFill>
                  <a:srgbClr val="002060"/>
                </a:solidFill>
                <a:latin typeface="AR P丸ゴシック体E" panose="020F0900000000000000" pitchFamily="50" charset="-128"/>
                <a:ea typeface="AR P丸ゴシック体E" panose="020F0900000000000000" pitchFamily="50" charset="-128"/>
              </a:rPr>
              <a:t>社団法人市民生活パートナーズ</a:t>
            </a:r>
          </a:p>
          <a:p>
            <a:endParaRPr kumimoji="1" lang="ja-JP" altLang="en-US" dirty="0"/>
          </a:p>
        </p:txBody>
      </p:sp>
    </p:spTree>
    <p:extLst>
      <p:ext uri="{BB962C8B-B14F-4D97-AF65-F5344CB8AC3E}">
        <p14:creationId xmlns:p14="http://schemas.microsoft.com/office/powerpoint/2010/main" val="4046434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663352"/>
          </a:xfrm>
        </p:spPr>
        <p:txBody>
          <a:bodyPr>
            <a:normAutofit/>
          </a:bodyPr>
          <a:lstStyle/>
          <a:p>
            <a:pPr algn="ctr"/>
            <a:r>
              <a:rPr lang="ja-JP" altLang="en-US" sz="2800" dirty="0">
                <a:solidFill>
                  <a:srgbClr val="002060"/>
                </a:solidFill>
                <a:latin typeface="AR P丸ゴシック体E" panose="020F0900000000000000" pitchFamily="50" charset="-128"/>
                <a:ea typeface="AR P丸ゴシック体E" panose="020F0900000000000000" pitchFamily="50" charset="-128"/>
              </a:rPr>
              <a:t>活動の背景</a:t>
            </a:r>
            <a:endParaRPr kumimoji="1" lang="ja-JP" altLang="en-US" sz="2800" dirty="0">
              <a:solidFill>
                <a:srgbClr val="002060"/>
              </a:solidFill>
              <a:latin typeface="AR P丸ゴシック体E" panose="020F0900000000000000" pitchFamily="50" charset="-128"/>
              <a:ea typeface="AR P丸ゴシック体E" panose="020F0900000000000000" pitchFamily="50" charset="-128"/>
            </a:endParaRPr>
          </a:p>
        </p:txBody>
      </p:sp>
      <p:sp>
        <p:nvSpPr>
          <p:cNvPr id="3" name="コンテンツ プレースホルダー 2"/>
          <p:cNvSpPr>
            <a:spLocks noGrp="1"/>
          </p:cNvSpPr>
          <p:nvPr>
            <p:ph idx="1"/>
          </p:nvPr>
        </p:nvSpPr>
        <p:spPr>
          <a:xfrm>
            <a:off x="457200" y="1124744"/>
            <a:ext cx="8229600" cy="5544616"/>
          </a:xfrm>
        </p:spPr>
        <p:txBody>
          <a:bodyPr>
            <a:normAutofit/>
          </a:bodyPr>
          <a:lstStyle/>
          <a:p>
            <a:pPr marL="0" indent="0">
              <a:buNone/>
            </a:pPr>
            <a:r>
              <a:rPr lang="ja-JP" altLang="en-US" sz="1800" dirty="0">
                <a:solidFill>
                  <a:srgbClr val="002060"/>
                </a:solidFill>
                <a:latin typeface="AR P丸ゴシック体E" panose="020F0900000000000000" pitchFamily="50" charset="-128"/>
                <a:ea typeface="AR P丸ゴシック体E" panose="020F0900000000000000" pitchFamily="50" charset="-128"/>
              </a:rPr>
              <a:t>〇近年の社会経済環境の変化に伴い、就業悪化</a:t>
            </a:r>
            <a:r>
              <a:rPr lang="ja-JP" altLang="en-US" sz="1800" dirty="0" smtClean="0">
                <a:solidFill>
                  <a:srgbClr val="002060"/>
                </a:solidFill>
                <a:latin typeface="AR P丸ゴシック体E" panose="020F0900000000000000" pitchFamily="50" charset="-128"/>
                <a:ea typeface="AR P丸ゴシック体E" panose="020F0900000000000000" pitchFamily="50" charset="-128"/>
              </a:rPr>
              <a:t>や疾病</a:t>
            </a:r>
            <a:r>
              <a:rPr lang="ja-JP" altLang="en-US" sz="1800" dirty="0">
                <a:solidFill>
                  <a:srgbClr val="002060"/>
                </a:solidFill>
                <a:latin typeface="AR P丸ゴシック体E" panose="020F0900000000000000" pitchFamily="50" charset="-128"/>
                <a:ea typeface="AR P丸ゴシック体E" panose="020F0900000000000000" pitchFamily="50" charset="-128"/>
              </a:rPr>
              <a:t>、</a:t>
            </a:r>
            <a:r>
              <a:rPr lang="ja-JP" altLang="en-US" sz="1800" dirty="0" smtClean="0">
                <a:solidFill>
                  <a:srgbClr val="002060"/>
                </a:solidFill>
                <a:latin typeface="AR P丸ゴシック体E" panose="020F0900000000000000" pitchFamily="50" charset="-128"/>
                <a:ea typeface="AR P丸ゴシック体E" panose="020F0900000000000000" pitchFamily="50" charset="-128"/>
              </a:rPr>
              <a:t>介護、家計悪化その他の</a:t>
            </a:r>
            <a:endParaRPr lang="en-US" altLang="ja-JP" sz="1800" dirty="0" smtClean="0">
              <a:solidFill>
                <a:srgbClr val="002060"/>
              </a:solidFill>
              <a:latin typeface="AR P丸ゴシック体E" panose="020F0900000000000000" pitchFamily="50" charset="-128"/>
              <a:ea typeface="AR P丸ゴシック体E" panose="020F0900000000000000" pitchFamily="50" charset="-128"/>
            </a:endParaRPr>
          </a:p>
          <a:p>
            <a:pPr marL="0" indent="0">
              <a:buNone/>
            </a:pPr>
            <a:r>
              <a:rPr lang="ja-JP" altLang="en-US" sz="1800" dirty="0">
                <a:solidFill>
                  <a:srgbClr val="002060"/>
                </a:solidFill>
                <a:latin typeface="AR P丸ゴシック体E" panose="020F0900000000000000" pitchFamily="50" charset="-128"/>
                <a:ea typeface="AR P丸ゴシック体E" panose="020F0900000000000000" pitchFamily="50" charset="-128"/>
              </a:rPr>
              <a:t>　</a:t>
            </a:r>
            <a:r>
              <a:rPr lang="ja-JP" altLang="en-US" sz="1800" dirty="0" smtClean="0">
                <a:solidFill>
                  <a:srgbClr val="002060"/>
                </a:solidFill>
                <a:latin typeface="AR P丸ゴシック体E" panose="020F0900000000000000" pitchFamily="50" charset="-128"/>
                <a:ea typeface="AR P丸ゴシック体E" panose="020F0900000000000000" pitchFamily="50" charset="-128"/>
              </a:rPr>
              <a:t>生活</a:t>
            </a:r>
            <a:r>
              <a:rPr lang="ja-JP" altLang="en-US" sz="1800" dirty="0">
                <a:solidFill>
                  <a:srgbClr val="002060"/>
                </a:solidFill>
                <a:latin typeface="AR P丸ゴシック体E" panose="020F0900000000000000" pitchFamily="50" charset="-128"/>
                <a:ea typeface="AR P丸ゴシック体E" panose="020F0900000000000000" pitchFamily="50" charset="-128"/>
              </a:rPr>
              <a:t>基盤の劣化などにより、生活困窮に陥る人々が増加。</a:t>
            </a:r>
            <a:endParaRPr lang="en-US" altLang="ja-JP" sz="1800" dirty="0">
              <a:solidFill>
                <a:srgbClr val="002060"/>
              </a:solidFill>
              <a:latin typeface="AR P丸ゴシック体E" panose="020F0900000000000000" pitchFamily="50" charset="-128"/>
              <a:ea typeface="AR P丸ゴシック体E" panose="020F0900000000000000" pitchFamily="50" charset="-128"/>
            </a:endParaRPr>
          </a:p>
          <a:p>
            <a:pPr marL="0" indent="0">
              <a:buNone/>
            </a:pPr>
            <a:r>
              <a:rPr lang="ja-JP" altLang="en-US" sz="1800" dirty="0" smtClean="0">
                <a:latin typeface="AR P丸ゴシック体E" panose="020F0900000000000000" pitchFamily="50" charset="-128"/>
                <a:ea typeface="AR P丸ゴシック体E" panose="020F0900000000000000" pitchFamily="50" charset="-128"/>
              </a:rPr>
              <a:t>　　　</a:t>
            </a:r>
            <a:r>
              <a:rPr lang="ja-JP" altLang="en-US" sz="1300" dirty="0" smtClean="0">
                <a:latin typeface="AR P丸ゴシック体E" panose="020F0900000000000000" pitchFamily="50" charset="-128"/>
                <a:ea typeface="AR P丸ゴシック体E" panose="020F0900000000000000" pitchFamily="50" charset="-128"/>
              </a:rPr>
              <a:t>（現　状</a:t>
            </a:r>
            <a:r>
              <a:rPr lang="ja-JP" altLang="en-US" sz="1300" dirty="0">
                <a:latin typeface="AR P丸ゴシック体E" panose="020F0900000000000000" pitchFamily="50" charset="-128"/>
                <a:ea typeface="AR P丸ゴシック体E" panose="020F0900000000000000" pitchFamily="50" charset="-128"/>
              </a:rPr>
              <a:t>）</a:t>
            </a:r>
            <a:endParaRPr lang="en-US" altLang="ja-JP" sz="1300" dirty="0">
              <a:latin typeface="AR P丸ゴシック体E" panose="020F0900000000000000" pitchFamily="50" charset="-128"/>
              <a:ea typeface="AR P丸ゴシック体E" panose="020F0900000000000000" pitchFamily="50" charset="-128"/>
            </a:endParaRPr>
          </a:p>
          <a:p>
            <a:pPr marL="0" indent="0">
              <a:buNone/>
            </a:pPr>
            <a:r>
              <a:rPr lang="ja-JP" altLang="en-US" sz="1300" dirty="0" smtClean="0">
                <a:latin typeface="AR P丸ゴシック体E" panose="020F0900000000000000" pitchFamily="50" charset="-128"/>
                <a:ea typeface="AR P丸ゴシック体E" panose="020F0900000000000000" pitchFamily="50" charset="-128"/>
              </a:rPr>
              <a:t>　　　　・生活</a:t>
            </a:r>
            <a:r>
              <a:rPr lang="ja-JP" altLang="en-US" sz="1300" dirty="0">
                <a:latin typeface="AR P丸ゴシック体E" panose="020F0900000000000000" pitchFamily="50" charset="-128"/>
                <a:ea typeface="AR P丸ゴシック体E" panose="020F0900000000000000" pitchFamily="50" charset="-128"/>
              </a:rPr>
              <a:t>保護世帯の</a:t>
            </a:r>
            <a:r>
              <a:rPr lang="ja-JP" altLang="en-US" sz="1300" dirty="0" smtClean="0">
                <a:latin typeface="AR P丸ゴシック体E" panose="020F0900000000000000" pitchFamily="50" charset="-128"/>
                <a:ea typeface="AR P丸ゴシック体E" panose="020F0900000000000000" pitchFamily="50" charset="-128"/>
              </a:rPr>
              <a:t>急増</a:t>
            </a:r>
            <a:endParaRPr lang="en-US" altLang="ja-JP" sz="13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300" dirty="0">
                <a:latin typeface="AR P丸ゴシック体E" panose="020F0900000000000000" pitchFamily="50" charset="-128"/>
                <a:ea typeface="AR P丸ゴシック体E" panose="020F0900000000000000" pitchFamily="50" charset="-128"/>
              </a:rPr>
              <a:t>　</a:t>
            </a:r>
            <a:r>
              <a:rPr lang="ja-JP" altLang="en-US" sz="1300" dirty="0" smtClean="0">
                <a:latin typeface="AR P丸ゴシック体E" panose="020F0900000000000000" pitchFamily="50" charset="-128"/>
                <a:ea typeface="AR P丸ゴシック体E" panose="020F0900000000000000" pitchFamily="50" charset="-128"/>
              </a:rPr>
              <a:t>　　　　平成</a:t>
            </a:r>
            <a:r>
              <a:rPr lang="en-US" altLang="ja-JP" sz="1300" dirty="0" smtClean="0">
                <a:latin typeface="AR P丸ゴシック体E" panose="020F0900000000000000" pitchFamily="50" charset="-128"/>
                <a:ea typeface="AR P丸ゴシック体E" panose="020F0900000000000000" pitchFamily="50" charset="-128"/>
              </a:rPr>
              <a:t>23</a:t>
            </a:r>
            <a:r>
              <a:rPr lang="ja-JP" altLang="en-US" sz="1300" dirty="0" smtClean="0">
                <a:latin typeface="AR P丸ゴシック体E" panose="020F0900000000000000" pitchFamily="50" charset="-128"/>
                <a:ea typeface="AR P丸ゴシック体E" panose="020F0900000000000000" pitchFamily="50" charset="-128"/>
              </a:rPr>
              <a:t>年度は全国約</a:t>
            </a:r>
            <a:r>
              <a:rPr lang="en-US" altLang="ja-JP" sz="1300" dirty="0">
                <a:latin typeface="AR P丸ゴシック体E" panose="020F0900000000000000" pitchFamily="50" charset="-128"/>
                <a:ea typeface="AR P丸ゴシック体E" panose="020F0900000000000000" pitchFamily="50" charset="-128"/>
              </a:rPr>
              <a:t>150</a:t>
            </a:r>
            <a:r>
              <a:rPr lang="ja-JP" altLang="en-US" sz="1300" dirty="0" smtClean="0">
                <a:latin typeface="AR P丸ゴシック体E" panose="020F0900000000000000" pitchFamily="50" charset="-128"/>
                <a:ea typeface="AR P丸ゴシック体E" panose="020F0900000000000000" pitchFamily="50" charset="-128"/>
              </a:rPr>
              <a:t>万世帯（過去最大、平成</a:t>
            </a:r>
            <a:r>
              <a:rPr lang="en-US" altLang="ja-JP" sz="1300" dirty="0" smtClean="0">
                <a:latin typeface="AR P丸ゴシック体E" panose="020F0900000000000000" pitchFamily="50" charset="-128"/>
                <a:ea typeface="AR P丸ゴシック体E" panose="020F0900000000000000" pitchFamily="50" charset="-128"/>
              </a:rPr>
              <a:t>15</a:t>
            </a:r>
            <a:r>
              <a:rPr lang="ja-JP" altLang="en-US" sz="1300" dirty="0">
                <a:latin typeface="AR P丸ゴシック体E" panose="020F0900000000000000" pitchFamily="50" charset="-128"/>
                <a:ea typeface="AR P丸ゴシック体E" panose="020F0900000000000000" pitchFamily="50" charset="-128"/>
              </a:rPr>
              <a:t>年度の</a:t>
            </a:r>
            <a:r>
              <a:rPr lang="en-US" altLang="ja-JP" sz="1300" dirty="0">
                <a:latin typeface="AR P丸ゴシック体E" panose="020F0900000000000000" pitchFamily="50" charset="-128"/>
                <a:ea typeface="AR P丸ゴシック体E" panose="020F0900000000000000" pitchFamily="50" charset="-128"/>
              </a:rPr>
              <a:t>1.6</a:t>
            </a:r>
            <a:r>
              <a:rPr lang="ja-JP" altLang="en-US" sz="1300" dirty="0">
                <a:latin typeface="AR P丸ゴシック体E" panose="020F0900000000000000" pitchFamily="50" charset="-128"/>
                <a:ea typeface="AR P丸ゴシック体E" panose="020F0900000000000000" pitchFamily="50" charset="-128"/>
              </a:rPr>
              <a:t>倍）</a:t>
            </a:r>
            <a:endParaRPr lang="en-US" altLang="ja-JP" sz="1300" dirty="0">
              <a:latin typeface="AR P丸ゴシック体E" panose="020F0900000000000000" pitchFamily="50" charset="-128"/>
              <a:ea typeface="AR P丸ゴシック体E" panose="020F0900000000000000" pitchFamily="50" charset="-128"/>
            </a:endParaRPr>
          </a:p>
          <a:p>
            <a:pPr marL="0" indent="0">
              <a:buNone/>
            </a:pPr>
            <a:r>
              <a:rPr lang="ja-JP" altLang="en-US" sz="1300" dirty="0" smtClean="0">
                <a:latin typeface="AR P丸ゴシック体E" panose="020F0900000000000000" pitchFamily="50" charset="-128"/>
                <a:ea typeface="AR P丸ゴシック体E" panose="020F0900000000000000" pitchFamily="50" charset="-128"/>
              </a:rPr>
              <a:t>　　　　・生活困窮の潜在化</a:t>
            </a:r>
            <a:endParaRPr lang="en-US" altLang="ja-JP" sz="13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300" dirty="0">
                <a:latin typeface="AR P丸ゴシック体E" panose="020F0900000000000000" pitchFamily="50" charset="-128"/>
                <a:ea typeface="AR P丸ゴシック体E" panose="020F0900000000000000" pitchFamily="50" charset="-128"/>
              </a:rPr>
              <a:t>　</a:t>
            </a:r>
            <a:r>
              <a:rPr lang="ja-JP" altLang="en-US" sz="1300" dirty="0" smtClean="0">
                <a:latin typeface="AR P丸ゴシック体E" panose="020F0900000000000000" pitchFamily="50" charset="-128"/>
                <a:ea typeface="AR P丸ゴシック体E" panose="020F0900000000000000" pitchFamily="50" charset="-128"/>
              </a:rPr>
              <a:t>　　　　生活保護の捕捉率は１５％～１８％。潜在的生活困窮世帯は全国</a:t>
            </a:r>
            <a:r>
              <a:rPr lang="en-US" altLang="ja-JP" sz="1300" dirty="0" smtClean="0">
                <a:latin typeface="AR P丸ゴシック体E" panose="020F0900000000000000" pitchFamily="50" charset="-128"/>
                <a:ea typeface="AR P丸ゴシック体E" panose="020F0900000000000000" pitchFamily="50" charset="-128"/>
              </a:rPr>
              <a:t>850</a:t>
            </a:r>
            <a:r>
              <a:rPr lang="ja-JP" altLang="en-US" sz="1300" dirty="0" smtClean="0">
                <a:latin typeface="AR P丸ゴシック体E" panose="020F0900000000000000" pitchFamily="50" charset="-128"/>
                <a:ea typeface="AR P丸ゴシック体E" panose="020F0900000000000000" pitchFamily="50" charset="-128"/>
              </a:rPr>
              <a:t>万超（推計）</a:t>
            </a:r>
            <a:endParaRPr lang="en-US" altLang="ja-JP" sz="13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300" dirty="0">
                <a:latin typeface="AR P丸ゴシック体E" panose="020F0900000000000000" pitchFamily="50" charset="-128"/>
                <a:ea typeface="AR P丸ゴシック体E" panose="020F0900000000000000" pitchFamily="50" charset="-128"/>
              </a:rPr>
              <a:t>　</a:t>
            </a:r>
            <a:r>
              <a:rPr lang="ja-JP" altLang="en-US" sz="1300" dirty="0" smtClean="0">
                <a:latin typeface="AR P丸ゴシック体E" panose="020F0900000000000000" pitchFamily="50" charset="-128"/>
                <a:ea typeface="AR P丸ゴシック体E" panose="020F0900000000000000" pitchFamily="50" charset="-128"/>
              </a:rPr>
              <a:t>　　　　（捕捉率＝</a:t>
            </a:r>
            <a:r>
              <a:rPr lang="ja-JP" altLang="ja-JP" sz="1300" dirty="0" smtClean="0">
                <a:latin typeface="AR P丸ゴシック体E" panose="020F0900000000000000" pitchFamily="50" charset="-128"/>
                <a:ea typeface="AR P丸ゴシック体E" panose="020F0900000000000000" pitchFamily="50" charset="-128"/>
              </a:rPr>
              <a:t>所得</a:t>
            </a:r>
            <a:r>
              <a:rPr lang="ja-JP" altLang="ja-JP" sz="1300" dirty="0">
                <a:latin typeface="AR P丸ゴシック体E" panose="020F0900000000000000" pitchFamily="50" charset="-128"/>
                <a:ea typeface="AR P丸ゴシック体E" panose="020F0900000000000000" pitchFamily="50" charset="-128"/>
              </a:rPr>
              <a:t>が生活保護支給基準</a:t>
            </a:r>
            <a:r>
              <a:rPr lang="ja-JP" altLang="ja-JP" sz="1300" dirty="0" smtClean="0">
                <a:latin typeface="AR P丸ゴシック体E" panose="020F0900000000000000" pitchFamily="50" charset="-128"/>
                <a:ea typeface="AR P丸ゴシック体E" panose="020F0900000000000000" pitchFamily="50" charset="-128"/>
              </a:rPr>
              <a:t>以下の</a:t>
            </a:r>
            <a:r>
              <a:rPr lang="ja-JP" altLang="en-US" sz="1300" dirty="0" smtClean="0">
                <a:latin typeface="AR P丸ゴシック体E" panose="020F0900000000000000" pitchFamily="50" charset="-128"/>
                <a:ea typeface="AR P丸ゴシック体E" panose="020F0900000000000000" pitchFamily="50" charset="-128"/>
              </a:rPr>
              <a:t>世帯の</a:t>
            </a:r>
            <a:r>
              <a:rPr lang="ja-JP" altLang="ja-JP" sz="1300" dirty="0" smtClean="0">
                <a:latin typeface="AR P丸ゴシック体E" panose="020F0900000000000000" pitchFamily="50" charset="-128"/>
                <a:ea typeface="AR P丸ゴシック体E" panose="020F0900000000000000" pitchFamily="50" charset="-128"/>
              </a:rPr>
              <a:t>内</a:t>
            </a:r>
            <a:r>
              <a:rPr lang="ja-JP" altLang="ja-JP" sz="1300" dirty="0">
                <a:latin typeface="AR P丸ゴシック体E" panose="020F0900000000000000" pitchFamily="50" charset="-128"/>
                <a:ea typeface="AR P丸ゴシック体E" panose="020F0900000000000000" pitchFamily="50" charset="-128"/>
              </a:rPr>
              <a:t>、実際に受給して</a:t>
            </a:r>
            <a:r>
              <a:rPr lang="ja-JP" altLang="ja-JP" sz="1300" dirty="0" smtClean="0">
                <a:latin typeface="AR P丸ゴシック体E" panose="020F0900000000000000" pitchFamily="50" charset="-128"/>
                <a:ea typeface="AR P丸ゴシック体E" panose="020F0900000000000000" pitchFamily="50" charset="-128"/>
              </a:rPr>
              <a:t>いる</a:t>
            </a:r>
            <a:r>
              <a:rPr lang="ja-JP" altLang="en-US" sz="1300" dirty="0" smtClean="0">
                <a:latin typeface="AR P丸ゴシック体E" panose="020F0900000000000000" pitchFamily="50" charset="-128"/>
                <a:ea typeface="AR P丸ゴシック体E" panose="020F0900000000000000" pitchFamily="50" charset="-128"/>
              </a:rPr>
              <a:t>世帯の</a:t>
            </a:r>
            <a:r>
              <a:rPr lang="ja-JP" altLang="ja-JP" sz="1300" dirty="0" smtClean="0">
                <a:latin typeface="AR P丸ゴシック体E" panose="020F0900000000000000" pitchFamily="50" charset="-128"/>
                <a:ea typeface="AR P丸ゴシック体E" panose="020F0900000000000000" pitchFamily="50" charset="-128"/>
              </a:rPr>
              <a:t>割合</a:t>
            </a:r>
            <a:r>
              <a:rPr lang="ja-JP" altLang="en-US" sz="1300" dirty="0" smtClean="0">
                <a:latin typeface="AR P丸ゴシック体E" panose="020F0900000000000000" pitchFamily="50" charset="-128"/>
                <a:ea typeface="AR P丸ゴシック体E" panose="020F0900000000000000" pitchFamily="50" charset="-128"/>
              </a:rPr>
              <a:t>）</a:t>
            </a:r>
            <a:endParaRPr lang="en-US" altLang="ja-JP" sz="13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300" dirty="0" smtClean="0">
                <a:latin typeface="AR P丸ゴシック体E" panose="020F0900000000000000" pitchFamily="50" charset="-128"/>
                <a:ea typeface="AR P丸ゴシック体E" panose="020F0900000000000000" pitchFamily="50" charset="-128"/>
              </a:rPr>
              <a:t>　　　　・生活保護開始の理由（平成</a:t>
            </a:r>
            <a:r>
              <a:rPr lang="en-US" altLang="ja-JP" sz="1300" dirty="0" smtClean="0">
                <a:latin typeface="AR P丸ゴシック体E" panose="020F0900000000000000" pitchFamily="50" charset="-128"/>
                <a:ea typeface="AR P丸ゴシック体E" panose="020F0900000000000000" pitchFamily="50" charset="-128"/>
              </a:rPr>
              <a:t>23</a:t>
            </a:r>
            <a:r>
              <a:rPr lang="ja-JP" altLang="en-US" sz="1300" dirty="0" smtClean="0">
                <a:latin typeface="AR P丸ゴシック体E" panose="020F0900000000000000" pitchFamily="50" charset="-128"/>
                <a:ea typeface="AR P丸ゴシック体E" panose="020F0900000000000000" pitchFamily="50" charset="-128"/>
              </a:rPr>
              <a:t>年度）</a:t>
            </a:r>
            <a:endParaRPr lang="en-US" altLang="ja-JP" sz="13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300" dirty="0">
                <a:latin typeface="AR P丸ゴシック体E" panose="020F0900000000000000" pitchFamily="50" charset="-128"/>
                <a:ea typeface="AR P丸ゴシック体E" panose="020F0900000000000000" pitchFamily="50" charset="-128"/>
              </a:rPr>
              <a:t>　</a:t>
            </a:r>
            <a:r>
              <a:rPr lang="ja-JP" altLang="en-US" sz="1300" dirty="0" smtClean="0">
                <a:latin typeface="AR P丸ゴシック体E" panose="020F0900000000000000" pitchFamily="50" charset="-128"/>
                <a:ea typeface="AR P丸ゴシック体E" panose="020F0900000000000000" pitchFamily="50" charset="-128"/>
              </a:rPr>
              <a:t>　　　　労働収入の減少２８％、傷病２８％、預金等の減少２５％、その他１９％</a:t>
            </a:r>
            <a:endParaRPr lang="en-US" altLang="ja-JP" sz="13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300" dirty="0" smtClean="0">
                <a:latin typeface="AR P丸ゴシック体E" panose="020F0900000000000000" pitchFamily="50" charset="-128"/>
                <a:ea typeface="AR P丸ゴシック体E" panose="020F0900000000000000" pitchFamily="50" charset="-128"/>
              </a:rPr>
              <a:t>　　　　・被保護世帯の世帯累計</a:t>
            </a:r>
            <a:endParaRPr lang="en-US" altLang="ja-JP" sz="13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300" dirty="0">
                <a:latin typeface="AR P丸ゴシック体E" panose="020F0900000000000000" pitchFamily="50" charset="-128"/>
                <a:ea typeface="AR P丸ゴシック体E" panose="020F0900000000000000" pitchFamily="50" charset="-128"/>
              </a:rPr>
              <a:t>　</a:t>
            </a:r>
            <a:r>
              <a:rPr lang="ja-JP" altLang="en-US" sz="1300" dirty="0" smtClean="0">
                <a:latin typeface="AR P丸ゴシック体E" panose="020F0900000000000000" pitchFamily="50" charset="-128"/>
                <a:ea typeface="AR P丸ゴシック体E" panose="020F0900000000000000" pitchFamily="50" charset="-128"/>
              </a:rPr>
              <a:t>　　　　高齢者世帯４３％、障害・傷病者世帯３３％、母子世帯８％、その他１６％</a:t>
            </a:r>
            <a:endParaRPr lang="en-US" altLang="ja-JP" sz="13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300" dirty="0">
                <a:latin typeface="AR P丸ゴシック体E" panose="020F0900000000000000" pitchFamily="50" charset="-128"/>
                <a:ea typeface="AR P丸ゴシック体E" panose="020F0900000000000000" pitchFamily="50" charset="-128"/>
              </a:rPr>
              <a:t>　</a:t>
            </a:r>
            <a:r>
              <a:rPr lang="ja-JP" altLang="en-US" sz="1300" dirty="0" smtClean="0">
                <a:latin typeface="AR P丸ゴシック体E" panose="020F0900000000000000" pitchFamily="50" charset="-128"/>
                <a:ea typeface="AR P丸ゴシック体E" panose="020F0900000000000000" pitchFamily="50" charset="-128"/>
              </a:rPr>
              <a:t>　　　・ひとり親世帯（</a:t>
            </a:r>
            <a:r>
              <a:rPr lang="en-US" altLang="ja-JP" sz="1300" dirty="0" smtClean="0">
                <a:latin typeface="AR P丸ゴシック体E" panose="020F0900000000000000" pitchFamily="50" charset="-128"/>
                <a:ea typeface="AR P丸ゴシック体E" panose="020F0900000000000000" pitchFamily="50" charset="-128"/>
              </a:rPr>
              <a:t>17</a:t>
            </a:r>
            <a:r>
              <a:rPr lang="ja-JP" altLang="en-US" sz="1300" dirty="0" smtClean="0">
                <a:latin typeface="AR P丸ゴシック体E" panose="020F0900000000000000" pitchFamily="50" charset="-128"/>
                <a:ea typeface="AR P丸ゴシック体E" panose="020F0900000000000000" pitchFamily="50" charset="-128"/>
              </a:rPr>
              <a:t>歳以下扶養）の生活困窮率は５０％超</a:t>
            </a:r>
            <a:endParaRPr lang="en-US" altLang="ja-JP" sz="13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300" dirty="0">
                <a:latin typeface="AR P丸ゴシック体E" panose="020F0900000000000000" pitchFamily="50" charset="-128"/>
                <a:ea typeface="AR P丸ゴシック体E" panose="020F0900000000000000" pitchFamily="50" charset="-128"/>
              </a:rPr>
              <a:t>　</a:t>
            </a:r>
            <a:r>
              <a:rPr lang="ja-JP" altLang="en-US" sz="1300" dirty="0" smtClean="0">
                <a:latin typeface="AR P丸ゴシック体E" panose="020F0900000000000000" pitchFamily="50" charset="-128"/>
                <a:ea typeface="AR P丸ゴシック体E" panose="020F0900000000000000" pitchFamily="50" charset="-128"/>
              </a:rPr>
              <a:t>　　　・年収</a:t>
            </a:r>
            <a:r>
              <a:rPr lang="en-US" altLang="ja-JP" sz="1300" dirty="0" smtClean="0">
                <a:latin typeface="AR P丸ゴシック体E" panose="020F0900000000000000" pitchFamily="50" charset="-128"/>
                <a:ea typeface="AR P丸ゴシック体E" panose="020F0900000000000000" pitchFamily="50" charset="-128"/>
              </a:rPr>
              <a:t>200</a:t>
            </a:r>
            <a:r>
              <a:rPr lang="ja-JP" altLang="en-US" sz="1300" dirty="0" smtClean="0">
                <a:latin typeface="AR P丸ゴシック体E" panose="020F0900000000000000" pitchFamily="50" charset="-128"/>
                <a:ea typeface="AR P丸ゴシック体E" panose="020F0900000000000000" pitchFamily="50" charset="-128"/>
              </a:rPr>
              <a:t>万円以下勤労者は全勤労者の約３０％。世帯主も１０％超。</a:t>
            </a:r>
            <a:endParaRPr lang="en-US" altLang="ja-JP" sz="13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300" dirty="0">
                <a:latin typeface="AR P丸ゴシック体E" panose="020F0900000000000000" pitchFamily="50" charset="-128"/>
                <a:ea typeface="AR P丸ゴシック体E" panose="020F0900000000000000" pitchFamily="50" charset="-128"/>
              </a:rPr>
              <a:t>　</a:t>
            </a:r>
            <a:r>
              <a:rPr lang="ja-JP" altLang="en-US" sz="1300" dirty="0" smtClean="0">
                <a:latin typeface="AR P丸ゴシック体E" panose="020F0900000000000000" pitchFamily="50" charset="-128"/>
                <a:ea typeface="AR P丸ゴシック体E" panose="020F0900000000000000" pitchFamily="50" charset="-128"/>
              </a:rPr>
              <a:t>　　　・生活保護世帯の世帯主の１５％が生活保護世帯で育ったという現実（貧困の連鎖</a:t>
            </a:r>
            <a:r>
              <a:rPr lang="ja-JP" altLang="en-US" sz="1200" dirty="0" smtClean="0">
                <a:latin typeface="AR P丸ゴシック体E" panose="020F0900000000000000" pitchFamily="50" charset="-128"/>
                <a:ea typeface="AR P丸ゴシック体E" panose="020F0900000000000000" pitchFamily="50" charset="-128"/>
              </a:rPr>
              <a:t>）</a:t>
            </a:r>
            <a:r>
              <a:rPr lang="ja-JP" altLang="en-US" sz="1400" dirty="0">
                <a:latin typeface="AR P丸ゴシック体E" panose="020F0900000000000000" pitchFamily="50" charset="-128"/>
                <a:ea typeface="AR P丸ゴシック体E" panose="020F0900000000000000" pitchFamily="50" charset="-128"/>
              </a:rPr>
              <a:t>　</a:t>
            </a:r>
            <a:r>
              <a:rPr lang="ja-JP" altLang="en-US" sz="1400" dirty="0" smtClean="0">
                <a:latin typeface="AR P丸ゴシック体E" panose="020F0900000000000000" pitchFamily="50" charset="-128"/>
                <a:ea typeface="AR P丸ゴシック体E" panose="020F0900000000000000" pitchFamily="50" charset="-128"/>
              </a:rPr>
              <a:t>　</a:t>
            </a:r>
            <a:endParaRPr lang="en-US" altLang="ja-JP" sz="1400" dirty="0" smtClean="0">
              <a:latin typeface="AR P丸ゴシック体E" panose="020F0900000000000000" pitchFamily="50" charset="-128"/>
              <a:ea typeface="AR P丸ゴシック体E" panose="020F0900000000000000" pitchFamily="50" charset="-128"/>
            </a:endParaRPr>
          </a:p>
          <a:p>
            <a:pPr marL="0" indent="0">
              <a:buNone/>
            </a:pPr>
            <a:endParaRPr lang="en-US" altLang="ja-JP" sz="18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800" dirty="0" smtClean="0">
                <a:solidFill>
                  <a:srgbClr val="002060"/>
                </a:solidFill>
                <a:latin typeface="AR P丸ゴシック体E" panose="020F0900000000000000" pitchFamily="50" charset="-128"/>
                <a:ea typeface="AR P丸ゴシック体E" panose="020F0900000000000000" pitchFamily="50" charset="-128"/>
              </a:rPr>
              <a:t>〇生活困窮者の増加は、個人の不幸（自信・意欲の喪失）であるばかりでなく、地域</a:t>
            </a:r>
            <a:endParaRPr lang="en-US" altLang="ja-JP" sz="1800" dirty="0" smtClean="0">
              <a:solidFill>
                <a:srgbClr val="002060"/>
              </a:solidFill>
              <a:latin typeface="AR P丸ゴシック体E" panose="020F0900000000000000" pitchFamily="50" charset="-128"/>
              <a:ea typeface="AR P丸ゴシック体E" panose="020F0900000000000000" pitchFamily="50" charset="-128"/>
            </a:endParaRPr>
          </a:p>
          <a:p>
            <a:pPr marL="0" indent="0">
              <a:buNone/>
            </a:pPr>
            <a:r>
              <a:rPr lang="ja-JP" altLang="en-US" sz="1800" dirty="0">
                <a:solidFill>
                  <a:srgbClr val="002060"/>
                </a:solidFill>
                <a:latin typeface="AR P丸ゴシック体E" panose="020F0900000000000000" pitchFamily="50" charset="-128"/>
                <a:ea typeface="AR P丸ゴシック体E" panose="020F0900000000000000" pitchFamily="50" charset="-128"/>
              </a:rPr>
              <a:t>　</a:t>
            </a:r>
            <a:r>
              <a:rPr lang="ja-JP" altLang="en-US" sz="1800" dirty="0" smtClean="0">
                <a:solidFill>
                  <a:srgbClr val="002060"/>
                </a:solidFill>
                <a:latin typeface="AR P丸ゴシック体E" panose="020F0900000000000000" pitchFamily="50" charset="-128"/>
                <a:ea typeface="AR P丸ゴシック体E" panose="020F0900000000000000" pitchFamily="50" charset="-128"/>
              </a:rPr>
              <a:t>を担う活力の低下・喪失にもつながる恐れ。　</a:t>
            </a:r>
            <a:endParaRPr lang="en-US" altLang="ja-JP" sz="1800" dirty="0" smtClean="0">
              <a:solidFill>
                <a:srgbClr val="002060"/>
              </a:solidFill>
              <a:latin typeface="AR P丸ゴシック体E" panose="020F0900000000000000" pitchFamily="50" charset="-128"/>
              <a:ea typeface="AR P丸ゴシック体E" panose="020F0900000000000000" pitchFamily="50" charset="-128"/>
            </a:endParaRPr>
          </a:p>
          <a:p>
            <a:pPr marL="0" indent="0">
              <a:buNone/>
            </a:pPr>
            <a:r>
              <a:rPr lang="ja-JP" altLang="en-US" sz="1800" dirty="0" smtClean="0">
                <a:solidFill>
                  <a:srgbClr val="002060"/>
                </a:solidFill>
                <a:latin typeface="AR P丸ゴシック体E" panose="020F0900000000000000" pitchFamily="50" charset="-128"/>
                <a:ea typeface="AR P丸ゴシック体E" panose="020F0900000000000000" pitchFamily="50" charset="-128"/>
              </a:rPr>
              <a:t>〇</a:t>
            </a:r>
            <a:r>
              <a:rPr lang="ja-JP" altLang="en-US" sz="1800" dirty="0">
                <a:solidFill>
                  <a:srgbClr val="002060"/>
                </a:solidFill>
                <a:latin typeface="AR P丸ゴシック体E" panose="020F0900000000000000" pitchFamily="50" charset="-128"/>
                <a:ea typeface="AR P丸ゴシック体E" panose="020F0900000000000000" pitchFamily="50" charset="-128"/>
              </a:rPr>
              <a:t>市民の</a:t>
            </a:r>
            <a:r>
              <a:rPr lang="ja-JP" altLang="en-US" sz="1800" dirty="0" smtClean="0">
                <a:solidFill>
                  <a:srgbClr val="002060"/>
                </a:solidFill>
                <a:latin typeface="AR P丸ゴシック体E" panose="020F0900000000000000" pitchFamily="50" charset="-128"/>
                <a:ea typeface="AR P丸ゴシック体E" panose="020F0900000000000000" pitchFamily="50" charset="-128"/>
              </a:rPr>
              <a:t>暮らしと自立を</a:t>
            </a:r>
            <a:r>
              <a:rPr lang="ja-JP" altLang="en-US" sz="1800" dirty="0">
                <a:solidFill>
                  <a:srgbClr val="002060"/>
                </a:solidFill>
                <a:latin typeface="AR P丸ゴシック体E" panose="020F0900000000000000" pitchFamily="50" charset="-128"/>
                <a:ea typeface="AR P丸ゴシック体E" panose="020F0900000000000000" pitchFamily="50" charset="-128"/>
              </a:rPr>
              <a:t>重層的に支えるセーフティネットの構築が急務。</a:t>
            </a:r>
            <a:endParaRPr lang="en-US" altLang="ja-JP" sz="1800" dirty="0">
              <a:solidFill>
                <a:srgbClr val="002060"/>
              </a:solidFill>
              <a:latin typeface="AR P丸ゴシック体E" panose="020F0900000000000000" pitchFamily="50" charset="-128"/>
              <a:ea typeface="AR P丸ゴシック体E" panose="020F0900000000000000" pitchFamily="50" charset="-128"/>
            </a:endParaRPr>
          </a:p>
          <a:p>
            <a:pPr marL="0" indent="0">
              <a:buNone/>
            </a:pPr>
            <a:endParaRPr lang="ja-JP" altLang="en-US" sz="1800" dirty="0"/>
          </a:p>
        </p:txBody>
      </p:sp>
    </p:spTree>
    <p:extLst>
      <p:ext uri="{BB962C8B-B14F-4D97-AF65-F5344CB8AC3E}">
        <p14:creationId xmlns:p14="http://schemas.microsoft.com/office/powerpoint/2010/main" val="3666482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476672"/>
            <a:ext cx="8229600" cy="591344"/>
          </a:xfrm>
        </p:spPr>
        <p:txBody>
          <a:bodyPr>
            <a:normAutofit/>
          </a:bodyPr>
          <a:lstStyle/>
          <a:p>
            <a:pPr algn="ctr"/>
            <a:r>
              <a:rPr lang="ja-JP" altLang="en-US" sz="2800" b="1" dirty="0" smtClean="0">
                <a:solidFill>
                  <a:srgbClr val="002060"/>
                </a:solidFill>
              </a:rPr>
              <a:t>生活困窮者支援</a:t>
            </a:r>
            <a:r>
              <a:rPr kumimoji="1" lang="ja-JP" altLang="en-US" sz="2800" b="1" dirty="0" smtClean="0">
                <a:solidFill>
                  <a:srgbClr val="002060"/>
                </a:solidFill>
              </a:rPr>
              <a:t>の視点</a:t>
            </a:r>
            <a:endParaRPr kumimoji="1" lang="ja-JP" altLang="en-US" sz="2800" b="1" dirty="0">
              <a:solidFill>
                <a:srgbClr val="002060"/>
              </a:solidFill>
            </a:endParaRPr>
          </a:p>
        </p:txBody>
      </p:sp>
      <p:sp>
        <p:nvSpPr>
          <p:cNvPr id="3" name="コンテンツ プレースホルダー 2"/>
          <p:cNvSpPr>
            <a:spLocks noGrp="1"/>
          </p:cNvSpPr>
          <p:nvPr>
            <p:ph idx="1"/>
          </p:nvPr>
        </p:nvSpPr>
        <p:spPr>
          <a:xfrm>
            <a:off x="457200" y="1124744"/>
            <a:ext cx="8229600" cy="5352256"/>
          </a:xfrm>
        </p:spPr>
        <p:txBody>
          <a:bodyPr>
            <a:normAutofit/>
          </a:bodyPr>
          <a:lstStyle/>
          <a:p>
            <a:pPr marL="0" indent="0">
              <a:buNone/>
            </a:pPr>
            <a:r>
              <a:rPr kumimoji="1" lang="ja-JP" altLang="en-US" dirty="0" smtClean="0">
                <a:solidFill>
                  <a:srgbClr val="002060"/>
                </a:solidFill>
                <a:latin typeface="AR P丸ゴシック体E" panose="020F0900000000000000" pitchFamily="50" charset="-128"/>
                <a:ea typeface="AR P丸ゴシック体E" panose="020F0900000000000000" pitchFamily="50" charset="-128"/>
              </a:rPr>
              <a:t>①包括的・個別的支援</a:t>
            </a:r>
            <a:endParaRPr kumimoji="1" lang="en-US" altLang="ja-JP" dirty="0" smtClean="0">
              <a:solidFill>
                <a:srgbClr val="002060"/>
              </a:solidFill>
              <a:latin typeface="AR P丸ゴシック体E" panose="020F0900000000000000" pitchFamily="50" charset="-128"/>
              <a:ea typeface="AR P丸ゴシック体E" panose="020F0900000000000000" pitchFamily="50" charset="-128"/>
            </a:endParaRPr>
          </a:p>
          <a:p>
            <a:pPr marL="0" indent="0">
              <a:buNone/>
            </a:pPr>
            <a:r>
              <a:rPr lang="ja-JP" altLang="en-US" dirty="0">
                <a:latin typeface="AR P丸ゴシック体E" panose="020F0900000000000000" pitchFamily="50" charset="-128"/>
                <a:ea typeface="AR P丸ゴシック体E" panose="020F0900000000000000" pitchFamily="50" charset="-128"/>
              </a:rPr>
              <a:t>　</a:t>
            </a:r>
            <a:r>
              <a:rPr lang="ja-JP" altLang="en-US" sz="1600" dirty="0" smtClean="0">
                <a:latin typeface="AR P丸ゴシック体E" panose="020F0900000000000000" pitchFamily="50" charset="-128"/>
                <a:ea typeface="AR P丸ゴシック体E" panose="020F0900000000000000" pitchFamily="50" charset="-128"/>
              </a:rPr>
              <a:t>・生活困窮者の多くは、心身の不調、知識や技能の欠如、家族問題、家計破綻、将来展望</a:t>
            </a:r>
            <a:endParaRPr lang="en-US" altLang="ja-JP" sz="1600" dirty="0" smtClean="0">
              <a:latin typeface="AR P丸ゴシック体E" panose="020F0900000000000000" pitchFamily="50" charset="-128"/>
              <a:ea typeface="AR P丸ゴシック体E" panose="020F0900000000000000" pitchFamily="50" charset="-128"/>
            </a:endParaRPr>
          </a:p>
          <a:p>
            <a:pPr marL="0" indent="0">
              <a:buNone/>
            </a:pPr>
            <a:r>
              <a:rPr lang="en-US" altLang="ja-JP" sz="1600" dirty="0">
                <a:latin typeface="AR P丸ゴシック体E" panose="020F0900000000000000" pitchFamily="50" charset="-128"/>
                <a:ea typeface="AR P丸ゴシック体E" panose="020F0900000000000000" pitchFamily="50" charset="-128"/>
              </a:rPr>
              <a:t> </a:t>
            </a:r>
            <a:r>
              <a:rPr lang="en-US" altLang="ja-JP" sz="1600" dirty="0" smtClean="0">
                <a:latin typeface="AR P丸ゴシック体E" panose="020F0900000000000000" pitchFamily="50" charset="-128"/>
                <a:ea typeface="AR P丸ゴシック体E" panose="020F0900000000000000" pitchFamily="50" charset="-128"/>
              </a:rPr>
              <a:t>   </a:t>
            </a:r>
            <a:r>
              <a:rPr lang="ja-JP" altLang="en-US" sz="1600" dirty="0">
                <a:latin typeface="AR P丸ゴシック体E" panose="020F0900000000000000" pitchFamily="50" charset="-128"/>
                <a:ea typeface="AR P丸ゴシック体E" panose="020F0900000000000000" pitchFamily="50" charset="-128"/>
              </a:rPr>
              <a:t> </a:t>
            </a:r>
            <a:r>
              <a:rPr lang="ja-JP" altLang="en-US" sz="1600" dirty="0" smtClean="0">
                <a:latin typeface="AR P丸ゴシック体E" panose="020F0900000000000000" pitchFamily="50" charset="-128"/>
                <a:ea typeface="AR P丸ゴシック体E" panose="020F0900000000000000" pitchFamily="50" charset="-128"/>
              </a:rPr>
              <a:t>（希望）の喪失など多様・複合的な問題を抱えている。</a:t>
            </a:r>
            <a:endParaRPr lang="en-US" altLang="ja-JP" sz="16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600" dirty="0">
                <a:latin typeface="AR P丸ゴシック体E" panose="020F0900000000000000" pitchFamily="50" charset="-128"/>
                <a:ea typeface="AR P丸ゴシック体E" panose="020F0900000000000000" pitchFamily="50" charset="-128"/>
              </a:rPr>
              <a:t>　 </a:t>
            </a:r>
            <a:r>
              <a:rPr lang="ja-JP" altLang="en-US" sz="1600" dirty="0" smtClean="0">
                <a:latin typeface="AR P丸ゴシック体E" panose="020F0900000000000000" pitchFamily="50" charset="-128"/>
                <a:ea typeface="AR P丸ゴシック体E" panose="020F0900000000000000" pitchFamily="50" charset="-128"/>
              </a:rPr>
              <a:t>・多様な問題群への包括的支援と、その人ごとに寄り添い問題の打開を図る個別的支援が</a:t>
            </a:r>
            <a:endParaRPr lang="en-US" altLang="ja-JP" sz="16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600" dirty="0">
                <a:latin typeface="AR P丸ゴシック体E" panose="020F0900000000000000" pitchFamily="50" charset="-128"/>
                <a:ea typeface="AR P丸ゴシック体E" panose="020F0900000000000000" pitchFamily="50" charset="-128"/>
              </a:rPr>
              <a:t>　</a:t>
            </a:r>
            <a:r>
              <a:rPr lang="ja-JP" altLang="en-US" sz="1600" dirty="0" smtClean="0">
                <a:latin typeface="AR P丸ゴシック体E" panose="020F0900000000000000" pitchFamily="50" charset="-128"/>
                <a:ea typeface="AR P丸ゴシック体E" panose="020F0900000000000000" pitchFamily="50" charset="-128"/>
              </a:rPr>
              <a:t>　必要。</a:t>
            </a:r>
            <a:endParaRPr lang="en-US" altLang="ja-JP" sz="1600" dirty="0" smtClean="0">
              <a:latin typeface="AR P丸ゴシック体E" panose="020F0900000000000000" pitchFamily="50" charset="-128"/>
              <a:ea typeface="AR P丸ゴシック体E" panose="020F0900000000000000" pitchFamily="50" charset="-128"/>
            </a:endParaRPr>
          </a:p>
          <a:p>
            <a:pPr marL="0" indent="0">
              <a:buNone/>
            </a:pPr>
            <a:endParaRPr lang="en-US" altLang="ja-JP" sz="1800" dirty="0" smtClean="0">
              <a:latin typeface="AR P丸ゴシック体E" panose="020F0900000000000000" pitchFamily="50" charset="-128"/>
              <a:ea typeface="AR P丸ゴシック体E" panose="020F0900000000000000" pitchFamily="50" charset="-128"/>
            </a:endParaRPr>
          </a:p>
          <a:p>
            <a:pPr marL="0" indent="0">
              <a:buNone/>
            </a:pPr>
            <a:r>
              <a:rPr lang="ja-JP" altLang="en-US" dirty="0" smtClean="0">
                <a:solidFill>
                  <a:srgbClr val="002060"/>
                </a:solidFill>
                <a:latin typeface="AR P丸ゴシック体E" panose="020F0900000000000000" pitchFamily="50" charset="-128"/>
                <a:ea typeface="AR P丸ゴシック体E" panose="020F0900000000000000" pitchFamily="50" charset="-128"/>
              </a:rPr>
              <a:t>②早期的・継続的支援</a:t>
            </a:r>
            <a:endParaRPr lang="en-US" altLang="ja-JP" dirty="0" smtClean="0">
              <a:solidFill>
                <a:srgbClr val="002060"/>
              </a:solidFill>
              <a:latin typeface="AR P丸ゴシック体E" panose="020F0900000000000000" pitchFamily="50" charset="-128"/>
              <a:ea typeface="AR P丸ゴシック体E" panose="020F0900000000000000" pitchFamily="50" charset="-128"/>
            </a:endParaRPr>
          </a:p>
          <a:p>
            <a:pPr marL="0" indent="0">
              <a:buNone/>
            </a:pPr>
            <a:r>
              <a:rPr lang="ja-JP" altLang="en-US" dirty="0">
                <a:latin typeface="AR P丸ゴシック体E" panose="020F0900000000000000" pitchFamily="50" charset="-128"/>
                <a:ea typeface="AR P丸ゴシック体E" panose="020F0900000000000000" pitchFamily="50" charset="-128"/>
              </a:rPr>
              <a:t>　</a:t>
            </a:r>
            <a:r>
              <a:rPr lang="ja-JP" altLang="en-US" sz="1600" dirty="0" smtClean="0">
                <a:latin typeface="AR P丸ゴシック体E" panose="020F0900000000000000" pitchFamily="50" charset="-128"/>
                <a:ea typeface="AR P丸ゴシック体E" panose="020F0900000000000000" pitchFamily="50" charset="-128"/>
              </a:rPr>
              <a:t>・生活困窮者の抱える問題の解決には早期的発見・対策が</a:t>
            </a:r>
            <a:r>
              <a:rPr lang="ja-JP" altLang="en-US" sz="1600" dirty="0" smtClean="0">
                <a:latin typeface="AR P丸ゴシック体E" panose="020F0900000000000000" pitchFamily="50" charset="-128"/>
                <a:ea typeface="AR P丸ゴシック体E" panose="020F0900000000000000" pitchFamily="50" charset="-128"/>
              </a:rPr>
              <a:t>効果的で</a:t>
            </a:r>
            <a:r>
              <a:rPr lang="ja-JP" altLang="en-US" sz="1600" dirty="0" smtClean="0">
                <a:latin typeface="AR P丸ゴシック体E" panose="020F0900000000000000" pitchFamily="50" charset="-128"/>
                <a:ea typeface="AR P丸ゴシック体E" panose="020F0900000000000000" pitchFamily="50" charset="-128"/>
              </a:rPr>
              <a:t>あり、かつ、社会的</a:t>
            </a:r>
            <a:r>
              <a:rPr lang="ja-JP" altLang="en-US" sz="1600" dirty="0" smtClean="0">
                <a:latin typeface="AR P丸ゴシック体E" panose="020F0900000000000000" pitchFamily="50" charset="-128"/>
                <a:ea typeface="AR P丸ゴシック体E" panose="020F0900000000000000" pitchFamily="50" charset="-128"/>
              </a:rPr>
              <a:t>自</a:t>
            </a:r>
            <a:endParaRPr lang="en-US" altLang="ja-JP" sz="16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600" dirty="0">
                <a:latin typeface="AR P丸ゴシック体E" panose="020F0900000000000000" pitchFamily="50" charset="-128"/>
                <a:ea typeface="AR P丸ゴシック体E" panose="020F0900000000000000" pitchFamily="50" charset="-128"/>
              </a:rPr>
              <a:t>　</a:t>
            </a:r>
            <a:r>
              <a:rPr lang="ja-JP" altLang="en-US" sz="1600" dirty="0" smtClean="0">
                <a:latin typeface="AR P丸ゴシック体E" panose="020F0900000000000000" pitchFamily="50" charset="-128"/>
                <a:ea typeface="AR P丸ゴシック体E" panose="020F0900000000000000" pitchFamily="50" charset="-128"/>
              </a:rPr>
              <a:t>　</a:t>
            </a:r>
            <a:r>
              <a:rPr lang="ja-JP" altLang="en-US" sz="1600" dirty="0" smtClean="0">
                <a:latin typeface="AR P丸ゴシック体E" panose="020F0900000000000000" pitchFamily="50" charset="-128"/>
                <a:ea typeface="AR P丸ゴシック体E" panose="020F0900000000000000" pitchFamily="50" charset="-128"/>
              </a:rPr>
              <a:t>立</a:t>
            </a:r>
            <a:r>
              <a:rPr lang="ja-JP" altLang="en-US" sz="1600" dirty="0" smtClean="0">
                <a:latin typeface="AR P丸ゴシック体E" panose="020F0900000000000000" pitchFamily="50" charset="-128"/>
                <a:ea typeface="AR P丸ゴシック体E" panose="020F0900000000000000" pitchFamily="50" charset="-128"/>
              </a:rPr>
              <a:t>から経済的自立へと個々人の段階に</a:t>
            </a:r>
            <a:r>
              <a:rPr lang="ja-JP" altLang="en-US" sz="1600" dirty="0" smtClean="0">
                <a:latin typeface="AR P丸ゴシック体E" panose="020F0900000000000000" pitchFamily="50" charset="-128"/>
                <a:ea typeface="AR P丸ゴシック体E" panose="020F0900000000000000" pitchFamily="50" charset="-128"/>
              </a:rPr>
              <a:t>応じて</a:t>
            </a:r>
            <a:r>
              <a:rPr lang="ja-JP" altLang="en-US" sz="1600" dirty="0" smtClean="0">
                <a:latin typeface="AR P丸ゴシック体E" panose="020F0900000000000000" pitchFamily="50" charset="-128"/>
                <a:ea typeface="AR P丸ゴシック体E" panose="020F0900000000000000" pitchFamily="50" charset="-128"/>
              </a:rPr>
              <a:t>継続的な支援が必要。</a:t>
            </a:r>
            <a:endParaRPr lang="en-US" altLang="ja-JP" sz="1600" dirty="0" smtClean="0">
              <a:latin typeface="AR P丸ゴシック体E" panose="020F0900000000000000" pitchFamily="50" charset="-128"/>
              <a:ea typeface="AR P丸ゴシック体E" panose="020F0900000000000000" pitchFamily="50" charset="-128"/>
            </a:endParaRPr>
          </a:p>
          <a:p>
            <a:pPr marL="0" indent="0">
              <a:buNone/>
            </a:pPr>
            <a:endParaRPr lang="en-US" altLang="ja-JP" sz="1800" dirty="0" smtClean="0">
              <a:latin typeface="AR P丸ゴシック体E" panose="020F0900000000000000" pitchFamily="50" charset="-128"/>
              <a:ea typeface="AR P丸ゴシック体E" panose="020F0900000000000000" pitchFamily="50" charset="-128"/>
            </a:endParaRPr>
          </a:p>
          <a:p>
            <a:pPr marL="0" indent="0">
              <a:buNone/>
            </a:pPr>
            <a:r>
              <a:rPr lang="ja-JP" altLang="en-US" dirty="0" smtClean="0">
                <a:solidFill>
                  <a:srgbClr val="002060"/>
                </a:solidFill>
                <a:latin typeface="AR P丸ゴシック体E" panose="020F0900000000000000" pitchFamily="50" charset="-128"/>
                <a:ea typeface="AR P丸ゴシック体E" panose="020F0900000000000000" pitchFamily="50" charset="-128"/>
              </a:rPr>
              <a:t>③連携的支援</a:t>
            </a:r>
            <a:endParaRPr lang="en-US" altLang="ja-JP" dirty="0" smtClean="0">
              <a:solidFill>
                <a:srgbClr val="002060"/>
              </a:solidFill>
              <a:latin typeface="AR P丸ゴシック体E" panose="020F0900000000000000" pitchFamily="50" charset="-128"/>
              <a:ea typeface="AR P丸ゴシック体E" panose="020F0900000000000000" pitchFamily="50" charset="-128"/>
            </a:endParaRPr>
          </a:p>
          <a:p>
            <a:pPr marL="0" indent="0">
              <a:buNone/>
            </a:pPr>
            <a:r>
              <a:rPr lang="ja-JP" altLang="en-US" dirty="0">
                <a:latin typeface="AR P丸ゴシック体E" panose="020F0900000000000000" pitchFamily="50" charset="-128"/>
                <a:ea typeface="AR P丸ゴシック体E" panose="020F0900000000000000" pitchFamily="50" charset="-128"/>
              </a:rPr>
              <a:t>　</a:t>
            </a:r>
            <a:r>
              <a:rPr lang="ja-JP" altLang="en-US" sz="1600" dirty="0" smtClean="0">
                <a:latin typeface="AR P丸ゴシック体E" panose="020F0900000000000000" pitchFamily="50" charset="-128"/>
                <a:ea typeface="AR P丸ゴシック体E" panose="020F0900000000000000" pitchFamily="50" charset="-128"/>
              </a:rPr>
              <a:t>・生活困窮者が抱える多様・複合的問題には、各種社会制度・経済・労働・医療・福祉・家</a:t>
            </a:r>
            <a:endParaRPr lang="en-US" altLang="ja-JP" sz="16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600" dirty="0">
                <a:latin typeface="AR P丸ゴシック体E" panose="020F0900000000000000" pitchFamily="50" charset="-128"/>
                <a:ea typeface="AR P丸ゴシック体E" panose="020F0900000000000000" pitchFamily="50" charset="-128"/>
              </a:rPr>
              <a:t>　</a:t>
            </a:r>
            <a:r>
              <a:rPr lang="ja-JP" altLang="en-US" sz="1600" dirty="0" smtClean="0">
                <a:latin typeface="AR P丸ゴシック体E" panose="020F0900000000000000" pitchFamily="50" charset="-128"/>
                <a:ea typeface="AR P丸ゴシック体E" panose="020F0900000000000000" pitchFamily="50" charset="-128"/>
              </a:rPr>
              <a:t>　計等の多様な専門家による総合的支援が必要であり、その支援を包括的にコーディネー</a:t>
            </a:r>
            <a:endParaRPr lang="en-US" altLang="ja-JP" sz="16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600" dirty="0">
                <a:latin typeface="AR P丸ゴシック体E" panose="020F0900000000000000" pitchFamily="50" charset="-128"/>
                <a:ea typeface="AR P丸ゴシック体E" panose="020F0900000000000000" pitchFamily="50" charset="-128"/>
              </a:rPr>
              <a:t>　</a:t>
            </a:r>
            <a:r>
              <a:rPr lang="ja-JP" altLang="en-US" sz="1600" dirty="0" smtClean="0">
                <a:latin typeface="AR P丸ゴシック体E" panose="020F0900000000000000" pitchFamily="50" charset="-128"/>
                <a:ea typeface="AR P丸ゴシック体E" panose="020F0900000000000000" pitchFamily="50" charset="-128"/>
              </a:rPr>
              <a:t>　</a:t>
            </a:r>
            <a:r>
              <a:rPr lang="ja-JP" altLang="en-US" sz="1600" dirty="0" err="1" smtClean="0">
                <a:latin typeface="AR P丸ゴシック体E" panose="020F0900000000000000" pitchFamily="50" charset="-128"/>
                <a:ea typeface="AR P丸ゴシック体E" panose="020F0900000000000000" pitchFamily="50" charset="-128"/>
              </a:rPr>
              <a:t>トする</a:t>
            </a:r>
            <a:r>
              <a:rPr lang="ja-JP" altLang="en-US" sz="1600" dirty="0" smtClean="0">
                <a:latin typeface="AR P丸ゴシック体E" panose="020F0900000000000000" pitchFamily="50" charset="-128"/>
                <a:ea typeface="AR P丸ゴシック体E" panose="020F0900000000000000" pitchFamily="50" charset="-128"/>
              </a:rPr>
              <a:t>専門家の存在が不可欠。</a:t>
            </a:r>
            <a:endParaRPr lang="en-US" altLang="ja-JP" sz="1600" dirty="0" smtClean="0">
              <a:latin typeface="AR P丸ゴシック体E" panose="020F0900000000000000" pitchFamily="50" charset="-128"/>
              <a:ea typeface="AR P丸ゴシック体E" panose="020F0900000000000000" pitchFamily="50" charset="-128"/>
            </a:endParaRPr>
          </a:p>
        </p:txBody>
      </p:sp>
    </p:spTree>
    <p:extLst>
      <p:ext uri="{BB962C8B-B14F-4D97-AF65-F5344CB8AC3E}">
        <p14:creationId xmlns:p14="http://schemas.microsoft.com/office/powerpoint/2010/main" val="2991561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504056"/>
          </a:xfrm>
        </p:spPr>
        <p:txBody>
          <a:bodyPr>
            <a:normAutofit fontScale="90000"/>
          </a:bodyPr>
          <a:lstStyle/>
          <a:p>
            <a:pPr algn="ctr"/>
            <a:r>
              <a:rPr lang="ja-JP" altLang="en-US" sz="2700" dirty="0">
                <a:solidFill>
                  <a:srgbClr val="002060"/>
                </a:solidFill>
                <a:latin typeface="AR P丸ゴシック体E" panose="020F0900000000000000" pitchFamily="50" charset="-128"/>
                <a:ea typeface="AR P丸ゴシック体E" panose="020F0900000000000000" pitchFamily="50" charset="-128"/>
              </a:rPr>
              <a:t>「暮らし</a:t>
            </a:r>
            <a:r>
              <a:rPr lang="ja-JP" altLang="en-US" sz="5300" dirty="0">
                <a:latin typeface="AR P悠々ゴシック体E" panose="040B0900000000000000" pitchFamily="50" charset="-128"/>
                <a:ea typeface="AR P悠々ゴシック体E" panose="040B0900000000000000" pitchFamily="50" charset="-128"/>
              </a:rPr>
              <a:t>ホッ</a:t>
            </a:r>
            <a:r>
              <a:rPr lang="ja-JP" altLang="en-US" sz="2700" dirty="0">
                <a:solidFill>
                  <a:srgbClr val="002060"/>
                </a:solidFill>
                <a:latin typeface="AR P丸ゴシック体E" panose="020F0900000000000000" pitchFamily="50" charset="-128"/>
                <a:ea typeface="AR P丸ゴシック体E" panose="020F0900000000000000" pitchFamily="50" charset="-128"/>
              </a:rPr>
              <a:t>と</a:t>
            </a:r>
            <a:r>
              <a:rPr lang="ja-JP" altLang="en-US" sz="2700" dirty="0" err="1">
                <a:solidFill>
                  <a:srgbClr val="002060"/>
                </a:solidFill>
                <a:latin typeface="AR P丸ゴシック体E" panose="020F0900000000000000" pitchFamily="50" charset="-128"/>
                <a:ea typeface="AR P丸ゴシック体E" panose="020F0900000000000000" pitchFamily="50" charset="-128"/>
              </a:rPr>
              <a:t>ら</a:t>
            </a:r>
            <a:r>
              <a:rPr lang="ja-JP" altLang="en-US" sz="2700" dirty="0">
                <a:solidFill>
                  <a:srgbClr val="002060"/>
                </a:solidFill>
                <a:latin typeface="AR P丸ゴシック体E" panose="020F0900000000000000" pitchFamily="50" charset="-128"/>
                <a:ea typeface="AR P丸ゴシック体E" panose="020F0900000000000000" pitchFamily="50" charset="-128"/>
              </a:rPr>
              <a:t>いん」活動計画（案）</a:t>
            </a:r>
            <a:endParaRPr kumimoji="1" lang="ja-JP" altLang="en-US" sz="2700" dirty="0">
              <a:latin typeface="AR P丸ゴシック体E" panose="020F0900000000000000" pitchFamily="50" charset="-128"/>
              <a:ea typeface="AR P丸ゴシック体E" panose="020F0900000000000000" pitchFamily="50" charset="-128"/>
            </a:endParaRPr>
          </a:p>
        </p:txBody>
      </p:sp>
      <p:sp>
        <p:nvSpPr>
          <p:cNvPr id="3" name="コンテンツ プレースホルダー 2"/>
          <p:cNvSpPr>
            <a:spLocks noGrp="1"/>
          </p:cNvSpPr>
          <p:nvPr>
            <p:ph idx="1"/>
          </p:nvPr>
        </p:nvSpPr>
        <p:spPr>
          <a:xfrm>
            <a:off x="323528" y="908720"/>
            <a:ext cx="8712968" cy="6336704"/>
          </a:xfrm>
        </p:spPr>
        <p:txBody>
          <a:bodyPr>
            <a:normAutofit fontScale="92500" lnSpcReduction="10000"/>
          </a:bodyPr>
          <a:lstStyle/>
          <a:p>
            <a:pPr marL="0" indent="0">
              <a:buNone/>
            </a:pPr>
            <a:r>
              <a:rPr lang="ja-JP" altLang="en-US" dirty="0" smtClean="0">
                <a:solidFill>
                  <a:srgbClr val="002060"/>
                </a:solidFill>
                <a:latin typeface="AR P丸ゴシック体E" panose="020F0900000000000000" pitchFamily="50" charset="-128"/>
                <a:ea typeface="AR P丸ゴシック体E" panose="020F0900000000000000" pitchFamily="50" charset="-128"/>
              </a:rPr>
              <a:t>１　</a:t>
            </a:r>
            <a:r>
              <a:rPr kumimoji="1" lang="ja-JP" altLang="en-US" dirty="0" smtClean="0">
                <a:solidFill>
                  <a:srgbClr val="002060"/>
                </a:solidFill>
                <a:latin typeface="AR P丸ゴシック体E" panose="020F0900000000000000" pitchFamily="50" charset="-128"/>
                <a:ea typeface="AR P丸ゴシック体E" panose="020F0900000000000000" pitchFamily="50" charset="-128"/>
              </a:rPr>
              <a:t>目的</a:t>
            </a:r>
            <a:endParaRPr kumimoji="1" lang="en-US" altLang="ja-JP" dirty="0" smtClean="0">
              <a:solidFill>
                <a:srgbClr val="002060"/>
              </a:solidFill>
              <a:latin typeface="AR P丸ゴシック体E" panose="020F0900000000000000" pitchFamily="50" charset="-128"/>
              <a:ea typeface="AR P丸ゴシック体E" panose="020F0900000000000000" pitchFamily="50" charset="-128"/>
            </a:endParaRPr>
          </a:p>
          <a:p>
            <a:pPr marL="0" indent="0">
              <a:buNone/>
            </a:pPr>
            <a:r>
              <a:rPr lang="ja-JP" altLang="en-US" sz="1600" dirty="0">
                <a:latin typeface="AR P丸ゴシック体E" panose="020F0900000000000000" pitchFamily="50" charset="-128"/>
                <a:ea typeface="AR P丸ゴシック体E" panose="020F0900000000000000" pitchFamily="50" charset="-128"/>
              </a:rPr>
              <a:t>　</a:t>
            </a:r>
            <a:r>
              <a:rPr lang="ja-JP" altLang="en-US" sz="1600" dirty="0" smtClean="0">
                <a:latin typeface="AR P丸ゴシック体E" panose="020F0900000000000000" pitchFamily="50" charset="-128"/>
                <a:ea typeface="AR P丸ゴシック体E" panose="020F0900000000000000" pitchFamily="50" charset="-128"/>
              </a:rPr>
              <a:t>生活困窮に陥っている方々（以下「生活困窮者」という。）が困窮状態から早期に脱却できるよう、本人</a:t>
            </a:r>
            <a:endParaRPr lang="en-US" altLang="ja-JP" sz="16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600" dirty="0">
                <a:latin typeface="AR P丸ゴシック体E" panose="020F0900000000000000" pitchFamily="50" charset="-128"/>
                <a:ea typeface="AR P丸ゴシック体E" panose="020F0900000000000000" pitchFamily="50" charset="-128"/>
              </a:rPr>
              <a:t>　</a:t>
            </a:r>
            <a:r>
              <a:rPr lang="ja-JP" altLang="en-US" sz="1600" dirty="0" smtClean="0">
                <a:latin typeface="AR P丸ゴシック体E" panose="020F0900000000000000" pitchFamily="50" charset="-128"/>
                <a:ea typeface="AR P丸ゴシック体E" panose="020F0900000000000000" pitchFamily="50" charset="-128"/>
              </a:rPr>
              <a:t>の状態に応じた包括的かつ継続的な相談等支援を行う。</a:t>
            </a:r>
            <a:endParaRPr lang="en-US" altLang="ja-JP" sz="1600" dirty="0" smtClean="0">
              <a:latin typeface="AR P丸ゴシック体E" panose="020F0900000000000000" pitchFamily="50" charset="-128"/>
              <a:ea typeface="AR P丸ゴシック体E" panose="020F0900000000000000" pitchFamily="50" charset="-128"/>
            </a:endParaRPr>
          </a:p>
          <a:p>
            <a:pPr marL="0" indent="0">
              <a:buNone/>
            </a:pPr>
            <a:endParaRPr kumimoji="1" lang="en-US" altLang="ja-JP" sz="1800" dirty="0" smtClean="0">
              <a:latin typeface="AR P丸ゴシック体E" panose="020F0900000000000000" pitchFamily="50" charset="-128"/>
              <a:ea typeface="AR P丸ゴシック体E" panose="020F0900000000000000" pitchFamily="50" charset="-128"/>
            </a:endParaRPr>
          </a:p>
          <a:p>
            <a:pPr marL="0" indent="0">
              <a:buNone/>
            </a:pPr>
            <a:r>
              <a:rPr lang="ja-JP" altLang="en-US" dirty="0" smtClean="0">
                <a:solidFill>
                  <a:srgbClr val="002060"/>
                </a:solidFill>
                <a:latin typeface="AR P丸ゴシック体E" panose="020F0900000000000000" pitchFamily="50" charset="-128"/>
                <a:ea typeface="AR P丸ゴシック体E" panose="020F0900000000000000" pitchFamily="50" charset="-128"/>
              </a:rPr>
              <a:t>２　</a:t>
            </a:r>
            <a:r>
              <a:rPr kumimoji="1" lang="ja-JP" altLang="en-US" dirty="0" smtClean="0">
                <a:solidFill>
                  <a:srgbClr val="002060"/>
                </a:solidFill>
                <a:latin typeface="AR P丸ゴシック体E" panose="020F0900000000000000" pitchFamily="50" charset="-128"/>
                <a:ea typeface="AR P丸ゴシック体E" panose="020F0900000000000000" pitchFamily="50" charset="-128"/>
              </a:rPr>
              <a:t>活動主体</a:t>
            </a:r>
            <a:endParaRPr kumimoji="1" lang="en-US" altLang="ja-JP" dirty="0" smtClean="0">
              <a:solidFill>
                <a:srgbClr val="002060"/>
              </a:solidFill>
              <a:latin typeface="AR P丸ゴシック体E" panose="020F0900000000000000" pitchFamily="50" charset="-128"/>
              <a:ea typeface="AR P丸ゴシック体E" panose="020F0900000000000000" pitchFamily="50" charset="-128"/>
            </a:endParaRPr>
          </a:p>
          <a:p>
            <a:pPr marL="0" indent="0">
              <a:buNone/>
            </a:pPr>
            <a:r>
              <a:rPr lang="ja-JP" altLang="en-US" sz="1600" dirty="0">
                <a:latin typeface="AR P丸ゴシック体E" panose="020F0900000000000000" pitchFamily="50" charset="-128"/>
                <a:ea typeface="AR P丸ゴシック体E" panose="020F0900000000000000" pitchFamily="50" charset="-128"/>
              </a:rPr>
              <a:t>　</a:t>
            </a:r>
            <a:r>
              <a:rPr lang="ja-JP" altLang="en-US" sz="1600" dirty="0" smtClean="0">
                <a:latin typeface="AR P丸ゴシック体E" panose="020F0900000000000000" pitchFamily="50" charset="-128"/>
                <a:ea typeface="AR P丸ゴシック体E" panose="020F0900000000000000" pitchFamily="50" charset="-128"/>
              </a:rPr>
              <a:t>①包括的</a:t>
            </a:r>
            <a:r>
              <a:rPr lang="ja-JP" altLang="en-US" sz="1600" dirty="0">
                <a:latin typeface="AR P丸ゴシック体E" panose="020F0900000000000000" pitchFamily="50" charset="-128"/>
                <a:ea typeface="AR P丸ゴシック体E" panose="020F0900000000000000" pitchFamily="50" charset="-128"/>
              </a:rPr>
              <a:t>かつ継続的な相談等</a:t>
            </a:r>
            <a:r>
              <a:rPr lang="ja-JP" altLang="en-US" sz="1600" dirty="0" smtClean="0">
                <a:latin typeface="AR P丸ゴシック体E" panose="020F0900000000000000" pitchFamily="50" charset="-128"/>
                <a:ea typeface="AR P丸ゴシック体E" panose="020F0900000000000000" pitchFamily="50" charset="-128"/>
              </a:rPr>
              <a:t>支援</a:t>
            </a:r>
            <a:endParaRPr lang="en-US" altLang="ja-JP" sz="16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600" dirty="0">
                <a:latin typeface="AR P丸ゴシック体E" panose="020F0900000000000000" pitchFamily="50" charset="-128"/>
                <a:ea typeface="AR P丸ゴシック体E" panose="020F0900000000000000" pitchFamily="50" charset="-128"/>
              </a:rPr>
              <a:t>　</a:t>
            </a:r>
            <a:r>
              <a:rPr lang="ja-JP" altLang="en-US" sz="1600" dirty="0" smtClean="0">
                <a:latin typeface="AR P丸ゴシック体E" panose="020F0900000000000000" pitchFamily="50" charset="-128"/>
                <a:ea typeface="AR P丸ゴシック体E" panose="020F0900000000000000" pitchFamily="50" charset="-128"/>
              </a:rPr>
              <a:t>　生活困窮者の支援には、</a:t>
            </a:r>
            <a:r>
              <a:rPr lang="ja-JP" altLang="en-US" sz="1600" dirty="0">
                <a:latin typeface="AR P丸ゴシック体E" panose="020F0900000000000000" pitchFamily="50" charset="-128"/>
                <a:ea typeface="AR P丸ゴシック体E" panose="020F0900000000000000" pitchFamily="50" charset="-128"/>
              </a:rPr>
              <a:t>多様</a:t>
            </a:r>
            <a:r>
              <a:rPr lang="ja-JP" altLang="en-US" sz="1600" dirty="0" smtClean="0">
                <a:latin typeface="AR P丸ゴシック体E" panose="020F0900000000000000" pitchFamily="50" charset="-128"/>
                <a:ea typeface="AR P丸ゴシック体E" panose="020F0900000000000000" pitchFamily="50" charset="-128"/>
              </a:rPr>
              <a:t>な分野の専門家</a:t>
            </a:r>
            <a:r>
              <a:rPr lang="ja-JP" altLang="en-US" sz="1600" dirty="0">
                <a:latin typeface="AR P丸ゴシック体E" panose="020F0900000000000000" pitchFamily="50" charset="-128"/>
                <a:ea typeface="AR P丸ゴシック体E" panose="020F0900000000000000" pitchFamily="50" charset="-128"/>
              </a:rPr>
              <a:t>による総合的</a:t>
            </a:r>
            <a:r>
              <a:rPr lang="ja-JP" altLang="en-US" sz="1600" dirty="0" smtClean="0">
                <a:latin typeface="AR P丸ゴシック体E" panose="020F0900000000000000" pitchFamily="50" charset="-128"/>
                <a:ea typeface="AR P丸ゴシック体E" panose="020F0900000000000000" pitchFamily="50" charset="-128"/>
              </a:rPr>
              <a:t>支援と、</a:t>
            </a:r>
            <a:r>
              <a:rPr lang="ja-JP" altLang="en-US" sz="1600" dirty="0" smtClean="0">
                <a:latin typeface="AR P丸ゴシック体E" panose="020F0900000000000000" pitchFamily="50" charset="-128"/>
                <a:ea typeface="AR P丸ゴシック体E" panose="020F0900000000000000" pitchFamily="50" charset="-128"/>
              </a:rPr>
              <a:t>その支援</a:t>
            </a:r>
            <a:r>
              <a:rPr lang="ja-JP" altLang="en-US" sz="1600" dirty="0" smtClean="0">
                <a:latin typeface="AR P丸ゴシック体E" panose="020F0900000000000000" pitchFamily="50" charset="-128"/>
                <a:ea typeface="AR P丸ゴシック体E" panose="020F0900000000000000" pitchFamily="50" charset="-128"/>
              </a:rPr>
              <a:t>を包括的に</a:t>
            </a:r>
            <a:r>
              <a:rPr lang="ja-JP" altLang="en-US" sz="1600" dirty="0" smtClean="0">
                <a:latin typeface="AR P丸ゴシック体E" panose="020F0900000000000000" pitchFamily="50" charset="-128"/>
                <a:ea typeface="AR P丸ゴシック体E" panose="020F0900000000000000" pitchFamily="50" charset="-128"/>
              </a:rPr>
              <a:t>コーディ</a:t>
            </a:r>
            <a:endParaRPr lang="en-US" altLang="ja-JP" sz="16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600" dirty="0">
                <a:latin typeface="AR P丸ゴシック体E" panose="020F0900000000000000" pitchFamily="50" charset="-128"/>
                <a:ea typeface="AR P丸ゴシック体E" panose="020F0900000000000000" pitchFamily="50" charset="-128"/>
              </a:rPr>
              <a:t>　</a:t>
            </a:r>
            <a:r>
              <a:rPr lang="ja-JP" altLang="en-US" sz="1600" dirty="0" smtClean="0">
                <a:latin typeface="AR P丸ゴシック体E" panose="020F0900000000000000" pitchFamily="50" charset="-128"/>
                <a:ea typeface="AR P丸ゴシック体E" panose="020F0900000000000000" pitchFamily="50" charset="-128"/>
              </a:rPr>
              <a:t>　</a:t>
            </a:r>
            <a:r>
              <a:rPr lang="ja-JP" altLang="en-US" sz="1600" dirty="0" smtClean="0">
                <a:latin typeface="AR P丸ゴシック体E" panose="020F0900000000000000" pitchFamily="50" charset="-128"/>
                <a:ea typeface="AR P丸ゴシック体E" panose="020F0900000000000000" pitchFamily="50" charset="-128"/>
              </a:rPr>
              <a:t>ネート</a:t>
            </a:r>
            <a:r>
              <a:rPr lang="ja-JP" altLang="en-US" sz="1600" dirty="0" smtClean="0">
                <a:latin typeface="AR P丸ゴシック体E" panose="020F0900000000000000" pitchFamily="50" charset="-128"/>
                <a:ea typeface="AR P丸ゴシック体E" panose="020F0900000000000000" pitchFamily="50" charset="-128"/>
              </a:rPr>
              <a:t>する専門家</a:t>
            </a:r>
            <a:r>
              <a:rPr lang="ja-JP" altLang="en-US" sz="1600" dirty="0">
                <a:latin typeface="AR P丸ゴシック体E" panose="020F0900000000000000" pitchFamily="50" charset="-128"/>
                <a:ea typeface="AR P丸ゴシック体E" panose="020F0900000000000000" pitchFamily="50" charset="-128"/>
              </a:rPr>
              <a:t>の存在が</a:t>
            </a:r>
            <a:r>
              <a:rPr lang="ja-JP" altLang="en-US" sz="1600" dirty="0" smtClean="0">
                <a:latin typeface="AR P丸ゴシック体E" panose="020F0900000000000000" pitchFamily="50" charset="-128"/>
                <a:ea typeface="AR P丸ゴシック体E" panose="020F0900000000000000" pitchFamily="50" charset="-128"/>
              </a:rPr>
              <a:t>不可欠であり、</a:t>
            </a:r>
            <a:r>
              <a:rPr lang="ja-JP" altLang="en-US" sz="1600" dirty="0" smtClean="0">
                <a:latin typeface="AR P丸ゴシック体E" panose="020F0900000000000000" pitchFamily="50" charset="-128"/>
                <a:ea typeface="AR P丸ゴシック体E" panose="020F0900000000000000" pitchFamily="50" charset="-128"/>
              </a:rPr>
              <a:t>実務経験</a:t>
            </a:r>
            <a:r>
              <a:rPr lang="ja-JP" altLang="en-US" sz="1600" dirty="0" smtClean="0">
                <a:latin typeface="AR P丸ゴシック体E" panose="020F0900000000000000" pitchFamily="50" charset="-128"/>
                <a:ea typeface="AR P丸ゴシック体E" panose="020F0900000000000000" pitchFamily="50" charset="-128"/>
              </a:rPr>
              <a:t>豊かな専門家のネットワークを構築している</a:t>
            </a:r>
            <a:r>
              <a:rPr lang="ja-JP" altLang="en-US" sz="1600" dirty="0" smtClean="0">
                <a:latin typeface="AR P丸ゴシック体E" panose="020F0900000000000000" pitchFamily="50" charset="-128"/>
                <a:ea typeface="AR P丸ゴシック体E" panose="020F0900000000000000" pitchFamily="50" charset="-128"/>
              </a:rPr>
              <a:t>本社</a:t>
            </a:r>
            <a:endParaRPr lang="en-US" altLang="ja-JP" sz="16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600" dirty="0">
                <a:latin typeface="AR P丸ゴシック体E" panose="020F0900000000000000" pitchFamily="50" charset="-128"/>
                <a:ea typeface="AR P丸ゴシック体E" panose="020F0900000000000000" pitchFamily="50" charset="-128"/>
              </a:rPr>
              <a:t>　</a:t>
            </a:r>
            <a:r>
              <a:rPr lang="ja-JP" altLang="en-US" sz="1600" dirty="0" smtClean="0">
                <a:latin typeface="AR P丸ゴシック体E" panose="020F0900000000000000" pitchFamily="50" charset="-128"/>
                <a:ea typeface="AR P丸ゴシック体E" panose="020F0900000000000000" pitchFamily="50" charset="-128"/>
              </a:rPr>
              <a:t>　</a:t>
            </a:r>
            <a:r>
              <a:rPr lang="ja-JP" altLang="en-US" sz="1600" dirty="0" smtClean="0">
                <a:latin typeface="AR P丸ゴシック体E" panose="020F0900000000000000" pitchFamily="50" charset="-128"/>
                <a:ea typeface="AR P丸ゴシック体E" panose="020F0900000000000000" pitchFamily="50" charset="-128"/>
              </a:rPr>
              <a:t>団</a:t>
            </a:r>
            <a:r>
              <a:rPr lang="ja-JP" altLang="en-US" sz="1600" dirty="0" smtClean="0">
                <a:latin typeface="AR P丸ゴシック体E" panose="020F0900000000000000" pitchFamily="50" charset="-128"/>
                <a:ea typeface="AR P丸ゴシック体E" panose="020F0900000000000000" pitchFamily="50" charset="-128"/>
              </a:rPr>
              <a:t>（一般社団法人</a:t>
            </a:r>
            <a:r>
              <a:rPr lang="ja-JP" altLang="en-US" sz="1600" dirty="0" smtClean="0">
                <a:latin typeface="AR P丸ゴシック体E" panose="020F0900000000000000" pitchFamily="50" charset="-128"/>
                <a:ea typeface="AR P丸ゴシック体E" panose="020F0900000000000000" pitchFamily="50" charset="-128"/>
              </a:rPr>
              <a:t>市民</a:t>
            </a:r>
            <a:r>
              <a:rPr lang="ja-JP" altLang="en-US" sz="1600" dirty="0" smtClean="0">
                <a:latin typeface="AR P丸ゴシック体E" panose="020F0900000000000000" pitchFamily="50" charset="-128"/>
                <a:ea typeface="AR P丸ゴシック体E" panose="020F0900000000000000" pitchFamily="50" charset="-128"/>
              </a:rPr>
              <a:t>生活パートナーズ）が社会貢献活動として、その支援活動を担う。</a:t>
            </a:r>
            <a:endParaRPr lang="en-US" altLang="ja-JP" sz="16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600" dirty="0" smtClean="0">
                <a:latin typeface="AR P丸ゴシック体E" panose="020F0900000000000000" pitchFamily="50" charset="-128"/>
                <a:ea typeface="AR P丸ゴシック体E" panose="020F0900000000000000" pitchFamily="50" charset="-128"/>
              </a:rPr>
              <a:t>　</a:t>
            </a:r>
            <a:endParaRPr lang="en-US" altLang="ja-JP" sz="16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600" dirty="0">
                <a:latin typeface="AR P丸ゴシック体E" panose="020F0900000000000000" pitchFamily="50" charset="-128"/>
                <a:ea typeface="AR P丸ゴシック体E" panose="020F0900000000000000" pitchFamily="50" charset="-128"/>
              </a:rPr>
              <a:t>　</a:t>
            </a:r>
            <a:r>
              <a:rPr lang="ja-JP" altLang="en-US" sz="1600" dirty="0" smtClean="0">
                <a:solidFill>
                  <a:srgbClr val="002060"/>
                </a:solidFill>
                <a:latin typeface="AR P丸ゴシック体E" panose="020F0900000000000000" pitchFamily="50" charset="-128"/>
                <a:ea typeface="AR P丸ゴシック体E" panose="020F0900000000000000" pitchFamily="50" charset="-128"/>
              </a:rPr>
              <a:t>②普及活動</a:t>
            </a:r>
            <a:endParaRPr lang="en-US" altLang="ja-JP" sz="1600" dirty="0" smtClean="0">
              <a:solidFill>
                <a:srgbClr val="002060"/>
              </a:solidFill>
              <a:latin typeface="AR P丸ゴシック体E" panose="020F0900000000000000" pitchFamily="50" charset="-128"/>
              <a:ea typeface="AR P丸ゴシック体E" panose="020F0900000000000000" pitchFamily="50" charset="-128"/>
            </a:endParaRPr>
          </a:p>
          <a:p>
            <a:pPr marL="0" indent="0">
              <a:buNone/>
            </a:pPr>
            <a:r>
              <a:rPr lang="ja-JP" altLang="en-US" sz="1600" dirty="0">
                <a:latin typeface="AR P丸ゴシック体E" panose="020F0900000000000000" pitchFamily="50" charset="-128"/>
                <a:ea typeface="AR P丸ゴシック体E" panose="020F0900000000000000" pitchFamily="50" charset="-128"/>
              </a:rPr>
              <a:t>　</a:t>
            </a:r>
            <a:r>
              <a:rPr lang="ja-JP" altLang="en-US" sz="1600" dirty="0" smtClean="0">
                <a:latin typeface="AR P丸ゴシック体E" panose="020F0900000000000000" pitchFamily="50" charset="-128"/>
                <a:ea typeface="AR P丸ゴシック体E" panose="020F0900000000000000" pitchFamily="50" charset="-128"/>
              </a:rPr>
              <a:t>　生活</a:t>
            </a:r>
            <a:r>
              <a:rPr lang="ja-JP" altLang="en-US" sz="1600" dirty="0">
                <a:latin typeface="AR P丸ゴシック体E" panose="020F0900000000000000" pitchFamily="50" charset="-128"/>
                <a:ea typeface="AR P丸ゴシック体E" panose="020F0900000000000000" pitchFamily="50" charset="-128"/>
              </a:rPr>
              <a:t>困窮者の抱える</a:t>
            </a:r>
            <a:r>
              <a:rPr lang="ja-JP" altLang="en-US" sz="1600" dirty="0" smtClean="0">
                <a:latin typeface="AR P丸ゴシック体E" panose="020F0900000000000000" pitchFamily="50" charset="-128"/>
                <a:ea typeface="AR P丸ゴシック体E" panose="020F0900000000000000" pitchFamily="50" charset="-128"/>
              </a:rPr>
              <a:t>問題の解決には</a:t>
            </a:r>
            <a:r>
              <a:rPr lang="ja-JP" altLang="en-US" sz="1600" dirty="0">
                <a:solidFill>
                  <a:srgbClr val="002060"/>
                </a:solidFill>
                <a:latin typeface="AR P丸ゴシック体E" panose="020F0900000000000000" pitchFamily="50" charset="-128"/>
                <a:ea typeface="AR P丸ゴシック体E" panose="020F0900000000000000" pitchFamily="50" charset="-128"/>
              </a:rPr>
              <a:t>早期的発見・対策が効果的</a:t>
            </a:r>
            <a:r>
              <a:rPr lang="ja-JP" altLang="en-US" sz="1600" dirty="0">
                <a:latin typeface="AR P丸ゴシック体E" panose="020F0900000000000000" pitchFamily="50" charset="-128"/>
                <a:ea typeface="AR P丸ゴシック体E" panose="020F0900000000000000" pitchFamily="50" charset="-128"/>
              </a:rPr>
              <a:t>で</a:t>
            </a:r>
            <a:r>
              <a:rPr lang="ja-JP" altLang="en-US" sz="1600" dirty="0" smtClean="0">
                <a:latin typeface="AR P丸ゴシック体E" panose="020F0900000000000000" pitchFamily="50" charset="-128"/>
                <a:ea typeface="AR P丸ゴシック体E" panose="020F0900000000000000" pitchFamily="50" charset="-128"/>
              </a:rPr>
              <a:t>あることから、次の</a:t>
            </a:r>
            <a:r>
              <a:rPr lang="ja-JP" altLang="en-US" sz="1600" dirty="0" smtClean="0">
                <a:solidFill>
                  <a:srgbClr val="002060"/>
                </a:solidFill>
                <a:latin typeface="AR P丸ゴシック体E" panose="020F0900000000000000" pitchFamily="50" charset="-128"/>
                <a:ea typeface="AR P丸ゴシック体E" panose="020F0900000000000000" pitchFamily="50" charset="-128"/>
              </a:rPr>
              <a:t>三機関が主体</a:t>
            </a:r>
            <a:endParaRPr lang="en-US" altLang="ja-JP" sz="1600" dirty="0" smtClean="0">
              <a:solidFill>
                <a:srgbClr val="002060"/>
              </a:solidFill>
              <a:latin typeface="AR P丸ゴシック体E" panose="020F0900000000000000" pitchFamily="50" charset="-128"/>
              <a:ea typeface="AR P丸ゴシック体E" panose="020F0900000000000000" pitchFamily="50" charset="-128"/>
            </a:endParaRPr>
          </a:p>
          <a:p>
            <a:pPr marL="0" indent="0">
              <a:buNone/>
            </a:pPr>
            <a:r>
              <a:rPr lang="ja-JP" altLang="en-US" sz="1600" dirty="0">
                <a:solidFill>
                  <a:srgbClr val="002060"/>
                </a:solidFill>
                <a:latin typeface="AR P丸ゴシック体E" panose="020F0900000000000000" pitchFamily="50" charset="-128"/>
                <a:ea typeface="AR P丸ゴシック体E" panose="020F0900000000000000" pitchFamily="50" charset="-128"/>
              </a:rPr>
              <a:t>　</a:t>
            </a:r>
            <a:r>
              <a:rPr lang="ja-JP" altLang="en-US" sz="1600" dirty="0" smtClean="0">
                <a:solidFill>
                  <a:srgbClr val="002060"/>
                </a:solidFill>
                <a:latin typeface="AR P丸ゴシック体E" panose="020F0900000000000000" pitchFamily="50" charset="-128"/>
                <a:ea typeface="AR P丸ゴシック体E" panose="020F0900000000000000" pitchFamily="50" charset="-128"/>
              </a:rPr>
              <a:t>　</a:t>
            </a:r>
            <a:r>
              <a:rPr lang="ja-JP" altLang="en-US" sz="1600" dirty="0" smtClean="0">
                <a:latin typeface="AR P丸ゴシック体E" panose="020F0900000000000000" pitchFamily="50" charset="-128"/>
                <a:ea typeface="AR P丸ゴシック体E" panose="020F0900000000000000" pitchFamily="50" charset="-128"/>
              </a:rPr>
              <a:t>となり、他の関係機関との調整・連携を図り、普及活動を展開する。</a:t>
            </a:r>
            <a:endParaRPr lang="en-US" altLang="ja-JP" sz="1600" dirty="0">
              <a:latin typeface="AR P丸ゴシック体E" panose="020F0900000000000000" pitchFamily="50" charset="-128"/>
              <a:ea typeface="AR P丸ゴシック体E" panose="020F0900000000000000" pitchFamily="50" charset="-128"/>
            </a:endParaRPr>
          </a:p>
          <a:p>
            <a:pPr marL="0" indent="0">
              <a:buNone/>
            </a:pPr>
            <a:r>
              <a:rPr kumimoji="1" lang="ja-JP" altLang="en-US" sz="1600" dirty="0" smtClean="0">
                <a:latin typeface="AR P丸ゴシック体E" panose="020F0900000000000000" pitchFamily="50" charset="-128"/>
                <a:ea typeface="AR P丸ゴシック体E" panose="020F0900000000000000" pitchFamily="50" charset="-128"/>
              </a:rPr>
              <a:t>　</a:t>
            </a:r>
            <a:endParaRPr kumimoji="1" lang="en-US" altLang="ja-JP" sz="16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600" dirty="0">
                <a:latin typeface="AR P丸ゴシック体E" panose="020F0900000000000000" pitchFamily="50" charset="-128"/>
                <a:ea typeface="AR P丸ゴシック体E" panose="020F0900000000000000" pitchFamily="50" charset="-128"/>
              </a:rPr>
              <a:t>　</a:t>
            </a:r>
            <a:r>
              <a:rPr kumimoji="1" lang="ja-JP" altLang="en-US" sz="1600" dirty="0" smtClean="0">
                <a:solidFill>
                  <a:srgbClr val="002060"/>
                </a:solidFill>
                <a:latin typeface="AR P丸ゴシック体E" panose="020F0900000000000000" pitchFamily="50" charset="-128"/>
                <a:ea typeface="AR P丸ゴシック体E" panose="020F0900000000000000" pitchFamily="50" charset="-128"/>
              </a:rPr>
              <a:t>〇一般社団法人市民生活パートナーズ：総合的支援、コーディネート機能及び普及活動を担当</a:t>
            </a:r>
            <a:endParaRPr kumimoji="1" lang="en-US" altLang="ja-JP" sz="1600" dirty="0" smtClean="0">
              <a:solidFill>
                <a:srgbClr val="002060"/>
              </a:solidFill>
              <a:latin typeface="AR P丸ゴシック体E" panose="020F0900000000000000" pitchFamily="50" charset="-128"/>
              <a:ea typeface="AR P丸ゴシック体E" panose="020F0900000000000000" pitchFamily="50" charset="-128"/>
            </a:endParaRPr>
          </a:p>
          <a:p>
            <a:pPr marL="0" indent="0">
              <a:buNone/>
            </a:pPr>
            <a:r>
              <a:rPr lang="ja-JP" altLang="en-US" sz="1600" dirty="0">
                <a:latin typeface="AR P丸ゴシック体E" panose="020F0900000000000000" pitchFamily="50" charset="-128"/>
                <a:ea typeface="AR P丸ゴシック体E" panose="020F0900000000000000" pitchFamily="50" charset="-128"/>
              </a:rPr>
              <a:t>　</a:t>
            </a:r>
            <a:r>
              <a:rPr lang="ja-JP" altLang="en-US" sz="1600" dirty="0" smtClean="0">
                <a:latin typeface="AR P丸ゴシック体E" panose="020F0900000000000000" pitchFamily="50" charset="-128"/>
                <a:ea typeface="AR P丸ゴシック体E" panose="020F0900000000000000" pitchFamily="50" charset="-128"/>
              </a:rPr>
              <a:t>　　（行政書士、司法書士、社労士、ＦＰ等専門家ネットワーク機関）</a:t>
            </a:r>
            <a:endParaRPr lang="en-US" altLang="ja-JP" sz="16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600" dirty="0">
                <a:latin typeface="AR P丸ゴシック体E" panose="020F0900000000000000" pitchFamily="50" charset="-128"/>
                <a:ea typeface="AR P丸ゴシック体E" panose="020F0900000000000000" pitchFamily="50" charset="-128"/>
              </a:rPr>
              <a:t>　</a:t>
            </a:r>
            <a:r>
              <a:rPr kumimoji="1" lang="ja-JP" altLang="en-US" sz="1600" dirty="0" smtClean="0">
                <a:solidFill>
                  <a:srgbClr val="002060"/>
                </a:solidFill>
                <a:latin typeface="AR P丸ゴシック体E" panose="020F0900000000000000" pitchFamily="50" charset="-128"/>
                <a:ea typeface="AR P丸ゴシック体E" panose="020F0900000000000000" pitchFamily="50" charset="-128"/>
              </a:rPr>
              <a:t>〇一般財団法人佐賀県母子寡婦福祉連合会：ひとり親家庭等を中心とした活動普及を担当</a:t>
            </a:r>
            <a:endParaRPr kumimoji="1" lang="en-US" altLang="ja-JP" sz="1600" dirty="0" smtClean="0">
              <a:solidFill>
                <a:srgbClr val="002060"/>
              </a:solidFill>
              <a:latin typeface="AR P丸ゴシック体E" panose="020F0900000000000000" pitchFamily="50" charset="-128"/>
              <a:ea typeface="AR P丸ゴシック体E" panose="020F0900000000000000" pitchFamily="50" charset="-128"/>
            </a:endParaRPr>
          </a:p>
          <a:p>
            <a:pPr marL="0" indent="0">
              <a:buNone/>
            </a:pPr>
            <a:r>
              <a:rPr lang="ja-JP" altLang="en-US" sz="1600" dirty="0">
                <a:latin typeface="AR P丸ゴシック体E" panose="020F0900000000000000" pitchFamily="50" charset="-128"/>
                <a:ea typeface="AR P丸ゴシック体E" panose="020F0900000000000000" pitchFamily="50" charset="-128"/>
              </a:rPr>
              <a:t>　</a:t>
            </a:r>
            <a:r>
              <a:rPr lang="ja-JP" altLang="en-US" sz="1600" dirty="0" smtClean="0">
                <a:latin typeface="AR P丸ゴシック体E" panose="020F0900000000000000" pitchFamily="50" charset="-128"/>
                <a:ea typeface="AR P丸ゴシック体E" panose="020F0900000000000000" pitchFamily="50" charset="-128"/>
              </a:rPr>
              <a:t>　　（ひとり親家庭等に対する総合的相談支援機関）</a:t>
            </a:r>
            <a:endParaRPr lang="en-US" altLang="ja-JP" sz="16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600" dirty="0">
                <a:latin typeface="AR P丸ゴシック体E" panose="020F0900000000000000" pitchFamily="50" charset="-128"/>
                <a:ea typeface="AR P丸ゴシック体E" panose="020F0900000000000000" pitchFamily="50" charset="-128"/>
              </a:rPr>
              <a:t>　</a:t>
            </a:r>
            <a:r>
              <a:rPr kumimoji="1" lang="ja-JP" altLang="en-US" sz="1600" dirty="0" smtClean="0">
                <a:solidFill>
                  <a:srgbClr val="002060"/>
                </a:solidFill>
                <a:latin typeface="AR P丸ゴシック体E" panose="020F0900000000000000" pitchFamily="50" charset="-128"/>
                <a:ea typeface="AR P丸ゴシック体E" panose="020F0900000000000000" pitchFamily="50" charset="-128"/>
              </a:rPr>
              <a:t>〇公益財団法人佐賀未来創造基金：各種市民活動機関</a:t>
            </a:r>
            <a:r>
              <a:rPr lang="ja-JP" altLang="en-US" sz="1600" dirty="0">
                <a:solidFill>
                  <a:srgbClr val="002060"/>
                </a:solidFill>
                <a:latin typeface="AR P丸ゴシック体E" panose="020F0900000000000000" pitchFamily="50" charset="-128"/>
                <a:ea typeface="AR P丸ゴシック体E" panose="020F0900000000000000" pitchFamily="50" charset="-128"/>
              </a:rPr>
              <a:t>と</a:t>
            </a:r>
            <a:r>
              <a:rPr lang="ja-JP" altLang="en-US" sz="1600" dirty="0" smtClean="0">
                <a:solidFill>
                  <a:srgbClr val="002060"/>
                </a:solidFill>
                <a:latin typeface="AR P丸ゴシック体E" panose="020F0900000000000000" pitchFamily="50" charset="-128"/>
                <a:ea typeface="AR P丸ゴシック体E" panose="020F0900000000000000" pitchFamily="50" charset="-128"/>
              </a:rPr>
              <a:t>の連携により一般市民への</a:t>
            </a:r>
            <a:r>
              <a:rPr kumimoji="1" lang="ja-JP" altLang="en-US" sz="1600" dirty="0" smtClean="0">
                <a:solidFill>
                  <a:srgbClr val="002060"/>
                </a:solidFill>
                <a:latin typeface="AR P丸ゴシック体E" panose="020F0900000000000000" pitchFamily="50" charset="-128"/>
                <a:ea typeface="AR P丸ゴシック体E" panose="020F0900000000000000" pitchFamily="50" charset="-128"/>
              </a:rPr>
              <a:t>活動普及を担当</a:t>
            </a:r>
            <a:endParaRPr kumimoji="1" lang="en-US" altLang="ja-JP" sz="1600" dirty="0" smtClean="0">
              <a:solidFill>
                <a:srgbClr val="002060"/>
              </a:solidFill>
              <a:latin typeface="AR P丸ゴシック体E" panose="020F0900000000000000" pitchFamily="50" charset="-128"/>
              <a:ea typeface="AR P丸ゴシック体E" panose="020F0900000000000000" pitchFamily="50" charset="-128"/>
            </a:endParaRPr>
          </a:p>
          <a:p>
            <a:pPr marL="0" indent="0">
              <a:buNone/>
            </a:pPr>
            <a:r>
              <a:rPr lang="ja-JP" altLang="en-US" sz="1600" dirty="0">
                <a:latin typeface="AR P丸ゴシック体E" panose="020F0900000000000000" pitchFamily="50" charset="-128"/>
                <a:ea typeface="AR P丸ゴシック体E" panose="020F0900000000000000" pitchFamily="50" charset="-128"/>
              </a:rPr>
              <a:t>　</a:t>
            </a:r>
            <a:r>
              <a:rPr lang="ja-JP" altLang="en-US" sz="1600" dirty="0" smtClean="0">
                <a:latin typeface="AR P丸ゴシック体E" panose="020F0900000000000000" pitchFamily="50" charset="-128"/>
                <a:ea typeface="AR P丸ゴシック体E" panose="020F0900000000000000" pitchFamily="50" charset="-128"/>
              </a:rPr>
              <a:t>　　（市民活動に対する総合的支援機関）</a:t>
            </a:r>
            <a:endParaRPr kumimoji="1" lang="en-US" altLang="ja-JP" sz="1600" dirty="0" smtClean="0">
              <a:latin typeface="AR P丸ゴシック体E" panose="020F0900000000000000" pitchFamily="50" charset="-128"/>
              <a:ea typeface="AR P丸ゴシック体E" panose="020F0900000000000000" pitchFamily="50" charset="-128"/>
            </a:endParaRPr>
          </a:p>
          <a:p>
            <a:pPr marL="0" indent="0">
              <a:buNone/>
            </a:pPr>
            <a:endParaRPr kumimoji="1" lang="en-US" altLang="ja-JP" sz="1600" dirty="0" smtClean="0">
              <a:latin typeface="AR P丸ゴシック体E" panose="020F0900000000000000" pitchFamily="50" charset="-128"/>
              <a:ea typeface="AR P丸ゴシック体E" panose="020F0900000000000000" pitchFamily="50" charset="-128"/>
            </a:endParaRPr>
          </a:p>
          <a:p>
            <a:pPr marL="0" indent="0">
              <a:buNone/>
            </a:pPr>
            <a:r>
              <a:rPr lang="ja-JP" altLang="en-US" dirty="0"/>
              <a:t>　</a:t>
            </a:r>
            <a:endParaRPr kumimoji="1" lang="ja-JP" altLang="en-US" dirty="0"/>
          </a:p>
        </p:txBody>
      </p:sp>
    </p:spTree>
    <p:extLst>
      <p:ext uri="{BB962C8B-B14F-4D97-AF65-F5344CB8AC3E}">
        <p14:creationId xmlns:p14="http://schemas.microsoft.com/office/powerpoint/2010/main" val="2446065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447328"/>
          </a:xfrm>
        </p:spPr>
        <p:txBody>
          <a:bodyPr>
            <a:normAutofit fontScale="90000"/>
          </a:bodyPr>
          <a:lstStyle/>
          <a:p>
            <a:pPr algn="ctr"/>
            <a:r>
              <a:rPr lang="ja-JP" altLang="en-US" sz="2400" dirty="0">
                <a:solidFill>
                  <a:srgbClr val="002060"/>
                </a:solidFill>
                <a:latin typeface="AR P丸ゴシック体E" panose="020F0900000000000000" pitchFamily="50" charset="-128"/>
                <a:ea typeface="AR P丸ゴシック体E" panose="020F0900000000000000" pitchFamily="50" charset="-128"/>
              </a:rPr>
              <a:t>「暮らし</a:t>
            </a:r>
            <a:r>
              <a:rPr lang="ja-JP" altLang="en-US" sz="4800" dirty="0">
                <a:latin typeface="AR P悠々ゴシック体E" panose="040B0900000000000000" pitchFamily="50" charset="-128"/>
                <a:ea typeface="AR P悠々ゴシック体E" panose="040B0900000000000000" pitchFamily="50" charset="-128"/>
              </a:rPr>
              <a:t>ホッ</a:t>
            </a:r>
            <a:r>
              <a:rPr lang="ja-JP" altLang="en-US" sz="2400" dirty="0">
                <a:solidFill>
                  <a:srgbClr val="002060"/>
                </a:solidFill>
                <a:latin typeface="AR P丸ゴシック体E" panose="020F0900000000000000" pitchFamily="50" charset="-128"/>
                <a:ea typeface="AR P丸ゴシック体E" panose="020F0900000000000000" pitchFamily="50" charset="-128"/>
              </a:rPr>
              <a:t>と</a:t>
            </a:r>
            <a:r>
              <a:rPr lang="ja-JP" altLang="en-US" sz="2400" dirty="0" err="1">
                <a:solidFill>
                  <a:srgbClr val="002060"/>
                </a:solidFill>
                <a:latin typeface="AR P丸ゴシック体E" panose="020F0900000000000000" pitchFamily="50" charset="-128"/>
                <a:ea typeface="AR P丸ゴシック体E" panose="020F0900000000000000" pitchFamily="50" charset="-128"/>
              </a:rPr>
              <a:t>ら</a:t>
            </a:r>
            <a:r>
              <a:rPr lang="ja-JP" altLang="en-US" sz="2400" dirty="0">
                <a:solidFill>
                  <a:srgbClr val="002060"/>
                </a:solidFill>
                <a:latin typeface="AR P丸ゴシック体E" panose="020F0900000000000000" pitchFamily="50" charset="-128"/>
                <a:ea typeface="AR P丸ゴシック体E" panose="020F0900000000000000" pitchFamily="50" charset="-128"/>
              </a:rPr>
              <a:t>いん」活動計画（案）</a:t>
            </a:r>
            <a:endParaRPr kumimoji="1" lang="ja-JP" altLang="en-US" sz="2400" dirty="0"/>
          </a:p>
        </p:txBody>
      </p:sp>
      <p:sp>
        <p:nvSpPr>
          <p:cNvPr id="3" name="コンテンツ プレースホルダー 2"/>
          <p:cNvSpPr>
            <a:spLocks noGrp="1"/>
          </p:cNvSpPr>
          <p:nvPr>
            <p:ph idx="1"/>
          </p:nvPr>
        </p:nvSpPr>
        <p:spPr>
          <a:xfrm>
            <a:off x="179512" y="1052736"/>
            <a:ext cx="8856984" cy="5424264"/>
          </a:xfrm>
        </p:spPr>
        <p:txBody>
          <a:bodyPr>
            <a:normAutofit fontScale="55000" lnSpcReduction="20000"/>
          </a:bodyPr>
          <a:lstStyle/>
          <a:p>
            <a:pPr marL="0" indent="0">
              <a:buNone/>
            </a:pPr>
            <a:r>
              <a:rPr lang="ja-JP" altLang="en-US" sz="3400" dirty="0" smtClean="0">
                <a:solidFill>
                  <a:srgbClr val="002060"/>
                </a:solidFill>
                <a:latin typeface="AR P丸ゴシック体E" panose="020F0900000000000000" pitchFamily="50" charset="-128"/>
                <a:ea typeface="AR P丸ゴシック体E" panose="020F0900000000000000" pitchFamily="50" charset="-128"/>
              </a:rPr>
              <a:t>３　活動計画</a:t>
            </a:r>
            <a:endParaRPr lang="en-US" altLang="ja-JP" sz="3400" dirty="0" smtClean="0">
              <a:solidFill>
                <a:srgbClr val="002060"/>
              </a:solidFill>
              <a:latin typeface="AR P丸ゴシック体E" panose="020F0900000000000000" pitchFamily="50" charset="-128"/>
              <a:ea typeface="AR P丸ゴシック体E" panose="020F0900000000000000" pitchFamily="50" charset="-128"/>
            </a:endParaRPr>
          </a:p>
          <a:p>
            <a:pPr marL="0" indent="0">
              <a:buNone/>
            </a:pPr>
            <a:r>
              <a:rPr lang="ja-JP" altLang="en-US" sz="2300" dirty="0" smtClean="0">
                <a:solidFill>
                  <a:srgbClr val="002060"/>
                </a:solidFill>
                <a:latin typeface="AR P丸ゴシック体E" panose="020F0900000000000000" pitchFamily="50" charset="-128"/>
                <a:ea typeface="AR P丸ゴシック体E" panose="020F0900000000000000" pitchFamily="50" charset="-128"/>
              </a:rPr>
              <a:t>　</a:t>
            </a:r>
            <a:r>
              <a:rPr lang="ja-JP" altLang="ja-JP" sz="2300" dirty="0" smtClean="0">
                <a:solidFill>
                  <a:srgbClr val="002060"/>
                </a:solidFill>
                <a:latin typeface="AR P丸ゴシック体E" panose="020F0900000000000000" pitchFamily="50" charset="-128"/>
                <a:ea typeface="AR P丸ゴシック体E" panose="020F0900000000000000" pitchFamily="50" charset="-128"/>
              </a:rPr>
              <a:t>１</a:t>
            </a:r>
            <a:r>
              <a:rPr lang="ja-JP" altLang="ja-JP" sz="2300" dirty="0">
                <a:solidFill>
                  <a:srgbClr val="002060"/>
                </a:solidFill>
                <a:latin typeface="AR P丸ゴシック体E" panose="020F0900000000000000" pitchFamily="50" charset="-128"/>
                <a:ea typeface="AR P丸ゴシック体E" panose="020F0900000000000000" pitchFamily="50" charset="-128"/>
              </a:rPr>
              <a:t>　目的</a:t>
            </a:r>
          </a:p>
          <a:p>
            <a:r>
              <a:rPr lang="ja-JP" altLang="ja-JP" sz="2300" dirty="0">
                <a:latin typeface="AR P丸ゴシック体E" panose="020F0900000000000000" pitchFamily="50" charset="-128"/>
                <a:ea typeface="AR P丸ゴシック体E" panose="020F0900000000000000" pitchFamily="50" charset="-128"/>
              </a:rPr>
              <a:t>生活困窮に陥っている方々（以下「生活困窮者」という。）が困窮状態から早期に脱却できるよう、本人の状態</a:t>
            </a:r>
            <a:r>
              <a:rPr lang="ja-JP" altLang="ja-JP" sz="2300" dirty="0" smtClean="0">
                <a:latin typeface="AR P丸ゴシック体E" panose="020F0900000000000000" pitchFamily="50" charset="-128"/>
                <a:ea typeface="AR P丸ゴシック体E" panose="020F0900000000000000" pitchFamily="50" charset="-128"/>
              </a:rPr>
              <a:t>に</a:t>
            </a:r>
            <a:endParaRPr lang="en-US" altLang="ja-JP" sz="2300" dirty="0" smtClean="0">
              <a:latin typeface="AR P丸ゴシック体E" panose="020F0900000000000000" pitchFamily="50" charset="-128"/>
              <a:ea typeface="AR P丸ゴシック体E" panose="020F0900000000000000" pitchFamily="50" charset="-128"/>
            </a:endParaRPr>
          </a:p>
          <a:p>
            <a:r>
              <a:rPr lang="ja-JP" altLang="ja-JP" sz="2300" dirty="0" smtClean="0">
                <a:latin typeface="AR P丸ゴシック体E" panose="020F0900000000000000" pitchFamily="50" charset="-128"/>
                <a:ea typeface="AR P丸ゴシック体E" panose="020F0900000000000000" pitchFamily="50" charset="-128"/>
              </a:rPr>
              <a:t>応じた</a:t>
            </a:r>
            <a:r>
              <a:rPr lang="ja-JP" altLang="ja-JP" sz="2300" dirty="0">
                <a:latin typeface="AR P丸ゴシック体E" panose="020F0900000000000000" pitchFamily="50" charset="-128"/>
                <a:ea typeface="AR P丸ゴシック体E" panose="020F0900000000000000" pitchFamily="50" charset="-128"/>
              </a:rPr>
              <a:t>包括的かつ継続的な相談等支援を</a:t>
            </a:r>
            <a:r>
              <a:rPr lang="ja-JP" altLang="ja-JP" sz="2300" dirty="0" smtClean="0">
                <a:latin typeface="AR P丸ゴシック体E" panose="020F0900000000000000" pitchFamily="50" charset="-128"/>
                <a:ea typeface="AR P丸ゴシック体E" panose="020F0900000000000000" pitchFamily="50" charset="-128"/>
              </a:rPr>
              <a:t>行</a:t>
            </a:r>
            <a:r>
              <a:rPr lang="ja-JP" altLang="en-US" sz="2300" dirty="0" smtClean="0">
                <a:latin typeface="AR P丸ゴシック体E" panose="020F0900000000000000" pitchFamily="50" charset="-128"/>
                <a:ea typeface="AR P丸ゴシック体E" panose="020F0900000000000000" pitchFamily="50" charset="-128"/>
              </a:rPr>
              <a:t>う</a:t>
            </a:r>
            <a:r>
              <a:rPr lang="ja-JP" altLang="ja-JP" sz="2300" dirty="0" smtClean="0">
                <a:latin typeface="AR P丸ゴシック体E" panose="020F0900000000000000" pitchFamily="50" charset="-128"/>
                <a:ea typeface="AR P丸ゴシック体E" panose="020F0900000000000000" pitchFamily="50" charset="-128"/>
              </a:rPr>
              <a:t>。</a:t>
            </a:r>
            <a:endParaRPr lang="ja-JP" altLang="ja-JP" sz="2300" dirty="0">
              <a:latin typeface="AR P丸ゴシック体E" panose="020F0900000000000000" pitchFamily="50" charset="-128"/>
              <a:ea typeface="AR P丸ゴシック体E" panose="020F0900000000000000" pitchFamily="50" charset="-128"/>
            </a:endParaRPr>
          </a:p>
          <a:p>
            <a:pPr marL="0" indent="0">
              <a:buNone/>
            </a:pPr>
            <a:endParaRPr lang="en-US" altLang="ja-JP" sz="23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2300" dirty="0" smtClean="0">
                <a:solidFill>
                  <a:srgbClr val="002060"/>
                </a:solidFill>
                <a:latin typeface="AR P丸ゴシック体E" panose="020F0900000000000000" pitchFamily="50" charset="-128"/>
                <a:ea typeface="AR P丸ゴシック体E" panose="020F0900000000000000" pitchFamily="50" charset="-128"/>
              </a:rPr>
              <a:t>　</a:t>
            </a:r>
            <a:r>
              <a:rPr lang="ja-JP" altLang="ja-JP" sz="2300" dirty="0" smtClean="0">
                <a:solidFill>
                  <a:srgbClr val="002060"/>
                </a:solidFill>
                <a:latin typeface="AR P丸ゴシック体E" panose="020F0900000000000000" pitchFamily="50" charset="-128"/>
                <a:ea typeface="AR P丸ゴシック体E" panose="020F0900000000000000" pitchFamily="50" charset="-128"/>
              </a:rPr>
              <a:t>２</a:t>
            </a:r>
            <a:r>
              <a:rPr lang="ja-JP" altLang="ja-JP" sz="2300" dirty="0">
                <a:solidFill>
                  <a:srgbClr val="002060"/>
                </a:solidFill>
                <a:latin typeface="AR P丸ゴシック体E" panose="020F0900000000000000" pitchFamily="50" charset="-128"/>
                <a:ea typeface="AR P丸ゴシック体E" panose="020F0900000000000000" pitchFamily="50" charset="-128"/>
              </a:rPr>
              <a:t>　事業内容</a:t>
            </a:r>
          </a:p>
          <a:p>
            <a:r>
              <a:rPr lang="ja-JP" altLang="ja-JP" sz="2300" dirty="0">
                <a:solidFill>
                  <a:srgbClr val="002060"/>
                </a:solidFill>
                <a:latin typeface="AR P丸ゴシック体E" panose="020F0900000000000000" pitchFamily="50" charset="-128"/>
                <a:ea typeface="AR P丸ゴシック体E" panose="020F0900000000000000" pitchFamily="50" charset="-128"/>
              </a:rPr>
              <a:t>①包括的かつ継続的な相談等支援</a:t>
            </a:r>
          </a:p>
          <a:p>
            <a:r>
              <a:rPr lang="ja-JP" altLang="ja-JP" sz="2300" dirty="0">
                <a:latin typeface="AR P丸ゴシック体E" panose="020F0900000000000000" pitchFamily="50" charset="-128"/>
                <a:ea typeface="AR P丸ゴシック体E" panose="020F0900000000000000" pitchFamily="50" charset="-128"/>
              </a:rPr>
              <a:t>　</a:t>
            </a:r>
            <a:r>
              <a:rPr lang="ja-JP" altLang="ja-JP" sz="2300" dirty="0" smtClean="0">
                <a:latin typeface="AR P丸ゴシック体E" panose="020F0900000000000000" pitchFamily="50" charset="-128"/>
                <a:ea typeface="AR P丸ゴシック体E" panose="020F0900000000000000" pitchFamily="50" charset="-128"/>
              </a:rPr>
              <a:t>生活</a:t>
            </a:r>
            <a:r>
              <a:rPr lang="ja-JP" altLang="ja-JP" sz="2300" dirty="0">
                <a:latin typeface="AR P丸ゴシック体E" panose="020F0900000000000000" pitchFamily="50" charset="-128"/>
                <a:ea typeface="AR P丸ゴシック体E" panose="020F0900000000000000" pitchFamily="50" charset="-128"/>
              </a:rPr>
              <a:t>困窮者の支援には、多様な分野の専門家による総合的支援と、その支援を包括的に</a:t>
            </a:r>
            <a:r>
              <a:rPr lang="ja-JP" altLang="ja-JP" sz="2300" dirty="0" smtClean="0">
                <a:latin typeface="AR P丸ゴシック体E" panose="020F0900000000000000" pitchFamily="50" charset="-128"/>
                <a:ea typeface="AR P丸ゴシック体E" panose="020F0900000000000000" pitchFamily="50" charset="-128"/>
              </a:rPr>
              <a:t>コーディネートする</a:t>
            </a:r>
            <a:r>
              <a:rPr lang="ja-JP" altLang="en-US" sz="2300" dirty="0" smtClean="0">
                <a:latin typeface="AR P丸ゴシック体E" panose="020F0900000000000000" pitchFamily="50" charset="-128"/>
                <a:ea typeface="AR P丸ゴシック体E" panose="020F0900000000000000" pitchFamily="50" charset="-128"/>
              </a:rPr>
              <a:t>　</a:t>
            </a:r>
            <a:endParaRPr lang="en-US" altLang="ja-JP" sz="2300" dirty="0" smtClean="0">
              <a:latin typeface="AR P丸ゴシック体E" panose="020F0900000000000000" pitchFamily="50" charset="-128"/>
              <a:ea typeface="AR P丸ゴシック体E" panose="020F0900000000000000" pitchFamily="50" charset="-128"/>
            </a:endParaRPr>
          </a:p>
          <a:p>
            <a:r>
              <a:rPr lang="ja-JP" altLang="en-US" sz="2300" dirty="0">
                <a:latin typeface="AR P丸ゴシック体E" panose="020F0900000000000000" pitchFamily="50" charset="-128"/>
                <a:ea typeface="AR P丸ゴシック体E" panose="020F0900000000000000" pitchFamily="50" charset="-128"/>
              </a:rPr>
              <a:t>　</a:t>
            </a:r>
            <a:r>
              <a:rPr lang="ja-JP" altLang="ja-JP" sz="2300" dirty="0" smtClean="0">
                <a:latin typeface="AR P丸ゴシック体E" panose="020F0900000000000000" pitchFamily="50" charset="-128"/>
                <a:ea typeface="AR P丸ゴシック体E" panose="020F0900000000000000" pitchFamily="50" charset="-128"/>
              </a:rPr>
              <a:t>専門家</a:t>
            </a:r>
            <a:r>
              <a:rPr lang="ja-JP" altLang="ja-JP" sz="2300" dirty="0">
                <a:latin typeface="AR P丸ゴシック体E" panose="020F0900000000000000" pitchFamily="50" charset="-128"/>
                <a:ea typeface="AR P丸ゴシック体E" panose="020F0900000000000000" pitchFamily="50" charset="-128"/>
              </a:rPr>
              <a:t>の存在が不可欠</a:t>
            </a:r>
            <a:r>
              <a:rPr lang="ja-JP" altLang="ja-JP" sz="2300" dirty="0" smtClean="0">
                <a:latin typeface="AR P丸ゴシック体E" panose="020F0900000000000000" pitchFamily="50" charset="-128"/>
                <a:ea typeface="AR P丸ゴシック体E" panose="020F0900000000000000" pitchFamily="50" charset="-128"/>
              </a:rPr>
              <a:t>で</a:t>
            </a:r>
            <a:r>
              <a:rPr lang="ja-JP" altLang="en-US" sz="2300" dirty="0" smtClean="0">
                <a:latin typeface="AR P丸ゴシック体E" panose="020F0900000000000000" pitchFamily="50" charset="-128"/>
                <a:ea typeface="AR P丸ゴシック体E" panose="020F0900000000000000" pitchFamily="50" charset="-128"/>
              </a:rPr>
              <a:t>ある</a:t>
            </a:r>
            <a:r>
              <a:rPr lang="ja-JP" altLang="ja-JP" sz="2300" dirty="0" smtClean="0">
                <a:latin typeface="AR P丸ゴシック体E" panose="020F0900000000000000" pitchFamily="50" charset="-128"/>
                <a:ea typeface="AR P丸ゴシック体E" panose="020F0900000000000000" pitchFamily="50" charset="-128"/>
              </a:rPr>
              <a:t>。</a:t>
            </a:r>
            <a:endParaRPr lang="en-US" altLang="ja-JP" sz="2300" dirty="0" smtClean="0">
              <a:latin typeface="AR P丸ゴシック体E" panose="020F0900000000000000" pitchFamily="50" charset="-128"/>
              <a:ea typeface="AR P丸ゴシック体E" panose="020F0900000000000000" pitchFamily="50" charset="-128"/>
            </a:endParaRPr>
          </a:p>
          <a:p>
            <a:r>
              <a:rPr lang="ja-JP" altLang="en-US" sz="2300" dirty="0">
                <a:latin typeface="AR P丸ゴシック体E" panose="020F0900000000000000" pitchFamily="50" charset="-128"/>
                <a:ea typeface="AR P丸ゴシック体E" panose="020F0900000000000000" pitchFamily="50" charset="-128"/>
              </a:rPr>
              <a:t>　</a:t>
            </a:r>
            <a:r>
              <a:rPr lang="ja-JP" altLang="ja-JP" sz="2300" dirty="0" smtClean="0">
                <a:latin typeface="AR P丸ゴシック体E" panose="020F0900000000000000" pitchFamily="50" charset="-128"/>
                <a:ea typeface="AR P丸ゴシック体E" panose="020F0900000000000000" pitchFamily="50" charset="-128"/>
              </a:rPr>
              <a:t>実務</a:t>
            </a:r>
            <a:r>
              <a:rPr lang="ja-JP" altLang="ja-JP" sz="2300" dirty="0">
                <a:latin typeface="AR P丸ゴシック体E" panose="020F0900000000000000" pitchFamily="50" charset="-128"/>
                <a:ea typeface="AR P丸ゴシック体E" panose="020F0900000000000000" pitchFamily="50" charset="-128"/>
              </a:rPr>
              <a:t>経験豊かな専門家のネットワークを構築</a:t>
            </a:r>
            <a:r>
              <a:rPr lang="ja-JP" altLang="ja-JP" sz="2300" dirty="0" smtClean="0">
                <a:latin typeface="AR P丸ゴシック体E" panose="020F0900000000000000" pitchFamily="50" charset="-128"/>
                <a:ea typeface="AR P丸ゴシック体E" panose="020F0900000000000000" pitchFamily="50" charset="-128"/>
              </a:rPr>
              <a:t>している</a:t>
            </a:r>
            <a:r>
              <a:rPr lang="ja-JP" altLang="ja-JP" sz="2300" dirty="0">
                <a:latin typeface="AR P丸ゴシック体E" panose="020F0900000000000000" pitchFamily="50" charset="-128"/>
                <a:ea typeface="AR P丸ゴシック体E" panose="020F0900000000000000" pitchFamily="50" charset="-128"/>
              </a:rPr>
              <a:t>本社団が社会貢献活動として、その支援を</a:t>
            </a:r>
            <a:r>
              <a:rPr lang="ja-JP" altLang="ja-JP" sz="2300" dirty="0" smtClean="0">
                <a:latin typeface="AR P丸ゴシック体E" panose="020F0900000000000000" pitchFamily="50" charset="-128"/>
                <a:ea typeface="AR P丸ゴシック体E" panose="020F0900000000000000" pitchFamily="50" charset="-128"/>
              </a:rPr>
              <a:t>担</a:t>
            </a:r>
            <a:r>
              <a:rPr lang="ja-JP" altLang="en-US" sz="2300" dirty="0" smtClean="0">
                <a:latin typeface="AR P丸ゴシック体E" panose="020F0900000000000000" pitchFamily="50" charset="-128"/>
                <a:ea typeface="AR P丸ゴシック体E" panose="020F0900000000000000" pitchFamily="50" charset="-128"/>
              </a:rPr>
              <a:t>う</a:t>
            </a:r>
            <a:r>
              <a:rPr lang="ja-JP" altLang="ja-JP" sz="2300" dirty="0" smtClean="0">
                <a:latin typeface="AR P丸ゴシック体E" panose="020F0900000000000000" pitchFamily="50" charset="-128"/>
                <a:ea typeface="AR P丸ゴシック体E" panose="020F0900000000000000" pitchFamily="50" charset="-128"/>
              </a:rPr>
              <a:t>。</a:t>
            </a:r>
            <a:endParaRPr lang="ja-JP" altLang="ja-JP" sz="2300" dirty="0">
              <a:latin typeface="AR P丸ゴシック体E" panose="020F0900000000000000" pitchFamily="50" charset="-128"/>
              <a:ea typeface="AR P丸ゴシック体E" panose="020F0900000000000000" pitchFamily="50" charset="-128"/>
            </a:endParaRPr>
          </a:p>
          <a:p>
            <a:endParaRPr lang="en-US" altLang="ja-JP" sz="2300" dirty="0">
              <a:latin typeface="AR P丸ゴシック体E" panose="020F0900000000000000" pitchFamily="50" charset="-128"/>
              <a:ea typeface="AR P丸ゴシック体E" panose="020F0900000000000000" pitchFamily="50" charset="-128"/>
            </a:endParaRPr>
          </a:p>
          <a:p>
            <a:r>
              <a:rPr lang="ja-JP" altLang="ja-JP" sz="2300" dirty="0" smtClean="0">
                <a:solidFill>
                  <a:srgbClr val="002060"/>
                </a:solidFill>
                <a:latin typeface="AR P丸ゴシック体E" panose="020F0900000000000000" pitchFamily="50" charset="-128"/>
                <a:ea typeface="AR P丸ゴシック体E" panose="020F0900000000000000" pitchFamily="50" charset="-128"/>
              </a:rPr>
              <a:t>②</a:t>
            </a:r>
            <a:r>
              <a:rPr lang="ja-JP" altLang="ja-JP" sz="2300" dirty="0">
                <a:solidFill>
                  <a:srgbClr val="002060"/>
                </a:solidFill>
                <a:latin typeface="AR P丸ゴシック体E" panose="020F0900000000000000" pitchFamily="50" charset="-128"/>
                <a:ea typeface="AR P丸ゴシック体E" panose="020F0900000000000000" pitchFamily="50" charset="-128"/>
              </a:rPr>
              <a:t>普及活動</a:t>
            </a:r>
          </a:p>
          <a:p>
            <a:r>
              <a:rPr lang="ja-JP" altLang="ja-JP" sz="2300" dirty="0">
                <a:latin typeface="AR P丸ゴシック体E" panose="020F0900000000000000" pitchFamily="50" charset="-128"/>
                <a:ea typeface="AR P丸ゴシック体E" panose="020F0900000000000000" pitchFamily="50" charset="-128"/>
              </a:rPr>
              <a:t>　</a:t>
            </a:r>
            <a:r>
              <a:rPr lang="ja-JP" altLang="ja-JP" sz="2300" dirty="0" smtClean="0">
                <a:latin typeface="AR P丸ゴシック体E" panose="020F0900000000000000" pitchFamily="50" charset="-128"/>
                <a:ea typeface="AR P丸ゴシック体E" panose="020F0900000000000000" pitchFamily="50" charset="-128"/>
              </a:rPr>
              <a:t>生活</a:t>
            </a:r>
            <a:r>
              <a:rPr lang="ja-JP" altLang="ja-JP" sz="2300" dirty="0">
                <a:latin typeface="AR P丸ゴシック体E" panose="020F0900000000000000" pitchFamily="50" charset="-128"/>
                <a:ea typeface="AR P丸ゴシック体E" panose="020F0900000000000000" pitchFamily="50" charset="-128"/>
              </a:rPr>
              <a:t>困窮者の抱える問題の解決には早期的発見・対策が効果的であることから、一般財団法人佐賀県母子</a:t>
            </a:r>
            <a:r>
              <a:rPr lang="ja-JP" altLang="ja-JP" sz="2300" dirty="0" smtClean="0">
                <a:latin typeface="AR P丸ゴシック体E" panose="020F0900000000000000" pitchFamily="50" charset="-128"/>
                <a:ea typeface="AR P丸ゴシック体E" panose="020F0900000000000000" pitchFamily="50" charset="-128"/>
              </a:rPr>
              <a:t>寡</a:t>
            </a:r>
            <a:endParaRPr lang="en-US" altLang="ja-JP" sz="2300" dirty="0" smtClean="0">
              <a:latin typeface="AR P丸ゴシック体E" panose="020F0900000000000000" pitchFamily="50" charset="-128"/>
              <a:ea typeface="AR P丸ゴシック体E" panose="020F0900000000000000" pitchFamily="50" charset="-128"/>
            </a:endParaRPr>
          </a:p>
          <a:p>
            <a:r>
              <a:rPr lang="ja-JP" altLang="en-US" sz="2300" dirty="0">
                <a:latin typeface="AR P丸ゴシック体E" panose="020F0900000000000000" pitchFamily="50" charset="-128"/>
                <a:ea typeface="AR P丸ゴシック体E" panose="020F0900000000000000" pitchFamily="50" charset="-128"/>
              </a:rPr>
              <a:t>　</a:t>
            </a:r>
            <a:r>
              <a:rPr lang="ja-JP" altLang="ja-JP" sz="2300" dirty="0" smtClean="0">
                <a:latin typeface="AR P丸ゴシック体E" panose="020F0900000000000000" pitchFamily="50" charset="-128"/>
                <a:ea typeface="AR P丸ゴシック体E" panose="020F0900000000000000" pitchFamily="50" charset="-128"/>
              </a:rPr>
              <a:t>婦</a:t>
            </a:r>
            <a:r>
              <a:rPr lang="ja-JP" altLang="ja-JP" sz="2300" dirty="0">
                <a:latin typeface="AR P丸ゴシック体E" panose="020F0900000000000000" pitchFamily="50" charset="-128"/>
                <a:ea typeface="AR P丸ゴシック体E" panose="020F0900000000000000" pitchFamily="50" charset="-128"/>
              </a:rPr>
              <a:t>福祉連合会（ひとり親家庭等への普及）等の関係機関と調整・連携し、普及活動を</a:t>
            </a:r>
            <a:r>
              <a:rPr lang="ja-JP" altLang="ja-JP" sz="2300" dirty="0" smtClean="0">
                <a:latin typeface="AR P丸ゴシック体E" panose="020F0900000000000000" pitchFamily="50" charset="-128"/>
                <a:ea typeface="AR P丸ゴシック体E" panose="020F0900000000000000" pitchFamily="50" charset="-128"/>
              </a:rPr>
              <a:t>展開</a:t>
            </a:r>
            <a:r>
              <a:rPr lang="ja-JP" altLang="en-US" sz="2300" dirty="0" smtClean="0">
                <a:latin typeface="AR P丸ゴシック体E" panose="020F0900000000000000" pitchFamily="50" charset="-128"/>
                <a:ea typeface="AR P丸ゴシック体E" panose="020F0900000000000000" pitchFamily="50" charset="-128"/>
              </a:rPr>
              <a:t>する</a:t>
            </a:r>
            <a:r>
              <a:rPr lang="ja-JP" altLang="ja-JP" sz="2300" dirty="0" smtClean="0">
                <a:latin typeface="AR P丸ゴシック体E" panose="020F0900000000000000" pitchFamily="50" charset="-128"/>
                <a:ea typeface="AR P丸ゴシック体E" panose="020F0900000000000000" pitchFamily="50" charset="-128"/>
              </a:rPr>
              <a:t>。</a:t>
            </a:r>
            <a:endParaRPr lang="ja-JP" altLang="ja-JP" sz="2300" dirty="0">
              <a:latin typeface="AR P丸ゴシック体E" panose="020F0900000000000000" pitchFamily="50" charset="-128"/>
              <a:ea typeface="AR P丸ゴシック体E" panose="020F0900000000000000" pitchFamily="50" charset="-128"/>
            </a:endParaRPr>
          </a:p>
          <a:p>
            <a:pPr marL="0" indent="0">
              <a:buNone/>
            </a:pPr>
            <a:endParaRPr lang="en-US" altLang="ja-JP" sz="23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2300" dirty="0" smtClean="0">
                <a:solidFill>
                  <a:srgbClr val="002060"/>
                </a:solidFill>
                <a:latin typeface="AR P丸ゴシック体E" panose="020F0900000000000000" pitchFamily="50" charset="-128"/>
                <a:ea typeface="AR P丸ゴシック体E" panose="020F0900000000000000" pitchFamily="50" charset="-128"/>
              </a:rPr>
              <a:t>　</a:t>
            </a:r>
            <a:r>
              <a:rPr lang="ja-JP" altLang="ja-JP" sz="2300" dirty="0" smtClean="0">
                <a:solidFill>
                  <a:srgbClr val="002060"/>
                </a:solidFill>
                <a:latin typeface="AR P丸ゴシック体E" panose="020F0900000000000000" pitchFamily="50" charset="-128"/>
                <a:ea typeface="AR P丸ゴシック体E" panose="020F0900000000000000" pitchFamily="50" charset="-128"/>
              </a:rPr>
              <a:t>３</a:t>
            </a:r>
            <a:r>
              <a:rPr lang="ja-JP" altLang="ja-JP" sz="2300" dirty="0">
                <a:solidFill>
                  <a:srgbClr val="002060"/>
                </a:solidFill>
                <a:latin typeface="AR P丸ゴシック体E" panose="020F0900000000000000" pitchFamily="50" charset="-128"/>
                <a:ea typeface="AR P丸ゴシック体E" panose="020F0900000000000000" pitchFamily="50" charset="-128"/>
              </a:rPr>
              <a:t>　活動内容</a:t>
            </a:r>
          </a:p>
          <a:p>
            <a:r>
              <a:rPr lang="ja-JP" altLang="ja-JP" sz="2300" dirty="0" smtClean="0">
                <a:solidFill>
                  <a:srgbClr val="002060"/>
                </a:solidFill>
                <a:latin typeface="AR P丸ゴシック体E" panose="020F0900000000000000" pitchFamily="50" charset="-128"/>
                <a:ea typeface="AR P丸ゴシック体E" panose="020F0900000000000000" pitchFamily="50" charset="-128"/>
              </a:rPr>
              <a:t>①</a:t>
            </a:r>
            <a:r>
              <a:rPr lang="ja-JP" altLang="ja-JP" sz="2300" dirty="0">
                <a:solidFill>
                  <a:srgbClr val="002060"/>
                </a:solidFill>
                <a:latin typeface="AR P丸ゴシック体E" panose="020F0900000000000000" pitchFamily="50" charset="-128"/>
                <a:ea typeface="AR P丸ゴシック体E" panose="020F0900000000000000" pitchFamily="50" charset="-128"/>
              </a:rPr>
              <a:t>相談・支援活動</a:t>
            </a:r>
          </a:p>
          <a:p>
            <a:r>
              <a:rPr lang="ja-JP" altLang="en-US" sz="2300" dirty="0" smtClean="0">
                <a:latin typeface="AR P丸ゴシック体E" panose="020F0900000000000000" pitchFamily="50" charset="-128"/>
                <a:ea typeface="AR P丸ゴシック体E" panose="020F0900000000000000" pitchFamily="50" charset="-128"/>
              </a:rPr>
              <a:t>　</a:t>
            </a:r>
            <a:r>
              <a:rPr lang="ja-JP" altLang="ja-JP" sz="2300" dirty="0" smtClean="0">
                <a:latin typeface="AR P丸ゴシック体E" panose="020F0900000000000000" pitchFamily="50" charset="-128"/>
                <a:ea typeface="AR P丸ゴシック体E" panose="020F0900000000000000" pitchFamily="50" charset="-128"/>
              </a:rPr>
              <a:t>お金</a:t>
            </a:r>
            <a:r>
              <a:rPr lang="ja-JP" altLang="ja-JP" sz="2300" dirty="0">
                <a:latin typeface="AR P丸ゴシック体E" panose="020F0900000000000000" pitchFamily="50" charset="-128"/>
                <a:ea typeface="AR P丸ゴシック体E" panose="020F0900000000000000" pitchFamily="50" charset="-128"/>
              </a:rPr>
              <a:t>、仕事、住まい、家庭、福祉、心や身体、後見など、暮らしに関することなら何でも相談に応じ、問題</a:t>
            </a:r>
            <a:r>
              <a:rPr lang="ja-JP" altLang="ja-JP" sz="2300" dirty="0" smtClean="0">
                <a:latin typeface="AR P丸ゴシック体E" panose="020F0900000000000000" pitchFamily="50" charset="-128"/>
                <a:ea typeface="AR P丸ゴシック体E" panose="020F0900000000000000" pitchFamily="50" charset="-128"/>
              </a:rPr>
              <a:t>解決</a:t>
            </a:r>
            <a:r>
              <a:rPr lang="ja-JP" altLang="en-US" sz="2300" dirty="0">
                <a:latin typeface="AR P丸ゴシック体E" panose="020F0900000000000000" pitchFamily="50" charset="-128"/>
                <a:ea typeface="AR P丸ゴシック体E" panose="020F0900000000000000" pitchFamily="50" charset="-128"/>
              </a:rPr>
              <a:t>　</a:t>
            </a:r>
            <a:endParaRPr lang="en-US" altLang="ja-JP" sz="2300" dirty="0" smtClean="0">
              <a:latin typeface="AR P丸ゴシック体E" panose="020F0900000000000000" pitchFamily="50" charset="-128"/>
              <a:ea typeface="AR P丸ゴシック体E" panose="020F0900000000000000" pitchFamily="50" charset="-128"/>
            </a:endParaRPr>
          </a:p>
          <a:p>
            <a:r>
              <a:rPr lang="ja-JP" altLang="en-US" sz="2300" dirty="0">
                <a:latin typeface="AR P丸ゴシック体E" panose="020F0900000000000000" pitchFamily="50" charset="-128"/>
                <a:ea typeface="AR P丸ゴシック体E" panose="020F0900000000000000" pitchFamily="50" charset="-128"/>
              </a:rPr>
              <a:t>　</a:t>
            </a:r>
            <a:r>
              <a:rPr lang="ja-JP" altLang="ja-JP" sz="2300" dirty="0" smtClean="0">
                <a:latin typeface="AR P丸ゴシック体E" panose="020F0900000000000000" pitchFamily="50" charset="-128"/>
                <a:ea typeface="AR P丸ゴシック体E" panose="020F0900000000000000" pitchFamily="50" charset="-128"/>
              </a:rPr>
              <a:t>に</a:t>
            </a:r>
            <a:r>
              <a:rPr lang="ja-JP" altLang="ja-JP" sz="2300" dirty="0">
                <a:latin typeface="AR P丸ゴシック体E" panose="020F0900000000000000" pitchFamily="50" charset="-128"/>
                <a:ea typeface="AR P丸ゴシック体E" panose="020F0900000000000000" pitchFamily="50" charset="-128"/>
              </a:rPr>
              <a:t>向けた支援を</a:t>
            </a:r>
            <a:r>
              <a:rPr lang="ja-JP" altLang="ja-JP" sz="2300" dirty="0" smtClean="0">
                <a:latin typeface="AR P丸ゴシック体E" panose="020F0900000000000000" pitchFamily="50" charset="-128"/>
                <a:ea typeface="AR P丸ゴシック体E" panose="020F0900000000000000" pitchFamily="50" charset="-128"/>
              </a:rPr>
              <a:t>行</a:t>
            </a:r>
            <a:r>
              <a:rPr lang="ja-JP" altLang="en-US" sz="2300" dirty="0" smtClean="0">
                <a:latin typeface="AR P丸ゴシック体E" panose="020F0900000000000000" pitchFamily="50" charset="-128"/>
                <a:ea typeface="AR P丸ゴシック体E" panose="020F0900000000000000" pitchFamily="50" charset="-128"/>
              </a:rPr>
              <a:t>う</a:t>
            </a:r>
            <a:r>
              <a:rPr lang="ja-JP" altLang="ja-JP" sz="2300" dirty="0" smtClean="0">
                <a:latin typeface="AR P丸ゴシック体E" panose="020F0900000000000000" pitchFamily="50" charset="-128"/>
                <a:ea typeface="AR P丸ゴシック体E" panose="020F0900000000000000" pitchFamily="50" charset="-128"/>
              </a:rPr>
              <a:t>。</a:t>
            </a:r>
            <a:endParaRPr lang="ja-JP" altLang="ja-JP" sz="2300" dirty="0">
              <a:latin typeface="AR P丸ゴシック体E" panose="020F0900000000000000" pitchFamily="50" charset="-128"/>
              <a:ea typeface="AR P丸ゴシック体E" panose="020F0900000000000000" pitchFamily="50" charset="-128"/>
            </a:endParaRPr>
          </a:p>
          <a:p>
            <a:r>
              <a:rPr lang="ja-JP" altLang="ja-JP" sz="2300" dirty="0">
                <a:latin typeface="AR P丸ゴシック体E" panose="020F0900000000000000" pitchFamily="50" charset="-128"/>
                <a:ea typeface="AR P丸ゴシック体E" panose="020F0900000000000000" pitchFamily="50" charset="-128"/>
              </a:rPr>
              <a:t>　</a:t>
            </a:r>
            <a:endParaRPr lang="en-US" altLang="ja-JP" sz="2300" dirty="0" smtClean="0">
              <a:latin typeface="AR P丸ゴシック体E" panose="020F0900000000000000" pitchFamily="50" charset="-128"/>
              <a:ea typeface="AR P丸ゴシック体E" panose="020F0900000000000000" pitchFamily="50" charset="-128"/>
            </a:endParaRPr>
          </a:p>
          <a:p>
            <a:r>
              <a:rPr lang="ja-JP" altLang="ja-JP" sz="2300" dirty="0" smtClean="0">
                <a:solidFill>
                  <a:srgbClr val="002060"/>
                </a:solidFill>
                <a:latin typeface="AR P丸ゴシック体E" panose="020F0900000000000000" pitchFamily="50" charset="-128"/>
                <a:ea typeface="AR P丸ゴシック体E" panose="020F0900000000000000" pitchFamily="50" charset="-128"/>
              </a:rPr>
              <a:t>②</a:t>
            </a:r>
            <a:r>
              <a:rPr lang="ja-JP" altLang="ja-JP" sz="2300" dirty="0">
                <a:solidFill>
                  <a:srgbClr val="002060"/>
                </a:solidFill>
                <a:latin typeface="AR P丸ゴシック体E" panose="020F0900000000000000" pitchFamily="50" charset="-128"/>
                <a:ea typeface="AR P丸ゴシック体E" panose="020F0900000000000000" pitchFamily="50" charset="-128"/>
              </a:rPr>
              <a:t>セミナー</a:t>
            </a:r>
            <a:r>
              <a:rPr lang="ja-JP" altLang="ja-JP" sz="2300" dirty="0" smtClean="0">
                <a:solidFill>
                  <a:srgbClr val="002060"/>
                </a:solidFill>
                <a:latin typeface="AR P丸ゴシック体E" panose="020F0900000000000000" pitchFamily="50" charset="-128"/>
                <a:ea typeface="AR P丸ゴシック体E" panose="020F0900000000000000" pitchFamily="50" charset="-128"/>
              </a:rPr>
              <a:t>活動</a:t>
            </a:r>
            <a:endParaRPr lang="en-US" altLang="ja-JP" sz="2300" dirty="0" smtClean="0">
              <a:solidFill>
                <a:srgbClr val="002060"/>
              </a:solidFill>
              <a:latin typeface="AR P丸ゴシック体E" panose="020F0900000000000000" pitchFamily="50" charset="-128"/>
              <a:ea typeface="AR P丸ゴシック体E" panose="020F0900000000000000" pitchFamily="50" charset="-128"/>
            </a:endParaRPr>
          </a:p>
          <a:p>
            <a:r>
              <a:rPr lang="ja-JP" altLang="en-US" sz="2300" dirty="0" smtClean="0">
                <a:latin typeface="AR P丸ゴシック体E" panose="020F0900000000000000" pitchFamily="50" charset="-128"/>
                <a:ea typeface="AR P丸ゴシック体E" panose="020F0900000000000000" pitchFamily="50" charset="-128"/>
              </a:rPr>
              <a:t>　</a:t>
            </a:r>
            <a:r>
              <a:rPr lang="ja-JP" altLang="ja-JP" sz="2300" dirty="0" smtClean="0">
                <a:latin typeface="AR P丸ゴシック体E" panose="020F0900000000000000" pitchFamily="50" charset="-128"/>
                <a:ea typeface="AR P丸ゴシック体E" panose="020F0900000000000000" pitchFamily="50" charset="-128"/>
              </a:rPr>
              <a:t>相談</a:t>
            </a:r>
            <a:r>
              <a:rPr lang="ja-JP" altLang="ja-JP" sz="2300" dirty="0">
                <a:latin typeface="AR P丸ゴシック体E" panose="020F0900000000000000" pitchFamily="50" charset="-128"/>
                <a:ea typeface="AR P丸ゴシック体E" panose="020F0900000000000000" pitchFamily="50" charset="-128"/>
              </a:rPr>
              <a:t>支援専門家（ホッとスタッフ（仮称））育成、生活困窮者の問題解決や自立に</a:t>
            </a:r>
            <a:r>
              <a:rPr lang="ja-JP" altLang="ja-JP" sz="2300" dirty="0" smtClean="0">
                <a:latin typeface="AR P丸ゴシック体E" panose="020F0900000000000000" pitchFamily="50" charset="-128"/>
                <a:ea typeface="AR P丸ゴシック体E" panose="020F0900000000000000" pitchFamily="50" charset="-128"/>
              </a:rPr>
              <a:t>向けた</a:t>
            </a:r>
            <a:r>
              <a:rPr lang="ja-JP" altLang="ja-JP" sz="2300" dirty="0">
                <a:latin typeface="AR P丸ゴシック体E" panose="020F0900000000000000" pitchFamily="50" charset="-128"/>
                <a:ea typeface="AR P丸ゴシック体E" panose="020F0900000000000000" pitchFamily="50" charset="-128"/>
              </a:rPr>
              <a:t>セミナー等を</a:t>
            </a:r>
            <a:r>
              <a:rPr lang="ja-JP" altLang="ja-JP" sz="2300" dirty="0" smtClean="0">
                <a:latin typeface="AR P丸ゴシック体E" panose="020F0900000000000000" pitchFamily="50" charset="-128"/>
                <a:ea typeface="AR P丸ゴシック体E" panose="020F0900000000000000" pitchFamily="50" charset="-128"/>
              </a:rPr>
              <a:t>開催</a:t>
            </a:r>
            <a:r>
              <a:rPr lang="ja-JP" altLang="en-US" sz="2300" dirty="0" smtClean="0">
                <a:latin typeface="AR P丸ゴシック体E" panose="020F0900000000000000" pitchFamily="50" charset="-128"/>
                <a:ea typeface="AR P丸ゴシック体E" panose="020F0900000000000000" pitchFamily="50" charset="-128"/>
              </a:rPr>
              <a:t>する</a:t>
            </a:r>
            <a:r>
              <a:rPr lang="ja-JP" altLang="ja-JP" sz="2300" dirty="0" smtClean="0">
                <a:latin typeface="AR P丸ゴシック体E" panose="020F0900000000000000" pitchFamily="50" charset="-128"/>
                <a:ea typeface="AR P丸ゴシック体E" panose="020F0900000000000000" pitchFamily="50" charset="-128"/>
              </a:rPr>
              <a:t>。</a:t>
            </a:r>
            <a:endParaRPr lang="ja-JP" altLang="ja-JP" sz="2300" dirty="0">
              <a:latin typeface="AR P丸ゴシック体E" panose="020F0900000000000000" pitchFamily="50" charset="-128"/>
              <a:ea typeface="AR P丸ゴシック体E" panose="020F0900000000000000" pitchFamily="50" charset="-128"/>
            </a:endParaRPr>
          </a:p>
          <a:p>
            <a:r>
              <a:rPr lang="ja-JP" altLang="ja-JP" sz="2300" dirty="0">
                <a:latin typeface="AR P丸ゴシック体E" panose="020F0900000000000000" pitchFamily="50" charset="-128"/>
                <a:ea typeface="AR P丸ゴシック体E" panose="020F0900000000000000" pitchFamily="50" charset="-128"/>
              </a:rPr>
              <a:t>　</a:t>
            </a:r>
            <a:endParaRPr lang="en-US" altLang="ja-JP" sz="2300" dirty="0" smtClean="0">
              <a:latin typeface="AR P丸ゴシック体E" panose="020F0900000000000000" pitchFamily="50" charset="-128"/>
              <a:ea typeface="AR P丸ゴシック体E" panose="020F0900000000000000" pitchFamily="50" charset="-128"/>
            </a:endParaRPr>
          </a:p>
          <a:p>
            <a:r>
              <a:rPr lang="ja-JP" altLang="ja-JP" sz="2300" dirty="0" smtClean="0">
                <a:solidFill>
                  <a:srgbClr val="002060"/>
                </a:solidFill>
                <a:latin typeface="AR P丸ゴシック体E" panose="020F0900000000000000" pitchFamily="50" charset="-128"/>
                <a:ea typeface="AR P丸ゴシック体E" panose="020F0900000000000000" pitchFamily="50" charset="-128"/>
              </a:rPr>
              <a:t>③</a:t>
            </a:r>
            <a:r>
              <a:rPr lang="ja-JP" altLang="ja-JP" sz="2300" dirty="0">
                <a:solidFill>
                  <a:srgbClr val="002060"/>
                </a:solidFill>
                <a:latin typeface="AR P丸ゴシック体E" panose="020F0900000000000000" pitchFamily="50" charset="-128"/>
                <a:ea typeface="AR P丸ゴシック体E" panose="020F0900000000000000" pitchFamily="50" charset="-128"/>
              </a:rPr>
              <a:t>広報</a:t>
            </a:r>
            <a:r>
              <a:rPr lang="ja-JP" altLang="ja-JP" sz="2300" dirty="0" smtClean="0">
                <a:solidFill>
                  <a:srgbClr val="002060"/>
                </a:solidFill>
                <a:latin typeface="AR P丸ゴシック体E" panose="020F0900000000000000" pitchFamily="50" charset="-128"/>
                <a:ea typeface="AR P丸ゴシック体E" panose="020F0900000000000000" pitchFamily="50" charset="-128"/>
              </a:rPr>
              <a:t>活動</a:t>
            </a:r>
            <a:endParaRPr lang="en-US" altLang="ja-JP" sz="2300" dirty="0" smtClean="0">
              <a:solidFill>
                <a:srgbClr val="002060"/>
              </a:solidFill>
              <a:latin typeface="AR P丸ゴシック体E" panose="020F0900000000000000" pitchFamily="50" charset="-128"/>
              <a:ea typeface="AR P丸ゴシック体E" panose="020F0900000000000000" pitchFamily="50" charset="-128"/>
            </a:endParaRPr>
          </a:p>
          <a:p>
            <a:r>
              <a:rPr lang="ja-JP" altLang="en-US" sz="2300" dirty="0" smtClean="0">
                <a:latin typeface="AR P丸ゴシック体E" panose="020F0900000000000000" pitchFamily="50" charset="-128"/>
                <a:ea typeface="AR P丸ゴシック体E" panose="020F0900000000000000" pitchFamily="50" charset="-128"/>
              </a:rPr>
              <a:t>　</a:t>
            </a:r>
            <a:r>
              <a:rPr lang="ja-JP" altLang="ja-JP" sz="2300" dirty="0" smtClean="0">
                <a:latin typeface="AR P丸ゴシック体E" panose="020F0900000000000000" pitchFamily="50" charset="-128"/>
                <a:ea typeface="AR P丸ゴシック体E" panose="020F0900000000000000" pitchFamily="50" charset="-128"/>
              </a:rPr>
              <a:t>相談</a:t>
            </a:r>
            <a:r>
              <a:rPr lang="ja-JP" altLang="ja-JP" sz="2300" dirty="0">
                <a:latin typeface="AR P丸ゴシック体E" panose="020F0900000000000000" pitchFamily="50" charset="-128"/>
                <a:ea typeface="AR P丸ゴシック体E" panose="020F0900000000000000" pitchFamily="50" charset="-128"/>
              </a:rPr>
              <a:t>・支援活動の利用促進及び一般市民の理解を深めるための広報活動を</a:t>
            </a:r>
            <a:r>
              <a:rPr lang="ja-JP" altLang="ja-JP" sz="2300" dirty="0" smtClean="0">
                <a:latin typeface="AR P丸ゴシック体E" panose="020F0900000000000000" pitchFamily="50" charset="-128"/>
                <a:ea typeface="AR P丸ゴシック体E" panose="020F0900000000000000" pitchFamily="50" charset="-128"/>
              </a:rPr>
              <a:t>行</a:t>
            </a:r>
            <a:r>
              <a:rPr lang="ja-JP" altLang="en-US" sz="2300" dirty="0" smtClean="0">
                <a:latin typeface="AR P丸ゴシック体E" panose="020F0900000000000000" pitchFamily="50" charset="-128"/>
                <a:ea typeface="AR P丸ゴシック体E" panose="020F0900000000000000" pitchFamily="50" charset="-128"/>
              </a:rPr>
              <a:t>う</a:t>
            </a:r>
            <a:r>
              <a:rPr lang="ja-JP" altLang="ja-JP" sz="2300" dirty="0" smtClean="0">
                <a:latin typeface="AR P丸ゴシック体E" panose="020F0900000000000000" pitchFamily="50" charset="-128"/>
                <a:ea typeface="AR P丸ゴシック体E" panose="020F0900000000000000" pitchFamily="50" charset="-128"/>
              </a:rPr>
              <a:t>。</a:t>
            </a:r>
            <a:endParaRPr kumimoji="1" lang="ja-JP" altLang="en-US" sz="2300" dirty="0">
              <a:latin typeface="AR P丸ゴシック体E" panose="020F0900000000000000" pitchFamily="50" charset="-128"/>
              <a:ea typeface="AR P丸ゴシック体E" panose="020F0900000000000000" pitchFamily="50" charset="-128"/>
            </a:endParaRPr>
          </a:p>
        </p:txBody>
      </p:sp>
    </p:spTree>
    <p:extLst>
      <p:ext uri="{BB962C8B-B14F-4D97-AF65-F5344CB8AC3E}">
        <p14:creationId xmlns:p14="http://schemas.microsoft.com/office/powerpoint/2010/main" val="3040217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76672"/>
            <a:ext cx="8229600" cy="519336"/>
          </a:xfrm>
        </p:spPr>
        <p:txBody>
          <a:bodyPr>
            <a:normAutofit fontScale="90000"/>
          </a:bodyPr>
          <a:lstStyle/>
          <a:p>
            <a:pPr algn="ctr"/>
            <a:r>
              <a:rPr lang="ja-JP" altLang="en-US" sz="2400" dirty="0">
                <a:solidFill>
                  <a:srgbClr val="002060"/>
                </a:solidFill>
                <a:latin typeface="AR P丸ゴシック体E" panose="020F0900000000000000" pitchFamily="50" charset="-128"/>
                <a:ea typeface="AR P丸ゴシック体E" panose="020F0900000000000000" pitchFamily="50" charset="-128"/>
              </a:rPr>
              <a:t>「暮らし</a:t>
            </a:r>
            <a:r>
              <a:rPr lang="ja-JP" altLang="en-US" sz="4800" dirty="0">
                <a:latin typeface="AR P悠々ゴシック体E" panose="040B0900000000000000" pitchFamily="50" charset="-128"/>
                <a:ea typeface="AR P悠々ゴシック体E" panose="040B0900000000000000" pitchFamily="50" charset="-128"/>
              </a:rPr>
              <a:t>ホッ</a:t>
            </a:r>
            <a:r>
              <a:rPr lang="ja-JP" altLang="en-US" sz="2400" dirty="0">
                <a:solidFill>
                  <a:srgbClr val="002060"/>
                </a:solidFill>
                <a:latin typeface="AR P丸ゴシック体E" panose="020F0900000000000000" pitchFamily="50" charset="-128"/>
                <a:ea typeface="AR P丸ゴシック体E" panose="020F0900000000000000" pitchFamily="50" charset="-128"/>
              </a:rPr>
              <a:t>と</a:t>
            </a:r>
            <a:r>
              <a:rPr lang="ja-JP" altLang="en-US" sz="2400" dirty="0" err="1">
                <a:solidFill>
                  <a:srgbClr val="002060"/>
                </a:solidFill>
                <a:latin typeface="AR P丸ゴシック体E" panose="020F0900000000000000" pitchFamily="50" charset="-128"/>
                <a:ea typeface="AR P丸ゴシック体E" panose="020F0900000000000000" pitchFamily="50" charset="-128"/>
              </a:rPr>
              <a:t>ら</a:t>
            </a:r>
            <a:r>
              <a:rPr lang="ja-JP" altLang="en-US" sz="2400" dirty="0">
                <a:solidFill>
                  <a:srgbClr val="002060"/>
                </a:solidFill>
                <a:latin typeface="AR P丸ゴシック体E" panose="020F0900000000000000" pitchFamily="50" charset="-128"/>
                <a:ea typeface="AR P丸ゴシック体E" panose="020F0900000000000000" pitchFamily="50" charset="-128"/>
              </a:rPr>
              <a:t>いん」活動計画（案）</a:t>
            </a:r>
            <a:endParaRPr kumimoji="1" lang="ja-JP" altLang="en-US" sz="2400" dirty="0"/>
          </a:p>
        </p:txBody>
      </p:sp>
      <p:sp>
        <p:nvSpPr>
          <p:cNvPr id="3" name="コンテンツ プレースホルダー 2"/>
          <p:cNvSpPr>
            <a:spLocks noGrp="1"/>
          </p:cNvSpPr>
          <p:nvPr>
            <p:ph idx="1"/>
          </p:nvPr>
        </p:nvSpPr>
        <p:spPr>
          <a:xfrm>
            <a:off x="457200" y="1124744"/>
            <a:ext cx="8229600" cy="5544616"/>
          </a:xfrm>
        </p:spPr>
        <p:txBody>
          <a:bodyPr>
            <a:normAutofit fontScale="70000" lnSpcReduction="20000"/>
          </a:bodyPr>
          <a:lstStyle/>
          <a:p>
            <a:pPr marL="0" indent="0">
              <a:buNone/>
            </a:pPr>
            <a:r>
              <a:rPr lang="ja-JP" altLang="en-US" dirty="0" smtClean="0">
                <a:solidFill>
                  <a:srgbClr val="002060"/>
                </a:solidFill>
                <a:latin typeface="AR P丸ゴシック体E" panose="020F0900000000000000" pitchFamily="50" charset="-128"/>
                <a:ea typeface="AR P丸ゴシック体E" panose="020F0900000000000000" pitchFamily="50" charset="-128"/>
              </a:rPr>
              <a:t>４　活動スケジュール</a:t>
            </a:r>
            <a:endParaRPr lang="en-US" altLang="ja-JP" dirty="0" smtClean="0">
              <a:solidFill>
                <a:srgbClr val="002060"/>
              </a:solidFill>
              <a:latin typeface="AR P丸ゴシック体E" panose="020F0900000000000000" pitchFamily="50" charset="-128"/>
              <a:ea typeface="AR P丸ゴシック体E" panose="020F0900000000000000" pitchFamily="50" charset="-128"/>
            </a:endParaRPr>
          </a:p>
          <a:p>
            <a:pPr marL="0" indent="0">
              <a:buNone/>
            </a:pPr>
            <a:endParaRPr lang="en-US" altLang="ja-JP" sz="19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900" dirty="0" smtClean="0">
                <a:solidFill>
                  <a:srgbClr val="002060"/>
                </a:solidFill>
                <a:latin typeface="AR P丸ゴシック体E" panose="020F0900000000000000" pitchFamily="50" charset="-128"/>
                <a:ea typeface="AR P丸ゴシック体E" panose="020F0900000000000000" pitchFamily="50" charset="-128"/>
              </a:rPr>
              <a:t>　（</a:t>
            </a:r>
            <a:r>
              <a:rPr lang="ja-JP" altLang="ja-JP" sz="1900" dirty="0" smtClean="0">
                <a:solidFill>
                  <a:srgbClr val="002060"/>
                </a:solidFill>
                <a:latin typeface="AR P丸ゴシック体E" panose="020F0900000000000000" pitchFamily="50" charset="-128"/>
                <a:ea typeface="AR P丸ゴシック体E" panose="020F0900000000000000" pitchFamily="50" charset="-128"/>
              </a:rPr>
              <a:t>１</a:t>
            </a:r>
            <a:r>
              <a:rPr lang="ja-JP" altLang="en-US" sz="1900" dirty="0" smtClean="0">
                <a:solidFill>
                  <a:srgbClr val="002060"/>
                </a:solidFill>
                <a:latin typeface="AR P丸ゴシック体E" panose="020F0900000000000000" pitchFamily="50" charset="-128"/>
                <a:ea typeface="AR P丸ゴシック体E" panose="020F0900000000000000" pitchFamily="50" charset="-128"/>
              </a:rPr>
              <a:t>）</a:t>
            </a:r>
            <a:r>
              <a:rPr lang="ja-JP" altLang="ja-JP" sz="1900" dirty="0" smtClean="0">
                <a:solidFill>
                  <a:srgbClr val="002060"/>
                </a:solidFill>
                <a:latin typeface="AR P丸ゴシック体E" panose="020F0900000000000000" pitchFamily="50" charset="-128"/>
                <a:ea typeface="AR P丸ゴシック体E" panose="020F0900000000000000" pitchFamily="50" charset="-128"/>
              </a:rPr>
              <a:t>総合</a:t>
            </a:r>
            <a:r>
              <a:rPr lang="ja-JP" altLang="ja-JP" sz="1900" dirty="0">
                <a:solidFill>
                  <a:srgbClr val="002060"/>
                </a:solidFill>
                <a:latin typeface="AR P丸ゴシック体E" panose="020F0900000000000000" pitchFamily="50" charset="-128"/>
                <a:ea typeface="AR P丸ゴシック体E" panose="020F0900000000000000" pitchFamily="50" charset="-128"/>
              </a:rPr>
              <a:t>相談支援センター「ライフプラザ」の</a:t>
            </a:r>
            <a:r>
              <a:rPr lang="ja-JP" altLang="ja-JP" sz="1900" dirty="0" smtClean="0">
                <a:solidFill>
                  <a:srgbClr val="002060"/>
                </a:solidFill>
                <a:latin typeface="AR P丸ゴシック体E" panose="020F0900000000000000" pitchFamily="50" charset="-128"/>
                <a:ea typeface="AR P丸ゴシック体E" panose="020F0900000000000000" pitchFamily="50" charset="-128"/>
              </a:rPr>
              <a:t>設置</a:t>
            </a:r>
            <a:endParaRPr lang="en-US" altLang="ja-JP" sz="1900" dirty="0" smtClean="0">
              <a:solidFill>
                <a:srgbClr val="002060"/>
              </a:solidFill>
              <a:latin typeface="AR P丸ゴシック体E" panose="020F0900000000000000" pitchFamily="50" charset="-128"/>
              <a:ea typeface="AR P丸ゴシック体E" panose="020F0900000000000000" pitchFamily="50" charset="-128"/>
            </a:endParaRPr>
          </a:p>
          <a:p>
            <a:pPr marL="0" indent="0">
              <a:buNone/>
            </a:pPr>
            <a:r>
              <a:rPr lang="ja-JP" altLang="en-US" sz="1900" dirty="0">
                <a:latin typeface="AR P丸ゴシック体E" panose="020F0900000000000000" pitchFamily="50" charset="-128"/>
                <a:ea typeface="AR P丸ゴシック体E" panose="020F0900000000000000" pitchFamily="50" charset="-128"/>
              </a:rPr>
              <a:t>　</a:t>
            </a:r>
            <a:r>
              <a:rPr lang="ja-JP" altLang="en-US" sz="1900" dirty="0" smtClean="0">
                <a:latin typeface="AR P丸ゴシック体E" panose="020F0900000000000000" pitchFamily="50" charset="-128"/>
                <a:ea typeface="AR P丸ゴシック体E" panose="020F0900000000000000" pitchFamily="50" charset="-128"/>
              </a:rPr>
              <a:t>　　</a:t>
            </a:r>
            <a:r>
              <a:rPr lang="ja-JP" altLang="ja-JP" sz="1900" dirty="0" smtClean="0">
                <a:latin typeface="AR P丸ゴシック体E" panose="020F0900000000000000" pitchFamily="50" charset="-128"/>
                <a:ea typeface="AR P丸ゴシック体E" panose="020F0900000000000000" pitchFamily="50" charset="-128"/>
              </a:rPr>
              <a:t>既設</a:t>
            </a:r>
            <a:r>
              <a:rPr lang="ja-JP" altLang="ja-JP" sz="1900" dirty="0">
                <a:latin typeface="AR P丸ゴシック体E" panose="020F0900000000000000" pitchFamily="50" charset="-128"/>
                <a:ea typeface="AR P丸ゴシック体E" panose="020F0900000000000000" pitchFamily="50" charset="-128"/>
              </a:rPr>
              <a:t>（佐賀県内：</a:t>
            </a:r>
            <a:r>
              <a:rPr lang="en-US" altLang="ja-JP" sz="1900" dirty="0">
                <a:latin typeface="AR P丸ゴシック体E" panose="020F0900000000000000" pitchFamily="50" charset="-128"/>
                <a:ea typeface="AR P丸ゴシック体E" panose="020F0900000000000000" pitchFamily="50" charset="-128"/>
              </a:rPr>
              <a:t>6</a:t>
            </a:r>
            <a:r>
              <a:rPr lang="ja-JP" altLang="ja-JP" sz="1900" dirty="0">
                <a:latin typeface="AR P丸ゴシック体E" panose="020F0900000000000000" pitchFamily="50" charset="-128"/>
                <a:ea typeface="AR P丸ゴシック体E" panose="020F0900000000000000" pitchFamily="50" charset="-128"/>
              </a:rPr>
              <a:t>か所（佐賀、唐津、武雄、多久、神埼）、福岡県内</a:t>
            </a:r>
            <a:r>
              <a:rPr lang="en-US" altLang="ja-JP" sz="1900" dirty="0">
                <a:latin typeface="AR P丸ゴシック体E" panose="020F0900000000000000" pitchFamily="50" charset="-128"/>
                <a:ea typeface="AR P丸ゴシック体E" panose="020F0900000000000000" pitchFamily="50" charset="-128"/>
              </a:rPr>
              <a:t>2</a:t>
            </a:r>
            <a:r>
              <a:rPr lang="ja-JP" altLang="ja-JP" sz="1900" dirty="0">
                <a:latin typeface="AR P丸ゴシック体E" panose="020F0900000000000000" pitchFamily="50" charset="-128"/>
                <a:ea typeface="AR P丸ゴシック体E" panose="020F0900000000000000" pitchFamily="50" charset="-128"/>
              </a:rPr>
              <a:t>か所）</a:t>
            </a:r>
          </a:p>
          <a:p>
            <a:pPr marL="0" indent="0">
              <a:buNone/>
            </a:pPr>
            <a:endParaRPr lang="en-US" altLang="ja-JP" sz="19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900" dirty="0" smtClean="0">
                <a:solidFill>
                  <a:srgbClr val="002060"/>
                </a:solidFill>
                <a:latin typeface="AR P丸ゴシック体E" panose="020F0900000000000000" pitchFamily="50" charset="-128"/>
                <a:ea typeface="AR P丸ゴシック体E" panose="020F0900000000000000" pitchFamily="50" charset="-128"/>
              </a:rPr>
              <a:t>　（</a:t>
            </a:r>
            <a:r>
              <a:rPr lang="ja-JP" altLang="ja-JP" sz="1900" dirty="0" smtClean="0">
                <a:solidFill>
                  <a:srgbClr val="002060"/>
                </a:solidFill>
                <a:latin typeface="AR P丸ゴシック体E" panose="020F0900000000000000" pitchFamily="50" charset="-128"/>
                <a:ea typeface="AR P丸ゴシック体E" panose="020F0900000000000000" pitchFamily="50" charset="-128"/>
              </a:rPr>
              <a:t>２</a:t>
            </a:r>
            <a:r>
              <a:rPr lang="ja-JP" altLang="en-US" sz="1900" dirty="0" smtClean="0">
                <a:solidFill>
                  <a:srgbClr val="002060"/>
                </a:solidFill>
                <a:latin typeface="AR P丸ゴシック体E" panose="020F0900000000000000" pitchFamily="50" charset="-128"/>
                <a:ea typeface="AR P丸ゴシック体E" panose="020F0900000000000000" pitchFamily="50" charset="-128"/>
              </a:rPr>
              <a:t>）</a:t>
            </a:r>
            <a:r>
              <a:rPr lang="ja-JP" altLang="ja-JP" sz="1900" dirty="0" smtClean="0">
                <a:solidFill>
                  <a:srgbClr val="002060"/>
                </a:solidFill>
                <a:latin typeface="AR P丸ゴシック体E" panose="020F0900000000000000" pitchFamily="50" charset="-128"/>
                <a:ea typeface="AR P丸ゴシック体E" panose="020F0900000000000000" pitchFamily="50" charset="-128"/>
              </a:rPr>
              <a:t>生活</a:t>
            </a:r>
            <a:r>
              <a:rPr lang="ja-JP" altLang="ja-JP" sz="1900" dirty="0">
                <a:solidFill>
                  <a:srgbClr val="002060"/>
                </a:solidFill>
                <a:latin typeface="AR P丸ゴシック体E" panose="020F0900000000000000" pitchFamily="50" charset="-128"/>
                <a:ea typeface="AR P丸ゴシック体E" panose="020F0900000000000000" pitchFamily="50" charset="-128"/>
              </a:rPr>
              <a:t>困窮者からの相談</a:t>
            </a:r>
            <a:r>
              <a:rPr lang="ja-JP" altLang="ja-JP" sz="1900" dirty="0" smtClean="0">
                <a:solidFill>
                  <a:srgbClr val="002060"/>
                </a:solidFill>
                <a:latin typeface="AR P丸ゴシック体E" panose="020F0900000000000000" pitchFamily="50" charset="-128"/>
                <a:ea typeface="AR P丸ゴシック体E" panose="020F0900000000000000" pitchFamily="50" charset="-128"/>
              </a:rPr>
              <a:t>受付</a:t>
            </a:r>
            <a:r>
              <a:rPr lang="ja-JP" altLang="en-US" sz="1900" dirty="0" smtClean="0">
                <a:solidFill>
                  <a:srgbClr val="002060"/>
                </a:solidFill>
                <a:latin typeface="AR P丸ゴシック体E" panose="020F0900000000000000" pitchFamily="50" charset="-128"/>
                <a:ea typeface="AR P丸ゴシック体E" panose="020F0900000000000000" pitchFamily="50" charset="-128"/>
              </a:rPr>
              <a:t>：</a:t>
            </a:r>
            <a:r>
              <a:rPr lang="en-US" altLang="ja-JP" sz="1900" dirty="0" smtClean="0">
                <a:solidFill>
                  <a:srgbClr val="002060"/>
                </a:solidFill>
                <a:latin typeface="AR P丸ゴシック体E" panose="020F0900000000000000" pitchFamily="50" charset="-128"/>
                <a:ea typeface="AR P丸ゴシック体E" panose="020F0900000000000000" pitchFamily="50" charset="-128"/>
              </a:rPr>
              <a:t>4</a:t>
            </a:r>
            <a:r>
              <a:rPr lang="ja-JP" altLang="ja-JP" sz="1900" dirty="0">
                <a:solidFill>
                  <a:srgbClr val="002060"/>
                </a:solidFill>
                <a:latin typeface="AR P丸ゴシック体E" panose="020F0900000000000000" pitchFamily="50" charset="-128"/>
                <a:ea typeface="AR P丸ゴシック体E" panose="020F0900000000000000" pitchFamily="50" charset="-128"/>
              </a:rPr>
              <a:t>月～</a:t>
            </a:r>
            <a:r>
              <a:rPr lang="ja-JP" altLang="ja-JP" sz="1900" dirty="0">
                <a:latin typeface="AR P丸ゴシック体E" panose="020F0900000000000000" pitchFamily="50" charset="-128"/>
                <a:ea typeface="AR P丸ゴシック体E" panose="020F0900000000000000" pitchFamily="50" charset="-128"/>
              </a:rPr>
              <a:t>（ライフプラザを中心にして受付、相談無料）</a:t>
            </a:r>
          </a:p>
          <a:p>
            <a:pPr marL="0" indent="0">
              <a:buNone/>
            </a:pPr>
            <a:endParaRPr lang="en-US" altLang="ja-JP" sz="19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900" dirty="0" smtClean="0">
                <a:solidFill>
                  <a:srgbClr val="002060"/>
                </a:solidFill>
                <a:latin typeface="AR P丸ゴシック体E" panose="020F0900000000000000" pitchFamily="50" charset="-128"/>
                <a:ea typeface="AR P丸ゴシック体E" panose="020F0900000000000000" pitchFamily="50" charset="-128"/>
              </a:rPr>
              <a:t>　（</a:t>
            </a:r>
            <a:r>
              <a:rPr lang="ja-JP" altLang="ja-JP" sz="1900" dirty="0" smtClean="0">
                <a:solidFill>
                  <a:srgbClr val="002060"/>
                </a:solidFill>
                <a:latin typeface="AR P丸ゴシック体E" panose="020F0900000000000000" pitchFamily="50" charset="-128"/>
                <a:ea typeface="AR P丸ゴシック体E" panose="020F0900000000000000" pitchFamily="50" charset="-128"/>
              </a:rPr>
              <a:t>３</a:t>
            </a:r>
            <a:r>
              <a:rPr lang="ja-JP" altLang="en-US" sz="1900" dirty="0" smtClean="0">
                <a:solidFill>
                  <a:srgbClr val="002060"/>
                </a:solidFill>
                <a:latin typeface="AR P丸ゴシック体E" panose="020F0900000000000000" pitchFamily="50" charset="-128"/>
                <a:ea typeface="AR P丸ゴシック体E" panose="020F0900000000000000" pitchFamily="50" charset="-128"/>
              </a:rPr>
              <a:t>）</a:t>
            </a:r>
            <a:r>
              <a:rPr lang="ja-JP" altLang="ja-JP" sz="1900" dirty="0" smtClean="0">
                <a:solidFill>
                  <a:srgbClr val="002060"/>
                </a:solidFill>
                <a:latin typeface="AR P丸ゴシック体E" panose="020F0900000000000000" pitchFamily="50" charset="-128"/>
                <a:ea typeface="AR P丸ゴシック体E" panose="020F0900000000000000" pitchFamily="50" charset="-128"/>
              </a:rPr>
              <a:t>広報</a:t>
            </a:r>
            <a:r>
              <a:rPr lang="ja-JP" altLang="ja-JP" sz="1900" dirty="0">
                <a:solidFill>
                  <a:srgbClr val="002060"/>
                </a:solidFill>
                <a:latin typeface="AR P丸ゴシック体E" panose="020F0900000000000000" pitchFamily="50" charset="-128"/>
                <a:ea typeface="AR P丸ゴシック体E" panose="020F0900000000000000" pitchFamily="50" charset="-128"/>
              </a:rPr>
              <a:t>活動</a:t>
            </a:r>
          </a:p>
          <a:p>
            <a:r>
              <a:rPr lang="ja-JP" altLang="en-US" sz="1900" dirty="0" smtClean="0">
                <a:latin typeface="AR P丸ゴシック体E" panose="020F0900000000000000" pitchFamily="50" charset="-128"/>
                <a:ea typeface="AR P丸ゴシック体E" panose="020F0900000000000000" pitchFamily="50" charset="-128"/>
              </a:rPr>
              <a:t>　</a:t>
            </a:r>
            <a:r>
              <a:rPr lang="ja-JP" altLang="ja-JP" sz="1900" dirty="0" smtClean="0">
                <a:latin typeface="AR P丸ゴシック体E" panose="020F0900000000000000" pitchFamily="50" charset="-128"/>
                <a:ea typeface="AR P丸ゴシック体E" panose="020F0900000000000000" pitchFamily="50" charset="-128"/>
              </a:rPr>
              <a:t>①</a:t>
            </a:r>
            <a:r>
              <a:rPr lang="ja-JP" altLang="ja-JP" sz="1900" dirty="0">
                <a:latin typeface="AR P丸ゴシック体E" panose="020F0900000000000000" pitchFamily="50" charset="-128"/>
                <a:ea typeface="AR P丸ゴシック体E" panose="020F0900000000000000" pitchFamily="50" charset="-128"/>
              </a:rPr>
              <a:t>広報チラシの作成・配付：</a:t>
            </a:r>
            <a:r>
              <a:rPr lang="en-US" altLang="ja-JP" sz="1900" dirty="0">
                <a:latin typeface="AR P丸ゴシック体E" panose="020F0900000000000000" pitchFamily="50" charset="-128"/>
                <a:ea typeface="AR P丸ゴシック体E" panose="020F0900000000000000" pitchFamily="50" charset="-128"/>
              </a:rPr>
              <a:t>4</a:t>
            </a:r>
            <a:r>
              <a:rPr lang="ja-JP" altLang="ja-JP" sz="1900" dirty="0">
                <a:latin typeface="AR P丸ゴシック体E" panose="020F0900000000000000" pitchFamily="50" charset="-128"/>
                <a:ea typeface="AR P丸ゴシック体E" panose="020F0900000000000000" pitchFamily="50" charset="-128"/>
              </a:rPr>
              <a:t>月（</a:t>
            </a:r>
            <a:r>
              <a:rPr lang="en-US" altLang="ja-JP" sz="1900" dirty="0">
                <a:latin typeface="AR P丸ゴシック体E" panose="020F0900000000000000" pitchFamily="50" charset="-128"/>
                <a:ea typeface="AR P丸ゴシック体E" panose="020F0900000000000000" pitchFamily="50" charset="-128"/>
              </a:rPr>
              <a:t>20,000</a:t>
            </a:r>
            <a:r>
              <a:rPr lang="ja-JP" altLang="ja-JP" sz="1900" dirty="0">
                <a:latin typeface="AR P丸ゴシック体E" panose="020F0900000000000000" pitchFamily="50" charset="-128"/>
                <a:ea typeface="AR P丸ゴシック体E" panose="020F0900000000000000" pitchFamily="50" charset="-128"/>
              </a:rPr>
              <a:t>枚、県内公的機関等で配付）</a:t>
            </a:r>
          </a:p>
          <a:p>
            <a:r>
              <a:rPr lang="ja-JP" altLang="en-US" sz="1900" dirty="0" smtClean="0">
                <a:latin typeface="AR P丸ゴシック体E" panose="020F0900000000000000" pitchFamily="50" charset="-128"/>
                <a:ea typeface="AR P丸ゴシック体E" panose="020F0900000000000000" pitchFamily="50" charset="-128"/>
              </a:rPr>
              <a:t>　</a:t>
            </a:r>
            <a:r>
              <a:rPr lang="ja-JP" altLang="ja-JP" sz="1900" dirty="0" smtClean="0">
                <a:latin typeface="AR P丸ゴシック体E" panose="020F0900000000000000" pitchFamily="50" charset="-128"/>
                <a:ea typeface="AR P丸ゴシック体E" panose="020F0900000000000000" pitchFamily="50" charset="-128"/>
              </a:rPr>
              <a:t>②</a:t>
            </a:r>
            <a:r>
              <a:rPr lang="ja-JP" altLang="ja-JP" sz="1900" dirty="0">
                <a:latin typeface="AR P丸ゴシック体E" panose="020F0900000000000000" pitchFamily="50" charset="-128"/>
                <a:ea typeface="AR P丸ゴシック体E" panose="020F0900000000000000" pitchFamily="50" charset="-128"/>
              </a:rPr>
              <a:t>タウン情報誌等での広報：</a:t>
            </a:r>
            <a:r>
              <a:rPr lang="en-US" altLang="ja-JP" sz="1900" dirty="0">
                <a:latin typeface="AR P丸ゴシック体E" panose="020F0900000000000000" pitchFamily="50" charset="-128"/>
                <a:ea typeface="AR P丸ゴシック体E" panose="020F0900000000000000" pitchFamily="50" charset="-128"/>
              </a:rPr>
              <a:t>4</a:t>
            </a:r>
            <a:r>
              <a:rPr lang="ja-JP" altLang="ja-JP" sz="1900" dirty="0">
                <a:latin typeface="AR P丸ゴシック体E" panose="020F0900000000000000" pitchFamily="50" charset="-128"/>
                <a:ea typeface="AR P丸ゴシック体E" panose="020F0900000000000000" pitchFamily="50" charset="-128"/>
              </a:rPr>
              <a:t>月、</a:t>
            </a:r>
            <a:r>
              <a:rPr lang="en-US" altLang="ja-JP" sz="1900" dirty="0">
                <a:latin typeface="AR P丸ゴシック体E" panose="020F0900000000000000" pitchFamily="50" charset="-128"/>
                <a:ea typeface="AR P丸ゴシック体E" panose="020F0900000000000000" pitchFamily="50" charset="-128"/>
              </a:rPr>
              <a:t>8</a:t>
            </a:r>
            <a:r>
              <a:rPr lang="ja-JP" altLang="ja-JP" sz="1900" dirty="0">
                <a:latin typeface="AR P丸ゴシック体E" panose="020F0900000000000000" pitchFamily="50" charset="-128"/>
                <a:ea typeface="AR P丸ゴシック体E" panose="020F0900000000000000" pitchFamily="50" charset="-128"/>
              </a:rPr>
              <a:t>月、</a:t>
            </a:r>
            <a:r>
              <a:rPr lang="en-US" altLang="ja-JP" sz="1900" dirty="0">
                <a:latin typeface="AR P丸ゴシック体E" panose="020F0900000000000000" pitchFamily="50" charset="-128"/>
                <a:ea typeface="AR P丸ゴシック体E" panose="020F0900000000000000" pitchFamily="50" charset="-128"/>
              </a:rPr>
              <a:t>10</a:t>
            </a:r>
            <a:r>
              <a:rPr lang="ja-JP" altLang="ja-JP" sz="1900" dirty="0">
                <a:latin typeface="AR P丸ゴシック体E" panose="020F0900000000000000" pitchFamily="50" charset="-128"/>
                <a:ea typeface="AR P丸ゴシック体E" panose="020F0900000000000000" pitchFamily="50" charset="-128"/>
              </a:rPr>
              <a:t>月</a:t>
            </a:r>
          </a:p>
          <a:p>
            <a:r>
              <a:rPr lang="ja-JP" altLang="en-US" sz="1900" dirty="0" smtClean="0">
                <a:latin typeface="AR P丸ゴシック体E" panose="020F0900000000000000" pitchFamily="50" charset="-128"/>
                <a:ea typeface="AR P丸ゴシック体E" panose="020F0900000000000000" pitchFamily="50" charset="-128"/>
              </a:rPr>
              <a:t>　</a:t>
            </a:r>
            <a:r>
              <a:rPr lang="ja-JP" altLang="ja-JP" sz="1900" dirty="0" smtClean="0">
                <a:latin typeface="AR P丸ゴシック体E" panose="020F0900000000000000" pitchFamily="50" charset="-128"/>
                <a:ea typeface="AR P丸ゴシック体E" panose="020F0900000000000000" pitchFamily="50" charset="-128"/>
              </a:rPr>
              <a:t>③</a:t>
            </a:r>
            <a:r>
              <a:rPr lang="ja-JP" altLang="ja-JP" sz="1900" dirty="0">
                <a:latin typeface="AR P丸ゴシック体E" panose="020F0900000000000000" pitchFamily="50" charset="-128"/>
                <a:ea typeface="AR P丸ゴシック体E" panose="020F0900000000000000" pitchFamily="50" charset="-128"/>
              </a:rPr>
              <a:t>有線テレビ等での広報：</a:t>
            </a:r>
            <a:r>
              <a:rPr lang="en-US" altLang="ja-JP" sz="1900" dirty="0">
                <a:latin typeface="AR P丸ゴシック体E" panose="020F0900000000000000" pitchFamily="50" charset="-128"/>
                <a:ea typeface="AR P丸ゴシック体E" panose="020F0900000000000000" pitchFamily="50" charset="-128"/>
              </a:rPr>
              <a:t>5</a:t>
            </a:r>
            <a:r>
              <a:rPr lang="ja-JP" altLang="ja-JP" sz="1900" dirty="0">
                <a:latin typeface="AR P丸ゴシック体E" panose="020F0900000000000000" pitchFamily="50" charset="-128"/>
                <a:ea typeface="AR P丸ゴシック体E" panose="020F0900000000000000" pitchFamily="50" charset="-128"/>
              </a:rPr>
              <a:t>月～</a:t>
            </a:r>
          </a:p>
          <a:p>
            <a:pPr marL="0" indent="0">
              <a:buNone/>
            </a:pPr>
            <a:endParaRPr lang="en-US" altLang="ja-JP" sz="19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900" dirty="0" smtClean="0">
                <a:solidFill>
                  <a:srgbClr val="002060"/>
                </a:solidFill>
                <a:latin typeface="AR P丸ゴシック体E" panose="020F0900000000000000" pitchFamily="50" charset="-128"/>
                <a:ea typeface="AR P丸ゴシック体E" panose="020F0900000000000000" pitchFamily="50" charset="-128"/>
              </a:rPr>
              <a:t>　（</a:t>
            </a:r>
            <a:r>
              <a:rPr lang="ja-JP" altLang="ja-JP" sz="1900" dirty="0" smtClean="0">
                <a:solidFill>
                  <a:srgbClr val="002060"/>
                </a:solidFill>
                <a:latin typeface="AR P丸ゴシック体E" panose="020F0900000000000000" pitchFamily="50" charset="-128"/>
                <a:ea typeface="AR P丸ゴシック体E" panose="020F0900000000000000" pitchFamily="50" charset="-128"/>
              </a:rPr>
              <a:t>４</a:t>
            </a:r>
            <a:r>
              <a:rPr lang="ja-JP" altLang="en-US" sz="1900" dirty="0" smtClean="0">
                <a:solidFill>
                  <a:srgbClr val="002060"/>
                </a:solidFill>
                <a:latin typeface="AR P丸ゴシック体E" panose="020F0900000000000000" pitchFamily="50" charset="-128"/>
                <a:ea typeface="AR P丸ゴシック体E" panose="020F0900000000000000" pitchFamily="50" charset="-128"/>
              </a:rPr>
              <a:t>）</a:t>
            </a:r>
            <a:r>
              <a:rPr lang="ja-JP" altLang="ja-JP" sz="1900" dirty="0" smtClean="0">
                <a:solidFill>
                  <a:srgbClr val="002060"/>
                </a:solidFill>
                <a:latin typeface="AR P丸ゴシック体E" panose="020F0900000000000000" pitchFamily="50" charset="-128"/>
                <a:ea typeface="AR P丸ゴシック体E" panose="020F0900000000000000" pitchFamily="50" charset="-128"/>
              </a:rPr>
              <a:t>相談</a:t>
            </a:r>
            <a:r>
              <a:rPr lang="ja-JP" altLang="ja-JP" sz="1900" dirty="0">
                <a:solidFill>
                  <a:srgbClr val="002060"/>
                </a:solidFill>
                <a:latin typeface="AR P丸ゴシック体E" panose="020F0900000000000000" pitchFamily="50" charset="-128"/>
                <a:ea typeface="AR P丸ゴシック体E" panose="020F0900000000000000" pitchFamily="50" charset="-128"/>
              </a:rPr>
              <a:t>支援専門家（ホッとスタッフ（仮称））育成塾：</a:t>
            </a:r>
            <a:r>
              <a:rPr lang="en-US" altLang="ja-JP" sz="1900" dirty="0">
                <a:solidFill>
                  <a:srgbClr val="002060"/>
                </a:solidFill>
                <a:latin typeface="AR P丸ゴシック体E" panose="020F0900000000000000" pitchFamily="50" charset="-128"/>
                <a:ea typeface="AR P丸ゴシック体E" panose="020F0900000000000000" pitchFamily="50" charset="-128"/>
              </a:rPr>
              <a:t>7</a:t>
            </a:r>
            <a:r>
              <a:rPr lang="ja-JP" altLang="ja-JP" sz="1900" dirty="0">
                <a:solidFill>
                  <a:srgbClr val="002060"/>
                </a:solidFill>
                <a:latin typeface="AR P丸ゴシック体E" panose="020F0900000000000000" pitchFamily="50" charset="-128"/>
                <a:ea typeface="AR P丸ゴシック体E" panose="020F0900000000000000" pitchFamily="50" charset="-128"/>
              </a:rPr>
              <a:t>月</a:t>
            </a:r>
          </a:p>
          <a:p>
            <a:r>
              <a:rPr lang="ja-JP" altLang="en-US" sz="1900" dirty="0">
                <a:latin typeface="AR P丸ゴシック体E" panose="020F0900000000000000" pitchFamily="50" charset="-128"/>
                <a:ea typeface="AR P丸ゴシック体E" panose="020F0900000000000000" pitchFamily="50" charset="-128"/>
              </a:rPr>
              <a:t>　</a:t>
            </a:r>
            <a:r>
              <a:rPr lang="ja-JP" altLang="ja-JP" sz="1900" dirty="0" smtClean="0">
                <a:latin typeface="AR P丸ゴシック体E" panose="020F0900000000000000" pitchFamily="50" charset="-128"/>
                <a:ea typeface="AR P丸ゴシック体E" panose="020F0900000000000000" pitchFamily="50" charset="-128"/>
              </a:rPr>
              <a:t>行政</a:t>
            </a:r>
            <a:r>
              <a:rPr lang="ja-JP" altLang="ja-JP" sz="1900" dirty="0">
                <a:latin typeface="AR P丸ゴシック体E" panose="020F0900000000000000" pitchFamily="50" charset="-128"/>
                <a:ea typeface="AR P丸ゴシック体E" panose="020F0900000000000000" pitchFamily="50" charset="-128"/>
              </a:rPr>
              <a:t>書士、司法書士、税理士、社労士、社会福祉士、</a:t>
            </a:r>
            <a:r>
              <a:rPr lang="ja-JP" altLang="ja-JP" sz="1900" dirty="0" smtClean="0">
                <a:latin typeface="AR P丸ゴシック体E" panose="020F0900000000000000" pitchFamily="50" charset="-128"/>
                <a:ea typeface="AR P丸ゴシック体E" panose="020F0900000000000000" pitchFamily="50" charset="-128"/>
              </a:rPr>
              <a:t>ファイナンシャルプランナー</a:t>
            </a:r>
            <a:r>
              <a:rPr lang="ja-JP" altLang="ja-JP" sz="1900" dirty="0">
                <a:latin typeface="AR P丸ゴシック体E" panose="020F0900000000000000" pitchFamily="50" charset="-128"/>
                <a:ea typeface="AR P丸ゴシック体E" panose="020F0900000000000000" pitchFamily="50" charset="-128"/>
              </a:rPr>
              <a:t>等の専門家や一般市民を</a:t>
            </a:r>
            <a:r>
              <a:rPr lang="ja-JP" altLang="ja-JP" sz="1900" dirty="0" smtClean="0">
                <a:latin typeface="AR P丸ゴシック体E" panose="020F0900000000000000" pitchFamily="50" charset="-128"/>
                <a:ea typeface="AR P丸ゴシック体E" panose="020F0900000000000000" pitchFamily="50" charset="-128"/>
              </a:rPr>
              <a:t>対</a:t>
            </a:r>
            <a:endParaRPr lang="en-US" altLang="ja-JP" sz="1900" dirty="0" smtClean="0">
              <a:latin typeface="AR P丸ゴシック体E" panose="020F0900000000000000" pitchFamily="50" charset="-128"/>
              <a:ea typeface="AR P丸ゴシック体E" panose="020F0900000000000000" pitchFamily="50" charset="-128"/>
            </a:endParaRPr>
          </a:p>
          <a:p>
            <a:r>
              <a:rPr lang="ja-JP" altLang="en-US" sz="1900" dirty="0">
                <a:latin typeface="AR P丸ゴシック体E" panose="020F0900000000000000" pitchFamily="50" charset="-128"/>
                <a:ea typeface="AR P丸ゴシック体E" panose="020F0900000000000000" pitchFamily="50" charset="-128"/>
              </a:rPr>
              <a:t>　</a:t>
            </a:r>
            <a:r>
              <a:rPr lang="ja-JP" altLang="ja-JP" sz="1900" dirty="0" smtClean="0">
                <a:latin typeface="AR P丸ゴシック体E" panose="020F0900000000000000" pitchFamily="50" charset="-128"/>
                <a:ea typeface="AR P丸ゴシック体E" panose="020F0900000000000000" pitchFamily="50" charset="-128"/>
              </a:rPr>
              <a:t>象</a:t>
            </a:r>
            <a:r>
              <a:rPr lang="ja-JP" altLang="ja-JP" sz="1900" dirty="0">
                <a:latin typeface="AR P丸ゴシック体E" panose="020F0900000000000000" pitchFamily="50" charset="-128"/>
                <a:ea typeface="AR P丸ゴシック体E" panose="020F0900000000000000" pitchFamily="50" charset="-128"/>
              </a:rPr>
              <a:t>とした相談支援専門家（ホッとスタッフ（</a:t>
            </a:r>
            <a:r>
              <a:rPr lang="ja-JP" altLang="ja-JP" sz="1900" dirty="0" smtClean="0">
                <a:latin typeface="AR P丸ゴシック体E" panose="020F0900000000000000" pitchFamily="50" charset="-128"/>
                <a:ea typeface="AR P丸ゴシック体E" panose="020F0900000000000000" pitchFamily="50" charset="-128"/>
              </a:rPr>
              <a:t>仮称</a:t>
            </a:r>
            <a:r>
              <a:rPr lang="ja-JP" altLang="ja-JP" sz="1900" dirty="0">
                <a:latin typeface="AR P丸ゴシック体E" panose="020F0900000000000000" pitchFamily="50" charset="-128"/>
                <a:ea typeface="AR P丸ゴシック体E" panose="020F0900000000000000" pitchFamily="50" charset="-128"/>
              </a:rPr>
              <a:t>））育成のためのセミナー開催</a:t>
            </a:r>
          </a:p>
          <a:p>
            <a:pPr marL="0" indent="0">
              <a:buNone/>
            </a:pPr>
            <a:endParaRPr lang="en-US" altLang="ja-JP" sz="19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900" dirty="0" smtClean="0">
                <a:solidFill>
                  <a:srgbClr val="002060"/>
                </a:solidFill>
                <a:latin typeface="AR P丸ゴシック体E" panose="020F0900000000000000" pitchFamily="50" charset="-128"/>
                <a:ea typeface="AR P丸ゴシック体E" panose="020F0900000000000000" pitchFamily="50" charset="-128"/>
              </a:rPr>
              <a:t>　（</a:t>
            </a:r>
            <a:r>
              <a:rPr lang="ja-JP" altLang="ja-JP" sz="1900" dirty="0" smtClean="0">
                <a:solidFill>
                  <a:srgbClr val="002060"/>
                </a:solidFill>
                <a:latin typeface="AR P丸ゴシック体E" panose="020F0900000000000000" pitchFamily="50" charset="-128"/>
                <a:ea typeface="AR P丸ゴシック体E" panose="020F0900000000000000" pitchFamily="50" charset="-128"/>
              </a:rPr>
              <a:t>５</a:t>
            </a:r>
            <a:r>
              <a:rPr lang="ja-JP" altLang="en-US" sz="1900" dirty="0" smtClean="0">
                <a:solidFill>
                  <a:srgbClr val="002060"/>
                </a:solidFill>
                <a:latin typeface="AR P丸ゴシック体E" panose="020F0900000000000000" pitchFamily="50" charset="-128"/>
                <a:ea typeface="AR P丸ゴシック体E" panose="020F0900000000000000" pitchFamily="50" charset="-128"/>
              </a:rPr>
              <a:t>）</a:t>
            </a:r>
            <a:r>
              <a:rPr lang="ja-JP" altLang="ja-JP" sz="1900" dirty="0" smtClean="0">
                <a:solidFill>
                  <a:srgbClr val="002060"/>
                </a:solidFill>
                <a:latin typeface="AR P丸ゴシック体E" panose="020F0900000000000000" pitchFamily="50" charset="-128"/>
                <a:ea typeface="AR P丸ゴシック体E" panose="020F0900000000000000" pitchFamily="50" charset="-128"/>
              </a:rPr>
              <a:t>ホッ</a:t>
            </a:r>
            <a:r>
              <a:rPr lang="ja-JP" altLang="ja-JP" sz="1900" dirty="0">
                <a:solidFill>
                  <a:srgbClr val="002060"/>
                </a:solidFill>
                <a:latin typeface="AR P丸ゴシック体E" panose="020F0900000000000000" pitchFamily="50" charset="-128"/>
                <a:ea typeface="AR P丸ゴシック体E" panose="020F0900000000000000" pitchFamily="50" charset="-128"/>
              </a:rPr>
              <a:t>とセミナーの開催：</a:t>
            </a:r>
            <a:r>
              <a:rPr lang="en-US" altLang="ja-JP" sz="1900" dirty="0">
                <a:solidFill>
                  <a:srgbClr val="002060"/>
                </a:solidFill>
                <a:latin typeface="AR P丸ゴシック体E" panose="020F0900000000000000" pitchFamily="50" charset="-128"/>
                <a:ea typeface="AR P丸ゴシック体E" panose="020F0900000000000000" pitchFamily="50" charset="-128"/>
              </a:rPr>
              <a:t>10</a:t>
            </a:r>
            <a:r>
              <a:rPr lang="ja-JP" altLang="ja-JP" sz="1900" dirty="0">
                <a:solidFill>
                  <a:srgbClr val="002060"/>
                </a:solidFill>
                <a:latin typeface="AR P丸ゴシック体E" panose="020F0900000000000000" pitchFamily="50" charset="-128"/>
                <a:ea typeface="AR P丸ゴシック体E" panose="020F0900000000000000" pitchFamily="50" charset="-128"/>
              </a:rPr>
              <a:t>月</a:t>
            </a:r>
          </a:p>
          <a:p>
            <a:pPr marL="0" indent="0">
              <a:buNone/>
            </a:pPr>
            <a:r>
              <a:rPr lang="ja-JP" altLang="en-US" sz="1900" dirty="0" smtClean="0">
                <a:latin typeface="AR P丸ゴシック体E" panose="020F0900000000000000" pitchFamily="50" charset="-128"/>
                <a:ea typeface="AR P丸ゴシック体E" panose="020F0900000000000000" pitchFamily="50" charset="-128"/>
              </a:rPr>
              <a:t>　　</a:t>
            </a:r>
            <a:r>
              <a:rPr lang="ja-JP" altLang="ja-JP" sz="1900" dirty="0" smtClean="0">
                <a:latin typeface="AR P丸ゴシック体E" panose="020F0900000000000000" pitchFamily="50" charset="-128"/>
                <a:ea typeface="AR P丸ゴシック体E" panose="020F0900000000000000" pitchFamily="50" charset="-128"/>
              </a:rPr>
              <a:t>一般</a:t>
            </a:r>
            <a:r>
              <a:rPr lang="ja-JP" altLang="ja-JP" sz="1900" dirty="0">
                <a:latin typeface="AR P丸ゴシック体E" panose="020F0900000000000000" pitchFamily="50" charset="-128"/>
                <a:ea typeface="AR P丸ゴシック体E" panose="020F0900000000000000" pitchFamily="50" charset="-128"/>
              </a:rPr>
              <a:t>市民を対象とした生活困窮者の問題解決や自立に向けたセミナーの</a:t>
            </a:r>
            <a:r>
              <a:rPr lang="ja-JP" altLang="ja-JP" sz="1900" dirty="0" smtClean="0">
                <a:latin typeface="AR P丸ゴシック体E" panose="020F0900000000000000" pitchFamily="50" charset="-128"/>
                <a:ea typeface="AR P丸ゴシック体E" panose="020F0900000000000000" pitchFamily="50" charset="-128"/>
              </a:rPr>
              <a:t>開催</a:t>
            </a:r>
            <a:endParaRPr lang="en-US" altLang="ja-JP" sz="1900" dirty="0" smtClean="0">
              <a:latin typeface="AR P丸ゴシック体E" panose="020F0900000000000000" pitchFamily="50" charset="-128"/>
              <a:ea typeface="AR P丸ゴシック体E" panose="020F0900000000000000" pitchFamily="50" charset="-128"/>
            </a:endParaRPr>
          </a:p>
          <a:p>
            <a:pPr marL="0" indent="0">
              <a:buNone/>
            </a:pPr>
            <a:endParaRPr lang="en-US" altLang="ja-JP" sz="1900" dirty="0">
              <a:solidFill>
                <a:srgbClr val="002060"/>
              </a:solidFill>
              <a:latin typeface="AR P丸ゴシック体E" panose="020F0900000000000000" pitchFamily="50" charset="-128"/>
              <a:ea typeface="AR P丸ゴシック体E" panose="020F0900000000000000" pitchFamily="50" charset="-128"/>
            </a:endParaRPr>
          </a:p>
          <a:p>
            <a:pPr marL="0" indent="0">
              <a:buNone/>
            </a:pPr>
            <a:r>
              <a:rPr lang="ja-JP" altLang="en-US" sz="2600" dirty="0" smtClean="0">
                <a:solidFill>
                  <a:srgbClr val="002060"/>
                </a:solidFill>
                <a:latin typeface="AR P丸ゴシック体E" panose="020F0900000000000000" pitchFamily="50" charset="-128"/>
                <a:ea typeface="AR P丸ゴシック体E" panose="020F0900000000000000" pitchFamily="50" charset="-128"/>
              </a:rPr>
              <a:t>５</a:t>
            </a:r>
            <a:r>
              <a:rPr lang="ja-JP" altLang="en-US" sz="2600" dirty="0">
                <a:solidFill>
                  <a:srgbClr val="002060"/>
                </a:solidFill>
                <a:latin typeface="AR P丸ゴシック体E" panose="020F0900000000000000" pitchFamily="50" charset="-128"/>
                <a:ea typeface="AR P丸ゴシック体E" panose="020F0900000000000000" pitchFamily="50" charset="-128"/>
              </a:rPr>
              <a:t>　相談者の負担</a:t>
            </a:r>
            <a:endParaRPr lang="en-US" altLang="ja-JP" sz="2600" dirty="0">
              <a:solidFill>
                <a:srgbClr val="002060"/>
              </a:solidFill>
              <a:latin typeface="AR P丸ゴシック体E" panose="020F0900000000000000" pitchFamily="50" charset="-128"/>
              <a:ea typeface="AR P丸ゴシック体E" panose="020F0900000000000000" pitchFamily="50" charset="-128"/>
            </a:endParaRPr>
          </a:p>
          <a:p>
            <a:pPr marL="0" indent="0">
              <a:buNone/>
            </a:pPr>
            <a:r>
              <a:rPr lang="ja-JP" altLang="en-US" sz="1800" dirty="0">
                <a:latin typeface="AR P丸ゴシック体E" panose="020F0900000000000000" pitchFamily="50" charset="-128"/>
                <a:ea typeface="AR P丸ゴシック体E" panose="020F0900000000000000" pitchFamily="50" charset="-128"/>
              </a:rPr>
              <a:t>　　無料。必要経費のみ相談者負担。</a:t>
            </a:r>
            <a:endParaRPr lang="en-US" altLang="ja-JP" sz="1800" dirty="0">
              <a:latin typeface="AR P丸ゴシック体E" panose="020F0900000000000000" pitchFamily="50" charset="-128"/>
              <a:ea typeface="AR P丸ゴシック体E" panose="020F0900000000000000" pitchFamily="50" charset="-128"/>
            </a:endParaRPr>
          </a:p>
          <a:p>
            <a:pPr marL="0" indent="0">
              <a:buNone/>
            </a:pPr>
            <a:endParaRPr lang="en-US" altLang="ja-JP" sz="1800" dirty="0">
              <a:latin typeface="AR P丸ゴシック体E" panose="020F0900000000000000" pitchFamily="50" charset="-128"/>
              <a:ea typeface="AR P丸ゴシック体E" panose="020F0900000000000000" pitchFamily="50" charset="-128"/>
            </a:endParaRPr>
          </a:p>
          <a:p>
            <a:pPr marL="0" indent="0">
              <a:buNone/>
            </a:pPr>
            <a:r>
              <a:rPr lang="ja-JP" altLang="en-US" sz="2600" dirty="0" smtClean="0">
                <a:solidFill>
                  <a:srgbClr val="002060"/>
                </a:solidFill>
                <a:latin typeface="AR P丸ゴシック体E" panose="020F0900000000000000" pitchFamily="50" charset="-128"/>
                <a:ea typeface="AR P丸ゴシック体E" panose="020F0900000000000000" pitchFamily="50" charset="-128"/>
              </a:rPr>
              <a:t>６</a:t>
            </a:r>
            <a:r>
              <a:rPr lang="ja-JP" altLang="en-US" sz="2600" dirty="0">
                <a:solidFill>
                  <a:srgbClr val="002060"/>
                </a:solidFill>
                <a:latin typeface="AR P丸ゴシック体E" panose="020F0900000000000000" pitchFamily="50" charset="-128"/>
                <a:ea typeface="AR P丸ゴシック体E" panose="020F0900000000000000" pitchFamily="50" charset="-128"/>
              </a:rPr>
              <a:t>　行政との連携</a:t>
            </a:r>
            <a:endParaRPr lang="en-US" altLang="ja-JP" sz="2600" dirty="0">
              <a:solidFill>
                <a:srgbClr val="002060"/>
              </a:solidFill>
              <a:latin typeface="AR P丸ゴシック体E" panose="020F0900000000000000" pitchFamily="50" charset="-128"/>
              <a:ea typeface="AR P丸ゴシック体E" panose="020F0900000000000000" pitchFamily="50" charset="-128"/>
            </a:endParaRPr>
          </a:p>
          <a:p>
            <a:pPr marL="0" indent="0">
              <a:buNone/>
            </a:pPr>
            <a:r>
              <a:rPr lang="ja-JP" altLang="en-US" sz="2000" dirty="0">
                <a:latin typeface="AR P丸ゴシック体E" panose="020F0900000000000000" pitchFamily="50" charset="-128"/>
                <a:ea typeface="AR P丸ゴシック体E" panose="020F0900000000000000" pitchFamily="50" charset="-128"/>
              </a:rPr>
              <a:t>　　「生活困窮者自立促進支援法」を踏まえ、各県、各市等の行政機関との連携を十分に</a:t>
            </a:r>
            <a:r>
              <a:rPr lang="ja-JP" altLang="en-US" sz="2000" dirty="0" smtClean="0">
                <a:latin typeface="AR P丸ゴシック体E" panose="020F0900000000000000" pitchFamily="50" charset="-128"/>
                <a:ea typeface="AR P丸ゴシック体E" panose="020F0900000000000000" pitchFamily="50" charset="-128"/>
              </a:rPr>
              <a:t>図り</a:t>
            </a:r>
            <a:r>
              <a:rPr lang="ja-JP" altLang="en-US" sz="2000" dirty="0">
                <a:latin typeface="AR P丸ゴシック体E" panose="020F0900000000000000" pitchFamily="50" charset="-128"/>
                <a:ea typeface="AR P丸ゴシック体E" panose="020F0900000000000000" pitchFamily="50" charset="-128"/>
              </a:rPr>
              <a:t>活動を行う。</a:t>
            </a:r>
            <a:endParaRPr lang="en-US" altLang="ja-JP" sz="2000" dirty="0">
              <a:latin typeface="AR P丸ゴシック体E" panose="020F0900000000000000" pitchFamily="50" charset="-128"/>
              <a:ea typeface="AR P丸ゴシック体E" panose="020F0900000000000000" pitchFamily="50" charset="-128"/>
            </a:endParaRPr>
          </a:p>
          <a:p>
            <a:endParaRPr lang="ja-JP" altLang="ja-JP" sz="1900" dirty="0">
              <a:latin typeface="AR P丸ゴシック体E" panose="020F0900000000000000" pitchFamily="50" charset="-128"/>
              <a:ea typeface="AR P丸ゴシック体E" panose="020F0900000000000000" pitchFamily="50" charset="-128"/>
            </a:endParaRPr>
          </a:p>
          <a:p>
            <a:endParaRPr kumimoji="1" lang="ja-JP" altLang="en-US" dirty="0"/>
          </a:p>
        </p:txBody>
      </p:sp>
    </p:spTree>
    <p:extLst>
      <p:ext uri="{BB962C8B-B14F-4D97-AF65-F5344CB8AC3E}">
        <p14:creationId xmlns:p14="http://schemas.microsoft.com/office/powerpoint/2010/main" val="1387174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2700" dirty="0" smtClean="0">
                <a:solidFill>
                  <a:srgbClr val="002060"/>
                </a:solidFill>
                <a:latin typeface="AR P丸ゴシック体E" panose="020F0900000000000000" pitchFamily="50" charset="-128"/>
                <a:ea typeface="AR P丸ゴシック体E" panose="020F0900000000000000" pitchFamily="50" charset="-128"/>
              </a:rPr>
              <a:t>相談・支援フロー</a:t>
            </a:r>
            <a:endParaRPr kumimoji="1" lang="ja-JP" altLang="en-US" sz="27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514595302"/>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5813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720080"/>
          </a:xfrm>
        </p:spPr>
        <p:txBody>
          <a:bodyPr>
            <a:normAutofit/>
          </a:bodyPr>
          <a:lstStyle/>
          <a:p>
            <a:pPr algn="ctr"/>
            <a:r>
              <a:rPr kumimoji="1" lang="ja-JP" altLang="en-US" sz="2400" dirty="0" smtClean="0">
                <a:solidFill>
                  <a:srgbClr val="002060"/>
                </a:solidFill>
                <a:latin typeface="AR P丸ゴシック体E" panose="020F0900000000000000" pitchFamily="50" charset="-128"/>
                <a:ea typeface="AR P丸ゴシック体E" panose="020F0900000000000000" pitchFamily="50" charset="-128"/>
              </a:rPr>
              <a:t>相談・支援の専門家ネットワーク</a:t>
            </a:r>
            <a:endParaRPr kumimoji="1" lang="ja-JP" altLang="en-US" sz="2400" dirty="0">
              <a:solidFill>
                <a:srgbClr val="002060"/>
              </a:solidFill>
              <a:latin typeface="AR P丸ゴシック体E" panose="020F0900000000000000" pitchFamily="50" charset="-128"/>
              <a:ea typeface="AR P丸ゴシック体E" panose="020F0900000000000000"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044625599"/>
              </p:ext>
            </p:extLst>
          </p:nvPr>
        </p:nvGraphicFramePr>
        <p:xfrm>
          <a:off x="395536" y="1052736"/>
          <a:ext cx="8496944" cy="5424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4063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33400"/>
            <a:ext cx="8229600" cy="591344"/>
          </a:xfrm>
        </p:spPr>
        <p:txBody>
          <a:bodyPr>
            <a:normAutofit/>
          </a:bodyPr>
          <a:lstStyle/>
          <a:p>
            <a:r>
              <a:rPr kumimoji="1" lang="ja-JP" altLang="en-US" sz="2400" dirty="0" smtClean="0">
                <a:solidFill>
                  <a:srgbClr val="002060"/>
                </a:solidFill>
              </a:rPr>
              <a:t>　　　　</a:t>
            </a:r>
            <a:r>
              <a:rPr kumimoji="1" lang="ja-JP" altLang="en-US" sz="2400" dirty="0" smtClean="0">
                <a:solidFill>
                  <a:srgbClr val="002060"/>
                </a:solidFill>
                <a:latin typeface="AR P丸ゴシック体E" panose="020F0900000000000000" pitchFamily="50" charset="-128"/>
                <a:ea typeface="AR P丸ゴシック体E" panose="020F0900000000000000" pitchFamily="50" charset="-128"/>
              </a:rPr>
              <a:t>一般社団法人市民生活パートナーズの活動状況</a:t>
            </a:r>
            <a:endParaRPr kumimoji="1" lang="ja-JP" altLang="en-US" sz="2400" dirty="0">
              <a:solidFill>
                <a:srgbClr val="002060"/>
              </a:solidFill>
              <a:latin typeface="AR P丸ゴシック体E" panose="020F0900000000000000" pitchFamily="50" charset="-128"/>
              <a:ea typeface="AR P丸ゴシック体E" panose="020F0900000000000000" pitchFamily="50" charset="-128"/>
            </a:endParaRPr>
          </a:p>
        </p:txBody>
      </p:sp>
      <p:sp>
        <p:nvSpPr>
          <p:cNvPr id="3" name="コンテンツ プレースホルダー 2"/>
          <p:cNvSpPr>
            <a:spLocks noGrp="1"/>
          </p:cNvSpPr>
          <p:nvPr>
            <p:ph idx="1"/>
          </p:nvPr>
        </p:nvSpPr>
        <p:spPr>
          <a:xfrm>
            <a:off x="457200" y="1196752"/>
            <a:ext cx="8229600" cy="5280248"/>
          </a:xfrm>
        </p:spPr>
        <p:txBody>
          <a:bodyPr>
            <a:normAutofit/>
          </a:bodyPr>
          <a:lstStyle/>
          <a:p>
            <a:pPr marL="0" indent="0">
              <a:buNone/>
            </a:pPr>
            <a:r>
              <a:rPr lang="ja-JP" altLang="en-US" sz="1800" dirty="0" smtClean="0">
                <a:solidFill>
                  <a:srgbClr val="002060"/>
                </a:solidFill>
                <a:latin typeface="AR P丸ゴシック体E" panose="020F0900000000000000" pitchFamily="50" charset="-128"/>
                <a:ea typeface="AR P丸ゴシック体E" panose="020F0900000000000000" pitchFamily="50" charset="-128"/>
              </a:rPr>
              <a:t>１　設立目的</a:t>
            </a:r>
            <a:endParaRPr lang="en-US" altLang="ja-JP" sz="1800" dirty="0" smtClean="0">
              <a:solidFill>
                <a:srgbClr val="002060"/>
              </a:solidFill>
              <a:latin typeface="AR P丸ゴシック体E" panose="020F0900000000000000" pitchFamily="50" charset="-128"/>
              <a:ea typeface="AR P丸ゴシック体E" panose="020F0900000000000000" pitchFamily="50" charset="-128"/>
            </a:endParaRPr>
          </a:p>
          <a:p>
            <a:pPr marL="0" indent="0">
              <a:buNone/>
            </a:pPr>
            <a:r>
              <a:rPr lang="ja-JP" altLang="en-US" sz="1400" dirty="0">
                <a:latin typeface="AR P丸ゴシック体E" panose="020F0900000000000000" pitchFamily="50" charset="-128"/>
                <a:ea typeface="AR P丸ゴシック体E" panose="020F0900000000000000" pitchFamily="50" charset="-128"/>
              </a:rPr>
              <a:t>　</a:t>
            </a:r>
            <a:r>
              <a:rPr lang="ja-JP" altLang="en-US" sz="1400" dirty="0" smtClean="0">
                <a:latin typeface="AR P丸ゴシック体E" panose="020F0900000000000000" pitchFamily="50" charset="-128"/>
                <a:ea typeface="AR P丸ゴシック体E" panose="020F0900000000000000" pitchFamily="50" charset="-128"/>
              </a:rPr>
              <a:t>　行政</a:t>
            </a:r>
            <a:r>
              <a:rPr lang="ja-JP" altLang="ja-JP" sz="1400" dirty="0" smtClean="0">
                <a:latin typeface="AR P丸ゴシック体E" panose="020F0900000000000000" pitchFamily="50" charset="-128"/>
                <a:ea typeface="AR P丸ゴシック体E" panose="020F0900000000000000" pitchFamily="50" charset="-128"/>
              </a:rPr>
              <a:t>書士</a:t>
            </a:r>
            <a:r>
              <a:rPr lang="ja-JP" altLang="ja-JP" sz="1400" dirty="0">
                <a:latin typeface="AR P丸ゴシック体E" panose="020F0900000000000000" pitchFamily="50" charset="-128"/>
                <a:ea typeface="AR P丸ゴシック体E" panose="020F0900000000000000" pitchFamily="50" charset="-128"/>
              </a:rPr>
              <a:t>、司法書士、社会保険労務士、税理士及び</a:t>
            </a:r>
            <a:r>
              <a:rPr lang="ja-JP" altLang="ja-JP" sz="1400" dirty="0" smtClean="0">
                <a:latin typeface="AR P丸ゴシック体E" panose="020F0900000000000000" pitchFamily="50" charset="-128"/>
                <a:ea typeface="AR P丸ゴシック体E" panose="020F0900000000000000" pitchFamily="50" charset="-128"/>
              </a:rPr>
              <a:t>ファイナンシャルプランナー</a:t>
            </a:r>
            <a:r>
              <a:rPr lang="ja-JP" altLang="ja-JP" sz="1400" dirty="0">
                <a:latin typeface="AR P丸ゴシック体E" panose="020F0900000000000000" pitchFamily="50" charset="-128"/>
                <a:ea typeface="AR P丸ゴシック体E" panose="020F0900000000000000" pitchFamily="50" charset="-128"/>
              </a:rPr>
              <a:t>その他の豊かな</a:t>
            </a:r>
            <a:r>
              <a:rPr lang="ja-JP" altLang="ja-JP" sz="1400" dirty="0" smtClean="0">
                <a:latin typeface="AR P丸ゴシック体E" panose="020F0900000000000000" pitchFamily="50" charset="-128"/>
                <a:ea typeface="AR P丸ゴシック体E" panose="020F0900000000000000" pitchFamily="50" charset="-128"/>
              </a:rPr>
              <a:t>専門</a:t>
            </a:r>
            <a:endParaRPr lang="en-US" altLang="ja-JP" sz="14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400" dirty="0">
                <a:latin typeface="AR P丸ゴシック体E" panose="020F0900000000000000" pitchFamily="50" charset="-128"/>
                <a:ea typeface="AR P丸ゴシック体E" panose="020F0900000000000000" pitchFamily="50" charset="-128"/>
              </a:rPr>
              <a:t>　</a:t>
            </a:r>
            <a:r>
              <a:rPr lang="ja-JP" altLang="en-US" sz="1400" dirty="0" smtClean="0">
                <a:latin typeface="AR P丸ゴシック体E" panose="020F0900000000000000" pitchFamily="50" charset="-128"/>
                <a:ea typeface="AR P丸ゴシック体E" panose="020F0900000000000000" pitchFamily="50" charset="-128"/>
              </a:rPr>
              <a:t>　</a:t>
            </a:r>
            <a:r>
              <a:rPr lang="ja-JP" altLang="ja-JP" sz="1400" dirty="0" smtClean="0">
                <a:latin typeface="AR P丸ゴシック体E" panose="020F0900000000000000" pitchFamily="50" charset="-128"/>
                <a:ea typeface="AR P丸ゴシック体E" panose="020F0900000000000000" pitchFamily="50" charset="-128"/>
              </a:rPr>
              <a:t>的技能</a:t>
            </a:r>
            <a:r>
              <a:rPr lang="ja-JP" altLang="ja-JP" sz="1400" dirty="0">
                <a:latin typeface="AR P丸ゴシック体E" panose="020F0900000000000000" pitchFamily="50" charset="-128"/>
                <a:ea typeface="AR P丸ゴシック体E" panose="020F0900000000000000" pitchFamily="50" charset="-128"/>
              </a:rPr>
              <a:t>と経験を有する</a:t>
            </a:r>
            <a:r>
              <a:rPr lang="ja-JP" altLang="ja-JP" sz="1400" dirty="0" smtClean="0">
                <a:latin typeface="AR P丸ゴシック体E" panose="020F0900000000000000" pitchFamily="50" charset="-128"/>
                <a:ea typeface="AR P丸ゴシック体E" panose="020F0900000000000000" pitchFamily="50" charset="-128"/>
              </a:rPr>
              <a:t>専門家の</a:t>
            </a:r>
            <a:r>
              <a:rPr lang="ja-JP" altLang="ja-JP" sz="1400" dirty="0">
                <a:latin typeface="AR P丸ゴシック体E" panose="020F0900000000000000" pitchFamily="50" charset="-128"/>
                <a:ea typeface="AR P丸ゴシック体E" panose="020F0900000000000000" pitchFamily="50" charset="-128"/>
              </a:rPr>
              <a:t>ネットワークにより、市民の豊かで安定した暮らしや活発な社会・</a:t>
            </a:r>
            <a:r>
              <a:rPr lang="ja-JP" altLang="ja-JP" sz="1400" dirty="0" smtClean="0">
                <a:latin typeface="AR P丸ゴシック体E" panose="020F0900000000000000" pitchFamily="50" charset="-128"/>
                <a:ea typeface="AR P丸ゴシック体E" panose="020F0900000000000000" pitchFamily="50" charset="-128"/>
              </a:rPr>
              <a:t>事業</a:t>
            </a:r>
            <a:endParaRPr lang="en-US" altLang="ja-JP" sz="14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400" dirty="0">
                <a:latin typeface="AR P丸ゴシック体E" panose="020F0900000000000000" pitchFamily="50" charset="-128"/>
                <a:ea typeface="AR P丸ゴシック体E" panose="020F0900000000000000" pitchFamily="50" charset="-128"/>
              </a:rPr>
              <a:t>　</a:t>
            </a:r>
            <a:r>
              <a:rPr lang="ja-JP" altLang="en-US" sz="1400" dirty="0" smtClean="0">
                <a:latin typeface="AR P丸ゴシック体E" panose="020F0900000000000000" pitchFamily="50" charset="-128"/>
                <a:ea typeface="AR P丸ゴシック体E" panose="020F0900000000000000" pitchFamily="50" charset="-128"/>
              </a:rPr>
              <a:t>　</a:t>
            </a:r>
            <a:r>
              <a:rPr lang="ja-JP" altLang="ja-JP" sz="1400" dirty="0" smtClean="0">
                <a:latin typeface="AR P丸ゴシック体E" panose="020F0900000000000000" pitchFamily="50" charset="-128"/>
                <a:ea typeface="AR P丸ゴシック体E" panose="020F0900000000000000" pitchFamily="50" charset="-128"/>
              </a:rPr>
              <a:t>活動等（市民</a:t>
            </a:r>
            <a:r>
              <a:rPr lang="ja-JP" altLang="ja-JP" sz="1400" dirty="0">
                <a:latin typeface="AR P丸ゴシック体E" panose="020F0900000000000000" pitchFamily="50" charset="-128"/>
                <a:ea typeface="AR P丸ゴシック体E" panose="020F0900000000000000" pitchFamily="50" charset="-128"/>
              </a:rPr>
              <a:t>生活</a:t>
            </a:r>
            <a:r>
              <a:rPr lang="ja-JP" altLang="ja-JP" sz="1400" dirty="0" smtClean="0">
                <a:latin typeface="AR P丸ゴシック体E" panose="020F0900000000000000" pitchFamily="50" charset="-128"/>
                <a:ea typeface="AR P丸ゴシック体E" panose="020F0900000000000000" pitchFamily="50" charset="-128"/>
              </a:rPr>
              <a:t>等）</a:t>
            </a:r>
            <a:r>
              <a:rPr lang="ja-JP" altLang="ja-JP" sz="1400" dirty="0">
                <a:latin typeface="AR P丸ゴシック体E" panose="020F0900000000000000" pitchFamily="50" charset="-128"/>
                <a:ea typeface="AR P丸ゴシック体E" panose="020F0900000000000000" pitchFamily="50" charset="-128"/>
              </a:rPr>
              <a:t>を支援し、もって、市民生活等の安定向上及び</a:t>
            </a:r>
            <a:r>
              <a:rPr lang="ja-JP" altLang="ja-JP" sz="1400" dirty="0" smtClean="0">
                <a:latin typeface="AR P丸ゴシック体E" panose="020F0900000000000000" pitchFamily="50" charset="-128"/>
                <a:ea typeface="AR P丸ゴシック体E" panose="020F0900000000000000" pitchFamily="50" charset="-128"/>
              </a:rPr>
              <a:t>地域経済</a:t>
            </a:r>
            <a:r>
              <a:rPr lang="ja-JP" altLang="ja-JP" sz="1400" dirty="0">
                <a:latin typeface="AR P丸ゴシック体E" panose="020F0900000000000000" pitchFamily="50" charset="-128"/>
                <a:ea typeface="AR P丸ゴシック体E" panose="020F0900000000000000" pitchFamily="50" charset="-128"/>
              </a:rPr>
              <a:t>社会の健全な発展に</a:t>
            </a:r>
            <a:r>
              <a:rPr lang="ja-JP" altLang="ja-JP" sz="1400" dirty="0" smtClean="0">
                <a:latin typeface="AR P丸ゴシック体E" panose="020F0900000000000000" pitchFamily="50" charset="-128"/>
                <a:ea typeface="AR P丸ゴシック体E" panose="020F0900000000000000" pitchFamily="50" charset="-128"/>
              </a:rPr>
              <a:t>寄</a:t>
            </a:r>
            <a:endParaRPr lang="en-US" altLang="ja-JP" sz="1400" dirty="0" smtClean="0">
              <a:latin typeface="AR P丸ゴシック体E" panose="020F0900000000000000" pitchFamily="50" charset="-128"/>
              <a:ea typeface="AR P丸ゴシック体E" panose="020F0900000000000000" pitchFamily="50" charset="-128"/>
            </a:endParaRPr>
          </a:p>
          <a:p>
            <a:pPr marL="0" indent="0">
              <a:buNone/>
            </a:pPr>
            <a:r>
              <a:rPr lang="ja-JP" altLang="en-US" sz="1400" dirty="0">
                <a:latin typeface="AR P丸ゴシック体E" panose="020F0900000000000000" pitchFamily="50" charset="-128"/>
                <a:ea typeface="AR P丸ゴシック体E" panose="020F0900000000000000" pitchFamily="50" charset="-128"/>
              </a:rPr>
              <a:t>　</a:t>
            </a:r>
            <a:r>
              <a:rPr lang="ja-JP" altLang="en-US" sz="1400" dirty="0" smtClean="0">
                <a:latin typeface="AR P丸ゴシック体E" panose="020F0900000000000000" pitchFamily="50" charset="-128"/>
                <a:ea typeface="AR P丸ゴシック体E" panose="020F0900000000000000" pitchFamily="50" charset="-128"/>
              </a:rPr>
              <a:t>　</a:t>
            </a:r>
            <a:r>
              <a:rPr lang="ja-JP" altLang="ja-JP" sz="1400" dirty="0" smtClean="0">
                <a:latin typeface="AR P丸ゴシック体E" panose="020F0900000000000000" pitchFamily="50" charset="-128"/>
                <a:ea typeface="AR P丸ゴシック体E" panose="020F0900000000000000" pitchFamily="50" charset="-128"/>
              </a:rPr>
              <a:t>与</a:t>
            </a:r>
            <a:r>
              <a:rPr lang="ja-JP" altLang="en-US" sz="1400" dirty="0" smtClean="0">
                <a:latin typeface="AR P丸ゴシック体E" panose="020F0900000000000000" pitchFamily="50" charset="-128"/>
                <a:ea typeface="AR P丸ゴシック体E" panose="020F0900000000000000" pitchFamily="50" charset="-128"/>
              </a:rPr>
              <a:t>する。</a:t>
            </a:r>
            <a:endParaRPr lang="en-US" altLang="ja-JP" sz="1400" dirty="0" smtClean="0">
              <a:latin typeface="AR P丸ゴシック体E" panose="020F0900000000000000" pitchFamily="50" charset="-128"/>
              <a:ea typeface="AR P丸ゴシック体E" panose="020F0900000000000000" pitchFamily="50" charset="-128"/>
            </a:endParaRPr>
          </a:p>
          <a:p>
            <a:pPr marL="0" indent="0" fontAlgn="base">
              <a:buNone/>
            </a:pPr>
            <a:endParaRPr kumimoji="1" lang="en-US" altLang="ja-JP" sz="1400" dirty="0">
              <a:latin typeface="AR P丸ゴシック体E" panose="020F0900000000000000" pitchFamily="50" charset="-128"/>
              <a:ea typeface="AR P丸ゴシック体E" panose="020F0900000000000000" pitchFamily="50" charset="-128"/>
            </a:endParaRPr>
          </a:p>
          <a:p>
            <a:pPr marL="0" indent="0" fontAlgn="base">
              <a:buNone/>
            </a:pPr>
            <a:r>
              <a:rPr lang="ja-JP" altLang="en-US" sz="1800" dirty="0" smtClean="0">
                <a:solidFill>
                  <a:srgbClr val="002060"/>
                </a:solidFill>
                <a:latin typeface="AR P丸ゴシック体E" panose="020F0900000000000000" pitchFamily="50" charset="-128"/>
                <a:ea typeface="AR P丸ゴシック体E" panose="020F0900000000000000" pitchFamily="50" charset="-128"/>
              </a:rPr>
              <a:t>２　主な活動</a:t>
            </a:r>
            <a:endParaRPr lang="en-US" altLang="ja-JP" sz="1800" dirty="0" smtClean="0">
              <a:solidFill>
                <a:srgbClr val="002060"/>
              </a:solidFill>
              <a:latin typeface="AR P丸ゴシック体E" panose="020F0900000000000000" pitchFamily="50" charset="-128"/>
              <a:ea typeface="AR P丸ゴシック体E" panose="020F0900000000000000" pitchFamily="50" charset="-128"/>
            </a:endParaRPr>
          </a:p>
          <a:p>
            <a:pPr marL="0" indent="0" fontAlgn="base">
              <a:buNone/>
            </a:pPr>
            <a:r>
              <a:rPr lang="ja-JP" altLang="en-US" sz="1400" dirty="0">
                <a:latin typeface="AR P丸ゴシック体E" panose="020F0900000000000000" pitchFamily="50" charset="-128"/>
                <a:ea typeface="AR P丸ゴシック体E" panose="020F0900000000000000" pitchFamily="50" charset="-128"/>
              </a:rPr>
              <a:t>　</a:t>
            </a:r>
            <a:r>
              <a:rPr lang="ja-JP" altLang="en-US" sz="1400" dirty="0" smtClean="0">
                <a:latin typeface="AR P丸ゴシック体E" panose="020F0900000000000000" pitchFamily="50" charset="-128"/>
                <a:ea typeface="AR P丸ゴシック体E" panose="020F0900000000000000" pitchFamily="50" charset="-128"/>
              </a:rPr>
              <a:t>　①ライフプラザ（総合相談・支援センター）での各種相談・支援（佐賀・福岡・長崎県内に</a:t>
            </a:r>
            <a:r>
              <a:rPr lang="en-US" altLang="ja-JP" sz="1400" dirty="0" smtClean="0">
                <a:latin typeface="AR P丸ゴシック体E" panose="020F0900000000000000" pitchFamily="50" charset="-128"/>
                <a:ea typeface="AR P丸ゴシック体E" panose="020F0900000000000000" pitchFamily="50" charset="-128"/>
              </a:rPr>
              <a:t>8</a:t>
            </a:r>
            <a:r>
              <a:rPr lang="ja-JP" altLang="en-US" sz="1400" dirty="0" smtClean="0">
                <a:latin typeface="AR P丸ゴシック体E" panose="020F0900000000000000" pitchFamily="50" charset="-128"/>
                <a:ea typeface="AR P丸ゴシック体E" panose="020F0900000000000000" pitchFamily="50" charset="-128"/>
              </a:rPr>
              <a:t>か所常設）</a:t>
            </a:r>
            <a:endParaRPr lang="en-US" altLang="ja-JP" sz="1400" dirty="0" smtClean="0">
              <a:latin typeface="AR P丸ゴシック体E" panose="020F0900000000000000" pitchFamily="50" charset="-128"/>
              <a:ea typeface="AR P丸ゴシック体E" panose="020F0900000000000000" pitchFamily="50" charset="-128"/>
            </a:endParaRPr>
          </a:p>
          <a:p>
            <a:pPr marL="0" indent="0" fontAlgn="base">
              <a:buNone/>
            </a:pPr>
            <a:r>
              <a:rPr lang="ja-JP" altLang="en-US" sz="1400" dirty="0">
                <a:latin typeface="AR P丸ゴシック体E" panose="020F0900000000000000" pitchFamily="50" charset="-128"/>
                <a:ea typeface="AR P丸ゴシック体E" panose="020F0900000000000000" pitchFamily="50" charset="-128"/>
              </a:rPr>
              <a:t>　</a:t>
            </a:r>
            <a:r>
              <a:rPr lang="ja-JP" altLang="en-US" sz="1400" dirty="0" smtClean="0">
                <a:latin typeface="AR P丸ゴシック体E" panose="020F0900000000000000" pitchFamily="50" charset="-128"/>
                <a:ea typeface="AR P丸ゴシック体E" panose="020F0900000000000000" pitchFamily="50" charset="-128"/>
              </a:rPr>
              <a:t>　②暮らしと経営の包括支援</a:t>
            </a:r>
            <a:endParaRPr lang="en-US" altLang="ja-JP" sz="1400" dirty="0" smtClean="0">
              <a:latin typeface="AR P丸ゴシック体E" panose="020F0900000000000000" pitchFamily="50" charset="-128"/>
              <a:ea typeface="AR P丸ゴシック体E" panose="020F0900000000000000" pitchFamily="50" charset="-128"/>
            </a:endParaRPr>
          </a:p>
          <a:p>
            <a:pPr marL="0" indent="0" fontAlgn="base">
              <a:buNone/>
            </a:pPr>
            <a:r>
              <a:rPr lang="ja-JP" altLang="en-US" sz="1400" dirty="0">
                <a:latin typeface="AR P丸ゴシック体E" panose="020F0900000000000000" pitchFamily="50" charset="-128"/>
                <a:ea typeface="AR P丸ゴシック体E" panose="020F0900000000000000" pitchFamily="50" charset="-128"/>
              </a:rPr>
              <a:t>　</a:t>
            </a:r>
            <a:r>
              <a:rPr lang="ja-JP" altLang="en-US" sz="1400" dirty="0" smtClean="0">
                <a:latin typeface="AR P丸ゴシック体E" panose="020F0900000000000000" pitchFamily="50" charset="-128"/>
                <a:ea typeface="AR P丸ゴシック体E" panose="020F0900000000000000" pitchFamily="50" charset="-128"/>
              </a:rPr>
              <a:t>　　（重点）</a:t>
            </a:r>
            <a:endParaRPr lang="en-US" altLang="ja-JP" sz="1400" dirty="0" smtClean="0">
              <a:latin typeface="AR P丸ゴシック体E" panose="020F0900000000000000" pitchFamily="50" charset="-128"/>
              <a:ea typeface="AR P丸ゴシック体E" panose="020F0900000000000000" pitchFamily="50" charset="-128"/>
            </a:endParaRPr>
          </a:p>
          <a:p>
            <a:pPr marL="0" indent="0" fontAlgn="base">
              <a:buNone/>
            </a:pPr>
            <a:r>
              <a:rPr lang="ja-JP" altLang="en-US" sz="1400" dirty="0">
                <a:latin typeface="AR P丸ゴシック体E" panose="020F0900000000000000" pitchFamily="50" charset="-128"/>
                <a:ea typeface="AR P丸ゴシック体E" panose="020F0900000000000000" pitchFamily="50" charset="-128"/>
              </a:rPr>
              <a:t>　</a:t>
            </a:r>
            <a:r>
              <a:rPr lang="ja-JP" altLang="en-US" sz="1400" dirty="0" smtClean="0">
                <a:latin typeface="AR P丸ゴシック体E" panose="020F0900000000000000" pitchFamily="50" charset="-128"/>
                <a:ea typeface="AR P丸ゴシック体E" panose="020F0900000000000000" pitchFamily="50" charset="-128"/>
              </a:rPr>
              <a:t>　　・生活困窮者の自立促進の包括支援、・高齢者生活の包括支援、・創業、承継等経営の包括支援</a:t>
            </a:r>
            <a:endParaRPr lang="en-US" altLang="ja-JP" sz="1400" dirty="0" smtClean="0">
              <a:latin typeface="AR P丸ゴシック体E" panose="020F0900000000000000" pitchFamily="50" charset="-128"/>
              <a:ea typeface="AR P丸ゴシック体E" panose="020F0900000000000000" pitchFamily="50" charset="-128"/>
            </a:endParaRPr>
          </a:p>
          <a:p>
            <a:pPr marL="0" indent="0" fontAlgn="base">
              <a:buNone/>
            </a:pPr>
            <a:r>
              <a:rPr lang="ja-JP" altLang="en-US" sz="1400" dirty="0">
                <a:latin typeface="AR P丸ゴシック体E" panose="020F0900000000000000" pitchFamily="50" charset="-128"/>
                <a:ea typeface="AR P丸ゴシック体E" panose="020F0900000000000000" pitchFamily="50" charset="-128"/>
              </a:rPr>
              <a:t>　</a:t>
            </a:r>
            <a:r>
              <a:rPr lang="ja-JP" altLang="en-US" sz="1400" dirty="0" smtClean="0">
                <a:latin typeface="AR P丸ゴシック体E" panose="020F0900000000000000" pitchFamily="50" charset="-128"/>
                <a:ea typeface="AR P丸ゴシック体E" panose="020F0900000000000000" pitchFamily="50" charset="-128"/>
              </a:rPr>
              <a:t>　③実践塾、暮らし力検定等の開催</a:t>
            </a:r>
            <a:endParaRPr lang="en-US" altLang="ja-JP" sz="1400" dirty="0" smtClean="0">
              <a:latin typeface="AR P丸ゴシック体E" panose="020F0900000000000000" pitchFamily="50" charset="-128"/>
              <a:ea typeface="AR P丸ゴシック体E" panose="020F0900000000000000" pitchFamily="50" charset="-128"/>
            </a:endParaRPr>
          </a:p>
          <a:p>
            <a:pPr marL="0" indent="0" fontAlgn="base">
              <a:buNone/>
            </a:pPr>
            <a:r>
              <a:rPr lang="ja-JP" altLang="en-US" sz="1400" dirty="0">
                <a:latin typeface="AR P丸ゴシック体E" panose="020F0900000000000000" pitchFamily="50" charset="-128"/>
                <a:ea typeface="AR P丸ゴシック体E" panose="020F0900000000000000" pitchFamily="50" charset="-128"/>
              </a:rPr>
              <a:t>　</a:t>
            </a:r>
            <a:r>
              <a:rPr lang="ja-JP" altLang="en-US" sz="1400" dirty="0" smtClean="0">
                <a:latin typeface="AR P丸ゴシック体E" panose="020F0900000000000000" pitchFamily="50" charset="-128"/>
                <a:ea typeface="AR P丸ゴシック体E" panose="020F0900000000000000" pitchFamily="50" charset="-128"/>
              </a:rPr>
              <a:t>　④賢い暮らし・経営情報の提供</a:t>
            </a:r>
            <a:endParaRPr lang="en-US" altLang="ja-JP" sz="1400" dirty="0" smtClean="0">
              <a:latin typeface="AR P丸ゴシック体E" panose="020F0900000000000000" pitchFamily="50" charset="-128"/>
              <a:ea typeface="AR P丸ゴシック体E" panose="020F0900000000000000" pitchFamily="50" charset="-128"/>
            </a:endParaRPr>
          </a:p>
          <a:p>
            <a:pPr marL="0" indent="0" fontAlgn="base">
              <a:buNone/>
            </a:pPr>
            <a:r>
              <a:rPr lang="ja-JP" altLang="en-US" sz="1400" dirty="0">
                <a:latin typeface="AR P丸ゴシック体E" panose="020F0900000000000000" pitchFamily="50" charset="-128"/>
                <a:ea typeface="AR P丸ゴシック体E" panose="020F0900000000000000" pitchFamily="50" charset="-128"/>
              </a:rPr>
              <a:t>　</a:t>
            </a:r>
            <a:r>
              <a:rPr lang="ja-JP" altLang="en-US" sz="1400" dirty="0" smtClean="0">
                <a:latin typeface="AR P丸ゴシック体E" panose="020F0900000000000000" pitchFamily="50" charset="-128"/>
                <a:ea typeface="AR P丸ゴシック体E" panose="020F0900000000000000" pitchFamily="50" charset="-128"/>
              </a:rPr>
              <a:t>　⑤公的事業等の受託運営、調査研究・情報提供・人材育成　他</a:t>
            </a:r>
            <a:endParaRPr lang="en-US" altLang="ja-JP" sz="1400" dirty="0" smtClean="0">
              <a:latin typeface="AR P丸ゴシック体E" panose="020F0900000000000000" pitchFamily="50" charset="-128"/>
              <a:ea typeface="AR P丸ゴシック体E" panose="020F0900000000000000" pitchFamily="50" charset="-128"/>
            </a:endParaRPr>
          </a:p>
          <a:p>
            <a:pPr marL="0" indent="0" fontAlgn="base">
              <a:buNone/>
            </a:pPr>
            <a:endParaRPr lang="en-US" altLang="ja-JP" sz="1400" dirty="0">
              <a:latin typeface="AR P丸ゴシック体E" panose="020F0900000000000000" pitchFamily="50" charset="-128"/>
              <a:ea typeface="AR P丸ゴシック体E" panose="020F0900000000000000" pitchFamily="50" charset="-128"/>
            </a:endParaRPr>
          </a:p>
          <a:p>
            <a:pPr marL="0" indent="0" fontAlgn="base">
              <a:buNone/>
            </a:pPr>
            <a:r>
              <a:rPr lang="ja-JP" altLang="en-US" sz="1800" dirty="0" smtClean="0">
                <a:solidFill>
                  <a:srgbClr val="002060"/>
                </a:solidFill>
                <a:latin typeface="AR P丸ゴシック体E" panose="020F0900000000000000" pitchFamily="50" charset="-128"/>
                <a:ea typeface="AR P丸ゴシック体E" panose="020F0900000000000000" pitchFamily="50" charset="-128"/>
              </a:rPr>
              <a:t>３　専門家ネットワーク</a:t>
            </a:r>
            <a:endParaRPr lang="en-US" altLang="ja-JP" sz="1800" dirty="0" smtClean="0">
              <a:solidFill>
                <a:srgbClr val="002060"/>
              </a:solidFill>
              <a:latin typeface="AR P丸ゴシック体E" panose="020F0900000000000000" pitchFamily="50" charset="-128"/>
              <a:ea typeface="AR P丸ゴシック体E" panose="020F0900000000000000" pitchFamily="50" charset="-128"/>
            </a:endParaRPr>
          </a:p>
          <a:p>
            <a:pPr marL="0" indent="0" fontAlgn="base">
              <a:buNone/>
            </a:pPr>
            <a:r>
              <a:rPr lang="ja-JP" altLang="en-US" sz="1400" dirty="0">
                <a:latin typeface="AR P丸ゴシック体E" panose="020F0900000000000000" pitchFamily="50" charset="-128"/>
                <a:ea typeface="AR P丸ゴシック体E" panose="020F0900000000000000" pitchFamily="50" charset="-128"/>
              </a:rPr>
              <a:t>　</a:t>
            </a:r>
            <a:r>
              <a:rPr lang="ja-JP" altLang="en-US" sz="1400" dirty="0" smtClean="0">
                <a:latin typeface="AR P丸ゴシック体E" panose="020F0900000000000000" pitchFamily="50" charset="-128"/>
                <a:ea typeface="AR P丸ゴシック体E" panose="020F0900000000000000" pitchFamily="50" charset="-128"/>
              </a:rPr>
              <a:t>　会員数：２８名</a:t>
            </a:r>
            <a:endParaRPr lang="en-US" altLang="ja-JP" sz="1400" dirty="0" smtClean="0">
              <a:latin typeface="AR P丸ゴシック体E" panose="020F0900000000000000" pitchFamily="50" charset="-128"/>
              <a:ea typeface="AR P丸ゴシック体E" panose="020F0900000000000000" pitchFamily="50" charset="-128"/>
            </a:endParaRPr>
          </a:p>
          <a:p>
            <a:pPr marL="0" indent="0" fontAlgn="base">
              <a:buNone/>
            </a:pPr>
            <a:r>
              <a:rPr lang="ja-JP" altLang="en-US" sz="1400" dirty="0">
                <a:latin typeface="AR P丸ゴシック体E" panose="020F0900000000000000" pitchFamily="50" charset="-128"/>
                <a:ea typeface="AR P丸ゴシック体E" panose="020F0900000000000000" pitchFamily="50" charset="-128"/>
              </a:rPr>
              <a:t>　</a:t>
            </a:r>
            <a:r>
              <a:rPr lang="ja-JP" altLang="en-US" sz="1400" dirty="0" smtClean="0">
                <a:latin typeface="AR P丸ゴシック体E" panose="020F0900000000000000" pitchFamily="50" charset="-128"/>
                <a:ea typeface="AR P丸ゴシック体E" panose="020F0900000000000000" pitchFamily="50" charset="-128"/>
              </a:rPr>
              <a:t>　（行政書士、司法書士、弁護士、社労士、税理士、宅建主任者、不動産鑑定士、</a:t>
            </a:r>
            <a:endParaRPr lang="en-US" altLang="ja-JP" sz="1400" dirty="0" smtClean="0">
              <a:latin typeface="AR P丸ゴシック体E" panose="020F0900000000000000" pitchFamily="50" charset="-128"/>
              <a:ea typeface="AR P丸ゴシック体E" panose="020F0900000000000000" pitchFamily="50" charset="-128"/>
            </a:endParaRPr>
          </a:p>
          <a:p>
            <a:pPr marL="0" indent="0" fontAlgn="base">
              <a:buNone/>
            </a:pPr>
            <a:r>
              <a:rPr lang="ja-JP" altLang="en-US" sz="1400" dirty="0">
                <a:latin typeface="AR P丸ゴシック体E" panose="020F0900000000000000" pitchFamily="50" charset="-128"/>
                <a:ea typeface="AR P丸ゴシック体E" panose="020F0900000000000000" pitchFamily="50" charset="-128"/>
              </a:rPr>
              <a:t>　</a:t>
            </a:r>
            <a:r>
              <a:rPr lang="ja-JP" altLang="en-US" sz="1400" dirty="0" smtClean="0">
                <a:latin typeface="AR P丸ゴシック体E" panose="020F0900000000000000" pitchFamily="50" charset="-128"/>
                <a:ea typeface="AR P丸ゴシック体E" panose="020F0900000000000000" pitchFamily="50" charset="-128"/>
              </a:rPr>
              <a:t>　　</a:t>
            </a:r>
            <a:r>
              <a:rPr lang="en-US" altLang="ja-JP" sz="1400" dirty="0" smtClean="0">
                <a:latin typeface="AR P丸ゴシック体E" panose="020F0900000000000000" pitchFamily="50" charset="-128"/>
                <a:ea typeface="AR P丸ゴシック体E" panose="020F0900000000000000" pitchFamily="50" charset="-128"/>
              </a:rPr>
              <a:t>1</a:t>
            </a:r>
            <a:r>
              <a:rPr lang="ja-JP" altLang="en-US" sz="1400" dirty="0" smtClean="0">
                <a:latin typeface="AR P丸ゴシック体E" panose="020F0900000000000000" pitchFamily="50" charset="-128"/>
                <a:ea typeface="AR P丸ゴシック体E" panose="020F0900000000000000" pitchFamily="50" charset="-128"/>
              </a:rPr>
              <a:t>級ファイナンシャルプランナー等、実務経験豊かな専門家）</a:t>
            </a:r>
            <a:endParaRPr lang="en-US" altLang="ja-JP" sz="1400" dirty="0" smtClean="0">
              <a:latin typeface="AR P丸ゴシック体E" panose="020F0900000000000000" pitchFamily="50" charset="-128"/>
              <a:ea typeface="AR P丸ゴシック体E" panose="020F0900000000000000" pitchFamily="50" charset="-128"/>
            </a:endParaRPr>
          </a:p>
          <a:p>
            <a:pPr marL="0" indent="0" fontAlgn="base">
              <a:buNone/>
            </a:pPr>
            <a:endParaRPr kumimoji="1" lang="ja-JP" altLang="en-US" sz="1400" dirty="0"/>
          </a:p>
        </p:txBody>
      </p:sp>
    </p:spTree>
    <p:extLst>
      <p:ext uri="{BB962C8B-B14F-4D97-AF65-F5344CB8AC3E}">
        <p14:creationId xmlns:p14="http://schemas.microsoft.com/office/powerpoint/2010/main" val="42627940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クラリティ">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クラシック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367</TotalTime>
  <Words>129</Words>
  <Application>Microsoft Office PowerPoint</Application>
  <PresentationFormat>画面に合わせる (4:3)</PresentationFormat>
  <Paragraphs>155</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クラリティ</vt:lpstr>
      <vt:lpstr>「暮らしホッとらいん」活動計画</vt:lpstr>
      <vt:lpstr>活動の背景</vt:lpstr>
      <vt:lpstr>生活困窮者支援の視点</vt:lpstr>
      <vt:lpstr>「暮らしホッとらいん」活動計画（案）</vt:lpstr>
      <vt:lpstr>「暮らしホッとらいん」活動計画（案）</vt:lpstr>
      <vt:lpstr>「暮らしホッとらいん」活動計画（案）</vt:lpstr>
      <vt:lpstr>相談・支援フロー</vt:lpstr>
      <vt:lpstr>相談・支援の専門家ネットワーク</vt:lpstr>
      <vt:lpstr>　　　　一般社団法人市民生活パートナーズの活動状況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「暮らしホッとらいん」活動計画（案）</dc:title>
  <dc:creator>take</dc:creator>
  <cp:lastModifiedBy>take</cp:lastModifiedBy>
  <cp:revision>31</cp:revision>
  <cp:lastPrinted>2014-02-21T19:36:29Z</cp:lastPrinted>
  <dcterms:created xsi:type="dcterms:W3CDTF">2014-02-21T17:46:34Z</dcterms:created>
  <dcterms:modified xsi:type="dcterms:W3CDTF">2014-03-10T20:30:01Z</dcterms:modified>
</cp:coreProperties>
</file>