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sldIdLst>
    <p:sldId id="258" r:id="rId3"/>
    <p:sldId id="256" r:id="rId4"/>
  </p:sldIdLst>
  <p:sldSz cx="10693400" cy="7561263"/>
  <p:notesSz cx="6888163" cy="1002188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9" d="100"/>
          <a:sy n="79" d="100"/>
        </p:scale>
        <p:origin x="-732" y="37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9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109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421C0FE-EA00-4C32-828E-FA5334948199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85813" y="750888"/>
            <a:ext cx="53165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9054"/>
            <a:ext cx="2984870" cy="50109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700" y="9519054"/>
            <a:ext cx="2984870" cy="50109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32A7A40-AD68-4AFB-9BBB-64B4A75F25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75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A7A40-AD68-4AFB-9BBB-64B4A75F259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A7A40-AD68-4AFB-9BBB-64B4A75F259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341782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436" indent="0">
              <a:buNone/>
              <a:defRPr sz="3200"/>
            </a:lvl2pPr>
            <a:lvl3pPr marL="1042872" indent="0">
              <a:buNone/>
              <a:defRPr sz="2700"/>
            </a:lvl3pPr>
            <a:lvl4pPr marL="1564308" indent="0">
              <a:buNone/>
              <a:defRPr sz="2300"/>
            </a:lvl4pPr>
            <a:lvl5pPr marL="2085744" indent="0">
              <a:buNone/>
              <a:defRPr sz="2300"/>
            </a:lvl5pPr>
            <a:lvl6pPr marL="2607179" indent="0">
              <a:buNone/>
              <a:defRPr sz="2300"/>
            </a:lvl6pPr>
            <a:lvl7pPr marL="3128616" indent="0">
              <a:buNone/>
              <a:defRPr sz="2300"/>
            </a:lvl7pPr>
            <a:lvl8pPr marL="3650052" indent="0">
              <a:buNone/>
              <a:defRPr sz="2300"/>
            </a:lvl8pPr>
            <a:lvl9pPr marL="4171487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BB58C-20DD-4870-95D1-818819D55A65}" type="datetimeFigureOut">
              <a:rPr kumimoji="1" lang="ja-JP" altLang="en-US" smtClean="0"/>
              <a:pPr/>
              <a:t>2013/8/2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42872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2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6" indent="-260718" algn="l" defTabSz="1042872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2" indent="-260718" algn="l" defTabSz="1042872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7321601" y="248566"/>
            <a:ext cx="3250206" cy="1815882"/>
          </a:xfrm>
          <a:prstGeom prst="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27368" y="5070688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AR P丸ゴシック体M" pitchFamily="50" charset="-128"/>
                <a:ea typeface="AR P丸ゴシック体M" pitchFamily="50" charset="-128"/>
              </a:rPr>
              <a:t>特定非営利活動法人　</a:t>
            </a:r>
            <a:r>
              <a:rPr lang="ja-JP" altLang="en-US" sz="1600" dirty="0" smtClean="0">
                <a:latin typeface="AR P丸ゴシック体M" pitchFamily="50" charset="-128"/>
                <a:ea typeface="AR P丸ゴシック体M" pitchFamily="50" charset="-128"/>
              </a:rPr>
              <a:t>　　　　　　　　　全国</a:t>
            </a:r>
            <a:r>
              <a:rPr lang="ja-JP" altLang="en-US" sz="1600" dirty="0">
                <a:latin typeface="AR P丸ゴシック体M" pitchFamily="50" charset="-128"/>
                <a:ea typeface="AR P丸ゴシック体M" pitchFamily="50" charset="-128"/>
              </a:rPr>
              <a:t>こども福祉センター</a:t>
            </a:r>
            <a:endParaRPr kumimoji="1" lang="ja-JP" altLang="en-US" sz="160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694743" y="5651785"/>
            <a:ext cx="34374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〒</a:t>
            </a:r>
            <a:r>
              <a:rPr lang="en-US" altLang="zh-TW" sz="1400" dirty="0"/>
              <a:t>462-0058</a:t>
            </a:r>
            <a:r>
              <a:rPr lang="zh-TW" altLang="en-US" sz="1400" dirty="0"/>
              <a:t>　</a:t>
            </a:r>
          </a:p>
          <a:p>
            <a:r>
              <a:rPr lang="zh-TW" altLang="en-US" sz="1200" dirty="0">
                <a:latin typeface="AR P丸ゴシック体M" pitchFamily="50" charset="-128"/>
                <a:ea typeface="AR P丸ゴシック体M" pitchFamily="50" charset="-128"/>
              </a:rPr>
              <a:t>愛知県名古屋市北区西志賀町</a:t>
            </a:r>
            <a:r>
              <a:rPr lang="en-US" altLang="zh-TW" sz="1200" dirty="0">
                <a:latin typeface="AR P丸ゴシック体M" pitchFamily="50" charset="-128"/>
                <a:ea typeface="AR P丸ゴシック体M" pitchFamily="50" charset="-128"/>
              </a:rPr>
              <a:t>5</a:t>
            </a:r>
            <a:r>
              <a:rPr lang="zh-TW" altLang="en-US" sz="1200" dirty="0">
                <a:latin typeface="AR P丸ゴシック体M" pitchFamily="50" charset="-128"/>
                <a:ea typeface="AR P丸ゴシック体M" pitchFamily="50" charset="-128"/>
              </a:rPr>
              <a:t>丁目</a:t>
            </a:r>
            <a:r>
              <a:rPr lang="en-US" altLang="zh-TW" sz="1200" dirty="0" smtClean="0">
                <a:latin typeface="AR P丸ゴシック体M" pitchFamily="50" charset="-128"/>
                <a:ea typeface="AR P丸ゴシック体M" pitchFamily="50" charset="-128"/>
              </a:rPr>
              <a:t>4</a:t>
            </a:r>
            <a:r>
              <a:rPr lang="zh-TW" altLang="en-US" sz="1200" dirty="0" smtClean="0">
                <a:latin typeface="AR P丸ゴシック体M" pitchFamily="50" charset="-128"/>
                <a:ea typeface="AR P丸ゴシック体M" pitchFamily="50" charset="-128"/>
              </a:rPr>
              <a:t>番地</a:t>
            </a:r>
            <a:endParaRPr lang="en-US" altLang="zh-TW" sz="12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en-US" altLang="ja-JP" sz="1400" dirty="0"/>
              <a:t>TEL</a:t>
            </a:r>
            <a:r>
              <a:rPr lang="en-US" altLang="ja-JP" sz="1400" dirty="0" smtClean="0"/>
              <a:t>: </a:t>
            </a:r>
            <a:r>
              <a:rPr lang="en-US" altLang="ja-JP" sz="1400" dirty="0"/>
              <a:t>090-5109-7052</a:t>
            </a:r>
            <a:endParaRPr lang="ja-JP" altLang="ja-JP" sz="1400" dirty="0"/>
          </a:p>
          <a:p>
            <a:r>
              <a:rPr lang="en-US" altLang="ja-JP" sz="1400" dirty="0"/>
              <a:t>URL: http:// kodom0.jimdo.com/</a:t>
            </a:r>
            <a:endParaRPr lang="ja-JP" altLang="ja-JP" sz="1400" dirty="0"/>
          </a:p>
          <a:p>
            <a:r>
              <a:rPr lang="en-US" altLang="ja-JP" sz="1400" dirty="0"/>
              <a:t>Email: k0domo@yahoo.co.jp</a:t>
            </a:r>
            <a:endParaRPr lang="ja-JP" altLang="ja-JP" sz="1400" dirty="0"/>
          </a:p>
          <a:p>
            <a:endParaRPr lang="en-US" altLang="ja-JP" sz="12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協力団体  なごやかサポートみらい　</a:t>
            </a:r>
            <a:endParaRPr lang="en-US" altLang="ja-JP" sz="12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　　　</a:t>
            </a:r>
            <a:r>
              <a:rPr lang="en-US" altLang="ja-JP" sz="1200" dirty="0" smtClean="0">
                <a:latin typeface="AR P丸ゴシック体M" pitchFamily="50" charset="-128"/>
                <a:ea typeface="AR P丸ゴシック体M" pitchFamily="50" charset="-128"/>
              </a:rPr>
              <a:t>NPO</a:t>
            </a:r>
            <a:r>
              <a:rPr lang="ja-JP" altLang="en-US" sz="1200" dirty="0">
                <a:latin typeface="AR P丸ゴシック体M" pitchFamily="50" charset="-128"/>
                <a:ea typeface="AR P丸ゴシック体M" pitchFamily="50" charset="-128"/>
              </a:rPr>
              <a:t>法人 こどもサポートネットあいち</a:t>
            </a:r>
            <a:endParaRPr lang="en-US" altLang="zh-TW" sz="12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 algn="ctr"/>
            <a:endParaRPr lang="zh-TW" altLang="en-US" sz="140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2931" y="318381"/>
            <a:ext cx="3471069" cy="700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 会員・賛助会員募集のご案内</a:t>
            </a:r>
            <a:endParaRPr lang="ja-JP" altLang="en-US" sz="1800" dirty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endParaRPr lang="ja-JP" altLang="en-US" sz="1050" dirty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60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会員及び会費</a:t>
            </a:r>
            <a:endParaRPr lang="en-US" altLang="ja-JP" sz="1600" dirty="0" smtClean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05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（入会金）　</a:t>
            </a:r>
            <a:r>
              <a:rPr lang="en-US" altLang="ja-JP" sz="105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2000</a:t>
            </a:r>
            <a:r>
              <a:rPr lang="ja-JP" altLang="en-US" sz="105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円</a:t>
            </a:r>
            <a:endParaRPr lang="en-US" altLang="ja-JP" sz="1050" dirty="0" smtClean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・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一般 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年会費　</a:t>
            </a:r>
            <a:r>
              <a:rPr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3000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円   </a:t>
            </a:r>
            <a:endParaRPr lang="en-US" altLang="ja-JP" sz="1050" dirty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・　学生   年会費　</a:t>
            </a:r>
            <a:r>
              <a:rPr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1000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円　 </a:t>
            </a:r>
            <a:endParaRPr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・　団体（法人） 年会費</a:t>
            </a:r>
            <a:r>
              <a:rPr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  </a:t>
            </a:r>
            <a:r>
              <a:rPr lang="en-US" altLang="ja-JP" sz="1050" dirty="0">
                <a:latin typeface="AR P丸ゴシック体M" pitchFamily="50" charset="-128"/>
                <a:ea typeface="AR P丸ゴシック体M" pitchFamily="50" charset="-128"/>
              </a:rPr>
              <a:t>10000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円　 </a:t>
            </a:r>
          </a:p>
          <a:p>
            <a:r>
              <a:rPr lang="ja-JP" altLang="en-US" sz="105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050" dirty="0" smtClean="0">
                <a:solidFill>
                  <a:srgbClr val="FF0000"/>
                </a:solidFill>
                <a:latin typeface="AR P丸ゴシック体M" pitchFamily="50" charset="-128"/>
                <a:ea typeface="AR P丸ゴシック体M" pitchFamily="50" charset="-128"/>
              </a:rPr>
              <a:t>会員期間は納入した翌月から１年間</a:t>
            </a:r>
            <a:endParaRPr lang="en-US" altLang="ja-JP" sz="1050" dirty="0" smtClean="0">
              <a:solidFill>
                <a:srgbClr val="FF000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050" dirty="0" smtClean="0">
                <a:solidFill>
                  <a:srgbClr val="FF0000"/>
                </a:solidFill>
                <a:latin typeface="AR P丸ゴシック体M" pitchFamily="50" charset="-128"/>
                <a:ea typeface="AR P丸ゴシック体M" pitchFamily="50" charset="-128"/>
              </a:rPr>
              <a:t>会員証を後日郵送致します。</a:t>
            </a:r>
            <a:endParaRPr lang="en-US" altLang="ja-JP" sz="1050" dirty="0" smtClean="0">
              <a:solidFill>
                <a:srgbClr val="FF000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050" dirty="0" smtClean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050" dirty="0" smtClean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60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会員特典</a:t>
            </a:r>
            <a:endParaRPr lang="en-US" altLang="ja-JP" sz="1600" dirty="0" smtClean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①各種事業に</a:t>
            </a:r>
            <a:r>
              <a:rPr lang="ja-JP" altLang="en-US" sz="1200" dirty="0" smtClean="0">
                <a:solidFill>
                  <a:srgbClr val="FF0000"/>
                </a:solidFill>
                <a:latin typeface="AR P丸ゴシック体M" pitchFamily="50" charset="-128"/>
                <a:ea typeface="AR P丸ゴシック体M" pitchFamily="50" charset="-128"/>
              </a:rPr>
              <a:t>会員割引</a:t>
            </a:r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で参加できます。</a:t>
            </a:r>
            <a:endParaRPr lang="en-US" altLang="ja-JP" sz="12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1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100" dirty="0" smtClean="0">
                <a:latin typeface="AR P丸ゴシック体M" pitchFamily="50" charset="-128"/>
                <a:ea typeface="AR P丸ゴシック体M" pitchFamily="50" charset="-128"/>
              </a:rPr>
              <a:t>②全国こども福祉センターと協力団体である　　　　</a:t>
            </a:r>
            <a:r>
              <a:rPr lang="en-US" altLang="ja-JP" sz="1100" dirty="0" smtClean="0">
                <a:latin typeface="AR P丸ゴシック体M" pitchFamily="50" charset="-128"/>
                <a:ea typeface="AR P丸ゴシック体M" pitchFamily="50" charset="-128"/>
              </a:rPr>
              <a:t>NPO</a:t>
            </a:r>
            <a:r>
              <a:rPr lang="ja-JP" altLang="en-US" sz="1100" dirty="0" smtClean="0">
                <a:latin typeface="AR P丸ゴシック体M" pitchFamily="50" charset="-128"/>
                <a:ea typeface="AR P丸ゴシック体M" pitchFamily="50" charset="-128"/>
              </a:rPr>
              <a:t>法人 こどもサポートネットあいち主催の各種    行事も併せて</a:t>
            </a:r>
            <a:r>
              <a:rPr lang="ja-JP" altLang="en-US" sz="1100" dirty="0" smtClean="0">
                <a:solidFill>
                  <a:srgbClr val="FF0000"/>
                </a:solidFill>
                <a:latin typeface="AR P丸ゴシック体M" pitchFamily="50" charset="-128"/>
                <a:ea typeface="AR P丸ゴシック体M" pitchFamily="50" charset="-128"/>
              </a:rPr>
              <a:t>優先的にお知らせ</a:t>
            </a:r>
            <a:r>
              <a:rPr lang="ja-JP" altLang="en-US" sz="1100" dirty="0" smtClean="0">
                <a:latin typeface="AR P丸ゴシック体M" pitchFamily="50" charset="-128"/>
                <a:ea typeface="AR P丸ゴシック体M" pitchFamily="50" charset="-128"/>
              </a:rPr>
              <a:t>致します。</a:t>
            </a:r>
            <a:endParaRPr lang="en-US" altLang="ja-JP" sz="11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050" dirty="0" smtClean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050" dirty="0" smtClean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600" dirty="0" smtClean="0">
                <a:solidFill>
                  <a:srgbClr val="00B0F0"/>
                </a:solidFill>
                <a:latin typeface="AR P丸ゴシック体M" pitchFamily="50" charset="-128"/>
                <a:ea typeface="AR P丸ゴシック体M" pitchFamily="50" charset="-128"/>
              </a:rPr>
              <a:t>振込先</a:t>
            </a:r>
            <a:endParaRPr lang="ja-JP" altLang="en-US" sz="1600" dirty="0">
              <a:solidFill>
                <a:srgbClr val="00B0F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>
                <a:latin typeface="AR P丸ゴシック体M" pitchFamily="50" charset="-128"/>
                <a:ea typeface="AR P丸ゴシック体M" pitchFamily="50" charset="-128"/>
              </a:rPr>
              <a:t>・</a:t>
            </a:r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三菱</a:t>
            </a:r>
            <a:r>
              <a:rPr lang="ja-JP" altLang="en-US" sz="1200" dirty="0">
                <a:latin typeface="AR P丸ゴシック体M" pitchFamily="50" charset="-128"/>
                <a:ea typeface="AR P丸ゴシック体M" pitchFamily="50" charset="-128"/>
              </a:rPr>
              <a:t>東京</a:t>
            </a:r>
            <a:r>
              <a:rPr lang="en-US" altLang="ja-JP" sz="1200" dirty="0">
                <a:latin typeface="AR P丸ゴシック体M" pitchFamily="50" charset="-128"/>
                <a:ea typeface="AR P丸ゴシック体M" pitchFamily="50" charset="-128"/>
              </a:rPr>
              <a:t>UFJ</a:t>
            </a:r>
            <a:r>
              <a:rPr lang="ja-JP" altLang="en-US" sz="1200" dirty="0">
                <a:latin typeface="AR P丸ゴシック体M" pitchFamily="50" charset="-128"/>
                <a:ea typeface="AR P丸ゴシック体M" pitchFamily="50" charset="-128"/>
              </a:rPr>
              <a:t>銀行 尾頭橋支店 </a:t>
            </a:r>
            <a:endParaRPr lang="en-US" altLang="ja-JP" sz="12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店番</a:t>
            </a:r>
            <a:r>
              <a:rPr lang="en-US" altLang="ja-JP" sz="1200" dirty="0">
                <a:latin typeface="AR P丸ゴシック体M" pitchFamily="50" charset="-128"/>
                <a:ea typeface="AR P丸ゴシック体M" pitchFamily="50" charset="-128"/>
              </a:rPr>
              <a:t>286 </a:t>
            </a:r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普通預金</a:t>
            </a:r>
            <a:r>
              <a:rPr lang="en-US" altLang="ja-JP" sz="1200" dirty="0" smtClean="0">
                <a:latin typeface="AR P丸ゴシック体M" pitchFamily="50" charset="-128"/>
                <a:ea typeface="AR P丸ゴシック体M" pitchFamily="50" charset="-128"/>
              </a:rPr>
              <a:t>0062632 </a:t>
            </a:r>
            <a:endParaRPr lang="en-US" altLang="ja-JP" sz="1200" dirty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口座名 特定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非営利活動</a:t>
            </a:r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法人 全国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こども福祉センター</a:t>
            </a: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　     </a:t>
            </a:r>
            <a:endParaRPr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・ゆう</a:t>
            </a:r>
            <a:r>
              <a:rPr lang="ja-JP" altLang="en-US" sz="1200" dirty="0" err="1" smtClean="0">
                <a:latin typeface="AR P丸ゴシック体M" pitchFamily="50" charset="-128"/>
                <a:ea typeface="AR P丸ゴシック体M" pitchFamily="50" charset="-128"/>
              </a:rPr>
              <a:t>ちょ</a:t>
            </a:r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銀行</a:t>
            </a:r>
            <a:r>
              <a:rPr lang="ja-JP" altLang="en-US" sz="1200" dirty="0">
                <a:latin typeface="AR P丸ゴシック体M" pitchFamily="50" charset="-128"/>
                <a:ea typeface="AR P丸ゴシック体M" pitchFamily="50" charset="-128"/>
              </a:rPr>
              <a:t>　</a:t>
            </a:r>
          </a:p>
          <a:p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郵便</a:t>
            </a:r>
            <a:r>
              <a:rPr lang="ja-JP" altLang="en-US" sz="1200" dirty="0">
                <a:latin typeface="AR P丸ゴシック体M" pitchFamily="50" charset="-128"/>
                <a:ea typeface="AR P丸ゴシック体M" pitchFamily="50" charset="-128"/>
              </a:rPr>
              <a:t>振替：</a:t>
            </a:r>
            <a:r>
              <a:rPr lang="en-US" altLang="ja-JP" sz="1200" dirty="0">
                <a:latin typeface="AR P丸ゴシック体M" pitchFamily="50" charset="-128"/>
                <a:ea typeface="AR P丸ゴシック体M" pitchFamily="50" charset="-128"/>
              </a:rPr>
              <a:t>12110</a:t>
            </a:r>
            <a:r>
              <a:rPr lang="ja-JP" altLang="en-US" sz="1200" dirty="0">
                <a:latin typeface="AR P丸ゴシック体M" pitchFamily="50" charset="-128"/>
                <a:ea typeface="AR P丸ゴシック体M" pitchFamily="50" charset="-128"/>
              </a:rPr>
              <a:t>－</a:t>
            </a:r>
            <a:r>
              <a:rPr lang="en-US" altLang="ja-JP" sz="1200" dirty="0" smtClean="0">
                <a:latin typeface="AR P丸ゴシック体M" pitchFamily="50" charset="-128"/>
                <a:ea typeface="AR P丸ゴシック体M" pitchFamily="50" charset="-128"/>
              </a:rPr>
              <a:t>3-565607</a:t>
            </a:r>
            <a:endParaRPr lang="en-US" altLang="ja-JP" sz="1200" dirty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【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他金融機関からのお振込は下記</a:t>
            </a:r>
            <a:r>
              <a:rPr lang="en-US" altLang="ja-JP" sz="1050" dirty="0" smtClean="0">
                <a:latin typeface="AR P丸ゴシック体M" pitchFamily="50" charset="-128"/>
                <a:ea typeface="AR P丸ゴシック体M" pitchFamily="50" charset="-128"/>
              </a:rPr>
              <a:t>】</a:t>
            </a: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店名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：二一八（ニイチハチ） </a:t>
            </a: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店番 </a:t>
            </a:r>
            <a:r>
              <a:rPr lang="en-US" altLang="ja-JP" sz="1050" dirty="0">
                <a:latin typeface="AR P丸ゴシック体M" pitchFamily="50" charset="-128"/>
                <a:ea typeface="AR P丸ゴシック体M" pitchFamily="50" charset="-128"/>
              </a:rPr>
              <a:t>218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　普通預金 </a:t>
            </a:r>
            <a:r>
              <a:rPr lang="en-US" altLang="ja-JP" sz="1050" dirty="0">
                <a:latin typeface="AR P丸ゴシック体M" pitchFamily="50" charset="-128"/>
                <a:ea typeface="AR P丸ゴシック体M" pitchFamily="50" charset="-128"/>
              </a:rPr>
              <a:t>3565607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　　　　　 </a:t>
            </a:r>
          </a:p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口座名 特定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非営利活動</a:t>
            </a:r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法人 全国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こども福祉センター </a:t>
            </a:r>
          </a:p>
          <a:p>
            <a:endParaRPr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lang="ja-JP" altLang="en-US" sz="1050" dirty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400" dirty="0" smtClean="0">
                <a:solidFill>
                  <a:srgbClr val="00B0F0"/>
                </a:solidFill>
              </a:rPr>
              <a:t>　</a:t>
            </a:r>
            <a:r>
              <a:rPr lang="ja-JP" altLang="en-US" sz="1600" dirty="0" smtClean="0">
                <a:solidFill>
                  <a:srgbClr val="00B0F0"/>
                </a:solidFill>
              </a:rPr>
              <a:t>寄付金募集のご案内</a:t>
            </a:r>
            <a:endParaRPr lang="en-US" altLang="ja-JP" sz="1600" dirty="0" smtClean="0">
              <a:solidFill>
                <a:srgbClr val="00B0F0"/>
              </a:solidFill>
            </a:endParaRPr>
          </a:p>
          <a:p>
            <a:r>
              <a:rPr lang="ja-JP" altLang="en-US" sz="1200" dirty="0"/>
              <a:t>寄付金と</a:t>
            </a:r>
            <a:r>
              <a:rPr lang="ja-JP" altLang="en-US" sz="1200" dirty="0" smtClean="0"/>
              <a:t>合わせて、当会の活動・運営にご支援    頂ける方を随時募集しております。                           ご協力お願い致します。</a:t>
            </a:r>
            <a:endParaRPr lang="en-US" altLang="ja-JP" sz="1200" dirty="0" smtClean="0"/>
          </a:p>
          <a:p>
            <a:endParaRPr lang="en-US" altLang="ja-JP" sz="1400" dirty="0">
              <a:solidFill>
                <a:srgbClr val="00B0F0"/>
              </a:solidFill>
            </a:endParaRPr>
          </a:p>
          <a:p>
            <a:r>
              <a:rPr lang="en-US" altLang="ja-JP" sz="1400" dirty="0">
                <a:solidFill>
                  <a:srgbClr val="00B0F0"/>
                </a:solidFill>
              </a:rPr>
              <a:t> </a:t>
            </a:r>
            <a:endParaRPr kumimoji="1" lang="ja-JP" altLang="en-US" sz="1400" dirty="0">
              <a:solidFill>
                <a:srgbClr val="00B0F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38" y="2131622"/>
            <a:ext cx="2608838" cy="195662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402663" y="458010"/>
            <a:ext cx="3169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00B0F0"/>
                </a:solidFill>
              </a:rPr>
              <a:t>最年少の</a:t>
            </a:r>
            <a:r>
              <a:rPr kumimoji="1" lang="en-US" altLang="ja-JP" sz="1600" dirty="0" smtClean="0">
                <a:solidFill>
                  <a:srgbClr val="00B0F0"/>
                </a:solidFill>
              </a:rPr>
              <a:t>NPO</a:t>
            </a:r>
            <a:r>
              <a:rPr kumimoji="1" lang="ja-JP" altLang="en-US" sz="1600" dirty="0" smtClean="0">
                <a:solidFill>
                  <a:srgbClr val="00B0F0"/>
                </a:solidFill>
              </a:rPr>
              <a:t>法人</a:t>
            </a:r>
            <a:endParaRPr kumimoji="1" lang="en-US" altLang="ja-JP" sz="1600" dirty="0" smtClean="0">
              <a:solidFill>
                <a:srgbClr val="00B0F0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rgbClr val="FF0000"/>
                </a:solidFill>
              </a:rPr>
              <a:t>支援される側から　する側へ</a:t>
            </a:r>
            <a:r>
              <a:rPr kumimoji="1" lang="ja-JP" altLang="en-US" sz="1200" dirty="0" smtClean="0">
                <a:solidFill>
                  <a:srgbClr val="00B0F0"/>
                </a:solidFill>
              </a:rPr>
              <a:t>　</a:t>
            </a:r>
            <a:r>
              <a:rPr kumimoji="1" lang="ja-JP" altLang="en-US" sz="1600" dirty="0" smtClean="0"/>
              <a:t>　　　　　　　　　　　　　　　　　</a:t>
            </a:r>
            <a:endParaRPr kumimoji="1" lang="ja-JP" altLang="en-US" sz="1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199" y="6186252"/>
            <a:ext cx="667198" cy="667198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875574" y="2097559"/>
            <a:ext cx="3753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PｺﾞｼｯｸE" pitchFamily="50" charset="-128"/>
                <a:ea typeface="HGPｺﾞｼｯｸE" pitchFamily="50" charset="-128"/>
              </a:rPr>
              <a:t>　　　　　　　</a:t>
            </a:r>
            <a:endParaRPr lang="ja-JP" altLang="en-US" sz="16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922" y="401157"/>
            <a:ext cx="589041" cy="69848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629044" y="6130161"/>
            <a:ext cx="2912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 smtClean="0"/>
              <a:t>理念</a:t>
            </a:r>
            <a:r>
              <a:rPr lang="en-US" altLang="ja-JP" sz="1400" dirty="0" smtClean="0"/>
              <a:t>】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居場所</a:t>
            </a:r>
            <a:r>
              <a:rPr lang="ja-JP" altLang="en-US" sz="1400" dirty="0"/>
              <a:t>のない「こども」</a:t>
            </a:r>
            <a:r>
              <a:rPr lang="ja-JP" altLang="en-US" sz="1400" dirty="0" smtClean="0"/>
              <a:t>へ</a:t>
            </a:r>
            <a:endParaRPr lang="en-US" altLang="ja-JP" sz="1400" dirty="0" smtClean="0"/>
          </a:p>
          <a:p>
            <a:r>
              <a:rPr lang="ja-JP" altLang="en-US" sz="1400" dirty="0" smtClean="0"/>
              <a:t>「</a:t>
            </a:r>
            <a:r>
              <a:rPr lang="ja-JP" altLang="en-US" sz="1400" dirty="0"/>
              <a:t>安心できる居場所」を提供し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r>
              <a:rPr lang="ja-JP" altLang="en-US" sz="1400" dirty="0" smtClean="0"/>
              <a:t>社会</a:t>
            </a:r>
            <a:r>
              <a:rPr lang="ja-JP" altLang="en-US" sz="1400" dirty="0"/>
              <a:t>参画の後押しを</a:t>
            </a:r>
            <a:r>
              <a:rPr lang="ja-JP" altLang="en-US" sz="1400" dirty="0" smtClean="0"/>
              <a:t>する。</a:t>
            </a:r>
            <a:endParaRPr lang="en-US" altLang="ja-JP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75574" y="361366"/>
            <a:ext cx="30758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B0F0"/>
                </a:solidFill>
              </a:rPr>
              <a:t>・コミュニティ　活動場所</a:t>
            </a:r>
            <a:endParaRPr lang="en-US" altLang="ja-JP" sz="1600" dirty="0" smtClean="0">
              <a:solidFill>
                <a:srgbClr val="00B0F0"/>
              </a:solidFill>
            </a:endParaRPr>
          </a:p>
          <a:p>
            <a:r>
              <a:rPr lang="ja-JP" altLang="en-US" sz="1200" dirty="0" smtClean="0"/>
              <a:t>松原学区センター（第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・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土曜</a:t>
            </a:r>
            <a:r>
              <a:rPr lang="en-US" altLang="ja-JP" sz="1200" dirty="0" smtClean="0"/>
              <a:t>13</a:t>
            </a:r>
            <a:r>
              <a:rPr lang="ja-JP" altLang="en-US" sz="1200" dirty="0" smtClean="0"/>
              <a:t>時～</a:t>
            </a:r>
            <a:r>
              <a:rPr lang="en-US" altLang="ja-JP" sz="1200" dirty="0" smtClean="0"/>
              <a:t>16</a:t>
            </a:r>
            <a:r>
              <a:rPr lang="ja-JP" altLang="en-US" sz="1200" dirty="0" smtClean="0"/>
              <a:t>時）</a:t>
            </a:r>
            <a:endParaRPr lang="en-US" altLang="ja-JP" sz="1200" dirty="0" smtClean="0"/>
          </a:p>
          <a:p>
            <a:r>
              <a:rPr lang="ja-JP" altLang="en-US" sz="1200" dirty="0" smtClean="0"/>
              <a:t>名古屋市</a:t>
            </a:r>
            <a:r>
              <a:rPr lang="zh-CN" altLang="en-US" sz="1200" dirty="0" smtClean="0"/>
              <a:t>中区</a:t>
            </a:r>
            <a:r>
              <a:rPr lang="zh-CN" altLang="en-US" sz="1200" dirty="0"/>
              <a:t>松原二丁目</a:t>
            </a:r>
            <a:r>
              <a:rPr lang="en-US" altLang="zh-CN" sz="1200" dirty="0" smtClean="0"/>
              <a:t>22-24</a:t>
            </a:r>
          </a:p>
          <a:p>
            <a:r>
              <a:rPr kumimoji="1" lang="ja-JP" altLang="en-US" sz="1200" dirty="0" smtClean="0"/>
              <a:t>（名城線東別院駅</a:t>
            </a:r>
            <a:r>
              <a:rPr kumimoji="1" lang="en-US" altLang="ja-JP" sz="1200" dirty="0" smtClean="0"/>
              <a:t>4</a:t>
            </a:r>
            <a:r>
              <a:rPr kumimoji="1" lang="ja-JP" altLang="en-US" sz="1200" dirty="0" smtClean="0"/>
              <a:t>番出口　徒歩</a:t>
            </a:r>
            <a:r>
              <a:rPr kumimoji="1" lang="en-US" altLang="ja-JP" sz="1200" dirty="0" smtClean="0"/>
              <a:t>10</a:t>
            </a:r>
            <a:r>
              <a:rPr kumimoji="1" lang="ja-JP" altLang="en-US" sz="1200" dirty="0" smtClean="0"/>
              <a:t>分）</a:t>
            </a:r>
            <a:endParaRPr kumimoji="1" lang="en-US" altLang="ja-JP" sz="1200" dirty="0" smtClean="0"/>
          </a:p>
          <a:p>
            <a:endParaRPr lang="en-US" altLang="ja-JP" sz="1600" dirty="0"/>
          </a:p>
          <a:p>
            <a:endParaRPr kumimoji="1" lang="en-US" altLang="ja-JP" sz="1600" dirty="0" smtClean="0"/>
          </a:p>
          <a:p>
            <a:endParaRPr lang="en-US" altLang="ja-JP" sz="1600" dirty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 smtClean="0">
              <a:solidFill>
                <a:srgbClr val="0070C0"/>
              </a:solidFill>
            </a:endParaRPr>
          </a:p>
          <a:p>
            <a:r>
              <a:rPr lang="ja-JP" altLang="en-US" sz="1600" dirty="0" smtClean="0">
                <a:solidFill>
                  <a:srgbClr val="00B0F0"/>
                </a:solidFill>
              </a:rPr>
              <a:t>・非行防止　活動場所</a:t>
            </a:r>
            <a:endParaRPr lang="en-US" altLang="ja-JP" sz="1600" dirty="0" smtClean="0">
              <a:solidFill>
                <a:srgbClr val="00B0F0"/>
              </a:solidFill>
            </a:endParaRPr>
          </a:p>
          <a:p>
            <a:r>
              <a:rPr kumimoji="1" lang="ja-JP" altLang="en-US" sz="1200" dirty="0" smtClean="0"/>
              <a:t>名古屋駅西口　</a:t>
            </a:r>
            <a:r>
              <a:rPr lang="ja-JP" altLang="en-US" sz="1200" dirty="0" smtClean="0"/>
              <a:t>ビックカメラ</a:t>
            </a:r>
            <a:r>
              <a:rPr kumimoji="1" lang="ja-JP" altLang="en-US" sz="1200" dirty="0" smtClean="0"/>
              <a:t>前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金山総合駅北口・南口など</a:t>
            </a:r>
            <a:r>
              <a:rPr lang="zh-TW" altLang="en-US" sz="1200" dirty="0"/>
              <a:t>（毎週土曜）</a:t>
            </a:r>
          </a:p>
          <a:p>
            <a:endParaRPr kumimoji="1" lang="en-US" altLang="ja-JP" sz="1200" dirty="0" smtClean="0"/>
          </a:p>
          <a:p>
            <a:r>
              <a:rPr kumimoji="1" lang="ja-JP" altLang="en-US" sz="1400" b="1" dirty="0" smtClean="0">
                <a:solidFill>
                  <a:srgbClr val="0070C0"/>
                </a:solidFill>
              </a:rPr>
              <a:t>学生インターン・ボランティア募集中！</a:t>
            </a:r>
            <a:endParaRPr kumimoji="1" lang="ja-JP" altLang="en-US" sz="1400" b="1" dirty="0">
              <a:solidFill>
                <a:srgbClr val="0070C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17" y="1255552"/>
            <a:ext cx="2553247" cy="244774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327545" y="1081235"/>
            <a:ext cx="35323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　　　</a:t>
            </a:r>
            <a:r>
              <a:rPr kumimoji="1" lang="ja-JP" altLang="en-US" sz="1800" b="1" dirty="0" smtClean="0"/>
              <a:t>特定非営利活動法人</a:t>
            </a:r>
            <a:endParaRPr kumimoji="1" lang="en-US" altLang="ja-JP" sz="1800" b="1" dirty="0" smtClean="0"/>
          </a:p>
          <a:p>
            <a:r>
              <a:rPr lang="ja-JP" altLang="en-US" sz="2400" dirty="0"/>
              <a:t>全国こども福祉センター</a:t>
            </a:r>
            <a:endParaRPr kumimoji="1" lang="ja-JP" altLang="en-US" sz="2400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27" y="4168739"/>
            <a:ext cx="2551745" cy="190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229237" y="1018833"/>
            <a:ext cx="3124158" cy="4031873"/>
          </a:xfrm>
          <a:prstGeom prst="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なぜ一般家庭？～設立</a:t>
            </a:r>
            <a:r>
              <a:rPr lang="ja-JP" altLang="en-US" sz="1600" b="1" dirty="0"/>
              <a:t>の経緯</a:t>
            </a:r>
            <a:r>
              <a:rPr lang="ja-JP" altLang="en-US" sz="1600" dirty="0"/>
              <a:t> </a:t>
            </a:r>
          </a:p>
          <a:p>
            <a:r>
              <a:rPr lang="ja-JP" altLang="en-US" sz="1600" dirty="0" smtClean="0"/>
              <a:t>　</a:t>
            </a:r>
            <a:r>
              <a:rPr lang="ja-JP" altLang="en-US" sz="1400" dirty="0" smtClean="0"/>
              <a:t>児童</a:t>
            </a:r>
            <a:r>
              <a:rPr lang="ja-JP" altLang="en-US" sz="1400" dirty="0"/>
              <a:t>養護施設職員として働いていた</a:t>
            </a:r>
            <a:r>
              <a:rPr lang="ja-JP" altLang="en-US" sz="1400" dirty="0" smtClean="0"/>
              <a:t>とき、一般家庭の少女（当時</a:t>
            </a:r>
            <a:r>
              <a:rPr lang="en-US" altLang="ja-JP" sz="1400" dirty="0" smtClean="0"/>
              <a:t>18</a:t>
            </a:r>
            <a:r>
              <a:rPr lang="ja-JP" altLang="en-US" sz="1400" dirty="0" smtClean="0"/>
              <a:t>歳）と出会ったのがきっかけだった。 </a:t>
            </a:r>
            <a:endParaRPr lang="ja-JP" altLang="en-US" sz="1400" dirty="0"/>
          </a:p>
          <a:p>
            <a:r>
              <a:rPr lang="ja-JP" altLang="en-US" sz="1400" dirty="0"/>
              <a:t>見た目は普通の</a:t>
            </a:r>
            <a:r>
              <a:rPr lang="ja-JP" altLang="en-US" sz="1400" dirty="0" smtClean="0"/>
              <a:t>印象、しかし</a:t>
            </a:r>
            <a:r>
              <a:rPr lang="ja-JP" altLang="en-US" sz="1400" dirty="0" smtClean="0">
                <a:solidFill>
                  <a:srgbClr val="FF0000"/>
                </a:solidFill>
              </a:rPr>
              <a:t>家庭</a:t>
            </a:r>
            <a:r>
              <a:rPr lang="ja-JP" altLang="en-US" sz="1400" dirty="0">
                <a:solidFill>
                  <a:srgbClr val="FF0000"/>
                </a:solidFill>
              </a:rPr>
              <a:t>環境は非常に「劣悪」だった。 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>
                <a:solidFill>
                  <a:srgbClr val="FF0000"/>
                </a:solidFill>
              </a:rPr>
              <a:t>家の窓ガラスは割れ、彼女の部屋はなく、一畳もないスペースのみが与えられていた。</a:t>
            </a:r>
            <a:r>
              <a:rPr lang="ja-JP" altLang="en-US" sz="1400" dirty="0"/>
              <a:t>そればかりか肉親との関係は皆無で、物理的にも精神的にも彼女の「居場所」はどこにもなかった。 </a:t>
            </a:r>
          </a:p>
          <a:p>
            <a:r>
              <a:rPr lang="ja-JP" altLang="en-US" sz="1400" dirty="0"/>
              <a:t>　その現状を見て、その場所から何とか助けてあげたい、そして彼女のような境遇の「</a:t>
            </a:r>
            <a:r>
              <a:rPr lang="ja-JP" altLang="en-US" sz="1400" dirty="0" smtClean="0"/>
              <a:t>こども」</a:t>
            </a:r>
            <a:r>
              <a:rPr lang="ja-JP" altLang="en-US" sz="1400" dirty="0"/>
              <a:t>を支援したいと</a:t>
            </a:r>
            <a:r>
              <a:rPr lang="ja-JP" altLang="en-US" sz="1400" dirty="0" smtClean="0"/>
              <a:t>思い、施設職員を辞職、一般家庭も対象とする団体</a:t>
            </a:r>
            <a:r>
              <a:rPr lang="ja-JP" altLang="en-US" sz="1400" dirty="0"/>
              <a:t>を</a:t>
            </a:r>
            <a:r>
              <a:rPr lang="ja-JP" altLang="en-US" sz="1400" dirty="0" smtClean="0"/>
              <a:t>設立した。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 </a:t>
            </a:r>
            <a:r>
              <a:rPr lang="ja-JP" altLang="en-US" sz="1400" dirty="0" smtClean="0">
                <a:solidFill>
                  <a:srgbClr val="FF0000"/>
                </a:solidFill>
              </a:rPr>
              <a:t>その</a:t>
            </a:r>
            <a:r>
              <a:rPr lang="ja-JP" altLang="en-US" sz="1400" dirty="0">
                <a:solidFill>
                  <a:srgbClr val="FF0000"/>
                </a:solidFill>
              </a:rPr>
              <a:t>少女は</a:t>
            </a:r>
            <a:r>
              <a:rPr lang="ja-JP" altLang="en-US" sz="1400" dirty="0" smtClean="0">
                <a:solidFill>
                  <a:srgbClr val="FF0000"/>
                </a:solidFill>
              </a:rPr>
              <a:t>今、「</a:t>
            </a:r>
            <a:r>
              <a:rPr lang="ja-JP" altLang="en-US" sz="1400" dirty="0">
                <a:solidFill>
                  <a:srgbClr val="FF0000"/>
                </a:solidFill>
              </a:rPr>
              <a:t>支援」する側</a:t>
            </a:r>
            <a:r>
              <a:rPr lang="ja-JP" altLang="en-US" sz="1400" dirty="0" smtClean="0">
                <a:solidFill>
                  <a:srgbClr val="FF0000"/>
                </a:solidFill>
              </a:rPr>
              <a:t>として当団体で主体的</a:t>
            </a:r>
            <a:r>
              <a:rPr lang="ja-JP" altLang="en-US" sz="1400" dirty="0">
                <a:solidFill>
                  <a:srgbClr val="FF0000"/>
                </a:solidFill>
              </a:rPr>
              <a:t>に活動している。 </a:t>
            </a:r>
            <a:endParaRPr lang="ja-JP" altLang="en-US" sz="1400" dirty="0">
              <a:solidFill>
                <a:srgbClr val="FF0000"/>
              </a:solidFill>
              <a:effectLst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808" y="280169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accent3">
                    <a:lumMod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一般</a:t>
            </a:r>
            <a:r>
              <a:rPr lang="ja-JP" altLang="en-US" sz="2000" b="1" dirty="0" smtClean="0">
                <a:solidFill>
                  <a:schemeClr val="accent3">
                    <a:lumMod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家庭も対象</a:t>
            </a:r>
            <a:r>
              <a:rPr lang="ja-JP" altLang="en-US" sz="2000" dirty="0" smtClean="0">
                <a:solidFill>
                  <a:schemeClr val="accent3">
                    <a:lumMod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　　　</a:t>
            </a:r>
            <a:endParaRPr lang="en-US" altLang="ja-JP" sz="2000" dirty="0" smtClean="0">
              <a:solidFill>
                <a:schemeClr val="accent3">
                  <a:lumMod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accent3">
                    <a:lumMod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こども若者への支援</a:t>
            </a:r>
            <a:endParaRPr kumimoji="1" lang="ja-JP" altLang="en-US" sz="2000" dirty="0">
              <a:solidFill>
                <a:schemeClr val="accent3">
                  <a:lumMod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17940" y="280169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accent3">
                    <a:lumMod val="50000"/>
                  </a:schemeClr>
                </a:solidFill>
                <a:latin typeface="AR丸ゴシック体M" pitchFamily="49" charset="-128"/>
                <a:ea typeface="AR丸ゴシック体M" pitchFamily="49" charset="-128"/>
              </a:rPr>
              <a:t>活動内容</a:t>
            </a:r>
            <a:endParaRPr kumimoji="1" lang="ja-JP" altLang="en-US" sz="2000" b="1" dirty="0">
              <a:solidFill>
                <a:schemeClr val="accent3">
                  <a:lumMod val="50000"/>
                </a:schemeClr>
              </a:solidFill>
              <a:latin typeface="AR丸ゴシック体M" pitchFamily="49" charset="-128"/>
              <a:ea typeface="AR丸ゴシック体M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52000" y="749611"/>
            <a:ext cx="2988000" cy="6247864"/>
          </a:xfrm>
          <a:prstGeom prst="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当事者</a:t>
            </a:r>
            <a:r>
              <a:rPr lang="ja-JP" altLang="en-US" sz="1400" dirty="0"/>
              <a:t>である居場所のない「こどもや若者」に </a:t>
            </a:r>
            <a:r>
              <a:rPr lang="ja-JP" altLang="en-US" sz="1400" dirty="0" smtClean="0"/>
              <a:t>スタッフ</a:t>
            </a:r>
            <a:r>
              <a:rPr lang="ja-JP" altLang="en-US" sz="1400" dirty="0"/>
              <a:t>として</a:t>
            </a:r>
            <a:r>
              <a:rPr lang="ja-JP" altLang="en-US" sz="1400" dirty="0">
                <a:solidFill>
                  <a:srgbClr val="FF0000"/>
                </a:solidFill>
              </a:rPr>
              <a:t>仕事や役割を</a:t>
            </a:r>
            <a:r>
              <a:rPr lang="ja-JP" altLang="en-US" sz="1400" dirty="0" smtClean="0">
                <a:solidFill>
                  <a:srgbClr val="FF0000"/>
                </a:solidFill>
              </a:rPr>
              <a:t>与え、経験と自信を</a:t>
            </a:r>
            <a:r>
              <a:rPr lang="ja-JP" altLang="en-US" sz="1400" dirty="0" smtClean="0"/>
              <a:t>つけさせる。 </a:t>
            </a:r>
            <a:endParaRPr lang="en-US" altLang="ja-JP" sz="1400" dirty="0" smtClean="0"/>
          </a:p>
          <a:p>
            <a:r>
              <a:rPr lang="ja-JP" altLang="en-US" sz="1600" dirty="0" smtClean="0">
                <a:solidFill>
                  <a:srgbClr val="0070C0"/>
                </a:solidFill>
              </a:rPr>
              <a:t>①非行防止：</a:t>
            </a:r>
            <a:r>
              <a:rPr lang="ja-JP" altLang="en-US" sz="1600" dirty="0" smtClean="0"/>
              <a:t>街頭パトロール</a:t>
            </a:r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ja-JP" altLang="en-US" sz="1600" dirty="0"/>
          </a:p>
          <a:p>
            <a:r>
              <a:rPr lang="ja-JP" altLang="en-US" sz="1400" dirty="0" smtClean="0"/>
              <a:t>主要駅（金山・名古屋）を中心に活動。</a:t>
            </a:r>
            <a:r>
              <a:rPr lang="ja-JP" altLang="en-US" sz="1400" dirty="0" smtClean="0">
                <a:solidFill>
                  <a:srgbClr val="FF0000"/>
                </a:solidFill>
              </a:rPr>
              <a:t>地域に出て</a:t>
            </a:r>
            <a:r>
              <a:rPr lang="ja-JP" altLang="en-US" sz="1400" dirty="0" smtClean="0"/>
              <a:t>彼らと</a:t>
            </a:r>
            <a:r>
              <a:rPr lang="ja-JP" altLang="en-US" sz="1400" dirty="0" smtClean="0">
                <a:solidFill>
                  <a:srgbClr val="FF0000"/>
                </a:solidFill>
              </a:rPr>
              <a:t>直接出会う。</a:t>
            </a:r>
            <a:r>
              <a:rPr lang="ja-JP" altLang="en-US" sz="1400" dirty="0" smtClean="0"/>
              <a:t>育てる。　社会</a:t>
            </a:r>
            <a:r>
              <a:rPr lang="ja-JP" altLang="en-US" sz="1400" dirty="0"/>
              <a:t>を巻き込みながらの活動。 </a:t>
            </a:r>
            <a:endParaRPr lang="en-US" altLang="ja-JP" sz="1400" dirty="0" smtClean="0"/>
          </a:p>
          <a:p>
            <a:endParaRPr lang="en-US" altLang="ja-JP" sz="1600" dirty="0">
              <a:solidFill>
                <a:srgbClr val="0070C0"/>
              </a:solidFill>
            </a:endParaRPr>
          </a:p>
          <a:p>
            <a:r>
              <a:rPr lang="ja-JP" altLang="en-US" sz="1600" dirty="0" smtClean="0">
                <a:solidFill>
                  <a:srgbClr val="0070C0"/>
                </a:solidFill>
              </a:rPr>
              <a:t>②コミュニティ：</a:t>
            </a:r>
            <a:r>
              <a:rPr lang="ja-JP" altLang="en-US" sz="1400" dirty="0" smtClean="0"/>
              <a:t>イベント企画や</a:t>
            </a:r>
            <a:endParaRPr lang="en-US" altLang="ja-JP" sz="1400" dirty="0" smtClean="0"/>
          </a:p>
          <a:p>
            <a:r>
              <a:rPr lang="ja-JP" altLang="en-US" sz="1400" dirty="0" smtClean="0"/>
              <a:t>月２回の「わくわくサロン」で居場所を提供～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ヶ月で</a:t>
            </a:r>
            <a:r>
              <a:rPr lang="en-US" altLang="ja-JP" sz="1400" dirty="0" smtClean="0"/>
              <a:t>500</a:t>
            </a:r>
            <a:r>
              <a:rPr lang="ja-JP" altLang="en-US" sz="1400" dirty="0" smtClean="0"/>
              <a:t>名以上の参加</a:t>
            </a:r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  <a:p>
            <a:endParaRPr lang="ja-JP" altLang="en-US" sz="1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416000" y="820612"/>
            <a:ext cx="2988000" cy="3139321"/>
          </a:xfrm>
          <a:prstGeom prst="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solidFill>
                  <a:srgbClr val="0070C0"/>
                </a:solidFill>
              </a:rPr>
              <a:t>③相談：</a:t>
            </a:r>
            <a:endParaRPr kumimoji="1" lang="en-US" altLang="ja-JP" sz="1800" dirty="0" smtClean="0">
              <a:solidFill>
                <a:srgbClr val="0070C0"/>
              </a:solidFill>
            </a:endParaRPr>
          </a:p>
          <a:p>
            <a:r>
              <a:rPr lang="ja-JP" altLang="en-US" sz="1400" dirty="0" smtClean="0"/>
              <a:t>国家</a:t>
            </a:r>
            <a:r>
              <a:rPr lang="ja-JP" altLang="en-US" sz="1400" dirty="0"/>
              <a:t>資格保持者</a:t>
            </a:r>
          </a:p>
          <a:p>
            <a:r>
              <a:rPr lang="ja-JP" altLang="en-US" sz="1400" dirty="0">
                <a:solidFill>
                  <a:srgbClr val="0070C0"/>
                </a:solidFill>
              </a:rPr>
              <a:t>社会</a:t>
            </a:r>
            <a:r>
              <a:rPr lang="ja-JP" altLang="en-US" sz="1400" dirty="0" smtClean="0">
                <a:solidFill>
                  <a:srgbClr val="0070C0"/>
                </a:solidFill>
              </a:rPr>
              <a:t>福祉士もしくは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</a:rPr>
              <a:t>保育士が対応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r>
              <a:rPr lang="ja-JP" altLang="en-US" sz="1400" dirty="0" smtClean="0"/>
              <a:t>・</a:t>
            </a:r>
            <a:r>
              <a:rPr kumimoji="1" lang="ja-JP" altLang="en-US" sz="1400" dirty="0" smtClean="0"/>
              <a:t>電話相談</a:t>
            </a:r>
            <a:endParaRPr kumimoji="1" lang="en-US" altLang="ja-JP" sz="1400" dirty="0" smtClean="0"/>
          </a:p>
          <a:p>
            <a:r>
              <a:rPr lang="ja-JP" altLang="en-US" sz="1400" dirty="0" smtClean="0">
                <a:solidFill>
                  <a:srgbClr val="FF0000"/>
                </a:solidFill>
              </a:rPr>
              <a:t>・街頭で直接相談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 smtClean="0"/>
              <a:t>・相談室の利用</a:t>
            </a:r>
            <a:endParaRPr lang="en-US" altLang="ja-JP" sz="1400" dirty="0" smtClean="0"/>
          </a:p>
          <a:p>
            <a:r>
              <a:rPr lang="ja-JP" altLang="en-US" sz="1600" dirty="0">
                <a:solidFill>
                  <a:srgbClr val="0070C0"/>
                </a:solidFill>
              </a:rPr>
              <a:t>　</a:t>
            </a:r>
            <a:r>
              <a:rPr lang="ja-JP" altLang="en-US" sz="1600" dirty="0" smtClean="0">
                <a:solidFill>
                  <a:srgbClr val="0070C0"/>
                </a:solidFill>
              </a:rPr>
              <a:t>　　　　　　　　　</a:t>
            </a:r>
            <a:endParaRPr lang="en-US" altLang="ja-JP" sz="1600" dirty="0" smtClean="0">
              <a:solidFill>
                <a:srgbClr val="0070C0"/>
              </a:solidFill>
            </a:endParaRPr>
          </a:p>
          <a:p>
            <a:r>
              <a:rPr lang="ja-JP" altLang="en-US" sz="1600" dirty="0" smtClean="0">
                <a:solidFill>
                  <a:srgbClr val="0070C0"/>
                </a:solidFill>
              </a:rPr>
              <a:t>④非行防止の寸劇</a:t>
            </a:r>
            <a:endParaRPr lang="en-US" altLang="ja-JP" sz="1600" dirty="0" smtClean="0">
              <a:solidFill>
                <a:srgbClr val="0070C0"/>
              </a:solidFill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</a:rPr>
              <a:t>・</a:t>
            </a:r>
            <a:r>
              <a:rPr lang="ja-JP" altLang="en-US" sz="1400" dirty="0" smtClean="0">
                <a:solidFill>
                  <a:srgbClr val="FF0000"/>
                </a:solidFill>
                <a:latin typeface="HGSｺﾞｼｯｸM" pitchFamily="50" charset="-128"/>
                <a:ea typeface="HGSｺﾞｼｯｸM" pitchFamily="50" charset="-128"/>
              </a:rPr>
              <a:t>同世代の彼らが観せる伝える</a:t>
            </a:r>
            <a:endParaRPr lang="en-US" altLang="ja-JP" sz="1400" dirty="0" smtClean="0">
              <a:solidFill>
                <a:srgbClr val="FF0000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endParaRPr lang="en-US" altLang="ja-JP" sz="1600" dirty="0" smtClean="0">
              <a:solidFill>
                <a:srgbClr val="0070C0"/>
              </a:solidFill>
            </a:endParaRPr>
          </a:p>
          <a:p>
            <a:endParaRPr lang="en-US" altLang="ja-JP" sz="1600" dirty="0">
              <a:solidFill>
                <a:srgbClr val="0070C0"/>
              </a:solidFill>
            </a:endParaRPr>
          </a:p>
          <a:p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489840" y="280169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 smtClean="0">
                <a:solidFill>
                  <a:schemeClr val="accent3">
                    <a:lumMod val="50000"/>
                  </a:schemeClr>
                </a:solidFill>
                <a:latin typeface="AR P丸ゴシック体M" pitchFamily="50" charset="-128"/>
                <a:ea typeface="AR P丸ゴシック体M" pitchFamily="50" charset="-128"/>
              </a:rPr>
              <a:t>アウトリーチ・相談事業</a:t>
            </a:r>
            <a:endParaRPr kumimoji="1" lang="ja-JP" altLang="en-US" sz="1800" b="1" dirty="0">
              <a:solidFill>
                <a:schemeClr val="accent3">
                  <a:lumMod val="50000"/>
                </a:schemeClr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430188" y="5273104"/>
            <a:ext cx="2988000" cy="2092881"/>
          </a:xfrm>
          <a:prstGeom prst="rect">
            <a:avLst/>
          </a:prstGeom>
          <a:solidFill>
            <a:schemeClr val="bg1"/>
          </a:soli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solidFill>
                  <a:srgbClr val="0070C0"/>
                </a:solidFill>
              </a:rPr>
              <a:t>⑤講演会・授業</a:t>
            </a:r>
            <a:r>
              <a:rPr kumimoji="1" lang="ja-JP" altLang="en-US" sz="1400" dirty="0" smtClean="0">
                <a:solidFill>
                  <a:srgbClr val="0070C0"/>
                </a:solidFill>
              </a:rPr>
              <a:t>（南山大学）</a:t>
            </a:r>
            <a:endParaRPr kumimoji="1" lang="en-US" altLang="ja-JP" sz="1400" dirty="0" smtClean="0">
              <a:solidFill>
                <a:srgbClr val="0070C0"/>
              </a:solidFill>
            </a:endParaRPr>
          </a:p>
          <a:p>
            <a:r>
              <a:rPr lang="ja-JP" altLang="en-US" sz="1400" dirty="0"/>
              <a:t>支援</a:t>
            </a:r>
            <a:r>
              <a:rPr lang="ja-JP" altLang="en-US" sz="1400" dirty="0" smtClean="0"/>
              <a:t>機関は増え、充実している。だが</a:t>
            </a:r>
            <a:r>
              <a:rPr lang="ja-JP" altLang="en-US" sz="1400" dirty="0" smtClean="0">
                <a:solidFill>
                  <a:srgbClr val="FF0000"/>
                </a:solidFill>
              </a:rPr>
              <a:t>相談できない</a:t>
            </a:r>
            <a:r>
              <a:rPr lang="ja-JP" altLang="en-US" sz="1400" dirty="0" smtClean="0"/>
              <a:t>子ども・若者が</a:t>
            </a:r>
            <a:r>
              <a:rPr lang="ja-JP" altLang="en-US" sz="1400" dirty="0"/>
              <a:t>ほとんど</a:t>
            </a:r>
            <a:r>
              <a:rPr lang="ja-JP" altLang="en-US" sz="1400" dirty="0" smtClean="0"/>
              <a:t>。彼らを待つというスタ</a:t>
            </a:r>
            <a:endParaRPr lang="en-US" altLang="ja-JP" sz="1400" dirty="0" smtClean="0"/>
          </a:p>
          <a:p>
            <a:r>
              <a:rPr lang="ja-JP" altLang="en-US" sz="1400" dirty="0" smtClean="0"/>
              <a:t>イルではなく</a:t>
            </a:r>
            <a:r>
              <a:rPr lang="ja-JP" altLang="en-US" sz="1400" dirty="0" smtClean="0">
                <a:solidFill>
                  <a:srgbClr val="FF0000"/>
                </a:solidFill>
              </a:rPr>
              <a:t>積極的</a:t>
            </a:r>
            <a:r>
              <a:rPr lang="ja-JP" altLang="en-US" sz="1400" dirty="0">
                <a:solidFill>
                  <a:srgbClr val="FF0000"/>
                </a:solidFill>
              </a:rPr>
              <a:t>に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こちらから</a:t>
            </a:r>
            <a:r>
              <a:rPr lang="ja-JP" altLang="en-US" sz="1400" dirty="0" smtClean="0">
                <a:solidFill>
                  <a:srgbClr val="FF0000"/>
                </a:solidFill>
              </a:rPr>
              <a:t>信頼関係を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</a:rPr>
              <a:t>作りに行きます。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/>
              <a:t>南山</a:t>
            </a:r>
            <a:r>
              <a:rPr lang="ja-JP" altLang="en-US" sz="1400" dirty="0" smtClean="0"/>
              <a:t>大学・高等部で</a:t>
            </a:r>
            <a:endParaRPr lang="en-US" altLang="ja-JP" sz="1400" dirty="0" smtClean="0"/>
          </a:p>
          <a:p>
            <a:r>
              <a:rPr lang="ja-JP" altLang="en-US" sz="1400" dirty="0" smtClean="0"/>
              <a:t>講義も</a:t>
            </a:r>
            <a:r>
              <a:rPr kumimoji="1" lang="ja-JP" altLang="en-US" sz="1400" dirty="0" smtClean="0"/>
              <a:t>行いました。</a:t>
            </a:r>
            <a:endParaRPr kumimoji="1" lang="ja-JP" altLang="en-US" sz="1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563" y="1710264"/>
            <a:ext cx="1852049" cy="185204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424" y="5274048"/>
            <a:ext cx="2988551" cy="198925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60" y="897464"/>
            <a:ext cx="1219200" cy="16256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188" y="3219361"/>
            <a:ext cx="2970342" cy="193107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716" y="6024530"/>
            <a:ext cx="1304135" cy="137445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78" y="5150435"/>
            <a:ext cx="2673364" cy="1890959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3808" y="6872712"/>
            <a:ext cx="329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　</a:t>
            </a:r>
            <a:r>
              <a:rPr kumimoji="1" lang="ja-JP" altLang="en-US" sz="1200" dirty="0" smtClean="0"/>
              <a:t>イラストは通信制高校</a:t>
            </a:r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年　</a:t>
            </a:r>
            <a:r>
              <a:rPr kumimoji="1" lang="en-US" altLang="ja-JP" sz="1200" dirty="0" smtClean="0"/>
              <a:t>Y</a:t>
            </a:r>
            <a:r>
              <a:rPr lang="ja-JP" altLang="en-US" sz="1200" dirty="0" smtClean="0"/>
              <a:t>さん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会社案内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F4459-AC69-4CA0-95A7-714EA83C78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会社案内</Template>
  <TotalTime>0</TotalTime>
  <Words>183</Words>
  <Application>Microsoft Office PowerPoint</Application>
  <PresentationFormat>ユーザー設定</PresentationFormat>
  <Paragraphs>128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会社案内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2013-07-10T10:59:21Z</dcterms:created>
  <dcterms:modified xsi:type="dcterms:W3CDTF">2013-08-01T20:00:19Z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TC102862409990</vt:lpwstr>
  </property>
</Properties>
</file>