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1" r:id="rId1"/>
    <p:sldMasterId id="2147483925" r:id="rId2"/>
  </p:sldMasterIdLst>
  <p:handoutMasterIdLst>
    <p:handoutMasterId r:id="rId36"/>
  </p:handoutMasterIdLst>
  <p:sldIdLst>
    <p:sldId id="256" r:id="rId3"/>
    <p:sldId id="259" r:id="rId4"/>
    <p:sldId id="260" r:id="rId5"/>
    <p:sldId id="262" r:id="rId6"/>
    <p:sldId id="263" r:id="rId7"/>
    <p:sldId id="276" r:id="rId8"/>
    <p:sldId id="274" r:id="rId9"/>
    <p:sldId id="302" r:id="rId10"/>
    <p:sldId id="272" r:id="rId11"/>
    <p:sldId id="303" r:id="rId12"/>
    <p:sldId id="271" r:id="rId13"/>
    <p:sldId id="308" r:id="rId14"/>
    <p:sldId id="305" r:id="rId15"/>
    <p:sldId id="269" r:id="rId16"/>
    <p:sldId id="268" r:id="rId17"/>
    <p:sldId id="267" r:id="rId18"/>
    <p:sldId id="306" r:id="rId19"/>
    <p:sldId id="266" r:id="rId20"/>
    <p:sldId id="307" r:id="rId21"/>
    <p:sldId id="265" r:id="rId22"/>
    <p:sldId id="264" r:id="rId23"/>
    <p:sldId id="261" r:id="rId24"/>
    <p:sldId id="277" r:id="rId25"/>
    <p:sldId id="278" r:id="rId26"/>
    <p:sldId id="279" r:id="rId27"/>
    <p:sldId id="309" r:id="rId28"/>
    <p:sldId id="280" r:id="rId29"/>
    <p:sldId id="310" r:id="rId30"/>
    <p:sldId id="281" r:id="rId31"/>
    <p:sldId id="282" r:id="rId32"/>
    <p:sldId id="283" r:id="rId33"/>
    <p:sldId id="284" r:id="rId34"/>
    <p:sldId id="285" r:id="rId3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4" autoAdjust="0"/>
    <p:restoredTop sz="90118" autoAdjust="0"/>
  </p:normalViewPr>
  <p:slideViewPr>
    <p:cSldViewPr snapToGrid="0">
      <p:cViewPr varScale="1">
        <p:scale>
          <a:sx n="65" d="100"/>
          <a:sy n="65" d="100"/>
        </p:scale>
        <p:origin x="924" y="60"/>
      </p:cViewPr>
      <p:guideLst/>
    </p:cSldViewPr>
  </p:slideViewPr>
  <p:notesTextViewPr>
    <p:cViewPr>
      <p:scale>
        <a:sx n="1" d="1"/>
        <a:sy n="1" d="1"/>
      </p:scale>
      <p:origin x="0" y="0"/>
    </p:cViewPr>
  </p:notesTextViewPr>
  <p:notesViewPr>
    <p:cSldViewPr snapToGrid="0">
      <p:cViewPr varScale="1">
        <p:scale>
          <a:sx n="31" d="100"/>
          <a:sy n="31" d="100"/>
        </p:scale>
        <p:origin x="265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79187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4441277-D226-4E4E-9BC4-125183FA7D28}" type="slidenum">
              <a:rPr kumimoji="1" lang="ja-JP" altLang="en-US" smtClean="0"/>
              <a:t>‹#›</a:t>
            </a:fld>
            <a:endParaRPr kumimoji="1" lang="ja-JP" altLang="en-US"/>
          </a:p>
        </p:txBody>
      </p:sp>
    </p:spTree>
    <p:extLst>
      <p:ext uri="{BB962C8B-B14F-4D97-AF65-F5344CB8AC3E}">
        <p14:creationId xmlns:p14="http://schemas.microsoft.com/office/powerpoint/2010/main" val="1501378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4441277-D226-4E4E-9BC4-125183FA7D28}" type="slidenum">
              <a:rPr kumimoji="1" lang="ja-JP" altLang="en-US" smtClean="0"/>
              <a:t>‹#›</a:t>
            </a:fld>
            <a:endParaRPr kumimoji="1" lang="ja-JP" altLang="en-US"/>
          </a:p>
        </p:txBody>
      </p:sp>
    </p:spTree>
    <p:extLst>
      <p:ext uri="{BB962C8B-B14F-4D97-AF65-F5344CB8AC3E}">
        <p14:creationId xmlns:p14="http://schemas.microsoft.com/office/powerpoint/2010/main" val="401841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4441277-D226-4E4E-9BC4-125183FA7D28}" type="slidenum">
              <a:rPr kumimoji="1" lang="ja-JP" altLang="en-US" smtClean="0"/>
              <a:t>‹#›</a:t>
            </a:fld>
            <a:endParaRPr kumimoji="1" lang="ja-JP" altLang="en-US"/>
          </a:p>
        </p:txBody>
      </p:sp>
    </p:spTree>
    <p:extLst>
      <p:ext uri="{BB962C8B-B14F-4D97-AF65-F5344CB8AC3E}">
        <p14:creationId xmlns:p14="http://schemas.microsoft.com/office/powerpoint/2010/main" val="2762555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4441277-D226-4E4E-9BC4-125183FA7D28}" type="slidenum">
              <a:rPr kumimoji="1" lang="ja-JP" altLang="en-US" smtClean="0"/>
              <a:t>‹#›</a:t>
            </a:fld>
            <a:endParaRPr kumimoji="1" lang="ja-JP" altLang="en-US"/>
          </a:p>
        </p:txBody>
      </p:sp>
    </p:spTree>
    <p:extLst>
      <p:ext uri="{BB962C8B-B14F-4D97-AF65-F5344CB8AC3E}">
        <p14:creationId xmlns:p14="http://schemas.microsoft.com/office/powerpoint/2010/main" val="3782374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4441277-D226-4E4E-9BC4-125183FA7D28}" type="slidenum">
              <a:rPr kumimoji="1" lang="ja-JP" altLang="en-US" smtClean="0"/>
              <a:t>‹#›</a:t>
            </a:fld>
            <a:endParaRPr kumimoji="1" lang="ja-JP" altLang="en-US"/>
          </a:p>
        </p:txBody>
      </p:sp>
    </p:spTree>
    <p:extLst>
      <p:ext uri="{BB962C8B-B14F-4D97-AF65-F5344CB8AC3E}">
        <p14:creationId xmlns:p14="http://schemas.microsoft.com/office/powerpoint/2010/main" val="33198058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4441277-D226-4E4E-9BC4-125183FA7D28}" type="slidenum">
              <a:rPr kumimoji="1" lang="ja-JP" altLang="en-US" smtClean="0"/>
              <a:t>‹#›</a:t>
            </a:fld>
            <a:endParaRPr kumimoji="1" lang="ja-JP" altLang="en-US"/>
          </a:p>
        </p:txBody>
      </p:sp>
    </p:spTree>
    <p:extLst>
      <p:ext uri="{BB962C8B-B14F-4D97-AF65-F5344CB8AC3E}">
        <p14:creationId xmlns:p14="http://schemas.microsoft.com/office/powerpoint/2010/main" val="38679897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4441277-D226-4E4E-9BC4-125183FA7D28}" type="slidenum">
              <a:rPr kumimoji="1" lang="ja-JP" altLang="en-US" smtClean="0"/>
              <a:t>‹#›</a:t>
            </a:fld>
            <a:endParaRPr kumimoji="1" lang="ja-JP" altLang="en-US"/>
          </a:p>
        </p:txBody>
      </p:sp>
    </p:spTree>
    <p:extLst>
      <p:ext uri="{BB962C8B-B14F-4D97-AF65-F5344CB8AC3E}">
        <p14:creationId xmlns:p14="http://schemas.microsoft.com/office/powerpoint/2010/main" val="809287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4441277-D226-4E4E-9BC4-125183FA7D28}" type="slidenum">
              <a:rPr kumimoji="1" lang="ja-JP" altLang="en-US" smtClean="0"/>
              <a:t>‹#›</a:t>
            </a:fld>
            <a:endParaRPr kumimoji="1" lang="ja-JP" altLang="en-US"/>
          </a:p>
        </p:txBody>
      </p:sp>
    </p:spTree>
    <p:extLst>
      <p:ext uri="{BB962C8B-B14F-4D97-AF65-F5344CB8AC3E}">
        <p14:creationId xmlns:p14="http://schemas.microsoft.com/office/powerpoint/2010/main" val="42137045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4441277-D226-4E4E-9BC4-125183FA7D28}" type="slidenum">
              <a:rPr kumimoji="1" lang="ja-JP" altLang="en-US" smtClean="0"/>
              <a:t>‹#›</a:t>
            </a:fld>
            <a:endParaRPr kumimoji="1" lang="ja-JP" altLang="en-US"/>
          </a:p>
        </p:txBody>
      </p:sp>
    </p:spTree>
    <p:extLst>
      <p:ext uri="{BB962C8B-B14F-4D97-AF65-F5344CB8AC3E}">
        <p14:creationId xmlns:p14="http://schemas.microsoft.com/office/powerpoint/2010/main" val="2892439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4441277-D226-4E4E-9BC4-125183FA7D28}" type="slidenum">
              <a:rPr kumimoji="1" lang="ja-JP" altLang="en-US" smtClean="0"/>
              <a:t>‹#›</a:t>
            </a:fld>
            <a:endParaRPr kumimoji="1" lang="ja-JP" altLang="en-US"/>
          </a:p>
        </p:txBody>
      </p:sp>
    </p:spTree>
    <p:extLst>
      <p:ext uri="{BB962C8B-B14F-4D97-AF65-F5344CB8AC3E}">
        <p14:creationId xmlns:p14="http://schemas.microsoft.com/office/powerpoint/2010/main" val="38511092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4441277-D226-4E4E-9BC4-125183FA7D28}" type="slidenum">
              <a:rPr kumimoji="1" lang="ja-JP" altLang="en-US" smtClean="0"/>
              <a:t>‹#›</a:t>
            </a:fld>
            <a:endParaRPr kumimoji="1" lang="ja-JP" altLang="en-US"/>
          </a:p>
        </p:txBody>
      </p:sp>
    </p:spTree>
    <p:extLst>
      <p:ext uri="{BB962C8B-B14F-4D97-AF65-F5344CB8AC3E}">
        <p14:creationId xmlns:p14="http://schemas.microsoft.com/office/powerpoint/2010/main" val="1989229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4441277-D226-4E4E-9BC4-125183FA7D28}" type="slidenum">
              <a:rPr kumimoji="1" lang="ja-JP" altLang="en-US" smtClean="0"/>
              <a:t>‹#›</a:t>
            </a:fld>
            <a:endParaRPr kumimoji="1" lang="ja-JP" altLang="en-US"/>
          </a:p>
        </p:txBody>
      </p:sp>
    </p:spTree>
    <p:extLst>
      <p:ext uri="{BB962C8B-B14F-4D97-AF65-F5344CB8AC3E}">
        <p14:creationId xmlns:p14="http://schemas.microsoft.com/office/powerpoint/2010/main" val="95837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4441277-D226-4E4E-9BC4-125183FA7D28}" type="slidenum">
              <a:rPr kumimoji="1" lang="ja-JP" altLang="en-US" smtClean="0"/>
              <a:t>‹#›</a:t>
            </a:fld>
            <a:endParaRPr kumimoji="1" lang="ja-JP" altLang="en-US"/>
          </a:p>
        </p:txBody>
      </p:sp>
    </p:spTree>
    <p:extLst>
      <p:ext uri="{BB962C8B-B14F-4D97-AF65-F5344CB8AC3E}">
        <p14:creationId xmlns:p14="http://schemas.microsoft.com/office/powerpoint/2010/main" val="40068751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4441277-D226-4E4E-9BC4-125183FA7D28}" type="slidenum">
              <a:rPr kumimoji="1" lang="ja-JP" altLang="en-US" smtClean="0"/>
              <a:t>‹#›</a:t>
            </a:fld>
            <a:endParaRPr kumimoji="1" lang="ja-JP" altLang="en-US"/>
          </a:p>
        </p:txBody>
      </p:sp>
    </p:spTree>
    <p:extLst>
      <p:ext uri="{BB962C8B-B14F-4D97-AF65-F5344CB8AC3E}">
        <p14:creationId xmlns:p14="http://schemas.microsoft.com/office/powerpoint/2010/main" val="13988354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4441277-D226-4E4E-9BC4-125183FA7D28}" type="slidenum">
              <a:rPr kumimoji="1" lang="ja-JP" altLang="en-US" smtClean="0"/>
              <a:t>‹#›</a:t>
            </a:fld>
            <a:endParaRPr kumimoji="1" lang="ja-JP"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840262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4441277-D226-4E4E-9BC4-125183FA7D28}" type="slidenum">
              <a:rPr kumimoji="1" lang="ja-JP" altLang="en-US" smtClean="0"/>
              <a:t>‹#›</a:t>
            </a:fld>
            <a:endParaRPr kumimoji="1" lang="ja-JP" altLang="en-US"/>
          </a:p>
        </p:txBody>
      </p:sp>
    </p:spTree>
    <p:extLst>
      <p:ext uri="{BB962C8B-B14F-4D97-AF65-F5344CB8AC3E}">
        <p14:creationId xmlns:p14="http://schemas.microsoft.com/office/powerpoint/2010/main" val="38407853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4441277-D226-4E4E-9BC4-125183FA7D28}" type="slidenum">
              <a:rPr kumimoji="1" lang="ja-JP" altLang="en-US" smtClean="0"/>
              <a:t>‹#›</a:t>
            </a:fld>
            <a:endParaRPr kumimoji="1" lang="ja-JP"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84451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4441277-D226-4E4E-9BC4-125183FA7D28}" type="slidenum">
              <a:rPr kumimoji="1" lang="ja-JP" altLang="en-US" smtClean="0"/>
              <a:t>‹#›</a:t>
            </a:fld>
            <a:endParaRPr kumimoji="1" lang="ja-JP" altLang="en-US"/>
          </a:p>
        </p:txBody>
      </p:sp>
    </p:spTree>
    <p:extLst>
      <p:ext uri="{BB962C8B-B14F-4D97-AF65-F5344CB8AC3E}">
        <p14:creationId xmlns:p14="http://schemas.microsoft.com/office/powerpoint/2010/main" val="18059256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4441277-D226-4E4E-9BC4-125183FA7D28}" type="slidenum">
              <a:rPr kumimoji="1" lang="ja-JP" altLang="en-US" smtClean="0"/>
              <a:t>‹#›</a:t>
            </a:fld>
            <a:endParaRPr kumimoji="1" lang="ja-JP" altLang="en-US"/>
          </a:p>
        </p:txBody>
      </p:sp>
    </p:spTree>
    <p:extLst>
      <p:ext uri="{BB962C8B-B14F-4D97-AF65-F5344CB8AC3E}">
        <p14:creationId xmlns:p14="http://schemas.microsoft.com/office/powerpoint/2010/main" val="17080417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4441277-D226-4E4E-9BC4-125183FA7D28}" type="slidenum">
              <a:rPr kumimoji="1" lang="ja-JP" altLang="en-US" smtClean="0"/>
              <a:t>‹#›</a:t>
            </a:fld>
            <a:endParaRPr kumimoji="1" lang="ja-JP" altLang="en-US"/>
          </a:p>
        </p:txBody>
      </p:sp>
    </p:spTree>
    <p:extLst>
      <p:ext uri="{BB962C8B-B14F-4D97-AF65-F5344CB8AC3E}">
        <p14:creationId xmlns:p14="http://schemas.microsoft.com/office/powerpoint/2010/main" val="3779127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4441277-D226-4E4E-9BC4-125183FA7D28}" type="slidenum">
              <a:rPr kumimoji="1" lang="ja-JP" altLang="en-US" smtClean="0"/>
              <a:t>‹#›</a:t>
            </a:fld>
            <a:endParaRPr kumimoji="1" lang="ja-JP" altLang="en-US"/>
          </a:p>
        </p:txBody>
      </p:sp>
    </p:spTree>
    <p:extLst>
      <p:ext uri="{BB962C8B-B14F-4D97-AF65-F5344CB8AC3E}">
        <p14:creationId xmlns:p14="http://schemas.microsoft.com/office/powerpoint/2010/main" val="3029492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4441277-D226-4E4E-9BC4-125183FA7D28}" type="slidenum">
              <a:rPr kumimoji="1" lang="ja-JP" altLang="en-US" smtClean="0"/>
              <a:t>‹#›</a:t>
            </a:fld>
            <a:endParaRPr kumimoji="1" lang="ja-JP" altLang="en-US"/>
          </a:p>
        </p:txBody>
      </p:sp>
    </p:spTree>
    <p:extLst>
      <p:ext uri="{BB962C8B-B14F-4D97-AF65-F5344CB8AC3E}">
        <p14:creationId xmlns:p14="http://schemas.microsoft.com/office/powerpoint/2010/main" val="722596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4441277-D226-4E4E-9BC4-125183FA7D28}"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46124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4441277-D226-4E4E-9BC4-125183FA7D28}"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3401957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4441277-D226-4E4E-9BC4-125183FA7D28}" type="slidenum">
              <a:rPr kumimoji="1" lang="ja-JP" altLang="en-US" smtClean="0"/>
              <a:t>‹#›</a:t>
            </a:fld>
            <a:endParaRPr kumimoji="1" lang="ja-JP" altLang="en-US"/>
          </a:p>
        </p:txBody>
      </p:sp>
    </p:spTree>
    <p:extLst>
      <p:ext uri="{BB962C8B-B14F-4D97-AF65-F5344CB8AC3E}">
        <p14:creationId xmlns:p14="http://schemas.microsoft.com/office/powerpoint/2010/main" val="4287982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4441277-D226-4E4E-9BC4-125183FA7D28}" type="slidenum">
              <a:rPr kumimoji="1" lang="ja-JP" altLang="en-US" smtClean="0"/>
              <a:t>‹#›</a:t>
            </a:fld>
            <a:endParaRPr kumimoji="1" lang="ja-JP" altLang="en-US"/>
          </a:p>
        </p:txBody>
      </p:sp>
    </p:spTree>
    <p:extLst>
      <p:ext uri="{BB962C8B-B14F-4D97-AF65-F5344CB8AC3E}">
        <p14:creationId xmlns:p14="http://schemas.microsoft.com/office/powerpoint/2010/main" val="3347034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B9A253C-A64A-4258-9D27-17B192136DDB}" type="datetimeFigureOut">
              <a:rPr kumimoji="1" lang="ja-JP" altLang="en-US" smtClean="0"/>
              <a:t>2018/12/21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4441277-D226-4E4E-9BC4-125183FA7D28}" type="slidenum">
              <a:rPr kumimoji="1" lang="ja-JP" altLang="en-US" smtClean="0"/>
              <a:t>‹#›</a:t>
            </a:fld>
            <a:endParaRPr kumimoji="1" lang="ja-JP" altLang="en-US"/>
          </a:p>
        </p:txBody>
      </p:sp>
    </p:spTree>
    <p:extLst>
      <p:ext uri="{BB962C8B-B14F-4D97-AF65-F5344CB8AC3E}">
        <p14:creationId xmlns:p14="http://schemas.microsoft.com/office/powerpoint/2010/main" val="1115769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9B9A253C-A64A-4258-9D27-17B192136DDB}" type="datetimeFigureOut">
              <a:rPr kumimoji="1" lang="ja-JP" altLang="en-US" smtClean="0"/>
              <a:t>2018/12/21</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54441277-D226-4E4E-9BC4-125183FA7D28}" type="slidenum">
              <a:rPr kumimoji="1" lang="ja-JP" altLang="en-US" smtClean="0"/>
              <a:t>‹#›</a:t>
            </a:fld>
            <a:endParaRPr kumimoji="1" lang="ja-JP" altLang="en-US"/>
          </a:p>
        </p:txBody>
      </p:sp>
    </p:spTree>
    <p:extLst>
      <p:ext uri="{BB962C8B-B14F-4D97-AF65-F5344CB8AC3E}">
        <p14:creationId xmlns:p14="http://schemas.microsoft.com/office/powerpoint/2010/main" val="265322743"/>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B9A253C-A64A-4258-9D27-17B192136DDB}" type="datetimeFigureOut">
              <a:rPr kumimoji="1" lang="ja-JP" altLang="en-US" smtClean="0"/>
              <a:t>2018/12/21</a:t>
            </a:fld>
            <a:endParaRPr kumimoji="1" lang="ja-JP"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4441277-D226-4E4E-9BC4-125183FA7D28}" type="slidenum">
              <a:rPr kumimoji="1" lang="ja-JP" altLang="en-US" smtClean="0"/>
              <a:t>‹#›</a:t>
            </a:fld>
            <a:endParaRPr kumimoji="1" lang="ja-JP" altLang="en-US"/>
          </a:p>
        </p:txBody>
      </p:sp>
    </p:spTree>
    <p:extLst>
      <p:ext uri="{BB962C8B-B14F-4D97-AF65-F5344CB8AC3E}">
        <p14:creationId xmlns:p14="http://schemas.microsoft.com/office/powerpoint/2010/main" val="3707302966"/>
      </p:ext>
    </p:extLst>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 id="2147483937" r:id="rId12"/>
    <p:sldLayoutId id="2147483938" r:id="rId13"/>
    <p:sldLayoutId id="2147483939" r:id="rId14"/>
    <p:sldLayoutId id="2147483940" r:id="rId15"/>
    <p:sldLayoutId id="2147483941" r:id="rId16"/>
  </p:sldLayoutIdLst>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9487BF-F7C0-4240-BD3B-3D3F4D7E289F}"/>
              </a:ext>
            </a:extLst>
          </p:cNvPr>
          <p:cNvSpPr>
            <a:spLocks noGrp="1"/>
          </p:cNvSpPr>
          <p:nvPr>
            <p:ph type="ctrTitle"/>
          </p:nvPr>
        </p:nvSpPr>
        <p:spPr>
          <a:xfrm>
            <a:off x="2589212" y="372746"/>
            <a:ext cx="8915399" cy="1902945"/>
          </a:xfrm>
        </p:spPr>
        <p:txBody>
          <a:bodyPr/>
          <a:lstStyle/>
          <a:p>
            <a:pPr algn="ctr"/>
            <a:r>
              <a:rPr kumimoji="1" lang="ja-JP" altLang="en-US" dirty="0"/>
              <a:t>違いを価値に変える</a:t>
            </a:r>
            <a:br>
              <a:rPr kumimoji="1" lang="en-US" altLang="ja-JP" dirty="0"/>
            </a:br>
            <a:r>
              <a:rPr kumimoji="1" lang="ja-JP" altLang="en-US" dirty="0"/>
              <a:t>ダイバーシティ</a:t>
            </a:r>
          </a:p>
        </p:txBody>
      </p:sp>
      <p:sp>
        <p:nvSpPr>
          <p:cNvPr id="3" name="字幕 2">
            <a:extLst>
              <a:ext uri="{FF2B5EF4-FFF2-40B4-BE49-F238E27FC236}">
                <a16:creationId xmlns:a16="http://schemas.microsoft.com/office/drawing/2014/main" id="{50FBEE33-E55E-403C-8D06-B2051FC1DB0E}"/>
              </a:ext>
            </a:extLst>
          </p:cNvPr>
          <p:cNvSpPr>
            <a:spLocks noGrp="1"/>
          </p:cNvSpPr>
          <p:nvPr>
            <p:ph type="subTitle" idx="1"/>
          </p:nvPr>
        </p:nvSpPr>
        <p:spPr>
          <a:xfrm>
            <a:off x="2589213" y="5358971"/>
            <a:ext cx="8915399" cy="1126283"/>
          </a:xfrm>
        </p:spPr>
        <p:txBody>
          <a:bodyPr>
            <a:normAutofit/>
          </a:bodyPr>
          <a:lstStyle/>
          <a:p>
            <a:pPr algn="ctr"/>
            <a:r>
              <a:rPr lang="ja-JP" altLang="en-US" sz="2400" dirty="0"/>
              <a:t>一般社団法人　日本ダイバーシティ推進協会</a:t>
            </a:r>
          </a:p>
          <a:p>
            <a:pPr algn="ctr"/>
            <a:r>
              <a:rPr lang="ja-JP" altLang="en-US" sz="2400" dirty="0"/>
              <a:t>代表理事　久保博揮</a:t>
            </a:r>
            <a:endParaRPr kumimoji="1" lang="ja-JP" altLang="en-US" sz="2400" dirty="0"/>
          </a:p>
        </p:txBody>
      </p:sp>
      <p:pic>
        <p:nvPicPr>
          <p:cNvPr id="5" name="図 4">
            <a:extLst>
              <a:ext uri="{FF2B5EF4-FFF2-40B4-BE49-F238E27FC236}">
                <a16:creationId xmlns:a16="http://schemas.microsoft.com/office/drawing/2014/main" id="{5083FE4C-BA77-45DF-930B-5318277E81CD}"/>
              </a:ext>
            </a:extLst>
          </p:cNvPr>
          <p:cNvPicPr>
            <a:picLocks noChangeAspect="1"/>
          </p:cNvPicPr>
          <p:nvPr/>
        </p:nvPicPr>
        <p:blipFill rotWithShape="1">
          <a:blip r:embed="rId2">
            <a:extLst>
              <a:ext uri="{28A0092B-C50C-407E-A947-70E740481C1C}">
                <a14:useLocalDpi xmlns:a14="http://schemas.microsoft.com/office/drawing/2010/main" val="0"/>
              </a:ext>
            </a:extLst>
          </a:blip>
          <a:srcRect l="29604" t="27127" r="33316" b="36170"/>
          <a:stretch/>
        </p:blipFill>
        <p:spPr>
          <a:xfrm>
            <a:off x="4880485" y="2211947"/>
            <a:ext cx="4332852" cy="3147024"/>
          </a:xfrm>
          <a:prstGeom prst="rect">
            <a:avLst/>
          </a:prstGeom>
        </p:spPr>
      </p:pic>
    </p:spTree>
    <p:extLst>
      <p:ext uri="{BB962C8B-B14F-4D97-AF65-F5344CB8AC3E}">
        <p14:creationId xmlns:p14="http://schemas.microsoft.com/office/powerpoint/2010/main" val="1353327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14AEFC-A7F9-4C2D-8F8B-2C8D965E7CA9}"/>
              </a:ext>
            </a:extLst>
          </p:cNvPr>
          <p:cNvSpPr>
            <a:spLocks noGrp="1"/>
          </p:cNvSpPr>
          <p:nvPr>
            <p:ph type="title"/>
          </p:nvPr>
        </p:nvSpPr>
        <p:spPr/>
        <p:txBody>
          <a:bodyPr/>
          <a:lstStyle/>
          <a:p>
            <a:r>
              <a:rPr lang="ja-JP" altLang="en-US" dirty="0"/>
              <a:t>事業概要２</a:t>
            </a:r>
            <a:r>
              <a:rPr lang="en-US" altLang="ja-JP" dirty="0"/>
              <a:t>-</a:t>
            </a:r>
            <a:r>
              <a:rPr lang="ja-JP" altLang="en-US" dirty="0"/>
              <a:t>２</a:t>
            </a:r>
            <a:endParaRPr kumimoji="1" lang="ja-JP" altLang="en-US" dirty="0"/>
          </a:p>
        </p:txBody>
      </p:sp>
      <p:sp>
        <p:nvSpPr>
          <p:cNvPr id="3" name="コンテンツ プレースホルダー 2">
            <a:extLst>
              <a:ext uri="{FF2B5EF4-FFF2-40B4-BE49-F238E27FC236}">
                <a16:creationId xmlns:a16="http://schemas.microsoft.com/office/drawing/2014/main" id="{7DB6EBA3-F99F-4E17-9A6B-27011FB790F9}"/>
              </a:ext>
            </a:extLst>
          </p:cNvPr>
          <p:cNvSpPr>
            <a:spLocks noGrp="1"/>
          </p:cNvSpPr>
          <p:nvPr>
            <p:ph idx="1"/>
          </p:nvPr>
        </p:nvSpPr>
        <p:spPr>
          <a:xfrm>
            <a:off x="2589212" y="1617785"/>
            <a:ext cx="8467994" cy="4293437"/>
          </a:xfrm>
        </p:spPr>
        <p:txBody>
          <a:bodyPr>
            <a:noAutofit/>
          </a:bodyPr>
          <a:lstStyle/>
          <a:p>
            <a:pPr marL="0" indent="0">
              <a:spcBef>
                <a:spcPts val="0"/>
              </a:spcBef>
              <a:buNone/>
            </a:pPr>
            <a:r>
              <a:rPr lang="ja-JP" altLang="en-US" sz="2000" dirty="0"/>
              <a:t>１．電話相談</a:t>
            </a:r>
            <a:endParaRPr lang="en-US" altLang="ja-JP" sz="2000" dirty="0"/>
          </a:p>
          <a:p>
            <a:pPr marL="0" indent="0">
              <a:spcBef>
                <a:spcPts val="0"/>
              </a:spcBef>
              <a:buNone/>
            </a:pPr>
            <a:r>
              <a:rPr lang="en-US" altLang="ja-JP" sz="2000" dirty="0"/>
              <a:t>	</a:t>
            </a:r>
            <a:r>
              <a:rPr lang="ja-JP" altLang="en-US" sz="2000" dirty="0"/>
              <a:t>自立に向けた一歩を応援する電話でのカウンセリング</a:t>
            </a:r>
            <a:endParaRPr lang="en-US" altLang="ja-JP" sz="2000" dirty="0"/>
          </a:p>
          <a:p>
            <a:pPr marL="0" indent="0">
              <a:spcBef>
                <a:spcPts val="0"/>
              </a:spcBef>
              <a:buNone/>
            </a:pPr>
            <a:endParaRPr lang="en-US" altLang="ja-JP" sz="2000" dirty="0"/>
          </a:p>
          <a:p>
            <a:pPr marL="0" indent="0">
              <a:spcBef>
                <a:spcPts val="0"/>
              </a:spcBef>
              <a:buNone/>
            </a:pPr>
            <a:r>
              <a:rPr lang="ja-JP" altLang="en-US" sz="2000" dirty="0"/>
              <a:t>２．カウンセリング</a:t>
            </a:r>
            <a:endParaRPr lang="en-US" altLang="ja-JP" sz="2000" dirty="0"/>
          </a:p>
          <a:p>
            <a:pPr marL="0" indent="0">
              <a:spcBef>
                <a:spcPts val="0"/>
              </a:spcBef>
              <a:buNone/>
            </a:pPr>
            <a:r>
              <a:rPr lang="en-US" altLang="ja-JP" sz="2000" dirty="0"/>
              <a:t>	3</a:t>
            </a:r>
            <a:r>
              <a:rPr lang="ja-JP" altLang="en-US" sz="2000" dirty="0"/>
              <a:t>ヶ月を１クールとした継続的な個別カウンセリング</a:t>
            </a:r>
            <a:endParaRPr lang="en-US" altLang="ja-JP" sz="2000" dirty="0"/>
          </a:p>
          <a:p>
            <a:pPr marL="0" indent="0">
              <a:spcBef>
                <a:spcPts val="0"/>
              </a:spcBef>
              <a:buNone/>
            </a:pPr>
            <a:endParaRPr lang="en-US" altLang="ja-JP" sz="2000" dirty="0"/>
          </a:p>
          <a:p>
            <a:pPr marL="0" indent="0">
              <a:spcBef>
                <a:spcPts val="0"/>
              </a:spcBef>
              <a:buNone/>
            </a:pPr>
            <a:r>
              <a:rPr lang="ja-JP" altLang="en-US" sz="2000" dirty="0"/>
              <a:t>３．プログラム</a:t>
            </a:r>
            <a:endParaRPr lang="en-US" altLang="ja-JP" sz="2000" dirty="0"/>
          </a:p>
          <a:p>
            <a:pPr marL="0" indent="0">
              <a:spcBef>
                <a:spcPts val="0"/>
              </a:spcBef>
              <a:buNone/>
            </a:pPr>
            <a:r>
              <a:rPr lang="en-US" altLang="ja-JP" sz="2000" dirty="0"/>
              <a:t>	</a:t>
            </a:r>
            <a:r>
              <a:rPr lang="ja-JP" altLang="en-US" sz="2000" dirty="0"/>
              <a:t>週三回程度提供する体験プログラム（手芸、音楽など）</a:t>
            </a:r>
            <a:endParaRPr lang="en-US" altLang="ja-JP" sz="2000" dirty="0"/>
          </a:p>
          <a:p>
            <a:pPr marL="0" indent="0">
              <a:spcBef>
                <a:spcPts val="0"/>
              </a:spcBef>
              <a:buNone/>
            </a:pPr>
            <a:endParaRPr lang="en-US" altLang="ja-JP" sz="2000" dirty="0"/>
          </a:p>
          <a:p>
            <a:pPr marL="0" indent="0">
              <a:spcBef>
                <a:spcPts val="0"/>
              </a:spcBef>
              <a:buNone/>
            </a:pPr>
            <a:r>
              <a:rPr lang="ja-JP" altLang="en-US" sz="2000" dirty="0"/>
              <a:t>４．セミナー</a:t>
            </a:r>
            <a:endParaRPr lang="en-US" altLang="ja-JP" sz="2000" dirty="0"/>
          </a:p>
          <a:p>
            <a:pPr marL="0" indent="0">
              <a:spcBef>
                <a:spcPts val="0"/>
              </a:spcBef>
              <a:buNone/>
            </a:pPr>
            <a:r>
              <a:rPr lang="en-US" altLang="ja-JP" sz="2000" dirty="0"/>
              <a:t>	</a:t>
            </a:r>
            <a:r>
              <a:rPr lang="ja-JP" altLang="en-US" sz="2000" dirty="0"/>
              <a:t>専門分野の講師によるコミュニケーションセミナー</a:t>
            </a:r>
            <a:endParaRPr lang="en-US" altLang="ja-JP" sz="2000" dirty="0"/>
          </a:p>
          <a:p>
            <a:pPr marL="0" indent="0">
              <a:spcBef>
                <a:spcPts val="0"/>
              </a:spcBef>
              <a:buNone/>
            </a:pPr>
            <a:endParaRPr lang="ja-JP" altLang="en-US" sz="2000" dirty="0"/>
          </a:p>
          <a:p>
            <a:pPr marL="0" indent="0">
              <a:spcBef>
                <a:spcPts val="0"/>
              </a:spcBef>
              <a:buNone/>
            </a:pPr>
            <a:r>
              <a:rPr lang="ja-JP" altLang="en-US" sz="2000" dirty="0"/>
              <a:t>参考：名古屋市南部ステップアップルーム「ミライデア」ウェブサイト</a:t>
            </a:r>
          </a:p>
          <a:p>
            <a:pPr marL="0" indent="0">
              <a:spcBef>
                <a:spcPts val="0"/>
              </a:spcBef>
              <a:buNone/>
            </a:pPr>
            <a:r>
              <a:rPr lang="en-US" altLang="ja-JP" sz="2000" dirty="0"/>
              <a:t>	http://stepup-nanbu.nagoya/</a:t>
            </a:r>
            <a:endParaRPr lang="ja-JP" altLang="en-US" sz="2000" dirty="0"/>
          </a:p>
          <a:p>
            <a:endParaRPr kumimoji="1" lang="ja-JP" altLang="en-US" sz="2000" dirty="0"/>
          </a:p>
        </p:txBody>
      </p:sp>
    </p:spTree>
    <p:extLst>
      <p:ext uri="{BB962C8B-B14F-4D97-AF65-F5344CB8AC3E}">
        <p14:creationId xmlns:p14="http://schemas.microsoft.com/office/powerpoint/2010/main" val="3855049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E78F3F-4096-49AB-97A4-E1305CADB044}"/>
              </a:ext>
            </a:extLst>
          </p:cNvPr>
          <p:cNvSpPr>
            <a:spLocks noGrp="1"/>
          </p:cNvSpPr>
          <p:nvPr>
            <p:ph type="title"/>
          </p:nvPr>
        </p:nvSpPr>
        <p:spPr>
          <a:xfrm>
            <a:off x="2592925" y="624110"/>
            <a:ext cx="8911687" cy="1041740"/>
          </a:xfrm>
        </p:spPr>
        <p:txBody>
          <a:bodyPr/>
          <a:lstStyle/>
          <a:p>
            <a:r>
              <a:rPr lang="ja-JP" altLang="en-US" dirty="0"/>
              <a:t>事業概要３</a:t>
            </a:r>
            <a:r>
              <a:rPr lang="en-US" altLang="ja-JP" dirty="0"/>
              <a:t>-</a:t>
            </a:r>
            <a:r>
              <a:rPr lang="ja-JP" altLang="en-US" dirty="0"/>
              <a:t>１</a:t>
            </a:r>
            <a:endParaRPr kumimoji="1" lang="ja-JP" altLang="en-US" dirty="0"/>
          </a:p>
        </p:txBody>
      </p:sp>
      <p:sp>
        <p:nvSpPr>
          <p:cNvPr id="3" name="コンテンツ プレースホルダー 2">
            <a:extLst>
              <a:ext uri="{FF2B5EF4-FFF2-40B4-BE49-F238E27FC236}">
                <a16:creationId xmlns:a16="http://schemas.microsoft.com/office/drawing/2014/main" id="{3021A3B8-FE23-4C38-A8BB-BF653655BAC8}"/>
              </a:ext>
            </a:extLst>
          </p:cNvPr>
          <p:cNvSpPr>
            <a:spLocks noGrp="1"/>
          </p:cNvSpPr>
          <p:nvPr>
            <p:ph idx="1"/>
          </p:nvPr>
        </p:nvSpPr>
        <p:spPr>
          <a:xfrm>
            <a:off x="2589212" y="1665850"/>
            <a:ext cx="8491164" cy="2404126"/>
          </a:xfrm>
        </p:spPr>
        <p:txBody>
          <a:bodyPr/>
          <a:lstStyle/>
          <a:p>
            <a:pPr marL="0" indent="0">
              <a:buNone/>
            </a:pPr>
            <a:r>
              <a:rPr kumimoji="1" lang="ja-JP" altLang="en-US" sz="2800" dirty="0"/>
              <a:t>共感留学プラグラム</a:t>
            </a:r>
            <a:endParaRPr lang="en-US" altLang="ja-JP" sz="2800" dirty="0"/>
          </a:p>
          <a:p>
            <a:pPr marL="0" indent="0">
              <a:buNone/>
            </a:pPr>
            <a:endParaRPr lang="en-US" altLang="ja-JP" dirty="0"/>
          </a:p>
          <a:p>
            <a:r>
              <a:rPr lang="ja-JP" altLang="en-US" sz="2000" dirty="0"/>
              <a:t>共感留学プログラムとは、寄付事業で行うボランティアプログラム。多様な人々との出会いの演出をサポートし、ともに地域課題の解決に取り組む活動です。</a:t>
            </a:r>
            <a:endParaRPr kumimoji="1" lang="ja-JP" altLang="en-US" sz="2000" dirty="0"/>
          </a:p>
        </p:txBody>
      </p:sp>
      <p:pic>
        <p:nvPicPr>
          <p:cNvPr id="2050" name="Picture 2" descr="共感留学プログラム 2014">
            <a:extLst>
              <a:ext uri="{FF2B5EF4-FFF2-40B4-BE49-F238E27FC236}">
                <a16:creationId xmlns:a16="http://schemas.microsoft.com/office/drawing/2014/main" id="{45AD02F2-B64D-4717-BE81-AA38716EC80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2492"/>
          <a:stretch/>
        </p:blipFill>
        <p:spPr bwMode="auto">
          <a:xfrm>
            <a:off x="3532181" y="3905965"/>
            <a:ext cx="7037481" cy="2404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9453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DDD3D7-2B62-4722-85E5-D7ED7601FAEC}"/>
              </a:ext>
            </a:extLst>
          </p:cNvPr>
          <p:cNvSpPr>
            <a:spLocks noGrp="1"/>
          </p:cNvSpPr>
          <p:nvPr>
            <p:ph type="title"/>
          </p:nvPr>
        </p:nvSpPr>
        <p:spPr/>
        <p:txBody>
          <a:bodyPr/>
          <a:lstStyle/>
          <a:p>
            <a:r>
              <a:rPr lang="ja-JP" altLang="en-US" dirty="0"/>
              <a:t>三ヶ年ビジョン</a:t>
            </a:r>
            <a:endParaRPr kumimoji="1" lang="ja-JP" altLang="en-US" dirty="0"/>
          </a:p>
        </p:txBody>
      </p:sp>
      <p:sp>
        <p:nvSpPr>
          <p:cNvPr id="3" name="コンテンツ プレースホルダー 2">
            <a:extLst>
              <a:ext uri="{FF2B5EF4-FFF2-40B4-BE49-F238E27FC236}">
                <a16:creationId xmlns:a16="http://schemas.microsoft.com/office/drawing/2014/main" id="{9FDBC569-5469-4B5F-B986-67C76ADA7E84}"/>
              </a:ext>
            </a:extLst>
          </p:cNvPr>
          <p:cNvSpPr>
            <a:spLocks noGrp="1"/>
          </p:cNvSpPr>
          <p:nvPr>
            <p:ph idx="1"/>
          </p:nvPr>
        </p:nvSpPr>
        <p:spPr>
          <a:xfrm>
            <a:off x="1330036" y="1537371"/>
            <a:ext cx="10364781" cy="2167605"/>
          </a:xfrm>
        </p:spPr>
        <p:txBody>
          <a:bodyPr>
            <a:normAutofit/>
          </a:bodyPr>
          <a:lstStyle/>
          <a:p>
            <a:pPr marL="0" indent="0">
              <a:buNone/>
            </a:pPr>
            <a:r>
              <a:rPr lang="ja-JP" altLang="en-US" sz="2000" dirty="0"/>
              <a:t>ダイバーシティ推進を図るコミュニケーション創造～コミュニケーションを創り出す。</a:t>
            </a:r>
          </a:p>
          <a:p>
            <a:pPr marL="0" indent="0">
              <a:buNone/>
            </a:pPr>
            <a:r>
              <a:rPr lang="ja-JP" altLang="en-US" sz="2000" dirty="0"/>
              <a:t>第８期から第１０期は、法人の設立目的である</a:t>
            </a:r>
            <a:br>
              <a:rPr lang="en-US" altLang="ja-JP" sz="2000" dirty="0"/>
            </a:br>
            <a:r>
              <a:rPr lang="ja-JP" altLang="en-US" sz="2000" dirty="0"/>
              <a:t>「</a:t>
            </a:r>
            <a:r>
              <a:rPr lang="ja-JP" altLang="en-US" sz="2000" u="sng" dirty="0">
                <a:solidFill>
                  <a:srgbClr val="FF0000"/>
                </a:solidFill>
              </a:rPr>
              <a:t>違いを価値に変える</a:t>
            </a:r>
            <a:r>
              <a:rPr lang="ja-JP" altLang="en-US" sz="2000" dirty="0"/>
              <a:t>」＝「</a:t>
            </a:r>
            <a:r>
              <a:rPr lang="ja-JP" altLang="en-US" sz="2000" u="sng" dirty="0">
                <a:solidFill>
                  <a:schemeClr val="accent1">
                    <a:lumMod val="75000"/>
                  </a:schemeClr>
                </a:solidFill>
              </a:rPr>
              <a:t>ダイバーシティ推進</a:t>
            </a:r>
            <a:r>
              <a:rPr lang="ja-JP" altLang="en-US" sz="2000" dirty="0"/>
              <a:t>」に積極的に取り組みます。</a:t>
            </a:r>
            <a:br>
              <a:rPr lang="en-US" altLang="ja-JP" sz="2000" dirty="0"/>
            </a:br>
            <a:r>
              <a:rPr lang="ja-JP" altLang="en-US" sz="2000" dirty="0"/>
              <a:t>事業での表現方法としては、これまでの実績や私たちが提供できるサービスの販売も</a:t>
            </a:r>
            <a:br>
              <a:rPr lang="en-US" altLang="ja-JP" sz="2000" dirty="0"/>
            </a:br>
            <a:r>
              <a:rPr lang="ja-JP" altLang="en-US" sz="2000" dirty="0"/>
              <a:t>もちろんですが、つねに、今存在していない「</a:t>
            </a:r>
            <a:r>
              <a:rPr lang="ja-JP" altLang="en-US" sz="2000" u="sng" dirty="0">
                <a:solidFill>
                  <a:srgbClr val="002060"/>
                </a:solidFill>
              </a:rPr>
              <a:t>コミュニケーション創造</a:t>
            </a:r>
            <a:r>
              <a:rPr lang="ja-JP" altLang="en-US" sz="2000" dirty="0"/>
              <a:t>」を図ることを</a:t>
            </a:r>
            <a:br>
              <a:rPr lang="en-US" altLang="ja-JP" sz="2000" dirty="0"/>
            </a:br>
            <a:r>
              <a:rPr lang="ja-JP" altLang="en-US" sz="2000" dirty="0"/>
              <a:t>念頭に展開します。</a:t>
            </a:r>
          </a:p>
        </p:txBody>
      </p:sp>
      <p:sp>
        <p:nvSpPr>
          <p:cNvPr id="4" name="楕円 3">
            <a:extLst>
              <a:ext uri="{FF2B5EF4-FFF2-40B4-BE49-F238E27FC236}">
                <a16:creationId xmlns:a16="http://schemas.microsoft.com/office/drawing/2014/main" id="{0A199AE5-DB1C-4150-97B6-511425B0ED4C}"/>
              </a:ext>
            </a:extLst>
          </p:cNvPr>
          <p:cNvSpPr/>
          <p:nvPr/>
        </p:nvSpPr>
        <p:spPr bwMode="auto">
          <a:xfrm>
            <a:off x="3221059" y="3921042"/>
            <a:ext cx="5890561" cy="1320460"/>
          </a:xfrm>
          <a:prstGeom prst="ellipse">
            <a:avLst/>
          </a:prstGeom>
          <a:solidFill>
            <a:srgbClr val="FF0000"/>
          </a:solidFill>
          <a:ln>
            <a:noFill/>
            <a:headEnd type="none" w="med" len="med"/>
            <a:tailEnd type="none" w="med" len="med"/>
          </a:ln>
          <a:effectLst>
            <a:outerShdw blurRad="50800" dist="38100" dir="5400000" algn="t"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ja-JP" altLang="en-US" sz="2400" dirty="0"/>
              <a:t>「違いを価値に変える」</a:t>
            </a:r>
            <a:endParaRPr kumimoji="1" lang="ja-JP" altLang="en-US" sz="2400" dirty="0">
              <a:solidFill>
                <a:srgbClr val="FFFFFF"/>
              </a:solidFill>
              <a:effectLst>
                <a:outerShdw blurRad="38100" dist="38100" dir="2700000" algn="tl">
                  <a:srgbClr val="000000">
                    <a:alpha val="43137"/>
                  </a:srgbClr>
                </a:outerShdw>
              </a:effectLst>
              <a:latin typeface="Segoe" pitchFamily="34" charset="0"/>
            </a:endParaRPr>
          </a:p>
        </p:txBody>
      </p:sp>
      <p:sp>
        <p:nvSpPr>
          <p:cNvPr id="5" name="楕円 4">
            <a:extLst>
              <a:ext uri="{FF2B5EF4-FFF2-40B4-BE49-F238E27FC236}">
                <a16:creationId xmlns:a16="http://schemas.microsoft.com/office/drawing/2014/main" id="{89C7A28F-97C7-4AF5-A5D1-1E33B5A29360}"/>
              </a:ext>
            </a:extLst>
          </p:cNvPr>
          <p:cNvSpPr/>
          <p:nvPr/>
        </p:nvSpPr>
        <p:spPr bwMode="auto">
          <a:xfrm>
            <a:off x="303467" y="5220910"/>
            <a:ext cx="5890561" cy="1320460"/>
          </a:xfrm>
          <a:prstGeom prst="ellipse">
            <a:avLst/>
          </a:prstGeom>
          <a:solidFill>
            <a:srgbClr val="FFC000"/>
          </a:solidFill>
          <a:ln>
            <a:noFill/>
            <a:headEnd type="none" w="med" len="med"/>
            <a:tailEnd type="none" w="med" len="med"/>
          </a:ln>
          <a:effectLst>
            <a:outerShdw blurRad="50800" dist="38100" dir="5400000" algn="t"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ja-JP" altLang="en-US" sz="2400" dirty="0"/>
              <a:t>「ダイバーシティ推進」</a:t>
            </a:r>
            <a:endParaRPr kumimoji="1" lang="ja-JP" altLang="en-US" sz="2400" dirty="0">
              <a:solidFill>
                <a:srgbClr val="FFFFFF"/>
              </a:solidFill>
              <a:effectLst>
                <a:outerShdw blurRad="38100" dist="38100" dir="2700000" algn="tl">
                  <a:srgbClr val="000000">
                    <a:alpha val="43137"/>
                  </a:srgbClr>
                </a:outerShdw>
              </a:effectLst>
              <a:latin typeface="Segoe" pitchFamily="34" charset="0"/>
            </a:endParaRPr>
          </a:p>
        </p:txBody>
      </p:sp>
      <p:sp>
        <p:nvSpPr>
          <p:cNvPr id="6" name="楕円 5">
            <a:extLst>
              <a:ext uri="{FF2B5EF4-FFF2-40B4-BE49-F238E27FC236}">
                <a16:creationId xmlns:a16="http://schemas.microsoft.com/office/drawing/2014/main" id="{001DBAE4-593A-4547-976D-AB10B2106754}"/>
              </a:ext>
            </a:extLst>
          </p:cNvPr>
          <p:cNvSpPr/>
          <p:nvPr/>
        </p:nvSpPr>
        <p:spPr bwMode="auto">
          <a:xfrm>
            <a:off x="6257778" y="5220910"/>
            <a:ext cx="5890561" cy="1320460"/>
          </a:xfrm>
          <a:prstGeom prst="ellipse">
            <a:avLst/>
          </a:prstGeom>
          <a:solidFill>
            <a:srgbClr val="0070C0"/>
          </a:solidFill>
          <a:ln>
            <a:noFill/>
            <a:headEnd type="none" w="med" len="med"/>
            <a:tailEnd type="none" w="med" len="med"/>
          </a:ln>
          <a:effectLst>
            <a:outerShdw blurRad="50800" dist="38100" dir="5400000" algn="t"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ja-JP" altLang="en-US" sz="2400" dirty="0"/>
              <a:t>「コミュニケーション創造」</a:t>
            </a:r>
            <a:endParaRPr kumimoji="1" lang="ja-JP" altLang="en-US" sz="2400" dirty="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1128493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9487BF-F7C0-4240-BD3B-3D3F4D7E289F}"/>
              </a:ext>
            </a:extLst>
          </p:cNvPr>
          <p:cNvSpPr>
            <a:spLocks noGrp="1"/>
          </p:cNvSpPr>
          <p:nvPr>
            <p:ph type="ctrTitle"/>
          </p:nvPr>
        </p:nvSpPr>
        <p:spPr>
          <a:xfrm>
            <a:off x="2589214" y="946778"/>
            <a:ext cx="6892412" cy="1126283"/>
          </a:xfrm>
        </p:spPr>
        <p:txBody>
          <a:bodyPr>
            <a:normAutofit/>
          </a:bodyPr>
          <a:lstStyle/>
          <a:p>
            <a:pPr algn="ctr"/>
            <a:r>
              <a:rPr lang="ja-JP" altLang="en-US" sz="6000" dirty="0"/>
              <a:t>議案書</a:t>
            </a:r>
            <a:endParaRPr kumimoji="1" lang="ja-JP" altLang="en-US" sz="6000" dirty="0"/>
          </a:p>
        </p:txBody>
      </p:sp>
      <p:sp>
        <p:nvSpPr>
          <p:cNvPr id="6" name="コンテンツ プレースホルダー 2">
            <a:extLst>
              <a:ext uri="{FF2B5EF4-FFF2-40B4-BE49-F238E27FC236}">
                <a16:creationId xmlns:a16="http://schemas.microsoft.com/office/drawing/2014/main" id="{5913AE6A-26C6-4B85-89E8-E74E22AF3A41}"/>
              </a:ext>
            </a:extLst>
          </p:cNvPr>
          <p:cNvSpPr txBox="1">
            <a:spLocks/>
          </p:cNvSpPr>
          <p:nvPr/>
        </p:nvSpPr>
        <p:spPr>
          <a:xfrm>
            <a:off x="2589214" y="2760465"/>
            <a:ext cx="9509557" cy="2422434"/>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kumimoji="1"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kumimoji="1"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kumimoji="1"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kumimoji="1"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kumimoji="1"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kumimoji="1"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kumimoji="1"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kumimoji="1"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kumimoji="1" sz="1200" kern="1200">
                <a:solidFill>
                  <a:schemeClr val="tx1">
                    <a:tint val="75000"/>
                  </a:schemeClr>
                </a:solidFill>
                <a:latin typeface="+mn-lt"/>
                <a:ea typeface="+mn-ea"/>
                <a:cs typeface="+mn-cs"/>
              </a:defRPr>
            </a:lvl9pPr>
          </a:lstStyle>
          <a:p>
            <a:r>
              <a:rPr lang="ja-JP" altLang="en-US" sz="2000" dirty="0"/>
              <a:t>一般社団法人　日本ダイバーシティ推進協会</a:t>
            </a:r>
          </a:p>
          <a:p>
            <a:r>
              <a:rPr lang="ja-JP" altLang="en-US" sz="2000" dirty="0"/>
              <a:t>第７回　定時社員総会議案書</a:t>
            </a:r>
          </a:p>
          <a:p>
            <a:endParaRPr lang="ja-JP" altLang="en-US" sz="2000" dirty="0"/>
          </a:p>
          <a:p>
            <a:r>
              <a:rPr lang="ja-JP" altLang="en-US" sz="2000" dirty="0"/>
              <a:t>日　時：</a:t>
            </a:r>
            <a:r>
              <a:rPr lang="en-US" altLang="ja-JP" sz="2000" dirty="0"/>
              <a:t>2018</a:t>
            </a:r>
            <a:r>
              <a:rPr lang="ja-JP" altLang="en-US" sz="2000" dirty="0"/>
              <a:t>年 </a:t>
            </a:r>
            <a:r>
              <a:rPr lang="en-US" altLang="ja-JP" sz="2000" dirty="0"/>
              <a:t>12</a:t>
            </a:r>
            <a:r>
              <a:rPr lang="ja-JP" altLang="en-US" sz="2000" dirty="0"/>
              <a:t>月 </a:t>
            </a:r>
            <a:r>
              <a:rPr lang="en-US" altLang="ja-JP" sz="2000" dirty="0"/>
              <a:t>22</a:t>
            </a:r>
            <a:r>
              <a:rPr lang="ja-JP" altLang="en-US" sz="2000" dirty="0"/>
              <a:t>日</a:t>
            </a:r>
            <a:r>
              <a:rPr lang="en-US" altLang="ja-JP" sz="2000" dirty="0"/>
              <a:t>(</a:t>
            </a:r>
            <a:r>
              <a:rPr lang="ja-JP" altLang="en-US" sz="2000" dirty="0"/>
              <a:t>土</a:t>
            </a:r>
            <a:r>
              <a:rPr lang="en-US" altLang="ja-JP" sz="2000" dirty="0"/>
              <a:t>)</a:t>
            </a:r>
            <a:r>
              <a:rPr lang="ja-JP" altLang="en-US" sz="2000" dirty="0"/>
              <a:t>　</a:t>
            </a:r>
            <a:r>
              <a:rPr lang="en-US" altLang="ja-JP" sz="2000" dirty="0"/>
              <a:t>9:30</a:t>
            </a:r>
            <a:r>
              <a:rPr lang="ja-JP" altLang="en-US" sz="2000" dirty="0"/>
              <a:t>～</a:t>
            </a:r>
            <a:r>
              <a:rPr lang="en-US" altLang="ja-JP" sz="2000" dirty="0"/>
              <a:t>11:00</a:t>
            </a:r>
          </a:p>
          <a:p>
            <a:r>
              <a:rPr lang="ja-JP" altLang="en-US" sz="2000" dirty="0"/>
              <a:t>会　場：地域資源長屋なかむら　会議室　（名古屋市中村区本陣通５－６－１）</a:t>
            </a:r>
          </a:p>
          <a:p>
            <a:pPr algn="ctr"/>
            <a:endParaRPr lang="ja-JP" altLang="en-US" dirty="0"/>
          </a:p>
        </p:txBody>
      </p:sp>
    </p:spTree>
    <p:extLst>
      <p:ext uri="{BB962C8B-B14F-4D97-AF65-F5344CB8AC3E}">
        <p14:creationId xmlns:p14="http://schemas.microsoft.com/office/powerpoint/2010/main" val="3796639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5FAEDB-4829-4AFF-83D7-2CD9DC6A7BD3}"/>
              </a:ext>
            </a:extLst>
          </p:cNvPr>
          <p:cNvSpPr>
            <a:spLocks noGrp="1"/>
          </p:cNvSpPr>
          <p:nvPr>
            <p:ph type="title"/>
          </p:nvPr>
        </p:nvSpPr>
        <p:spPr/>
        <p:txBody>
          <a:bodyPr/>
          <a:lstStyle/>
          <a:p>
            <a:r>
              <a:rPr lang="ja-JP" altLang="en-US" dirty="0"/>
              <a:t>議案</a:t>
            </a:r>
            <a:endParaRPr kumimoji="1" lang="ja-JP" altLang="en-US" dirty="0"/>
          </a:p>
        </p:txBody>
      </p:sp>
      <p:sp>
        <p:nvSpPr>
          <p:cNvPr id="3" name="コンテンツ プレースホルダー 2">
            <a:extLst>
              <a:ext uri="{FF2B5EF4-FFF2-40B4-BE49-F238E27FC236}">
                <a16:creationId xmlns:a16="http://schemas.microsoft.com/office/drawing/2014/main" id="{9FD85F5D-0685-446B-873D-01A46A2A1DF7}"/>
              </a:ext>
            </a:extLst>
          </p:cNvPr>
          <p:cNvSpPr>
            <a:spLocks noGrp="1"/>
          </p:cNvSpPr>
          <p:nvPr>
            <p:ph idx="1"/>
          </p:nvPr>
        </p:nvSpPr>
        <p:spPr>
          <a:xfrm>
            <a:off x="2096086" y="2133600"/>
            <a:ext cx="9408526" cy="3777622"/>
          </a:xfrm>
        </p:spPr>
        <p:txBody>
          <a:bodyPr>
            <a:noAutofit/>
          </a:bodyPr>
          <a:lstStyle/>
          <a:p>
            <a:pPr algn="dist"/>
            <a:r>
              <a:rPr lang="ja-JP" altLang="en-US" sz="2000" dirty="0"/>
              <a:t>■第１号議案　第</a:t>
            </a:r>
            <a:r>
              <a:rPr lang="en-US" altLang="ja-JP" sz="2000" dirty="0"/>
              <a:t>7</a:t>
            </a:r>
            <a:r>
              <a:rPr lang="ja-JP" altLang="en-US" sz="2000" dirty="0"/>
              <a:t>期事業報告ならびに収支決算報告（監査報告）承認の件</a:t>
            </a:r>
            <a:endParaRPr lang="en-US" altLang="ja-JP" sz="2000" dirty="0"/>
          </a:p>
          <a:p>
            <a:endParaRPr lang="ja-JP" altLang="en-US" sz="2000" dirty="0"/>
          </a:p>
          <a:p>
            <a:r>
              <a:rPr lang="ja-JP" altLang="en-US" sz="2000" dirty="0"/>
              <a:t>■第２号議案　第</a:t>
            </a:r>
            <a:r>
              <a:rPr lang="en-US" altLang="ja-JP" sz="2000" dirty="0"/>
              <a:t>8</a:t>
            </a:r>
            <a:r>
              <a:rPr lang="ja-JP" altLang="en-US" sz="2000" dirty="0"/>
              <a:t>期事業計画の件</a:t>
            </a:r>
            <a:endParaRPr lang="en-US" altLang="ja-JP" sz="2000" dirty="0"/>
          </a:p>
          <a:p>
            <a:endParaRPr lang="ja-JP" altLang="en-US" sz="2000" dirty="0"/>
          </a:p>
          <a:p>
            <a:r>
              <a:rPr lang="ja-JP" altLang="en-US" sz="2000" dirty="0"/>
              <a:t>■第３号議案　第</a:t>
            </a:r>
            <a:r>
              <a:rPr lang="en-US" altLang="ja-JP" sz="2000" dirty="0"/>
              <a:t>8</a:t>
            </a:r>
            <a:r>
              <a:rPr lang="ja-JP" altLang="en-US" sz="2000" dirty="0"/>
              <a:t>期収支予算の件</a:t>
            </a:r>
            <a:endParaRPr lang="en-US" altLang="ja-JP" sz="2000" dirty="0"/>
          </a:p>
          <a:p>
            <a:endParaRPr lang="ja-JP" altLang="en-US" sz="2000" dirty="0"/>
          </a:p>
          <a:p>
            <a:r>
              <a:rPr lang="ja-JP" altLang="en-US" sz="2000" dirty="0"/>
              <a:t>■第４号議案　理事・監事選任の件</a:t>
            </a:r>
            <a:endParaRPr lang="en-US" altLang="ja-JP" sz="2000" dirty="0"/>
          </a:p>
          <a:p>
            <a:endParaRPr lang="ja-JP" altLang="en-US" sz="2000" dirty="0"/>
          </a:p>
          <a:p>
            <a:r>
              <a:rPr lang="ja-JP" altLang="en-US" sz="2000" dirty="0"/>
              <a:t>■第５号議案　理事報酬決定の件</a:t>
            </a:r>
            <a:endParaRPr kumimoji="1" lang="ja-JP" altLang="en-US" sz="2000" dirty="0"/>
          </a:p>
        </p:txBody>
      </p:sp>
    </p:spTree>
    <p:extLst>
      <p:ext uri="{BB962C8B-B14F-4D97-AF65-F5344CB8AC3E}">
        <p14:creationId xmlns:p14="http://schemas.microsoft.com/office/powerpoint/2010/main" val="3953339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4F7534-2FB5-462C-9BC9-953012A9F4FF}"/>
              </a:ext>
            </a:extLst>
          </p:cNvPr>
          <p:cNvSpPr>
            <a:spLocks noGrp="1"/>
          </p:cNvSpPr>
          <p:nvPr>
            <p:ph type="title"/>
          </p:nvPr>
        </p:nvSpPr>
        <p:spPr/>
        <p:txBody>
          <a:bodyPr>
            <a:normAutofit/>
          </a:bodyPr>
          <a:lstStyle/>
          <a:p>
            <a:r>
              <a:rPr lang="ja-JP" altLang="en-US" dirty="0"/>
              <a:t>■第１号議案　第</a:t>
            </a:r>
            <a:r>
              <a:rPr lang="en-US" altLang="ja-JP" dirty="0"/>
              <a:t>7</a:t>
            </a:r>
            <a:r>
              <a:rPr lang="ja-JP" altLang="en-US" dirty="0"/>
              <a:t>期事業報告ならびに</a:t>
            </a:r>
            <a:br>
              <a:rPr lang="en-US" altLang="ja-JP" dirty="0"/>
            </a:br>
            <a:r>
              <a:rPr lang="ja-JP" altLang="en-US" dirty="0"/>
              <a:t>　収支決算報告（監査報告）承認の件</a:t>
            </a:r>
            <a:endParaRPr kumimoji="1" lang="ja-JP" altLang="en-US" dirty="0"/>
          </a:p>
        </p:txBody>
      </p:sp>
      <p:sp>
        <p:nvSpPr>
          <p:cNvPr id="3" name="コンテンツ プレースホルダー 2">
            <a:extLst>
              <a:ext uri="{FF2B5EF4-FFF2-40B4-BE49-F238E27FC236}">
                <a16:creationId xmlns:a16="http://schemas.microsoft.com/office/drawing/2014/main" id="{8B7D69F4-455E-47CA-B1CF-28A310909A1E}"/>
              </a:ext>
            </a:extLst>
          </p:cNvPr>
          <p:cNvSpPr>
            <a:spLocks noGrp="1"/>
          </p:cNvSpPr>
          <p:nvPr>
            <p:ph idx="1"/>
          </p:nvPr>
        </p:nvSpPr>
        <p:spPr/>
        <p:txBody>
          <a:bodyPr/>
          <a:lstStyle/>
          <a:p>
            <a:endParaRPr kumimoji="1" lang="ja-JP" altLang="en-US" dirty="0"/>
          </a:p>
        </p:txBody>
      </p:sp>
    </p:spTree>
    <p:extLst>
      <p:ext uri="{BB962C8B-B14F-4D97-AF65-F5344CB8AC3E}">
        <p14:creationId xmlns:p14="http://schemas.microsoft.com/office/powerpoint/2010/main" val="2244625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63EF9-3396-497D-BB10-F1516BCA3361}"/>
              </a:ext>
            </a:extLst>
          </p:cNvPr>
          <p:cNvSpPr>
            <a:spLocks noGrp="1"/>
          </p:cNvSpPr>
          <p:nvPr>
            <p:ph type="title"/>
          </p:nvPr>
        </p:nvSpPr>
        <p:spPr>
          <a:xfrm>
            <a:off x="2589212" y="624110"/>
            <a:ext cx="8911687" cy="1280890"/>
          </a:xfrm>
        </p:spPr>
        <p:txBody>
          <a:bodyPr/>
          <a:lstStyle/>
          <a:p>
            <a:r>
              <a:rPr lang="ja-JP" altLang="en-US" dirty="0"/>
              <a:t>第１号議案</a:t>
            </a:r>
            <a:br>
              <a:rPr lang="en-US" altLang="ja-JP" dirty="0"/>
            </a:br>
            <a:r>
              <a:rPr lang="ja-JP" altLang="en-US" dirty="0"/>
              <a:t>　事業報告　はたらく窓口　１－１</a:t>
            </a:r>
            <a:endParaRPr kumimoji="1" lang="ja-JP" altLang="en-US" dirty="0"/>
          </a:p>
        </p:txBody>
      </p:sp>
      <p:sp>
        <p:nvSpPr>
          <p:cNvPr id="3" name="コンテンツ プレースホルダー 2">
            <a:extLst>
              <a:ext uri="{FF2B5EF4-FFF2-40B4-BE49-F238E27FC236}">
                <a16:creationId xmlns:a16="http://schemas.microsoft.com/office/drawing/2014/main" id="{02FACF9E-32D8-4B91-AE88-345DEA54250C}"/>
              </a:ext>
            </a:extLst>
          </p:cNvPr>
          <p:cNvSpPr>
            <a:spLocks noGrp="1"/>
          </p:cNvSpPr>
          <p:nvPr>
            <p:ph idx="1"/>
          </p:nvPr>
        </p:nvSpPr>
        <p:spPr>
          <a:xfrm>
            <a:off x="2322512" y="2768600"/>
            <a:ext cx="9515476" cy="3967480"/>
          </a:xfrm>
        </p:spPr>
        <p:txBody>
          <a:bodyPr numCol="2">
            <a:normAutofit fontScale="25000" lnSpcReduction="20000"/>
          </a:bodyPr>
          <a:lstStyle/>
          <a:p>
            <a:pPr marL="0" indent="0">
              <a:buNone/>
            </a:pPr>
            <a:r>
              <a:rPr lang="en-US" altLang="ja-JP" sz="3600" dirty="0"/>
              <a:t>《</a:t>
            </a:r>
            <a:r>
              <a:rPr lang="ja-JP" altLang="en-US" sz="4000" dirty="0"/>
              <a:t>主な活動</a:t>
            </a:r>
            <a:r>
              <a:rPr lang="en-US" altLang="ja-JP" sz="4000" dirty="0"/>
              <a:t>》</a:t>
            </a:r>
          </a:p>
          <a:p>
            <a:pPr marL="0" indent="0">
              <a:buNone/>
            </a:pPr>
            <a:r>
              <a:rPr lang="ja-JP" altLang="en-US" sz="4000" dirty="0"/>
              <a:t>（１）はたらく診断（</a:t>
            </a:r>
            <a:r>
              <a:rPr lang="en-US" altLang="ja-JP" sz="4000" dirty="0"/>
              <a:t>CQ</a:t>
            </a:r>
            <a:r>
              <a:rPr lang="ja-JP" altLang="en-US" sz="4000" dirty="0"/>
              <a:t>個性分析テスト）</a:t>
            </a:r>
          </a:p>
          <a:p>
            <a:pPr marL="0" indent="0">
              <a:buNone/>
            </a:pPr>
            <a:r>
              <a:rPr lang="ja-JP" altLang="en-US" sz="4000" dirty="0"/>
              <a:t>　</a:t>
            </a:r>
            <a:r>
              <a:rPr lang="en-US" altLang="ja-JP" sz="4000" dirty="0"/>
              <a:t>12</a:t>
            </a:r>
            <a:r>
              <a:rPr lang="ja-JP" altLang="en-US" sz="4000" dirty="0"/>
              <a:t>の尺度でコミュニケーション構造を可視化することから、</a:t>
            </a:r>
            <a:endParaRPr lang="en-US" altLang="ja-JP" sz="4000" dirty="0"/>
          </a:p>
          <a:p>
            <a:pPr marL="0" indent="0">
              <a:buNone/>
            </a:pPr>
            <a:r>
              <a:rPr lang="ja-JP" altLang="en-US" sz="4000" dirty="0"/>
              <a:t>　自分らしい働き方を見極めるきっかけを提供した。</a:t>
            </a:r>
          </a:p>
          <a:p>
            <a:endParaRPr lang="ja-JP" altLang="en-US" sz="4000" dirty="0"/>
          </a:p>
          <a:p>
            <a:pPr marL="0" indent="0">
              <a:buNone/>
            </a:pPr>
            <a:r>
              <a:rPr lang="ja-JP" altLang="en-US" sz="4000" dirty="0"/>
              <a:t>・</a:t>
            </a:r>
            <a:r>
              <a:rPr lang="en-US" altLang="ja-JP" sz="4000" dirty="0" err="1"/>
              <a:t>ReadyFor</a:t>
            </a:r>
            <a:r>
              <a:rPr lang="ja-JP" altLang="en-US" sz="4000" dirty="0" err="1"/>
              <a:t>での</a:t>
            </a:r>
            <a:r>
              <a:rPr lang="ja-JP" altLang="en-US" sz="4000" dirty="0"/>
              <a:t>１万円以上の寄付リターン実施　</a:t>
            </a:r>
            <a:r>
              <a:rPr lang="en-US" altLang="ja-JP" sz="4000" dirty="0"/>
              <a:t>40</a:t>
            </a:r>
            <a:r>
              <a:rPr lang="ja-JP" altLang="en-US" sz="4000" dirty="0"/>
              <a:t>件</a:t>
            </a:r>
          </a:p>
          <a:p>
            <a:pPr marL="0" indent="0">
              <a:buNone/>
            </a:pPr>
            <a:r>
              <a:rPr lang="ja-JP" altLang="en-US" sz="4000" dirty="0"/>
              <a:t>・</a:t>
            </a:r>
            <a:r>
              <a:rPr lang="en-US" altLang="ja-JP" sz="4000" dirty="0"/>
              <a:t>CQ</a:t>
            </a:r>
            <a:r>
              <a:rPr lang="ja-JP" altLang="en-US" sz="4000" dirty="0"/>
              <a:t>個性分析テスト（サービス名・はたらく診断）の販売　個人</a:t>
            </a:r>
            <a:r>
              <a:rPr lang="en-US" altLang="ja-JP" sz="4000" dirty="0"/>
              <a:t>15</a:t>
            </a:r>
            <a:r>
              <a:rPr lang="ja-JP" altLang="en-US" sz="4000" dirty="0"/>
              <a:t>件</a:t>
            </a:r>
          </a:p>
          <a:p>
            <a:pPr marL="0" indent="0">
              <a:buNone/>
            </a:pPr>
            <a:r>
              <a:rPr lang="ja-JP" altLang="en-US" sz="4000" dirty="0"/>
              <a:t>・</a:t>
            </a:r>
            <a:r>
              <a:rPr lang="en-US" altLang="ja-JP" sz="4000" dirty="0"/>
              <a:t>CQ</a:t>
            </a:r>
            <a:r>
              <a:rPr lang="ja-JP" altLang="en-US" sz="4000" dirty="0"/>
              <a:t>個性分析テストを活用した事業所への人材アドバイス　</a:t>
            </a:r>
            <a:r>
              <a:rPr lang="en-US" altLang="ja-JP" sz="4000" dirty="0"/>
              <a:t>7</a:t>
            </a:r>
            <a:r>
              <a:rPr lang="ja-JP" altLang="en-US" sz="4000" dirty="0"/>
              <a:t>事業所　計</a:t>
            </a:r>
            <a:r>
              <a:rPr lang="en-US" altLang="ja-JP" sz="4000" dirty="0"/>
              <a:t>58</a:t>
            </a:r>
            <a:r>
              <a:rPr lang="ja-JP" altLang="en-US" sz="4000" dirty="0"/>
              <a:t>件</a:t>
            </a:r>
          </a:p>
          <a:p>
            <a:pPr marL="0" indent="0">
              <a:buNone/>
            </a:pPr>
            <a:r>
              <a:rPr lang="ja-JP" altLang="en-US" sz="4000" dirty="0"/>
              <a:t>・</a:t>
            </a:r>
            <a:r>
              <a:rPr lang="en-US" altLang="ja-JP" sz="4000" dirty="0"/>
              <a:t>Noto</a:t>
            </a:r>
            <a:r>
              <a:rPr lang="ja-JP" altLang="en-US" sz="4000" dirty="0"/>
              <a:t>カレッジ　３件</a:t>
            </a:r>
          </a:p>
          <a:p>
            <a:pPr marL="0" indent="0">
              <a:buNone/>
            </a:pPr>
            <a:r>
              <a:rPr lang="ja-JP" altLang="en-US" sz="4000" dirty="0"/>
              <a:t>・聡明鍼灸治療院　８件</a:t>
            </a:r>
          </a:p>
          <a:p>
            <a:pPr marL="0" indent="0">
              <a:buNone/>
            </a:pPr>
            <a:r>
              <a:rPr lang="ja-JP" altLang="en-US" sz="4000" dirty="0"/>
              <a:t>・</a:t>
            </a:r>
            <a:r>
              <a:rPr lang="en-US" altLang="ja-JP" sz="4000" dirty="0" err="1"/>
              <a:t>WinWin</a:t>
            </a:r>
            <a:r>
              <a:rPr lang="ja-JP" altLang="en-US" sz="4000" dirty="0"/>
              <a:t>育成協会５件</a:t>
            </a:r>
          </a:p>
          <a:p>
            <a:pPr marL="0" indent="0">
              <a:buNone/>
            </a:pPr>
            <a:r>
              <a:rPr lang="ja-JP" altLang="en-US" sz="4000" dirty="0"/>
              <a:t>・東海市商工会議所１２件</a:t>
            </a:r>
          </a:p>
          <a:p>
            <a:pPr marL="0" indent="0">
              <a:buNone/>
            </a:pPr>
            <a:r>
              <a:rPr lang="ja-JP" altLang="en-US" sz="4000" dirty="0"/>
              <a:t>・伊藤木工所　</a:t>
            </a:r>
            <a:r>
              <a:rPr lang="en-US" altLang="ja-JP" sz="4000" dirty="0"/>
              <a:t>10</a:t>
            </a:r>
            <a:r>
              <a:rPr lang="ja-JP" altLang="en-US" sz="4000" dirty="0"/>
              <a:t>件</a:t>
            </a:r>
          </a:p>
          <a:p>
            <a:pPr marL="0" indent="0">
              <a:buNone/>
            </a:pPr>
            <a:r>
              <a:rPr lang="ja-JP" altLang="en-US" sz="4000" dirty="0"/>
              <a:t>・オムニスタッフ </a:t>
            </a:r>
            <a:r>
              <a:rPr lang="en-US" altLang="ja-JP" sz="4000" dirty="0"/>
              <a:t>10</a:t>
            </a:r>
            <a:r>
              <a:rPr lang="ja-JP" altLang="en-US" sz="4000" dirty="0"/>
              <a:t>件</a:t>
            </a:r>
          </a:p>
          <a:p>
            <a:pPr marL="0" indent="0">
              <a:buNone/>
            </a:pPr>
            <a:r>
              <a:rPr lang="ja-JP" altLang="en-US" sz="4000" dirty="0"/>
              <a:t>・太陽電化工業　</a:t>
            </a:r>
            <a:r>
              <a:rPr lang="en-US" altLang="ja-JP" sz="4000" dirty="0"/>
              <a:t>10</a:t>
            </a:r>
            <a:r>
              <a:rPr lang="ja-JP" altLang="en-US" sz="4000" dirty="0"/>
              <a:t>件</a:t>
            </a:r>
            <a:endParaRPr lang="en-US" altLang="ja-JP" sz="4000" dirty="0"/>
          </a:p>
          <a:p>
            <a:pPr marL="0" indent="0">
              <a:buNone/>
            </a:pPr>
            <a:endParaRPr lang="en-US" altLang="ja-JP" sz="4000" dirty="0"/>
          </a:p>
          <a:p>
            <a:pPr marL="0" indent="0">
              <a:buNone/>
            </a:pPr>
            <a:r>
              <a:rPr lang="ja-JP" altLang="en-US" sz="4000" dirty="0"/>
              <a:t>□個性分析カフェの実施</a:t>
            </a:r>
          </a:p>
          <a:p>
            <a:pPr marL="0" indent="0">
              <a:buNone/>
            </a:pPr>
            <a:r>
              <a:rPr lang="ja-JP" altLang="en-US" sz="4000" dirty="0"/>
              <a:t>（期間）</a:t>
            </a:r>
            <a:r>
              <a:rPr lang="en-US" altLang="ja-JP" sz="4000" dirty="0"/>
              <a:t>2017</a:t>
            </a:r>
            <a:r>
              <a:rPr lang="ja-JP" altLang="en-US" sz="4000" dirty="0"/>
              <a:t>年</a:t>
            </a:r>
            <a:r>
              <a:rPr lang="en-US" altLang="ja-JP" sz="4000" dirty="0"/>
              <a:t>10</a:t>
            </a:r>
            <a:r>
              <a:rPr lang="ja-JP" altLang="en-US" sz="4000" dirty="0"/>
              <a:t>月</a:t>
            </a:r>
            <a:r>
              <a:rPr lang="en-US" altLang="ja-JP" sz="4000" dirty="0"/>
              <a:t>14</a:t>
            </a:r>
            <a:r>
              <a:rPr lang="ja-JP" altLang="en-US" sz="4000" dirty="0"/>
              <a:t>日（土）、</a:t>
            </a:r>
            <a:r>
              <a:rPr lang="en-US" altLang="ja-JP" sz="4000" dirty="0"/>
              <a:t>11</a:t>
            </a:r>
            <a:r>
              <a:rPr lang="ja-JP" altLang="en-US" sz="4000" dirty="0"/>
              <a:t>月</a:t>
            </a:r>
            <a:r>
              <a:rPr lang="en-US" altLang="ja-JP" sz="4000" dirty="0"/>
              <a:t>11</a:t>
            </a:r>
            <a:r>
              <a:rPr lang="ja-JP" altLang="en-US" sz="4000" dirty="0"/>
              <a:t>日（土）、</a:t>
            </a:r>
            <a:r>
              <a:rPr lang="en-US" altLang="ja-JP" sz="4000" dirty="0"/>
              <a:t>12</a:t>
            </a:r>
            <a:r>
              <a:rPr lang="ja-JP" altLang="en-US" sz="4000" dirty="0"/>
              <a:t>月</a:t>
            </a:r>
            <a:r>
              <a:rPr lang="en-US" altLang="ja-JP" sz="4000" dirty="0"/>
              <a:t>9</a:t>
            </a:r>
            <a:r>
              <a:rPr lang="ja-JP" altLang="en-US" sz="4000" dirty="0"/>
              <a:t>日（土）、</a:t>
            </a:r>
            <a:br>
              <a:rPr lang="en-US" altLang="ja-JP" sz="4000" dirty="0"/>
            </a:br>
            <a:r>
              <a:rPr lang="en-US" altLang="ja-JP" sz="4000" dirty="0"/>
              <a:t>	2018</a:t>
            </a:r>
            <a:r>
              <a:rPr lang="ja-JP" altLang="en-US" sz="4000" dirty="0"/>
              <a:t>年</a:t>
            </a:r>
            <a:r>
              <a:rPr lang="en-US" altLang="ja-JP" sz="4000" dirty="0"/>
              <a:t>1</a:t>
            </a:r>
            <a:r>
              <a:rPr lang="ja-JP" altLang="en-US" sz="4000" dirty="0"/>
              <a:t>月</a:t>
            </a:r>
            <a:r>
              <a:rPr lang="en-US" altLang="ja-JP" sz="4000" dirty="0"/>
              <a:t>13</a:t>
            </a:r>
            <a:r>
              <a:rPr lang="ja-JP" altLang="en-US" sz="4000" dirty="0"/>
              <a:t>日（土）、</a:t>
            </a:r>
            <a:r>
              <a:rPr lang="en-US" altLang="ja-JP" sz="4000" dirty="0"/>
              <a:t>2</a:t>
            </a:r>
            <a:r>
              <a:rPr lang="ja-JP" altLang="en-US" sz="4000" dirty="0"/>
              <a:t>月</a:t>
            </a:r>
            <a:r>
              <a:rPr lang="en-US" altLang="ja-JP" sz="4000" dirty="0"/>
              <a:t>10</a:t>
            </a:r>
            <a:r>
              <a:rPr lang="ja-JP" altLang="en-US" sz="4000" dirty="0"/>
              <a:t>日（土）、</a:t>
            </a:r>
            <a:r>
              <a:rPr lang="en-US" altLang="ja-JP" sz="4000" dirty="0"/>
              <a:t>3</a:t>
            </a:r>
            <a:r>
              <a:rPr lang="ja-JP" altLang="en-US" sz="4000" dirty="0"/>
              <a:t>月</a:t>
            </a:r>
            <a:r>
              <a:rPr lang="en-US" altLang="ja-JP" sz="4000" dirty="0"/>
              <a:t>10</a:t>
            </a:r>
            <a:r>
              <a:rPr lang="ja-JP" altLang="en-US" sz="4000" dirty="0"/>
              <a:t>日（土）、</a:t>
            </a:r>
            <a:r>
              <a:rPr lang="en-US" altLang="ja-JP" sz="4000" dirty="0"/>
              <a:t>4</a:t>
            </a:r>
            <a:r>
              <a:rPr lang="ja-JP" altLang="en-US" sz="4000" dirty="0"/>
              <a:t>月</a:t>
            </a:r>
            <a:r>
              <a:rPr lang="en-US" altLang="ja-JP" sz="4000" dirty="0"/>
              <a:t>14</a:t>
            </a:r>
            <a:r>
              <a:rPr lang="ja-JP" altLang="en-US" sz="4000" dirty="0"/>
              <a:t>（土）</a:t>
            </a:r>
          </a:p>
          <a:p>
            <a:endParaRPr lang="ja-JP" altLang="en-US" sz="4000" dirty="0"/>
          </a:p>
          <a:p>
            <a:pPr marL="0" indent="0">
              <a:buNone/>
            </a:pPr>
            <a:r>
              <a:rPr lang="ja-JP" altLang="en-US" sz="4000" dirty="0"/>
              <a:t>□診断体験会の実施</a:t>
            </a:r>
          </a:p>
          <a:p>
            <a:pPr marL="0" indent="0">
              <a:buNone/>
            </a:pPr>
            <a:r>
              <a:rPr lang="ja-JP" altLang="en-US" sz="4000" dirty="0"/>
              <a:t>（日時）　</a:t>
            </a:r>
            <a:r>
              <a:rPr lang="en-US" altLang="ja-JP" sz="4000" dirty="0"/>
              <a:t>2018</a:t>
            </a:r>
            <a:r>
              <a:rPr lang="ja-JP" altLang="en-US" sz="4000" dirty="0"/>
              <a:t>年</a:t>
            </a:r>
            <a:r>
              <a:rPr lang="en-US" altLang="ja-JP" sz="4000" dirty="0"/>
              <a:t>5</a:t>
            </a:r>
            <a:r>
              <a:rPr lang="ja-JP" altLang="en-US" sz="4000" dirty="0"/>
              <a:t>月</a:t>
            </a:r>
            <a:r>
              <a:rPr lang="en-US" altLang="ja-JP" sz="4000" dirty="0"/>
              <a:t>12</a:t>
            </a:r>
            <a:r>
              <a:rPr lang="ja-JP" altLang="en-US" sz="4000" dirty="0"/>
              <a:t>日（土）～現在</a:t>
            </a:r>
          </a:p>
          <a:p>
            <a:endParaRPr lang="ja-JP" altLang="en-US" sz="4000" dirty="0"/>
          </a:p>
          <a:p>
            <a:pPr marL="0" indent="0">
              <a:buNone/>
            </a:pPr>
            <a:r>
              <a:rPr lang="ja-JP" altLang="en-US" sz="4000" dirty="0"/>
              <a:t>□研修会（</a:t>
            </a:r>
            <a:r>
              <a:rPr lang="en-US" altLang="ja-JP" sz="4000" dirty="0"/>
              <a:t>CQ</a:t>
            </a:r>
            <a:r>
              <a:rPr lang="ja-JP" altLang="en-US" sz="4000" dirty="0"/>
              <a:t>ベーシック・アドバイザー）の実施</a:t>
            </a:r>
          </a:p>
          <a:p>
            <a:pPr marL="0" indent="0">
              <a:buNone/>
            </a:pPr>
            <a:r>
              <a:rPr lang="ja-JP" altLang="en-US" sz="4000" dirty="0"/>
              <a:t>（日時）</a:t>
            </a:r>
            <a:r>
              <a:rPr lang="en-US" altLang="ja-JP" sz="4000" dirty="0"/>
              <a:t>2018</a:t>
            </a:r>
            <a:r>
              <a:rPr lang="ja-JP" altLang="en-US" sz="4000" dirty="0"/>
              <a:t>年</a:t>
            </a:r>
            <a:r>
              <a:rPr lang="en-US" altLang="ja-JP" sz="4000" dirty="0"/>
              <a:t>5</a:t>
            </a:r>
            <a:r>
              <a:rPr lang="ja-JP" altLang="en-US" sz="4000" dirty="0"/>
              <a:t>月</a:t>
            </a:r>
            <a:r>
              <a:rPr lang="en-US" altLang="ja-JP" sz="4000" dirty="0"/>
              <a:t>24</a:t>
            </a:r>
            <a:r>
              <a:rPr lang="ja-JP" altLang="en-US" sz="4000" dirty="0"/>
              <a:t>日（木）、</a:t>
            </a:r>
            <a:r>
              <a:rPr lang="en-US" altLang="ja-JP" sz="4000" dirty="0"/>
              <a:t>8</a:t>
            </a:r>
            <a:r>
              <a:rPr lang="ja-JP" altLang="en-US" sz="4000" dirty="0"/>
              <a:t>月</a:t>
            </a:r>
            <a:r>
              <a:rPr lang="en-US" altLang="ja-JP" sz="4000" dirty="0"/>
              <a:t>23</a:t>
            </a:r>
            <a:r>
              <a:rPr lang="ja-JP" altLang="en-US" sz="4000" dirty="0"/>
              <a:t>日（木）、</a:t>
            </a:r>
            <a:r>
              <a:rPr lang="en-US" altLang="ja-JP" sz="4000" dirty="0"/>
              <a:t>9</a:t>
            </a:r>
            <a:r>
              <a:rPr lang="ja-JP" altLang="en-US" sz="4000" dirty="0"/>
              <a:t>月</a:t>
            </a:r>
            <a:r>
              <a:rPr lang="en-US" altLang="ja-JP" sz="4000" dirty="0"/>
              <a:t>1</a:t>
            </a:r>
            <a:r>
              <a:rPr lang="ja-JP" altLang="en-US" sz="4000" dirty="0"/>
              <a:t>日（土）</a:t>
            </a:r>
          </a:p>
          <a:p>
            <a:pPr marL="0" indent="0">
              <a:buNone/>
            </a:pPr>
            <a:r>
              <a:rPr lang="ja-JP" altLang="en-US" sz="4000" dirty="0"/>
              <a:t>（参加者）　計</a:t>
            </a:r>
            <a:r>
              <a:rPr lang="en-US" altLang="ja-JP" sz="4000" dirty="0"/>
              <a:t>4</a:t>
            </a:r>
            <a:r>
              <a:rPr lang="ja-JP" altLang="en-US" sz="4000" dirty="0"/>
              <a:t>名</a:t>
            </a:r>
          </a:p>
          <a:p>
            <a:endParaRPr lang="ja-JP" altLang="en-US" sz="4000" dirty="0"/>
          </a:p>
          <a:p>
            <a:pPr marL="0" indent="0">
              <a:buNone/>
            </a:pPr>
            <a:r>
              <a:rPr lang="ja-JP" altLang="en-US" sz="4000" dirty="0"/>
              <a:t>□サービス向上努力のための社内研修実施</a:t>
            </a:r>
          </a:p>
          <a:p>
            <a:pPr marL="0" indent="0">
              <a:buNone/>
            </a:pPr>
            <a:r>
              <a:rPr lang="ja-JP" altLang="en-US" sz="4000" dirty="0"/>
              <a:t>　・</a:t>
            </a:r>
            <a:r>
              <a:rPr lang="en-US" altLang="ja-JP" sz="4000" dirty="0"/>
              <a:t>CQA</a:t>
            </a:r>
            <a:r>
              <a:rPr lang="ja-JP" altLang="en-US" sz="4000" dirty="0"/>
              <a:t>の年</a:t>
            </a:r>
            <a:r>
              <a:rPr lang="en-US" altLang="ja-JP" sz="4000" dirty="0"/>
              <a:t>4</a:t>
            </a:r>
            <a:r>
              <a:rPr lang="ja-JP" altLang="en-US" sz="4000" dirty="0"/>
              <a:t>回の特別研修に参加。</a:t>
            </a:r>
          </a:p>
          <a:p>
            <a:pPr marL="0" indent="0">
              <a:buNone/>
            </a:pPr>
            <a:r>
              <a:rPr lang="ja-JP" altLang="en-US" sz="4000" dirty="0"/>
              <a:t>　・</a:t>
            </a:r>
            <a:r>
              <a:rPr lang="en-US" altLang="ja-JP" sz="4000" dirty="0"/>
              <a:t>CQ</a:t>
            </a:r>
            <a:r>
              <a:rPr lang="ja-JP" altLang="en-US" sz="4000" dirty="0"/>
              <a:t>企業診断士の取得、及び</a:t>
            </a:r>
            <a:r>
              <a:rPr lang="en-US" altLang="ja-JP" sz="4000" dirty="0"/>
              <a:t>OQ</a:t>
            </a:r>
            <a:r>
              <a:rPr lang="ja-JP" altLang="en-US" sz="4000" dirty="0"/>
              <a:t>ナビの導入</a:t>
            </a:r>
          </a:p>
          <a:p>
            <a:endParaRPr lang="ja-JP" altLang="en-US" sz="4000" dirty="0"/>
          </a:p>
          <a:p>
            <a:endParaRPr lang="ja-JP" altLang="en-US" dirty="0"/>
          </a:p>
          <a:p>
            <a:endParaRPr kumimoji="1" lang="ja-JP" altLang="en-US" dirty="0"/>
          </a:p>
        </p:txBody>
      </p:sp>
      <p:sp>
        <p:nvSpPr>
          <p:cNvPr id="5" name="テキスト ボックス 4">
            <a:extLst>
              <a:ext uri="{FF2B5EF4-FFF2-40B4-BE49-F238E27FC236}">
                <a16:creationId xmlns:a16="http://schemas.microsoft.com/office/drawing/2014/main" id="{CB7CBBA0-3370-4CAE-A1AE-1D9D3E76B3CF}"/>
              </a:ext>
            </a:extLst>
          </p:cNvPr>
          <p:cNvSpPr txBox="1"/>
          <p:nvPr/>
        </p:nvSpPr>
        <p:spPr>
          <a:xfrm>
            <a:off x="2273299" y="1905000"/>
            <a:ext cx="8911687" cy="1046440"/>
          </a:xfrm>
          <a:prstGeom prst="rect">
            <a:avLst/>
          </a:prstGeom>
          <a:noFill/>
        </p:spPr>
        <p:txBody>
          <a:bodyPr wrap="square" rtlCol="0">
            <a:spAutoFit/>
          </a:bodyPr>
          <a:lstStyle/>
          <a:p>
            <a:r>
              <a:rPr lang="en-US" altLang="ja-JP" sz="1100" dirty="0"/>
              <a:t>《</a:t>
            </a:r>
            <a:r>
              <a:rPr lang="ja-JP" altLang="en-US" sz="1100" dirty="0"/>
              <a:t>総括</a:t>
            </a:r>
            <a:r>
              <a:rPr lang="en-US" altLang="ja-JP" sz="1100" dirty="0"/>
              <a:t>》</a:t>
            </a:r>
          </a:p>
          <a:p>
            <a:r>
              <a:rPr lang="en-US" altLang="ja-JP" sz="1100" dirty="0"/>
              <a:t>2017</a:t>
            </a:r>
            <a:r>
              <a:rPr lang="ja-JP" altLang="en-US" sz="1100" dirty="0"/>
              <a:t>年</a:t>
            </a:r>
            <a:r>
              <a:rPr lang="en-US" altLang="ja-JP" sz="1100" dirty="0"/>
              <a:t>4</a:t>
            </a:r>
            <a:r>
              <a:rPr lang="ja-JP" altLang="en-US" sz="1100" dirty="0"/>
              <a:t>月に開始した「はたらく窓口」は、同年</a:t>
            </a:r>
            <a:r>
              <a:rPr lang="en-US" altLang="ja-JP" sz="1100" dirty="0"/>
              <a:t>6</a:t>
            </a:r>
            <a:r>
              <a:rPr lang="ja-JP" altLang="en-US" sz="1100" dirty="0"/>
              <a:t>月に「はたらく手帳開発プロジェクト」を</a:t>
            </a:r>
            <a:r>
              <a:rPr lang="en-US" altLang="ja-JP" sz="1100" dirty="0" err="1"/>
              <a:t>ReadyFor</a:t>
            </a:r>
            <a:r>
              <a:rPr lang="ja-JP" altLang="en-US" sz="1100" dirty="0"/>
              <a:t>で実施することから本格始動。</a:t>
            </a:r>
            <a:br>
              <a:rPr lang="en-US" altLang="ja-JP" sz="1100" dirty="0"/>
            </a:br>
            <a:r>
              <a:rPr lang="ja-JP" altLang="en-US" sz="1100" dirty="0"/>
              <a:t>「だれもが自分らしく働くことができる未来」に向けて、①個性の理解、②働く環境の理解、③第３の関係性を育むコミュニティづくりを</a:t>
            </a:r>
            <a:br>
              <a:rPr lang="en-US" altLang="ja-JP" sz="1100" dirty="0"/>
            </a:br>
            <a:r>
              <a:rPr lang="ja-JP" altLang="en-US" sz="1100" dirty="0"/>
              <a:t>目指して活動してきた。事業開始２年目となり、一定の成果を出すことができている。今後はますますの広報が急務である。</a:t>
            </a:r>
          </a:p>
          <a:p>
            <a:endParaRPr kumimoji="1" lang="ja-JP" altLang="en-US" dirty="0"/>
          </a:p>
        </p:txBody>
      </p:sp>
    </p:spTree>
    <p:extLst>
      <p:ext uri="{BB962C8B-B14F-4D97-AF65-F5344CB8AC3E}">
        <p14:creationId xmlns:p14="http://schemas.microsoft.com/office/powerpoint/2010/main" val="4153815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63EF9-3396-497D-BB10-F1516BCA3361}"/>
              </a:ext>
            </a:extLst>
          </p:cNvPr>
          <p:cNvSpPr>
            <a:spLocks noGrp="1"/>
          </p:cNvSpPr>
          <p:nvPr>
            <p:ph type="title"/>
          </p:nvPr>
        </p:nvSpPr>
        <p:spPr>
          <a:xfrm>
            <a:off x="2589212" y="624110"/>
            <a:ext cx="8911687" cy="1280890"/>
          </a:xfrm>
        </p:spPr>
        <p:txBody>
          <a:bodyPr/>
          <a:lstStyle/>
          <a:p>
            <a:r>
              <a:rPr lang="ja-JP" altLang="en-US" dirty="0"/>
              <a:t>第１号議案</a:t>
            </a:r>
            <a:br>
              <a:rPr lang="en-US" altLang="ja-JP" dirty="0"/>
            </a:br>
            <a:r>
              <a:rPr lang="ja-JP" altLang="en-US" dirty="0"/>
              <a:t>　事業報告　はたらく窓口　１－２</a:t>
            </a:r>
            <a:endParaRPr kumimoji="1" lang="ja-JP" altLang="en-US" dirty="0"/>
          </a:p>
        </p:txBody>
      </p:sp>
      <p:sp>
        <p:nvSpPr>
          <p:cNvPr id="3" name="コンテンツ プレースホルダー 2">
            <a:extLst>
              <a:ext uri="{FF2B5EF4-FFF2-40B4-BE49-F238E27FC236}">
                <a16:creationId xmlns:a16="http://schemas.microsoft.com/office/drawing/2014/main" id="{02FACF9E-32D8-4B91-AE88-345DEA54250C}"/>
              </a:ext>
            </a:extLst>
          </p:cNvPr>
          <p:cNvSpPr>
            <a:spLocks noGrp="1"/>
          </p:cNvSpPr>
          <p:nvPr>
            <p:ph idx="1"/>
          </p:nvPr>
        </p:nvSpPr>
        <p:spPr>
          <a:xfrm>
            <a:off x="2262711" y="2251170"/>
            <a:ext cx="9564688" cy="3967480"/>
          </a:xfrm>
        </p:spPr>
        <p:txBody>
          <a:bodyPr numCol="2">
            <a:normAutofit fontScale="25000" lnSpcReduction="20000"/>
          </a:bodyPr>
          <a:lstStyle/>
          <a:p>
            <a:pPr marL="0" indent="0">
              <a:buNone/>
            </a:pPr>
            <a:r>
              <a:rPr lang="ja-JP" altLang="en-US" sz="4800" dirty="0"/>
              <a:t>（２）はたらく手帳</a:t>
            </a:r>
          </a:p>
          <a:p>
            <a:pPr marL="0" indent="0">
              <a:buNone/>
            </a:pPr>
            <a:r>
              <a:rPr lang="ja-JP" altLang="en-US" sz="4800" dirty="0"/>
              <a:t>（概要）</a:t>
            </a:r>
          </a:p>
          <a:p>
            <a:pPr marL="0" indent="0">
              <a:buNone/>
            </a:pPr>
            <a:r>
              <a:rPr lang="ja-JP" altLang="en-US" sz="4800" dirty="0"/>
              <a:t>「はたらく手帳」の課題発見、開発からデザインまで、企業、支援者、就活者の三位一体で開発プロセスを共有。第８期に向けてコミュニティの礎を創った。</a:t>
            </a:r>
          </a:p>
          <a:p>
            <a:pPr marL="0" indent="0">
              <a:buNone/>
            </a:pPr>
            <a:endParaRPr lang="ja-JP" altLang="en-US" sz="4800" dirty="0"/>
          </a:p>
          <a:p>
            <a:pPr marL="0" indent="0">
              <a:buNone/>
            </a:pPr>
            <a:r>
              <a:rPr lang="ja-JP" altLang="en-US" sz="4800" dirty="0"/>
              <a:t>「はたらく手帳」開発ワークショップ</a:t>
            </a:r>
            <a:endParaRPr lang="en-US" altLang="ja-JP" sz="4800" dirty="0"/>
          </a:p>
          <a:p>
            <a:pPr marL="0" indent="0">
              <a:buNone/>
            </a:pPr>
            <a:r>
              <a:rPr lang="ja-JP" altLang="en-US" sz="4800" dirty="0"/>
              <a:t>　</a:t>
            </a:r>
            <a:r>
              <a:rPr lang="ja-JP" altLang="en-US" sz="4000" dirty="0"/>
              <a:t>説明会　</a:t>
            </a:r>
            <a:r>
              <a:rPr lang="en-US" altLang="ja-JP" sz="4000" dirty="0"/>
              <a:t>2017</a:t>
            </a:r>
            <a:r>
              <a:rPr lang="ja-JP" altLang="en-US" sz="4000" dirty="0"/>
              <a:t>年</a:t>
            </a:r>
            <a:r>
              <a:rPr lang="en-US" altLang="ja-JP" sz="4000" dirty="0"/>
              <a:t>9</a:t>
            </a:r>
            <a:r>
              <a:rPr lang="ja-JP" altLang="en-US" sz="4000" dirty="0"/>
              <a:t>月</a:t>
            </a:r>
            <a:r>
              <a:rPr lang="en-US" altLang="ja-JP" sz="4000" dirty="0"/>
              <a:t>9</a:t>
            </a:r>
            <a:r>
              <a:rPr lang="ja-JP" altLang="en-US" sz="4000" dirty="0"/>
              <a:t>日（土）</a:t>
            </a:r>
            <a:br>
              <a:rPr lang="en-US" altLang="ja-JP" sz="4000" dirty="0"/>
            </a:br>
            <a:r>
              <a:rPr lang="ja-JP" altLang="en-US" sz="4000" dirty="0"/>
              <a:t>　開発ワークショップ　</a:t>
            </a:r>
            <a:r>
              <a:rPr lang="en-US" altLang="ja-JP" sz="4000" dirty="0"/>
              <a:t>2017</a:t>
            </a:r>
            <a:r>
              <a:rPr lang="ja-JP" altLang="en-US" sz="4000" dirty="0"/>
              <a:t>年</a:t>
            </a:r>
            <a:r>
              <a:rPr lang="en-US" altLang="ja-JP" sz="4000" dirty="0"/>
              <a:t>10</a:t>
            </a:r>
            <a:r>
              <a:rPr lang="ja-JP" altLang="en-US" sz="4000" dirty="0"/>
              <a:t>月</a:t>
            </a:r>
            <a:r>
              <a:rPr lang="en-US" altLang="ja-JP" sz="4000" dirty="0"/>
              <a:t>14</a:t>
            </a:r>
            <a:r>
              <a:rPr lang="ja-JP" altLang="en-US" sz="4000" dirty="0"/>
              <a:t>日</a:t>
            </a:r>
            <a:r>
              <a:rPr lang="en-US" altLang="ja-JP" sz="4000" dirty="0"/>
              <a:t>(</a:t>
            </a:r>
            <a:r>
              <a:rPr lang="ja-JP" altLang="en-US" sz="4000" dirty="0"/>
              <a:t>土</a:t>
            </a:r>
            <a:r>
              <a:rPr lang="en-US" altLang="ja-JP" sz="4000" dirty="0"/>
              <a:t>)</a:t>
            </a:r>
            <a:r>
              <a:rPr lang="ja-JP" altLang="en-US" sz="4000" dirty="0" err="1"/>
              <a:t>、</a:t>
            </a:r>
            <a:r>
              <a:rPr lang="en-US" altLang="ja-JP" sz="4000" dirty="0"/>
              <a:t>11</a:t>
            </a:r>
            <a:r>
              <a:rPr lang="ja-JP" altLang="en-US" sz="4000" dirty="0"/>
              <a:t>月</a:t>
            </a:r>
            <a:r>
              <a:rPr lang="en-US" altLang="ja-JP" sz="4000" dirty="0"/>
              <a:t>11</a:t>
            </a:r>
            <a:r>
              <a:rPr lang="ja-JP" altLang="en-US" sz="4000" dirty="0"/>
              <a:t>日</a:t>
            </a:r>
            <a:r>
              <a:rPr lang="en-US" altLang="ja-JP" sz="4000" dirty="0"/>
              <a:t>(</a:t>
            </a:r>
            <a:r>
              <a:rPr lang="ja-JP" altLang="en-US" sz="4000" dirty="0"/>
              <a:t>土</a:t>
            </a:r>
            <a:r>
              <a:rPr lang="en-US" altLang="ja-JP" sz="4000" dirty="0"/>
              <a:t>)</a:t>
            </a:r>
            <a:r>
              <a:rPr lang="ja-JP" altLang="en-US" sz="4000" dirty="0" err="1"/>
              <a:t>、</a:t>
            </a:r>
            <a:r>
              <a:rPr lang="en-US" altLang="ja-JP" sz="4000" dirty="0"/>
              <a:t>12</a:t>
            </a:r>
            <a:r>
              <a:rPr lang="ja-JP" altLang="en-US" sz="4000" dirty="0"/>
              <a:t>月</a:t>
            </a:r>
            <a:r>
              <a:rPr lang="en-US" altLang="ja-JP" sz="4000" dirty="0"/>
              <a:t>9</a:t>
            </a:r>
            <a:r>
              <a:rPr lang="ja-JP" altLang="en-US" sz="4000" dirty="0"/>
              <a:t>日</a:t>
            </a:r>
            <a:r>
              <a:rPr lang="en-US" altLang="ja-JP" sz="4000" dirty="0"/>
              <a:t>(</a:t>
            </a:r>
            <a:r>
              <a:rPr lang="ja-JP" altLang="en-US" sz="4000" dirty="0"/>
              <a:t>土</a:t>
            </a:r>
            <a:r>
              <a:rPr lang="en-US" altLang="ja-JP" sz="4000" dirty="0"/>
              <a:t>)</a:t>
            </a:r>
            <a:br>
              <a:rPr lang="en-US" altLang="ja-JP" sz="4000" dirty="0"/>
            </a:br>
            <a:r>
              <a:rPr lang="ja-JP" altLang="en-US" sz="4000" dirty="0"/>
              <a:t>　お披露目会　</a:t>
            </a:r>
            <a:r>
              <a:rPr lang="en-US" altLang="ja-JP" sz="4000" dirty="0"/>
              <a:t>2018</a:t>
            </a:r>
            <a:r>
              <a:rPr lang="ja-JP" altLang="en-US" sz="4000" dirty="0"/>
              <a:t>年</a:t>
            </a:r>
            <a:r>
              <a:rPr lang="en-US" altLang="ja-JP" sz="4000" dirty="0"/>
              <a:t>1</a:t>
            </a:r>
            <a:r>
              <a:rPr lang="ja-JP" altLang="en-US" sz="4000" dirty="0"/>
              <a:t>月</a:t>
            </a:r>
            <a:r>
              <a:rPr lang="en-US" altLang="ja-JP" sz="4000" dirty="0"/>
              <a:t>13</a:t>
            </a:r>
            <a:r>
              <a:rPr lang="ja-JP" altLang="en-US" sz="4000" dirty="0"/>
              <a:t>日（土）</a:t>
            </a:r>
            <a:br>
              <a:rPr lang="en-US" altLang="ja-JP" sz="4000" dirty="0"/>
            </a:br>
            <a:r>
              <a:rPr lang="ja-JP" altLang="en-US" sz="4000" dirty="0"/>
              <a:t>　報告会　</a:t>
            </a:r>
            <a:r>
              <a:rPr lang="en-US" altLang="ja-JP" sz="4000" dirty="0"/>
              <a:t>2018</a:t>
            </a:r>
            <a:r>
              <a:rPr lang="ja-JP" altLang="en-US" sz="4000" dirty="0"/>
              <a:t>年</a:t>
            </a:r>
            <a:r>
              <a:rPr lang="en-US" altLang="ja-JP" sz="4000" dirty="0"/>
              <a:t>5</a:t>
            </a:r>
            <a:r>
              <a:rPr lang="ja-JP" altLang="en-US" sz="4000" dirty="0"/>
              <a:t>月</a:t>
            </a:r>
            <a:r>
              <a:rPr lang="en-US" altLang="ja-JP" sz="4000" dirty="0"/>
              <a:t>12</a:t>
            </a:r>
            <a:r>
              <a:rPr lang="ja-JP" altLang="en-US" sz="4000" dirty="0"/>
              <a:t>日（土）</a:t>
            </a:r>
          </a:p>
          <a:p>
            <a:pPr marL="0" indent="0">
              <a:buNone/>
            </a:pPr>
            <a:endParaRPr lang="ja-JP" altLang="en-US" sz="4800" dirty="0"/>
          </a:p>
          <a:p>
            <a:pPr marL="0" indent="0">
              <a:buNone/>
            </a:pPr>
            <a:r>
              <a:rPr lang="ja-JP" altLang="en-US" sz="4800" dirty="0"/>
              <a:t>「はたらく手帳マイスター」ワークショップ</a:t>
            </a:r>
          </a:p>
          <a:p>
            <a:pPr marL="0" indent="0">
              <a:buNone/>
            </a:pPr>
            <a:r>
              <a:rPr lang="ja-JP" altLang="en-US" sz="4800" dirty="0"/>
              <a:t>　説明会　</a:t>
            </a:r>
            <a:r>
              <a:rPr lang="en-US" altLang="ja-JP" sz="4800" dirty="0"/>
              <a:t>2018</a:t>
            </a:r>
            <a:r>
              <a:rPr lang="ja-JP" altLang="en-US" sz="4800" dirty="0"/>
              <a:t>年</a:t>
            </a:r>
            <a:r>
              <a:rPr lang="en-US" altLang="ja-JP" sz="4800" dirty="0"/>
              <a:t>6</a:t>
            </a:r>
            <a:r>
              <a:rPr lang="ja-JP" altLang="en-US" sz="4800" dirty="0"/>
              <a:t>月</a:t>
            </a:r>
            <a:r>
              <a:rPr lang="en-US" altLang="ja-JP" sz="4800" dirty="0"/>
              <a:t>9</a:t>
            </a:r>
            <a:r>
              <a:rPr lang="ja-JP" altLang="en-US" sz="4800" dirty="0"/>
              <a:t>日（土）</a:t>
            </a:r>
          </a:p>
          <a:p>
            <a:pPr marL="0" indent="0">
              <a:buNone/>
            </a:pPr>
            <a:r>
              <a:rPr lang="ja-JP" altLang="en-US" sz="4800" dirty="0"/>
              <a:t>　第１回　</a:t>
            </a:r>
            <a:r>
              <a:rPr lang="en-US" altLang="ja-JP" sz="4800" dirty="0"/>
              <a:t>2018</a:t>
            </a:r>
            <a:r>
              <a:rPr lang="ja-JP" altLang="en-US" sz="4800" dirty="0"/>
              <a:t>年</a:t>
            </a:r>
            <a:r>
              <a:rPr lang="en-US" altLang="ja-JP" sz="4800" dirty="0"/>
              <a:t>7</a:t>
            </a:r>
            <a:r>
              <a:rPr lang="ja-JP" altLang="en-US" sz="4800" dirty="0"/>
              <a:t>月</a:t>
            </a:r>
            <a:r>
              <a:rPr lang="en-US" altLang="ja-JP" sz="4800" dirty="0"/>
              <a:t>14</a:t>
            </a:r>
            <a:r>
              <a:rPr lang="ja-JP" altLang="en-US" sz="4800" dirty="0"/>
              <a:t>日（土）</a:t>
            </a:r>
          </a:p>
          <a:p>
            <a:pPr marL="0" indent="0">
              <a:buNone/>
            </a:pPr>
            <a:r>
              <a:rPr lang="ja-JP" altLang="en-US" sz="4800" dirty="0"/>
              <a:t>　第２回　</a:t>
            </a:r>
            <a:r>
              <a:rPr lang="en-US" altLang="ja-JP" sz="4800" dirty="0"/>
              <a:t>2018</a:t>
            </a:r>
            <a:r>
              <a:rPr lang="ja-JP" altLang="en-US" sz="4800" dirty="0"/>
              <a:t>年</a:t>
            </a:r>
            <a:r>
              <a:rPr lang="en-US" altLang="ja-JP" sz="4800" dirty="0"/>
              <a:t>8</a:t>
            </a:r>
            <a:r>
              <a:rPr lang="ja-JP" altLang="en-US" sz="4800" dirty="0"/>
              <a:t>月</a:t>
            </a:r>
            <a:r>
              <a:rPr lang="en-US" altLang="ja-JP" sz="4800" dirty="0"/>
              <a:t>11</a:t>
            </a:r>
            <a:r>
              <a:rPr lang="ja-JP" altLang="en-US" sz="4800" dirty="0"/>
              <a:t>日（土）</a:t>
            </a:r>
          </a:p>
          <a:p>
            <a:pPr marL="0" indent="0">
              <a:buNone/>
            </a:pPr>
            <a:r>
              <a:rPr lang="ja-JP" altLang="en-US" sz="4800" dirty="0"/>
              <a:t>　第３回　</a:t>
            </a:r>
            <a:r>
              <a:rPr lang="en-US" altLang="ja-JP" sz="4800" dirty="0"/>
              <a:t>2018</a:t>
            </a:r>
            <a:r>
              <a:rPr lang="ja-JP" altLang="en-US" sz="4800" dirty="0"/>
              <a:t>年</a:t>
            </a:r>
            <a:r>
              <a:rPr lang="en-US" altLang="ja-JP" sz="4800" dirty="0"/>
              <a:t>9</a:t>
            </a:r>
            <a:r>
              <a:rPr lang="ja-JP" altLang="en-US" sz="4800" dirty="0"/>
              <a:t>月</a:t>
            </a:r>
            <a:r>
              <a:rPr lang="en-US" altLang="ja-JP" sz="4800" dirty="0"/>
              <a:t>9</a:t>
            </a:r>
            <a:r>
              <a:rPr lang="ja-JP" altLang="en-US" sz="4800" dirty="0"/>
              <a:t>日（土）</a:t>
            </a:r>
          </a:p>
          <a:p>
            <a:pPr marL="0" indent="0">
              <a:buNone/>
            </a:pPr>
            <a:r>
              <a:rPr lang="ja-JP" altLang="en-US" sz="4800" dirty="0"/>
              <a:t>（３）プロジェクト</a:t>
            </a:r>
          </a:p>
          <a:p>
            <a:pPr marL="0" indent="0">
              <a:buNone/>
            </a:pPr>
            <a:r>
              <a:rPr lang="ja-JP" altLang="en-US" sz="4800" dirty="0"/>
              <a:t>コーチングスキルを相談支援で活用していきたいという方に対して</a:t>
            </a:r>
            <a:br>
              <a:rPr lang="en-US" altLang="ja-JP" sz="4800" dirty="0"/>
            </a:br>
            <a:r>
              <a:rPr lang="ja-JP" altLang="en-US" sz="4800" dirty="0"/>
              <a:t>ＯＪＴの場をプログラムとして提供した。</a:t>
            </a:r>
          </a:p>
          <a:p>
            <a:pPr marL="0" indent="0">
              <a:buNone/>
            </a:pPr>
            <a:endParaRPr lang="ja-JP" altLang="en-US" sz="4800" dirty="0"/>
          </a:p>
          <a:p>
            <a:pPr marL="0" indent="0">
              <a:buNone/>
            </a:pPr>
            <a:r>
              <a:rPr lang="ja-JP" altLang="en-US" sz="4800" dirty="0"/>
              <a:t>□働き方サポートコーチコース</a:t>
            </a:r>
            <a:r>
              <a:rPr lang="ja-JP" altLang="en-US" sz="4400" dirty="0"/>
              <a:t>（</a:t>
            </a:r>
            <a:r>
              <a:rPr lang="en-US" altLang="ja-JP" sz="4400" dirty="0"/>
              <a:t>NPO</a:t>
            </a:r>
            <a:r>
              <a:rPr lang="ja-JP" altLang="en-US" sz="4400" dirty="0"/>
              <a:t>法人</a:t>
            </a:r>
            <a:r>
              <a:rPr lang="en-US" altLang="ja-JP" sz="4400" dirty="0" err="1"/>
              <a:t>WinWin</a:t>
            </a:r>
            <a:r>
              <a:rPr lang="ja-JP" altLang="en-US" sz="4400" dirty="0"/>
              <a:t>育成協会連携事業）</a:t>
            </a:r>
          </a:p>
          <a:p>
            <a:pPr marL="0" indent="0">
              <a:buNone/>
            </a:pPr>
            <a:r>
              <a:rPr lang="ja-JP" altLang="en-US" sz="4800" dirty="0"/>
              <a:t>（期間）</a:t>
            </a:r>
          </a:p>
          <a:p>
            <a:pPr marL="0" indent="0">
              <a:buNone/>
            </a:pPr>
            <a:r>
              <a:rPr lang="ja-JP" altLang="en-US" sz="4800" dirty="0"/>
              <a:t>　第１期　</a:t>
            </a:r>
            <a:r>
              <a:rPr lang="en-US" altLang="ja-JP" sz="4800" dirty="0"/>
              <a:t>2017</a:t>
            </a:r>
            <a:r>
              <a:rPr lang="ja-JP" altLang="en-US" sz="4800" dirty="0"/>
              <a:t>年</a:t>
            </a:r>
            <a:r>
              <a:rPr lang="en-US" altLang="ja-JP" sz="4800" dirty="0"/>
              <a:t>10</a:t>
            </a:r>
            <a:r>
              <a:rPr lang="ja-JP" altLang="en-US" sz="4800" dirty="0"/>
              <a:t>月～</a:t>
            </a:r>
            <a:r>
              <a:rPr lang="en-US" altLang="ja-JP" sz="4800" dirty="0"/>
              <a:t>2018</a:t>
            </a:r>
            <a:r>
              <a:rPr lang="ja-JP" altLang="en-US" sz="4800" dirty="0"/>
              <a:t>年</a:t>
            </a:r>
            <a:r>
              <a:rPr lang="en-US" altLang="ja-JP" sz="4800" dirty="0"/>
              <a:t>1</a:t>
            </a:r>
            <a:r>
              <a:rPr lang="ja-JP" altLang="en-US" sz="4800" dirty="0"/>
              <a:t>月</a:t>
            </a:r>
          </a:p>
          <a:p>
            <a:pPr marL="0" indent="0">
              <a:buNone/>
            </a:pPr>
            <a:r>
              <a:rPr lang="ja-JP" altLang="en-US" sz="4800" dirty="0"/>
              <a:t>　第２期　</a:t>
            </a:r>
            <a:r>
              <a:rPr lang="en-US" altLang="ja-JP" sz="4800" dirty="0"/>
              <a:t>2018</a:t>
            </a:r>
            <a:r>
              <a:rPr lang="ja-JP" altLang="en-US" sz="4800" dirty="0"/>
              <a:t>年</a:t>
            </a:r>
            <a:r>
              <a:rPr lang="en-US" altLang="ja-JP" sz="4800" dirty="0"/>
              <a:t>3</a:t>
            </a:r>
            <a:r>
              <a:rPr lang="ja-JP" altLang="en-US" sz="4800" dirty="0"/>
              <a:t>月～</a:t>
            </a:r>
            <a:r>
              <a:rPr lang="en-US" altLang="ja-JP" sz="4800" dirty="0"/>
              <a:t>2018</a:t>
            </a:r>
            <a:r>
              <a:rPr lang="ja-JP" altLang="en-US" sz="4800" dirty="0"/>
              <a:t>年</a:t>
            </a:r>
            <a:r>
              <a:rPr lang="en-US" altLang="ja-JP" sz="4800" dirty="0"/>
              <a:t>9</a:t>
            </a:r>
            <a:r>
              <a:rPr lang="ja-JP" altLang="en-US" sz="4800" dirty="0"/>
              <a:t>月</a:t>
            </a:r>
          </a:p>
          <a:p>
            <a:pPr marL="0" indent="0">
              <a:buNone/>
            </a:pPr>
            <a:endParaRPr lang="en-US" altLang="ja-JP" sz="4800" dirty="0"/>
          </a:p>
          <a:p>
            <a:pPr marL="0" indent="0">
              <a:buNone/>
            </a:pPr>
            <a:r>
              <a:rPr lang="ja-JP" altLang="en-US" sz="4800" dirty="0"/>
              <a:t>（参加者）</a:t>
            </a:r>
            <a:endParaRPr lang="en-US" altLang="ja-JP" sz="4800" dirty="0"/>
          </a:p>
          <a:p>
            <a:pPr marL="0" indent="0">
              <a:buNone/>
            </a:pPr>
            <a:r>
              <a:rPr lang="ja-JP" altLang="en-US" sz="4800" dirty="0"/>
              <a:t>　</a:t>
            </a:r>
            <a:r>
              <a:rPr lang="en-US" altLang="ja-JP" sz="4800" dirty="0"/>
              <a:t>5</a:t>
            </a:r>
            <a:r>
              <a:rPr lang="ja-JP" altLang="en-US" sz="4800" dirty="0"/>
              <a:t>名</a:t>
            </a:r>
          </a:p>
          <a:p>
            <a:endParaRPr lang="ja-JP" altLang="en-US" sz="4800" dirty="0"/>
          </a:p>
          <a:p>
            <a:endParaRPr kumimoji="1" lang="ja-JP" altLang="en-US" dirty="0"/>
          </a:p>
        </p:txBody>
      </p:sp>
    </p:spTree>
    <p:extLst>
      <p:ext uri="{BB962C8B-B14F-4D97-AF65-F5344CB8AC3E}">
        <p14:creationId xmlns:p14="http://schemas.microsoft.com/office/powerpoint/2010/main" val="4243894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0B710B-AB7A-4152-9FD8-80D9F84650F3}"/>
              </a:ext>
            </a:extLst>
          </p:cNvPr>
          <p:cNvSpPr>
            <a:spLocks noGrp="1"/>
          </p:cNvSpPr>
          <p:nvPr>
            <p:ph type="title"/>
          </p:nvPr>
        </p:nvSpPr>
        <p:spPr/>
        <p:txBody>
          <a:bodyPr/>
          <a:lstStyle/>
          <a:p>
            <a:r>
              <a:rPr lang="ja-JP" altLang="en-US" dirty="0"/>
              <a:t>第１号議案</a:t>
            </a:r>
            <a:br>
              <a:rPr lang="en-US" altLang="ja-JP" dirty="0"/>
            </a:br>
            <a:r>
              <a:rPr lang="ja-JP" altLang="en-US" dirty="0"/>
              <a:t>　事業報告　ミライデア　１－１</a:t>
            </a:r>
            <a:endParaRPr kumimoji="1" lang="ja-JP" altLang="en-US" dirty="0"/>
          </a:p>
        </p:txBody>
      </p:sp>
      <p:sp>
        <p:nvSpPr>
          <p:cNvPr id="4" name="テキスト ボックス 3">
            <a:extLst>
              <a:ext uri="{FF2B5EF4-FFF2-40B4-BE49-F238E27FC236}">
                <a16:creationId xmlns:a16="http://schemas.microsoft.com/office/drawing/2014/main" id="{C442976B-E204-47F5-BC49-C17338A544DD}"/>
              </a:ext>
            </a:extLst>
          </p:cNvPr>
          <p:cNvSpPr txBox="1"/>
          <p:nvPr/>
        </p:nvSpPr>
        <p:spPr>
          <a:xfrm>
            <a:off x="2273299" y="1905000"/>
            <a:ext cx="8911687" cy="1046440"/>
          </a:xfrm>
          <a:prstGeom prst="rect">
            <a:avLst/>
          </a:prstGeom>
          <a:noFill/>
        </p:spPr>
        <p:txBody>
          <a:bodyPr wrap="square" rtlCol="0">
            <a:spAutoFit/>
          </a:bodyPr>
          <a:lstStyle/>
          <a:p>
            <a:r>
              <a:rPr lang="en-US" altLang="ja-JP" sz="1100" dirty="0"/>
              <a:t>《</a:t>
            </a:r>
            <a:r>
              <a:rPr lang="ja-JP" altLang="en-US" sz="1100" dirty="0"/>
              <a:t>総括</a:t>
            </a:r>
            <a:r>
              <a:rPr lang="en-US" altLang="ja-JP" sz="1100" dirty="0"/>
              <a:t>》</a:t>
            </a:r>
          </a:p>
          <a:p>
            <a:r>
              <a:rPr lang="en-US" altLang="ja-JP" sz="1100" dirty="0"/>
              <a:t>2017</a:t>
            </a:r>
            <a:r>
              <a:rPr lang="ja-JP" altLang="en-US" sz="1100" dirty="0"/>
              <a:t>年</a:t>
            </a:r>
            <a:r>
              <a:rPr lang="en-US" altLang="ja-JP" sz="1100" dirty="0"/>
              <a:t>8</a:t>
            </a:r>
            <a:r>
              <a:rPr lang="ja-JP" altLang="en-US" sz="1100" dirty="0"/>
              <a:t>月</a:t>
            </a:r>
            <a:r>
              <a:rPr lang="en-US" altLang="ja-JP" sz="1100" dirty="0"/>
              <a:t>1</a:t>
            </a:r>
            <a:r>
              <a:rPr lang="ja-JP" altLang="en-US" sz="1100" dirty="0"/>
              <a:t>日から開所した「名古屋市南部ステップアップルーム」の運営を行った。初年度ということで、</a:t>
            </a:r>
            <a:br>
              <a:rPr lang="en-US" altLang="ja-JP" sz="1100" dirty="0"/>
            </a:br>
            <a:r>
              <a:rPr lang="ja-JP" altLang="en-US" sz="1100" dirty="0"/>
              <a:t>半年ほどは運営も様子見と改善を繰り返していたが、</a:t>
            </a:r>
            <a:r>
              <a:rPr lang="en-US" altLang="ja-JP" sz="1100" dirty="0"/>
              <a:t>2018</a:t>
            </a:r>
            <a:r>
              <a:rPr lang="ja-JP" altLang="en-US" sz="1100" dirty="0"/>
              <a:t>年度に入り、おおよそ安定し、仕様書に基づいた運用をしている。</a:t>
            </a:r>
          </a:p>
          <a:p>
            <a:r>
              <a:rPr lang="en-US" altLang="ja-JP" sz="1100" dirty="0"/>
              <a:t>10</a:t>
            </a:r>
            <a:r>
              <a:rPr lang="ja-JP" altLang="en-US" sz="1100" dirty="0"/>
              <a:t>時から</a:t>
            </a:r>
            <a:r>
              <a:rPr lang="en-US" altLang="ja-JP" sz="1100" dirty="0"/>
              <a:t>16</a:t>
            </a:r>
            <a:r>
              <a:rPr lang="ja-JP" altLang="en-US" sz="1100" dirty="0"/>
              <a:t>時のフリースペース（居場所）提供を軸に、個別支援計画を立てて、それぞれのニーズとステージに応じた支援を行っている</a:t>
            </a:r>
            <a:r>
              <a:rPr lang="ja-JP" altLang="en-US" sz="1000" dirty="0"/>
              <a:t>。</a:t>
            </a:r>
          </a:p>
          <a:p>
            <a:endParaRPr kumimoji="1" lang="ja-JP" altLang="en-US" dirty="0"/>
          </a:p>
        </p:txBody>
      </p:sp>
      <p:sp>
        <p:nvSpPr>
          <p:cNvPr id="5" name="コンテンツ プレースホルダー 2">
            <a:extLst>
              <a:ext uri="{FF2B5EF4-FFF2-40B4-BE49-F238E27FC236}">
                <a16:creationId xmlns:a16="http://schemas.microsoft.com/office/drawing/2014/main" id="{A04DF4D4-9C4F-4BD0-9921-21AB08EBFC3B}"/>
              </a:ext>
            </a:extLst>
          </p:cNvPr>
          <p:cNvSpPr>
            <a:spLocks noGrp="1"/>
          </p:cNvSpPr>
          <p:nvPr>
            <p:ph idx="1"/>
          </p:nvPr>
        </p:nvSpPr>
        <p:spPr>
          <a:xfrm>
            <a:off x="2322512" y="2985796"/>
            <a:ext cx="9515476" cy="3750284"/>
          </a:xfrm>
        </p:spPr>
        <p:txBody>
          <a:bodyPr numCol="2">
            <a:normAutofit fontScale="25000" lnSpcReduction="20000"/>
          </a:bodyPr>
          <a:lstStyle/>
          <a:p>
            <a:pPr marL="0" indent="0">
              <a:buNone/>
            </a:pPr>
            <a:r>
              <a:rPr lang="ja-JP" altLang="en-US" sz="4800" dirty="0"/>
              <a:t>（事業名）　名古屋市若年者自立支援ステップアップ事業</a:t>
            </a:r>
            <a:br>
              <a:rPr lang="en-US" altLang="ja-JP" sz="4800" dirty="0"/>
            </a:br>
            <a:endParaRPr lang="ja-JP" altLang="en-US" sz="4800" dirty="0"/>
          </a:p>
          <a:p>
            <a:pPr marL="0" indent="0">
              <a:buNone/>
            </a:pPr>
            <a:r>
              <a:rPr lang="ja-JP" altLang="en-US" sz="4800" dirty="0"/>
              <a:t>（施設名）　名古屋市南部ステップアップルーム「ミライデア」</a:t>
            </a:r>
            <a:br>
              <a:rPr lang="en-US" altLang="ja-JP" sz="4800" dirty="0"/>
            </a:br>
            <a:endParaRPr lang="ja-JP" altLang="en-US" sz="4800" dirty="0"/>
          </a:p>
          <a:p>
            <a:pPr marL="0" indent="0">
              <a:buNone/>
            </a:pPr>
            <a:r>
              <a:rPr lang="ja-JP" altLang="en-US" sz="4800" dirty="0"/>
              <a:t>（開所時間）　月・火・水・金・土の</a:t>
            </a:r>
            <a:r>
              <a:rPr lang="en-US" altLang="ja-JP" sz="4800" dirty="0"/>
              <a:t>10</a:t>
            </a:r>
            <a:r>
              <a:rPr lang="ja-JP" altLang="en-US" sz="4800" dirty="0"/>
              <a:t>時から</a:t>
            </a:r>
            <a:r>
              <a:rPr lang="en-US" altLang="ja-JP" sz="4800" dirty="0"/>
              <a:t>16</a:t>
            </a:r>
            <a:r>
              <a:rPr lang="ja-JP" altLang="en-US" sz="4800" dirty="0"/>
              <a:t>時</a:t>
            </a:r>
            <a:br>
              <a:rPr lang="en-US" altLang="ja-JP" sz="4800" dirty="0"/>
            </a:br>
            <a:r>
              <a:rPr lang="ja-JP" altLang="en-US" sz="4800" dirty="0"/>
              <a:t>　（祝祭日と年末年始</a:t>
            </a:r>
            <a:r>
              <a:rPr lang="en-US" altLang="ja-JP" sz="4800" dirty="0"/>
              <a:t>12</a:t>
            </a:r>
            <a:r>
              <a:rPr lang="ja-JP" altLang="en-US" sz="4800" dirty="0"/>
              <a:t>月</a:t>
            </a:r>
            <a:r>
              <a:rPr lang="en-US" altLang="ja-JP" sz="4800" dirty="0"/>
              <a:t>29</a:t>
            </a:r>
            <a:r>
              <a:rPr lang="ja-JP" altLang="en-US" sz="4800" dirty="0"/>
              <a:t>日から</a:t>
            </a:r>
            <a:r>
              <a:rPr lang="en-US" altLang="ja-JP" sz="4800" dirty="0"/>
              <a:t>1</a:t>
            </a:r>
            <a:r>
              <a:rPr lang="ja-JP" altLang="en-US" sz="4800" dirty="0"/>
              <a:t>月</a:t>
            </a:r>
            <a:r>
              <a:rPr lang="en-US" altLang="ja-JP" sz="4800" dirty="0"/>
              <a:t>3</a:t>
            </a:r>
            <a:r>
              <a:rPr lang="ja-JP" altLang="en-US" sz="4800" dirty="0"/>
              <a:t>日を除く）</a:t>
            </a:r>
          </a:p>
          <a:p>
            <a:pPr marL="0" indent="0">
              <a:buNone/>
            </a:pPr>
            <a:br>
              <a:rPr lang="en-US" altLang="ja-JP" sz="4800" dirty="0"/>
            </a:br>
            <a:r>
              <a:rPr lang="ja-JP" altLang="en-US" sz="4800" dirty="0"/>
              <a:t>（設置場所）　名古屋市中区大井町</a:t>
            </a:r>
            <a:r>
              <a:rPr lang="en-US" altLang="ja-JP" sz="4800" dirty="0"/>
              <a:t>1-37</a:t>
            </a:r>
            <a:r>
              <a:rPr lang="ja-JP" altLang="en-US" sz="4800" dirty="0"/>
              <a:t>フカヤビル</a:t>
            </a:r>
            <a:r>
              <a:rPr lang="en-US" altLang="ja-JP" sz="4800" dirty="0"/>
              <a:t>202</a:t>
            </a:r>
            <a:r>
              <a:rPr lang="ja-JP" altLang="en-US" sz="4800" dirty="0"/>
              <a:t>号</a:t>
            </a:r>
          </a:p>
          <a:p>
            <a:pPr marL="0" indent="0">
              <a:buNone/>
            </a:pPr>
            <a:endParaRPr lang="ja-JP" altLang="en-US" sz="4800" dirty="0"/>
          </a:p>
          <a:p>
            <a:pPr marL="0" indent="0">
              <a:buNone/>
            </a:pPr>
            <a:r>
              <a:rPr lang="en-US" altLang="ja-JP" sz="4800" dirty="0"/>
              <a:t>《</a:t>
            </a:r>
            <a:r>
              <a:rPr lang="ja-JP" altLang="en-US" sz="4800" dirty="0"/>
              <a:t>主な活動</a:t>
            </a:r>
            <a:r>
              <a:rPr lang="en-US" altLang="ja-JP" sz="4800" dirty="0"/>
              <a:t>》</a:t>
            </a:r>
          </a:p>
          <a:p>
            <a:pPr marL="0" indent="0">
              <a:buNone/>
            </a:pPr>
            <a:r>
              <a:rPr lang="ja-JP" altLang="en-US" sz="4800" dirty="0"/>
              <a:t>　（詳細な実績は、別紙を参照）</a:t>
            </a:r>
          </a:p>
          <a:p>
            <a:pPr marL="0" indent="0">
              <a:buNone/>
            </a:pPr>
            <a:endParaRPr lang="en-US" altLang="ja-JP" sz="4800" dirty="0"/>
          </a:p>
          <a:p>
            <a:pPr marL="0" indent="0">
              <a:buNone/>
            </a:pPr>
            <a:endParaRPr lang="en-US" altLang="ja-JP" sz="3600" dirty="0"/>
          </a:p>
          <a:p>
            <a:pPr marL="0" indent="0">
              <a:buNone/>
            </a:pPr>
            <a:endParaRPr lang="en-US" altLang="ja-JP" sz="3600" dirty="0"/>
          </a:p>
          <a:p>
            <a:pPr marL="0" indent="0">
              <a:buNone/>
            </a:pPr>
            <a:endParaRPr lang="en-US" altLang="ja-JP" sz="3600" dirty="0"/>
          </a:p>
          <a:p>
            <a:pPr marL="0" indent="0">
              <a:buNone/>
            </a:pPr>
            <a:endParaRPr lang="en-US" altLang="ja-JP" sz="3600" dirty="0"/>
          </a:p>
          <a:p>
            <a:pPr marL="0" indent="0">
              <a:buNone/>
            </a:pPr>
            <a:r>
              <a:rPr lang="ja-JP" altLang="en-US" sz="4800" dirty="0"/>
              <a:t>（１）電話相談</a:t>
            </a:r>
          </a:p>
          <a:p>
            <a:pPr marL="0" indent="0">
              <a:buNone/>
            </a:pPr>
            <a:r>
              <a:rPr lang="ja-JP" altLang="en-US" sz="4800" dirty="0"/>
              <a:t>自立や就労に悩む若年者と、そのご家族を対象に営業時間内電話相談を開設している。</a:t>
            </a:r>
            <a:br>
              <a:rPr lang="en-US" altLang="ja-JP" sz="4800" dirty="0"/>
            </a:br>
            <a:br>
              <a:rPr lang="en-US" altLang="ja-JP" sz="4800" dirty="0"/>
            </a:br>
            <a:r>
              <a:rPr lang="ja-JP" altLang="en-US" sz="4800" dirty="0"/>
              <a:t>当期は、就労した利用者の定着支援となる電話相談と、新規の問い合わせが多かった。</a:t>
            </a:r>
            <a:br>
              <a:rPr lang="en-US" altLang="ja-JP" sz="4800" dirty="0"/>
            </a:br>
            <a:br>
              <a:rPr lang="en-US" altLang="ja-JP" sz="4800" dirty="0"/>
            </a:br>
            <a:r>
              <a:rPr lang="ja-JP" altLang="en-US" sz="4800" dirty="0"/>
              <a:t>また、インターネット検索による、ウェブ問い合わせも増えており、次年度</a:t>
            </a:r>
            <a:r>
              <a:rPr lang="en-US" altLang="ja-JP" sz="4800" dirty="0"/>
              <a:t>LINE</a:t>
            </a:r>
            <a:r>
              <a:rPr lang="ja-JP" altLang="en-US" sz="4800" dirty="0"/>
              <a:t>＠の導入準備もしている。</a:t>
            </a:r>
            <a:br>
              <a:rPr lang="en-US" altLang="ja-JP" sz="4800" dirty="0"/>
            </a:br>
            <a:endParaRPr lang="ja-JP" altLang="en-US" sz="4800" dirty="0"/>
          </a:p>
          <a:p>
            <a:pPr marL="0" indent="0">
              <a:buNone/>
            </a:pPr>
            <a:r>
              <a:rPr lang="ja-JP" altLang="en-US" sz="4800" dirty="0"/>
              <a:t>（２）カウンセリング</a:t>
            </a:r>
          </a:p>
          <a:p>
            <a:pPr marL="0" indent="0">
              <a:buNone/>
            </a:pPr>
            <a:r>
              <a:rPr lang="ja-JP" altLang="en-US" sz="4800" dirty="0"/>
              <a:t>個別カウンセリングの種類として、管理者による日常のカウンセリング、臨床心理士による心理カウンセリング、産業カウンセラーによるキャリアカウンセリングなどを実施した。</a:t>
            </a:r>
            <a:br>
              <a:rPr lang="en-US" altLang="ja-JP" sz="4800" dirty="0"/>
            </a:br>
            <a:br>
              <a:rPr lang="en-US" altLang="ja-JP" sz="4800" dirty="0"/>
            </a:br>
            <a:r>
              <a:rPr lang="ja-JP" altLang="en-US" sz="4800" dirty="0"/>
              <a:t>また、産業カウンセラーのプロボノとの交流を図る「対話サークル」を設置した。なお、個別カウンセリングのニーズが多く、グループカウンセリングの数値的ノルマがないことから、個別カウンセリングを増やしている。（グループカウンセリングの効果は、コミュニケーションセミナーの中に含めている）</a:t>
            </a:r>
            <a:endParaRPr kumimoji="1" lang="ja-JP" altLang="en-US" dirty="0"/>
          </a:p>
        </p:txBody>
      </p:sp>
    </p:spTree>
    <p:extLst>
      <p:ext uri="{BB962C8B-B14F-4D97-AF65-F5344CB8AC3E}">
        <p14:creationId xmlns:p14="http://schemas.microsoft.com/office/powerpoint/2010/main" val="1051866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63EF9-3396-497D-BB10-F1516BCA3361}"/>
              </a:ext>
            </a:extLst>
          </p:cNvPr>
          <p:cNvSpPr>
            <a:spLocks noGrp="1"/>
          </p:cNvSpPr>
          <p:nvPr>
            <p:ph type="title"/>
          </p:nvPr>
        </p:nvSpPr>
        <p:spPr>
          <a:xfrm>
            <a:off x="2589212" y="624110"/>
            <a:ext cx="8911687" cy="1280890"/>
          </a:xfrm>
        </p:spPr>
        <p:txBody>
          <a:bodyPr/>
          <a:lstStyle/>
          <a:p>
            <a:r>
              <a:rPr lang="ja-JP" altLang="en-US" dirty="0"/>
              <a:t>第１号議案</a:t>
            </a:r>
            <a:br>
              <a:rPr lang="en-US" altLang="ja-JP" dirty="0"/>
            </a:br>
            <a:r>
              <a:rPr lang="ja-JP" altLang="en-US" dirty="0"/>
              <a:t>　事業報告　ミライデア　１－２</a:t>
            </a:r>
            <a:endParaRPr kumimoji="1" lang="ja-JP" altLang="en-US" dirty="0"/>
          </a:p>
        </p:txBody>
      </p:sp>
      <p:sp>
        <p:nvSpPr>
          <p:cNvPr id="3" name="コンテンツ プレースホルダー 2">
            <a:extLst>
              <a:ext uri="{FF2B5EF4-FFF2-40B4-BE49-F238E27FC236}">
                <a16:creationId xmlns:a16="http://schemas.microsoft.com/office/drawing/2014/main" id="{02FACF9E-32D8-4B91-AE88-345DEA54250C}"/>
              </a:ext>
            </a:extLst>
          </p:cNvPr>
          <p:cNvSpPr>
            <a:spLocks noGrp="1"/>
          </p:cNvSpPr>
          <p:nvPr>
            <p:ph idx="1"/>
          </p:nvPr>
        </p:nvSpPr>
        <p:spPr>
          <a:xfrm>
            <a:off x="2262711" y="2251170"/>
            <a:ext cx="9564688" cy="3967480"/>
          </a:xfrm>
        </p:spPr>
        <p:txBody>
          <a:bodyPr numCol="2">
            <a:normAutofit fontScale="32500" lnSpcReduction="20000"/>
          </a:bodyPr>
          <a:lstStyle/>
          <a:p>
            <a:pPr marL="0" indent="0">
              <a:buNone/>
            </a:pPr>
            <a:r>
              <a:rPr lang="ja-JP" altLang="en-US" sz="3600" dirty="0"/>
              <a:t>（３）プログラム（別紙：ミライデアカレンダー参照）</a:t>
            </a:r>
          </a:p>
          <a:p>
            <a:pPr marL="0" indent="0">
              <a:buNone/>
            </a:pPr>
            <a:r>
              <a:rPr lang="ja-JP" altLang="en-US" sz="3600" dirty="0"/>
              <a:t>週三回程度提供する体験プログラム（手芸、音楽など）を実施し、コミュニティの中で、他者とコミュニケーションを取る練習の場となるようにしている。プログラムの表面的な媒体は何であれ、コミュニケーションに対する苦手意識がある若者が、楽しみながら取り組むことができるように工夫している。</a:t>
            </a:r>
          </a:p>
          <a:p>
            <a:pPr marL="0" indent="0">
              <a:buNone/>
            </a:pPr>
            <a:endParaRPr lang="ja-JP" altLang="en-US" sz="3600" dirty="0"/>
          </a:p>
          <a:p>
            <a:pPr marL="0" indent="0">
              <a:buNone/>
            </a:pPr>
            <a:r>
              <a:rPr lang="ja-JP" altLang="en-US" sz="3600" dirty="0"/>
              <a:t>（４）セミナー等</a:t>
            </a:r>
          </a:p>
          <a:p>
            <a:pPr marL="0" indent="0">
              <a:buNone/>
            </a:pPr>
            <a:r>
              <a:rPr lang="ja-JP" altLang="en-US" sz="3600" dirty="0"/>
              <a:t>「自分との宝探し講座」、「マジックから学ぶコミュニケーション」、「声と言葉の講座」といった、自分を外に表現する、伝達するというプロセスが生じるセミナーを実施した。若者にも、コミュニケーション改革の視点を提供し、前に進む一歩として役割を果たしている。</a:t>
            </a:r>
          </a:p>
          <a:p>
            <a:pPr marL="0" indent="0">
              <a:buNone/>
            </a:pPr>
            <a:endParaRPr lang="ja-JP" altLang="en-US" sz="3600" dirty="0"/>
          </a:p>
          <a:p>
            <a:pPr marL="0" indent="0">
              <a:buNone/>
            </a:pPr>
            <a:r>
              <a:rPr lang="ja-JP" altLang="en-US" sz="3600" dirty="0"/>
              <a:t>（５）ボランティア活動</a:t>
            </a:r>
          </a:p>
          <a:p>
            <a:pPr marL="0" indent="0">
              <a:buNone/>
            </a:pPr>
            <a:r>
              <a:rPr lang="ja-JP" altLang="en-US" sz="3600" dirty="0"/>
              <a:t>個別支援において、就労体験、ボランティア体験などが必要な方には、データ入力、イベント準備、清掃、チラシづくりなどのタスクを活動として提供した。</a:t>
            </a:r>
          </a:p>
          <a:p>
            <a:pPr marL="0" indent="0">
              <a:buNone/>
            </a:pPr>
            <a:endParaRPr lang="ja-JP" altLang="en-US" sz="3600" dirty="0"/>
          </a:p>
          <a:p>
            <a:pPr marL="0" indent="0">
              <a:buNone/>
            </a:pPr>
            <a:r>
              <a:rPr lang="ja-JP" altLang="en-US" sz="3600" dirty="0"/>
              <a:t>（６）家族情報交換会</a:t>
            </a:r>
          </a:p>
          <a:p>
            <a:pPr marL="0" indent="0">
              <a:buNone/>
            </a:pPr>
            <a:r>
              <a:rPr lang="ja-JP" altLang="en-US" sz="3600" dirty="0"/>
              <a:t>月１回の家族会を実施し、家族の情報交換の場から、ゲストを迎えた勉強会の場まで、家族の支援活動も行った。北部ステップアップルームとの合同企画も行い、横断的な場づくりをした。</a:t>
            </a:r>
          </a:p>
          <a:p>
            <a:pPr marL="0" indent="0">
              <a:buNone/>
            </a:pPr>
            <a:endParaRPr lang="ja-JP" altLang="en-US" sz="3600" dirty="0"/>
          </a:p>
          <a:p>
            <a:pPr marL="0" indent="0">
              <a:buNone/>
            </a:pPr>
            <a:r>
              <a:rPr lang="ja-JP" altLang="en-US" sz="3600" dirty="0"/>
              <a:t>（７）イベント</a:t>
            </a:r>
          </a:p>
          <a:p>
            <a:pPr marL="0" indent="0">
              <a:buNone/>
            </a:pPr>
            <a:r>
              <a:rPr lang="en-US" altLang="ja-JP" sz="3600" dirty="0"/>
              <a:t>2018</a:t>
            </a:r>
            <a:r>
              <a:rPr lang="ja-JP" altLang="en-US" sz="3600" dirty="0"/>
              <a:t>年</a:t>
            </a:r>
            <a:r>
              <a:rPr lang="en-US" altLang="ja-JP" sz="3600" dirty="0"/>
              <a:t>3</a:t>
            </a:r>
            <a:r>
              <a:rPr lang="ja-JP" altLang="en-US" sz="3600" dirty="0"/>
              <a:t>月</a:t>
            </a:r>
            <a:r>
              <a:rPr lang="en-US" altLang="ja-JP" sz="3600" dirty="0"/>
              <a:t>20</a:t>
            </a:r>
            <a:r>
              <a:rPr lang="ja-JP" altLang="en-US" sz="3600" dirty="0"/>
              <a:t>日（水・祝日）には、北部・南部ステップアップルーム合同での「ミラモン・フェスタ</a:t>
            </a:r>
            <a:r>
              <a:rPr lang="en-US" altLang="ja-JP" sz="3600" dirty="0"/>
              <a:t>2018</a:t>
            </a:r>
            <a:r>
              <a:rPr lang="ja-JP" altLang="en-US" sz="3600" dirty="0"/>
              <a:t>」を行った。音楽、ハンドメイド、スピーチなどの発表、当日の司会、運営などの活動を、ミライデア利用者が行い、表現の場として演出した。</a:t>
            </a:r>
          </a:p>
          <a:p>
            <a:pPr marL="0" indent="0">
              <a:buNone/>
            </a:pPr>
            <a:r>
              <a:rPr lang="ja-JP" altLang="en-US" sz="3600" dirty="0"/>
              <a:t>来場者は、約８０名程度。アンケートによる満足度も高く、次年度は、よりテーマ設定と演出を明確にして取り組む予定（ボイスパフォーマー白樺八青氏と、劇場ボランティアがサポート）</a:t>
            </a:r>
          </a:p>
          <a:p>
            <a:endParaRPr lang="ja-JP" altLang="en-US" sz="3600" dirty="0"/>
          </a:p>
          <a:p>
            <a:endParaRPr kumimoji="1" lang="ja-JP" altLang="en-US" dirty="0"/>
          </a:p>
        </p:txBody>
      </p:sp>
    </p:spTree>
    <p:extLst>
      <p:ext uri="{BB962C8B-B14F-4D97-AF65-F5344CB8AC3E}">
        <p14:creationId xmlns:p14="http://schemas.microsoft.com/office/powerpoint/2010/main" val="2365097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BBD572-5140-464F-A1DA-ACC8196B0DFC}"/>
              </a:ext>
            </a:extLst>
          </p:cNvPr>
          <p:cNvSpPr>
            <a:spLocks noGrp="1"/>
          </p:cNvSpPr>
          <p:nvPr>
            <p:ph type="title"/>
          </p:nvPr>
        </p:nvSpPr>
        <p:spPr/>
        <p:txBody>
          <a:bodyPr/>
          <a:lstStyle/>
          <a:p>
            <a:r>
              <a:rPr kumimoji="1" lang="ja-JP" altLang="en-US" dirty="0"/>
              <a:t>もくじ</a:t>
            </a:r>
          </a:p>
        </p:txBody>
      </p:sp>
      <p:sp>
        <p:nvSpPr>
          <p:cNvPr id="3" name="コンテンツ プレースホルダー 2">
            <a:extLst>
              <a:ext uri="{FF2B5EF4-FFF2-40B4-BE49-F238E27FC236}">
                <a16:creationId xmlns:a16="http://schemas.microsoft.com/office/drawing/2014/main" id="{199C48F8-7672-41B5-B7CC-CE4D8CB57E06}"/>
              </a:ext>
            </a:extLst>
          </p:cNvPr>
          <p:cNvSpPr>
            <a:spLocks noGrp="1"/>
          </p:cNvSpPr>
          <p:nvPr>
            <p:ph idx="1"/>
          </p:nvPr>
        </p:nvSpPr>
        <p:spPr>
          <a:xfrm>
            <a:off x="3058142" y="1454727"/>
            <a:ext cx="8446470" cy="5140036"/>
          </a:xfrm>
        </p:spPr>
        <p:txBody>
          <a:bodyPr>
            <a:normAutofit/>
          </a:bodyPr>
          <a:lstStyle/>
          <a:p>
            <a:r>
              <a:rPr lang="ja-JP" altLang="en-US" dirty="0"/>
              <a:t>設立経緯</a:t>
            </a:r>
            <a:endParaRPr lang="en-US" altLang="ja-JP" dirty="0"/>
          </a:p>
          <a:p>
            <a:r>
              <a:rPr lang="ja-JP" altLang="en-US" dirty="0"/>
              <a:t>法人概要</a:t>
            </a:r>
          </a:p>
          <a:p>
            <a:r>
              <a:rPr lang="ja-JP" altLang="en-US" dirty="0"/>
              <a:t>組織図</a:t>
            </a:r>
          </a:p>
          <a:p>
            <a:r>
              <a:rPr lang="ja-JP" altLang="en-US" dirty="0"/>
              <a:t>事業概観</a:t>
            </a:r>
          </a:p>
          <a:p>
            <a:r>
              <a:rPr lang="ja-JP" altLang="en-US" dirty="0"/>
              <a:t>三ヶ年ビジョン</a:t>
            </a:r>
          </a:p>
          <a:p>
            <a:r>
              <a:rPr lang="ja-JP" altLang="en-US" dirty="0"/>
              <a:t>事業概要</a:t>
            </a:r>
          </a:p>
          <a:p>
            <a:r>
              <a:rPr lang="ja-JP" altLang="en-US" dirty="0"/>
              <a:t>議案書</a:t>
            </a:r>
          </a:p>
          <a:p>
            <a:r>
              <a:rPr lang="ja-JP" altLang="en-US" dirty="0"/>
              <a:t>議案</a:t>
            </a:r>
          </a:p>
          <a:p>
            <a:r>
              <a:rPr lang="ja-JP" altLang="en-US" dirty="0"/>
              <a:t>第１号議案　第</a:t>
            </a:r>
            <a:r>
              <a:rPr lang="en-US" altLang="ja-JP" dirty="0"/>
              <a:t>7</a:t>
            </a:r>
            <a:r>
              <a:rPr lang="ja-JP" altLang="en-US" dirty="0"/>
              <a:t>期事業報告ならびに収支決算報告（監査報告）承認の件</a:t>
            </a:r>
          </a:p>
          <a:p>
            <a:r>
              <a:rPr lang="ja-JP" altLang="en-US" dirty="0"/>
              <a:t>第２号議案　第</a:t>
            </a:r>
            <a:r>
              <a:rPr lang="en-US" altLang="ja-JP" dirty="0"/>
              <a:t>8</a:t>
            </a:r>
            <a:r>
              <a:rPr lang="ja-JP" altLang="en-US" dirty="0"/>
              <a:t>期事業計画の件</a:t>
            </a:r>
          </a:p>
          <a:p>
            <a:r>
              <a:rPr lang="ja-JP" altLang="en-US" dirty="0"/>
              <a:t>第３号議案　第</a:t>
            </a:r>
            <a:r>
              <a:rPr lang="en-US" altLang="ja-JP" dirty="0"/>
              <a:t>8</a:t>
            </a:r>
            <a:r>
              <a:rPr lang="ja-JP" altLang="en-US" dirty="0"/>
              <a:t>期収支予算の件第４号議案　理事・監事選任の件</a:t>
            </a:r>
          </a:p>
          <a:p>
            <a:r>
              <a:rPr lang="ja-JP" altLang="en-US" dirty="0"/>
              <a:t>第５号議案　理事報酬決定の件</a:t>
            </a:r>
            <a:endParaRPr lang="en-US" altLang="ja-JP" dirty="0"/>
          </a:p>
          <a:p>
            <a:endParaRPr kumimoji="1" lang="ja-JP" altLang="en-US" dirty="0"/>
          </a:p>
        </p:txBody>
      </p:sp>
    </p:spTree>
    <p:extLst>
      <p:ext uri="{BB962C8B-B14F-4D97-AF65-F5344CB8AC3E}">
        <p14:creationId xmlns:p14="http://schemas.microsoft.com/office/powerpoint/2010/main" val="4136290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63AB08-6DB5-4181-9568-DF903D62AA1E}"/>
              </a:ext>
            </a:extLst>
          </p:cNvPr>
          <p:cNvSpPr>
            <a:spLocks noGrp="1"/>
          </p:cNvSpPr>
          <p:nvPr>
            <p:ph type="title"/>
          </p:nvPr>
        </p:nvSpPr>
        <p:spPr/>
        <p:txBody>
          <a:bodyPr/>
          <a:lstStyle/>
          <a:p>
            <a:r>
              <a:rPr lang="ja-JP" altLang="en-US" dirty="0"/>
              <a:t>第１号議案</a:t>
            </a:r>
            <a:br>
              <a:rPr lang="en-US" altLang="ja-JP" dirty="0"/>
            </a:br>
            <a:r>
              <a:rPr lang="ja-JP" altLang="en-US" dirty="0"/>
              <a:t>　事業報告　その他の事業</a:t>
            </a:r>
            <a:endParaRPr kumimoji="1" lang="ja-JP" altLang="en-US" dirty="0"/>
          </a:p>
        </p:txBody>
      </p:sp>
      <p:sp>
        <p:nvSpPr>
          <p:cNvPr id="4" name="テキスト ボックス 3">
            <a:extLst>
              <a:ext uri="{FF2B5EF4-FFF2-40B4-BE49-F238E27FC236}">
                <a16:creationId xmlns:a16="http://schemas.microsoft.com/office/drawing/2014/main" id="{44F0FA9E-EABC-47E1-93FB-7A4817896886}"/>
              </a:ext>
            </a:extLst>
          </p:cNvPr>
          <p:cNvSpPr txBox="1"/>
          <p:nvPr/>
        </p:nvSpPr>
        <p:spPr>
          <a:xfrm>
            <a:off x="2273299" y="1905000"/>
            <a:ext cx="8911687" cy="738664"/>
          </a:xfrm>
          <a:prstGeom prst="rect">
            <a:avLst/>
          </a:prstGeom>
          <a:noFill/>
        </p:spPr>
        <p:txBody>
          <a:bodyPr wrap="square" rtlCol="0">
            <a:spAutoFit/>
          </a:bodyPr>
          <a:lstStyle/>
          <a:p>
            <a:r>
              <a:rPr lang="en-US" altLang="ja-JP" sz="1400" dirty="0"/>
              <a:t>《</a:t>
            </a:r>
            <a:r>
              <a:rPr lang="ja-JP" altLang="en-US" sz="1400" dirty="0"/>
              <a:t>総括</a:t>
            </a:r>
            <a:r>
              <a:rPr lang="en-US" altLang="ja-JP" sz="1400" dirty="0"/>
              <a:t>》</a:t>
            </a:r>
          </a:p>
          <a:p>
            <a:r>
              <a:rPr lang="ja-JP" altLang="en-US" sz="1400" dirty="0"/>
              <a:t>「はたらく窓口」「ミライデア」以外の活動として主に以下の三つの活動を行ってきた。</a:t>
            </a:r>
            <a:br>
              <a:rPr lang="en-US" altLang="ja-JP" sz="1400" dirty="0"/>
            </a:br>
            <a:r>
              <a:rPr lang="ja-JP" altLang="en-US" sz="1400" dirty="0"/>
              <a:t>なお、変革期に伴うものであり、次年度は、３事業にて活動内容を整理する。</a:t>
            </a:r>
          </a:p>
        </p:txBody>
      </p:sp>
      <p:sp>
        <p:nvSpPr>
          <p:cNvPr id="6" name="コンテンツ プレースホルダー 2">
            <a:extLst>
              <a:ext uri="{FF2B5EF4-FFF2-40B4-BE49-F238E27FC236}">
                <a16:creationId xmlns:a16="http://schemas.microsoft.com/office/drawing/2014/main" id="{714679F0-3438-4618-81F2-E616F8A56155}"/>
              </a:ext>
            </a:extLst>
          </p:cNvPr>
          <p:cNvSpPr>
            <a:spLocks noGrp="1"/>
          </p:cNvSpPr>
          <p:nvPr>
            <p:ph idx="1"/>
          </p:nvPr>
        </p:nvSpPr>
        <p:spPr>
          <a:xfrm>
            <a:off x="2322512" y="2985796"/>
            <a:ext cx="9515476" cy="3750284"/>
          </a:xfrm>
        </p:spPr>
        <p:txBody>
          <a:bodyPr numCol="2">
            <a:normAutofit fontScale="32500" lnSpcReduction="20000"/>
          </a:bodyPr>
          <a:lstStyle/>
          <a:p>
            <a:pPr marL="0" indent="0">
              <a:buNone/>
            </a:pPr>
            <a:r>
              <a:rPr lang="en-US" altLang="ja-JP" sz="4300" dirty="0"/>
              <a:t>《</a:t>
            </a:r>
            <a:r>
              <a:rPr lang="ja-JP" altLang="en-US" sz="4300" dirty="0"/>
              <a:t>主な活動</a:t>
            </a:r>
            <a:r>
              <a:rPr lang="en-US" altLang="ja-JP" sz="4300" dirty="0"/>
              <a:t>》</a:t>
            </a:r>
          </a:p>
          <a:p>
            <a:pPr marL="0" indent="0">
              <a:buNone/>
            </a:pPr>
            <a:r>
              <a:rPr lang="ja-JP" altLang="en-US" sz="4300" dirty="0"/>
              <a:t>（１）居場所事業（自主）</a:t>
            </a:r>
          </a:p>
          <a:p>
            <a:pPr marL="0" indent="0">
              <a:buNone/>
            </a:pPr>
            <a:r>
              <a:rPr lang="en-US" altLang="ja-JP" sz="4300" dirty="0"/>
              <a:t>2017</a:t>
            </a:r>
            <a:r>
              <a:rPr lang="ja-JP" altLang="en-US" sz="4300" dirty="0"/>
              <a:t>年</a:t>
            </a:r>
            <a:r>
              <a:rPr lang="en-US" altLang="ja-JP" sz="4300" dirty="0"/>
              <a:t>8</a:t>
            </a:r>
            <a:r>
              <a:rPr lang="ja-JP" altLang="en-US" sz="4300" dirty="0"/>
              <a:t>月から拠点が東別院となり、</a:t>
            </a:r>
            <a:r>
              <a:rPr lang="en-US" altLang="ja-JP" sz="4300" dirty="0"/>
              <a:t>2017</a:t>
            </a:r>
            <a:r>
              <a:rPr lang="ja-JP" altLang="en-US" sz="4300" dirty="0"/>
              <a:t>年</a:t>
            </a:r>
            <a:r>
              <a:rPr lang="en-US" altLang="ja-JP" sz="4300" dirty="0"/>
              <a:t>6</a:t>
            </a:r>
            <a:r>
              <a:rPr lang="ja-JP" altLang="en-US" sz="4300" dirty="0"/>
              <a:t>月から開始していた家族対象講座（有料）だけが、宙に浮いた状態となった。そのため、「居場所事業（自主）という会計区分にて、収支管理を行った。</a:t>
            </a:r>
          </a:p>
          <a:p>
            <a:pPr marL="0" indent="0">
              <a:buNone/>
            </a:pPr>
            <a:r>
              <a:rPr lang="ja-JP" altLang="en-US" sz="4300" dirty="0"/>
              <a:t>以後、同様の講座を開講しているコーチングアカデミー名古屋校にて、家族の受講もみられる。</a:t>
            </a:r>
          </a:p>
          <a:p>
            <a:pPr marL="0" indent="0">
              <a:buNone/>
            </a:pPr>
            <a:endParaRPr lang="ja-JP" altLang="en-US" sz="4300" dirty="0"/>
          </a:p>
          <a:p>
            <a:pPr marL="0" indent="0">
              <a:buNone/>
            </a:pPr>
            <a:r>
              <a:rPr lang="ja-JP" altLang="en-US" sz="4300" dirty="0"/>
              <a:t>（２）共感留学</a:t>
            </a:r>
          </a:p>
          <a:p>
            <a:pPr marL="0" indent="0">
              <a:buNone/>
            </a:pPr>
            <a:r>
              <a:rPr lang="ja-JP" altLang="en-US" sz="4300" dirty="0"/>
              <a:t>ボランティアを体験の場とし、活動の交通費を寄付事業として行った。前年度より縮小傾向にはあるが、引っ越しのお手伝いや、ネットラジオ放送のボランティアなど、若年者自立支援事業の</a:t>
            </a:r>
            <a:r>
              <a:rPr lang="en-US" altLang="ja-JP" sz="4300" dirty="0"/>
              <a:t>OB</a:t>
            </a:r>
            <a:r>
              <a:rPr lang="ja-JP" altLang="en-US" sz="4300" dirty="0"/>
              <a:t>中心に、ボランティア活動を行った。</a:t>
            </a:r>
          </a:p>
          <a:p>
            <a:pPr marL="0" indent="0">
              <a:buNone/>
            </a:pPr>
            <a:endParaRPr lang="ja-JP" altLang="en-US" sz="4300" dirty="0"/>
          </a:p>
          <a:p>
            <a:pPr marL="0" indent="0">
              <a:buNone/>
            </a:pPr>
            <a:r>
              <a:rPr lang="ja-JP" altLang="en-US" sz="4300" dirty="0"/>
              <a:t>（３）その他</a:t>
            </a:r>
          </a:p>
          <a:p>
            <a:pPr marL="0" indent="0">
              <a:buNone/>
            </a:pPr>
            <a:r>
              <a:rPr lang="ja-JP" altLang="en-US" sz="4300" dirty="0"/>
              <a:t>ダイバーシティ推進に関わる講演活動の依頼が入れば、適宜行っている。（東海市商工会議所など）また、名古屋市より新たに予算化された名古屋市ライフキャリアサポート事業に企画提案を提出したが、こちらは落選となった。自主事業として、地域の通信制サポート校にて、同様のことがモデル実施できる</a:t>
            </a:r>
            <a:r>
              <a:rPr lang="ja-JP" altLang="en-US" sz="4800" dirty="0"/>
              <a:t>ように、営業提案を行った。</a:t>
            </a:r>
            <a:endParaRPr lang="en-US" altLang="ja-JP" sz="4800" dirty="0"/>
          </a:p>
          <a:p>
            <a:pPr marL="0" indent="0">
              <a:buNone/>
            </a:pPr>
            <a:endParaRPr lang="en-US" altLang="ja-JP" sz="4800" dirty="0"/>
          </a:p>
          <a:p>
            <a:pPr marL="0" indent="0">
              <a:buNone/>
            </a:pPr>
            <a:endParaRPr lang="ja-JP" altLang="en-US" sz="4800" dirty="0"/>
          </a:p>
        </p:txBody>
      </p:sp>
    </p:spTree>
    <p:extLst>
      <p:ext uri="{BB962C8B-B14F-4D97-AF65-F5344CB8AC3E}">
        <p14:creationId xmlns:p14="http://schemas.microsoft.com/office/powerpoint/2010/main" val="195974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1C3EFB-09EB-470B-A25F-0EB620194424}"/>
              </a:ext>
            </a:extLst>
          </p:cNvPr>
          <p:cNvSpPr>
            <a:spLocks noGrp="1"/>
          </p:cNvSpPr>
          <p:nvPr>
            <p:ph type="title"/>
          </p:nvPr>
        </p:nvSpPr>
        <p:spPr/>
        <p:txBody>
          <a:bodyPr/>
          <a:lstStyle/>
          <a:p>
            <a:r>
              <a:rPr lang="ja-JP" altLang="en-US" dirty="0"/>
              <a:t>第１号議案</a:t>
            </a:r>
            <a:br>
              <a:rPr lang="en-US" altLang="ja-JP" dirty="0"/>
            </a:br>
            <a:r>
              <a:rPr lang="ja-JP" altLang="en-US" dirty="0"/>
              <a:t>　</a:t>
            </a:r>
            <a:r>
              <a:rPr lang="zh-TW" altLang="en-US" dirty="0"/>
              <a:t>収支計算報告</a:t>
            </a:r>
            <a:endParaRPr kumimoji="1" lang="ja-JP" altLang="en-US" dirty="0"/>
          </a:p>
        </p:txBody>
      </p:sp>
      <p:sp>
        <p:nvSpPr>
          <p:cNvPr id="3" name="コンテンツ プレースホルダー 2">
            <a:extLst>
              <a:ext uri="{FF2B5EF4-FFF2-40B4-BE49-F238E27FC236}">
                <a16:creationId xmlns:a16="http://schemas.microsoft.com/office/drawing/2014/main" id="{3EAD81E5-1535-4360-8DBE-CA78C56D2250}"/>
              </a:ext>
            </a:extLst>
          </p:cNvPr>
          <p:cNvSpPr>
            <a:spLocks noGrp="1"/>
          </p:cNvSpPr>
          <p:nvPr>
            <p:ph idx="1"/>
          </p:nvPr>
        </p:nvSpPr>
        <p:spPr>
          <a:xfrm>
            <a:off x="2589212" y="2133600"/>
            <a:ext cx="8915400" cy="4386470"/>
          </a:xfrm>
        </p:spPr>
        <p:txBody>
          <a:bodyPr>
            <a:normAutofit fontScale="92500" lnSpcReduction="10000"/>
          </a:bodyPr>
          <a:lstStyle/>
          <a:p>
            <a:pPr marL="0" indent="0">
              <a:buNone/>
            </a:pPr>
            <a:r>
              <a:rPr lang="ja-JP" altLang="en-US" dirty="0"/>
              <a:t>第７期の収支計算報告は以下の通りです。（詳細は別紙決算書参照）</a:t>
            </a:r>
          </a:p>
          <a:p>
            <a:pPr marL="0" indent="0">
              <a:buNone/>
            </a:pPr>
            <a:r>
              <a:rPr lang="ja-JP" altLang="en-US" dirty="0"/>
              <a:t>（経常収益）</a:t>
            </a:r>
            <a:r>
              <a:rPr lang="en-US" altLang="ja-JP" dirty="0"/>
              <a:t>	9,815,838</a:t>
            </a:r>
          </a:p>
          <a:p>
            <a:pPr marL="0" indent="0">
              <a:buNone/>
            </a:pPr>
            <a:r>
              <a:rPr lang="ja-JP" altLang="en-US" dirty="0"/>
              <a:t>（経常費用）</a:t>
            </a:r>
            <a:r>
              <a:rPr lang="en-US" altLang="ja-JP" dirty="0"/>
              <a:t>	10,017,731</a:t>
            </a:r>
          </a:p>
          <a:p>
            <a:endParaRPr lang="en-US" altLang="ja-JP" sz="1100" dirty="0"/>
          </a:p>
          <a:p>
            <a:pPr marL="0" indent="0">
              <a:buNone/>
            </a:pPr>
            <a:r>
              <a:rPr lang="ja-JP" altLang="en-US" dirty="0"/>
              <a:t>（当期経常増減額）</a:t>
            </a:r>
            <a:r>
              <a:rPr lang="en-US" altLang="ja-JP" dirty="0"/>
              <a:t>	-201,893</a:t>
            </a:r>
          </a:p>
          <a:p>
            <a:pPr marL="0" indent="0">
              <a:buNone/>
            </a:pPr>
            <a:r>
              <a:rPr lang="ja-JP" altLang="en-US" dirty="0"/>
              <a:t>（過年度損益修正損）</a:t>
            </a:r>
            <a:r>
              <a:rPr lang="en-US" altLang="ja-JP" dirty="0"/>
              <a:t>4,270</a:t>
            </a:r>
          </a:p>
          <a:p>
            <a:endParaRPr lang="en-US" altLang="ja-JP" sz="1000" dirty="0"/>
          </a:p>
          <a:p>
            <a:pPr marL="0" indent="0">
              <a:buNone/>
            </a:pPr>
            <a:r>
              <a:rPr lang="ja-JP" altLang="en-US" dirty="0"/>
              <a:t>（税引前当期正味財産増減額）　</a:t>
            </a:r>
            <a:r>
              <a:rPr lang="en-US" altLang="ja-JP" dirty="0"/>
              <a:t>-206,163</a:t>
            </a:r>
          </a:p>
          <a:p>
            <a:endParaRPr lang="en-US" altLang="ja-JP" sz="1000" dirty="0"/>
          </a:p>
          <a:p>
            <a:pPr marL="0" indent="0">
              <a:buNone/>
            </a:pPr>
            <a:r>
              <a:rPr lang="ja-JP" altLang="en-US" dirty="0"/>
              <a:t>（支出のポイント）</a:t>
            </a:r>
          </a:p>
          <a:p>
            <a:r>
              <a:rPr lang="ja-JP" altLang="en-US" dirty="0"/>
              <a:t>①２年前の消費税を納付</a:t>
            </a:r>
          </a:p>
          <a:p>
            <a:r>
              <a:rPr lang="ja-JP" altLang="en-US" dirty="0"/>
              <a:t>②前年度入金の「はたらく手帳」の経費の制作費支出</a:t>
            </a:r>
          </a:p>
          <a:p>
            <a:r>
              <a:rPr lang="ja-JP" altLang="en-US" dirty="0"/>
              <a:t>③委託外注費に含まれる</a:t>
            </a:r>
            <a:r>
              <a:rPr lang="en-US" altLang="ja-JP" dirty="0"/>
              <a:t>CQ</a:t>
            </a:r>
            <a:r>
              <a:rPr lang="ja-JP" altLang="en-US" dirty="0"/>
              <a:t>個性分析テストの仕入れ</a:t>
            </a:r>
          </a:p>
          <a:p>
            <a:endParaRPr kumimoji="1" lang="ja-JP" altLang="en-US" dirty="0"/>
          </a:p>
        </p:txBody>
      </p:sp>
    </p:spTree>
    <p:extLst>
      <p:ext uri="{BB962C8B-B14F-4D97-AF65-F5344CB8AC3E}">
        <p14:creationId xmlns:p14="http://schemas.microsoft.com/office/powerpoint/2010/main" val="4249320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051CC9-A9E1-41B0-BBCF-0ACEE709C726}"/>
              </a:ext>
            </a:extLst>
          </p:cNvPr>
          <p:cNvSpPr>
            <a:spLocks noGrp="1"/>
          </p:cNvSpPr>
          <p:nvPr>
            <p:ph type="title"/>
          </p:nvPr>
        </p:nvSpPr>
        <p:spPr/>
        <p:txBody>
          <a:bodyPr/>
          <a:lstStyle/>
          <a:p>
            <a:r>
              <a:rPr lang="ja-JP" altLang="en-US" dirty="0"/>
              <a:t>第１号議案</a:t>
            </a:r>
            <a:br>
              <a:rPr lang="en-US" altLang="ja-JP" dirty="0"/>
            </a:br>
            <a:r>
              <a:rPr lang="ja-JP" altLang="en-US" dirty="0"/>
              <a:t>　監査報告</a:t>
            </a:r>
            <a:endParaRPr kumimoji="1" lang="ja-JP" altLang="en-US" dirty="0"/>
          </a:p>
        </p:txBody>
      </p:sp>
      <p:pic>
        <p:nvPicPr>
          <p:cNvPr id="5" name="コンテンツ プレースホルダー 4" descr="監査報告書20181117.pdf - Adobe Reader">
            <a:extLst>
              <a:ext uri="{FF2B5EF4-FFF2-40B4-BE49-F238E27FC236}">
                <a16:creationId xmlns:a16="http://schemas.microsoft.com/office/drawing/2014/main" id="{E929E472-4918-4BFE-9E66-49D8309DBCD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5312" t="8124" r="3408" b="1180"/>
          <a:stretch/>
        </p:blipFill>
        <p:spPr>
          <a:xfrm>
            <a:off x="3594812" y="1905000"/>
            <a:ext cx="5002376" cy="4770783"/>
          </a:xfrm>
          <a:ln w="3175">
            <a:solidFill>
              <a:schemeClr val="tx1">
                <a:alpha val="50000"/>
              </a:schemeClr>
            </a:solidFill>
          </a:ln>
        </p:spPr>
      </p:pic>
    </p:spTree>
    <p:extLst>
      <p:ext uri="{BB962C8B-B14F-4D97-AF65-F5344CB8AC3E}">
        <p14:creationId xmlns:p14="http://schemas.microsoft.com/office/powerpoint/2010/main" val="1646093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886DB3-E53E-4389-804A-D5EE818D3DAD}"/>
              </a:ext>
            </a:extLst>
          </p:cNvPr>
          <p:cNvSpPr>
            <a:spLocks noGrp="1"/>
          </p:cNvSpPr>
          <p:nvPr>
            <p:ph type="title"/>
          </p:nvPr>
        </p:nvSpPr>
        <p:spPr/>
        <p:txBody>
          <a:bodyPr/>
          <a:lstStyle/>
          <a:p>
            <a:r>
              <a:rPr lang="ja-JP" altLang="en-US" dirty="0"/>
              <a:t>■第２号議案　第</a:t>
            </a:r>
            <a:r>
              <a:rPr lang="en-US" altLang="ja-JP" dirty="0"/>
              <a:t>8</a:t>
            </a:r>
            <a:r>
              <a:rPr lang="ja-JP" altLang="en-US" dirty="0"/>
              <a:t>期事業計画の件</a:t>
            </a:r>
            <a:br>
              <a:rPr lang="en-US" altLang="ja-JP" dirty="0"/>
            </a:br>
            <a:r>
              <a:rPr lang="ja-JP" altLang="en-US" dirty="0"/>
              <a:t>　　</a:t>
            </a:r>
            <a:endParaRPr kumimoji="1" lang="ja-JP" altLang="en-US" dirty="0"/>
          </a:p>
        </p:txBody>
      </p:sp>
      <p:sp>
        <p:nvSpPr>
          <p:cNvPr id="3" name="コンテンツ プレースホルダー 2">
            <a:extLst>
              <a:ext uri="{FF2B5EF4-FFF2-40B4-BE49-F238E27FC236}">
                <a16:creationId xmlns:a16="http://schemas.microsoft.com/office/drawing/2014/main" id="{04FD40D1-F827-4B5E-BCAC-5F7081E2ACCD}"/>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2392528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7B1B1A-C96F-4FB6-94AE-6368A66CE6FD}"/>
              </a:ext>
            </a:extLst>
          </p:cNvPr>
          <p:cNvSpPr>
            <a:spLocks noGrp="1"/>
          </p:cNvSpPr>
          <p:nvPr>
            <p:ph type="title"/>
          </p:nvPr>
        </p:nvSpPr>
        <p:spPr/>
        <p:txBody>
          <a:bodyPr/>
          <a:lstStyle/>
          <a:p>
            <a:r>
              <a:rPr lang="ja-JP" altLang="en-US" dirty="0"/>
              <a:t>第２号議案</a:t>
            </a:r>
            <a:br>
              <a:rPr lang="en-US" altLang="ja-JP" dirty="0"/>
            </a:br>
            <a:r>
              <a:rPr lang="ja-JP" altLang="en-US" dirty="0"/>
              <a:t>　事業計画　第８期の基本方針</a:t>
            </a:r>
            <a:endParaRPr kumimoji="1" lang="ja-JP" altLang="en-US" dirty="0"/>
          </a:p>
        </p:txBody>
      </p:sp>
      <p:sp>
        <p:nvSpPr>
          <p:cNvPr id="3" name="コンテンツ プレースホルダー 2">
            <a:extLst>
              <a:ext uri="{FF2B5EF4-FFF2-40B4-BE49-F238E27FC236}">
                <a16:creationId xmlns:a16="http://schemas.microsoft.com/office/drawing/2014/main" id="{7B52B265-A23B-4D0A-A133-39DD2A6A4FE2}"/>
              </a:ext>
            </a:extLst>
          </p:cNvPr>
          <p:cNvSpPr>
            <a:spLocks noGrp="1"/>
          </p:cNvSpPr>
          <p:nvPr>
            <p:ph idx="1"/>
          </p:nvPr>
        </p:nvSpPr>
        <p:spPr>
          <a:xfrm>
            <a:off x="2592925" y="2133599"/>
            <a:ext cx="8911687" cy="4338919"/>
          </a:xfrm>
        </p:spPr>
        <p:txBody>
          <a:bodyPr>
            <a:normAutofit fontScale="85000" lnSpcReduction="20000"/>
          </a:bodyPr>
          <a:lstStyle/>
          <a:p>
            <a:pPr marL="0" indent="0">
              <a:buNone/>
            </a:pPr>
            <a:r>
              <a:rPr lang="ja-JP" altLang="en-US" dirty="0"/>
              <a:t>　</a:t>
            </a:r>
            <a:r>
              <a:rPr lang="ja-JP" altLang="en-US" sz="2100" dirty="0"/>
              <a:t>まず楽しい出会いから～自分らしさ</a:t>
            </a:r>
            <a:r>
              <a:rPr lang="en-US" altLang="ja-JP" sz="2100" dirty="0"/>
              <a:t>×</a:t>
            </a:r>
            <a:r>
              <a:rPr lang="ja-JP" altLang="en-US" sz="2100" dirty="0"/>
              <a:t>はたらく＝楽しさの方程式を</a:t>
            </a:r>
          </a:p>
          <a:p>
            <a:pPr marL="0" indent="0">
              <a:buNone/>
            </a:pPr>
            <a:r>
              <a:rPr lang="ja-JP" altLang="en-US" sz="2100" dirty="0"/>
              <a:t>第８期は、潜在顧客との「楽しい出会い」から、「働き方のダイバーシティ」を推進する取り組みに注力します。</a:t>
            </a:r>
          </a:p>
          <a:p>
            <a:pPr marL="0" indent="0">
              <a:buNone/>
            </a:pPr>
            <a:r>
              <a:rPr lang="ja-JP" altLang="en-US" sz="2100" dirty="0"/>
              <a:t>「だれもが自分らしく働くことができる未来づくり」には、「（自分らしさ）</a:t>
            </a:r>
            <a:r>
              <a:rPr lang="en-US" altLang="ja-JP" sz="2100" dirty="0"/>
              <a:t>×</a:t>
            </a:r>
            <a:r>
              <a:rPr lang="ja-JP" altLang="en-US" sz="2100" dirty="0"/>
              <a:t>（はたらく）＝（楽しさ）」の方程式が望まれます。第８期は、「楽しさ」という感情と「はたらく」をつなげる様々な活動に取り組むことを大切にします。</a:t>
            </a:r>
          </a:p>
          <a:p>
            <a:endParaRPr lang="ja-JP" altLang="en-US" sz="900" dirty="0"/>
          </a:p>
          <a:p>
            <a:pPr marL="0" indent="0">
              <a:buNone/>
            </a:pPr>
            <a:r>
              <a:rPr lang="ja-JP" altLang="en-US" sz="2100" dirty="0"/>
              <a:t>個性</a:t>
            </a:r>
            <a:r>
              <a:rPr lang="en-US" altLang="ja-JP" sz="2100" dirty="0"/>
              <a:t>×</a:t>
            </a:r>
            <a:r>
              <a:rPr lang="ja-JP" altLang="en-US" sz="2100" dirty="0"/>
              <a:t>環境＋関係性</a:t>
            </a:r>
          </a:p>
          <a:p>
            <a:endParaRPr lang="ja-JP" altLang="en-US" sz="900" dirty="0"/>
          </a:p>
          <a:p>
            <a:pPr marL="0" indent="0">
              <a:buNone/>
            </a:pPr>
            <a:r>
              <a:rPr lang="ja-JP" altLang="en-US" sz="2100" dirty="0"/>
              <a:t>「楽しい出会い」からダイバーシティという価値観に出会い、就労の有無に関係なく、以下の切り口でサポートします。</a:t>
            </a:r>
          </a:p>
          <a:p>
            <a:r>
              <a:rPr lang="ja-JP" altLang="en-US" sz="2100" dirty="0"/>
              <a:t>①個性</a:t>
            </a:r>
            <a:r>
              <a:rPr lang="en-US" altLang="ja-JP" sz="2100" dirty="0"/>
              <a:t>……</a:t>
            </a:r>
            <a:r>
              <a:rPr lang="ja-JP" altLang="en-US" sz="2100" dirty="0"/>
              <a:t>自分らしさを知り、自分らしさを認める</a:t>
            </a:r>
          </a:p>
          <a:p>
            <a:r>
              <a:rPr lang="ja-JP" altLang="en-US" sz="2100" dirty="0"/>
              <a:t>②環境</a:t>
            </a:r>
            <a:r>
              <a:rPr lang="en-US" altLang="ja-JP" sz="2100" dirty="0"/>
              <a:t>……</a:t>
            </a:r>
            <a:r>
              <a:rPr lang="ja-JP" altLang="en-US" sz="2100" dirty="0"/>
              <a:t>人材の価値が最大化する環境をデザインする</a:t>
            </a:r>
          </a:p>
          <a:p>
            <a:r>
              <a:rPr lang="ja-JP" altLang="en-US" sz="2100" dirty="0"/>
              <a:t>③関係性</a:t>
            </a:r>
            <a:r>
              <a:rPr lang="en-US" altLang="ja-JP" sz="2100" dirty="0"/>
              <a:t>……</a:t>
            </a:r>
            <a:r>
              <a:rPr lang="ja-JP" altLang="en-US" sz="2100" dirty="0"/>
              <a:t>安心感を抱けるコミュニティを形成する</a:t>
            </a:r>
          </a:p>
          <a:p>
            <a:endParaRPr kumimoji="1" lang="ja-JP" altLang="en-US" dirty="0"/>
          </a:p>
        </p:txBody>
      </p:sp>
    </p:spTree>
    <p:extLst>
      <p:ext uri="{BB962C8B-B14F-4D97-AF65-F5344CB8AC3E}">
        <p14:creationId xmlns:p14="http://schemas.microsoft.com/office/powerpoint/2010/main" val="3784807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31049-B957-4DAF-80D4-D92B8504D853}"/>
              </a:ext>
            </a:extLst>
          </p:cNvPr>
          <p:cNvSpPr>
            <a:spLocks noGrp="1"/>
          </p:cNvSpPr>
          <p:nvPr>
            <p:ph type="title"/>
          </p:nvPr>
        </p:nvSpPr>
        <p:spPr/>
        <p:txBody>
          <a:bodyPr/>
          <a:lstStyle/>
          <a:p>
            <a:r>
              <a:rPr lang="ja-JP" altLang="en-US" dirty="0"/>
              <a:t>第２号議案</a:t>
            </a:r>
            <a:br>
              <a:rPr lang="en-US" altLang="ja-JP" dirty="0"/>
            </a:br>
            <a:r>
              <a:rPr lang="ja-JP" altLang="en-US" dirty="0"/>
              <a:t>　事業計画　はたらく窓口１－１</a:t>
            </a:r>
            <a:endParaRPr kumimoji="1" lang="ja-JP" altLang="en-US" dirty="0"/>
          </a:p>
        </p:txBody>
      </p:sp>
      <p:sp>
        <p:nvSpPr>
          <p:cNvPr id="3" name="コンテンツ プレースホルダー 2">
            <a:extLst>
              <a:ext uri="{FF2B5EF4-FFF2-40B4-BE49-F238E27FC236}">
                <a16:creationId xmlns:a16="http://schemas.microsoft.com/office/drawing/2014/main" id="{931D405F-BA4A-4B0A-9610-10D540131550}"/>
              </a:ext>
            </a:extLst>
          </p:cNvPr>
          <p:cNvSpPr>
            <a:spLocks noGrp="1"/>
          </p:cNvSpPr>
          <p:nvPr>
            <p:ph idx="1"/>
          </p:nvPr>
        </p:nvSpPr>
        <p:spPr>
          <a:xfrm>
            <a:off x="1268361" y="1904999"/>
            <a:ext cx="10427110" cy="4613787"/>
          </a:xfrm>
        </p:spPr>
        <p:txBody>
          <a:bodyPr>
            <a:normAutofit fontScale="92500" lnSpcReduction="20000"/>
          </a:bodyPr>
          <a:lstStyle/>
          <a:p>
            <a:pPr marL="0" indent="0">
              <a:buNone/>
            </a:pPr>
            <a:r>
              <a:rPr lang="ja-JP" altLang="en-US" dirty="0"/>
              <a:t>概観）</a:t>
            </a:r>
          </a:p>
          <a:p>
            <a:pPr marL="0" indent="0">
              <a:buNone/>
            </a:pPr>
            <a:r>
              <a:rPr lang="ja-JP" altLang="en-US" dirty="0"/>
              <a:t>「はたらく窓口」では、ダイバーシティ推進に出会う最初のきっかけとして、</a:t>
            </a:r>
            <a:r>
              <a:rPr lang="en-US" altLang="ja-JP" dirty="0"/>
              <a:t>CQ</a:t>
            </a:r>
            <a:r>
              <a:rPr lang="ja-JP" altLang="en-US" dirty="0"/>
              <a:t>個性分析テスト（はたらく診断）を中心に事業を設計する。そこから、働き方の多様化の問題提起をし、共感を集めていけるようなコミュニティ形成を図る。</a:t>
            </a:r>
          </a:p>
          <a:p>
            <a:pPr marL="0" indent="0">
              <a:buNone/>
            </a:pPr>
            <a:endParaRPr lang="ja-JP" altLang="en-US" dirty="0"/>
          </a:p>
          <a:p>
            <a:pPr marL="0" indent="0">
              <a:buNone/>
            </a:pPr>
            <a:r>
              <a:rPr lang="ja-JP" altLang="en-US" dirty="0"/>
              <a:t>（具体的な活動）</a:t>
            </a:r>
          </a:p>
          <a:p>
            <a:pPr marL="0" indent="0">
              <a:buNone/>
            </a:pPr>
            <a:r>
              <a:rPr lang="ja-JP" altLang="en-US" dirty="0"/>
              <a:t>（１）はたらく診断</a:t>
            </a:r>
          </a:p>
          <a:p>
            <a:pPr marL="0" indent="0">
              <a:buNone/>
            </a:pPr>
            <a:r>
              <a:rPr lang="en-US" altLang="ja-JP" dirty="0"/>
              <a:t>CQ</a:t>
            </a:r>
            <a:r>
              <a:rPr lang="ja-JP" altLang="en-US" dirty="0"/>
              <a:t>個性分析テスト（</a:t>
            </a:r>
            <a:r>
              <a:rPr lang="en-US" altLang="ja-JP" dirty="0"/>
              <a:t>ACS</a:t>
            </a:r>
            <a:r>
              <a:rPr lang="ja-JP" altLang="en-US" dirty="0"/>
              <a:t>と</a:t>
            </a:r>
            <a:r>
              <a:rPr lang="en-US" altLang="ja-JP" dirty="0"/>
              <a:t>HCST</a:t>
            </a:r>
            <a:r>
              <a:rPr lang="ja-JP" altLang="en-US" dirty="0"/>
              <a:t>）を用いた解説セッションを提供する。定期的な体験会実施の他、オンラインでのテスト実施と解説が実施できるようにシステムを整える。また、はたらく診断の組織パッケージなどを用いてコンサルティングを行う。</a:t>
            </a:r>
          </a:p>
          <a:p>
            <a:pPr marL="0" indent="0">
              <a:buNone/>
            </a:pPr>
            <a:endParaRPr lang="ja-JP" altLang="en-US" dirty="0"/>
          </a:p>
          <a:p>
            <a:pPr marL="0" indent="0">
              <a:buNone/>
            </a:pPr>
            <a:r>
              <a:rPr lang="ja-JP" altLang="en-US" dirty="0"/>
              <a:t>①定期的なはたらく診断の企画と集客（１回８名程度）</a:t>
            </a:r>
          </a:p>
          <a:p>
            <a:pPr marL="0" indent="0">
              <a:buNone/>
            </a:pPr>
            <a:r>
              <a:rPr lang="ja-JP" altLang="en-US" dirty="0"/>
              <a:t>②</a:t>
            </a:r>
            <a:r>
              <a:rPr lang="en-US" altLang="ja-JP" dirty="0"/>
              <a:t>CQ</a:t>
            </a:r>
            <a:r>
              <a:rPr lang="ja-JP" altLang="en-US" dirty="0"/>
              <a:t>企業パッケージの組織解説</a:t>
            </a:r>
          </a:p>
          <a:p>
            <a:pPr marL="0" indent="0">
              <a:buNone/>
            </a:pPr>
            <a:r>
              <a:rPr lang="ja-JP" altLang="en-US" dirty="0"/>
              <a:t>③</a:t>
            </a:r>
            <a:r>
              <a:rPr lang="en-US" altLang="ja-JP" dirty="0"/>
              <a:t>CQ</a:t>
            </a:r>
            <a:r>
              <a:rPr lang="ja-JP" altLang="en-US" dirty="0"/>
              <a:t>個性分析テストのデータ分析と事業所提案</a:t>
            </a:r>
          </a:p>
          <a:p>
            <a:pPr marL="0" indent="0">
              <a:buNone/>
            </a:pPr>
            <a:r>
              <a:rPr lang="ja-JP" altLang="en-US" dirty="0"/>
              <a:t>④月４回の</a:t>
            </a:r>
            <a:r>
              <a:rPr lang="en-US" altLang="ja-JP" dirty="0"/>
              <a:t>CQA</a:t>
            </a:r>
            <a:r>
              <a:rPr lang="ja-JP" altLang="en-US" dirty="0"/>
              <a:t>特別講座出張</a:t>
            </a:r>
            <a:endParaRPr kumimoji="1" lang="ja-JP" altLang="en-US" dirty="0"/>
          </a:p>
        </p:txBody>
      </p:sp>
    </p:spTree>
    <p:extLst>
      <p:ext uri="{BB962C8B-B14F-4D97-AF65-F5344CB8AC3E}">
        <p14:creationId xmlns:p14="http://schemas.microsoft.com/office/powerpoint/2010/main" val="42305991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31049-B957-4DAF-80D4-D92B8504D853}"/>
              </a:ext>
            </a:extLst>
          </p:cNvPr>
          <p:cNvSpPr>
            <a:spLocks noGrp="1"/>
          </p:cNvSpPr>
          <p:nvPr>
            <p:ph type="title"/>
          </p:nvPr>
        </p:nvSpPr>
        <p:spPr/>
        <p:txBody>
          <a:bodyPr/>
          <a:lstStyle/>
          <a:p>
            <a:r>
              <a:rPr lang="ja-JP" altLang="en-US" dirty="0"/>
              <a:t>第２号議案</a:t>
            </a:r>
            <a:br>
              <a:rPr lang="en-US" altLang="ja-JP" dirty="0"/>
            </a:br>
            <a:r>
              <a:rPr lang="ja-JP" altLang="en-US" dirty="0"/>
              <a:t>　事業計画　はたらく窓口１－２</a:t>
            </a:r>
            <a:endParaRPr kumimoji="1" lang="ja-JP" altLang="en-US" dirty="0"/>
          </a:p>
        </p:txBody>
      </p:sp>
      <p:sp>
        <p:nvSpPr>
          <p:cNvPr id="3" name="コンテンツ プレースホルダー 2">
            <a:extLst>
              <a:ext uri="{FF2B5EF4-FFF2-40B4-BE49-F238E27FC236}">
                <a16:creationId xmlns:a16="http://schemas.microsoft.com/office/drawing/2014/main" id="{931D405F-BA4A-4B0A-9610-10D540131550}"/>
              </a:ext>
            </a:extLst>
          </p:cNvPr>
          <p:cNvSpPr>
            <a:spLocks noGrp="1"/>
          </p:cNvSpPr>
          <p:nvPr>
            <p:ph idx="1"/>
          </p:nvPr>
        </p:nvSpPr>
        <p:spPr>
          <a:xfrm>
            <a:off x="1268361" y="1669025"/>
            <a:ext cx="10589342" cy="5085735"/>
          </a:xfrm>
        </p:spPr>
        <p:txBody>
          <a:bodyPr>
            <a:normAutofit fontScale="85000" lnSpcReduction="20000"/>
          </a:bodyPr>
          <a:lstStyle/>
          <a:p>
            <a:pPr marL="0" indent="0">
              <a:buNone/>
            </a:pPr>
            <a:r>
              <a:rPr lang="ja-JP" altLang="en-US" dirty="0"/>
              <a:t>（２）はたらく手帳</a:t>
            </a:r>
          </a:p>
          <a:p>
            <a:pPr marL="0" indent="0">
              <a:buNone/>
            </a:pPr>
            <a:r>
              <a:rPr lang="ja-JP" altLang="en-US" dirty="0"/>
              <a:t>「はたらく手帳（</a:t>
            </a:r>
            <a:r>
              <a:rPr lang="en-US" altLang="ja-JP" dirty="0"/>
              <a:t>R</a:t>
            </a:r>
            <a:r>
              <a:rPr lang="ja-JP" altLang="en-US" dirty="0"/>
              <a:t>）」を通じて働き方の多様化を推進し、個人や組織が人材の個性をよりよく活かせるように、はたらく手帳シートを活用したセッションプログラム、講座の運営や、導入提案を行っていく。中でも、大学、企業、就労支援団体などにおいて、モニタリングを積極的に実施し、内容の改定と啓発に努める。</a:t>
            </a:r>
          </a:p>
          <a:p>
            <a:pPr marL="0" indent="0">
              <a:buNone/>
            </a:pPr>
            <a:endParaRPr lang="ja-JP" altLang="en-US" dirty="0"/>
          </a:p>
          <a:p>
            <a:pPr marL="0" indent="0">
              <a:buNone/>
            </a:pPr>
            <a:r>
              <a:rPr lang="ja-JP" altLang="en-US" dirty="0"/>
              <a:t>①「働いていいとも！」の実施にて、ゲストスピーカーをはたらく手帳で紹介</a:t>
            </a:r>
          </a:p>
          <a:p>
            <a:pPr marL="0" indent="0">
              <a:buNone/>
            </a:pPr>
            <a:r>
              <a:rPr lang="ja-JP" altLang="en-US" dirty="0"/>
              <a:t>②「働き方浮き彫りプログラム」の実施</a:t>
            </a:r>
          </a:p>
          <a:p>
            <a:pPr marL="0" indent="0">
              <a:buNone/>
            </a:pPr>
            <a:r>
              <a:rPr lang="ja-JP" altLang="en-US" dirty="0"/>
              <a:t>③はたらく手帳シートを活用したコミュニケーションワークショップの実施</a:t>
            </a:r>
          </a:p>
          <a:p>
            <a:pPr marL="0" indent="0">
              <a:buNone/>
            </a:pPr>
            <a:endParaRPr lang="ja-JP" altLang="en-US" dirty="0"/>
          </a:p>
          <a:p>
            <a:pPr marL="0" indent="0">
              <a:buNone/>
            </a:pPr>
            <a:r>
              <a:rPr lang="ja-JP" altLang="en-US" dirty="0"/>
              <a:t>（３）プロジェクト</a:t>
            </a:r>
          </a:p>
          <a:p>
            <a:pPr marL="0" indent="0">
              <a:buNone/>
            </a:pPr>
            <a:r>
              <a:rPr lang="ja-JP" altLang="en-US" dirty="0"/>
              <a:t>ダイバーシティ推進を不特定多数の人々に届ける媒体として、「はたらく新聞」の取材、執筆、制作を、はたらく窓口コミュニティのプロジェクトとして再開する。なお、インタビュー対象は、</a:t>
            </a:r>
            <a:r>
              <a:rPr lang="en-US" altLang="ja-JP" dirty="0"/>
              <a:t>JDNA</a:t>
            </a:r>
            <a:r>
              <a:rPr lang="ja-JP" altLang="en-US" dirty="0"/>
              <a:t>の新ウェブや、「働いていいとも！」のゲストと有機的に連動させていく。</a:t>
            </a:r>
          </a:p>
          <a:p>
            <a:pPr marL="0" indent="0">
              <a:buNone/>
            </a:pPr>
            <a:r>
              <a:rPr lang="ja-JP" altLang="en-US" dirty="0"/>
              <a:t>①プロジェクトチームの結成（会員から５名程度）</a:t>
            </a:r>
          </a:p>
          <a:p>
            <a:pPr marL="0" indent="0">
              <a:buNone/>
            </a:pPr>
            <a:r>
              <a:rPr lang="ja-JP" altLang="en-US" dirty="0"/>
              <a:t>②広報を兼ねたインタビュー対象の選定、取材の打診</a:t>
            </a:r>
          </a:p>
          <a:p>
            <a:pPr marL="0" indent="0">
              <a:buNone/>
            </a:pPr>
            <a:r>
              <a:rPr lang="ja-JP" altLang="en-US" dirty="0"/>
              <a:t>③ライティング、制作作業</a:t>
            </a:r>
          </a:p>
          <a:p>
            <a:pPr marL="0" indent="0">
              <a:buNone/>
            </a:pPr>
            <a:endParaRPr lang="ja-JP" altLang="en-US" dirty="0"/>
          </a:p>
          <a:p>
            <a:pPr marL="0" indent="0">
              <a:buNone/>
            </a:pPr>
            <a:r>
              <a:rPr lang="ja-JP" altLang="en-US" dirty="0"/>
              <a:t>なお、それぞれの活動は合理的に連動し、１アクションが相乗効果となるように設計する。</a:t>
            </a:r>
          </a:p>
          <a:p>
            <a:pPr marL="0" indent="0">
              <a:buNone/>
            </a:pPr>
            <a:endParaRPr lang="ja-JP" altLang="en-US" dirty="0"/>
          </a:p>
          <a:p>
            <a:pPr marL="0" indent="0">
              <a:buNone/>
            </a:pPr>
            <a:endParaRPr kumimoji="1" lang="ja-JP" altLang="en-US" dirty="0"/>
          </a:p>
        </p:txBody>
      </p:sp>
    </p:spTree>
    <p:extLst>
      <p:ext uri="{BB962C8B-B14F-4D97-AF65-F5344CB8AC3E}">
        <p14:creationId xmlns:p14="http://schemas.microsoft.com/office/powerpoint/2010/main" val="8395078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13A18C-FDDD-4BEB-9075-9C915D94DC5A}"/>
              </a:ext>
            </a:extLst>
          </p:cNvPr>
          <p:cNvSpPr>
            <a:spLocks noGrp="1"/>
          </p:cNvSpPr>
          <p:nvPr>
            <p:ph type="title"/>
          </p:nvPr>
        </p:nvSpPr>
        <p:spPr>
          <a:xfrm>
            <a:off x="2312705" y="176981"/>
            <a:ext cx="8911687" cy="1280890"/>
          </a:xfrm>
        </p:spPr>
        <p:txBody>
          <a:bodyPr/>
          <a:lstStyle/>
          <a:p>
            <a:r>
              <a:rPr lang="ja-JP" altLang="en-US" dirty="0"/>
              <a:t>第２号議案</a:t>
            </a:r>
            <a:br>
              <a:rPr lang="en-US" altLang="ja-JP" dirty="0"/>
            </a:br>
            <a:r>
              <a:rPr lang="ja-JP" altLang="en-US" dirty="0"/>
              <a:t>　事業計画　ミライデア１－１</a:t>
            </a:r>
            <a:endParaRPr kumimoji="1" lang="ja-JP" altLang="en-US" dirty="0"/>
          </a:p>
        </p:txBody>
      </p:sp>
      <p:sp>
        <p:nvSpPr>
          <p:cNvPr id="3" name="コンテンツ プレースホルダー 2">
            <a:extLst>
              <a:ext uri="{FF2B5EF4-FFF2-40B4-BE49-F238E27FC236}">
                <a16:creationId xmlns:a16="http://schemas.microsoft.com/office/drawing/2014/main" id="{42771B64-577B-414F-AE75-660D479743CA}"/>
              </a:ext>
            </a:extLst>
          </p:cNvPr>
          <p:cNvSpPr>
            <a:spLocks noGrp="1"/>
          </p:cNvSpPr>
          <p:nvPr>
            <p:ph idx="1"/>
          </p:nvPr>
        </p:nvSpPr>
        <p:spPr>
          <a:xfrm>
            <a:off x="1327355" y="1253613"/>
            <a:ext cx="10736826" cy="5427406"/>
          </a:xfrm>
        </p:spPr>
        <p:txBody>
          <a:bodyPr>
            <a:normAutofit fontScale="92500" lnSpcReduction="20000"/>
          </a:bodyPr>
          <a:lstStyle/>
          <a:p>
            <a:pPr marL="0" indent="0">
              <a:buNone/>
            </a:pPr>
            <a:r>
              <a:rPr lang="ja-JP" altLang="en-US" dirty="0"/>
              <a:t>（概観）</a:t>
            </a:r>
          </a:p>
          <a:p>
            <a:pPr marL="0" indent="0">
              <a:buNone/>
            </a:pPr>
            <a:r>
              <a:rPr lang="ja-JP" altLang="en-US" dirty="0"/>
              <a:t>現契約で</a:t>
            </a:r>
            <a:r>
              <a:rPr lang="en-US" altLang="ja-JP" dirty="0"/>
              <a:t>2019</a:t>
            </a:r>
            <a:r>
              <a:rPr lang="ja-JP" altLang="en-US" dirty="0"/>
              <a:t>年</a:t>
            </a:r>
            <a:r>
              <a:rPr lang="en-US" altLang="ja-JP" dirty="0"/>
              <a:t>3</a:t>
            </a:r>
            <a:r>
              <a:rPr lang="ja-JP" altLang="en-US" dirty="0"/>
              <a:t>月末までは、</a:t>
            </a:r>
            <a:r>
              <a:rPr lang="en-US" altLang="ja-JP" dirty="0"/>
              <a:t>2018</a:t>
            </a:r>
            <a:r>
              <a:rPr lang="ja-JP" altLang="en-US" dirty="0"/>
              <a:t>年</a:t>
            </a:r>
            <a:r>
              <a:rPr lang="en-US" altLang="ja-JP" dirty="0"/>
              <a:t>4</a:t>
            </a:r>
            <a:r>
              <a:rPr lang="ja-JP" altLang="en-US" dirty="0"/>
              <a:t>月に名古屋市に提出している事業計画書に基づいて、実施する。開設日、開設場所は変更なし。</a:t>
            </a:r>
          </a:p>
          <a:p>
            <a:pPr marL="0" indent="0">
              <a:buNone/>
            </a:pPr>
            <a:endParaRPr lang="ja-JP" altLang="en-US" dirty="0"/>
          </a:p>
          <a:p>
            <a:pPr marL="0" indent="0">
              <a:buNone/>
            </a:pPr>
            <a:r>
              <a:rPr lang="ja-JP" altLang="en-US" dirty="0"/>
              <a:t>（具体的な活動）</a:t>
            </a:r>
          </a:p>
          <a:p>
            <a:pPr marL="0" indent="0">
              <a:buNone/>
            </a:pPr>
            <a:r>
              <a:rPr lang="ja-JP" altLang="en-US" dirty="0"/>
              <a:t>名古屋市在住の</a:t>
            </a:r>
            <a:r>
              <a:rPr lang="en-US" altLang="ja-JP" dirty="0"/>
              <a:t>15</a:t>
            </a:r>
            <a:r>
              <a:rPr lang="ja-JP" altLang="en-US" dirty="0"/>
              <a:t>歳から</a:t>
            </a:r>
            <a:r>
              <a:rPr lang="en-US" altLang="ja-JP" dirty="0"/>
              <a:t>39</a:t>
            </a:r>
            <a:r>
              <a:rPr lang="ja-JP" altLang="en-US" dirty="0"/>
              <a:t>歳の若年無業者に対してフリースペースの提供を基本に、個別支援計画を立てて、個々のペースにあった自立支援を行う。</a:t>
            </a:r>
          </a:p>
          <a:p>
            <a:pPr marL="0" indent="0">
              <a:buNone/>
            </a:pPr>
            <a:r>
              <a:rPr lang="ja-JP" altLang="en-US" dirty="0"/>
              <a:t>　①電話相談（開設日の</a:t>
            </a:r>
            <a:r>
              <a:rPr lang="en-US" altLang="ja-JP" dirty="0"/>
              <a:t>10</a:t>
            </a:r>
            <a:r>
              <a:rPr lang="ja-JP" altLang="en-US" dirty="0"/>
              <a:t>時から</a:t>
            </a:r>
            <a:r>
              <a:rPr lang="en-US" altLang="ja-JP" dirty="0"/>
              <a:t>16</a:t>
            </a:r>
            <a:r>
              <a:rPr lang="ja-JP" altLang="en-US" dirty="0"/>
              <a:t>時）</a:t>
            </a:r>
          </a:p>
          <a:p>
            <a:pPr marL="0" indent="0">
              <a:buNone/>
            </a:pPr>
            <a:r>
              <a:rPr lang="ja-JP" altLang="en-US" dirty="0"/>
              <a:t>　②居場所提供（開設日の</a:t>
            </a:r>
            <a:r>
              <a:rPr lang="en-US" altLang="ja-JP" dirty="0"/>
              <a:t>10</a:t>
            </a:r>
            <a:r>
              <a:rPr lang="ja-JP" altLang="en-US" dirty="0"/>
              <a:t>時から</a:t>
            </a:r>
            <a:r>
              <a:rPr lang="en-US" altLang="ja-JP" dirty="0"/>
              <a:t>16</a:t>
            </a:r>
            <a:r>
              <a:rPr lang="ja-JP" altLang="en-US" dirty="0"/>
              <a:t>時）</a:t>
            </a:r>
          </a:p>
          <a:p>
            <a:pPr marL="0" indent="0">
              <a:buNone/>
            </a:pPr>
            <a:r>
              <a:rPr lang="ja-JP" altLang="en-US" dirty="0"/>
              <a:t>　③個別カウンセリングの実施（相談員、産業カウンセラー、キャリアコンサルタント、臨床心理士）</a:t>
            </a:r>
          </a:p>
          <a:p>
            <a:pPr marL="0" indent="0">
              <a:buNone/>
            </a:pPr>
            <a:r>
              <a:rPr lang="ja-JP" altLang="en-US" dirty="0"/>
              <a:t>　④サークル等の運営（合唱、ハンドメイド、ギター、対話、ヨガ等）</a:t>
            </a:r>
          </a:p>
          <a:p>
            <a:pPr marL="0" indent="0">
              <a:buNone/>
            </a:pPr>
            <a:r>
              <a:rPr lang="ja-JP" altLang="en-US" dirty="0"/>
              <a:t>　⑤コミュニケーションプログラムの実施（「自分の宝探し講座」「ボイスパフォーマンス講座」</a:t>
            </a:r>
            <a:endParaRPr lang="en-US" altLang="ja-JP" dirty="0"/>
          </a:p>
          <a:p>
            <a:pPr marL="0" indent="0">
              <a:buNone/>
            </a:pPr>
            <a:r>
              <a:rPr lang="ja-JP" altLang="en-US" dirty="0"/>
              <a:t>　　「マジック講座」「味方学ワークショップ」）</a:t>
            </a:r>
          </a:p>
          <a:p>
            <a:pPr marL="0" indent="0">
              <a:buNone/>
            </a:pPr>
            <a:r>
              <a:rPr lang="ja-JP" altLang="en-US" dirty="0"/>
              <a:t>　⑥娯楽と健康プログラム（タロット、ハッピータッチ、暗闇体験ゲーム、ネットラジオ、調理体験、</a:t>
            </a:r>
            <a:endParaRPr lang="en-US" altLang="ja-JP" dirty="0"/>
          </a:p>
          <a:p>
            <a:pPr marL="0" indent="0">
              <a:buNone/>
            </a:pPr>
            <a:r>
              <a:rPr lang="ja-JP" altLang="en-US" dirty="0"/>
              <a:t>　　イベント等）</a:t>
            </a:r>
          </a:p>
          <a:p>
            <a:pPr marL="0" indent="0">
              <a:buNone/>
            </a:pPr>
            <a:r>
              <a:rPr lang="ja-JP" altLang="en-US" dirty="0"/>
              <a:t>　⑦家族情報交換会の運営（月１回のグループカウンセリング＆ゲスト講話）</a:t>
            </a:r>
          </a:p>
          <a:p>
            <a:pPr marL="0" indent="0">
              <a:buNone/>
            </a:pPr>
            <a:r>
              <a:rPr lang="ja-JP" altLang="en-US" dirty="0"/>
              <a:t>　⑧北部ステップアップルームとの合同企画（ミラモンフェスタ</a:t>
            </a:r>
            <a:r>
              <a:rPr lang="en-US" altLang="ja-JP" dirty="0"/>
              <a:t>2019</a:t>
            </a:r>
            <a:r>
              <a:rPr lang="ja-JP" altLang="en-US" dirty="0"/>
              <a:t>）</a:t>
            </a:r>
            <a:endParaRPr kumimoji="1" lang="ja-JP" altLang="en-US" dirty="0"/>
          </a:p>
        </p:txBody>
      </p:sp>
    </p:spTree>
    <p:extLst>
      <p:ext uri="{BB962C8B-B14F-4D97-AF65-F5344CB8AC3E}">
        <p14:creationId xmlns:p14="http://schemas.microsoft.com/office/powerpoint/2010/main" val="1703939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13A18C-FDDD-4BEB-9075-9C915D94DC5A}"/>
              </a:ext>
            </a:extLst>
          </p:cNvPr>
          <p:cNvSpPr>
            <a:spLocks noGrp="1"/>
          </p:cNvSpPr>
          <p:nvPr>
            <p:ph type="title"/>
          </p:nvPr>
        </p:nvSpPr>
        <p:spPr>
          <a:xfrm>
            <a:off x="2401196" y="306333"/>
            <a:ext cx="8911687" cy="1280890"/>
          </a:xfrm>
        </p:spPr>
        <p:txBody>
          <a:bodyPr/>
          <a:lstStyle/>
          <a:p>
            <a:r>
              <a:rPr lang="ja-JP" altLang="en-US" dirty="0"/>
              <a:t>第２号議案</a:t>
            </a:r>
            <a:br>
              <a:rPr lang="en-US" altLang="ja-JP" dirty="0"/>
            </a:br>
            <a:r>
              <a:rPr lang="ja-JP" altLang="en-US" dirty="0"/>
              <a:t>　事業計画　ミライデア１－２</a:t>
            </a:r>
            <a:endParaRPr kumimoji="1" lang="ja-JP" altLang="en-US" dirty="0"/>
          </a:p>
        </p:txBody>
      </p:sp>
      <p:sp>
        <p:nvSpPr>
          <p:cNvPr id="3" name="コンテンツ プレースホルダー 2">
            <a:extLst>
              <a:ext uri="{FF2B5EF4-FFF2-40B4-BE49-F238E27FC236}">
                <a16:creationId xmlns:a16="http://schemas.microsoft.com/office/drawing/2014/main" id="{42771B64-577B-414F-AE75-660D479743CA}"/>
              </a:ext>
            </a:extLst>
          </p:cNvPr>
          <p:cNvSpPr>
            <a:spLocks noGrp="1"/>
          </p:cNvSpPr>
          <p:nvPr>
            <p:ph idx="1"/>
          </p:nvPr>
        </p:nvSpPr>
        <p:spPr>
          <a:xfrm>
            <a:off x="2397483" y="1955932"/>
            <a:ext cx="8915400" cy="4323999"/>
          </a:xfrm>
        </p:spPr>
        <p:txBody>
          <a:bodyPr/>
          <a:lstStyle/>
          <a:p>
            <a:pPr marL="0" indent="0">
              <a:buNone/>
            </a:pPr>
            <a:r>
              <a:rPr lang="ja-JP" altLang="en-US" dirty="0"/>
              <a:t>（その他特記事項）</a:t>
            </a:r>
          </a:p>
          <a:p>
            <a:pPr marL="0" indent="0">
              <a:buNone/>
            </a:pPr>
            <a:r>
              <a:rPr lang="ja-JP" altLang="en-US" dirty="0"/>
              <a:t>ミライデアの特徴として、コミュニケーション構造の分析と、それに対するアプローチ助言の効果測定を行うために、以下の調査研究にも取り組む。</a:t>
            </a:r>
          </a:p>
          <a:p>
            <a:pPr marL="0" indent="0">
              <a:buNone/>
            </a:pPr>
            <a:endParaRPr lang="ja-JP" altLang="en-US" dirty="0"/>
          </a:p>
          <a:p>
            <a:pPr marL="0" indent="0">
              <a:buNone/>
            </a:pPr>
            <a:r>
              <a:rPr lang="ja-JP" altLang="en-US" dirty="0"/>
              <a:t>①利用開始決定者の</a:t>
            </a:r>
            <a:r>
              <a:rPr lang="en-US" altLang="ja-JP" dirty="0"/>
              <a:t>CQ</a:t>
            </a:r>
            <a:r>
              <a:rPr lang="ja-JP" altLang="en-US" dirty="0"/>
              <a:t>軸での個別支援計画（利用環境設定）</a:t>
            </a:r>
          </a:p>
          <a:p>
            <a:pPr marL="0" indent="0">
              <a:buNone/>
            </a:pPr>
            <a:r>
              <a:rPr lang="ja-JP" altLang="en-US" dirty="0"/>
              <a:t>②１年経過観察の</a:t>
            </a:r>
            <a:r>
              <a:rPr lang="en-US" altLang="ja-JP" dirty="0"/>
              <a:t>CQ</a:t>
            </a:r>
            <a:r>
              <a:rPr lang="ja-JP" altLang="en-US" dirty="0"/>
              <a:t>個性分析テストでのケーススタディー</a:t>
            </a:r>
          </a:p>
          <a:p>
            <a:pPr marL="0" indent="0">
              <a:buNone/>
            </a:pPr>
            <a:r>
              <a:rPr lang="ja-JP" altLang="en-US" dirty="0"/>
              <a:t>③</a:t>
            </a:r>
            <a:r>
              <a:rPr lang="en-US" altLang="ja-JP" dirty="0"/>
              <a:t>CQ</a:t>
            </a:r>
            <a:r>
              <a:rPr lang="ja-JP" altLang="en-US" dirty="0"/>
              <a:t>を活用した支援方針決定のための目安表開発（１月末まで初版作成）</a:t>
            </a:r>
          </a:p>
          <a:p>
            <a:pPr marL="0" indent="0">
              <a:buNone/>
            </a:pPr>
            <a:endParaRPr lang="ja-JP" altLang="en-US" dirty="0"/>
          </a:p>
          <a:p>
            <a:pPr marL="0" indent="0">
              <a:buNone/>
            </a:pPr>
            <a:r>
              <a:rPr lang="ja-JP" altLang="en-US" dirty="0"/>
              <a:t>なお、現契約が</a:t>
            </a:r>
            <a:r>
              <a:rPr lang="en-US" altLang="ja-JP" dirty="0"/>
              <a:t>2019</a:t>
            </a:r>
            <a:r>
              <a:rPr lang="ja-JP" altLang="en-US" dirty="0"/>
              <a:t>年</a:t>
            </a:r>
            <a:r>
              <a:rPr lang="en-US" altLang="ja-JP" dirty="0"/>
              <a:t>3</a:t>
            </a:r>
            <a:r>
              <a:rPr lang="ja-JP" altLang="en-US" dirty="0"/>
              <a:t>月末で満了となる。次期公募企画提案には応募予定である。</a:t>
            </a:r>
          </a:p>
          <a:p>
            <a:pPr marL="0" indent="0">
              <a:buNone/>
            </a:pPr>
            <a:endParaRPr kumimoji="1" lang="ja-JP" altLang="en-US" dirty="0"/>
          </a:p>
        </p:txBody>
      </p:sp>
    </p:spTree>
    <p:extLst>
      <p:ext uri="{BB962C8B-B14F-4D97-AF65-F5344CB8AC3E}">
        <p14:creationId xmlns:p14="http://schemas.microsoft.com/office/powerpoint/2010/main" val="7855293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07B38D-7FF2-4E56-9287-29B409A7DF9F}"/>
              </a:ext>
            </a:extLst>
          </p:cNvPr>
          <p:cNvSpPr>
            <a:spLocks noGrp="1"/>
          </p:cNvSpPr>
          <p:nvPr>
            <p:ph type="title"/>
          </p:nvPr>
        </p:nvSpPr>
        <p:spPr/>
        <p:txBody>
          <a:bodyPr/>
          <a:lstStyle/>
          <a:p>
            <a:r>
              <a:rPr lang="ja-JP" altLang="en-US" dirty="0"/>
              <a:t>第２号議案</a:t>
            </a:r>
            <a:br>
              <a:rPr lang="en-US" altLang="ja-JP" dirty="0"/>
            </a:br>
            <a:r>
              <a:rPr lang="ja-JP" altLang="en-US" dirty="0"/>
              <a:t>　事業計画　その他の事業</a:t>
            </a:r>
            <a:endParaRPr kumimoji="1" lang="ja-JP" altLang="en-US" dirty="0"/>
          </a:p>
        </p:txBody>
      </p:sp>
      <p:sp>
        <p:nvSpPr>
          <p:cNvPr id="3" name="コンテンツ プレースホルダー 2">
            <a:extLst>
              <a:ext uri="{FF2B5EF4-FFF2-40B4-BE49-F238E27FC236}">
                <a16:creationId xmlns:a16="http://schemas.microsoft.com/office/drawing/2014/main" id="{77B0A1DC-1160-47C2-A6FA-CF58ED3F76AF}"/>
              </a:ext>
            </a:extLst>
          </p:cNvPr>
          <p:cNvSpPr>
            <a:spLocks noGrp="1"/>
          </p:cNvSpPr>
          <p:nvPr>
            <p:ph idx="1"/>
          </p:nvPr>
        </p:nvSpPr>
        <p:spPr>
          <a:xfrm>
            <a:off x="2589212" y="2133600"/>
            <a:ext cx="8915400" cy="4100290"/>
          </a:xfrm>
        </p:spPr>
        <p:txBody>
          <a:bodyPr>
            <a:normAutofit fontScale="92500" lnSpcReduction="10000"/>
          </a:bodyPr>
          <a:lstStyle/>
          <a:p>
            <a:pPr marL="0" indent="0">
              <a:buNone/>
            </a:pPr>
            <a:r>
              <a:rPr lang="ja-JP" altLang="en-US" sz="2200" dirty="0"/>
              <a:t>ダイバーシティ推進活動</a:t>
            </a:r>
            <a:endParaRPr lang="en-US" altLang="ja-JP" sz="2200" dirty="0"/>
          </a:p>
          <a:p>
            <a:pPr marL="0" indent="0">
              <a:buNone/>
            </a:pPr>
            <a:endParaRPr lang="ja-JP" altLang="en-US" sz="900" dirty="0"/>
          </a:p>
          <a:p>
            <a:pPr marL="0" indent="0">
              <a:buNone/>
            </a:pPr>
            <a:r>
              <a:rPr lang="ja-JP" altLang="en-US" dirty="0"/>
              <a:t>（１）ダイバーシティ推進を図る、イベントやセミナーの主催、及び共同実施</a:t>
            </a:r>
          </a:p>
          <a:p>
            <a:pPr marL="0" indent="0">
              <a:buNone/>
            </a:pPr>
            <a:r>
              <a:rPr lang="ja-JP" altLang="en-US" dirty="0"/>
              <a:t>　法人の活動内容紹介を定期的に行う場をつくる。また、ゲストも迎え、横展開の広報活動を行う。</a:t>
            </a:r>
          </a:p>
          <a:p>
            <a:endParaRPr lang="ja-JP" altLang="en-US" dirty="0"/>
          </a:p>
          <a:p>
            <a:pPr marL="0" indent="0">
              <a:buNone/>
            </a:pPr>
            <a:r>
              <a:rPr lang="ja-JP" altLang="en-US" dirty="0"/>
              <a:t>（２）　ダイバーシティ推進の取材</a:t>
            </a:r>
          </a:p>
          <a:p>
            <a:pPr marL="0" indent="0">
              <a:buNone/>
            </a:pPr>
            <a:r>
              <a:rPr lang="ja-JP" altLang="en-US" dirty="0"/>
              <a:t>　ダイバーシティ推進において著名人や実行者のインタビュー取材を行い、生地をウェブなどに掲載する。</a:t>
            </a:r>
          </a:p>
          <a:p>
            <a:endParaRPr lang="ja-JP" altLang="en-US" dirty="0"/>
          </a:p>
          <a:p>
            <a:pPr marL="0" indent="0">
              <a:buNone/>
            </a:pPr>
            <a:r>
              <a:rPr lang="ja-JP" altLang="en-US" dirty="0"/>
              <a:t>（３）寄付調達活動</a:t>
            </a:r>
          </a:p>
          <a:p>
            <a:pPr marL="0" indent="0">
              <a:buNone/>
            </a:pPr>
            <a:r>
              <a:rPr lang="ja-JP" altLang="en-US" dirty="0"/>
              <a:t>　前述の活動を支える一般からの支援として、寄付調達活動を行う。</a:t>
            </a:r>
            <a:endParaRPr kumimoji="1" lang="ja-JP" altLang="en-US" dirty="0"/>
          </a:p>
        </p:txBody>
      </p:sp>
    </p:spTree>
    <p:extLst>
      <p:ext uri="{BB962C8B-B14F-4D97-AF65-F5344CB8AC3E}">
        <p14:creationId xmlns:p14="http://schemas.microsoft.com/office/powerpoint/2010/main" val="1090456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ACA8A3-68A2-4A18-B5DF-C2BC7AF4A27D}"/>
              </a:ext>
            </a:extLst>
          </p:cNvPr>
          <p:cNvSpPr>
            <a:spLocks noGrp="1"/>
          </p:cNvSpPr>
          <p:nvPr>
            <p:ph type="title"/>
          </p:nvPr>
        </p:nvSpPr>
        <p:spPr/>
        <p:txBody>
          <a:bodyPr/>
          <a:lstStyle/>
          <a:p>
            <a:r>
              <a:rPr lang="ja-JP" altLang="en-US" dirty="0"/>
              <a:t>設立経緯</a:t>
            </a:r>
            <a:endParaRPr kumimoji="1" lang="ja-JP" altLang="en-US" dirty="0"/>
          </a:p>
        </p:txBody>
      </p:sp>
      <p:sp>
        <p:nvSpPr>
          <p:cNvPr id="3" name="コンテンツ プレースホルダー 2">
            <a:extLst>
              <a:ext uri="{FF2B5EF4-FFF2-40B4-BE49-F238E27FC236}">
                <a16:creationId xmlns:a16="http://schemas.microsoft.com/office/drawing/2014/main" id="{993A8754-D7ED-4E78-8B4C-EA407F9F17C5}"/>
              </a:ext>
            </a:extLst>
          </p:cNvPr>
          <p:cNvSpPr>
            <a:spLocks noGrp="1"/>
          </p:cNvSpPr>
          <p:nvPr>
            <p:ph idx="1"/>
          </p:nvPr>
        </p:nvSpPr>
        <p:spPr>
          <a:xfrm>
            <a:off x="2592925" y="1383323"/>
            <a:ext cx="9200490" cy="4850567"/>
          </a:xfrm>
        </p:spPr>
        <p:txBody>
          <a:bodyPr>
            <a:noAutofit/>
          </a:bodyPr>
          <a:lstStyle/>
          <a:p>
            <a:pPr>
              <a:spcBef>
                <a:spcPts val="0"/>
              </a:spcBef>
            </a:pPr>
            <a:r>
              <a:rPr lang="en-US" altLang="ja-JP" sz="1600" dirty="0"/>
              <a:t>2007</a:t>
            </a:r>
            <a:r>
              <a:rPr lang="ja-JP" altLang="en-US" sz="1600" dirty="0"/>
              <a:t>年</a:t>
            </a:r>
            <a:r>
              <a:rPr lang="en-US" altLang="ja-JP" sz="1600" dirty="0"/>
              <a:t>6</a:t>
            </a:r>
            <a:r>
              <a:rPr lang="ja-JP" altLang="en-US" sz="1600" dirty="0"/>
              <a:t>月</a:t>
            </a:r>
            <a:r>
              <a:rPr lang="en-US" altLang="ja-JP" sz="1600" dirty="0"/>
              <a:t>		</a:t>
            </a:r>
            <a:r>
              <a:rPr lang="ja-JP" altLang="en-US" sz="1600" dirty="0"/>
              <a:t>不登校、ひきこもり、ニートのブランクを経て</a:t>
            </a:r>
            <a:r>
              <a:rPr lang="en-US" altLang="ja-JP" sz="1600" dirty="0"/>
              <a:t>32</a:t>
            </a:r>
            <a:r>
              <a:rPr lang="ja-JP" altLang="en-US" sz="1600" dirty="0"/>
              <a:t>歳で初就職。</a:t>
            </a:r>
          </a:p>
          <a:p>
            <a:pPr>
              <a:spcBef>
                <a:spcPts val="0"/>
              </a:spcBef>
            </a:pPr>
            <a:endParaRPr lang="ja-JP" altLang="en-US" sz="1600" dirty="0"/>
          </a:p>
          <a:p>
            <a:pPr>
              <a:spcBef>
                <a:spcPts val="0"/>
              </a:spcBef>
            </a:pPr>
            <a:r>
              <a:rPr lang="en-US" altLang="ja-JP" sz="1600" dirty="0"/>
              <a:t>2008</a:t>
            </a:r>
            <a:r>
              <a:rPr lang="ja-JP" altLang="en-US" sz="1600" dirty="0"/>
              <a:t>年</a:t>
            </a:r>
            <a:r>
              <a:rPr lang="en-US" altLang="ja-JP" sz="1600" dirty="0"/>
              <a:t>12</a:t>
            </a:r>
            <a:r>
              <a:rPr lang="ja-JP" altLang="en-US" sz="1600" dirty="0"/>
              <a:t>月</a:t>
            </a:r>
            <a:r>
              <a:rPr lang="en-US" altLang="ja-JP" sz="1600" dirty="0"/>
              <a:t>	</a:t>
            </a:r>
            <a:r>
              <a:rPr lang="ja-JP" altLang="en-US" sz="1600" dirty="0"/>
              <a:t>ユニバーサルデザインコンサルティングをするプロジェクトリーダー</a:t>
            </a:r>
            <a:r>
              <a:rPr lang="en-US" altLang="ja-JP" sz="1600" dirty="0"/>
              <a:t>	</a:t>
            </a:r>
            <a:br>
              <a:rPr lang="en-US" altLang="ja-JP" sz="1600" dirty="0"/>
            </a:br>
            <a:r>
              <a:rPr lang="en-US" altLang="ja-JP" sz="1600" dirty="0"/>
              <a:t>				</a:t>
            </a:r>
            <a:r>
              <a:rPr lang="ja-JP" altLang="en-US" sz="1600" dirty="0"/>
              <a:t>などを務めて、充実した仕事生活を送っていた。</a:t>
            </a:r>
          </a:p>
          <a:p>
            <a:pPr>
              <a:spcBef>
                <a:spcPts val="0"/>
              </a:spcBef>
            </a:pPr>
            <a:endParaRPr lang="ja-JP" altLang="en-US" sz="1600" dirty="0"/>
          </a:p>
          <a:p>
            <a:pPr marL="0" indent="0">
              <a:spcBef>
                <a:spcPts val="0"/>
              </a:spcBef>
              <a:buNone/>
            </a:pPr>
            <a:r>
              <a:rPr lang="ja-JP" altLang="en-US" sz="1600" dirty="0"/>
              <a:t>＊＊＊持病を開示していなかったため、「ふつう」に合わせて働き、過労でダウンする＊＊＊</a:t>
            </a:r>
          </a:p>
          <a:p>
            <a:pPr>
              <a:spcBef>
                <a:spcPts val="0"/>
              </a:spcBef>
            </a:pPr>
            <a:endParaRPr lang="ja-JP" altLang="en-US" sz="1600" dirty="0"/>
          </a:p>
          <a:p>
            <a:pPr>
              <a:spcBef>
                <a:spcPts val="0"/>
              </a:spcBef>
            </a:pPr>
            <a:r>
              <a:rPr lang="en-US" altLang="ja-JP" sz="1600" dirty="0"/>
              <a:t>2009</a:t>
            </a:r>
            <a:r>
              <a:rPr lang="ja-JP" altLang="en-US" sz="1600" dirty="0"/>
              <a:t>年</a:t>
            </a:r>
            <a:r>
              <a:rPr lang="en-US" altLang="ja-JP" sz="1600" dirty="0"/>
              <a:t>1</a:t>
            </a:r>
            <a:r>
              <a:rPr lang="ja-JP" altLang="en-US" sz="1600" dirty="0"/>
              <a:t>月</a:t>
            </a:r>
            <a:r>
              <a:rPr lang="en-US" altLang="ja-JP" sz="1600" dirty="0"/>
              <a:t>		</a:t>
            </a:r>
            <a:r>
              <a:rPr lang="ja-JP" altLang="en-US" sz="1600" dirty="0"/>
              <a:t>原因不明の高熱で入院。改めて「働き方」について考え始める。</a:t>
            </a:r>
          </a:p>
          <a:p>
            <a:pPr>
              <a:spcBef>
                <a:spcPts val="0"/>
              </a:spcBef>
            </a:pPr>
            <a:endParaRPr lang="ja-JP" altLang="en-US" sz="1600" dirty="0"/>
          </a:p>
          <a:p>
            <a:pPr>
              <a:spcBef>
                <a:spcPts val="0"/>
              </a:spcBef>
            </a:pPr>
            <a:r>
              <a:rPr lang="en-US" altLang="ja-JP" sz="1600" dirty="0"/>
              <a:t>2010</a:t>
            </a:r>
            <a:r>
              <a:rPr lang="ja-JP" altLang="en-US" sz="1600" dirty="0"/>
              <a:t>年</a:t>
            </a:r>
            <a:r>
              <a:rPr lang="en-US" altLang="ja-JP" sz="1600" dirty="0"/>
              <a:t>2</a:t>
            </a:r>
            <a:r>
              <a:rPr lang="ja-JP" altLang="en-US" sz="1600" dirty="0"/>
              <a:t>月</a:t>
            </a:r>
            <a:r>
              <a:rPr lang="en-US" altLang="ja-JP" sz="1600" dirty="0"/>
              <a:t>		</a:t>
            </a:r>
            <a:r>
              <a:rPr lang="ja-JP" altLang="en-US" sz="1600" dirty="0"/>
              <a:t>「違いを価値に変えるダイバーシティ」をコンセプトに、</a:t>
            </a:r>
            <a:br>
              <a:rPr lang="en-US" altLang="ja-JP" sz="1600" dirty="0"/>
            </a:br>
            <a:r>
              <a:rPr lang="en-US" altLang="ja-JP" sz="1600" dirty="0"/>
              <a:t>				</a:t>
            </a:r>
            <a:r>
              <a:rPr lang="ja-JP" altLang="en-US" sz="1600" dirty="0"/>
              <a:t>社会に新たなコミュニケーションを創り出す活動を開始。</a:t>
            </a:r>
          </a:p>
          <a:p>
            <a:pPr>
              <a:spcBef>
                <a:spcPts val="0"/>
              </a:spcBef>
            </a:pPr>
            <a:endParaRPr lang="ja-JP" altLang="en-US" sz="1600" dirty="0"/>
          </a:p>
          <a:p>
            <a:pPr>
              <a:spcBef>
                <a:spcPts val="0"/>
              </a:spcBef>
            </a:pPr>
            <a:r>
              <a:rPr lang="en-US" altLang="ja-JP" sz="1600" dirty="0"/>
              <a:t>2011</a:t>
            </a:r>
            <a:r>
              <a:rPr lang="ja-JP" altLang="en-US" sz="1600" dirty="0"/>
              <a:t>年</a:t>
            </a:r>
            <a:r>
              <a:rPr lang="en-US" altLang="ja-JP" sz="1600" dirty="0"/>
              <a:t>9</a:t>
            </a:r>
            <a:r>
              <a:rPr lang="ja-JP" altLang="en-US" sz="1600" dirty="0"/>
              <a:t>月</a:t>
            </a:r>
            <a:r>
              <a:rPr lang="en-US" altLang="ja-JP" sz="1600" dirty="0"/>
              <a:t>		</a:t>
            </a:r>
            <a:r>
              <a:rPr lang="ja-JP" altLang="en-US" sz="1600" dirty="0"/>
              <a:t>内閣府地域社会雇用創造事業</a:t>
            </a:r>
            <a:r>
              <a:rPr lang="en-US" altLang="ja-JP" sz="1600" dirty="0" err="1"/>
              <a:t>iSB</a:t>
            </a:r>
            <a:r>
              <a:rPr lang="ja-JP" altLang="en-US" sz="1600" dirty="0"/>
              <a:t>公共未来塾</a:t>
            </a:r>
            <a:br>
              <a:rPr lang="en-US" altLang="ja-JP" sz="1600" dirty="0"/>
            </a:br>
            <a:r>
              <a:rPr lang="en-US" altLang="ja-JP" sz="1600" dirty="0"/>
              <a:t>				</a:t>
            </a:r>
            <a:r>
              <a:rPr lang="ja-JP" altLang="en-US" sz="1600" dirty="0"/>
              <a:t>社会的事業コンペティションの起業支援金を採択。</a:t>
            </a:r>
          </a:p>
          <a:p>
            <a:pPr>
              <a:spcBef>
                <a:spcPts val="0"/>
              </a:spcBef>
            </a:pPr>
            <a:endParaRPr lang="ja-JP" altLang="en-US" sz="1600" dirty="0"/>
          </a:p>
          <a:p>
            <a:pPr>
              <a:spcBef>
                <a:spcPts val="0"/>
              </a:spcBef>
            </a:pPr>
            <a:r>
              <a:rPr lang="en-US" altLang="ja-JP" sz="1600" dirty="0"/>
              <a:t>2011</a:t>
            </a:r>
            <a:r>
              <a:rPr lang="ja-JP" altLang="en-US" sz="1600" dirty="0"/>
              <a:t>年</a:t>
            </a:r>
            <a:r>
              <a:rPr lang="en-US" altLang="ja-JP" sz="1600" dirty="0"/>
              <a:t>12</a:t>
            </a:r>
            <a:r>
              <a:rPr lang="ja-JP" altLang="en-US" sz="1600" dirty="0"/>
              <a:t>月</a:t>
            </a:r>
            <a:r>
              <a:rPr lang="en-US" altLang="ja-JP" sz="1600" dirty="0"/>
              <a:t>	</a:t>
            </a:r>
            <a:r>
              <a:rPr lang="ja-JP" altLang="en-US" sz="1600" dirty="0"/>
              <a:t>任意団体　日本ダイバーシティ推進協会　発足。</a:t>
            </a:r>
          </a:p>
          <a:p>
            <a:pPr>
              <a:spcBef>
                <a:spcPts val="0"/>
              </a:spcBef>
            </a:pPr>
            <a:endParaRPr lang="ja-JP" altLang="en-US" sz="1600" dirty="0"/>
          </a:p>
          <a:p>
            <a:pPr>
              <a:spcBef>
                <a:spcPts val="0"/>
              </a:spcBef>
            </a:pPr>
            <a:r>
              <a:rPr lang="en-US" altLang="ja-JP" sz="1600" dirty="0"/>
              <a:t>2012</a:t>
            </a:r>
            <a:r>
              <a:rPr lang="ja-JP" altLang="en-US" sz="1600" dirty="0"/>
              <a:t>年</a:t>
            </a:r>
            <a:r>
              <a:rPr lang="en-US" altLang="ja-JP" sz="1600" dirty="0"/>
              <a:t>3</a:t>
            </a:r>
            <a:r>
              <a:rPr lang="ja-JP" altLang="en-US" sz="1600" dirty="0"/>
              <a:t>月</a:t>
            </a:r>
            <a:r>
              <a:rPr lang="en-US" altLang="ja-JP" sz="1600" dirty="0"/>
              <a:t>		</a:t>
            </a:r>
            <a:r>
              <a:rPr lang="ja-JP" altLang="en-US" sz="1600" dirty="0"/>
              <a:t>一般社団法人　日本ダイバーシティ推進協会　設立。</a:t>
            </a:r>
            <a:endParaRPr kumimoji="1" lang="ja-JP" altLang="en-US" sz="1600" dirty="0"/>
          </a:p>
        </p:txBody>
      </p:sp>
    </p:spTree>
    <p:extLst>
      <p:ext uri="{BB962C8B-B14F-4D97-AF65-F5344CB8AC3E}">
        <p14:creationId xmlns:p14="http://schemas.microsoft.com/office/powerpoint/2010/main" val="1128768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19A27D-0825-4E54-8EF1-980FCBECABF8}"/>
              </a:ext>
            </a:extLst>
          </p:cNvPr>
          <p:cNvSpPr>
            <a:spLocks noGrp="1"/>
          </p:cNvSpPr>
          <p:nvPr>
            <p:ph type="title"/>
          </p:nvPr>
        </p:nvSpPr>
        <p:spPr/>
        <p:txBody>
          <a:bodyPr/>
          <a:lstStyle/>
          <a:p>
            <a:r>
              <a:rPr lang="ja-JP" altLang="en-US" dirty="0"/>
              <a:t>第２号議案</a:t>
            </a:r>
            <a:br>
              <a:rPr lang="en-US" altLang="ja-JP" dirty="0"/>
            </a:br>
            <a:r>
              <a:rPr lang="ja-JP" altLang="en-US" dirty="0"/>
              <a:t>　事業計画　運営体制</a:t>
            </a:r>
            <a:endParaRPr kumimoji="1" lang="ja-JP" altLang="en-US" dirty="0"/>
          </a:p>
        </p:txBody>
      </p:sp>
      <p:pic>
        <p:nvPicPr>
          <p:cNvPr id="4" name="図 3">
            <a:extLst>
              <a:ext uri="{FF2B5EF4-FFF2-40B4-BE49-F238E27FC236}">
                <a16:creationId xmlns:a16="http://schemas.microsoft.com/office/drawing/2014/main" id="{D0B38EBE-E697-46A1-9B4A-5ED55144F3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9531" y="1901061"/>
            <a:ext cx="5492938" cy="4332829"/>
          </a:xfrm>
          <a:prstGeom prst="rect">
            <a:avLst/>
          </a:prstGeom>
        </p:spPr>
      </p:pic>
    </p:spTree>
    <p:extLst>
      <p:ext uri="{BB962C8B-B14F-4D97-AF65-F5344CB8AC3E}">
        <p14:creationId xmlns:p14="http://schemas.microsoft.com/office/powerpoint/2010/main" val="11962981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37B0FA-220A-41AF-BAFA-014E5D94AE7A}"/>
              </a:ext>
            </a:extLst>
          </p:cNvPr>
          <p:cNvSpPr>
            <a:spLocks noGrp="1"/>
          </p:cNvSpPr>
          <p:nvPr>
            <p:ph type="title"/>
          </p:nvPr>
        </p:nvSpPr>
        <p:spPr/>
        <p:txBody>
          <a:bodyPr/>
          <a:lstStyle/>
          <a:p>
            <a:r>
              <a:rPr lang="ja-JP" altLang="en-US" dirty="0"/>
              <a:t>■第３号議案　第</a:t>
            </a:r>
            <a:r>
              <a:rPr lang="en-US" altLang="ja-JP" dirty="0"/>
              <a:t>8</a:t>
            </a:r>
            <a:r>
              <a:rPr lang="ja-JP" altLang="en-US" dirty="0"/>
              <a:t>期収支予算の件</a:t>
            </a:r>
            <a:endParaRPr kumimoji="1" lang="ja-JP" altLang="en-US" dirty="0"/>
          </a:p>
        </p:txBody>
      </p:sp>
      <p:sp>
        <p:nvSpPr>
          <p:cNvPr id="3" name="コンテンツ プレースホルダー 2">
            <a:extLst>
              <a:ext uri="{FF2B5EF4-FFF2-40B4-BE49-F238E27FC236}">
                <a16:creationId xmlns:a16="http://schemas.microsoft.com/office/drawing/2014/main" id="{F29C5B58-E608-4485-B985-3896842A92C3}"/>
              </a:ext>
            </a:extLst>
          </p:cNvPr>
          <p:cNvSpPr>
            <a:spLocks noGrp="1"/>
          </p:cNvSpPr>
          <p:nvPr>
            <p:ph idx="1"/>
          </p:nvPr>
        </p:nvSpPr>
        <p:spPr>
          <a:xfrm>
            <a:off x="2589212" y="1697502"/>
            <a:ext cx="8915400" cy="3777622"/>
          </a:xfrm>
        </p:spPr>
        <p:txBody>
          <a:bodyPr>
            <a:noAutofit/>
          </a:bodyPr>
          <a:lstStyle/>
          <a:p>
            <a:pPr marL="0" indent="0">
              <a:spcBef>
                <a:spcPts val="0"/>
              </a:spcBef>
              <a:buNone/>
            </a:pPr>
            <a:r>
              <a:rPr lang="zh-TW" altLang="en-US" sz="2800" dirty="0"/>
              <a:t>（収益計）</a:t>
            </a:r>
          </a:p>
          <a:p>
            <a:pPr>
              <a:spcBef>
                <a:spcPts val="0"/>
              </a:spcBef>
            </a:pPr>
            <a:r>
              <a:rPr lang="en-US" altLang="zh-TW" sz="2800" dirty="0"/>
              <a:t>11,597,240</a:t>
            </a:r>
            <a:r>
              <a:rPr lang="zh-TW" altLang="en-US" sz="2800" dirty="0"/>
              <a:t>円</a:t>
            </a:r>
          </a:p>
          <a:p>
            <a:pPr>
              <a:spcBef>
                <a:spcPts val="0"/>
              </a:spcBef>
            </a:pPr>
            <a:endParaRPr lang="zh-TW" altLang="en-US" sz="2800" dirty="0"/>
          </a:p>
          <a:p>
            <a:pPr marL="0" indent="0">
              <a:spcBef>
                <a:spcPts val="0"/>
              </a:spcBef>
              <a:buNone/>
            </a:pPr>
            <a:r>
              <a:rPr lang="zh-TW" altLang="en-US" sz="2800" dirty="0"/>
              <a:t>（支出計）</a:t>
            </a:r>
          </a:p>
          <a:p>
            <a:pPr>
              <a:spcBef>
                <a:spcPts val="0"/>
              </a:spcBef>
            </a:pPr>
            <a:r>
              <a:rPr lang="en-US" altLang="zh-TW" sz="2800" dirty="0"/>
              <a:t>10,876,543</a:t>
            </a:r>
            <a:r>
              <a:rPr lang="zh-TW" altLang="en-US" sz="2800" dirty="0"/>
              <a:t>円</a:t>
            </a:r>
          </a:p>
          <a:p>
            <a:pPr>
              <a:spcBef>
                <a:spcPts val="0"/>
              </a:spcBef>
            </a:pPr>
            <a:endParaRPr lang="zh-TW" altLang="en-US" sz="2800" dirty="0"/>
          </a:p>
          <a:p>
            <a:pPr marL="0" indent="0">
              <a:spcBef>
                <a:spcPts val="0"/>
              </a:spcBef>
              <a:buNone/>
            </a:pPr>
            <a:r>
              <a:rPr lang="zh-TW" altLang="en-US" sz="2800" dirty="0"/>
              <a:t>（当期正味財産増減額計）</a:t>
            </a:r>
          </a:p>
          <a:p>
            <a:pPr>
              <a:spcBef>
                <a:spcPts val="0"/>
              </a:spcBef>
            </a:pPr>
            <a:r>
              <a:rPr lang="en-US" altLang="zh-TW" sz="2800" dirty="0"/>
              <a:t>720,697</a:t>
            </a:r>
            <a:r>
              <a:rPr lang="zh-TW" altLang="en-US" sz="2800" dirty="0"/>
              <a:t>円</a:t>
            </a:r>
            <a:endParaRPr kumimoji="1" lang="ja-JP" altLang="en-US" sz="2800" dirty="0"/>
          </a:p>
        </p:txBody>
      </p:sp>
    </p:spTree>
    <p:extLst>
      <p:ext uri="{BB962C8B-B14F-4D97-AF65-F5344CB8AC3E}">
        <p14:creationId xmlns:p14="http://schemas.microsoft.com/office/powerpoint/2010/main" val="23703345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EF391B-4520-4E9A-9A12-5A15FED23FFB}"/>
              </a:ext>
            </a:extLst>
          </p:cNvPr>
          <p:cNvSpPr>
            <a:spLocks noGrp="1"/>
          </p:cNvSpPr>
          <p:nvPr>
            <p:ph type="title"/>
          </p:nvPr>
        </p:nvSpPr>
        <p:spPr/>
        <p:txBody>
          <a:bodyPr/>
          <a:lstStyle/>
          <a:p>
            <a:r>
              <a:rPr lang="ja-JP" altLang="en-US" dirty="0"/>
              <a:t>■第４号議案　理事・監事選任の件</a:t>
            </a:r>
            <a:endParaRPr kumimoji="1" lang="ja-JP" altLang="en-US" dirty="0"/>
          </a:p>
        </p:txBody>
      </p:sp>
      <p:sp>
        <p:nvSpPr>
          <p:cNvPr id="3" name="コンテンツ プレースホルダー 2">
            <a:extLst>
              <a:ext uri="{FF2B5EF4-FFF2-40B4-BE49-F238E27FC236}">
                <a16:creationId xmlns:a16="http://schemas.microsoft.com/office/drawing/2014/main" id="{BFF4FFED-3DAE-4FBE-9701-83A65AE4B67B}"/>
              </a:ext>
            </a:extLst>
          </p:cNvPr>
          <p:cNvSpPr>
            <a:spLocks noGrp="1"/>
          </p:cNvSpPr>
          <p:nvPr>
            <p:ph idx="1"/>
          </p:nvPr>
        </p:nvSpPr>
        <p:spPr>
          <a:xfrm>
            <a:off x="1715562" y="2391508"/>
            <a:ext cx="5201053" cy="4262510"/>
          </a:xfrm>
        </p:spPr>
        <p:txBody>
          <a:bodyPr>
            <a:noAutofit/>
          </a:bodyPr>
          <a:lstStyle/>
          <a:p>
            <a:pPr marL="0" indent="0">
              <a:spcBef>
                <a:spcPts val="0"/>
              </a:spcBef>
              <a:buNone/>
            </a:pPr>
            <a:r>
              <a:rPr lang="ja-JP" altLang="en-US" sz="1600" dirty="0"/>
              <a:t>（１）定款の記述</a:t>
            </a:r>
          </a:p>
          <a:p>
            <a:pPr marL="0" indent="0">
              <a:spcBef>
                <a:spcPts val="0"/>
              </a:spcBef>
              <a:buNone/>
            </a:pPr>
            <a:r>
              <a:rPr lang="ja-JP" altLang="en-US" sz="1600" dirty="0"/>
              <a:t>定款第４章　役　員</a:t>
            </a:r>
          </a:p>
          <a:p>
            <a:pPr marL="0" indent="0">
              <a:spcBef>
                <a:spcPts val="0"/>
              </a:spcBef>
              <a:buNone/>
            </a:pPr>
            <a:r>
              <a:rPr lang="ja-JP" altLang="en-US" sz="1600" dirty="0"/>
              <a:t>（役員の設置）</a:t>
            </a:r>
          </a:p>
          <a:p>
            <a:pPr marL="0" indent="0">
              <a:spcBef>
                <a:spcPts val="0"/>
              </a:spcBef>
              <a:buNone/>
            </a:pPr>
            <a:r>
              <a:rPr lang="ja-JP" altLang="en-US" sz="1600" dirty="0"/>
              <a:t>第</a:t>
            </a:r>
            <a:r>
              <a:rPr lang="en-US" altLang="ja-JP" sz="1600" dirty="0"/>
              <a:t>24</a:t>
            </a:r>
            <a:r>
              <a:rPr lang="ja-JP" altLang="en-US" sz="1600" dirty="0"/>
              <a:t>条　当法人に、次の役員を置く。</a:t>
            </a:r>
          </a:p>
          <a:p>
            <a:pPr marL="0" indent="0">
              <a:spcBef>
                <a:spcPts val="0"/>
              </a:spcBef>
              <a:buNone/>
            </a:pPr>
            <a:r>
              <a:rPr lang="en-US" altLang="ja-JP" sz="1600" dirty="0"/>
              <a:t>(</a:t>
            </a:r>
            <a:r>
              <a:rPr lang="ja-JP" altLang="en-US" sz="1600" dirty="0"/>
              <a:t>１</a:t>
            </a:r>
            <a:r>
              <a:rPr lang="en-US" altLang="ja-JP" sz="1600" dirty="0"/>
              <a:t>)</a:t>
            </a:r>
            <a:r>
              <a:rPr lang="ja-JP" altLang="en-US" sz="1600" dirty="0"/>
              <a:t>　理事　　３名以上</a:t>
            </a:r>
          </a:p>
          <a:p>
            <a:pPr marL="0" indent="0">
              <a:spcBef>
                <a:spcPts val="0"/>
              </a:spcBef>
              <a:buNone/>
            </a:pPr>
            <a:r>
              <a:rPr lang="en-US" altLang="ja-JP" sz="1600" dirty="0"/>
              <a:t>(</a:t>
            </a:r>
            <a:r>
              <a:rPr lang="ja-JP" altLang="en-US" sz="1600" dirty="0"/>
              <a:t>２</a:t>
            </a:r>
            <a:r>
              <a:rPr lang="en-US" altLang="ja-JP" sz="1600" dirty="0"/>
              <a:t>)</a:t>
            </a:r>
            <a:r>
              <a:rPr lang="ja-JP" altLang="en-US" sz="1600" dirty="0"/>
              <a:t>　監事　　１名以上</a:t>
            </a:r>
          </a:p>
          <a:p>
            <a:pPr marL="0" indent="0">
              <a:spcBef>
                <a:spcPts val="0"/>
              </a:spcBef>
              <a:buNone/>
            </a:pPr>
            <a:r>
              <a:rPr lang="ja-JP" altLang="en-US" sz="1600" dirty="0"/>
              <a:t>２　理事のうち、</a:t>
            </a:r>
            <a:r>
              <a:rPr lang="en-US" altLang="ja-JP" sz="1600" dirty="0"/>
              <a:t>1</a:t>
            </a:r>
            <a:r>
              <a:rPr lang="ja-JP" altLang="en-US" sz="1600" dirty="0"/>
              <a:t>名を代表理事とする。</a:t>
            </a:r>
          </a:p>
          <a:p>
            <a:pPr marL="0" indent="0">
              <a:spcBef>
                <a:spcPts val="0"/>
              </a:spcBef>
              <a:buNone/>
            </a:pPr>
            <a:r>
              <a:rPr lang="ja-JP" altLang="en-US" sz="1600" dirty="0"/>
              <a:t>３　理事のうち２名以内を副理事、３名以内を</a:t>
            </a:r>
            <a:endParaRPr lang="en-US" altLang="ja-JP" sz="1600" dirty="0"/>
          </a:p>
          <a:p>
            <a:pPr marL="0" indent="0">
              <a:spcBef>
                <a:spcPts val="0"/>
              </a:spcBef>
              <a:buNone/>
            </a:pPr>
            <a:r>
              <a:rPr lang="ja-JP" altLang="en-US" sz="1600" dirty="0"/>
              <a:t>　　専務理事とすることができる。</a:t>
            </a:r>
            <a:endParaRPr lang="en-US" altLang="ja-JP" sz="1600" dirty="0"/>
          </a:p>
          <a:p>
            <a:pPr marL="0" indent="0">
              <a:spcBef>
                <a:spcPts val="0"/>
              </a:spcBef>
              <a:buNone/>
            </a:pPr>
            <a:endParaRPr lang="ja-JP" altLang="en-US" sz="1600" dirty="0"/>
          </a:p>
          <a:p>
            <a:pPr marL="0" indent="0">
              <a:spcBef>
                <a:spcPts val="0"/>
              </a:spcBef>
              <a:buNone/>
            </a:pPr>
            <a:r>
              <a:rPr lang="ja-JP" altLang="en-US" sz="1600" dirty="0"/>
              <a:t>（２）現理事会構成</a:t>
            </a:r>
          </a:p>
          <a:p>
            <a:pPr marL="0" indent="0">
              <a:spcBef>
                <a:spcPts val="0"/>
              </a:spcBef>
              <a:buNone/>
            </a:pPr>
            <a:r>
              <a:rPr lang="ja-JP" altLang="en-US" sz="1600" dirty="0"/>
              <a:t>（任期：</a:t>
            </a:r>
            <a:r>
              <a:rPr lang="en-US" altLang="ja-JP" sz="1600" dirty="0"/>
              <a:t>2016</a:t>
            </a:r>
            <a:r>
              <a:rPr lang="ja-JP" altLang="en-US" sz="1600" dirty="0"/>
              <a:t>年 </a:t>
            </a:r>
            <a:r>
              <a:rPr lang="en-US" altLang="ja-JP" sz="1600" dirty="0"/>
              <a:t>12</a:t>
            </a:r>
            <a:r>
              <a:rPr lang="ja-JP" altLang="en-US" sz="1600" dirty="0"/>
              <a:t>月 </a:t>
            </a:r>
            <a:r>
              <a:rPr lang="en-US" altLang="ja-JP" sz="1600" dirty="0"/>
              <a:t>18</a:t>
            </a:r>
            <a:r>
              <a:rPr lang="ja-JP" altLang="en-US" sz="1600" dirty="0"/>
              <a:t>日～</a:t>
            </a:r>
            <a:r>
              <a:rPr lang="en-US" altLang="ja-JP" sz="1600" dirty="0"/>
              <a:t>2018</a:t>
            </a:r>
            <a:r>
              <a:rPr lang="ja-JP" altLang="en-US" sz="1600" dirty="0"/>
              <a:t>年 </a:t>
            </a:r>
            <a:r>
              <a:rPr lang="en-US" altLang="ja-JP" sz="1600" dirty="0"/>
              <a:t>12</a:t>
            </a:r>
            <a:r>
              <a:rPr lang="ja-JP" altLang="en-US" sz="1600" dirty="0"/>
              <a:t>月 </a:t>
            </a:r>
            <a:r>
              <a:rPr lang="en-US" altLang="ja-JP" sz="1600" dirty="0"/>
              <a:t>22</a:t>
            </a:r>
            <a:r>
              <a:rPr lang="ja-JP" altLang="en-US" sz="1600" dirty="0"/>
              <a:t>日）</a:t>
            </a:r>
          </a:p>
          <a:p>
            <a:pPr marL="400050" lvl="1" indent="0">
              <a:spcBef>
                <a:spcPts val="0"/>
              </a:spcBef>
              <a:buNone/>
            </a:pPr>
            <a:r>
              <a:rPr lang="ja-JP" altLang="en-US" dirty="0"/>
              <a:t>理事　久保　博揮（重任）</a:t>
            </a:r>
          </a:p>
          <a:p>
            <a:pPr marL="400050" lvl="1" indent="0">
              <a:spcBef>
                <a:spcPts val="0"/>
              </a:spcBef>
              <a:buNone/>
            </a:pPr>
            <a:r>
              <a:rPr lang="ja-JP" altLang="en-US" dirty="0"/>
              <a:t>理事　三瀬　雅之（重任）</a:t>
            </a:r>
          </a:p>
          <a:p>
            <a:pPr marL="400050" lvl="1" indent="0">
              <a:spcBef>
                <a:spcPts val="0"/>
              </a:spcBef>
              <a:buNone/>
            </a:pPr>
            <a:r>
              <a:rPr lang="ja-JP" altLang="en-US" dirty="0"/>
              <a:t>理事　三治　智子（新任）</a:t>
            </a:r>
          </a:p>
          <a:p>
            <a:pPr marL="400050" lvl="1" indent="0">
              <a:spcBef>
                <a:spcPts val="0"/>
              </a:spcBef>
              <a:buNone/>
            </a:pPr>
            <a:r>
              <a:rPr lang="ja-JP" altLang="en-US" dirty="0"/>
              <a:t>理事　寺澤　晶子（新任）</a:t>
            </a:r>
          </a:p>
          <a:p>
            <a:pPr marL="400050" lvl="1" indent="0">
              <a:spcBef>
                <a:spcPts val="0"/>
              </a:spcBef>
              <a:buNone/>
            </a:pPr>
            <a:r>
              <a:rPr lang="ja-JP" altLang="en-US" dirty="0"/>
              <a:t>監事　加藤　正浩　（重任）</a:t>
            </a:r>
            <a:endParaRPr lang="en-US" altLang="ja-JP" dirty="0"/>
          </a:p>
          <a:p>
            <a:endParaRPr lang="ja-JP" altLang="en-US" sz="1400" dirty="0"/>
          </a:p>
        </p:txBody>
      </p:sp>
      <p:sp>
        <p:nvSpPr>
          <p:cNvPr id="4" name="コンテンツ プレースホルダー 2">
            <a:extLst>
              <a:ext uri="{FF2B5EF4-FFF2-40B4-BE49-F238E27FC236}">
                <a16:creationId xmlns:a16="http://schemas.microsoft.com/office/drawing/2014/main" id="{47022D37-F274-4F54-8043-2EE706975793}"/>
              </a:ext>
            </a:extLst>
          </p:cNvPr>
          <p:cNvSpPr txBox="1">
            <a:spLocks/>
          </p:cNvSpPr>
          <p:nvPr/>
        </p:nvSpPr>
        <p:spPr>
          <a:xfrm>
            <a:off x="6916615" y="2391508"/>
            <a:ext cx="5040923" cy="38648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spcBef>
                <a:spcPts val="0"/>
              </a:spcBef>
            </a:pPr>
            <a:endParaRPr lang="en-US" altLang="ja-JP" sz="1600" dirty="0"/>
          </a:p>
          <a:p>
            <a:pPr marL="0" indent="0">
              <a:spcBef>
                <a:spcPts val="0"/>
              </a:spcBef>
              <a:buNone/>
            </a:pPr>
            <a:r>
              <a:rPr lang="ja-JP" altLang="en-US" sz="1600" dirty="0"/>
              <a:t>（３）新理事会構成</a:t>
            </a:r>
          </a:p>
          <a:p>
            <a:pPr marL="0" indent="0">
              <a:spcBef>
                <a:spcPts val="0"/>
              </a:spcBef>
              <a:buNone/>
            </a:pPr>
            <a:r>
              <a:rPr lang="ja-JP" altLang="en-US" sz="1600" dirty="0"/>
              <a:t>（任期：</a:t>
            </a:r>
            <a:r>
              <a:rPr lang="en-US" altLang="ja-JP" sz="1600" dirty="0"/>
              <a:t>2018</a:t>
            </a:r>
            <a:r>
              <a:rPr lang="ja-JP" altLang="en-US" sz="1600" dirty="0"/>
              <a:t>年 </a:t>
            </a:r>
            <a:r>
              <a:rPr lang="en-US" altLang="ja-JP" sz="1600" dirty="0"/>
              <a:t>12</a:t>
            </a:r>
            <a:r>
              <a:rPr lang="ja-JP" altLang="en-US" sz="1600" dirty="0"/>
              <a:t>月 </a:t>
            </a:r>
            <a:r>
              <a:rPr lang="en-US" altLang="ja-JP" sz="1600" dirty="0"/>
              <a:t>22</a:t>
            </a:r>
            <a:r>
              <a:rPr lang="ja-JP" altLang="en-US" sz="1600" dirty="0"/>
              <a:t>日～</a:t>
            </a:r>
            <a:r>
              <a:rPr lang="en-US" altLang="ja-JP" sz="1600" dirty="0"/>
              <a:t>2020</a:t>
            </a:r>
            <a:r>
              <a:rPr lang="ja-JP" altLang="en-US" sz="1600" dirty="0"/>
              <a:t>年 </a:t>
            </a:r>
            <a:r>
              <a:rPr lang="en-US" altLang="ja-JP" sz="1600" dirty="0"/>
              <a:t>12</a:t>
            </a:r>
            <a:r>
              <a:rPr lang="ja-JP" altLang="en-US" sz="1600" dirty="0"/>
              <a:t>月 </a:t>
            </a:r>
            <a:r>
              <a:rPr lang="en-US" altLang="ja-JP" sz="1600" dirty="0"/>
              <a:t>18</a:t>
            </a:r>
            <a:r>
              <a:rPr lang="ja-JP" altLang="en-US" sz="1600" dirty="0"/>
              <a:t>日）</a:t>
            </a:r>
          </a:p>
          <a:p>
            <a:pPr marL="457200" lvl="1" indent="0">
              <a:lnSpc>
                <a:spcPct val="100000"/>
              </a:lnSpc>
              <a:spcBef>
                <a:spcPts val="0"/>
              </a:spcBef>
              <a:buNone/>
            </a:pPr>
            <a:r>
              <a:rPr lang="ja-JP" altLang="en-US" sz="1600" dirty="0"/>
              <a:t>理事　久保　博揮（重任）</a:t>
            </a:r>
          </a:p>
          <a:p>
            <a:pPr marL="457200" lvl="1" indent="0">
              <a:lnSpc>
                <a:spcPct val="100000"/>
              </a:lnSpc>
              <a:spcBef>
                <a:spcPts val="0"/>
              </a:spcBef>
              <a:buNone/>
            </a:pPr>
            <a:r>
              <a:rPr lang="ja-JP" altLang="en-US" sz="1600" dirty="0"/>
              <a:t>理事　三瀬　雅之（重任）</a:t>
            </a:r>
          </a:p>
          <a:p>
            <a:pPr marL="457200" lvl="1" indent="0">
              <a:lnSpc>
                <a:spcPct val="100000"/>
              </a:lnSpc>
              <a:spcBef>
                <a:spcPts val="0"/>
              </a:spcBef>
              <a:buNone/>
            </a:pPr>
            <a:r>
              <a:rPr lang="ja-JP" altLang="en-US" sz="1600" dirty="0"/>
              <a:t>理事　三治　智子（重任）</a:t>
            </a:r>
          </a:p>
          <a:p>
            <a:pPr marL="457200" lvl="1" indent="0">
              <a:lnSpc>
                <a:spcPct val="100000"/>
              </a:lnSpc>
              <a:spcBef>
                <a:spcPts val="0"/>
              </a:spcBef>
              <a:buNone/>
            </a:pPr>
            <a:r>
              <a:rPr lang="ja-JP" altLang="en-US" sz="1600" dirty="0"/>
              <a:t>理事　寺澤　晶子（重任）</a:t>
            </a:r>
            <a:endParaRPr lang="en-US" altLang="ja-JP" sz="1600" dirty="0"/>
          </a:p>
          <a:p>
            <a:pPr marL="457200" lvl="1" indent="0">
              <a:lnSpc>
                <a:spcPct val="100000"/>
              </a:lnSpc>
              <a:spcBef>
                <a:spcPts val="0"/>
              </a:spcBef>
              <a:buNone/>
            </a:pPr>
            <a:r>
              <a:rPr lang="zh-TW" altLang="en-US" sz="1600" dirty="0"/>
              <a:t>監事　加藤</a:t>
            </a:r>
            <a:r>
              <a:rPr lang="ja-JP" altLang="en-US" sz="1600" dirty="0"/>
              <a:t>　</a:t>
            </a:r>
            <a:r>
              <a:rPr lang="zh-TW" altLang="en-US" sz="1600" dirty="0"/>
              <a:t>正浩（重任）</a:t>
            </a:r>
            <a:endParaRPr lang="ja-JP" altLang="en-US" sz="1600" dirty="0"/>
          </a:p>
          <a:p>
            <a:pPr marL="457200" lvl="1" indent="0">
              <a:lnSpc>
                <a:spcPct val="100000"/>
              </a:lnSpc>
              <a:spcBef>
                <a:spcPts val="0"/>
              </a:spcBef>
              <a:buNone/>
            </a:pPr>
            <a:r>
              <a:rPr lang="ja-JP" altLang="en-US" sz="1600" dirty="0"/>
              <a:t>監事　織田　昌典（新任）</a:t>
            </a:r>
          </a:p>
          <a:p>
            <a:pPr>
              <a:spcBef>
                <a:spcPts val="0"/>
              </a:spcBef>
            </a:pPr>
            <a:endParaRPr lang="ja-JP" altLang="en-US" sz="1600" dirty="0"/>
          </a:p>
          <a:p>
            <a:pPr marL="0" indent="0">
              <a:spcBef>
                <a:spcPts val="0"/>
              </a:spcBef>
              <a:buNone/>
            </a:pPr>
            <a:r>
              <a:rPr lang="ja-JP" altLang="en-US" sz="1600" dirty="0"/>
              <a:t>（４）その他の顧問等の選任</a:t>
            </a:r>
          </a:p>
          <a:p>
            <a:pPr marL="0" indent="0">
              <a:spcBef>
                <a:spcPts val="0"/>
              </a:spcBef>
              <a:buNone/>
            </a:pPr>
            <a:r>
              <a:rPr lang="ja-JP" altLang="en-US" sz="1600" dirty="0"/>
              <a:t>また、定款に基づく役員以外に、特別顧問、顧問を設置していますが、第７期より顧問においても、役員の任期と同期間にて、理事会で指名します。</a:t>
            </a:r>
          </a:p>
          <a:p>
            <a:endParaRPr lang="ja-JP" altLang="en-US" dirty="0"/>
          </a:p>
        </p:txBody>
      </p:sp>
      <p:sp>
        <p:nvSpPr>
          <p:cNvPr id="5" name="コンテンツ プレースホルダー 2">
            <a:extLst>
              <a:ext uri="{FF2B5EF4-FFF2-40B4-BE49-F238E27FC236}">
                <a16:creationId xmlns:a16="http://schemas.microsoft.com/office/drawing/2014/main" id="{2A780639-671A-47F7-92AC-572947CBE8A8}"/>
              </a:ext>
            </a:extLst>
          </p:cNvPr>
          <p:cNvSpPr txBox="1">
            <a:spLocks/>
          </p:cNvSpPr>
          <p:nvPr/>
        </p:nvSpPr>
        <p:spPr>
          <a:xfrm>
            <a:off x="1755801" y="1631852"/>
            <a:ext cx="9484285" cy="75965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1400" dirty="0"/>
              <a:t>各事業の継続的運営体制の基盤強化のため、以下の理事会構成を提案します。</a:t>
            </a:r>
          </a:p>
          <a:p>
            <a:pPr marL="0" indent="0">
              <a:buFont typeface="Wingdings 3" charset="2"/>
              <a:buNone/>
            </a:pPr>
            <a:r>
              <a:rPr lang="ja-JP" altLang="en-US" sz="1400" dirty="0"/>
              <a:t>社員総会でのご承認がいただけましたら、第８期から第９期の理事・監事の理事会構成は以下のとおりとなります。</a:t>
            </a:r>
          </a:p>
        </p:txBody>
      </p:sp>
    </p:spTree>
    <p:extLst>
      <p:ext uri="{BB962C8B-B14F-4D97-AF65-F5344CB8AC3E}">
        <p14:creationId xmlns:p14="http://schemas.microsoft.com/office/powerpoint/2010/main" val="7720069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9B7C3C-6F30-4488-B90C-403478F0CCEB}"/>
              </a:ext>
            </a:extLst>
          </p:cNvPr>
          <p:cNvSpPr>
            <a:spLocks noGrp="1"/>
          </p:cNvSpPr>
          <p:nvPr>
            <p:ph type="title"/>
          </p:nvPr>
        </p:nvSpPr>
        <p:spPr/>
        <p:txBody>
          <a:bodyPr/>
          <a:lstStyle/>
          <a:p>
            <a:r>
              <a:rPr lang="ja-JP" altLang="en-US" dirty="0"/>
              <a:t>■第５号議案　理事報酬決定の件</a:t>
            </a:r>
            <a:endParaRPr kumimoji="1" lang="ja-JP" altLang="en-US" dirty="0"/>
          </a:p>
        </p:txBody>
      </p:sp>
      <p:sp>
        <p:nvSpPr>
          <p:cNvPr id="3" name="コンテンツ プレースホルダー 2">
            <a:extLst>
              <a:ext uri="{FF2B5EF4-FFF2-40B4-BE49-F238E27FC236}">
                <a16:creationId xmlns:a16="http://schemas.microsoft.com/office/drawing/2014/main" id="{6A01F7B3-B0DD-4DE5-B955-D2FA7B3311EF}"/>
              </a:ext>
            </a:extLst>
          </p:cNvPr>
          <p:cNvSpPr>
            <a:spLocks noGrp="1"/>
          </p:cNvSpPr>
          <p:nvPr>
            <p:ph idx="1"/>
          </p:nvPr>
        </p:nvSpPr>
        <p:spPr>
          <a:xfrm>
            <a:off x="2589212" y="1524001"/>
            <a:ext cx="8915400" cy="5017476"/>
          </a:xfrm>
        </p:spPr>
        <p:txBody>
          <a:bodyPr>
            <a:noAutofit/>
          </a:bodyPr>
          <a:lstStyle/>
          <a:p>
            <a:pPr marL="0" indent="0">
              <a:spcBef>
                <a:spcPts val="0"/>
              </a:spcBef>
              <a:buNone/>
            </a:pPr>
            <a:r>
              <a:rPr lang="ja-JP" altLang="en-US" dirty="0"/>
              <a:t>役員の年間報酬については、総額</a:t>
            </a:r>
            <a:r>
              <a:rPr lang="en-US" altLang="ja-JP" dirty="0"/>
              <a:t>3,0000</a:t>
            </a:r>
            <a:r>
              <a:rPr lang="ja-JP" altLang="en-US" dirty="0"/>
              <a:t>千円の範囲とし、その範囲内における各役員の報酬額上限額を</a:t>
            </a:r>
            <a:r>
              <a:rPr lang="en-US" altLang="ja-JP" dirty="0"/>
              <a:t>180</a:t>
            </a:r>
            <a:r>
              <a:rPr lang="ja-JP" altLang="en-US" dirty="0"/>
              <a:t>万、支給方法は銀行振り込みとする。</a:t>
            </a:r>
          </a:p>
          <a:p>
            <a:pPr>
              <a:spcBef>
                <a:spcPts val="0"/>
              </a:spcBef>
            </a:pPr>
            <a:endParaRPr lang="ja-JP" altLang="en-US" dirty="0"/>
          </a:p>
          <a:p>
            <a:pPr marL="0" indent="0">
              <a:spcBef>
                <a:spcPts val="0"/>
              </a:spcBef>
              <a:buNone/>
            </a:pPr>
            <a:r>
              <a:rPr lang="en-US" altLang="ja-JP" dirty="0"/>
              <a:t>(</a:t>
            </a:r>
            <a:r>
              <a:rPr lang="ja-JP" altLang="en-US" dirty="0"/>
              <a:t>１</a:t>
            </a:r>
            <a:r>
              <a:rPr lang="en-US" altLang="ja-JP" dirty="0"/>
              <a:t>)</a:t>
            </a:r>
            <a:r>
              <a:rPr lang="ja-JP" altLang="en-US" dirty="0"/>
              <a:t>　代表理事</a:t>
            </a:r>
          </a:p>
          <a:p>
            <a:pPr>
              <a:spcBef>
                <a:spcPts val="0"/>
              </a:spcBef>
            </a:pPr>
            <a:r>
              <a:rPr lang="ja-JP" altLang="en-US" dirty="0"/>
              <a:t>代表理事　久保博揮　</a:t>
            </a:r>
          </a:p>
          <a:p>
            <a:pPr>
              <a:spcBef>
                <a:spcPts val="0"/>
              </a:spcBef>
            </a:pPr>
            <a:r>
              <a:rPr lang="en-US" altLang="ja-JP" dirty="0"/>
              <a:t>2019</a:t>
            </a:r>
            <a:r>
              <a:rPr lang="ja-JP" altLang="en-US" dirty="0"/>
              <a:t>年</a:t>
            </a:r>
            <a:r>
              <a:rPr lang="en-US" altLang="ja-JP" dirty="0"/>
              <a:t>1</a:t>
            </a:r>
            <a:r>
              <a:rPr lang="ja-JP" altLang="en-US" dirty="0"/>
              <a:t>月から</a:t>
            </a:r>
            <a:r>
              <a:rPr lang="en-US" altLang="ja-JP" dirty="0"/>
              <a:t>12</a:t>
            </a:r>
            <a:r>
              <a:rPr lang="ja-JP" altLang="en-US" dirty="0"/>
              <a:t>カ月の報酬を</a:t>
            </a:r>
            <a:r>
              <a:rPr lang="en-US" altLang="ja-JP" dirty="0"/>
              <a:t>960,000</a:t>
            </a:r>
            <a:r>
              <a:rPr lang="ja-JP" altLang="en-US" dirty="0"/>
              <a:t>円　（月額</a:t>
            </a:r>
            <a:r>
              <a:rPr lang="en-US" altLang="ja-JP" dirty="0"/>
              <a:t>80,000</a:t>
            </a:r>
            <a:r>
              <a:rPr lang="ja-JP" altLang="en-US" dirty="0"/>
              <a:t>円）とする。</a:t>
            </a:r>
          </a:p>
          <a:p>
            <a:pPr>
              <a:spcBef>
                <a:spcPts val="0"/>
              </a:spcBef>
            </a:pPr>
            <a:endParaRPr lang="ja-JP" altLang="en-US" dirty="0"/>
          </a:p>
          <a:p>
            <a:pPr marL="0" indent="0">
              <a:spcBef>
                <a:spcPts val="0"/>
              </a:spcBef>
              <a:buNone/>
            </a:pPr>
            <a:r>
              <a:rPr lang="en-US" altLang="ja-JP" dirty="0"/>
              <a:t>(</a:t>
            </a:r>
            <a:r>
              <a:rPr lang="ja-JP" altLang="en-US" dirty="0"/>
              <a:t>２</a:t>
            </a:r>
            <a:r>
              <a:rPr lang="en-US" altLang="ja-JP" dirty="0"/>
              <a:t>)</a:t>
            </a:r>
            <a:r>
              <a:rPr lang="ja-JP" altLang="en-US" dirty="0"/>
              <a:t>　理事</a:t>
            </a:r>
          </a:p>
          <a:p>
            <a:pPr>
              <a:spcBef>
                <a:spcPts val="0"/>
              </a:spcBef>
            </a:pPr>
            <a:r>
              <a:rPr lang="ja-JP" altLang="en-US" dirty="0"/>
              <a:t>理事（</a:t>
            </a:r>
            <a:r>
              <a:rPr lang="en-US" altLang="ja-JP" dirty="0"/>
              <a:t>3</a:t>
            </a:r>
            <a:r>
              <a:rPr lang="ja-JP" altLang="en-US" dirty="0"/>
              <a:t>名）の定額役員報酬はなし。</a:t>
            </a:r>
          </a:p>
          <a:p>
            <a:pPr>
              <a:spcBef>
                <a:spcPts val="0"/>
              </a:spcBef>
            </a:pPr>
            <a:r>
              <a:rPr lang="ja-JP" altLang="en-US" dirty="0"/>
              <a:t>ただし、代表理事を除く理事は非常勤職員を兼任することができる。</a:t>
            </a:r>
          </a:p>
          <a:p>
            <a:pPr>
              <a:spcBef>
                <a:spcPts val="0"/>
              </a:spcBef>
            </a:pPr>
            <a:r>
              <a:rPr lang="ja-JP" altLang="en-US" dirty="0"/>
              <a:t>兼任した場合においては、事業の労働条件通知書に準ずる給与が発生する。</a:t>
            </a:r>
          </a:p>
          <a:p>
            <a:pPr>
              <a:spcBef>
                <a:spcPts val="0"/>
              </a:spcBef>
            </a:pPr>
            <a:endParaRPr lang="ja-JP" altLang="en-US" dirty="0"/>
          </a:p>
          <a:p>
            <a:pPr marL="0" indent="0">
              <a:spcBef>
                <a:spcPts val="0"/>
              </a:spcBef>
              <a:buNone/>
            </a:pPr>
            <a:r>
              <a:rPr lang="en-US" altLang="ja-JP" dirty="0"/>
              <a:t>(</a:t>
            </a:r>
            <a:r>
              <a:rPr lang="ja-JP" altLang="en-US" dirty="0"/>
              <a:t>３</a:t>
            </a:r>
            <a:r>
              <a:rPr lang="en-US" altLang="ja-JP" dirty="0"/>
              <a:t>)</a:t>
            </a:r>
            <a:r>
              <a:rPr lang="ja-JP" altLang="en-US" dirty="0"/>
              <a:t>　監事</a:t>
            </a:r>
          </a:p>
          <a:p>
            <a:pPr>
              <a:spcBef>
                <a:spcPts val="0"/>
              </a:spcBef>
            </a:pPr>
            <a:r>
              <a:rPr lang="ja-JP" altLang="en-US" dirty="0"/>
              <a:t>監事（</a:t>
            </a:r>
            <a:r>
              <a:rPr lang="en-US" altLang="ja-JP" dirty="0"/>
              <a:t>1</a:t>
            </a:r>
            <a:r>
              <a:rPr lang="ja-JP" altLang="en-US" dirty="0"/>
              <a:t>名）の定額役員報酬はなし。</a:t>
            </a:r>
          </a:p>
          <a:p>
            <a:pPr>
              <a:spcBef>
                <a:spcPts val="0"/>
              </a:spcBef>
            </a:pPr>
            <a:endParaRPr lang="ja-JP" altLang="en-US" dirty="0"/>
          </a:p>
          <a:p>
            <a:pPr marL="0" indent="0">
              <a:spcBef>
                <a:spcPts val="0"/>
              </a:spcBef>
              <a:buNone/>
            </a:pPr>
            <a:r>
              <a:rPr lang="en-US" altLang="ja-JP" dirty="0"/>
              <a:t>(</a:t>
            </a:r>
            <a:r>
              <a:rPr lang="ja-JP" altLang="en-US" dirty="0"/>
              <a:t>４</a:t>
            </a:r>
            <a:r>
              <a:rPr lang="en-US" altLang="ja-JP" dirty="0"/>
              <a:t>)</a:t>
            </a:r>
            <a:r>
              <a:rPr lang="ja-JP" altLang="en-US" dirty="0"/>
              <a:t>　提案理由</a:t>
            </a:r>
          </a:p>
          <a:p>
            <a:pPr>
              <a:spcBef>
                <a:spcPts val="0"/>
              </a:spcBef>
            </a:pPr>
            <a:r>
              <a:rPr lang="ja-JP" altLang="en-US" dirty="0"/>
              <a:t>定款第</a:t>
            </a:r>
            <a:r>
              <a:rPr lang="en-US" altLang="ja-JP" dirty="0"/>
              <a:t>30</a:t>
            </a:r>
            <a:r>
              <a:rPr lang="ja-JP" altLang="en-US" dirty="0"/>
              <a:t>条第１項及び役員報酬に関する規則に基づく提案です。</a:t>
            </a:r>
          </a:p>
        </p:txBody>
      </p:sp>
    </p:spTree>
    <p:extLst>
      <p:ext uri="{BB962C8B-B14F-4D97-AF65-F5344CB8AC3E}">
        <p14:creationId xmlns:p14="http://schemas.microsoft.com/office/powerpoint/2010/main" val="3005986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D6F0DF-02F0-4603-B992-5562433AA407}"/>
              </a:ext>
            </a:extLst>
          </p:cNvPr>
          <p:cNvSpPr>
            <a:spLocks noGrp="1"/>
          </p:cNvSpPr>
          <p:nvPr>
            <p:ph type="title"/>
          </p:nvPr>
        </p:nvSpPr>
        <p:spPr/>
        <p:txBody>
          <a:bodyPr/>
          <a:lstStyle/>
          <a:p>
            <a:r>
              <a:rPr kumimoji="1" lang="ja-JP" altLang="en-US" dirty="0"/>
              <a:t>法人概要</a:t>
            </a:r>
          </a:p>
        </p:txBody>
      </p:sp>
      <p:graphicFrame>
        <p:nvGraphicFramePr>
          <p:cNvPr id="4" name="コンテンツ プレースホルダー 3">
            <a:extLst>
              <a:ext uri="{FF2B5EF4-FFF2-40B4-BE49-F238E27FC236}">
                <a16:creationId xmlns:a16="http://schemas.microsoft.com/office/drawing/2014/main" id="{C772DA7E-1C3F-47A6-AADF-3F19F2F90CAE}"/>
              </a:ext>
            </a:extLst>
          </p:cNvPr>
          <p:cNvGraphicFramePr>
            <a:graphicFrameLocks noGrp="1"/>
          </p:cNvGraphicFramePr>
          <p:nvPr>
            <p:ph idx="1"/>
            <p:extLst>
              <p:ext uri="{D42A27DB-BD31-4B8C-83A1-F6EECF244321}">
                <p14:modId xmlns:p14="http://schemas.microsoft.com/office/powerpoint/2010/main" val="80685932"/>
              </p:ext>
            </p:extLst>
          </p:nvPr>
        </p:nvGraphicFramePr>
        <p:xfrm>
          <a:off x="2927810" y="1407419"/>
          <a:ext cx="8241916" cy="4984732"/>
        </p:xfrm>
        <a:graphic>
          <a:graphicData uri="http://schemas.openxmlformats.org/drawingml/2006/table">
            <a:tbl>
              <a:tblPr/>
              <a:tblGrid>
                <a:gridCol w="1601987">
                  <a:extLst>
                    <a:ext uri="{9D8B030D-6E8A-4147-A177-3AD203B41FA5}">
                      <a16:colId xmlns:a16="http://schemas.microsoft.com/office/drawing/2014/main" val="3221644564"/>
                    </a:ext>
                  </a:extLst>
                </a:gridCol>
                <a:gridCol w="6639929">
                  <a:extLst>
                    <a:ext uri="{9D8B030D-6E8A-4147-A177-3AD203B41FA5}">
                      <a16:colId xmlns:a16="http://schemas.microsoft.com/office/drawing/2014/main" val="2168002610"/>
                    </a:ext>
                  </a:extLst>
                </a:gridCol>
              </a:tblGrid>
              <a:tr h="1201740">
                <a:tc>
                  <a:txBody>
                    <a:bodyPr/>
                    <a:lstStyle/>
                    <a:p>
                      <a:pPr algn="ctr" fontAlgn="ctr"/>
                      <a:r>
                        <a:rPr lang="ja-JP" altLang="en-US" sz="1500" b="0" i="0">
                          <a:effectLst/>
                        </a:rPr>
                        <a:t>名称</a:t>
                      </a:r>
                    </a:p>
                  </a:txBody>
                  <a:tcPr marL="73966" marR="73966" marT="36983" marB="36983" anchor="ctr">
                    <a:lnL>
                      <a:noFill/>
                    </a:lnL>
                    <a:lnR w="9525" cap="flat" cmpd="sng" algn="ctr">
                      <a:solidFill>
                        <a:srgbClr val="D1D1D1"/>
                      </a:solidFill>
                      <a:prstDash val="dot"/>
                      <a:round/>
                      <a:headEnd type="none" w="med" len="med"/>
                      <a:tailEnd type="none" w="med" len="med"/>
                    </a:lnR>
                    <a:lnT>
                      <a:noFill/>
                    </a:lnT>
                    <a:lnB w="9525" cap="flat" cmpd="sng" algn="ctr">
                      <a:solidFill>
                        <a:srgbClr val="D1D1D1"/>
                      </a:solidFill>
                      <a:prstDash val="dot"/>
                      <a:round/>
                      <a:headEnd type="none" w="med" len="med"/>
                      <a:tailEnd type="none" w="med" len="med"/>
                    </a:lnB>
                    <a:solidFill>
                      <a:srgbClr val="F7F7F7"/>
                    </a:solidFill>
                  </a:tcPr>
                </a:tc>
                <a:tc>
                  <a:txBody>
                    <a:bodyPr/>
                    <a:lstStyle/>
                    <a:p>
                      <a:pPr fontAlgn="ctr"/>
                      <a:r>
                        <a:rPr lang="ja-JP" altLang="en-US" sz="1500" b="0" i="0">
                          <a:effectLst/>
                        </a:rPr>
                        <a:t>一般社団法人　日本ダイバーシティ推進協会</a:t>
                      </a:r>
                      <a:br>
                        <a:rPr lang="ja-JP" altLang="en-US" sz="1500" b="0" i="0">
                          <a:effectLst/>
                        </a:rPr>
                      </a:br>
                      <a:r>
                        <a:rPr lang="ja-JP" altLang="en-US" sz="1500" b="0" i="0">
                          <a:effectLst/>
                        </a:rPr>
                        <a:t>（</a:t>
                      </a:r>
                      <a:r>
                        <a:rPr lang="en-US" sz="1500" b="0" i="0">
                          <a:effectLst/>
                        </a:rPr>
                        <a:t>Japanese Diversity Networking Association）</a:t>
                      </a:r>
                    </a:p>
                  </a:txBody>
                  <a:tcPr marL="73966" marR="73966" marT="36983" marB="36983" anchor="ctr">
                    <a:lnL w="9525" cap="flat" cmpd="sng" algn="ctr">
                      <a:solidFill>
                        <a:srgbClr val="D1D1D1"/>
                      </a:solidFill>
                      <a:prstDash val="dot"/>
                      <a:round/>
                      <a:headEnd type="none" w="med" len="med"/>
                      <a:tailEnd type="none" w="med" len="med"/>
                    </a:lnL>
                    <a:lnR>
                      <a:noFill/>
                    </a:lnR>
                    <a:lnT>
                      <a:noFill/>
                    </a:lnT>
                    <a:lnB w="9525" cap="flat" cmpd="sng" algn="ctr">
                      <a:solidFill>
                        <a:srgbClr val="D1D1D1"/>
                      </a:solidFill>
                      <a:prstDash val="dot"/>
                      <a:round/>
                      <a:headEnd type="none" w="med" len="med"/>
                      <a:tailEnd type="none" w="med" len="med"/>
                    </a:lnB>
                    <a:solidFill>
                      <a:srgbClr val="FFFFFF"/>
                    </a:solidFill>
                  </a:tcPr>
                </a:tc>
                <a:extLst>
                  <a:ext uri="{0D108BD9-81ED-4DB2-BD59-A6C34878D82A}">
                    <a16:rowId xmlns:a16="http://schemas.microsoft.com/office/drawing/2014/main" val="2031552294"/>
                  </a:ext>
                </a:extLst>
              </a:tr>
              <a:tr h="750630">
                <a:tc>
                  <a:txBody>
                    <a:bodyPr/>
                    <a:lstStyle/>
                    <a:p>
                      <a:pPr algn="ctr" fontAlgn="ctr"/>
                      <a:r>
                        <a:rPr lang="ja-JP" altLang="en-US" sz="1500" b="0" i="0">
                          <a:effectLst/>
                        </a:rPr>
                        <a:t>所在地</a:t>
                      </a:r>
                    </a:p>
                  </a:txBody>
                  <a:tcPr marL="73966" marR="73966" marT="36983" marB="36983" anchor="ctr">
                    <a:lnL>
                      <a:noFill/>
                    </a:lnL>
                    <a:lnR w="9525" cap="flat" cmpd="sng" algn="ctr">
                      <a:solidFill>
                        <a:srgbClr val="D1D1D1"/>
                      </a:solidFill>
                      <a:prstDash val="dot"/>
                      <a:round/>
                      <a:headEnd type="none" w="med" len="med"/>
                      <a:tailEnd type="none" w="med" len="med"/>
                    </a:lnR>
                    <a:lnT w="9525" cap="flat" cmpd="sng" algn="ctr">
                      <a:solidFill>
                        <a:srgbClr val="D1D1D1"/>
                      </a:solidFill>
                      <a:prstDash val="dot"/>
                      <a:round/>
                      <a:headEnd type="none" w="med" len="med"/>
                      <a:tailEnd type="none" w="med" len="med"/>
                    </a:lnT>
                    <a:lnB w="9525" cap="flat" cmpd="sng" algn="ctr">
                      <a:solidFill>
                        <a:srgbClr val="D1D1D1"/>
                      </a:solidFill>
                      <a:prstDash val="dot"/>
                      <a:round/>
                      <a:headEnd type="none" w="med" len="med"/>
                      <a:tailEnd type="none" w="med" len="med"/>
                    </a:lnB>
                    <a:solidFill>
                      <a:srgbClr val="F7F7F7"/>
                    </a:solidFill>
                  </a:tcPr>
                </a:tc>
                <a:tc>
                  <a:txBody>
                    <a:bodyPr/>
                    <a:lstStyle/>
                    <a:p>
                      <a:pPr fontAlgn="ctr"/>
                      <a:r>
                        <a:rPr lang="ja-JP" altLang="en-US" sz="1500" b="0" i="0">
                          <a:effectLst/>
                        </a:rPr>
                        <a:t>愛知県名古屋市中村区本陣通５</a:t>
                      </a:r>
                      <a:r>
                        <a:rPr lang="en-US" altLang="ja-JP" sz="1500" b="0" i="0">
                          <a:effectLst/>
                        </a:rPr>
                        <a:t>-</a:t>
                      </a:r>
                      <a:r>
                        <a:rPr lang="ja-JP" altLang="en-US" sz="1500" b="0" i="0">
                          <a:effectLst/>
                        </a:rPr>
                        <a:t>６</a:t>
                      </a:r>
                      <a:r>
                        <a:rPr lang="en-US" altLang="ja-JP" sz="1500" b="0" i="0">
                          <a:effectLst/>
                        </a:rPr>
                        <a:t>-</a:t>
                      </a:r>
                      <a:r>
                        <a:rPr lang="ja-JP" altLang="en-US" sz="1500" b="0" i="0">
                          <a:effectLst/>
                        </a:rPr>
                        <a:t>１　地域資源長屋なかむら</a:t>
                      </a:r>
                    </a:p>
                  </a:txBody>
                  <a:tcPr marL="73966" marR="73966" marT="36983" marB="36983" anchor="ctr">
                    <a:lnL w="9525" cap="flat" cmpd="sng" algn="ctr">
                      <a:solidFill>
                        <a:srgbClr val="D1D1D1"/>
                      </a:solidFill>
                      <a:prstDash val="dot"/>
                      <a:round/>
                      <a:headEnd type="none" w="med" len="med"/>
                      <a:tailEnd type="none" w="med" len="med"/>
                    </a:lnL>
                    <a:lnR>
                      <a:noFill/>
                    </a:lnR>
                    <a:lnT w="9525" cap="flat" cmpd="sng" algn="ctr">
                      <a:solidFill>
                        <a:srgbClr val="D1D1D1"/>
                      </a:solidFill>
                      <a:prstDash val="dot"/>
                      <a:round/>
                      <a:headEnd type="none" w="med" len="med"/>
                      <a:tailEnd type="none" w="med" len="med"/>
                    </a:lnT>
                    <a:lnB w="9525" cap="flat" cmpd="sng" algn="ctr">
                      <a:solidFill>
                        <a:srgbClr val="D1D1D1"/>
                      </a:solidFill>
                      <a:prstDash val="dot"/>
                      <a:round/>
                      <a:headEnd type="none" w="med" len="med"/>
                      <a:tailEnd type="none" w="med" len="med"/>
                    </a:lnB>
                    <a:solidFill>
                      <a:srgbClr val="FFFFFF"/>
                    </a:solidFill>
                  </a:tcPr>
                </a:tc>
                <a:extLst>
                  <a:ext uri="{0D108BD9-81ED-4DB2-BD59-A6C34878D82A}">
                    <a16:rowId xmlns:a16="http://schemas.microsoft.com/office/drawing/2014/main" val="564781673"/>
                  </a:ext>
                </a:extLst>
              </a:tr>
              <a:tr h="299521">
                <a:tc>
                  <a:txBody>
                    <a:bodyPr/>
                    <a:lstStyle/>
                    <a:p>
                      <a:pPr algn="ctr" fontAlgn="ctr"/>
                      <a:r>
                        <a:rPr lang="en-US" sz="1500" b="0" i="0">
                          <a:effectLst/>
                        </a:rPr>
                        <a:t>TEL</a:t>
                      </a:r>
                    </a:p>
                  </a:txBody>
                  <a:tcPr marL="73966" marR="73966" marT="36983" marB="36983" anchor="ctr">
                    <a:lnL>
                      <a:noFill/>
                    </a:lnL>
                    <a:lnR w="9525" cap="flat" cmpd="sng" algn="ctr">
                      <a:solidFill>
                        <a:srgbClr val="D1D1D1"/>
                      </a:solidFill>
                      <a:prstDash val="dot"/>
                      <a:round/>
                      <a:headEnd type="none" w="med" len="med"/>
                      <a:tailEnd type="none" w="med" len="med"/>
                    </a:lnR>
                    <a:lnT w="9525" cap="flat" cmpd="sng" algn="ctr">
                      <a:solidFill>
                        <a:srgbClr val="D1D1D1"/>
                      </a:solidFill>
                      <a:prstDash val="dot"/>
                      <a:round/>
                      <a:headEnd type="none" w="med" len="med"/>
                      <a:tailEnd type="none" w="med" len="med"/>
                    </a:lnT>
                    <a:lnB w="9525" cap="flat" cmpd="sng" algn="ctr">
                      <a:solidFill>
                        <a:srgbClr val="D1D1D1"/>
                      </a:solidFill>
                      <a:prstDash val="dot"/>
                      <a:round/>
                      <a:headEnd type="none" w="med" len="med"/>
                      <a:tailEnd type="none" w="med" len="med"/>
                    </a:lnB>
                    <a:solidFill>
                      <a:srgbClr val="F7F7F7"/>
                    </a:solidFill>
                  </a:tcPr>
                </a:tc>
                <a:tc>
                  <a:txBody>
                    <a:bodyPr/>
                    <a:lstStyle/>
                    <a:p>
                      <a:pPr fontAlgn="ctr"/>
                      <a:r>
                        <a:rPr lang="ja-JP" altLang="en-US" sz="1500" b="0" i="0" dirty="0">
                          <a:effectLst/>
                        </a:rPr>
                        <a:t>０５２</a:t>
                      </a:r>
                      <a:r>
                        <a:rPr lang="en-US" altLang="ja-JP" sz="1500" b="0" i="0" dirty="0">
                          <a:effectLst/>
                        </a:rPr>
                        <a:t>-</a:t>
                      </a:r>
                      <a:r>
                        <a:rPr lang="ja-JP" altLang="en-US" sz="1500" b="0" i="0" dirty="0">
                          <a:effectLst/>
                        </a:rPr>
                        <a:t>４４６</a:t>
                      </a:r>
                      <a:r>
                        <a:rPr lang="en-US" altLang="ja-JP" sz="1500" b="0" i="0" dirty="0">
                          <a:effectLst/>
                        </a:rPr>
                        <a:t>-</a:t>
                      </a:r>
                      <a:r>
                        <a:rPr lang="ja-JP" altLang="en-US" sz="1500" b="0" i="0" dirty="0">
                          <a:effectLst/>
                        </a:rPr>
                        <a:t>５５８４</a:t>
                      </a:r>
                    </a:p>
                  </a:txBody>
                  <a:tcPr marL="73966" marR="73966" marT="36983" marB="36983" anchor="ctr">
                    <a:lnL w="9525" cap="flat" cmpd="sng" algn="ctr">
                      <a:solidFill>
                        <a:srgbClr val="D1D1D1"/>
                      </a:solidFill>
                      <a:prstDash val="dot"/>
                      <a:round/>
                      <a:headEnd type="none" w="med" len="med"/>
                      <a:tailEnd type="none" w="med" len="med"/>
                    </a:lnL>
                    <a:lnR>
                      <a:noFill/>
                    </a:lnR>
                    <a:lnT w="9525" cap="flat" cmpd="sng" algn="ctr">
                      <a:solidFill>
                        <a:srgbClr val="D1D1D1"/>
                      </a:solidFill>
                      <a:prstDash val="dot"/>
                      <a:round/>
                      <a:headEnd type="none" w="med" len="med"/>
                      <a:tailEnd type="none" w="med" len="med"/>
                    </a:lnT>
                    <a:lnB w="9525" cap="flat" cmpd="sng" algn="ctr">
                      <a:solidFill>
                        <a:srgbClr val="D1D1D1"/>
                      </a:solidFill>
                      <a:prstDash val="dot"/>
                      <a:round/>
                      <a:headEnd type="none" w="med" len="med"/>
                      <a:tailEnd type="none" w="med" len="med"/>
                    </a:lnB>
                    <a:solidFill>
                      <a:srgbClr val="FFFFFF"/>
                    </a:solidFill>
                  </a:tcPr>
                </a:tc>
                <a:extLst>
                  <a:ext uri="{0D108BD9-81ED-4DB2-BD59-A6C34878D82A}">
                    <a16:rowId xmlns:a16="http://schemas.microsoft.com/office/drawing/2014/main" val="2721754334"/>
                  </a:ext>
                </a:extLst>
              </a:tr>
              <a:tr h="299521">
                <a:tc>
                  <a:txBody>
                    <a:bodyPr/>
                    <a:lstStyle/>
                    <a:p>
                      <a:pPr algn="ctr" fontAlgn="ctr"/>
                      <a:r>
                        <a:rPr lang="en-US" sz="1500" b="0" i="0">
                          <a:effectLst/>
                        </a:rPr>
                        <a:t>E-mail</a:t>
                      </a:r>
                    </a:p>
                  </a:txBody>
                  <a:tcPr marL="73966" marR="73966" marT="36983" marB="36983" anchor="ctr">
                    <a:lnL>
                      <a:noFill/>
                    </a:lnL>
                    <a:lnR w="9525" cap="flat" cmpd="sng" algn="ctr">
                      <a:solidFill>
                        <a:srgbClr val="D1D1D1"/>
                      </a:solidFill>
                      <a:prstDash val="dot"/>
                      <a:round/>
                      <a:headEnd type="none" w="med" len="med"/>
                      <a:tailEnd type="none" w="med" len="med"/>
                    </a:lnR>
                    <a:lnT w="9525" cap="flat" cmpd="sng" algn="ctr">
                      <a:solidFill>
                        <a:srgbClr val="D1D1D1"/>
                      </a:solidFill>
                      <a:prstDash val="dot"/>
                      <a:round/>
                      <a:headEnd type="none" w="med" len="med"/>
                      <a:tailEnd type="none" w="med" len="med"/>
                    </a:lnT>
                    <a:lnB w="9525" cap="flat" cmpd="sng" algn="ctr">
                      <a:solidFill>
                        <a:srgbClr val="D1D1D1"/>
                      </a:solidFill>
                      <a:prstDash val="dot"/>
                      <a:round/>
                      <a:headEnd type="none" w="med" len="med"/>
                      <a:tailEnd type="none" w="med" len="med"/>
                    </a:lnB>
                    <a:solidFill>
                      <a:srgbClr val="F7F7F7"/>
                    </a:solidFill>
                  </a:tcPr>
                </a:tc>
                <a:tc>
                  <a:txBody>
                    <a:bodyPr/>
                    <a:lstStyle/>
                    <a:p>
                      <a:pPr fontAlgn="ctr"/>
                      <a:r>
                        <a:rPr lang="en-US" sz="1500" b="0" i="0">
                          <a:effectLst/>
                        </a:rPr>
                        <a:t>info@j-dna.org</a:t>
                      </a:r>
                    </a:p>
                  </a:txBody>
                  <a:tcPr marL="73966" marR="73966" marT="36983" marB="36983" anchor="ctr">
                    <a:lnL w="9525" cap="flat" cmpd="sng" algn="ctr">
                      <a:solidFill>
                        <a:srgbClr val="D1D1D1"/>
                      </a:solidFill>
                      <a:prstDash val="dot"/>
                      <a:round/>
                      <a:headEnd type="none" w="med" len="med"/>
                      <a:tailEnd type="none" w="med" len="med"/>
                    </a:lnL>
                    <a:lnR>
                      <a:noFill/>
                    </a:lnR>
                    <a:lnT w="9525" cap="flat" cmpd="sng" algn="ctr">
                      <a:solidFill>
                        <a:srgbClr val="D1D1D1"/>
                      </a:solidFill>
                      <a:prstDash val="dot"/>
                      <a:round/>
                      <a:headEnd type="none" w="med" len="med"/>
                      <a:tailEnd type="none" w="med" len="med"/>
                    </a:lnT>
                    <a:lnB w="9525" cap="flat" cmpd="sng" algn="ctr">
                      <a:solidFill>
                        <a:srgbClr val="D1D1D1"/>
                      </a:solidFill>
                      <a:prstDash val="dot"/>
                      <a:round/>
                      <a:headEnd type="none" w="med" len="med"/>
                      <a:tailEnd type="none" w="med" len="med"/>
                    </a:lnB>
                    <a:solidFill>
                      <a:srgbClr val="FFFFFF"/>
                    </a:solidFill>
                  </a:tcPr>
                </a:tc>
                <a:extLst>
                  <a:ext uri="{0D108BD9-81ED-4DB2-BD59-A6C34878D82A}">
                    <a16:rowId xmlns:a16="http://schemas.microsoft.com/office/drawing/2014/main" val="1791034703"/>
                  </a:ext>
                </a:extLst>
              </a:tr>
              <a:tr h="299521">
                <a:tc>
                  <a:txBody>
                    <a:bodyPr/>
                    <a:lstStyle/>
                    <a:p>
                      <a:pPr algn="ctr" fontAlgn="ctr"/>
                      <a:r>
                        <a:rPr lang="ja-JP" altLang="en-US" sz="1500" b="0" i="0">
                          <a:effectLst/>
                        </a:rPr>
                        <a:t>代表理事</a:t>
                      </a:r>
                    </a:p>
                  </a:txBody>
                  <a:tcPr marL="73966" marR="73966" marT="36983" marB="36983" anchor="ctr">
                    <a:lnL>
                      <a:noFill/>
                    </a:lnL>
                    <a:lnR w="9525" cap="flat" cmpd="sng" algn="ctr">
                      <a:solidFill>
                        <a:srgbClr val="D1D1D1"/>
                      </a:solidFill>
                      <a:prstDash val="dot"/>
                      <a:round/>
                      <a:headEnd type="none" w="med" len="med"/>
                      <a:tailEnd type="none" w="med" len="med"/>
                    </a:lnR>
                    <a:lnT w="9525" cap="flat" cmpd="sng" algn="ctr">
                      <a:solidFill>
                        <a:srgbClr val="D1D1D1"/>
                      </a:solidFill>
                      <a:prstDash val="dot"/>
                      <a:round/>
                      <a:headEnd type="none" w="med" len="med"/>
                      <a:tailEnd type="none" w="med" len="med"/>
                    </a:lnT>
                    <a:lnB w="9525" cap="flat" cmpd="sng" algn="ctr">
                      <a:solidFill>
                        <a:srgbClr val="D1D1D1"/>
                      </a:solidFill>
                      <a:prstDash val="dot"/>
                      <a:round/>
                      <a:headEnd type="none" w="med" len="med"/>
                      <a:tailEnd type="none" w="med" len="med"/>
                    </a:lnB>
                    <a:solidFill>
                      <a:srgbClr val="F7F7F7"/>
                    </a:solidFill>
                  </a:tcPr>
                </a:tc>
                <a:tc>
                  <a:txBody>
                    <a:bodyPr/>
                    <a:lstStyle/>
                    <a:p>
                      <a:pPr fontAlgn="ctr"/>
                      <a:r>
                        <a:rPr lang="ja-JP" altLang="en-US" sz="1500" b="0" i="0">
                          <a:effectLst/>
                        </a:rPr>
                        <a:t>久保　博揮</a:t>
                      </a:r>
                    </a:p>
                  </a:txBody>
                  <a:tcPr marL="73966" marR="73966" marT="36983" marB="36983" anchor="ctr">
                    <a:lnL w="9525" cap="flat" cmpd="sng" algn="ctr">
                      <a:solidFill>
                        <a:srgbClr val="D1D1D1"/>
                      </a:solidFill>
                      <a:prstDash val="dot"/>
                      <a:round/>
                      <a:headEnd type="none" w="med" len="med"/>
                      <a:tailEnd type="none" w="med" len="med"/>
                    </a:lnL>
                    <a:lnR>
                      <a:noFill/>
                    </a:lnR>
                    <a:lnT w="9525" cap="flat" cmpd="sng" algn="ctr">
                      <a:solidFill>
                        <a:srgbClr val="D1D1D1"/>
                      </a:solidFill>
                      <a:prstDash val="dot"/>
                      <a:round/>
                      <a:headEnd type="none" w="med" len="med"/>
                      <a:tailEnd type="none" w="med" len="med"/>
                    </a:lnT>
                    <a:lnB w="9525" cap="flat" cmpd="sng" algn="ctr">
                      <a:solidFill>
                        <a:srgbClr val="D1D1D1"/>
                      </a:solidFill>
                      <a:prstDash val="dot"/>
                      <a:round/>
                      <a:headEnd type="none" w="med" len="med"/>
                      <a:tailEnd type="none" w="med" len="med"/>
                    </a:lnB>
                    <a:solidFill>
                      <a:srgbClr val="FFFFFF"/>
                    </a:solidFill>
                  </a:tcPr>
                </a:tc>
                <a:extLst>
                  <a:ext uri="{0D108BD9-81ED-4DB2-BD59-A6C34878D82A}">
                    <a16:rowId xmlns:a16="http://schemas.microsoft.com/office/drawing/2014/main" val="2384200678"/>
                  </a:ext>
                </a:extLst>
              </a:tr>
              <a:tr h="750630">
                <a:tc>
                  <a:txBody>
                    <a:bodyPr/>
                    <a:lstStyle/>
                    <a:p>
                      <a:pPr algn="ctr" fontAlgn="ctr"/>
                      <a:r>
                        <a:rPr lang="ja-JP" altLang="en-US" sz="1500" b="0" i="0">
                          <a:effectLst/>
                        </a:rPr>
                        <a:t>理事</a:t>
                      </a:r>
                    </a:p>
                  </a:txBody>
                  <a:tcPr marL="73966" marR="73966" marT="36983" marB="36983" anchor="ctr">
                    <a:lnL>
                      <a:noFill/>
                    </a:lnL>
                    <a:lnR w="9525" cap="flat" cmpd="sng" algn="ctr">
                      <a:solidFill>
                        <a:srgbClr val="D1D1D1"/>
                      </a:solidFill>
                      <a:prstDash val="dot"/>
                      <a:round/>
                      <a:headEnd type="none" w="med" len="med"/>
                      <a:tailEnd type="none" w="med" len="med"/>
                    </a:lnR>
                    <a:lnT w="9525" cap="flat" cmpd="sng" algn="ctr">
                      <a:solidFill>
                        <a:srgbClr val="D1D1D1"/>
                      </a:solidFill>
                      <a:prstDash val="dot"/>
                      <a:round/>
                      <a:headEnd type="none" w="med" len="med"/>
                      <a:tailEnd type="none" w="med" len="med"/>
                    </a:lnT>
                    <a:lnB w="9525" cap="flat" cmpd="sng" algn="ctr">
                      <a:solidFill>
                        <a:srgbClr val="D1D1D1"/>
                      </a:solidFill>
                      <a:prstDash val="dot"/>
                      <a:round/>
                      <a:headEnd type="none" w="med" len="med"/>
                      <a:tailEnd type="none" w="med" len="med"/>
                    </a:lnB>
                    <a:solidFill>
                      <a:srgbClr val="F7F7F7"/>
                    </a:solidFill>
                  </a:tcPr>
                </a:tc>
                <a:tc>
                  <a:txBody>
                    <a:bodyPr/>
                    <a:lstStyle/>
                    <a:p>
                      <a:pPr fontAlgn="ctr"/>
                      <a:r>
                        <a:rPr lang="zh-TW" altLang="en-US" sz="1500" b="0" i="0">
                          <a:effectLst/>
                        </a:rPr>
                        <a:t>三瀬　雅之</a:t>
                      </a:r>
                      <a:br>
                        <a:rPr lang="zh-TW" altLang="en-US" sz="1500" b="0" i="0">
                          <a:effectLst/>
                        </a:rPr>
                      </a:br>
                      <a:r>
                        <a:rPr lang="zh-TW" altLang="en-US" sz="1500" b="0" i="0">
                          <a:effectLst/>
                        </a:rPr>
                        <a:t>三治　智子</a:t>
                      </a:r>
                      <a:br>
                        <a:rPr lang="zh-TW" altLang="en-US" sz="1500" b="0" i="0">
                          <a:effectLst/>
                        </a:rPr>
                      </a:br>
                      <a:r>
                        <a:rPr lang="zh-TW" altLang="en-US" sz="1500" b="0" i="0">
                          <a:effectLst/>
                        </a:rPr>
                        <a:t>寺澤　晶子</a:t>
                      </a:r>
                    </a:p>
                  </a:txBody>
                  <a:tcPr marL="73966" marR="73966" marT="36983" marB="36983" anchor="ctr">
                    <a:lnL w="9525" cap="flat" cmpd="sng" algn="ctr">
                      <a:solidFill>
                        <a:srgbClr val="D1D1D1"/>
                      </a:solidFill>
                      <a:prstDash val="dot"/>
                      <a:round/>
                      <a:headEnd type="none" w="med" len="med"/>
                      <a:tailEnd type="none" w="med" len="med"/>
                    </a:lnL>
                    <a:lnR>
                      <a:noFill/>
                    </a:lnR>
                    <a:lnT w="9525" cap="flat" cmpd="sng" algn="ctr">
                      <a:solidFill>
                        <a:srgbClr val="D1D1D1"/>
                      </a:solidFill>
                      <a:prstDash val="dot"/>
                      <a:round/>
                      <a:headEnd type="none" w="med" len="med"/>
                      <a:tailEnd type="none" w="med" len="med"/>
                    </a:lnT>
                    <a:lnB w="9525" cap="flat" cmpd="sng" algn="ctr">
                      <a:solidFill>
                        <a:srgbClr val="D1D1D1"/>
                      </a:solidFill>
                      <a:prstDash val="dot"/>
                      <a:round/>
                      <a:headEnd type="none" w="med" len="med"/>
                      <a:tailEnd type="none" w="med" len="med"/>
                    </a:lnB>
                    <a:solidFill>
                      <a:srgbClr val="FFFFFF"/>
                    </a:solidFill>
                  </a:tcPr>
                </a:tc>
                <a:extLst>
                  <a:ext uri="{0D108BD9-81ED-4DB2-BD59-A6C34878D82A}">
                    <a16:rowId xmlns:a16="http://schemas.microsoft.com/office/drawing/2014/main" val="3691480755"/>
                  </a:ext>
                </a:extLst>
              </a:tr>
              <a:tr h="299521">
                <a:tc>
                  <a:txBody>
                    <a:bodyPr/>
                    <a:lstStyle/>
                    <a:p>
                      <a:pPr algn="ctr" fontAlgn="ctr"/>
                      <a:r>
                        <a:rPr lang="ja-JP" altLang="en-US" sz="1500" b="0" i="0">
                          <a:effectLst/>
                        </a:rPr>
                        <a:t>監事</a:t>
                      </a:r>
                    </a:p>
                  </a:txBody>
                  <a:tcPr marL="73966" marR="73966" marT="36983" marB="36983" anchor="ctr">
                    <a:lnL>
                      <a:noFill/>
                    </a:lnL>
                    <a:lnR w="9525" cap="flat" cmpd="sng" algn="ctr">
                      <a:solidFill>
                        <a:srgbClr val="D1D1D1"/>
                      </a:solidFill>
                      <a:prstDash val="dot"/>
                      <a:round/>
                      <a:headEnd type="none" w="med" len="med"/>
                      <a:tailEnd type="none" w="med" len="med"/>
                    </a:lnR>
                    <a:lnT w="9525" cap="flat" cmpd="sng" algn="ctr">
                      <a:solidFill>
                        <a:srgbClr val="D1D1D1"/>
                      </a:solidFill>
                      <a:prstDash val="dot"/>
                      <a:round/>
                      <a:headEnd type="none" w="med" len="med"/>
                      <a:tailEnd type="none" w="med" len="med"/>
                    </a:lnT>
                    <a:lnB w="9525" cap="flat" cmpd="sng" algn="ctr">
                      <a:solidFill>
                        <a:srgbClr val="D1D1D1"/>
                      </a:solidFill>
                      <a:prstDash val="dot"/>
                      <a:round/>
                      <a:headEnd type="none" w="med" len="med"/>
                      <a:tailEnd type="none" w="med" len="med"/>
                    </a:lnB>
                    <a:solidFill>
                      <a:srgbClr val="F7F7F7"/>
                    </a:solidFill>
                  </a:tcPr>
                </a:tc>
                <a:tc>
                  <a:txBody>
                    <a:bodyPr/>
                    <a:lstStyle/>
                    <a:p>
                      <a:pPr fontAlgn="ctr"/>
                      <a:r>
                        <a:rPr lang="ja-JP" altLang="en-US" sz="1500" b="0" i="0">
                          <a:effectLst/>
                        </a:rPr>
                        <a:t>加藤　正浩</a:t>
                      </a:r>
                    </a:p>
                  </a:txBody>
                  <a:tcPr marL="73966" marR="73966" marT="36983" marB="36983" anchor="ctr">
                    <a:lnL w="9525" cap="flat" cmpd="sng" algn="ctr">
                      <a:solidFill>
                        <a:srgbClr val="D1D1D1"/>
                      </a:solidFill>
                      <a:prstDash val="dot"/>
                      <a:round/>
                      <a:headEnd type="none" w="med" len="med"/>
                      <a:tailEnd type="none" w="med" len="med"/>
                    </a:lnL>
                    <a:lnR>
                      <a:noFill/>
                    </a:lnR>
                    <a:lnT w="9525" cap="flat" cmpd="sng" algn="ctr">
                      <a:solidFill>
                        <a:srgbClr val="D1D1D1"/>
                      </a:solidFill>
                      <a:prstDash val="dot"/>
                      <a:round/>
                      <a:headEnd type="none" w="med" len="med"/>
                      <a:tailEnd type="none" w="med" len="med"/>
                    </a:lnT>
                    <a:lnB w="9525" cap="flat" cmpd="sng" algn="ctr">
                      <a:solidFill>
                        <a:srgbClr val="D1D1D1"/>
                      </a:solidFill>
                      <a:prstDash val="dot"/>
                      <a:round/>
                      <a:headEnd type="none" w="med" len="med"/>
                      <a:tailEnd type="none" w="med" len="med"/>
                    </a:lnB>
                    <a:solidFill>
                      <a:srgbClr val="FFFFFF"/>
                    </a:solidFill>
                  </a:tcPr>
                </a:tc>
                <a:extLst>
                  <a:ext uri="{0D108BD9-81ED-4DB2-BD59-A6C34878D82A}">
                    <a16:rowId xmlns:a16="http://schemas.microsoft.com/office/drawing/2014/main" val="25046076"/>
                  </a:ext>
                </a:extLst>
              </a:tr>
              <a:tr h="525076">
                <a:tc>
                  <a:txBody>
                    <a:bodyPr/>
                    <a:lstStyle/>
                    <a:p>
                      <a:pPr algn="ctr" fontAlgn="ctr"/>
                      <a:r>
                        <a:rPr lang="ja-JP" altLang="en-US" sz="1500" b="0" i="0">
                          <a:effectLst/>
                        </a:rPr>
                        <a:t>特別顧問（レジェンドマスターコーチ）</a:t>
                      </a:r>
                    </a:p>
                  </a:txBody>
                  <a:tcPr marL="73966" marR="73966" marT="36983" marB="36983" anchor="ctr">
                    <a:lnL>
                      <a:noFill/>
                    </a:lnL>
                    <a:lnR w="9525" cap="flat" cmpd="sng" algn="ctr">
                      <a:solidFill>
                        <a:srgbClr val="D1D1D1"/>
                      </a:solidFill>
                      <a:prstDash val="dot"/>
                      <a:round/>
                      <a:headEnd type="none" w="med" len="med"/>
                      <a:tailEnd type="none" w="med" len="med"/>
                    </a:lnR>
                    <a:lnT w="9525" cap="flat" cmpd="sng" algn="ctr">
                      <a:solidFill>
                        <a:srgbClr val="D1D1D1"/>
                      </a:solidFill>
                      <a:prstDash val="dot"/>
                      <a:round/>
                      <a:headEnd type="none" w="med" len="med"/>
                      <a:tailEnd type="none" w="med" len="med"/>
                    </a:lnT>
                    <a:lnB w="9525" cap="flat" cmpd="sng" algn="ctr">
                      <a:solidFill>
                        <a:srgbClr val="D1D1D1"/>
                      </a:solidFill>
                      <a:prstDash val="dot"/>
                      <a:round/>
                      <a:headEnd type="none" w="med" len="med"/>
                      <a:tailEnd type="none" w="med" len="med"/>
                    </a:lnB>
                    <a:solidFill>
                      <a:srgbClr val="F7F7F7"/>
                    </a:solidFill>
                  </a:tcPr>
                </a:tc>
                <a:tc>
                  <a:txBody>
                    <a:bodyPr/>
                    <a:lstStyle/>
                    <a:p>
                      <a:pPr fontAlgn="ctr"/>
                      <a:r>
                        <a:rPr lang="ja-JP" altLang="en-US" sz="1500" b="0" i="0">
                          <a:effectLst/>
                        </a:rPr>
                        <a:t>肥後　道子</a:t>
                      </a:r>
                    </a:p>
                  </a:txBody>
                  <a:tcPr marL="73966" marR="73966" marT="36983" marB="36983" anchor="ctr">
                    <a:lnL w="9525" cap="flat" cmpd="sng" algn="ctr">
                      <a:solidFill>
                        <a:srgbClr val="D1D1D1"/>
                      </a:solidFill>
                      <a:prstDash val="dot"/>
                      <a:round/>
                      <a:headEnd type="none" w="med" len="med"/>
                      <a:tailEnd type="none" w="med" len="med"/>
                    </a:lnL>
                    <a:lnR>
                      <a:noFill/>
                    </a:lnR>
                    <a:lnT w="9525" cap="flat" cmpd="sng" algn="ctr">
                      <a:solidFill>
                        <a:srgbClr val="D1D1D1"/>
                      </a:solidFill>
                      <a:prstDash val="dot"/>
                      <a:round/>
                      <a:headEnd type="none" w="med" len="med"/>
                      <a:tailEnd type="none" w="med" len="med"/>
                    </a:lnT>
                    <a:lnB w="9525" cap="flat" cmpd="sng" algn="ctr">
                      <a:solidFill>
                        <a:srgbClr val="D1D1D1"/>
                      </a:solidFill>
                      <a:prstDash val="dot"/>
                      <a:round/>
                      <a:headEnd type="none" w="med" len="med"/>
                      <a:tailEnd type="none" w="med" len="med"/>
                    </a:lnB>
                    <a:solidFill>
                      <a:srgbClr val="FFFFFF"/>
                    </a:solidFill>
                  </a:tcPr>
                </a:tc>
                <a:extLst>
                  <a:ext uri="{0D108BD9-81ED-4DB2-BD59-A6C34878D82A}">
                    <a16:rowId xmlns:a16="http://schemas.microsoft.com/office/drawing/2014/main" val="2858938026"/>
                  </a:ext>
                </a:extLst>
              </a:tr>
              <a:tr h="299521">
                <a:tc>
                  <a:txBody>
                    <a:bodyPr/>
                    <a:lstStyle/>
                    <a:p>
                      <a:pPr algn="ctr" fontAlgn="ctr"/>
                      <a:r>
                        <a:rPr lang="ja-JP" altLang="en-US" sz="1500" b="0" i="0">
                          <a:effectLst/>
                        </a:rPr>
                        <a:t>顧問</a:t>
                      </a:r>
                    </a:p>
                  </a:txBody>
                  <a:tcPr marL="73966" marR="73966" marT="36983" marB="36983" anchor="ctr">
                    <a:lnL>
                      <a:noFill/>
                    </a:lnL>
                    <a:lnR w="9525" cap="flat" cmpd="sng" algn="ctr">
                      <a:solidFill>
                        <a:srgbClr val="D1D1D1"/>
                      </a:solidFill>
                      <a:prstDash val="dot"/>
                      <a:round/>
                      <a:headEnd type="none" w="med" len="med"/>
                      <a:tailEnd type="none" w="med" len="med"/>
                    </a:lnR>
                    <a:lnT w="9525" cap="flat" cmpd="sng" algn="ctr">
                      <a:solidFill>
                        <a:srgbClr val="D1D1D1"/>
                      </a:solidFill>
                      <a:prstDash val="dot"/>
                      <a:round/>
                      <a:headEnd type="none" w="med" len="med"/>
                      <a:tailEnd type="none" w="med" len="med"/>
                    </a:lnT>
                    <a:lnB w="9525" cap="flat" cmpd="sng" algn="ctr">
                      <a:solidFill>
                        <a:srgbClr val="D1D1D1"/>
                      </a:solidFill>
                      <a:prstDash val="dot"/>
                      <a:round/>
                      <a:headEnd type="none" w="med" len="med"/>
                      <a:tailEnd type="none" w="med" len="med"/>
                    </a:lnB>
                    <a:solidFill>
                      <a:srgbClr val="F7F7F7"/>
                    </a:solidFill>
                  </a:tcPr>
                </a:tc>
                <a:tc>
                  <a:txBody>
                    <a:bodyPr/>
                    <a:lstStyle/>
                    <a:p>
                      <a:pPr fontAlgn="ctr"/>
                      <a:r>
                        <a:rPr lang="ja-JP" altLang="en-US" sz="1500" b="0" i="0" dirty="0">
                          <a:effectLst/>
                        </a:rPr>
                        <a:t>上野　恭子</a:t>
                      </a:r>
                    </a:p>
                  </a:txBody>
                  <a:tcPr marL="73966" marR="73966" marT="36983" marB="36983" anchor="ctr">
                    <a:lnL w="9525" cap="flat" cmpd="sng" algn="ctr">
                      <a:solidFill>
                        <a:srgbClr val="D1D1D1"/>
                      </a:solidFill>
                      <a:prstDash val="dot"/>
                      <a:round/>
                      <a:headEnd type="none" w="med" len="med"/>
                      <a:tailEnd type="none" w="med" len="med"/>
                    </a:lnL>
                    <a:lnR>
                      <a:noFill/>
                    </a:lnR>
                    <a:lnT w="9525" cap="flat" cmpd="sng" algn="ctr">
                      <a:solidFill>
                        <a:srgbClr val="D1D1D1"/>
                      </a:solidFill>
                      <a:prstDash val="dot"/>
                      <a:round/>
                      <a:headEnd type="none" w="med" len="med"/>
                      <a:tailEnd type="none" w="med" len="med"/>
                    </a:lnT>
                    <a:lnB w="9525" cap="flat" cmpd="sng" algn="ctr">
                      <a:solidFill>
                        <a:srgbClr val="D1D1D1"/>
                      </a:solidFill>
                      <a:prstDash val="dot"/>
                      <a:round/>
                      <a:headEnd type="none" w="med" len="med"/>
                      <a:tailEnd type="none" w="med" len="med"/>
                    </a:lnB>
                    <a:solidFill>
                      <a:srgbClr val="FFFFFF"/>
                    </a:solidFill>
                  </a:tcPr>
                </a:tc>
                <a:extLst>
                  <a:ext uri="{0D108BD9-81ED-4DB2-BD59-A6C34878D82A}">
                    <a16:rowId xmlns:a16="http://schemas.microsoft.com/office/drawing/2014/main" val="339244571"/>
                  </a:ext>
                </a:extLst>
              </a:tr>
            </a:tbl>
          </a:graphicData>
        </a:graphic>
      </p:graphicFrame>
    </p:spTree>
    <p:extLst>
      <p:ext uri="{BB962C8B-B14F-4D97-AF65-F5344CB8AC3E}">
        <p14:creationId xmlns:p14="http://schemas.microsoft.com/office/powerpoint/2010/main" val="1057908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C0C116-0CFA-4EAB-9CFF-3BCF98531902}"/>
              </a:ext>
            </a:extLst>
          </p:cNvPr>
          <p:cNvSpPr>
            <a:spLocks noGrp="1"/>
          </p:cNvSpPr>
          <p:nvPr>
            <p:ph type="title"/>
          </p:nvPr>
        </p:nvSpPr>
        <p:spPr/>
        <p:txBody>
          <a:bodyPr/>
          <a:lstStyle/>
          <a:p>
            <a:r>
              <a:rPr kumimoji="1" lang="ja-JP" altLang="en-US" dirty="0"/>
              <a:t>組織図</a:t>
            </a:r>
          </a:p>
        </p:txBody>
      </p:sp>
      <p:pic>
        <p:nvPicPr>
          <p:cNvPr id="7" name="図 6">
            <a:extLst>
              <a:ext uri="{FF2B5EF4-FFF2-40B4-BE49-F238E27FC236}">
                <a16:creationId xmlns:a16="http://schemas.microsoft.com/office/drawing/2014/main" id="{13C3514E-E713-40A1-9D6D-2E3080AA75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9038" y="1584763"/>
            <a:ext cx="5893924" cy="4649127"/>
          </a:xfrm>
          <a:prstGeom prst="rect">
            <a:avLst/>
          </a:prstGeom>
        </p:spPr>
      </p:pic>
    </p:spTree>
    <p:extLst>
      <p:ext uri="{BB962C8B-B14F-4D97-AF65-F5344CB8AC3E}">
        <p14:creationId xmlns:p14="http://schemas.microsoft.com/office/powerpoint/2010/main" val="1918857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56B9A3-5392-4040-8809-27AFD98C53E5}"/>
              </a:ext>
            </a:extLst>
          </p:cNvPr>
          <p:cNvSpPr>
            <a:spLocks noGrp="1"/>
          </p:cNvSpPr>
          <p:nvPr>
            <p:ph type="title"/>
          </p:nvPr>
        </p:nvSpPr>
        <p:spPr/>
        <p:txBody>
          <a:bodyPr/>
          <a:lstStyle/>
          <a:p>
            <a:r>
              <a:rPr lang="ja-JP" altLang="en-US" dirty="0"/>
              <a:t>事業概観</a:t>
            </a:r>
            <a:endParaRPr kumimoji="1" lang="ja-JP" altLang="en-US" dirty="0"/>
          </a:p>
        </p:txBody>
      </p:sp>
      <p:sp>
        <p:nvSpPr>
          <p:cNvPr id="4" name="矢印: 右 3">
            <a:extLst>
              <a:ext uri="{FF2B5EF4-FFF2-40B4-BE49-F238E27FC236}">
                <a16:creationId xmlns:a16="http://schemas.microsoft.com/office/drawing/2014/main" id="{147C0E18-CF33-426C-AFCC-1C75F99A9363}"/>
              </a:ext>
            </a:extLst>
          </p:cNvPr>
          <p:cNvSpPr/>
          <p:nvPr/>
        </p:nvSpPr>
        <p:spPr bwMode="auto">
          <a:xfrm rot="16200000">
            <a:off x="6217681" y="2212649"/>
            <a:ext cx="923226" cy="1382959"/>
          </a:xfrm>
          <a:prstGeom prst="rightArrow">
            <a:avLst/>
          </a:prstGeom>
          <a:solidFill>
            <a:srgbClr val="00B0F0"/>
          </a:solidFill>
          <a:ln>
            <a:noFill/>
            <a:headEnd type="none" w="med" len="med"/>
            <a:tailEnd type="none" w="med" len="med"/>
          </a:ln>
          <a:effectLst>
            <a:outerShdw blurRad="50800" dist="38100" dir="5400000" algn="t"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kumimoji="1" lang="ja-JP" alt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5" name="楕円 4">
            <a:extLst>
              <a:ext uri="{FF2B5EF4-FFF2-40B4-BE49-F238E27FC236}">
                <a16:creationId xmlns:a16="http://schemas.microsoft.com/office/drawing/2014/main" id="{13936350-2EDA-42E0-8E02-A6E9D562D4CC}"/>
              </a:ext>
            </a:extLst>
          </p:cNvPr>
          <p:cNvSpPr/>
          <p:nvPr/>
        </p:nvSpPr>
        <p:spPr bwMode="auto">
          <a:xfrm>
            <a:off x="4843089" y="3128980"/>
            <a:ext cx="3672410" cy="1497387"/>
          </a:xfrm>
          <a:prstGeom prst="ellipse">
            <a:avLst/>
          </a:prstGeom>
          <a:solidFill>
            <a:srgbClr val="00B050"/>
          </a:solidFill>
          <a:ln>
            <a:noFill/>
            <a:headEnd type="none" w="med" len="med"/>
            <a:tailEnd type="none" w="med" len="med"/>
          </a:ln>
          <a:effectLst>
            <a:outerShdw blurRad="50800" dist="38100" dir="5400000" algn="t"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kumimoji="1" lang="ja-JP" altLang="en-US" sz="2400" dirty="0">
                <a:solidFill>
                  <a:srgbClr val="FFFFFF"/>
                </a:solidFill>
                <a:effectLst>
                  <a:outerShdw blurRad="38100" dist="38100" dir="2700000" algn="tl">
                    <a:srgbClr val="000000">
                      <a:alpha val="43137"/>
                    </a:srgbClr>
                  </a:outerShdw>
                </a:effectLst>
                <a:latin typeface="Segoe" pitchFamily="34" charset="0"/>
              </a:rPr>
              <a:t>コミュニケーション創造</a:t>
            </a:r>
          </a:p>
        </p:txBody>
      </p:sp>
      <p:sp>
        <p:nvSpPr>
          <p:cNvPr id="6" name="テキスト ボックス 5">
            <a:extLst>
              <a:ext uri="{FF2B5EF4-FFF2-40B4-BE49-F238E27FC236}">
                <a16:creationId xmlns:a16="http://schemas.microsoft.com/office/drawing/2014/main" id="{D7EEB48B-5491-4939-A8FD-E2C4AA3162D1}"/>
              </a:ext>
            </a:extLst>
          </p:cNvPr>
          <p:cNvSpPr txBox="1"/>
          <p:nvPr/>
        </p:nvSpPr>
        <p:spPr>
          <a:xfrm>
            <a:off x="2476919" y="3616063"/>
            <a:ext cx="1790107"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kumimoji="1" lang="ja-JP" altLang="en-US" sz="2800" dirty="0">
                <a:solidFill>
                  <a:schemeClr val="tx1">
                    <a:lumMod val="85000"/>
                    <a:lumOff val="15000"/>
                  </a:schemeClr>
                </a:solidFill>
              </a:rPr>
              <a:t>個性</a:t>
            </a:r>
          </a:p>
        </p:txBody>
      </p:sp>
      <p:sp>
        <p:nvSpPr>
          <p:cNvPr id="7" name="テキスト ボックス 6">
            <a:extLst>
              <a:ext uri="{FF2B5EF4-FFF2-40B4-BE49-F238E27FC236}">
                <a16:creationId xmlns:a16="http://schemas.microsoft.com/office/drawing/2014/main" id="{DD3A3E30-509F-4FE8-8389-32269F436690}"/>
              </a:ext>
            </a:extLst>
          </p:cNvPr>
          <p:cNvSpPr txBox="1"/>
          <p:nvPr/>
        </p:nvSpPr>
        <p:spPr>
          <a:xfrm>
            <a:off x="9091562" y="3616063"/>
            <a:ext cx="1642357"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kumimoji="1" lang="ja-JP" altLang="en-US" sz="2800" dirty="0">
                <a:solidFill>
                  <a:schemeClr val="tx1">
                    <a:lumMod val="85000"/>
                    <a:lumOff val="15000"/>
                  </a:schemeClr>
                </a:solidFill>
              </a:rPr>
              <a:t>環境</a:t>
            </a:r>
          </a:p>
        </p:txBody>
      </p:sp>
      <p:sp>
        <p:nvSpPr>
          <p:cNvPr id="8" name="テキスト ボックス 7">
            <a:extLst>
              <a:ext uri="{FF2B5EF4-FFF2-40B4-BE49-F238E27FC236}">
                <a16:creationId xmlns:a16="http://schemas.microsoft.com/office/drawing/2014/main" id="{82096984-9F78-49F1-8F28-706C5B4C8D8A}"/>
              </a:ext>
            </a:extLst>
          </p:cNvPr>
          <p:cNvSpPr txBox="1"/>
          <p:nvPr/>
        </p:nvSpPr>
        <p:spPr>
          <a:xfrm>
            <a:off x="5401754" y="1762042"/>
            <a:ext cx="2555079" cy="584775"/>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kumimoji="1" lang="ja-JP" altLang="en-US" sz="3200" dirty="0"/>
              <a:t>価値</a:t>
            </a:r>
          </a:p>
        </p:txBody>
      </p:sp>
      <p:sp>
        <p:nvSpPr>
          <p:cNvPr id="9" name="テキスト ボックス 8">
            <a:extLst>
              <a:ext uri="{FF2B5EF4-FFF2-40B4-BE49-F238E27FC236}">
                <a16:creationId xmlns:a16="http://schemas.microsoft.com/office/drawing/2014/main" id="{B4D07AE8-0B26-4819-A571-71B56862CEB5}"/>
              </a:ext>
            </a:extLst>
          </p:cNvPr>
          <p:cNvSpPr txBox="1"/>
          <p:nvPr/>
        </p:nvSpPr>
        <p:spPr>
          <a:xfrm>
            <a:off x="5671181" y="5464961"/>
            <a:ext cx="2016224"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kumimoji="1" lang="ja-JP" altLang="en-US" sz="2800" dirty="0">
                <a:solidFill>
                  <a:schemeClr val="tx1">
                    <a:lumMod val="75000"/>
                    <a:lumOff val="25000"/>
                  </a:schemeClr>
                </a:solidFill>
              </a:rPr>
              <a:t>ミスマッチ</a:t>
            </a:r>
          </a:p>
        </p:txBody>
      </p:sp>
      <p:cxnSp>
        <p:nvCxnSpPr>
          <p:cNvPr id="10" name="直線矢印コネクタ 9">
            <a:extLst>
              <a:ext uri="{FF2B5EF4-FFF2-40B4-BE49-F238E27FC236}">
                <a16:creationId xmlns:a16="http://schemas.microsoft.com/office/drawing/2014/main" id="{8928E1E3-3399-48B5-BEFE-68BD22E1A3D4}"/>
              </a:ext>
            </a:extLst>
          </p:cNvPr>
          <p:cNvCxnSpPr>
            <a:cxnSpLocks/>
          </p:cNvCxnSpPr>
          <p:nvPr/>
        </p:nvCxnSpPr>
        <p:spPr>
          <a:xfrm>
            <a:off x="4369021" y="4252020"/>
            <a:ext cx="1338165" cy="1100205"/>
          </a:xfrm>
          <a:prstGeom prst="straightConnector1">
            <a:avLst/>
          </a:prstGeom>
          <a:ln w="63500">
            <a:solidFill>
              <a:srgbClr val="C0000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A753687C-31F1-4754-A11E-1D6C8FEF8C37}"/>
              </a:ext>
            </a:extLst>
          </p:cNvPr>
          <p:cNvCxnSpPr>
            <a:cxnSpLocks/>
          </p:cNvCxnSpPr>
          <p:nvPr/>
        </p:nvCxnSpPr>
        <p:spPr>
          <a:xfrm flipH="1">
            <a:off x="7449205" y="4229361"/>
            <a:ext cx="1642357" cy="1100205"/>
          </a:xfrm>
          <a:prstGeom prst="straightConnector1">
            <a:avLst/>
          </a:prstGeom>
          <a:ln w="63500">
            <a:solidFill>
              <a:srgbClr val="C0000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70920CE4-26F6-4E60-8E3F-445DD323E22A}"/>
              </a:ext>
            </a:extLst>
          </p:cNvPr>
          <p:cNvCxnSpPr>
            <a:cxnSpLocks/>
            <a:stCxn id="7" idx="1"/>
            <a:endCxn id="5" idx="6"/>
          </p:cNvCxnSpPr>
          <p:nvPr/>
        </p:nvCxnSpPr>
        <p:spPr>
          <a:xfrm flipH="1">
            <a:off x="8515499" y="3877673"/>
            <a:ext cx="576063" cy="1"/>
          </a:xfrm>
          <a:prstGeom prst="straightConnector1">
            <a:avLst/>
          </a:prstGeom>
          <a:ln w="101600">
            <a:solidFill>
              <a:srgbClr val="00B0F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5CD76584-D967-4F32-9A84-17B536912C9D}"/>
              </a:ext>
            </a:extLst>
          </p:cNvPr>
          <p:cNvCxnSpPr>
            <a:cxnSpLocks/>
            <a:stCxn id="6" idx="3"/>
            <a:endCxn id="5" idx="2"/>
          </p:cNvCxnSpPr>
          <p:nvPr/>
        </p:nvCxnSpPr>
        <p:spPr>
          <a:xfrm>
            <a:off x="4267026" y="3877673"/>
            <a:ext cx="576063" cy="1"/>
          </a:xfrm>
          <a:prstGeom prst="straightConnector1">
            <a:avLst/>
          </a:prstGeom>
          <a:ln w="101600">
            <a:solidFill>
              <a:srgbClr val="00B0F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7506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BECA60-DA83-4B0E-9589-260E670CEAAE}"/>
              </a:ext>
            </a:extLst>
          </p:cNvPr>
          <p:cNvSpPr>
            <a:spLocks noGrp="1"/>
          </p:cNvSpPr>
          <p:nvPr>
            <p:ph type="title"/>
          </p:nvPr>
        </p:nvSpPr>
        <p:spPr/>
        <p:txBody>
          <a:bodyPr/>
          <a:lstStyle/>
          <a:p>
            <a:r>
              <a:rPr lang="ja-JP" altLang="en-US" dirty="0"/>
              <a:t>事業概要１</a:t>
            </a:r>
            <a:r>
              <a:rPr lang="en-US" altLang="ja-JP" dirty="0"/>
              <a:t>-</a:t>
            </a:r>
            <a:r>
              <a:rPr lang="ja-JP" altLang="en-US" dirty="0"/>
              <a:t>１</a:t>
            </a:r>
            <a:endParaRPr kumimoji="1" lang="ja-JP" altLang="en-US" dirty="0"/>
          </a:p>
        </p:txBody>
      </p:sp>
      <p:sp>
        <p:nvSpPr>
          <p:cNvPr id="3" name="コンテンツ プレースホルダー 2">
            <a:extLst>
              <a:ext uri="{FF2B5EF4-FFF2-40B4-BE49-F238E27FC236}">
                <a16:creationId xmlns:a16="http://schemas.microsoft.com/office/drawing/2014/main" id="{A1CE07D9-6899-470E-8571-C465925C7486}"/>
              </a:ext>
            </a:extLst>
          </p:cNvPr>
          <p:cNvSpPr>
            <a:spLocks noGrp="1"/>
          </p:cNvSpPr>
          <p:nvPr>
            <p:ph idx="1"/>
          </p:nvPr>
        </p:nvSpPr>
        <p:spPr>
          <a:xfrm>
            <a:off x="2592925" y="1905000"/>
            <a:ext cx="4567530" cy="4041829"/>
          </a:xfrm>
        </p:spPr>
        <p:txBody>
          <a:bodyPr>
            <a:normAutofit/>
          </a:bodyPr>
          <a:lstStyle/>
          <a:p>
            <a:pPr marL="0" indent="0">
              <a:buNone/>
            </a:pPr>
            <a:r>
              <a:rPr lang="ja-JP" altLang="en-US" sz="2400" dirty="0"/>
              <a:t>「はたらく窓口」</a:t>
            </a:r>
            <a:endParaRPr lang="en-US" altLang="ja-JP" sz="2400" dirty="0"/>
          </a:p>
          <a:p>
            <a:pPr marL="0" indent="0">
              <a:buNone/>
            </a:pPr>
            <a:endParaRPr lang="en-US" altLang="ja-JP" sz="2400" dirty="0"/>
          </a:p>
          <a:p>
            <a:r>
              <a:rPr lang="ja-JP" altLang="en-US" sz="2400" dirty="0"/>
              <a:t>「はたらく窓口」とは、</a:t>
            </a:r>
            <a:br>
              <a:rPr lang="en-US" altLang="ja-JP" sz="2400" dirty="0"/>
            </a:br>
            <a:r>
              <a:rPr lang="ja-JP" altLang="en-US" sz="2400" dirty="0"/>
              <a:t>「はたらく」人々が今よりもっと社会の中で自分らしく活躍できるように、学びの場から体験の場まで様々な場を提供する窓口です。</a:t>
            </a:r>
            <a:endParaRPr lang="en-US" altLang="ja-JP" sz="2000" dirty="0"/>
          </a:p>
          <a:p>
            <a:endParaRPr kumimoji="1" lang="ja-JP" altLang="en-US" dirty="0"/>
          </a:p>
        </p:txBody>
      </p:sp>
      <p:pic>
        <p:nvPicPr>
          <p:cNvPr id="9" name="図 8">
            <a:extLst>
              <a:ext uri="{FF2B5EF4-FFF2-40B4-BE49-F238E27FC236}">
                <a16:creationId xmlns:a16="http://schemas.microsoft.com/office/drawing/2014/main" id="{70FF6746-7A04-42C5-B1F8-FC0A7A9265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2150" y="624110"/>
            <a:ext cx="4133850" cy="5848350"/>
          </a:xfrm>
          <a:prstGeom prst="rect">
            <a:avLst/>
          </a:prstGeom>
        </p:spPr>
      </p:pic>
    </p:spTree>
    <p:extLst>
      <p:ext uri="{BB962C8B-B14F-4D97-AF65-F5344CB8AC3E}">
        <p14:creationId xmlns:p14="http://schemas.microsoft.com/office/powerpoint/2010/main" val="2686160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E2EBDF-F830-49E1-ABFC-E7071428FF5F}"/>
              </a:ext>
            </a:extLst>
          </p:cNvPr>
          <p:cNvSpPr>
            <a:spLocks noGrp="1"/>
          </p:cNvSpPr>
          <p:nvPr>
            <p:ph type="title"/>
          </p:nvPr>
        </p:nvSpPr>
        <p:spPr/>
        <p:txBody>
          <a:bodyPr/>
          <a:lstStyle/>
          <a:p>
            <a:r>
              <a:rPr lang="ja-JP" altLang="en-US" dirty="0"/>
              <a:t>事業概要１</a:t>
            </a:r>
            <a:r>
              <a:rPr lang="en-US" altLang="ja-JP" dirty="0"/>
              <a:t>-</a:t>
            </a:r>
            <a:r>
              <a:rPr lang="ja-JP" altLang="en-US" dirty="0"/>
              <a:t>２</a:t>
            </a:r>
            <a:endParaRPr kumimoji="1" lang="ja-JP" altLang="en-US" dirty="0"/>
          </a:p>
        </p:txBody>
      </p:sp>
      <p:sp>
        <p:nvSpPr>
          <p:cNvPr id="3" name="コンテンツ プレースホルダー 2">
            <a:extLst>
              <a:ext uri="{FF2B5EF4-FFF2-40B4-BE49-F238E27FC236}">
                <a16:creationId xmlns:a16="http://schemas.microsoft.com/office/drawing/2014/main" id="{058F6A1D-DFF1-470A-8903-CC63D2DDB4B2}"/>
              </a:ext>
            </a:extLst>
          </p:cNvPr>
          <p:cNvSpPr>
            <a:spLocks noGrp="1"/>
          </p:cNvSpPr>
          <p:nvPr>
            <p:ph idx="1"/>
          </p:nvPr>
        </p:nvSpPr>
        <p:spPr>
          <a:xfrm>
            <a:off x="2589212" y="1477108"/>
            <a:ext cx="8915400" cy="4434114"/>
          </a:xfrm>
        </p:spPr>
        <p:txBody>
          <a:bodyPr>
            <a:noAutofit/>
          </a:bodyPr>
          <a:lstStyle/>
          <a:p>
            <a:pPr marL="0" indent="0">
              <a:spcBef>
                <a:spcPts val="0"/>
              </a:spcBef>
              <a:buNone/>
            </a:pPr>
            <a:r>
              <a:rPr lang="ja-JP" altLang="en-US" sz="2000" dirty="0"/>
              <a:t>１．はたらく診断</a:t>
            </a:r>
            <a:endParaRPr lang="en-US" altLang="ja-JP" sz="2000" dirty="0"/>
          </a:p>
          <a:p>
            <a:pPr marL="0" indent="0">
              <a:spcBef>
                <a:spcPts val="0"/>
              </a:spcBef>
              <a:buNone/>
            </a:pPr>
            <a:r>
              <a:rPr lang="en-US" altLang="ja-JP" sz="2000" dirty="0"/>
              <a:t>	CQ</a:t>
            </a:r>
            <a:r>
              <a:rPr lang="ja-JP" altLang="en-US" sz="2000" dirty="0"/>
              <a:t>個性分析テストを活用して、個性に合った</a:t>
            </a:r>
            <a:endParaRPr lang="en-US" altLang="ja-JP" sz="2000" dirty="0"/>
          </a:p>
          <a:p>
            <a:pPr marL="0" indent="0">
              <a:spcBef>
                <a:spcPts val="0"/>
              </a:spcBef>
              <a:buNone/>
            </a:pPr>
            <a:r>
              <a:rPr lang="en-US" altLang="ja-JP" sz="2000" dirty="0"/>
              <a:t>	</a:t>
            </a:r>
            <a:r>
              <a:rPr lang="ja-JP" altLang="en-US" sz="2000" dirty="0"/>
              <a:t>働き方を共に考える個別相談。</a:t>
            </a:r>
            <a:endParaRPr lang="en-US" altLang="ja-JP" sz="2000" dirty="0"/>
          </a:p>
          <a:p>
            <a:pPr marL="0" indent="0">
              <a:spcBef>
                <a:spcPts val="0"/>
              </a:spcBef>
              <a:buNone/>
            </a:pPr>
            <a:endParaRPr lang="en-US" altLang="ja-JP" sz="2000" dirty="0"/>
          </a:p>
          <a:p>
            <a:pPr marL="0" indent="0">
              <a:spcBef>
                <a:spcPts val="0"/>
              </a:spcBef>
              <a:buNone/>
            </a:pPr>
            <a:r>
              <a:rPr lang="ja-JP" altLang="en-US" sz="2000" dirty="0"/>
              <a:t>２．はたらく手帳</a:t>
            </a:r>
            <a:endParaRPr lang="en-US" altLang="ja-JP" sz="2000" dirty="0"/>
          </a:p>
          <a:p>
            <a:pPr marL="0" indent="0">
              <a:spcBef>
                <a:spcPts val="0"/>
              </a:spcBef>
              <a:buNone/>
            </a:pPr>
            <a:r>
              <a:rPr lang="en-US" altLang="ja-JP" sz="2000" dirty="0"/>
              <a:t>	</a:t>
            </a:r>
            <a:r>
              <a:rPr lang="ja-JP" altLang="en-US" sz="2000" dirty="0"/>
              <a:t>働くパフォーマンスを上げる為に必要な内的情報を</a:t>
            </a:r>
            <a:endParaRPr lang="en-US" altLang="ja-JP" sz="2000" dirty="0"/>
          </a:p>
          <a:p>
            <a:pPr marL="0" indent="0">
              <a:spcBef>
                <a:spcPts val="0"/>
              </a:spcBef>
              <a:buNone/>
            </a:pPr>
            <a:r>
              <a:rPr lang="en-US" altLang="ja-JP" sz="2000" dirty="0"/>
              <a:t>	</a:t>
            </a:r>
            <a:r>
              <a:rPr lang="ja-JP" altLang="en-US" sz="2000" dirty="0"/>
              <a:t>可視化するコミュニケーションツール。</a:t>
            </a:r>
            <a:endParaRPr lang="en-US" altLang="ja-JP" sz="2000" dirty="0"/>
          </a:p>
          <a:p>
            <a:pPr marL="0" indent="0">
              <a:spcBef>
                <a:spcPts val="0"/>
              </a:spcBef>
              <a:buNone/>
            </a:pPr>
            <a:endParaRPr lang="en-US" altLang="ja-JP" sz="2000" dirty="0"/>
          </a:p>
          <a:p>
            <a:pPr marL="0" indent="0">
              <a:spcBef>
                <a:spcPts val="0"/>
              </a:spcBef>
              <a:buNone/>
            </a:pPr>
            <a:r>
              <a:rPr lang="ja-JP" altLang="en-US" sz="2000" dirty="0"/>
              <a:t>３．プロジェクト</a:t>
            </a:r>
            <a:endParaRPr lang="en-US" altLang="ja-JP" sz="2000" dirty="0"/>
          </a:p>
          <a:p>
            <a:pPr marL="0" indent="0">
              <a:spcBef>
                <a:spcPts val="0"/>
              </a:spcBef>
              <a:buNone/>
            </a:pPr>
            <a:r>
              <a:rPr lang="en-US" altLang="ja-JP" sz="2000" dirty="0"/>
              <a:t>	</a:t>
            </a:r>
            <a:r>
              <a:rPr lang="ja-JP" altLang="en-US" sz="2000" dirty="0"/>
              <a:t>自分らしいキャリアアップを目指して、</a:t>
            </a:r>
            <a:endParaRPr lang="en-US" altLang="ja-JP" sz="2000" dirty="0"/>
          </a:p>
          <a:p>
            <a:pPr marL="0" indent="0">
              <a:spcBef>
                <a:spcPts val="0"/>
              </a:spcBef>
              <a:buNone/>
            </a:pPr>
            <a:r>
              <a:rPr lang="en-US" altLang="ja-JP" sz="2000" dirty="0"/>
              <a:t>	</a:t>
            </a:r>
            <a:r>
              <a:rPr lang="ja-JP" altLang="en-US" sz="2000" dirty="0"/>
              <a:t>資格や専門性を活かすことができる実践の場。</a:t>
            </a:r>
            <a:endParaRPr lang="en-US" altLang="ja-JP" sz="2000" dirty="0"/>
          </a:p>
          <a:p>
            <a:pPr marL="0" indent="0">
              <a:spcBef>
                <a:spcPts val="0"/>
              </a:spcBef>
              <a:buNone/>
            </a:pPr>
            <a:endParaRPr lang="ja-JP" altLang="en-US" sz="2000" dirty="0"/>
          </a:p>
          <a:p>
            <a:pPr marL="0" indent="0">
              <a:spcBef>
                <a:spcPts val="0"/>
              </a:spcBef>
              <a:buNone/>
            </a:pPr>
            <a:r>
              <a:rPr lang="ja-JP" altLang="en-US" sz="2000" dirty="0"/>
              <a:t>参考：はたらく窓口　ウェブサイト</a:t>
            </a:r>
          </a:p>
          <a:p>
            <a:pPr marL="0" indent="0">
              <a:spcBef>
                <a:spcPts val="0"/>
              </a:spcBef>
              <a:buNone/>
            </a:pPr>
            <a:r>
              <a:rPr lang="en-US" altLang="ja-JP" sz="2000" dirty="0"/>
              <a:t>		http://hatamado.jp/</a:t>
            </a:r>
            <a:endParaRPr kumimoji="1" lang="ja-JP" altLang="en-US" sz="2000" dirty="0"/>
          </a:p>
        </p:txBody>
      </p:sp>
    </p:spTree>
    <p:extLst>
      <p:ext uri="{BB962C8B-B14F-4D97-AF65-F5344CB8AC3E}">
        <p14:creationId xmlns:p14="http://schemas.microsoft.com/office/powerpoint/2010/main" val="1740250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14AEFC-A7F9-4C2D-8F8B-2C8D965E7CA9}"/>
              </a:ext>
            </a:extLst>
          </p:cNvPr>
          <p:cNvSpPr>
            <a:spLocks noGrp="1"/>
          </p:cNvSpPr>
          <p:nvPr>
            <p:ph type="title"/>
          </p:nvPr>
        </p:nvSpPr>
        <p:spPr/>
        <p:txBody>
          <a:bodyPr/>
          <a:lstStyle/>
          <a:p>
            <a:r>
              <a:rPr lang="ja-JP" altLang="en-US" dirty="0"/>
              <a:t>事業概要２</a:t>
            </a:r>
            <a:r>
              <a:rPr lang="en-US" altLang="ja-JP" dirty="0"/>
              <a:t>-</a:t>
            </a:r>
            <a:r>
              <a:rPr lang="ja-JP" altLang="en-US" dirty="0"/>
              <a:t>１</a:t>
            </a:r>
            <a:endParaRPr kumimoji="1" lang="ja-JP" altLang="en-US" dirty="0"/>
          </a:p>
        </p:txBody>
      </p:sp>
      <p:sp>
        <p:nvSpPr>
          <p:cNvPr id="3" name="コンテンツ プレースホルダー 2">
            <a:extLst>
              <a:ext uri="{FF2B5EF4-FFF2-40B4-BE49-F238E27FC236}">
                <a16:creationId xmlns:a16="http://schemas.microsoft.com/office/drawing/2014/main" id="{7DB6EBA3-F99F-4E17-9A6B-27011FB790F9}"/>
              </a:ext>
            </a:extLst>
          </p:cNvPr>
          <p:cNvSpPr>
            <a:spLocks noGrp="1"/>
          </p:cNvSpPr>
          <p:nvPr>
            <p:ph idx="1"/>
          </p:nvPr>
        </p:nvSpPr>
        <p:spPr>
          <a:xfrm>
            <a:off x="2589212" y="1540189"/>
            <a:ext cx="8915400" cy="2384697"/>
          </a:xfrm>
        </p:spPr>
        <p:txBody>
          <a:bodyPr>
            <a:normAutofit/>
          </a:bodyPr>
          <a:lstStyle/>
          <a:p>
            <a:pPr marL="0" indent="0">
              <a:spcBef>
                <a:spcPts val="0"/>
              </a:spcBef>
              <a:buNone/>
            </a:pPr>
            <a:r>
              <a:rPr lang="ja-JP" altLang="en-US" sz="2800" dirty="0"/>
              <a:t>ミライデア</a:t>
            </a:r>
            <a:endParaRPr lang="en-US" altLang="ja-JP" sz="2800" dirty="0"/>
          </a:p>
          <a:p>
            <a:pPr>
              <a:spcBef>
                <a:spcPts val="0"/>
              </a:spcBef>
            </a:pPr>
            <a:endParaRPr lang="en-US" altLang="ja-JP" sz="2000" dirty="0"/>
          </a:p>
          <a:p>
            <a:pPr>
              <a:spcBef>
                <a:spcPts val="0"/>
              </a:spcBef>
            </a:pPr>
            <a:r>
              <a:rPr lang="ja-JP" altLang="en-US" sz="2000" dirty="0"/>
              <a:t>ミライデア（名古屋市南部ステップアップルーム）とは、</a:t>
            </a:r>
            <a:endParaRPr lang="en-US" altLang="ja-JP" sz="2000" dirty="0"/>
          </a:p>
          <a:p>
            <a:pPr marL="0" indent="0">
              <a:spcBef>
                <a:spcPts val="0"/>
              </a:spcBef>
              <a:buNone/>
            </a:pPr>
            <a:r>
              <a:rPr lang="ja-JP" altLang="en-US" sz="2000" dirty="0"/>
              <a:t>     自立や就労を目指す方を対象に、練習から実践までの</a:t>
            </a:r>
            <a:endParaRPr lang="en-US" altLang="ja-JP" sz="2000" dirty="0"/>
          </a:p>
          <a:p>
            <a:pPr marL="0" indent="0">
              <a:spcBef>
                <a:spcPts val="0"/>
              </a:spcBef>
              <a:buNone/>
            </a:pPr>
            <a:r>
              <a:rPr lang="ja-JP" altLang="en-US" sz="2000" dirty="0"/>
              <a:t>     トレーニングの場を提供し、自分らしい働き方と生き方を</a:t>
            </a:r>
            <a:endParaRPr lang="en-US" altLang="ja-JP" sz="2000" dirty="0"/>
          </a:p>
          <a:p>
            <a:pPr marL="0" indent="0">
              <a:spcBef>
                <a:spcPts val="0"/>
              </a:spcBef>
              <a:buNone/>
            </a:pPr>
            <a:r>
              <a:rPr lang="en-US" altLang="ja-JP" sz="2000" dirty="0"/>
              <a:t>     </a:t>
            </a:r>
            <a:r>
              <a:rPr lang="ja-JP" altLang="en-US" sz="2000" dirty="0"/>
              <a:t>見つけるお手伝いをする施設です。</a:t>
            </a:r>
            <a:endParaRPr kumimoji="1" lang="ja-JP" altLang="en-US" dirty="0"/>
          </a:p>
        </p:txBody>
      </p:sp>
      <p:pic>
        <p:nvPicPr>
          <p:cNvPr id="4" name="Picture 2" descr="http://stepup-nanbu.nagoya/wp/wp-content/uploads/2017/07/652C3848.jpg">
            <a:extLst>
              <a:ext uri="{FF2B5EF4-FFF2-40B4-BE49-F238E27FC236}">
                <a16:creationId xmlns:a16="http://schemas.microsoft.com/office/drawing/2014/main" id="{0D915C1D-6C18-4863-8CD6-9B2A01937FA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2205" b="14924"/>
          <a:stretch/>
        </p:blipFill>
        <p:spPr bwMode="auto">
          <a:xfrm>
            <a:off x="3665327" y="3928040"/>
            <a:ext cx="4861346" cy="2362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1159941"/>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ウィスプ">
  <a:themeElements>
    <a:clrScheme name="ウィスプ">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スライス</Template>
  <TotalTime>684</TotalTime>
  <Words>1799</Words>
  <Application>Microsoft Office PowerPoint</Application>
  <PresentationFormat>ワイド画面</PresentationFormat>
  <Paragraphs>380</Paragraphs>
  <Slides>33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33</vt:i4>
      </vt:variant>
    </vt:vector>
  </HeadingPairs>
  <TitlesOfParts>
    <vt:vector size="42" baseType="lpstr">
      <vt:lpstr>Segoe</vt:lpstr>
      <vt:lpstr>Arial</vt:lpstr>
      <vt:lpstr>Calibri</vt:lpstr>
      <vt:lpstr>Calibri Light</vt:lpstr>
      <vt:lpstr>Century Gothic</vt:lpstr>
      <vt:lpstr>Wingdings 2</vt:lpstr>
      <vt:lpstr>Wingdings 3</vt:lpstr>
      <vt:lpstr>HDOfficeLightV0</vt:lpstr>
      <vt:lpstr>ウィスプ</vt:lpstr>
      <vt:lpstr>違いを価値に変える ダイバーシティ</vt:lpstr>
      <vt:lpstr>もくじ</vt:lpstr>
      <vt:lpstr>設立経緯</vt:lpstr>
      <vt:lpstr>法人概要</vt:lpstr>
      <vt:lpstr>組織図</vt:lpstr>
      <vt:lpstr>事業概観</vt:lpstr>
      <vt:lpstr>事業概要１-１</vt:lpstr>
      <vt:lpstr>事業概要１-２</vt:lpstr>
      <vt:lpstr>事業概要２-１</vt:lpstr>
      <vt:lpstr>事業概要２-２</vt:lpstr>
      <vt:lpstr>事業概要３-１</vt:lpstr>
      <vt:lpstr>三ヶ年ビジョン</vt:lpstr>
      <vt:lpstr>議案書</vt:lpstr>
      <vt:lpstr>議案</vt:lpstr>
      <vt:lpstr>■第１号議案　第7期事業報告ならびに 　収支決算報告（監査報告）承認の件</vt:lpstr>
      <vt:lpstr>第１号議案 　事業報告　はたらく窓口　１－１</vt:lpstr>
      <vt:lpstr>第１号議案 　事業報告　はたらく窓口　１－２</vt:lpstr>
      <vt:lpstr>第１号議案 　事業報告　ミライデア　１－１</vt:lpstr>
      <vt:lpstr>第１号議案 　事業報告　ミライデア　１－２</vt:lpstr>
      <vt:lpstr>第１号議案 　事業報告　その他の事業</vt:lpstr>
      <vt:lpstr>第１号議案 　収支計算報告</vt:lpstr>
      <vt:lpstr>第１号議案 　監査報告</vt:lpstr>
      <vt:lpstr>■第２号議案　第8期事業計画の件 　　</vt:lpstr>
      <vt:lpstr>第２号議案 　事業計画　第８期の基本方針</vt:lpstr>
      <vt:lpstr>第２号議案 　事業計画　はたらく窓口１－１</vt:lpstr>
      <vt:lpstr>第２号議案 　事業計画　はたらく窓口１－２</vt:lpstr>
      <vt:lpstr>第２号議案 　事業計画　ミライデア１－１</vt:lpstr>
      <vt:lpstr>第２号議案 　事業計画　ミライデア１－２</vt:lpstr>
      <vt:lpstr>第２号議案 　事業計画　その他の事業</vt:lpstr>
      <vt:lpstr>第２号議案 　事業計画　運営体制</vt:lpstr>
      <vt:lpstr>■第３号議案　第8期収支予算の件</vt:lpstr>
      <vt:lpstr>■第４号議案　理事・監事選任の件</vt:lpstr>
      <vt:lpstr>■第５号議案　理事報酬決定の件</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表紙</dc:title>
  <dc:creator>Windows User</dc:creator>
  <cp:lastModifiedBy>JDNA</cp:lastModifiedBy>
  <cp:revision>61</cp:revision>
  <cp:lastPrinted>2018-12-20T02:33:23Z</cp:lastPrinted>
  <dcterms:created xsi:type="dcterms:W3CDTF">2018-11-17T06:47:51Z</dcterms:created>
  <dcterms:modified xsi:type="dcterms:W3CDTF">2018-12-21T04:38:38Z</dcterms:modified>
</cp:coreProperties>
</file>