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0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CFE"/>
    <a:srgbClr val="FD6567"/>
    <a:srgbClr val="FD7271"/>
    <a:srgbClr val="63ACFD"/>
    <a:srgbClr val="640000"/>
    <a:srgbClr val="FFC000"/>
    <a:srgbClr val="3E0000"/>
    <a:srgbClr val="B00E17"/>
    <a:srgbClr val="905A36"/>
    <a:srgbClr val="905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500" y="22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3519769" y="2407072"/>
            <a:ext cx="4055290" cy="2874088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写真を入れてください。</a:t>
            </a:r>
            <a:endParaRPr kumimoji="1" lang="ja-JP" altLang="en-US" dirty="0"/>
          </a:p>
        </p:txBody>
      </p:sp>
      <p:sp>
        <p:nvSpPr>
          <p:cNvPr id="8" name="図プレースホルダー 6"/>
          <p:cNvSpPr>
            <a:spLocks noGrp="1"/>
          </p:cNvSpPr>
          <p:nvPr>
            <p:ph type="pic" sz="quarter" idx="11" hasCustomPrompt="1"/>
          </p:nvPr>
        </p:nvSpPr>
        <p:spPr>
          <a:xfrm>
            <a:off x="3876243" y="6796897"/>
            <a:ext cx="1515416" cy="2094170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写真を入れてください。</a:t>
            </a:r>
            <a:endParaRPr kumimoji="1" lang="ja-JP" altLang="en-US" dirty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2" hasCustomPrompt="1"/>
          </p:nvPr>
        </p:nvSpPr>
        <p:spPr>
          <a:xfrm>
            <a:off x="6189663" y="6575425"/>
            <a:ext cx="758825" cy="94932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1100"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 smtClean="0"/>
              <a:t>写真を入れてください</a:t>
            </a:r>
            <a:endParaRPr kumimoji="1" lang="ja-JP" altLang="en-US" dirty="0"/>
          </a:p>
        </p:txBody>
      </p:sp>
      <p:sp>
        <p:nvSpPr>
          <p:cNvPr id="15" name="図プレースホルダー 13"/>
          <p:cNvSpPr>
            <a:spLocks noGrp="1"/>
          </p:cNvSpPr>
          <p:nvPr>
            <p:ph type="pic" sz="quarter" idx="13" hasCustomPrompt="1"/>
          </p:nvPr>
        </p:nvSpPr>
        <p:spPr>
          <a:xfrm>
            <a:off x="6189663" y="8443859"/>
            <a:ext cx="758825" cy="94932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1100"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 smtClean="0"/>
              <a:t>写真を入れてください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267355" y="2914650"/>
            <a:ext cx="7329984" cy="3573235"/>
          </a:xfrm>
          <a:prstGeom prst="rect">
            <a:avLst/>
          </a:prstGeom>
          <a:solidFill>
            <a:srgbClr val="BEDCF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00517" y="711200"/>
            <a:ext cx="4461960" cy="16285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D727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828401" y="724546"/>
            <a:ext cx="1515012" cy="349970"/>
          </a:xfrm>
          <a:prstGeom prst="roundRect">
            <a:avLst/>
          </a:prstGeom>
          <a:solidFill>
            <a:srgbClr val="BEDCFE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2800" b="1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号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78533" y="2621801"/>
            <a:ext cx="2094280" cy="484858"/>
          </a:xfrm>
          <a:prstGeom prst="roundRect">
            <a:avLst/>
          </a:prstGeom>
          <a:solidFill>
            <a:srgbClr val="FFFFFF"/>
          </a:solidFill>
          <a:ln>
            <a:solidFill>
              <a:srgbClr val="5482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第一回 文化祭開催</a:t>
            </a:r>
            <a:endParaRPr kumimoji="1" lang="ja-JP" altLang="en-US" sz="1600" b="1" dirty="0">
              <a:solidFill>
                <a:schemeClr val="accent6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13006" y="3161783"/>
            <a:ext cx="3078139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dirty="0" smtClean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１０月２２日に</a:t>
            </a:r>
            <a:r>
              <a:rPr lang="ja-JP" altLang="en-US" sz="1200" dirty="0" smtClean="0">
                <a:latin typeface="+mn-ea"/>
              </a:rPr>
              <a:t>ハートピア春江小ホールにて</a:t>
            </a:r>
            <a:r>
              <a:rPr kumimoji="1" lang="ja-JP" altLang="en-US" sz="1200" dirty="0" smtClean="0">
                <a:latin typeface="+mn-ea"/>
              </a:rPr>
              <a:t>文化祭を開催し</a:t>
            </a:r>
            <a:r>
              <a:rPr lang="ja-JP" altLang="en-US" sz="1200" dirty="0">
                <a:latin typeface="+mn-ea"/>
              </a:rPr>
              <a:t>まし</a:t>
            </a:r>
            <a:r>
              <a:rPr kumimoji="1" lang="ja-JP" altLang="en-US" sz="1200" dirty="0" smtClean="0">
                <a:latin typeface="+mn-ea"/>
              </a:rPr>
              <a:t>た。日舞、ピアノ、コント、漫才、</a:t>
            </a:r>
            <a:r>
              <a:rPr lang="ja-JP" altLang="en-US" sz="1200" dirty="0" smtClean="0">
                <a:latin typeface="+mn-ea"/>
              </a:rPr>
              <a:t>ボイスパーカッション、３Ｄ</a:t>
            </a:r>
            <a:r>
              <a:rPr lang="en-US" altLang="ja-JP" sz="1200" dirty="0" smtClean="0">
                <a:latin typeface="+mn-ea"/>
              </a:rPr>
              <a:t>CG</a:t>
            </a:r>
            <a:r>
              <a:rPr lang="ja-JP" altLang="en-US" sz="1200" dirty="0" smtClean="0">
                <a:latin typeface="+mn-ea"/>
              </a:rPr>
              <a:t>ムービー、和太鼓、演劇、歌、ﾐｭｰｼﾞｯｸｹｱなど多彩な芸を披露しました。ロビーでは、カードゲームクラブ、</a:t>
            </a:r>
            <a:r>
              <a:rPr lang="en-US" altLang="ja-JP" sz="1200" dirty="0" smtClean="0">
                <a:latin typeface="+mn-ea"/>
              </a:rPr>
              <a:t>TRPG</a:t>
            </a:r>
            <a:r>
              <a:rPr lang="ja-JP" altLang="en-US" sz="1200" dirty="0" smtClean="0">
                <a:latin typeface="+mn-ea"/>
              </a:rPr>
              <a:t>クラブ、コーヒー販売、写真展示、スポーツチャンバラ、プレイスペースなどがあり楽しく過ごしました。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200" dirty="0" smtClean="0">
                <a:latin typeface="+mn-ea"/>
              </a:rPr>
              <a:t>　会場・舞台の準備、リハーサルのサポート、撤収などを手伝いみんな活躍していました。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+mn-ea"/>
              </a:rPr>
              <a:t>　</a:t>
            </a:r>
            <a:r>
              <a:rPr lang="ja-JP" altLang="en-US" sz="1200" dirty="0">
                <a:latin typeface="+mn-ea"/>
              </a:rPr>
              <a:t>カードゲームクラブ</a:t>
            </a:r>
            <a:r>
              <a:rPr kumimoji="1" lang="ja-JP" altLang="en-US" sz="1200" dirty="0" smtClean="0">
                <a:latin typeface="+mn-ea"/>
              </a:rPr>
              <a:t>に初めて参加した子を他のメンバーが優しくサポートしていました。この文化祭をきっかけにピアノを始める人もいました。来年も行いますので奮って参加してください～♪</a:t>
            </a:r>
            <a:endParaRPr kumimoji="1" lang="en-US" altLang="ja-JP" sz="1200" dirty="0" smtClean="0">
              <a:latin typeface="+mn-ea"/>
            </a:endParaRPr>
          </a:p>
          <a:p>
            <a:pPr>
              <a:lnSpc>
                <a:spcPct val="120000"/>
              </a:lnSpc>
            </a:pPr>
            <a:endParaRPr lang="en-US" altLang="ja-JP" sz="1400" dirty="0">
              <a:latin typeface="+mn-ea"/>
            </a:endParaRPr>
          </a:p>
          <a:p>
            <a:pPr>
              <a:lnSpc>
                <a:spcPct val="120000"/>
              </a:lnSpc>
            </a:pPr>
            <a:endParaRPr kumimoji="1" lang="ja-JP" altLang="en-US" sz="1400" dirty="0">
              <a:latin typeface="+mn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52917" y="876946"/>
            <a:ext cx="4155584" cy="1335854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2005" y="1067713"/>
            <a:ext cx="41074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600" b="1" kern="0" spc="-50" dirty="0" smtClean="0">
                <a:solidFill>
                  <a:schemeClr val="bg1"/>
                </a:solidFill>
              </a:rPr>
              <a:t>子ども若者支援</a:t>
            </a:r>
            <a:endParaRPr lang="en-US" altLang="ja-JP" sz="2000" b="1" kern="0" spc="-50" dirty="0" smtClean="0">
              <a:solidFill>
                <a:schemeClr val="bg1"/>
              </a:solidFill>
            </a:endParaRPr>
          </a:p>
          <a:p>
            <a:pPr algn="dist"/>
            <a:endParaRPr lang="en-US" altLang="ja-JP" sz="800" b="1" kern="0" spc="-50" dirty="0" smtClean="0">
              <a:solidFill>
                <a:schemeClr val="bg1"/>
              </a:solidFill>
            </a:endParaRPr>
          </a:p>
          <a:p>
            <a:pPr algn="dist"/>
            <a:r>
              <a:rPr lang="en-US" altLang="ja-JP" sz="3200" b="1" kern="0" spc="-50" dirty="0" smtClean="0">
                <a:solidFill>
                  <a:schemeClr val="bg1"/>
                </a:solidFill>
              </a:rPr>
              <a:t>AOZORA</a:t>
            </a:r>
            <a:r>
              <a:rPr lang="ja-JP" altLang="en-US" sz="3200" b="1" kern="0" spc="-50" dirty="0" smtClean="0">
                <a:solidFill>
                  <a:schemeClr val="bg1"/>
                </a:solidFill>
              </a:rPr>
              <a:t>だより</a:t>
            </a:r>
            <a:endParaRPr lang="en-US" altLang="ja-JP" sz="3200" b="1" kern="0" spc="-50" dirty="0" smtClean="0">
              <a:solidFill>
                <a:schemeClr val="bg1"/>
              </a:solidFill>
            </a:endParaRPr>
          </a:p>
          <a:p>
            <a:pPr algn="dist"/>
            <a:endParaRPr kumimoji="1" lang="ja-JP" altLang="en-US" sz="4400" b="1" kern="0" spc="-5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3520174" y="6885563"/>
            <a:ext cx="0" cy="2664837"/>
          </a:xfrm>
          <a:prstGeom prst="line">
            <a:avLst/>
          </a:prstGeom>
          <a:ln w="3175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289636" y="10718304"/>
            <a:ext cx="7240864" cy="22283"/>
          </a:xfrm>
          <a:prstGeom prst="line">
            <a:avLst/>
          </a:prstGeom>
          <a:ln w="3175" cmpd="sng"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/>
          <p:cNvSpPr/>
          <p:nvPr/>
        </p:nvSpPr>
        <p:spPr>
          <a:xfrm>
            <a:off x="4328606" y="6726522"/>
            <a:ext cx="958022" cy="75763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NEWS</a:t>
            </a:r>
            <a:endParaRPr kumimoji="1" lang="ja-JP" altLang="en-US" sz="16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486093" y="7571388"/>
            <a:ext cx="309686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　</a:t>
            </a:r>
            <a:r>
              <a:rPr lang="ja-JP" altLang="en-US" sz="1200" dirty="0" smtClean="0"/>
              <a:t>平成</a:t>
            </a:r>
            <a:r>
              <a:rPr lang="ja-JP" altLang="en-US" sz="1200" dirty="0"/>
              <a:t>２７年４月、就労準備・就労のため</a:t>
            </a:r>
            <a:r>
              <a:rPr lang="ja-JP" altLang="en-US" sz="1200" dirty="0" smtClean="0"/>
              <a:t>に、あわら</a:t>
            </a:r>
            <a:r>
              <a:rPr kumimoji="1" lang="ja-JP" altLang="en-US" sz="1200" dirty="0" smtClean="0"/>
              <a:t>市二面に２４０坪の畑を借りて有機栽培で園芸と野菜作りを始めました。園芸はイングリッシュガーデンを</a:t>
            </a:r>
            <a:r>
              <a:rPr lang="ja-JP" altLang="en-US" sz="1200" dirty="0" smtClean="0"/>
              <a:t>目指しています。野菜はネギ、オクラ、トマト、なす、サツマイモなどを作っています。</a:t>
            </a:r>
            <a:r>
              <a:rPr kumimoji="1" lang="ja-JP" altLang="en-US" sz="1200" dirty="0" smtClean="0"/>
              <a:t>草刈り機・耕運機の操作や畔作り、防草シートの施工、育苗、苗の植え付け、選定、</a:t>
            </a:r>
            <a:r>
              <a:rPr lang="ja-JP" altLang="en-US" sz="1200" dirty="0"/>
              <a:t>除草</a:t>
            </a:r>
            <a:r>
              <a:rPr kumimoji="1" lang="ja-JP" altLang="en-US" sz="1200" dirty="0" smtClean="0"/>
              <a:t>などを行っています。立派なガーデナーを目指しています。</a:t>
            </a:r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405926" y="6743228"/>
            <a:ext cx="2056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ＡＯＺＯＲＡ</a:t>
            </a:r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ガーデン</a:t>
            </a:r>
            <a:endParaRPr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～あわら二面に開園～</a:t>
            </a:r>
            <a:endParaRPr lang="en-US" altLang="ja-JP" sz="1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6" name="図プレースホルダー 5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7" r="22877"/>
          <a:stretch>
            <a:fillRect/>
          </a:stretch>
        </p:blipFill>
        <p:spPr>
          <a:xfrm>
            <a:off x="352917" y="6711538"/>
            <a:ext cx="2002412" cy="2767155"/>
          </a:xfrm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97" y="6726522"/>
            <a:ext cx="1779236" cy="1334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 descr="C:\Users\AOZORA-H1\Pictures\●アイフォン６\DCIM\925BSZIT\925BSZIT\IMG_00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497" y="8102725"/>
            <a:ext cx="1779236" cy="138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0" b="-7557"/>
          <a:stretch/>
        </p:blipFill>
        <p:spPr>
          <a:xfrm>
            <a:off x="3655258" y="3047016"/>
            <a:ext cx="3818546" cy="135712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9" b="-7397"/>
          <a:stretch/>
        </p:blipFill>
        <p:spPr>
          <a:xfrm>
            <a:off x="3652462" y="4295849"/>
            <a:ext cx="924168" cy="101312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7" b="-11667"/>
          <a:stretch/>
        </p:blipFill>
        <p:spPr>
          <a:xfrm>
            <a:off x="4567983" y="4295849"/>
            <a:ext cx="1733023" cy="108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23" y="4299923"/>
            <a:ext cx="1178387" cy="95200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462" y="5237414"/>
            <a:ext cx="3821342" cy="1128704"/>
          </a:xfrm>
          <a:prstGeom prst="rect">
            <a:avLst/>
          </a:prstGeom>
        </p:spPr>
      </p:pic>
      <p:sp>
        <p:nvSpPr>
          <p:cNvPr id="23" name="角丸四角形 22"/>
          <p:cNvSpPr/>
          <p:nvPr/>
        </p:nvSpPr>
        <p:spPr>
          <a:xfrm>
            <a:off x="352917" y="9684468"/>
            <a:ext cx="7051670" cy="813381"/>
          </a:xfrm>
          <a:prstGeom prst="roundRect">
            <a:avLst/>
          </a:prstGeom>
          <a:solidFill>
            <a:srgbClr val="FFFFFF"/>
          </a:solidFill>
          <a:ln>
            <a:solidFill>
              <a:srgbClr val="5482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ja-JP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ja-JP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kumimoji="1" lang="ja-JP" altLang="en-US" sz="1600" dirty="0" smtClean="0">
                <a:solidFill>
                  <a:schemeClr val="accent6">
                    <a:lumMod val="75000"/>
                  </a:schemeClr>
                </a:solidFill>
              </a:rPr>
              <a:t>ＮＰＯ法人ＡＯＺＯＲＡ福井　〒</a:t>
            </a:r>
            <a:r>
              <a:rPr lang="en-US" altLang="ja-JP" sz="1600" dirty="0" smtClean="0">
                <a:solidFill>
                  <a:schemeClr val="accent6">
                    <a:lumMod val="75000"/>
                  </a:schemeClr>
                </a:solidFill>
              </a:rPr>
              <a:t>919-0449</a:t>
            </a: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</a:rPr>
              <a:t>坂井市春江町中筋</a:t>
            </a:r>
            <a:r>
              <a:rPr lang="en-US" altLang="ja-JP" sz="1600" dirty="0">
                <a:solidFill>
                  <a:schemeClr val="accent6">
                    <a:lumMod val="75000"/>
                  </a:schemeClr>
                </a:solidFill>
              </a:rPr>
              <a:t>16-10-2</a:t>
            </a:r>
          </a:p>
          <a:p>
            <a:r>
              <a:rPr kumimoji="1" lang="ja-JP" altLang="en-US" sz="1400" dirty="0" smtClean="0">
                <a:solidFill>
                  <a:schemeClr val="accent6">
                    <a:lumMod val="75000"/>
                  </a:schemeClr>
                </a:solidFill>
              </a:rPr>
              <a:t>　　　　　　　　　ＴＥＬ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</a:rPr>
              <a:t>：</a:t>
            </a:r>
            <a:r>
              <a:rPr kumimoji="1" lang="en-US" altLang="ja-JP" sz="1400" dirty="0" smtClean="0">
                <a:solidFill>
                  <a:schemeClr val="accent6">
                    <a:lumMod val="75000"/>
                  </a:schemeClr>
                </a:solidFill>
              </a:rPr>
              <a:t>0776-63-6098</a:t>
            </a:r>
            <a:r>
              <a:rPr kumimoji="1" lang="ja-JP" altLang="en-US" sz="1400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</a:rPr>
              <a:t> ＦＡＸ：</a:t>
            </a:r>
            <a:r>
              <a:rPr lang="en-US" altLang="ja-JP" sz="1400" dirty="0" smtClean="0">
                <a:solidFill>
                  <a:schemeClr val="accent6">
                    <a:lumMod val="75000"/>
                  </a:schemeClr>
                </a:solidFill>
              </a:rPr>
              <a:t>0776-63-6198</a:t>
            </a:r>
            <a:r>
              <a:rPr lang="ja-JP" altLang="en-US" sz="1400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</a:rPr>
              <a:t>ＨＰ  ： </a:t>
            </a:r>
            <a:r>
              <a:rPr lang="en-US" altLang="ja-JP" sz="1400" dirty="0" err="1">
                <a:solidFill>
                  <a:schemeClr val="accent6">
                    <a:lumMod val="75000"/>
                  </a:schemeClr>
                </a:solidFill>
              </a:rPr>
              <a:t>aozorafukui</a:t>
            </a:r>
            <a:r>
              <a:rPr lang="en-US" altLang="ja-JP" sz="1400" dirty="0">
                <a:solidFill>
                  <a:schemeClr val="accent6">
                    <a:lumMod val="75000"/>
                  </a:schemeClr>
                </a:solidFill>
              </a:rPr>
              <a:t> .</a:t>
            </a:r>
            <a:r>
              <a:rPr lang="en-US" altLang="ja-JP" sz="1400" dirty="0" err="1">
                <a:solidFill>
                  <a:schemeClr val="accent6">
                    <a:lumMod val="75000"/>
                  </a:schemeClr>
                </a:solidFill>
              </a:rPr>
              <a:t>jp</a:t>
            </a:r>
            <a:endParaRPr lang="en-US" altLang="ja-JP" sz="1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ja-JP" sz="1400" dirty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en-US" altLang="ja-JP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kumimoji="1" lang="ja-JP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159" y="617538"/>
            <a:ext cx="1348057" cy="193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84" y="9853028"/>
            <a:ext cx="864944" cy="5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108" y="1810097"/>
            <a:ext cx="1530176" cy="57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ホームベース 26"/>
          <p:cNvSpPr/>
          <p:nvPr/>
        </p:nvSpPr>
        <p:spPr>
          <a:xfrm rot="20656798" flipV="1">
            <a:off x="4891817" y="2027852"/>
            <a:ext cx="2110763" cy="45719"/>
          </a:xfrm>
          <a:prstGeom prst="homePlate">
            <a:avLst/>
          </a:prstGeom>
          <a:gradFill flip="none" rotWithShape="1">
            <a:gsLst>
              <a:gs pos="0">
                <a:srgbClr val="FFCCFF"/>
              </a:gs>
              <a:gs pos="32000">
                <a:srgbClr val="FF99FF"/>
              </a:gs>
              <a:gs pos="63000">
                <a:srgbClr val="FF0066"/>
              </a:gs>
            </a:gsLst>
            <a:lin ang="0" scaled="1"/>
            <a:tileRect/>
          </a:gradFill>
          <a:ln>
            <a:gradFill flip="none" rotWithShape="1">
              <a:gsLst>
                <a:gs pos="100000">
                  <a:srgbClr val="FF0066"/>
                </a:gs>
                <a:gs pos="0">
                  <a:srgbClr val="FFCCFF"/>
                </a:gs>
                <a:gs pos="15000">
                  <a:srgbClr val="FFCCFF">
                    <a:alpha val="98000"/>
                  </a:srgbClr>
                </a:gs>
                <a:gs pos="25000">
                  <a:srgbClr val="FFEBFA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3652462" y="4295849"/>
            <a:ext cx="3825148" cy="4074"/>
          </a:xfrm>
          <a:prstGeom prst="line">
            <a:avLst/>
          </a:prstGeom>
          <a:ln w="57150">
            <a:solidFill>
              <a:srgbClr val="BED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637495" y="5219337"/>
            <a:ext cx="3893005" cy="0"/>
          </a:xfrm>
          <a:prstGeom prst="line">
            <a:avLst/>
          </a:prstGeom>
          <a:ln w="57150">
            <a:solidFill>
              <a:srgbClr val="BED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612536" y="4299923"/>
            <a:ext cx="0" cy="919414"/>
          </a:xfrm>
          <a:prstGeom prst="line">
            <a:avLst/>
          </a:prstGeom>
          <a:ln w="57150">
            <a:solidFill>
              <a:srgbClr val="BED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6299223" y="4324643"/>
            <a:ext cx="0" cy="919414"/>
          </a:xfrm>
          <a:prstGeom prst="line">
            <a:avLst/>
          </a:prstGeom>
          <a:ln w="57150">
            <a:solidFill>
              <a:srgbClr val="BEDC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864132" y="1192725"/>
            <a:ext cx="1539069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dirty="0" smtClean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平成２７年１１月発行</a:t>
            </a:r>
            <a:endParaRPr kumimoji="1" lang="en-US" altLang="ja-JP" sz="1100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 smtClean="0">
                <a:latin typeface="+mn-ea"/>
              </a:rPr>
              <a:t>発行元　特定非営利活動法人ＡＯＺＯＲＡ福井</a:t>
            </a:r>
            <a:endParaRPr kumimoji="1"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45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26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2014-07-08T08:02:50Z</dcterms:created>
  <dcterms:modified xsi:type="dcterms:W3CDTF">2016-06-22T08:05:06Z</dcterms:modified>
</cp:coreProperties>
</file>