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3" r:id="rId5"/>
    <p:sldId id="261" r:id="rId6"/>
    <p:sldId id="258" r:id="rId7"/>
    <p:sldId id="259" r:id="rId8"/>
    <p:sldId id="262" r:id="rId9"/>
    <p:sldId id="265" r:id="rId10"/>
    <p:sldId id="266" r:id="rId1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0" d="100"/>
          <a:sy n="150" d="100"/>
        </p:scale>
        <p:origin x="64" y="7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12/10/25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12/10/25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12/10/25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12/10/25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12/10/25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12/10/25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12/10/25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12/10/25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12/10/25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12/10/25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12/10/25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pPr/>
              <a:t>12/10/25</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9" Type="http://schemas.openxmlformats.org/officeDocument/2006/relationships/image" Target="../media/image10.jpeg"/><Relationship Id="rId10" Type="http://schemas.openxmlformats.org/officeDocument/2006/relationships/image" Target="../media/image11.jpeg"/><Relationship Id="rId11"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eg"/><Relationship Id="rId5"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ln w="28575">
            <a:solidFill>
              <a:schemeClr val="tx1"/>
            </a:solidFill>
          </a:ln>
        </p:spPr>
        <p:txBody>
          <a:bodyPr>
            <a:normAutofit/>
          </a:bodyPr>
          <a:lstStyle/>
          <a:p>
            <a:r>
              <a:rPr lang="ja-JP" altLang="ja-JP" sz="2800" b="1" dirty="0" smtClean="0"/>
              <a:t>ツール・ド・三陸</a:t>
            </a:r>
            <a:r>
              <a:rPr lang="en-US" altLang="ja-JP" sz="2800" b="1" dirty="0" smtClean="0"/>
              <a:t>  </a:t>
            </a:r>
            <a:br>
              <a:rPr lang="en-US" altLang="ja-JP" sz="2800" b="1" dirty="0" smtClean="0"/>
            </a:br>
            <a:r>
              <a:rPr lang="ja-JP" altLang="ja-JP" sz="2800" b="1" dirty="0" smtClean="0"/>
              <a:t>サイクリング</a:t>
            </a:r>
            <a:r>
              <a:rPr lang="en-US" altLang="ja-JP" sz="2800" b="1" dirty="0" smtClean="0"/>
              <a:t>  </a:t>
            </a:r>
            <a:r>
              <a:rPr lang="ja-JP" altLang="ja-JP" sz="2800" b="1" dirty="0" smtClean="0"/>
              <a:t>チャレンジ</a:t>
            </a:r>
            <a:r>
              <a:rPr lang="en-US" altLang="ja-JP" sz="2800" b="1" dirty="0" smtClean="0"/>
              <a:t> 2012 </a:t>
            </a:r>
            <a:r>
              <a:rPr lang="ja-JP" altLang="ja-JP" sz="2800" b="1" dirty="0" smtClean="0"/>
              <a:t>ｉｎ りくぜんたかた</a:t>
            </a:r>
            <a:endParaRPr kumimoji="1" lang="ja-JP" altLang="en-US" sz="2800" dirty="0"/>
          </a:p>
        </p:txBody>
      </p:sp>
      <p:sp>
        <p:nvSpPr>
          <p:cNvPr id="4" name="テキスト ボックス 3"/>
          <p:cNvSpPr txBox="1"/>
          <p:nvPr/>
        </p:nvSpPr>
        <p:spPr>
          <a:xfrm>
            <a:off x="683568" y="476672"/>
            <a:ext cx="2736304" cy="307777"/>
          </a:xfrm>
          <a:prstGeom prst="rect">
            <a:avLst/>
          </a:prstGeom>
          <a:noFill/>
        </p:spPr>
        <p:txBody>
          <a:bodyPr wrap="square" rtlCol="0">
            <a:spAutoFit/>
          </a:bodyPr>
          <a:lstStyle/>
          <a:p>
            <a:r>
              <a:rPr kumimoji="1" lang="ja-JP" altLang="en-US" sz="1400" u="sng" dirty="0" smtClean="0"/>
              <a:t>日本財団　　御中</a:t>
            </a:r>
            <a:endParaRPr kumimoji="1" lang="ja-JP" altLang="en-US" sz="1400" u="sng" dirty="0"/>
          </a:p>
        </p:txBody>
      </p:sp>
      <p:pic>
        <p:nvPicPr>
          <p:cNvPr id="1026" name="Picture 2" descr="ロゴ_ツールド三陸_RGB　2"/>
          <p:cNvPicPr>
            <a:picLocks noChangeAspect="1" noChangeArrowheads="1"/>
          </p:cNvPicPr>
          <p:nvPr/>
        </p:nvPicPr>
        <p:blipFill>
          <a:blip r:embed="rId2" cstate="print"/>
          <a:srcRect/>
          <a:stretch>
            <a:fillRect/>
          </a:stretch>
        </p:blipFill>
        <p:spPr bwMode="auto">
          <a:xfrm>
            <a:off x="3779912" y="1556792"/>
            <a:ext cx="1579563" cy="504825"/>
          </a:xfrm>
          <a:prstGeom prst="rect">
            <a:avLst/>
          </a:prstGeom>
          <a:noFill/>
          <a:ln w="9525">
            <a:noFill/>
            <a:miter lim="800000"/>
            <a:headEnd/>
            <a:tailEnd/>
          </a:ln>
        </p:spPr>
      </p:pic>
      <p:sp>
        <p:nvSpPr>
          <p:cNvPr id="6" name="Text Box 4"/>
          <p:cNvSpPr txBox="1">
            <a:spLocks noChangeArrowheads="1"/>
          </p:cNvSpPr>
          <p:nvPr/>
        </p:nvSpPr>
        <p:spPr bwMode="auto">
          <a:xfrm>
            <a:off x="4007346" y="6231731"/>
            <a:ext cx="1428750" cy="304800"/>
          </a:xfrm>
          <a:prstGeom prst="rect">
            <a:avLst/>
          </a:prstGeom>
          <a:noFill/>
          <a:ln w="9525">
            <a:noFill/>
            <a:miter lim="800000"/>
            <a:headEnd/>
            <a:tailEnd/>
          </a:ln>
          <a:effectLst/>
        </p:spPr>
        <p:txBody>
          <a:bodyPr wrap="none">
            <a:spAutoFit/>
          </a:bodyPr>
          <a:lstStyle/>
          <a:p>
            <a:pPr algn="ctr"/>
            <a:r>
              <a:rPr lang="ja-JP" altLang="en-US" sz="1400">
                <a:latin typeface="HGP創英角ｺﾞｼｯｸUB" pitchFamily="50" charset="-128"/>
                <a:ea typeface="HGP創英角ｺﾞｼｯｸUB" pitchFamily="50" charset="-128"/>
              </a:rPr>
              <a:t>株式会社博報堂</a:t>
            </a:r>
          </a:p>
        </p:txBody>
      </p:sp>
      <p:pic>
        <p:nvPicPr>
          <p:cNvPr id="7" name="Picture 5" descr="colon_hakuhodo"/>
          <p:cNvPicPr>
            <a:picLocks noChangeAspect="1" noChangeArrowheads="1"/>
          </p:cNvPicPr>
          <p:nvPr/>
        </p:nvPicPr>
        <p:blipFill>
          <a:blip r:embed="rId3" cstate="print"/>
          <a:srcRect/>
          <a:stretch>
            <a:fillRect/>
          </a:stretch>
        </p:blipFill>
        <p:spPr bwMode="auto">
          <a:xfrm>
            <a:off x="4000996" y="5733256"/>
            <a:ext cx="1430337" cy="357188"/>
          </a:xfrm>
          <a:prstGeom prst="rect">
            <a:avLst/>
          </a:prstGeom>
          <a:noFill/>
          <a:ln w="9525">
            <a:noFill/>
            <a:miter lim="800000"/>
            <a:headEnd/>
            <a:tailEnd/>
          </a:ln>
        </p:spPr>
      </p:pic>
      <p:sp>
        <p:nvSpPr>
          <p:cNvPr id="8" name="テキスト ボックス 7"/>
          <p:cNvSpPr txBox="1"/>
          <p:nvPr/>
        </p:nvSpPr>
        <p:spPr>
          <a:xfrm>
            <a:off x="4067944" y="4005064"/>
            <a:ext cx="1152128" cy="369332"/>
          </a:xfrm>
          <a:prstGeom prst="rect">
            <a:avLst/>
          </a:prstGeom>
          <a:noFill/>
        </p:spPr>
        <p:txBody>
          <a:bodyPr wrap="square" rtlCol="0">
            <a:spAutoFit/>
          </a:bodyPr>
          <a:lstStyle/>
          <a:p>
            <a:pPr algn="ctr"/>
            <a:r>
              <a:rPr kumimoji="1" lang="ja-JP" altLang="en-US" dirty="0" smtClean="0"/>
              <a:t>ご報告書</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50" name="AutoShape 2"/>
          <p:cNvCxnSpPr>
            <a:cxnSpLocks noChangeShapeType="1"/>
          </p:cNvCxnSpPr>
          <p:nvPr/>
        </p:nvCxnSpPr>
        <p:spPr bwMode="auto">
          <a:xfrm>
            <a:off x="0" y="692696"/>
            <a:ext cx="9144000" cy="0"/>
          </a:xfrm>
          <a:prstGeom prst="straightConnector1">
            <a:avLst/>
          </a:prstGeom>
          <a:noFill/>
          <a:ln w="57150">
            <a:solidFill>
              <a:srgbClr val="C2D69B"/>
            </a:solidFill>
            <a:round/>
            <a:headEnd/>
            <a:tailEnd/>
          </a:ln>
        </p:spPr>
      </p:cxnSp>
      <p:pic>
        <p:nvPicPr>
          <p:cNvPr id="2051" name="Picture 3" descr="ロゴ_ツールド三陸_RGB　2"/>
          <p:cNvPicPr>
            <a:picLocks noChangeAspect="1" noChangeArrowheads="1"/>
          </p:cNvPicPr>
          <p:nvPr/>
        </p:nvPicPr>
        <p:blipFill>
          <a:blip r:embed="rId2" cstate="print"/>
          <a:srcRect/>
          <a:stretch>
            <a:fillRect/>
          </a:stretch>
        </p:blipFill>
        <p:spPr bwMode="auto">
          <a:xfrm>
            <a:off x="3635896" y="116632"/>
            <a:ext cx="1579563" cy="504825"/>
          </a:xfrm>
          <a:prstGeom prst="rect">
            <a:avLst/>
          </a:prstGeom>
          <a:noFill/>
          <a:ln w="9525">
            <a:noFill/>
            <a:miter lim="800000"/>
            <a:headEnd/>
            <a:tailEnd/>
          </a:ln>
        </p:spPr>
      </p:pic>
      <p:pic>
        <p:nvPicPr>
          <p:cNvPr id="2052" name="図 2051" descr="ツール・ド・三陸 サイクリングWEBキャプチャ.png"/>
          <p:cNvPicPr>
            <a:picLocks noChangeAspect="1"/>
          </p:cNvPicPr>
          <p:nvPr/>
        </p:nvPicPr>
        <p:blipFill rotWithShape="1">
          <a:blip r:embed="rId3" cstate="print">
            <a:extLst>
              <a:ext uri="{28A0092B-C50C-407E-A947-70E740481C1C}">
                <a14:useLocalDpi xmlns:a14="http://schemas.microsoft.com/office/drawing/2010/main" val="0"/>
              </a:ext>
            </a:extLst>
          </a:blip>
          <a:srcRect b="42880"/>
          <a:stretch/>
        </p:blipFill>
        <p:spPr>
          <a:xfrm>
            <a:off x="1187624" y="908720"/>
            <a:ext cx="3024336" cy="5698920"/>
          </a:xfrm>
          <a:prstGeom prst="rect">
            <a:avLst/>
          </a:prstGeom>
        </p:spPr>
      </p:pic>
      <p:pic>
        <p:nvPicPr>
          <p:cNvPr id="37" name="図 36" descr="ツール・ド・三陸 サイクリングWEBキャプチャ.png"/>
          <p:cNvPicPr>
            <a:picLocks noChangeAspect="1"/>
          </p:cNvPicPr>
          <p:nvPr/>
        </p:nvPicPr>
        <p:blipFill rotWithShape="1">
          <a:blip r:embed="rId3" cstate="print">
            <a:extLst>
              <a:ext uri="{28A0092B-C50C-407E-A947-70E740481C1C}">
                <a14:useLocalDpi xmlns:a14="http://schemas.microsoft.com/office/drawing/2010/main" val="0"/>
              </a:ext>
            </a:extLst>
          </a:blip>
          <a:srcRect t="53182" b="-317"/>
          <a:stretch/>
        </p:blipFill>
        <p:spPr>
          <a:xfrm>
            <a:off x="5004048" y="1246641"/>
            <a:ext cx="3024336" cy="4702639"/>
          </a:xfrm>
          <a:prstGeom prst="rect">
            <a:avLst/>
          </a:prstGeom>
        </p:spPr>
      </p:pic>
      <p:cxnSp>
        <p:nvCxnSpPr>
          <p:cNvPr id="2054" name="直線矢印コネクタ 2053"/>
          <p:cNvCxnSpPr/>
          <p:nvPr/>
        </p:nvCxnSpPr>
        <p:spPr>
          <a:xfrm>
            <a:off x="4427984" y="3573016"/>
            <a:ext cx="43204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5818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50" name="AutoShape 2"/>
          <p:cNvCxnSpPr>
            <a:cxnSpLocks noChangeShapeType="1"/>
          </p:cNvCxnSpPr>
          <p:nvPr/>
        </p:nvCxnSpPr>
        <p:spPr bwMode="auto">
          <a:xfrm>
            <a:off x="0" y="692696"/>
            <a:ext cx="9144000" cy="0"/>
          </a:xfrm>
          <a:prstGeom prst="straightConnector1">
            <a:avLst/>
          </a:prstGeom>
          <a:noFill/>
          <a:ln w="57150">
            <a:solidFill>
              <a:srgbClr val="C2D69B"/>
            </a:solidFill>
            <a:round/>
            <a:headEnd/>
            <a:tailEnd/>
          </a:ln>
        </p:spPr>
      </p:cxnSp>
      <p:pic>
        <p:nvPicPr>
          <p:cNvPr id="2051" name="Picture 3" descr="ロゴ_ツールド三陸_RGB　2"/>
          <p:cNvPicPr>
            <a:picLocks noChangeAspect="1" noChangeArrowheads="1"/>
          </p:cNvPicPr>
          <p:nvPr/>
        </p:nvPicPr>
        <p:blipFill>
          <a:blip r:embed="rId2" cstate="print"/>
          <a:srcRect/>
          <a:stretch>
            <a:fillRect/>
          </a:stretch>
        </p:blipFill>
        <p:spPr bwMode="auto">
          <a:xfrm>
            <a:off x="3635896" y="116632"/>
            <a:ext cx="1579563" cy="504825"/>
          </a:xfrm>
          <a:prstGeom prst="rect">
            <a:avLst/>
          </a:prstGeom>
          <a:noFill/>
          <a:ln w="9525">
            <a:noFill/>
            <a:miter lim="800000"/>
            <a:headEnd/>
            <a:tailEnd/>
          </a:ln>
        </p:spPr>
      </p:pic>
      <p:sp>
        <p:nvSpPr>
          <p:cNvPr id="2052" name="Rectangle 4"/>
          <p:cNvSpPr>
            <a:spLocks noChangeArrowheads="1"/>
          </p:cNvSpPr>
          <p:nvPr/>
        </p:nvSpPr>
        <p:spPr bwMode="auto">
          <a:xfrm>
            <a:off x="0" y="963742"/>
            <a:ext cx="9144000" cy="7540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Century" pitchFamily="18" charset="0"/>
                <a:ea typeface="HG創英角ｺﾞｼｯｸUB" pitchFamily="49" charset="-128"/>
                <a:cs typeface="Times New Roman" pitchFamily="18" charset="0"/>
              </a:rPr>
              <a:t>「</a:t>
            </a:r>
            <a:r>
              <a:rPr kumimoji="1" lang="ja-JP" sz="1000" b="1" i="0" u="none" strike="noStrike" cap="none" normalizeH="0" baseline="0" dirty="0" smtClean="0">
                <a:ln>
                  <a:noFill/>
                </a:ln>
                <a:solidFill>
                  <a:schemeClr val="tx1"/>
                </a:solidFill>
                <a:effectLst/>
                <a:latin typeface="Century" pitchFamily="18" charset="0"/>
                <a:ea typeface="HG創英角ｺﾞｼｯｸUB" pitchFamily="49" charset="-128"/>
                <a:cs typeface="Times New Roman" pitchFamily="18" charset="0"/>
              </a:rPr>
              <a:t>ツール・ド・三陸</a:t>
            </a:r>
            <a:r>
              <a:rPr kumimoji="1" lang="ja-JP" altLang="en-US" sz="1000" b="1" i="0" u="none" strike="noStrike" cap="none" normalizeH="0" baseline="0" dirty="0" smtClean="0">
                <a:ln>
                  <a:noFill/>
                </a:ln>
                <a:solidFill>
                  <a:schemeClr val="tx1"/>
                </a:solidFill>
                <a:effectLst/>
                <a:latin typeface="Century" pitchFamily="18" charset="0"/>
                <a:ea typeface="HG創英角ｺﾞｼｯｸUB" pitchFamily="49" charset="-128"/>
                <a:cs typeface="Times New Roman" pitchFamily="18" charset="0"/>
              </a:rPr>
              <a:t>  サイクリング  チャレンジ </a:t>
            </a:r>
            <a:r>
              <a:rPr kumimoji="1" lang="en-US" altLang="ja-JP" sz="1000" b="1" i="0" u="none" strike="noStrike" cap="none" normalizeH="0" baseline="0" dirty="0" smtClean="0">
                <a:ln>
                  <a:noFill/>
                </a:ln>
                <a:solidFill>
                  <a:schemeClr val="tx1"/>
                </a:solidFill>
                <a:effectLst/>
                <a:latin typeface="Century" pitchFamily="18" charset="0"/>
                <a:ea typeface="HG創英角ｺﾞｼｯｸUB" pitchFamily="49" charset="-128"/>
                <a:cs typeface="Times New Roman" pitchFamily="18" charset="0"/>
              </a:rPr>
              <a:t>2012 </a:t>
            </a:r>
            <a:r>
              <a:rPr kumimoji="1" lang="ja-JP" altLang="en-US" sz="1000" b="1" i="0" u="none" strike="noStrike" cap="none" normalizeH="0" baseline="0" dirty="0" smtClean="0">
                <a:ln>
                  <a:noFill/>
                </a:ln>
                <a:solidFill>
                  <a:schemeClr val="tx1"/>
                </a:solidFill>
                <a:effectLst/>
                <a:latin typeface="Century" pitchFamily="18" charset="0"/>
                <a:ea typeface="HG創英角ｺﾞｼｯｸUB" pitchFamily="49" charset="-128"/>
                <a:cs typeface="Times New Roman" pitchFamily="18" charset="0"/>
              </a:rPr>
              <a:t>ｉｎ りくぜんたかた</a:t>
            </a:r>
            <a:r>
              <a:rPr kumimoji="1" lang="ja-JP" altLang="en-US" sz="1000" b="0" i="0" u="none" strike="noStrike" cap="none" normalizeH="0" baseline="0" dirty="0" smtClean="0">
                <a:ln>
                  <a:noFill/>
                </a:ln>
                <a:solidFill>
                  <a:schemeClr val="tx1"/>
                </a:solidFill>
                <a:effectLst/>
                <a:latin typeface="Century" pitchFamily="18" charset="0"/>
                <a:ea typeface="HG創英角ｺﾞｼｯｸUB" pitchFamily="49" charset="-128"/>
                <a:cs typeface="Times New Roman" pitchFamily="18" charset="0"/>
              </a:rPr>
              <a:t>」</a:t>
            </a:r>
            <a:endParaRPr kumimoji="1" lang="ja-JP" altLang="en-US" sz="600" b="0" i="0" u="none" strike="noStrike" cap="none" normalizeH="0" baseline="0" dirty="0" smtClean="0">
              <a:ln>
                <a:noFill/>
              </a:ln>
              <a:solidFill>
                <a:schemeClr val="tx1"/>
              </a:solidFill>
              <a:effectLst/>
              <a:latin typeface="Arial" pitchFamily="34" charset="0"/>
              <a:ea typeface="ＭＳ Ｐゴシック"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Century" pitchFamily="18" charset="0"/>
                <a:ea typeface="HG創英角ｺﾞｼｯｸUB" pitchFamily="49" charset="-128"/>
                <a:cs typeface="Times New Roman" pitchFamily="18" charset="0"/>
              </a:rPr>
              <a:t>復興を願い</a:t>
            </a:r>
            <a:r>
              <a:rPr kumimoji="1" lang="en-US" altLang="ja-JP" sz="1100" b="0" i="0" u="none" strike="noStrike" cap="none" normalizeH="0" baseline="0" dirty="0" smtClean="0">
                <a:ln>
                  <a:noFill/>
                </a:ln>
                <a:solidFill>
                  <a:schemeClr val="tx1"/>
                </a:solidFill>
                <a:effectLst/>
                <a:latin typeface="Century" pitchFamily="18" charset="0"/>
                <a:ea typeface="HG創英角ｺﾞｼｯｸUB" pitchFamily="49" charset="-128"/>
                <a:cs typeface="Times New Roman" pitchFamily="18" charset="0"/>
              </a:rPr>
              <a:t>400</a:t>
            </a:r>
            <a:r>
              <a:rPr kumimoji="1" lang="ja-JP" altLang="en-US" sz="1100" b="0" i="0" u="none" strike="noStrike" cap="none" normalizeH="0" baseline="0" dirty="0" smtClean="0">
                <a:ln>
                  <a:noFill/>
                </a:ln>
                <a:solidFill>
                  <a:schemeClr val="tx1"/>
                </a:solidFill>
                <a:effectLst/>
                <a:latin typeface="Century" pitchFamily="18" charset="0"/>
                <a:ea typeface="HG創英角ｺﾞｼｯｸUB" pitchFamily="49" charset="-128"/>
                <a:cs typeface="Times New Roman" pitchFamily="18" charset="0"/>
              </a:rPr>
              <a:t>名のサイクリストらが、陸前高田市内、広田半島を快走！！</a:t>
            </a:r>
            <a:endParaRPr kumimoji="1" lang="ja-JP" altLang="en-US" sz="600" b="0" i="0" u="none" strike="noStrike" cap="none" normalizeH="0" baseline="0" dirty="0" smtClean="0">
              <a:ln>
                <a:noFill/>
              </a:ln>
              <a:solidFill>
                <a:schemeClr val="tx1"/>
              </a:solidFill>
              <a:effectLst/>
              <a:latin typeface="Arial" pitchFamily="34" charset="0"/>
              <a:ea typeface="ＭＳ Ｐゴシック"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FF0000"/>
                </a:solidFill>
                <a:effectLst/>
                <a:latin typeface="Century" pitchFamily="18" charset="0"/>
                <a:ea typeface="HG創英角ｺﾞｼｯｸUB" pitchFamily="49" charset="-128"/>
                <a:cs typeface="Times New Roman" pitchFamily="18" charset="0"/>
              </a:rPr>
              <a:t>2</a:t>
            </a:r>
            <a:r>
              <a:rPr kumimoji="1" lang="ja-JP" altLang="en-US" sz="1100" b="0" i="0" u="none" strike="noStrike" cap="none" normalizeH="0" baseline="0" dirty="0" smtClean="0">
                <a:ln>
                  <a:noFill/>
                </a:ln>
                <a:solidFill>
                  <a:srgbClr val="FF0000"/>
                </a:solidFill>
                <a:effectLst/>
                <a:latin typeface="Century" pitchFamily="18" charset="0"/>
                <a:ea typeface="HG創英角ｺﾞｼｯｸUB" pitchFamily="49" charset="-128"/>
                <a:cs typeface="Times New Roman" pitchFamily="18" charset="0"/>
              </a:rPr>
              <a:t>日間で</a:t>
            </a:r>
            <a:r>
              <a:rPr kumimoji="1" lang="en-US" altLang="ja-JP" sz="1100" b="0" i="0" u="none" strike="noStrike" cap="none" normalizeH="0" baseline="0" dirty="0" smtClean="0">
                <a:ln>
                  <a:noFill/>
                </a:ln>
                <a:solidFill>
                  <a:srgbClr val="FF0000"/>
                </a:solidFill>
                <a:effectLst/>
                <a:latin typeface="Century" pitchFamily="18" charset="0"/>
                <a:ea typeface="HG創英角ｺﾞｼｯｸUB" pitchFamily="49" charset="-128"/>
                <a:cs typeface="Times New Roman" pitchFamily="18" charset="0"/>
              </a:rPr>
              <a:t>2200</a:t>
            </a:r>
            <a:r>
              <a:rPr kumimoji="1" lang="ja-JP" altLang="en-US" sz="1100" b="0" i="0" u="none" strike="noStrike" cap="none" normalizeH="0" baseline="0" dirty="0" smtClean="0">
                <a:ln>
                  <a:noFill/>
                </a:ln>
                <a:solidFill>
                  <a:srgbClr val="FF0000"/>
                </a:solidFill>
                <a:effectLst/>
                <a:latin typeface="Century" pitchFamily="18" charset="0"/>
                <a:ea typeface="HG創英角ｺﾞｼｯｸUB" pitchFamily="49" charset="-128"/>
                <a:cs typeface="Times New Roman" pitchFamily="18" charset="0"/>
              </a:rPr>
              <a:t>名が会場イベントに来場！</a:t>
            </a:r>
            <a:br>
              <a:rPr kumimoji="1" lang="ja-JP" altLang="en-US" sz="1100" b="0" i="0" u="none" strike="noStrike" cap="none" normalizeH="0" baseline="0" dirty="0" smtClean="0">
                <a:ln>
                  <a:noFill/>
                </a:ln>
                <a:solidFill>
                  <a:srgbClr val="FF0000"/>
                </a:solidFill>
                <a:effectLst/>
                <a:latin typeface="Century" pitchFamily="18" charset="0"/>
                <a:ea typeface="HG創英角ｺﾞｼｯｸUB" pitchFamily="49" charset="-128"/>
                <a:cs typeface="Times New Roman" pitchFamily="18" charset="0"/>
              </a:rPr>
            </a:br>
            <a:r>
              <a:rPr kumimoji="1" lang="en-US" altLang="ja-JP" sz="1100" b="1" i="0" u="none" strike="noStrike" cap="none" normalizeH="0" baseline="0" dirty="0" smtClean="0">
                <a:ln>
                  <a:noFill/>
                </a:ln>
                <a:solidFill>
                  <a:srgbClr val="FF0000"/>
                </a:solidFill>
                <a:effectLst/>
                <a:latin typeface="Century" pitchFamily="18" charset="0"/>
                <a:ea typeface="ＭＳ 明朝" pitchFamily="17" charset="-128"/>
                <a:cs typeface="Times New Roman" pitchFamily="18" charset="0"/>
              </a:rPr>
              <a:t>―</a:t>
            </a:r>
            <a:r>
              <a:rPr kumimoji="1" lang="ja-JP" altLang="en-US" sz="1100" b="1" i="0" u="none" strike="noStrike" cap="none" normalizeH="0" baseline="0" dirty="0" smtClean="0">
                <a:ln>
                  <a:noFill/>
                </a:ln>
                <a:solidFill>
                  <a:srgbClr val="FF0000"/>
                </a:solidFill>
                <a:effectLst/>
                <a:latin typeface="Century" pitchFamily="18" charset="0"/>
                <a:ea typeface="ＭＳ 明朝" pitchFamily="17" charset="-128"/>
                <a:cs typeface="Times New Roman" pitchFamily="18" charset="0"/>
              </a:rPr>
              <a:t>　</a:t>
            </a:r>
            <a:r>
              <a:rPr kumimoji="1" lang="en-US" altLang="ja-JP" sz="1100" b="1" i="0" u="none" strike="noStrike" cap="none" normalizeH="0" baseline="0" dirty="0" smtClean="0">
                <a:ln>
                  <a:noFill/>
                </a:ln>
                <a:solidFill>
                  <a:srgbClr val="FF0000"/>
                </a:solidFill>
                <a:effectLst/>
                <a:latin typeface="Century" pitchFamily="18" charset="0"/>
                <a:ea typeface="ＭＳ 明朝" pitchFamily="17" charset="-128"/>
                <a:cs typeface="Times New Roman" pitchFamily="18" charset="0"/>
              </a:rPr>
              <a:t>8</a:t>
            </a:r>
            <a:r>
              <a:rPr kumimoji="1" lang="ja-JP" altLang="en-US" sz="1100" b="1" i="0" u="none" strike="noStrike" cap="none" normalizeH="0" baseline="0" dirty="0" smtClean="0">
                <a:ln>
                  <a:noFill/>
                </a:ln>
                <a:solidFill>
                  <a:srgbClr val="FF0000"/>
                </a:solidFill>
                <a:effectLst/>
                <a:latin typeface="Century" pitchFamily="18" charset="0"/>
                <a:ea typeface="ＭＳ 明朝" pitchFamily="17" charset="-128"/>
                <a:cs typeface="Times New Roman" pitchFamily="18" charset="0"/>
              </a:rPr>
              <a:t>日</a:t>
            </a:r>
            <a:r>
              <a:rPr kumimoji="1" lang="en-US" altLang="ja-JP" sz="1100" b="1" i="0" u="none" strike="noStrike" cap="none" normalizeH="0" baseline="0" dirty="0" smtClean="0">
                <a:ln>
                  <a:noFill/>
                </a:ln>
                <a:solidFill>
                  <a:srgbClr val="FF0000"/>
                </a:solidFill>
                <a:effectLst/>
                <a:latin typeface="Century" pitchFamily="18" charset="0"/>
                <a:ea typeface="ＭＳ 明朝" pitchFamily="17" charset="-128"/>
                <a:cs typeface="Times New Roman" pitchFamily="18" charset="0"/>
              </a:rPr>
              <a:t>(</a:t>
            </a:r>
            <a:r>
              <a:rPr kumimoji="1" lang="ja-JP" altLang="en-US" sz="1100" b="1" i="0" u="none" strike="noStrike" cap="none" normalizeH="0" baseline="0" dirty="0" smtClean="0">
                <a:ln>
                  <a:noFill/>
                </a:ln>
                <a:solidFill>
                  <a:srgbClr val="FF0000"/>
                </a:solidFill>
                <a:effectLst/>
                <a:latin typeface="Century" pitchFamily="18" charset="0"/>
                <a:ea typeface="ＭＳ 明朝" pitchFamily="17" charset="-128"/>
                <a:cs typeface="Times New Roman" pitchFamily="18" charset="0"/>
              </a:rPr>
              <a:t>土</a:t>
            </a:r>
            <a:r>
              <a:rPr kumimoji="1" lang="en-US" altLang="ja-JP" sz="1100" b="1" i="0" u="none" strike="noStrike" cap="none" normalizeH="0" baseline="0" dirty="0" smtClean="0">
                <a:ln>
                  <a:noFill/>
                </a:ln>
                <a:solidFill>
                  <a:srgbClr val="FF0000"/>
                </a:solidFill>
                <a:effectLst/>
                <a:latin typeface="Century" pitchFamily="18" charset="0"/>
                <a:ea typeface="ＭＳ 明朝" pitchFamily="17" charset="-128"/>
                <a:cs typeface="Times New Roman" pitchFamily="18" charset="0"/>
              </a:rPr>
              <a:t>)</a:t>
            </a:r>
            <a:r>
              <a:rPr kumimoji="1" lang="ja-JP" altLang="en-US" sz="1100" b="1" i="0" u="none" strike="noStrike" cap="none" normalizeH="0" baseline="0" dirty="0" smtClean="0">
                <a:ln>
                  <a:noFill/>
                </a:ln>
                <a:solidFill>
                  <a:srgbClr val="FF0000"/>
                </a:solidFill>
                <a:effectLst/>
                <a:latin typeface="Century" pitchFamily="18" charset="0"/>
                <a:ea typeface="ＭＳ 明朝" pitchFamily="17" charset="-128"/>
                <a:cs typeface="Times New Roman" pitchFamily="18" charset="0"/>
              </a:rPr>
              <a:t>前日祭 約</a:t>
            </a:r>
            <a:r>
              <a:rPr kumimoji="1" lang="en-US" altLang="ja-JP" sz="1100" b="1" i="0" u="none" strike="noStrike" cap="none" normalizeH="0" baseline="0" dirty="0" smtClean="0">
                <a:ln>
                  <a:noFill/>
                </a:ln>
                <a:solidFill>
                  <a:srgbClr val="FF0000"/>
                </a:solidFill>
                <a:effectLst/>
                <a:latin typeface="Century" pitchFamily="18" charset="0"/>
                <a:ea typeface="ＭＳ 明朝" pitchFamily="17" charset="-128"/>
                <a:cs typeface="Times New Roman" pitchFamily="18" charset="0"/>
              </a:rPr>
              <a:t>700</a:t>
            </a:r>
            <a:r>
              <a:rPr kumimoji="1" lang="ja-JP" altLang="en-US" sz="1100" b="1" i="0" u="none" strike="noStrike" cap="none" normalizeH="0" baseline="0" dirty="0" smtClean="0">
                <a:ln>
                  <a:noFill/>
                </a:ln>
                <a:solidFill>
                  <a:srgbClr val="FF0000"/>
                </a:solidFill>
                <a:effectLst/>
                <a:latin typeface="Century" pitchFamily="18" charset="0"/>
                <a:ea typeface="ＭＳ 明朝" pitchFamily="17" charset="-128"/>
                <a:cs typeface="Times New Roman" pitchFamily="18" charset="0"/>
              </a:rPr>
              <a:t>名　</a:t>
            </a:r>
            <a:r>
              <a:rPr kumimoji="1" lang="en-US" altLang="ja-JP" sz="1100" b="1" i="0" u="none" strike="noStrike" cap="none" normalizeH="0" baseline="0" dirty="0" smtClean="0">
                <a:ln>
                  <a:noFill/>
                </a:ln>
                <a:solidFill>
                  <a:srgbClr val="FF0000"/>
                </a:solidFill>
                <a:effectLst/>
                <a:latin typeface="Century" pitchFamily="18" charset="0"/>
                <a:ea typeface="ＭＳ 明朝" pitchFamily="17" charset="-128"/>
                <a:cs typeface="Times New Roman" pitchFamily="18" charset="0"/>
              </a:rPr>
              <a:t>9</a:t>
            </a:r>
            <a:r>
              <a:rPr kumimoji="1" lang="ja-JP" altLang="en-US" sz="1100" b="1" i="0" u="none" strike="noStrike" cap="none" normalizeH="0" baseline="0" dirty="0" smtClean="0">
                <a:ln>
                  <a:noFill/>
                </a:ln>
                <a:solidFill>
                  <a:srgbClr val="FF0000"/>
                </a:solidFill>
                <a:effectLst/>
                <a:latin typeface="Century" pitchFamily="18" charset="0"/>
                <a:ea typeface="ＭＳ 明朝" pitchFamily="17" charset="-128"/>
                <a:cs typeface="Times New Roman" pitchFamily="18" charset="0"/>
              </a:rPr>
              <a:t>日</a:t>
            </a:r>
            <a:r>
              <a:rPr kumimoji="1" lang="en-US" altLang="ja-JP" sz="1100" b="1" i="0" u="none" strike="noStrike" cap="none" normalizeH="0" baseline="0" dirty="0" smtClean="0">
                <a:ln>
                  <a:noFill/>
                </a:ln>
                <a:solidFill>
                  <a:srgbClr val="FF0000"/>
                </a:solidFill>
                <a:effectLst/>
                <a:latin typeface="Century" pitchFamily="18" charset="0"/>
                <a:ea typeface="ＭＳ 明朝" pitchFamily="17" charset="-128"/>
                <a:cs typeface="Times New Roman" pitchFamily="18" charset="0"/>
              </a:rPr>
              <a:t>(</a:t>
            </a:r>
            <a:r>
              <a:rPr kumimoji="1" lang="ja-JP" altLang="en-US" sz="1100" b="1" i="0" u="none" strike="noStrike" cap="none" normalizeH="0" baseline="0" dirty="0" smtClean="0">
                <a:ln>
                  <a:noFill/>
                </a:ln>
                <a:solidFill>
                  <a:srgbClr val="FF0000"/>
                </a:solidFill>
                <a:effectLst/>
                <a:latin typeface="Century" pitchFamily="18" charset="0"/>
                <a:ea typeface="ＭＳ 明朝" pitchFamily="17" charset="-128"/>
                <a:cs typeface="Times New Roman" pitchFamily="18" charset="0"/>
              </a:rPr>
              <a:t>日</a:t>
            </a:r>
            <a:r>
              <a:rPr kumimoji="1" lang="en-US" altLang="ja-JP" sz="1100" b="1" i="0" u="none" strike="noStrike" cap="none" normalizeH="0" baseline="0" dirty="0" smtClean="0">
                <a:ln>
                  <a:noFill/>
                </a:ln>
                <a:solidFill>
                  <a:srgbClr val="FF0000"/>
                </a:solidFill>
                <a:effectLst/>
                <a:latin typeface="Century" pitchFamily="18" charset="0"/>
                <a:ea typeface="ＭＳ 明朝" pitchFamily="17" charset="-128"/>
                <a:cs typeface="Times New Roman" pitchFamily="18" charset="0"/>
              </a:rPr>
              <a:t>)</a:t>
            </a:r>
            <a:r>
              <a:rPr kumimoji="1" lang="ja-JP" altLang="en-US" sz="1100" b="1" i="0" u="none" strike="noStrike" cap="none" normalizeH="0" baseline="0" dirty="0" smtClean="0">
                <a:ln>
                  <a:noFill/>
                </a:ln>
                <a:solidFill>
                  <a:srgbClr val="FF0000"/>
                </a:solidFill>
                <a:effectLst/>
                <a:latin typeface="Century" pitchFamily="18" charset="0"/>
                <a:ea typeface="ＭＳ 明朝" pitchFamily="17" charset="-128"/>
                <a:cs typeface="Times New Roman" pitchFamily="18" charset="0"/>
              </a:rPr>
              <a:t>大会 約</a:t>
            </a:r>
            <a:r>
              <a:rPr kumimoji="1" lang="en-US" altLang="ja-JP" sz="1100" b="1" i="0" u="none" strike="noStrike" cap="none" normalizeH="0" baseline="0" dirty="0" smtClean="0">
                <a:ln>
                  <a:noFill/>
                </a:ln>
                <a:solidFill>
                  <a:srgbClr val="FF0000"/>
                </a:solidFill>
                <a:effectLst/>
                <a:latin typeface="Century" pitchFamily="18" charset="0"/>
                <a:ea typeface="ＭＳ 明朝" pitchFamily="17" charset="-128"/>
                <a:cs typeface="Times New Roman" pitchFamily="18" charset="0"/>
              </a:rPr>
              <a:t>1500</a:t>
            </a:r>
            <a:r>
              <a:rPr kumimoji="1" lang="ja-JP" altLang="en-US" sz="1100" b="1" i="0" u="none" strike="noStrike" cap="none" normalizeH="0" baseline="0" dirty="0" smtClean="0">
                <a:ln>
                  <a:noFill/>
                </a:ln>
                <a:solidFill>
                  <a:srgbClr val="FF0000"/>
                </a:solidFill>
                <a:effectLst/>
                <a:latin typeface="Century" pitchFamily="18" charset="0"/>
                <a:ea typeface="ＭＳ 明朝" pitchFamily="17" charset="-128"/>
                <a:cs typeface="Times New Roman" pitchFamily="18" charset="0"/>
              </a:rPr>
              <a:t>名　</a:t>
            </a:r>
            <a:r>
              <a:rPr kumimoji="1" lang="en-US" altLang="ja-JP" sz="1100" b="1" i="0" u="none" strike="noStrike" cap="none" normalizeH="0" baseline="0" dirty="0" smtClean="0">
                <a:ln>
                  <a:noFill/>
                </a:ln>
                <a:solidFill>
                  <a:srgbClr val="FF0000"/>
                </a:solidFill>
                <a:effectLst/>
                <a:latin typeface="Century" pitchFamily="18" charset="0"/>
                <a:ea typeface="ＭＳ 明朝" pitchFamily="17" charset="-128"/>
                <a:cs typeface="Times New Roman" pitchFamily="18" charset="0"/>
              </a:rPr>
              <a:t>―</a:t>
            </a:r>
            <a:endPar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2053" name="Rectangle 5"/>
          <p:cNvSpPr>
            <a:spLocks noChangeArrowheads="1"/>
          </p:cNvSpPr>
          <p:nvPr/>
        </p:nvSpPr>
        <p:spPr bwMode="auto">
          <a:xfrm>
            <a:off x="179512" y="1867652"/>
            <a:ext cx="8748464" cy="46868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39700" defTabSz="914400" rtl="0" eaLnBrk="1" fontAlgn="base" latinLnBrk="0" hangingPunct="1">
              <a:lnSpc>
                <a:spcPts val="1900"/>
              </a:lnSpc>
              <a:spcBef>
                <a:spcPct val="0"/>
              </a:spcBef>
              <a:spcAft>
                <a:spcPct val="0"/>
              </a:spcAft>
              <a:buClrTx/>
              <a:buSzTx/>
              <a:buFontTx/>
              <a:buNone/>
              <a:tabLst/>
            </a:pPr>
            <a:r>
              <a:rPr kumimoji="1" lang="ja-JP" sz="1200" b="0" i="0" u="none" strike="noStrike" cap="none" normalizeH="0" baseline="0" dirty="0" smtClean="0">
                <a:ln>
                  <a:noFill/>
                </a:ln>
                <a:solidFill>
                  <a:schemeClr val="tx1"/>
                </a:solidFill>
                <a:effectLst/>
                <a:latin typeface="+mn-ea"/>
                <a:cs typeface="Times New Roman" pitchFamily="18" charset="0"/>
              </a:rPr>
              <a:t>この度は、「ツール・ド・三陸 サイクリング チャレンジ </a:t>
            </a:r>
            <a:r>
              <a:rPr kumimoji="1" lang="en-US" altLang="ja-JP" sz="1200" b="0" i="0" u="none" strike="noStrike" cap="none" normalizeH="0" baseline="0" dirty="0" smtClean="0">
                <a:ln>
                  <a:noFill/>
                </a:ln>
                <a:solidFill>
                  <a:schemeClr val="tx1"/>
                </a:solidFill>
                <a:effectLst/>
                <a:latin typeface="+mn-ea"/>
                <a:cs typeface="Times New Roman" pitchFamily="18" charset="0"/>
              </a:rPr>
              <a:t>2012 in</a:t>
            </a:r>
            <a:r>
              <a:rPr kumimoji="1" lang="ja-JP" altLang="en-US" sz="1200" b="0" i="0" u="none" strike="noStrike" cap="none" normalizeH="0" baseline="0" dirty="0" smtClean="0">
                <a:ln>
                  <a:noFill/>
                </a:ln>
                <a:solidFill>
                  <a:schemeClr val="tx1"/>
                </a:solidFill>
                <a:effectLst/>
                <a:latin typeface="+mn-ea"/>
                <a:cs typeface="Times New Roman" pitchFamily="18" charset="0"/>
              </a:rPr>
              <a:t>りくぜんたかた」に、多大なるご協力を賜り、厚く御礼申し上げます。</a:t>
            </a:r>
            <a:endParaRPr kumimoji="1" lang="ja-JP" altLang="en-US" sz="1200" b="0" i="0" u="none" strike="noStrike" cap="none" normalizeH="0" baseline="0" dirty="0" smtClean="0">
              <a:ln>
                <a:noFill/>
              </a:ln>
              <a:solidFill>
                <a:schemeClr val="tx1"/>
              </a:solidFill>
              <a:effectLst/>
              <a:latin typeface="+mn-ea"/>
            </a:endParaRPr>
          </a:p>
          <a:p>
            <a:pPr marL="0" marR="0" lvl="0" indent="139700" defTabSz="914400" rtl="0" eaLnBrk="0" fontAlgn="base" latinLnBrk="0" hangingPunct="0">
              <a:lnSpc>
                <a:spcPts val="19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n-ea"/>
                <a:cs typeface="Times New Roman" pitchFamily="18" charset="0"/>
              </a:rPr>
              <a:t>お陰様をもちまして、</a:t>
            </a:r>
            <a:r>
              <a:rPr kumimoji="1" lang="en-US" altLang="ja-JP" sz="1200" b="0" i="0" u="none" strike="noStrike" cap="none" normalizeH="0" baseline="0" dirty="0" smtClean="0">
                <a:ln>
                  <a:noFill/>
                </a:ln>
                <a:solidFill>
                  <a:schemeClr val="tx1"/>
                </a:solidFill>
                <a:effectLst/>
                <a:latin typeface="+mn-ea"/>
                <a:cs typeface="Times New Roman" pitchFamily="18" charset="0"/>
              </a:rPr>
              <a:t>9</a:t>
            </a:r>
            <a:r>
              <a:rPr kumimoji="1" lang="ja-JP" altLang="en-US" sz="1200" b="0" i="0" u="none" strike="noStrike" cap="none" normalizeH="0" baseline="0" dirty="0" smtClean="0">
                <a:ln>
                  <a:noFill/>
                </a:ln>
                <a:solidFill>
                  <a:schemeClr val="tx1"/>
                </a:solidFill>
                <a:effectLst/>
                <a:latin typeface="+mn-ea"/>
                <a:cs typeface="Times New Roman" pitchFamily="18" charset="0"/>
              </a:rPr>
              <a:t>月</a:t>
            </a:r>
            <a:r>
              <a:rPr kumimoji="1" lang="en-US" altLang="ja-JP" sz="1200" b="0" i="0" u="none" strike="noStrike" cap="none" normalizeH="0" baseline="0" dirty="0" smtClean="0">
                <a:ln>
                  <a:noFill/>
                </a:ln>
                <a:solidFill>
                  <a:schemeClr val="tx1"/>
                </a:solidFill>
                <a:effectLst/>
                <a:latin typeface="+mn-ea"/>
                <a:cs typeface="Times New Roman" pitchFamily="18" charset="0"/>
              </a:rPr>
              <a:t>8</a:t>
            </a:r>
            <a:r>
              <a:rPr kumimoji="1" lang="ja-JP" altLang="en-US" sz="1200" b="0" i="0" u="none" strike="noStrike" cap="none" normalizeH="0" baseline="0" dirty="0" smtClean="0">
                <a:ln>
                  <a:noFill/>
                </a:ln>
                <a:solidFill>
                  <a:schemeClr val="tx1"/>
                </a:solidFill>
                <a:effectLst/>
                <a:latin typeface="+mn-ea"/>
                <a:cs typeface="Times New Roman" pitchFamily="18" charset="0"/>
              </a:rPr>
              <a:t>日（土）、</a:t>
            </a:r>
            <a:r>
              <a:rPr kumimoji="1" lang="en-US" altLang="ja-JP" sz="1200" b="0" i="0" u="none" strike="noStrike" cap="none" normalizeH="0" baseline="0" dirty="0" smtClean="0">
                <a:ln>
                  <a:noFill/>
                </a:ln>
                <a:solidFill>
                  <a:schemeClr val="tx1"/>
                </a:solidFill>
                <a:effectLst/>
                <a:latin typeface="+mn-ea"/>
                <a:cs typeface="Times New Roman" pitchFamily="18" charset="0"/>
              </a:rPr>
              <a:t>9</a:t>
            </a:r>
            <a:r>
              <a:rPr kumimoji="1" lang="ja-JP" altLang="en-US" sz="1200" b="0" i="0" u="none" strike="noStrike" cap="none" normalizeH="0" baseline="0" dirty="0" smtClean="0">
                <a:ln>
                  <a:noFill/>
                </a:ln>
                <a:solidFill>
                  <a:schemeClr val="tx1"/>
                </a:solidFill>
                <a:effectLst/>
                <a:latin typeface="+mn-ea"/>
                <a:cs typeface="Times New Roman" pitchFamily="18" charset="0"/>
              </a:rPr>
              <a:t>日（日）の</a:t>
            </a:r>
            <a:r>
              <a:rPr kumimoji="1" lang="en-US" altLang="ja-JP" sz="1200" b="0" i="0" u="none" strike="noStrike" cap="none" normalizeH="0" baseline="0" dirty="0" smtClean="0">
                <a:ln>
                  <a:noFill/>
                </a:ln>
                <a:solidFill>
                  <a:schemeClr val="tx1"/>
                </a:solidFill>
                <a:effectLst/>
                <a:latin typeface="+mn-ea"/>
                <a:cs typeface="Times New Roman" pitchFamily="18" charset="0"/>
              </a:rPr>
              <a:t>2</a:t>
            </a:r>
            <a:r>
              <a:rPr kumimoji="1" lang="ja-JP" altLang="en-US" sz="1200" b="0" i="0" u="none" strike="noStrike" cap="none" normalizeH="0" baseline="0" dirty="0" smtClean="0">
                <a:ln>
                  <a:noFill/>
                </a:ln>
                <a:solidFill>
                  <a:schemeClr val="tx1"/>
                </a:solidFill>
                <a:effectLst/>
                <a:latin typeface="+mn-ea"/>
                <a:cs typeface="Times New Roman" pitchFamily="18" charset="0"/>
              </a:rPr>
              <a:t>日間、天候にも恵まれ、岩手県陸前高田市内コースにて、全国から</a:t>
            </a:r>
            <a:r>
              <a:rPr kumimoji="1" lang="en-US" altLang="ja-JP" sz="1200" b="0" i="0" u="none" strike="noStrike" cap="none" normalizeH="0" baseline="0" dirty="0" smtClean="0">
                <a:ln>
                  <a:noFill/>
                </a:ln>
                <a:solidFill>
                  <a:schemeClr val="tx1"/>
                </a:solidFill>
                <a:effectLst/>
                <a:latin typeface="+mn-ea"/>
                <a:cs typeface="Times New Roman" pitchFamily="18" charset="0"/>
              </a:rPr>
              <a:t>400</a:t>
            </a:r>
            <a:r>
              <a:rPr kumimoji="1" lang="ja-JP" altLang="en-US" sz="1200" b="0" i="0" u="none" strike="noStrike" cap="none" normalizeH="0" baseline="0" dirty="0" smtClean="0">
                <a:ln>
                  <a:noFill/>
                </a:ln>
                <a:solidFill>
                  <a:schemeClr val="tx1"/>
                </a:solidFill>
                <a:effectLst/>
                <a:latin typeface="+mn-ea"/>
                <a:cs typeface="Times New Roman" pitchFamily="18" charset="0"/>
              </a:rPr>
              <a:t>人の参加者と、沢山の地域住民の皆さんを集め、成功裡に終了いたしました。</a:t>
            </a:r>
            <a:endParaRPr kumimoji="1" lang="ja-JP" altLang="en-US" sz="1200" b="0" i="0" u="none" strike="noStrike" cap="none" normalizeH="0" baseline="0" dirty="0" smtClean="0">
              <a:ln>
                <a:noFill/>
              </a:ln>
              <a:solidFill>
                <a:schemeClr val="tx1"/>
              </a:solidFill>
              <a:effectLst/>
              <a:latin typeface="+mn-ea"/>
            </a:endParaRPr>
          </a:p>
          <a:p>
            <a:pPr marL="0" marR="0" lvl="0" indent="139700" defTabSz="914400" rtl="0" eaLnBrk="0" fontAlgn="base" latinLnBrk="0" hangingPunct="0">
              <a:lnSpc>
                <a:spcPts val="19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n-ea"/>
                <a:cs typeface="Times New Roman" pitchFamily="18" charset="0"/>
              </a:rPr>
              <a:t>　メディアの取材に関しましても、初日の前日祭が</a:t>
            </a:r>
            <a:r>
              <a:rPr kumimoji="1" lang="en-US" altLang="ja-JP" sz="1200" b="0" i="0" u="none" strike="noStrike" cap="none" normalizeH="0" baseline="0" dirty="0" smtClean="0">
                <a:ln>
                  <a:noFill/>
                </a:ln>
                <a:solidFill>
                  <a:schemeClr val="tx1"/>
                </a:solidFill>
                <a:effectLst/>
                <a:latin typeface="+mn-ea"/>
                <a:cs typeface="Times New Roman" pitchFamily="18" charset="0"/>
              </a:rPr>
              <a:t>8</a:t>
            </a:r>
            <a:r>
              <a:rPr kumimoji="1" lang="ja-JP" altLang="en-US" sz="1200" b="0" i="0" u="none" strike="noStrike" cap="none" normalizeH="0" baseline="0" dirty="0" smtClean="0">
                <a:ln>
                  <a:noFill/>
                </a:ln>
                <a:solidFill>
                  <a:schemeClr val="tx1"/>
                </a:solidFill>
                <a:effectLst/>
                <a:latin typeface="+mn-ea"/>
                <a:cs typeface="Times New Roman" pitchFamily="18" charset="0"/>
              </a:rPr>
              <a:t>社、翌日</a:t>
            </a:r>
            <a:r>
              <a:rPr kumimoji="1" lang="en-US" altLang="ja-JP" sz="1200" b="0" i="0" u="none" strike="noStrike" cap="none" normalizeH="0" baseline="0" dirty="0" smtClean="0">
                <a:ln>
                  <a:noFill/>
                </a:ln>
                <a:solidFill>
                  <a:schemeClr val="tx1"/>
                </a:solidFill>
                <a:effectLst/>
                <a:latin typeface="+mn-ea"/>
                <a:cs typeface="Times New Roman" pitchFamily="18" charset="0"/>
              </a:rPr>
              <a:t>9</a:t>
            </a:r>
            <a:r>
              <a:rPr kumimoji="1" lang="ja-JP" altLang="en-US" sz="1200" b="0" i="0" u="none" strike="noStrike" cap="none" normalizeH="0" baseline="0" dirty="0" smtClean="0">
                <a:ln>
                  <a:noFill/>
                </a:ln>
                <a:solidFill>
                  <a:schemeClr val="tx1"/>
                </a:solidFill>
                <a:effectLst/>
                <a:latin typeface="+mn-ea"/>
                <a:cs typeface="Times New Roman" pitchFamily="18" charset="0"/>
              </a:rPr>
              <a:t>日は</a:t>
            </a:r>
            <a:r>
              <a:rPr kumimoji="1" lang="en-US" altLang="ja-JP" sz="1200" b="0" i="0" u="none" strike="noStrike" cap="none" normalizeH="0" baseline="0" dirty="0" smtClean="0">
                <a:ln>
                  <a:noFill/>
                </a:ln>
                <a:solidFill>
                  <a:schemeClr val="tx1"/>
                </a:solidFill>
                <a:effectLst/>
                <a:latin typeface="+mn-ea"/>
                <a:cs typeface="Times New Roman" pitchFamily="18" charset="0"/>
              </a:rPr>
              <a:t>16</a:t>
            </a:r>
            <a:r>
              <a:rPr kumimoji="1" lang="ja-JP" altLang="en-US" sz="1200" b="0" i="0" u="none" strike="noStrike" cap="none" normalizeH="0" baseline="0" dirty="0" smtClean="0">
                <a:ln>
                  <a:noFill/>
                </a:ln>
                <a:solidFill>
                  <a:schemeClr val="tx1"/>
                </a:solidFill>
                <a:effectLst/>
                <a:latin typeface="+mn-ea"/>
                <a:cs typeface="Times New Roman" pitchFamily="18" charset="0"/>
              </a:rPr>
              <a:t>社が取材に会場を訪れ、後日、テレビ、新聞、雑誌等で大きく扱われました。詳細は別紙＜メディア報道状況＞をご覧ください。</a:t>
            </a:r>
            <a:endParaRPr kumimoji="1" lang="ja-JP" altLang="en-US" sz="1200" b="0" i="0" u="none" strike="noStrike" cap="none" normalizeH="0" baseline="0" dirty="0" smtClean="0">
              <a:ln>
                <a:noFill/>
              </a:ln>
              <a:solidFill>
                <a:schemeClr val="tx1"/>
              </a:solidFill>
              <a:effectLst/>
              <a:latin typeface="+mn-ea"/>
            </a:endParaRPr>
          </a:p>
          <a:p>
            <a:pPr marL="0" marR="0" lvl="0" indent="139700" defTabSz="914400" rtl="0" eaLnBrk="0" fontAlgn="base" latinLnBrk="0" hangingPunct="0">
              <a:lnSpc>
                <a:spcPts val="19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n-ea"/>
                <a:cs typeface="Times New Roman" pitchFamily="18" charset="0"/>
              </a:rPr>
              <a:t>　初日の</a:t>
            </a:r>
            <a:r>
              <a:rPr kumimoji="1" lang="en-US" altLang="ja-JP" sz="1200" b="0" i="0" u="none" strike="noStrike" cap="none" normalizeH="0" baseline="0" dirty="0" smtClean="0">
                <a:ln>
                  <a:noFill/>
                </a:ln>
                <a:solidFill>
                  <a:schemeClr val="tx1"/>
                </a:solidFill>
                <a:effectLst/>
                <a:latin typeface="+mn-ea"/>
                <a:cs typeface="Times New Roman" pitchFamily="18" charset="0"/>
              </a:rPr>
              <a:t>8</a:t>
            </a:r>
            <a:r>
              <a:rPr kumimoji="1" lang="ja-JP" altLang="en-US" sz="1200" b="0" i="0" u="none" strike="noStrike" cap="none" normalizeH="0" baseline="0" dirty="0" smtClean="0">
                <a:ln>
                  <a:noFill/>
                </a:ln>
                <a:solidFill>
                  <a:schemeClr val="tx1"/>
                </a:solidFill>
                <a:effectLst/>
                <a:latin typeface="+mn-ea"/>
                <a:cs typeface="Times New Roman" pitchFamily="18" charset="0"/>
              </a:rPr>
              <a:t>日</a:t>
            </a:r>
            <a:r>
              <a:rPr kumimoji="1" lang="en-US" altLang="ja-JP" sz="1200" b="0" i="0" u="none" strike="noStrike" cap="none" normalizeH="0" baseline="0" dirty="0" smtClean="0">
                <a:ln>
                  <a:noFill/>
                </a:ln>
                <a:solidFill>
                  <a:schemeClr val="tx1"/>
                </a:solidFill>
                <a:effectLst/>
                <a:latin typeface="+mn-ea"/>
                <a:cs typeface="Times New Roman" pitchFamily="18" charset="0"/>
              </a:rPr>
              <a:t>(</a:t>
            </a:r>
            <a:r>
              <a:rPr kumimoji="1" lang="ja-JP" altLang="en-US" sz="1200" b="0" i="0" u="none" strike="noStrike" cap="none" normalizeH="0" baseline="0" dirty="0" smtClean="0">
                <a:ln>
                  <a:noFill/>
                </a:ln>
                <a:solidFill>
                  <a:schemeClr val="tx1"/>
                </a:solidFill>
                <a:effectLst/>
                <a:latin typeface="+mn-ea"/>
                <a:cs typeface="Times New Roman" pitchFamily="18" charset="0"/>
              </a:rPr>
              <a:t>土</a:t>
            </a:r>
            <a:r>
              <a:rPr kumimoji="1" lang="en-US" altLang="ja-JP" sz="1200" b="0" i="0" u="none" strike="noStrike" cap="none" normalizeH="0" baseline="0" dirty="0" smtClean="0">
                <a:ln>
                  <a:noFill/>
                </a:ln>
                <a:solidFill>
                  <a:schemeClr val="tx1"/>
                </a:solidFill>
                <a:effectLst/>
                <a:latin typeface="+mn-ea"/>
                <a:cs typeface="Times New Roman" pitchFamily="18" charset="0"/>
              </a:rPr>
              <a:t>)</a:t>
            </a:r>
            <a:r>
              <a:rPr kumimoji="1" lang="ja-JP" altLang="en-US" sz="1200" b="0" i="0" u="none" strike="noStrike" cap="none" normalizeH="0" baseline="0" dirty="0" smtClean="0">
                <a:ln>
                  <a:noFill/>
                </a:ln>
                <a:solidFill>
                  <a:schemeClr val="tx1"/>
                </a:solidFill>
                <a:effectLst/>
                <a:latin typeface="+mn-ea"/>
                <a:cs typeface="Times New Roman" pitchFamily="18" charset="0"/>
              </a:rPr>
              <a:t>は、参加者受付、ボランティアコース試走等に続き、午後からは前日祭が行われ、地元企業による出店やステージイベントに大勢の近隣の住民らが来場、大いに盛り上がりました。</a:t>
            </a:r>
            <a:endParaRPr kumimoji="1" lang="ja-JP" altLang="en-US" sz="1200" b="0" i="0" u="none" strike="noStrike" cap="none" normalizeH="0" baseline="0" dirty="0" smtClean="0">
              <a:ln>
                <a:noFill/>
              </a:ln>
              <a:solidFill>
                <a:schemeClr val="tx1"/>
              </a:solidFill>
              <a:effectLst/>
              <a:latin typeface="+mn-ea"/>
            </a:endParaRPr>
          </a:p>
          <a:p>
            <a:pPr marL="0" marR="0" lvl="0" indent="139700" defTabSz="914400" rtl="0" eaLnBrk="0" fontAlgn="base" latinLnBrk="0" hangingPunct="0">
              <a:lnSpc>
                <a:spcPts val="19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n-ea"/>
                <a:cs typeface="Times New Roman" pitchFamily="18" charset="0"/>
              </a:rPr>
              <a:t>大会本番の</a:t>
            </a:r>
            <a:r>
              <a:rPr kumimoji="1" lang="en-US" altLang="ja-JP" sz="1200" b="0" i="0" u="none" strike="noStrike" cap="none" normalizeH="0" baseline="0" dirty="0" smtClean="0">
                <a:ln>
                  <a:noFill/>
                </a:ln>
                <a:solidFill>
                  <a:schemeClr val="tx1"/>
                </a:solidFill>
                <a:effectLst/>
                <a:latin typeface="+mn-ea"/>
                <a:cs typeface="Times New Roman" pitchFamily="18" charset="0"/>
              </a:rPr>
              <a:t>9</a:t>
            </a:r>
            <a:r>
              <a:rPr kumimoji="1" lang="ja-JP" altLang="en-US" sz="1200" b="0" i="0" u="none" strike="noStrike" cap="none" normalizeH="0" baseline="0" dirty="0" smtClean="0">
                <a:ln>
                  <a:noFill/>
                </a:ln>
                <a:solidFill>
                  <a:schemeClr val="tx1"/>
                </a:solidFill>
                <a:effectLst/>
                <a:latin typeface="+mn-ea"/>
                <a:cs typeface="Times New Roman" pitchFamily="18" charset="0"/>
              </a:rPr>
              <a:t>日（日）も爽やかな秋晴れの中、受付開始の午前</a:t>
            </a:r>
            <a:r>
              <a:rPr kumimoji="1" lang="en-US" altLang="ja-JP" sz="1200" b="0" i="0" u="none" strike="noStrike" cap="none" normalizeH="0" baseline="0" dirty="0" smtClean="0">
                <a:ln>
                  <a:noFill/>
                </a:ln>
                <a:solidFill>
                  <a:schemeClr val="tx1"/>
                </a:solidFill>
                <a:effectLst/>
                <a:latin typeface="+mn-ea"/>
                <a:cs typeface="Times New Roman" pitchFamily="18" charset="0"/>
              </a:rPr>
              <a:t>6</a:t>
            </a:r>
            <a:r>
              <a:rPr kumimoji="1" lang="ja-JP" altLang="en-US" sz="1200" b="0" i="0" u="none" strike="noStrike" cap="none" normalizeH="0" baseline="0" dirty="0" smtClean="0">
                <a:ln>
                  <a:noFill/>
                </a:ln>
                <a:solidFill>
                  <a:schemeClr val="tx1"/>
                </a:solidFill>
                <a:effectLst/>
                <a:latin typeface="+mn-ea"/>
                <a:cs typeface="Times New Roman" pitchFamily="18" charset="0"/>
              </a:rPr>
              <a:t>時</a:t>
            </a:r>
            <a:r>
              <a:rPr kumimoji="1" lang="en-US" altLang="ja-JP" sz="1200" b="0" i="0" u="none" strike="noStrike" cap="none" normalizeH="0" baseline="0" dirty="0" smtClean="0">
                <a:ln>
                  <a:noFill/>
                </a:ln>
                <a:solidFill>
                  <a:schemeClr val="tx1"/>
                </a:solidFill>
                <a:effectLst/>
                <a:latin typeface="+mn-ea"/>
                <a:cs typeface="Times New Roman" pitchFamily="18" charset="0"/>
              </a:rPr>
              <a:t>30</a:t>
            </a:r>
            <a:r>
              <a:rPr kumimoji="1" lang="ja-JP" altLang="en-US" sz="1200" b="0" i="0" u="none" strike="noStrike" cap="none" normalizeH="0" baseline="0" dirty="0" smtClean="0">
                <a:ln>
                  <a:noFill/>
                </a:ln>
                <a:solidFill>
                  <a:schemeClr val="tx1"/>
                </a:solidFill>
                <a:effectLst/>
                <a:latin typeface="+mn-ea"/>
                <a:cs typeface="Times New Roman" pitchFamily="18" charset="0"/>
              </a:rPr>
              <a:t>分前から参加者が集まり始めました。</a:t>
            </a:r>
            <a:r>
              <a:rPr kumimoji="1" lang="en-US" altLang="ja-JP" sz="1200" b="0" i="0" u="none" strike="noStrike" cap="none" normalizeH="0" baseline="0" dirty="0" smtClean="0">
                <a:ln>
                  <a:noFill/>
                </a:ln>
                <a:solidFill>
                  <a:schemeClr val="tx1"/>
                </a:solidFill>
                <a:effectLst/>
                <a:latin typeface="+mn-ea"/>
                <a:cs typeface="Times New Roman" pitchFamily="18" charset="0"/>
              </a:rPr>
              <a:t>7</a:t>
            </a:r>
            <a:r>
              <a:rPr kumimoji="1" lang="ja-JP" altLang="en-US" sz="1200" b="0" i="0" u="none" strike="noStrike" cap="none" normalizeH="0" baseline="0" dirty="0" smtClean="0">
                <a:ln>
                  <a:noFill/>
                </a:ln>
                <a:solidFill>
                  <a:schemeClr val="tx1"/>
                </a:solidFill>
                <a:effectLst/>
                <a:latin typeface="+mn-ea"/>
                <a:cs typeface="Times New Roman" pitchFamily="18" charset="0"/>
              </a:rPr>
              <a:t>時</a:t>
            </a:r>
            <a:r>
              <a:rPr kumimoji="1" lang="en-US" altLang="ja-JP" sz="1200" b="0" i="0" u="none" strike="noStrike" cap="none" normalizeH="0" baseline="0" dirty="0" smtClean="0">
                <a:ln>
                  <a:noFill/>
                </a:ln>
                <a:solidFill>
                  <a:schemeClr val="tx1"/>
                </a:solidFill>
                <a:effectLst/>
                <a:latin typeface="+mn-ea"/>
                <a:cs typeface="Times New Roman" pitchFamily="18" charset="0"/>
              </a:rPr>
              <a:t>30</a:t>
            </a:r>
            <a:r>
              <a:rPr kumimoji="1" lang="ja-JP" altLang="en-US" sz="1200" b="0" i="0" u="none" strike="noStrike" cap="none" normalizeH="0" baseline="0" dirty="0" smtClean="0">
                <a:ln>
                  <a:noFill/>
                </a:ln>
                <a:solidFill>
                  <a:schemeClr val="tx1"/>
                </a:solidFill>
                <a:effectLst/>
                <a:latin typeface="+mn-ea"/>
                <a:cs typeface="Times New Roman" pitchFamily="18" charset="0"/>
              </a:rPr>
              <a:t>分からの開会式では、主催の実行委員会名誉会長で、陸前高田市の戸羽太市長の挨拶、コース説明、</a:t>
            </a:r>
            <a:r>
              <a:rPr kumimoji="1" lang="ja-JP" altLang="en-US" sz="1200" b="0" i="0" u="none" strike="noStrike" cap="none" normalizeH="0" baseline="0" dirty="0" smtClean="0">
                <a:ln>
                  <a:noFill/>
                </a:ln>
                <a:solidFill>
                  <a:srgbClr val="FF0000"/>
                </a:solidFill>
                <a:effectLst/>
                <a:latin typeface="+mn-ea"/>
                <a:cs typeface="Times New Roman" pitchFamily="18" charset="0"/>
              </a:rPr>
              <a:t>協賛各社のご紹介</a:t>
            </a:r>
            <a:r>
              <a:rPr kumimoji="1" lang="ja-JP" altLang="en-US" sz="1200" b="0" i="0" u="none" strike="noStrike" cap="none" normalizeH="0" baseline="0" dirty="0" smtClean="0">
                <a:ln>
                  <a:noFill/>
                </a:ln>
                <a:solidFill>
                  <a:schemeClr val="tx1"/>
                </a:solidFill>
                <a:effectLst/>
                <a:latin typeface="+mn-ea"/>
                <a:cs typeface="Times New Roman" pitchFamily="18" charset="0"/>
              </a:rPr>
              <a:t>等が行われました。</a:t>
            </a:r>
            <a:endParaRPr kumimoji="1" lang="ja-JP" altLang="en-US" sz="1200" b="0" i="0" u="none" strike="noStrike" cap="none" normalizeH="0" baseline="0" dirty="0" smtClean="0">
              <a:ln>
                <a:noFill/>
              </a:ln>
              <a:solidFill>
                <a:schemeClr val="tx1"/>
              </a:solidFill>
              <a:effectLst/>
              <a:latin typeface="+mn-ea"/>
            </a:endParaRPr>
          </a:p>
          <a:p>
            <a:pPr marL="0" marR="0" lvl="0" indent="139700" defTabSz="914400" rtl="0" eaLnBrk="0" fontAlgn="base" latinLnBrk="0" hangingPunct="0">
              <a:lnSpc>
                <a:spcPts val="19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n-ea"/>
                <a:cs typeface="Times New Roman" pitchFamily="18" charset="0"/>
              </a:rPr>
              <a:t>そして、いよいよ、</a:t>
            </a:r>
            <a:r>
              <a:rPr kumimoji="1" lang="en-US" altLang="ja-JP" sz="1200" b="0" i="0" u="none" strike="noStrike" cap="none" normalizeH="0" baseline="0" dirty="0" smtClean="0">
                <a:ln>
                  <a:noFill/>
                </a:ln>
                <a:solidFill>
                  <a:schemeClr val="tx1"/>
                </a:solidFill>
                <a:effectLst/>
                <a:latin typeface="+mn-ea"/>
                <a:cs typeface="Times New Roman" pitchFamily="18" charset="0"/>
              </a:rPr>
              <a:t>8</a:t>
            </a:r>
            <a:r>
              <a:rPr kumimoji="1" lang="ja-JP" altLang="en-US" sz="1200" b="0" i="0" u="none" strike="noStrike" cap="none" normalizeH="0" baseline="0" dirty="0" smtClean="0">
                <a:ln>
                  <a:noFill/>
                </a:ln>
                <a:solidFill>
                  <a:schemeClr val="tx1"/>
                </a:solidFill>
                <a:effectLst/>
                <a:latin typeface="+mn-ea"/>
                <a:cs typeface="Times New Roman" pitchFamily="18" charset="0"/>
              </a:rPr>
              <a:t>時のスタートです。戸羽太市長のスタートの合図で、</a:t>
            </a:r>
            <a:r>
              <a:rPr kumimoji="1" lang="en-US" altLang="ja-JP" sz="1200" b="0" i="0" u="none" strike="noStrike" cap="none" normalizeH="0" baseline="0" dirty="0" smtClean="0">
                <a:ln>
                  <a:noFill/>
                </a:ln>
                <a:solidFill>
                  <a:schemeClr val="tx1"/>
                </a:solidFill>
                <a:effectLst/>
                <a:latin typeface="+mn-ea"/>
                <a:cs typeface="Times New Roman" pitchFamily="18" charset="0"/>
              </a:rPr>
              <a:t>6</a:t>
            </a:r>
            <a:r>
              <a:rPr kumimoji="1" lang="ja-JP" altLang="en-US" sz="1200" b="0" i="0" u="none" strike="noStrike" cap="none" normalizeH="0" baseline="0" dirty="0" smtClean="0">
                <a:ln>
                  <a:noFill/>
                </a:ln>
                <a:solidFill>
                  <a:schemeClr val="tx1"/>
                </a:solidFill>
                <a:effectLst/>
                <a:latin typeface="+mn-ea"/>
                <a:cs typeface="Times New Roman" pitchFamily="18" charset="0"/>
              </a:rPr>
              <a:t>名のグループごとにサイクリングリーダーの先導のもと、健脚コース、ファミリーコースの順番にスタートして行きました。がれきの残った空き地や傷ついた建物が残る市内を抜け、広田半島までのコースを走り抜きました。時折、爽やかな浜風が心地よく吹く中、コース沿道では、大勢の住民の人たちが大漁旗で応援するなど、地域全体でのイベントとなりました。</a:t>
            </a:r>
            <a:r>
              <a:rPr kumimoji="1" lang="en-US" altLang="ja-JP" sz="1200" b="0" i="0" u="none" strike="noStrike" cap="none" normalizeH="0" baseline="0" dirty="0" smtClean="0">
                <a:ln>
                  <a:noFill/>
                </a:ln>
                <a:solidFill>
                  <a:schemeClr val="tx1"/>
                </a:solidFill>
                <a:effectLst/>
                <a:latin typeface="+mn-ea"/>
                <a:cs typeface="Times New Roman" pitchFamily="18" charset="0"/>
              </a:rPr>
              <a:t>10</a:t>
            </a:r>
            <a:r>
              <a:rPr kumimoji="1" lang="ja-JP" altLang="en-US" sz="1200" b="0" i="0" u="none" strike="noStrike" cap="none" normalizeH="0" baseline="0" dirty="0" smtClean="0">
                <a:ln>
                  <a:noFill/>
                </a:ln>
                <a:solidFill>
                  <a:schemeClr val="tx1"/>
                </a:solidFill>
                <a:effectLst/>
                <a:latin typeface="+mn-ea"/>
                <a:cs typeface="Times New Roman" pitchFamily="18" charset="0"/>
              </a:rPr>
              <a:t>時過ぎには、ファミリーコースの参加者がゴールし始め、拍手で迎えられました。</a:t>
            </a:r>
            <a:r>
              <a:rPr kumimoji="1" lang="en-US" altLang="ja-JP" sz="1200" b="0" i="0" u="none" strike="noStrike" cap="none" normalizeH="0" baseline="0" dirty="0" smtClean="0">
                <a:ln>
                  <a:noFill/>
                </a:ln>
                <a:solidFill>
                  <a:schemeClr val="tx1"/>
                </a:solidFill>
                <a:effectLst/>
                <a:latin typeface="+mn-ea"/>
                <a:cs typeface="Times New Roman" pitchFamily="18" charset="0"/>
              </a:rPr>
              <a:t>12</a:t>
            </a:r>
            <a:r>
              <a:rPr kumimoji="1" lang="ja-JP" altLang="en-US" sz="1200" b="0" i="0" u="none" strike="noStrike" cap="none" normalizeH="0" baseline="0" dirty="0" smtClean="0">
                <a:ln>
                  <a:noFill/>
                </a:ln>
                <a:solidFill>
                  <a:schemeClr val="tx1"/>
                </a:solidFill>
                <a:effectLst/>
                <a:latin typeface="+mn-ea"/>
                <a:cs typeface="Times New Roman" pitchFamily="18" charset="0"/>
              </a:rPr>
              <a:t>時過ぎには、参加者全員がゴールの高田小学校に戻ってきました。今回、はじめてグループで一緒に走った人たちもゴール後は、お互い握手をして健闘をたたえるなど、参加者同士、そして、周辺住民の皆さんとの絆を深めました。</a:t>
            </a:r>
            <a:endParaRPr kumimoji="1" lang="ja-JP" altLang="en-US" sz="1200" b="0" i="0" u="none" strike="noStrike" cap="none" normalizeH="0" baseline="0" dirty="0" smtClean="0">
              <a:ln>
                <a:noFill/>
              </a:ln>
              <a:solidFill>
                <a:schemeClr val="tx1"/>
              </a:solidFill>
              <a:effectLst/>
              <a:latin typeface="+mn-ea"/>
            </a:endParaRPr>
          </a:p>
          <a:p>
            <a:pPr marL="0" marR="0" lvl="0" indent="139700" defTabSz="914400" rtl="0" eaLnBrk="0" fontAlgn="base" latinLnBrk="0" hangingPunct="0">
              <a:lnSpc>
                <a:spcPts val="19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n-ea"/>
                <a:cs typeface="Times New Roman" pitchFamily="18" charset="0"/>
              </a:rPr>
              <a:t>　閉会式終了後もステージでは、地元のアイドルグループや歌手らが爽やかな歌声を披露してくれたのをはじめ、</a:t>
            </a:r>
            <a:r>
              <a:rPr kumimoji="1" lang="ja-JP" altLang="en-US" sz="1200" b="0" i="0" u="none" strike="noStrike" cap="none" normalizeH="0" baseline="0" dirty="0" err="1" smtClean="0">
                <a:ln>
                  <a:noFill/>
                </a:ln>
                <a:solidFill>
                  <a:schemeClr val="tx1"/>
                </a:solidFill>
                <a:effectLst/>
                <a:latin typeface="+mn-ea"/>
                <a:cs typeface="Times New Roman" pitchFamily="18" charset="0"/>
              </a:rPr>
              <a:t>ゆる</a:t>
            </a:r>
            <a:r>
              <a:rPr kumimoji="1" lang="ja-JP" altLang="en-US" sz="1200" b="0" i="0" u="none" strike="noStrike" cap="none" normalizeH="0" baseline="0" dirty="0" smtClean="0">
                <a:ln>
                  <a:noFill/>
                </a:ln>
                <a:solidFill>
                  <a:schemeClr val="tx1"/>
                </a:solidFill>
                <a:effectLst/>
                <a:latin typeface="+mn-ea"/>
                <a:cs typeface="Times New Roman" pitchFamily="18" charset="0"/>
              </a:rPr>
              <a:t>キャラショーなどを楽しみました。</a:t>
            </a:r>
            <a:endParaRPr kumimoji="1" lang="ja-JP" altLang="en-US" sz="1200" b="0" i="0" u="none" strike="noStrike" cap="none" normalizeH="0" baseline="0" dirty="0" smtClean="0">
              <a:ln>
                <a:noFill/>
              </a:ln>
              <a:solidFill>
                <a:schemeClr val="tx1"/>
              </a:solidFill>
              <a:effectLst/>
              <a:latin typeface="+mn-ea"/>
            </a:endParaRPr>
          </a:p>
          <a:p>
            <a:pPr marL="0" marR="0" lvl="0" indent="139700" defTabSz="914400" rtl="0" eaLnBrk="0" fontAlgn="base" latinLnBrk="0" hangingPunct="0">
              <a:lnSpc>
                <a:spcPts val="19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n-ea"/>
                <a:cs typeface="Times New Roman" pitchFamily="18" charset="0"/>
              </a:rPr>
              <a:t>2012</a:t>
            </a:r>
            <a:r>
              <a:rPr kumimoji="1" lang="ja-JP" altLang="en-US" sz="1200" b="0" i="0" u="none" strike="noStrike" cap="none" normalizeH="0" baseline="0" dirty="0" smtClean="0">
                <a:ln>
                  <a:noFill/>
                </a:ln>
                <a:solidFill>
                  <a:schemeClr val="tx1"/>
                </a:solidFill>
                <a:effectLst/>
                <a:latin typeface="+mn-ea"/>
                <a:cs typeface="Times New Roman" pitchFamily="18" charset="0"/>
              </a:rPr>
              <a:t>年</a:t>
            </a:r>
            <a:r>
              <a:rPr kumimoji="1" lang="en-US" altLang="ja-JP" sz="1200" b="0" i="0" u="none" strike="noStrike" cap="none" normalizeH="0" baseline="0" dirty="0" smtClean="0">
                <a:ln>
                  <a:noFill/>
                </a:ln>
                <a:solidFill>
                  <a:schemeClr val="tx1"/>
                </a:solidFill>
                <a:effectLst/>
                <a:latin typeface="+mn-ea"/>
                <a:cs typeface="Times New Roman" pitchFamily="18" charset="0"/>
              </a:rPr>
              <a:t>9</a:t>
            </a:r>
            <a:r>
              <a:rPr kumimoji="1" lang="ja-JP" altLang="en-US" sz="1200" b="0" i="0" u="none" strike="noStrike" cap="none" normalizeH="0" baseline="0" dirty="0" smtClean="0">
                <a:ln>
                  <a:noFill/>
                </a:ln>
                <a:solidFill>
                  <a:schemeClr val="tx1"/>
                </a:solidFill>
                <a:effectLst/>
                <a:latin typeface="+mn-ea"/>
                <a:cs typeface="Times New Roman" pitchFamily="18" charset="0"/>
              </a:rPr>
              <a:t>月</a:t>
            </a:r>
            <a:r>
              <a:rPr kumimoji="1" lang="en-US" altLang="ja-JP" sz="1200" b="0" i="0" u="none" strike="noStrike" cap="none" normalizeH="0" baseline="0" dirty="0" smtClean="0">
                <a:ln>
                  <a:noFill/>
                </a:ln>
                <a:solidFill>
                  <a:schemeClr val="tx1"/>
                </a:solidFill>
                <a:effectLst/>
                <a:latin typeface="+mn-ea"/>
                <a:cs typeface="Times New Roman" pitchFamily="18" charset="0"/>
              </a:rPr>
              <a:t>14</a:t>
            </a:r>
            <a:r>
              <a:rPr kumimoji="1" lang="ja-JP" altLang="en-US" sz="1200" b="0" i="0" u="none" strike="noStrike" cap="none" normalizeH="0" baseline="0" dirty="0" smtClean="0">
                <a:ln>
                  <a:noFill/>
                </a:ln>
                <a:solidFill>
                  <a:schemeClr val="tx1"/>
                </a:solidFill>
                <a:effectLst/>
                <a:latin typeface="+mn-ea"/>
                <a:cs typeface="Times New Roman" pitchFamily="18" charset="0"/>
              </a:rPr>
              <a:t>日</a:t>
            </a:r>
            <a:endParaRPr kumimoji="1" lang="ja-JP" altLang="en-US" sz="1200" b="0" i="0" u="none" strike="noStrike" cap="none" normalizeH="0" baseline="0" dirty="0" smtClean="0">
              <a:ln>
                <a:noFill/>
              </a:ln>
              <a:solidFill>
                <a:schemeClr val="tx1"/>
              </a:solidFill>
              <a:effectLst/>
              <a:latin typeface="+mn-ea"/>
            </a:endParaRPr>
          </a:p>
          <a:p>
            <a:pPr marL="0" marR="0" lvl="0" indent="139700" algn="r" defTabSz="914400" rtl="0" eaLnBrk="0" fontAlgn="base" latinLnBrk="0" hangingPunct="0">
              <a:lnSpc>
                <a:spcPts val="19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n-ea"/>
                <a:cs typeface="Times New Roman" pitchFamily="18" charset="0"/>
              </a:rPr>
              <a:t>ツール・ド・三陸 実行委員会</a:t>
            </a:r>
            <a:endParaRPr kumimoji="1" lang="ja-JP" altLang="en-US" sz="1200" b="0" i="0" u="none" strike="noStrike" cap="none" normalizeH="0" baseline="0" dirty="0" smtClean="0">
              <a:ln>
                <a:noFill/>
              </a:ln>
              <a:solidFill>
                <a:schemeClr val="tx1"/>
              </a:solidFill>
              <a:effectLst/>
              <a:latin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50" name="AutoShape 2"/>
          <p:cNvCxnSpPr>
            <a:cxnSpLocks noChangeShapeType="1"/>
          </p:cNvCxnSpPr>
          <p:nvPr/>
        </p:nvCxnSpPr>
        <p:spPr bwMode="auto">
          <a:xfrm>
            <a:off x="0" y="692696"/>
            <a:ext cx="9144000" cy="0"/>
          </a:xfrm>
          <a:prstGeom prst="straightConnector1">
            <a:avLst/>
          </a:prstGeom>
          <a:noFill/>
          <a:ln w="57150">
            <a:solidFill>
              <a:srgbClr val="C2D69B"/>
            </a:solidFill>
            <a:round/>
            <a:headEnd/>
            <a:tailEnd/>
          </a:ln>
        </p:spPr>
      </p:cxnSp>
      <p:pic>
        <p:nvPicPr>
          <p:cNvPr id="2051" name="Picture 3" descr="ロゴ_ツールド三陸_RGB　2"/>
          <p:cNvPicPr>
            <a:picLocks noChangeAspect="1" noChangeArrowheads="1"/>
          </p:cNvPicPr>
          <p:nvPr/>
        </p:nvPicPr>
        <p:blipFill>
          <a:blip r:embed="rId2" cstate="print"/>
          <a:srcRect/>
          <a:stretch>
            <a:fillRect/>
          </a:stretch>
        </p:blipFill>
        <p:spPr bwMode="auto">
          <a:xfrm>
            <a:off x="3635896" y="116632"/>
            <a:ext cx="1579563" cy="504825"/>
          </a:xfrm>
          <a:prstGeom prst="rect">
            <a:avLst/>
          </a:prstGeom>
          <a:noFill/>
          <a:ln w="9525">
            <a:noFill/>
            <a:miter lim="800000"/>
            <a:headEnd/>
            <a:tailEnd/>
          </a:ln>
        </p:spPr>
      </p:pic>
      <p:sp>
        <p:nvSpPr>
          <p:cNvPr id="15361" name="Rectangle 1"/>
          <p:cNvSpPr>
            <a:spLocks noChangeArrowheads="1"/>
          </p:cNvSpPr>
          <p:nvPr/>
        </p:nvSpPr>
        <p:spPr bwMode="auto">
          <a:xfrm>
            <a:off x="35496" y="1060517"/>
            <a:ext cx="8748464" cy="56088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800100" algn="l" defTabSz="914400" rtl="0" eaLnBrk="1" fontAlgn="base" latinLnBrk="0" hangingPunct="1">
              <a:lnSpc>
                <a:spcPts val="1600"/>
              </a:lnSpc>
              <a:spcBef>
                <a:spcPct val="0"/>
              </a:spcBef>
              <a:spcAft>
                <a:spcPct val="0"/>
              </a:spcAft>
              <a:buClrTx/>
              <a:buSzTx/>
              <a:buFontTx/>
              <a:buNone/>
              <a:tabLst/>
            </a:pPr>
            <a:r>
              <a:rPr kumimoji="1" lang="ja-JP" sz="1200" b="0" i="0" u="none" strike="noStrike" cap="none" normalizeH="0" baseline="0" dirty="0" smtClean="0">
                <a:ln>
                  <a:noFill/>
                </a:ln>
                <a:solidFill>
                  <a:schemeClr val="tx1"/>
                </a:solidFill>
                <a:effectLst/>
                <a:latin typeface="Century" pitchFamily="18" charset="0"/>
                <a:ea typeface="HGS創英角ｺﾞｼｯｸUB" pitchFamily="50" charset="-128"/>
                <a:cs typeface="Times New Roman" pitchFamily="18" charset="0"/>
              </a:rPr>
              <a:t>＜開催概要＞</a:t>
            </a:r>
            <a:endParaRPr kumimoji="1" lang="ja-JP" sz="600" b="0" i="0" u="none" strike="noStrike" cap="none" normalizeH="0" baseline="0" dirty="0" smtClean="0">
              <a:ln>
                <a:noFill/>
              </a:ln>
              <a:solidFill>
                <a:schemeClr val="tx1"/>
              </a:solidFill>
              <a:effectLst/>
              <a:latin typeface="Arial" pitchFamily="34" charset="0"/>
              <a:ea typeface="ＭＳ Ｐゴシック" pitchFamily="50" charset="-128"/>
            </a:endParaRPr>
          </a:p>
          <a:p>
            <a:pPr marL="0" marR="0" lvl="0" indent="800100" algn="l" defTabSz="914400" rtl="0" eaLnBrk="0" fontAlgn="base" latinLnBrk="0" hangingPunct="0">
              <a:lnSpc>
                <a:spcPts val="16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■開催日程：２０１２年９月８日（土）～９日（日） </a:t>
            </a:r>
            <a:endParaRPr kumimoji="1" lang="ja-JP" sz="600" b="0" i="0" u="none" strike="noStrike" cap="none" normalizeH="0" baseline="0" dirty="0" smtClean="0">
              <a:ln>
                <a:noFill/>
              </a:ln>
              <a:solidFill>
                <a:schemeClr val="tx1"/>
              </a:solidFill>
              <a:effectLst/>
              <a:latin typeface="Arial" pitchFamily="34" charset="0"/>
              <a:ea typeface="ＭＳ Ｐゴシック" pitchFamily="50" charset="-128"/>
            </a:endParaRPr>
          </a:p>
          <a:p>
            <a:pPr marL="0" marR="0" lvl="0" indent="800100" algn="l" defTabSz="914400" rtl="0" eaLnBrk="0" fontAlgn="base" latinLnBrk="0" hangingPunct="0">
              <a:lnSpc>
                <a:spcPts val="16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　　　　　　 ８日（土）：大会受付、ボランティア活動参加、前日祭　など </a:t>
            </a:r>
            <a:endParaRPr kumimoji="1" lang="ja-JP" sz="600" b="0" i="0" u="none" strike="noStrike" cap="none" normalizeH="0" baseline="0" dirty="0" smtClean="0">
              <a:ln>
                <a:noFill/>
              </a:ln>
              <a:solidFill>
                <a:schemeClr val="tx1"/>
              </a:solidFill>
              <a:effectLst/>
              <a:latin typeface="Arial" pitchFamily="34" charset="0"/>
              <a:ea typeface="ＭＳ Ｐゴシック" pitchFamily="50" charset="-128"/>
            </a:endParaRPr>
          </a:p>
          <a:p>
            <a:pPr marL="0" marR="0" lvl="0" indent="800100" algn="l" defTabSz="914400" rtl="0" eaLnBrk="0" fontAlgn="base" latinLnBrk="0" hangingPunct="0">
              <a:lnSpc>
                <a:spcPts val="16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　　　　　　 ９日（日）：走行イベント </a:t>
            </a:r>
            <a:endParaRPr kumimoji="1" lang="ja-JP" sz="600" b="0" i="0" u="none" strike="noStrike" cap="none" normalizeH="0" baseline="0" dirty="0" smtClean="0">
              <a:ln>
                <a:noFill/>
              </a:ln>
              <a:solidFill>
                <a:schemeClr val="tx1"/>
              </a:solidFill>
              <a:effectLst/>
              <a:latin typeface="Arial" pitchFamily="34" charset="0"/>
              <a:ea typeface="ＭＳ Ｐゴシック" pitchFamily="50" charset="-128"/>
            </a:endParaRPr>
          </a:p>
          <a:p>
            <a:pPr marL="0" marR="0" lvl="0" indent="800100" algn="l" defTabSz="914400" rtl="0" eaLnBrk="0" fontAlgn="base" latinLnBrk="0" hangingPunct="0">
              <a:lnSpc>
                <a:spcPts val="16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■開催場所：岩手県陸前高田市内 コース</a:t>
            </a:r>
            <a:endParaRPr kumimoji="1" lang="ja-JP" sz="600" b="0" i="0" u="none" strike="noStrike" cap="none" normalizeH="0" baseline="0" dirty="0" smtClean="0">
              <a:ln>
                <a:noFill/>
              </a:ln>
              <a:solidFill>
                <a:schemeClr val="tx1"/>
              </a:solidFill>
              <a:effectLst/>
              <a:latin typeface="Arial" pitchFamily="34" charset="0"/>
              <a:ea typeface="ＭＳ Ｐゴシック" pitchFamily="50" charset="-128"/>
            </a:endParaRPr>
          </a:p>
          <a:p>
            <a:pPr marL="0" marR="0" lvl="0" indent="800100" algn="l" defTabSz="914400" rtl="0" eaLnBrk="0" fontAlgn="base" latinLnBrk="0" hangingPunct="0">
              <a:lnSpc>
                <a:spcPts val="16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　　　　　　岩手県陸前高田市立高田小学校（岩手県陸前高田市高田町）</a:t>
            </a:r>
            <a:endParaRPr kumimoji="1" lang="ja-JP" sz="600" b="0" i="0" u="none" strike="noStrike" cap="none" normalizeH="0" baseline="0" dirty="0" smtClean="0">
              <a:ln>
                <a:noFill/>
              </a:ln>
              <a:solidFill>
                <a:schemeClr val="tx1"/>
              </a:solidFill>
              <a:effectLst/>
              <a:latin typeface="Arial" pitchFamily="34" charset="0"/>
              <a:ea typeface="ＭＳ Ｐゴシック" pitchFamily="50" charset="-128"/>
            </a:endParaRPr>
          </a:p>
          <a:p>
            <a:pPr marL="0" marR="0" lvl="0" indent="800100" algn="l" defTabSz="914400" rtl="0" eaLnBrk="0" fontAlgn="base" latinLnBrk="0" hangingPunct="0">
              <a:lnSpc>
                <a:spcPts val="16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■大会目的：東日本大震災によって甚大な被害を被った東北地方 三陸エリアの復興町づくりを、環境にやさしく、健康的な</a:t>
            </a:r>
            <a:endParaRPr kumimoji="1" lang="en-US" altLang="ja-JP"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endParaRPr>
          </a:p>
          <a:p>
            <a:pPr marL="0" marR="0" lvl="0" indent="800100" algn="l" defTabSz="914400" rtl="0" eaLnBrk="0" fontAlgn="base" latinLnBrk="0" hangingPunct="0">
              <a:lnSpc>
                <a:spcPts val="1600"/>
              </a:lnSpc>
              <a:spcBef>
                <a:spcPct val="0"/>
              </a:spcBef>
              <a:spcAft>
                <a:spcPct val="0"/>
              </a:spcAft>
              <a:buClrTx/>
              <a:buSzTx/>
              <a:buFontTx/>
              <a:buNone/>
              <a:tabLst/>
            </a:pPr>
            <a:r>
              <a:rPr lang="en-US" altLang="ja-JP" sz="1000" dirty="0" smtClean="0">
                <a:latin typeface="ＭＳ 明朝" pitchFamily="17" charset="-128"/>
                <a:ea typeface="ＭＳ 明朝" pitchFamily="17" charset="-128"/>
                <a:cs typeface="Times New Roman" pitchFamily="18" charset="0"/>
              </a:rPr>
              <a:t>           </a:t>
            </a:r>
            <a:r>
              <a:rPr lang="ja-JP" altLang="en-US" sz="1000" dirty="0" smtClean="0">
                <a:latin typeface="ＭＳ 明朝" pitchFamily="17" charset="-128"/>
                <a:ea typeface="ＭＳ 明朝" pitchFamily="17" charset="-128"/>
                <a:cs typeface="Times New Roman" pitchFamily="18" charset="0"/>
              </a:rPr>
              <a:t> </a:t>
            </a:r>
            <a:r>
              <a:rPr kumimoji="1" lang="ja-JP"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自転車イベントの開催で応援しながら、地域振興と広域観光の推進を継続的にサポートしていくことを目的とします。</a:t>
            </a:r>
            <a:endParaRPr kumimoji="1" lang="en-US" altLang="ja-JP"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endParaRPr>
          </a:p>
          <a:p>
            <a:pPr marL="0" marR="0" lvl="0" indent="800100" algn="l" defTabSz="914400" rtl="0" eaLnBrk="0" fontAlgn="base" latinLnBrk="0" hangingPunct="0">
              <a:lnSpc>
                <a:spcPts val="1600"/>
              </a:lnSpc>
              <a:spcBef>
                <a:spcPct val="0"/>
              </a:spcBef>
              <a:spcAft>
                <a:spcPct val="0"/>
              </a:spcAft>
              <a:buClrTx/>
              <a:buSzTx/>
              <a:buFontTx/>
              <a:buNone/>
              <a:tabLst/>
            </a:pPr>
            <a:r>
              <a:rPr lang="en-US" altLang="ja-JP" sz="1000" dirty="0" smtClean="0">
                <a:latin typeface="ＭＳ 明朝" pitchFamily="17" charset="-128"/>
                <a:ea typeface="ＭＳ 明朝" pitchFamily="17" charset="-128"/>
                <a:cs typeface="Times New Roman" pitchFamily="18" charset="0"/>
              </a:rPr>
              <a:t>            </a:t>
            </a:r>
            <a:r>
              <a:rPr kumimoji="1" lang="ja-JP"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また、参加者はもとより被災地の多くの人にサイクリングの楽しさを広く啓発することも目指します。 </a:t>
            </a:r>
            <a:endParaRPr kumimoji="1" lang="ja-JP" sz="600" b="0" i="0" u="none" strike="noStrike" cap="none" normalizeH="0" baseline="0" dirty="0" smtClean="0">
              <a:ln>
                <a:noFill/>
              </a:ln>
              <a:solidFill>
                <a:schemeClr val="tx1"/>
              </a:solidFill>
              <a:effectLst/>
              <a:latin typeface="Arial" pitchFamily="34" charset="0"/>
              <a:ea typeface="ＭＳ Ｐゴシック" pitchFamily="50" charset="-128"/>
            </a:endParaRPr>
          </a:p>
          <a:p>
            <a:pPr marL="0" marR="0" lvl="0" indent="800100" algn="l" defTabSz="914400" rtl="0" eaLnBrk="0" fontAlgn="base" latinLnBrk="0" hangingPunct="0">
              <a:lnSpc>
                <a:spcPts val="16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■参加種目：「健脚コース」（約３７ｋｍ）、「ファミリーコース」（約１６ｋｍ） </a:t>
            </a:r>
            <a:endParaRPr kumimoji="1" lang="ja-JP" sz="600" b="0" i="0" u="none" strike="noStrike" cap="none" normalizeH="0" baseline="0" dirty="0" smtClean="0">
              <a:ln>
                <a:noFill/>
              </a:ln>
              <a:solidFill>
                <a:schemeClr val="tx1"/>
              </a:solidFill>
              <a:effectLst/>
              <a:latin typeface="Arial" pitchFamily="34" charset="0"/>
              <a:ea typeface="ＭＳ Ｐゴシック" pitchFamily="50" charset="-128"/>
            </a:endParaRPr>
          </a:p>
          <a:p>
            <a:pPr marL="0" marR="0" lvl="0" indent="800100" algn="l" defTabSz="914400" rtl="0" eaLnBrk="0" fontAlgn="base" latinLnBrk="0" hangingPunct="0">
              <a:lnSpc>
                <a:spcPts val="16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■主　　催：ツール・ド・三陸</a:t>
            </a:r>
            <a:r>
              <a:rPr kumimoji="1" lang="en-US" altLang="ja-JP"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2012</a:t>
            </a:r>
            <a:r>
              <a:rPr kumimoji="1" lang="ja-JP" altLang="en-US"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実行委員会 （</a:t>
            </a:r>
            <a:r>
              <a:rPr kumimoji="1" lang="ja-JP" altLang="en-US" sz="11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戸羽 太名誉会長</a:t>
            </a:r>
            <a:r>
              <a:rPr kumimoji="1" lang="ja-JP" altLang="en-US"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a:t>
            </a:r>
            <a:endParaRPr kumimoji="1" lang="ja-JP" altLang="en-US" sz="600" b="0" i="0" u="none" strike="noStrike" cap="none" normalizeH="0" baseline="0" dirty="0" smtClean="0">
              <a:ln>
                <a:noFill/>
              </a:ln>
              <a:solidFill>
                <a:schemeClr val="tx1"/>
              </a:solidFill>
              <a:effectLst/>
              <a:latin typeface="Arial" pitchFamily="34" charset="0"/>
              <a:ea typeface="ＭＳ Ｐゴシック" pitchFamily="50" charset="-128"/>
            </a:endParaRPr>
          </a:p>
          <a:p>
            <a:pPr marL="0" marR="0" lvl="0" indent="800100" algn="l" defTabSz="914400" rtl="0" eaLnBrk="0" fontAlgn="base" latinLnBrk="0" hangingPunct="0">
              <a:lnSpc>
                <a:spcPts val="16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　　　　　　構成団体：陸前高田市観光物産協会、陸前高田商工会、陸前高田青年会議所</a:t>
            </a:r>
            <a:r>
              <a:rPr lang="en-US" altLang="ja-JP" sz="1000" dirty="0" smtClean="0">
                <a:latin typeface="ＭＳ 明朝" pitchFamily="17" charset="-128"/>
                <a:ea typeface="ＭＳ 明朝" pitchFamily="17" charset="-128"/>
                <a:cs typeface="Times New Roman" pitchFamily="18" charset="0"/>
              </a:rPr>
              <a:t>1</a:t>
            </a:r>
            <a:r>
              <a:rPr lang="ja-JP" altLang="en-US" sz="1000" dirty="0" err="1" smtClean="0">
                <a:latin typeface="ＭＳ 明朝" pitchFamily="17" charset="-128"/>
                <a:ea typeface="ＭＳ 明朝" pitchFamily="17" charset="-128"/>
                <a:cs typeface="Times New Roman" pitchFamily="18" charset="0"/>
              </a:rPr>
              <a:t>、</a:t>
            </a:r>
            <a:r>
              <a:rPr kumimoji="1" lang="ja-JP" altLang="en-US"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岩手県サイクリング協会、</a:t>
            </a:r>
            <a:endParaRPr kumimoji="1" lang="en-US" altLang="ja-JP"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endParaRPr>
          </a:p>
          <a:p>
            <a:pPr marL="0" marR="0" lvl="0" indent="800100" algn="l" defTabSz="914400" rtl="0" eaLnBrk="0" fontAlgn="base" latinLnBrk="0" hangingPunct="0">
              <a:lnSpc>
                <a:spcPts val="1600"/>
              </a:lnSpc>
              <a:spcBef>
                <a:spcPct val="0"/>
              </a:spcBef>
              <a:spcAft>
                <a:spcPct val="0"/>
              </a:spcAft>
              <a:buClrTx/>
              <a:buSzTx/>
              <a:buFontTx/>
              <a:buNone/>
              <a:tabLst/>
            </a:pPr>
            <a:r>
              <a:rPr lang="ja-JP" altLang="en-US" sz="1000" dirty="0" smtClean="0">
                <a:latin typeface="ＭＳ 明朝" pitchFamily="17" charset="-128"/>
                <a:ea typeface="ＭＳ 明朝" pitchFamily="17" charset="-128"/>
                <a:cs typeface="Times New Roman" pitchFamily="18" charset="0"/>
              </a:rPr>
              <a:t>　　　　　　</a:t>
            </a:r>
            <a:r>
              <a:rPr kumimoji="1" lang="ja-JP" altLang="en-US"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岩手県自転車二輪車商業協同組合、チームたかた </a:t>
            </a:r>
            <a:endParaRPr kumimoji="1" lang="ja-JP" altLang="en-US" sz="600" b="0" i="0" u="none" strike="noStrike" cap="none" normalizeH="0" baseline="0" dirty="0" smtClean="0">
              <a:ln>
                <a:noFill/>
              </a:ln>
              <a:solidFill>
                <a:schemeClr val="tx1"/>
              </a:solidFill>
              <a:effectLst/>
              <a:latin typeface="Arial" pitchFamily="34" charset="0"/>
              <a:ea typeface="ＭＳ Ｐゴシック" pitchFamily="50" charset="-128"/>
            </a:endParaRPr>
          </a:p>
          <a:p>
            <a:pPr marL="0" marR="0" lvl="0" indent="800100" algn="l" defTabSz="914400" rtl="0" eaLnBrk="0" fontAlgn="base" latinLnBrk="0" hangingPunct="0">
              <a:lnSpc>
                <a:spcPts val="16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■共　　催：陸前高田市、グッド・チャリズム宣言プロジェクト </a:t>
            </a:r>
            <a:endParaRPr kumimoji="1" lang="ja-JP" altLang="en-US" sz="600" b="0" i="0" u="none" strike="noStrike" cap="none" normalizeH="0" baseline="0" dirty="0" smtClean="0">
              <a:ln>
                <a:noFill/>
              </a:ln>
              <a:solidFill>
                <a:schemeClr val="tx1"/>
              </a:solidFill>
              <a:effectLst/>
              <a:latin typeface="Arial" pitchFamily="34" charset="0"/>
              <a:ea typeface="ＭＳ Ｐゴシック" pitchFamily="50" charset="-128"/>
            </a:endParaRPr>
          </a:p>
          <a:p>
            <a:pPr marL="0" marR="0" lvl="0" indent="800100" algn="l" defTabSz="914400" rtl="0" eaLnBrk="0" fontAlgn="base" latinLnBrk="0" hangingPunct="0">
              <a:lnSpc>
                <a:spcPts val="16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■後　　援：</a:t>
            </a:r>
            <a:r>
              <a:rPr kumimoji="1" lang="ja-JP" altLang="en-US" sz="1000" b="0" i="0" u="none" strike="noStrike" cap="none" normalizeH="0" baseline="0" dirty="0" smtClean="0">
                <a:ln>
                  <a:noFill/>
                </a:ln>
                <a:solidFill>
                  <a:schemeClr val="tx1"/>
                </a:solidFill>
                <a:effectLst/>
                <a:latin typeface="Helvetica"/>
                <a:ea typeface="ＭＳ 明朝" pitchFamily="17" charset="-128"/>
                <a:cs typeface="Helvetica"/>
              </a:rPr>
              <a:t>国土交通省東北地方整備局、</a:t>
            </a:r>
            <a:r>
              <a:rPr kumimoji="1" lang="ja-JP" altLang="en-US"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日本サイクリング協会（ＪＣＡ）、</a:t>
            </a:r>
            <a:r>
              <a:rPr kumimoji="1" lang="ja-JP" altLang="en-US" sz="1000" b="0" i="0" u="none" strike="noStrike" cap="none" normalizeH="0" baseline="0" dirty="0" smtClean="0">
                <a:ln>
                  <a:noFill/>
                </a:ln>
                <a:solidFill>
                  <a:schemeClr val="tx1"/>
                </a:solidFill>
                <a:effectLst/>
                <a:latin typeface="Verdana" pitchFamily="34" charset="0"/>
                <a:ea typeface="ＭＳ 明朝" pitchFamily="17" charset="-128"/>
                <a:cs typeface="Times New Roman" pitchFamily="18" charset="0"/>
              </a:rPr>
              <a:t>岩手県自転車競技連盟、</a:t>
            </a:r>
            <a:r>
              <a:rPr kumimoji="1" lang="ja-JP" altLang="en-US"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岩手日報社、岩手日日新聞社、</a:t>
            </a:r>
            <a:endParaRPr kumimoji="1" lang="en-US" altLang="ja-JP"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endParaRPr>
          </a:p>
          <a:p>
            <a:pPr marL="0" marR="0" lvl="0" indent="800100" algn="l" defTabSz="914400" rtl="0" eaLnBrk="0" fontAlgn="base" latinLnBrk="0" hangingPunct="0">
              <a:lnSpc>
                <a:spcPts val="1600"/>
              </a:lnSpc>
              <a:spcBef>
                <a:spcPct val="0"/>
              </a:spcBef>
              <a:spcAft>
                <a:spcPct val="0"/>
              </a:spcAft>
              <a:buClrTx/>
              <a:buSzTx/>
              <a:buFontTx/>
              <a:buNone/>
              <a:tabLst/>
            </a:pPr>
            <a:r>
              <a:rPr lang="ja-JP" altLang="en-US" sz="1000" dirty="0" smtClean="0">
                <a:latin typeface="ＭＳ 明朝" pitchFamily="17" charset="-128"/>
                <a:ea typeface="ＭＳ 明朝" pitchFamily="17" charset="-128"/>
                <a:cs typeface="Times New Roman" pitchFamily="18" charset="0"/>
              </a:rPr>
              <a:t>　　　　　　</a:t>
            </a:r>
            <a:r>
              <a:rPr kumimoji="1" lang="ja-JP" altLang="en-US"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東海新報社、岩手放送、テレビ岩手、岩手めんこいテレビ、岩手朝日テレビ、エフエム岩手、</a:t>
            </a:r>
            <a:r>
              <a:rPr kumimoji="1" lang="ja-JP" altLang="en-US" sz="1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全国青年市長会、</a:t>
            </a:r>
            <a:endParaRPr kumimoji="1" lang="en-US" altLang="ja-JP" sz="1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p>
            <a:pPr marL="0" marR="0" lvl="0" indent="800100" algn="l" defTabSz="914400" rtl="0" eaLnBrk="0" fontAlgn="base" latinLnBrk="0" hangingPunct="0">
              <a:lnSpc>
                <a:spcPts val="1600"/>
              </a:lnSpc>
              <a:spcBef>
                <a:spcPct val="0"/>
              </a:spcBef>
              <a:spcAft>
                <a:spcPct val="0"/>
              </a:spcAft>
              <a:buClrTx/>
              <a:buSzTx/>
              <a:buFontTx/>
              <a:buNone/>
              <a:tabLst/>
            </a:pPr>
            <a:r>
              <a:rPr lang="ja-JP" altLang="en-US" sz="1000" dirty="0" smtClean="0">
                <a:latin typeface="Century" pitchFamily="18" charset="0"/>
                <a:ea typeface="ＭＳ 明朝" pitchFamily="17" charset="-128"/>
                <a:cs typeface="Times New Roman" pitchFamily="18" charset="0"/>
              </a:rPr>
              <a:t>　　　　　　</a:t>
            </a:r>
            <a:r>
              <a:rPr kumimoji="1" lang="ja-JP" altLang="en-US"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グリーンバード</a:t>
            </a:r>
            <a:endParaRPr kumimoji="1" lang="ja-JP" altLang="en-US" sz="600" b="0" i="0" u="none" strike="noStrike" cap="none" normalizeH="0" baseline="0" dirty="0" smtClean="0">
              <a:ln>
                <a:noFill/>
              </a:ln>
              <a:solidFill>
                <a:schemeClr val="tx1"/>
              </a:solidFill>
              <a:effectLst/>
              <a:latin typeface="Arial" pitchFamily="34" charset="0"/>
              <a:ea typeface="ＭＳ Ｐゴシック" pitchFamily="50" charset="-128"/>
            </a:endParaRPr>
          </a:p>
          <a:p>
            <a:pPr marL="0" marR="0" lvl="0" indent="800100" algn="l" defTabSz="914400" rtl="0" eaLnBrk="0" fontAlgn="base" latinLnBrk="0" hangingPunct="0">
              <a:lnSpc>
                <a:spcPts val="16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■協　　賛：伊藤園、</a:t>
            </a:r>
            <a:r>
              <a:rPr kumimoji="1" lang="ja-JP" altLang="en-US" sz="1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ゼンリン、大林組、陸前高田市建設業協会、</a:t>
            </a:r>
            <a:r>
              <a:rPr kumimoji="1" lang="ja-JP" altLang="en-US" sz="1000" b="0" i="0" u="none" strike="noStrike" cap="none" normalizeH="0" baseline="0" dirty="0" smtClean="0">
                <a:ln>
                  <a:noFill/>
                </a:ln>
                <a:solidFill>
                  <a:schemeClr val="tx1"/>
                </a:solidFill>
                <a:effectLst/>
                <a:latin typeface="Arial" pitchFamily="34" charset="0"/>
                <a:ea typeface="ＭＳ 明朝" pitchFamily="17" charset="-128"/>
                <a:cs typeface="Arial" pitchFamily="34" charset="0"/>
              </a:rPr>
              <a:t>廣済堂</a:t>
            </a:r>
            <a:r>
              <a:rPr kumimoji="1" lang="ja-JP" altLang="en-US" sz="1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a:t>
            </a:r>
            <a:r>
              <a:rPr kumimoji="1" lang="en-US" altLang="ja-JP" sz="1000" b="0" i="0" u="none" strike="noStrike" cap="none" normalizeH="0" baseline="0" dirty="0" err="1" smtClean="0">
                <a:ln>
                  <a:noFill/>
                </a:ln>
                <a:solidFill>
                  <a:schemeClr val="tx1"/>
                </a:solidFill>
                <a:effectLst/>
                <a:latin typeface="Century" pitchFamily="18" charset="0"/>
                <a:ea typeface="ＭＳ 明朝" pitchFamily="17" charset="-128"/>
                <a:cs typeface="Times New Roman" pitchFamily="18" charset="0"/>
              </a:rPr>
              <a:t>Workin</a:t>
            </a:r>
            <a:r>
              <a:rPr kumimoji="1" lang="ja-JP" altLang="en-US" sz="1000" b="0" i="0" u="none" strike="noStrike" cap="none" normalizeH="0" baseline="0" dirty="0" err="1" smtClean="0">
                <a:ln>
                  <a:noFill/>
                </a:ln>
                <a:solidFill>
                  <a:schemeClr val="tx1"/>
                </a:solidFill>
                <a:effectLst/>
                <a:latin typeface="ＭＳ 明朝" pitchFamily="17" charset="-128"/>
                <a:ea typeface="ＭＳ 明朝" pitchFamily="17" charset="-128"/>
                <a:cs typeface="Times New Roman" pitchFamily="18" charset="0"/>
              </a:rPr>
              <a:t>、</a:t>
            </a:r>
            <a:r>
              <a:rPr kumimoji="1" lang="ja-JP" altLang="en-US" sz="1000" b="0" i="0" u="none" strike="noStrike" cap="none" normalizeH="0" baseline="0" dirty="0" smtClean="0">
                <a:ln>
                  <a:noFill/>
                </a:ln>
                <a:effectLst/>
                <a:latin typeface="Century" pitchFamily="18" charset="0"/>
                <a:ea typeface="ＭＳ 明朝" pitchFamily="17" charset="-128"/>
                <a:cs typeface="Times New Roman" pitchFamily="18" charset="0"/>
              </a:rPr>
              <a:t>東亜リース</a:t>
            </a:r>
            <a:r>
              <a:rPr kumimoji="1" lang="ja-JP" altLang="en-US" sz="1000" b="0" i="0" u="none" strike="noStrike" cap="none" normalizeH="0" baseline="0" dirty="0" smtClean="0">
                <a:ln>
                  <a:noFill/>
                </a:ln>
                <a:effectLst/>
                <a:latin typeface="Arial" pitchFamily="34" charset="0"/>
                <a:ea typeface="ＭＳ 明朝" pitchFamily="17" charset="-128"/>
                <a:cs typeface="Arial" pitchFamily="34" charset="0"/>
              </a:rPr>
              <a:t>、</a:t>
            </a:r>
            <a:r>
              <a:rPr kumimoji="1" lang="ja-JP" altLang="en-US" sz="1000" b="0" i="0" u="none" strike="noStrike" cap="none" normalizeH="0" baseline="0" dirty="0" smtClean="0">
                <a:ln>
                  <a:noFill/>
                </a:ln>
                <a:effectLst/>
                <a:latin typeface="ＭＳ 明朝" pitchFamily="17" charset="-128"/>
                <a:ea typeface="ＭＳ 明朝" pitchFamily="17" charset="-128"/>
                <a:cs typeface="Times New Roman" pitchFamily="18" charset="0"/>
              </a:rPr>
              <a:t>管清工業</a:t>
            </a:r>
            <a:r>
              <a:rPr kumimoji="1" lang="ja-JP" altLang="en-US"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　／</a:t>
            </a:r>
            <a:endParaRPr kumimoji="1" lang="ja-JP" altLang="en-US" sz="600" b="0" i="0" u="none" strike="noStrike" cap="none" normalizeH="0" baseline="0" dirty="0" smtClean="0">
              <a:ln>
                <a:noFill/>
              </a:ln>
              <a:solidFill>
                <a:schemeClr val="tx1"/>
              </a:solidFill>
              <a:effectLst/>
              <a:latin typeface="Arial" pitchFamily="34" charset="0"/>
              <a:ea typeface="ＭＳ Ｐゴシック" pitchFamily="50" charset="-128"/>
            </a:endParaRPr>
          </a:p>
          <a:p>
            <a:pPr marL="0" marR="0" lvl="0" indent="800100" algn="l" defTabSz="914400" rtl="0" eaLnBrk="0" fontAlgn="base" latinLnBrk="0" hangingPunct="0">
              <a:lnSpc>
                <a:spcPts val="16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　　　　　　湘南ベルマーレ</a:t>
            </a:r>
            <a:r>
              <a:rPr kumimoji="1" lang="ja-JP" altLang="en-US" sz="1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a:t>
            </a:r>
            <a:r>
              <a:rPr kumimoji="1" lang="ja-JP" altLang="en-US"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ドール、</a:t>
            </a:r>
            <a:r>
              <a:rPr kumimoji="1" lang="ja-JP" altLang="en-US" sz="1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ホダカ、</a:t>
            </a:r>
            <a:r>
              <a:rPr kumimoji="1" lang="en-US" altLang="ja-JP" sz="1000" b="0" i="0" u="none" strike="noStrike" cap="none" normalizeH="0" baseline="0" dirty="0" smtClean="0">
                <a:ln>
                  <a:noFill/>
                </a:ln>
                <a:solidFill>
                  <a:schemeClr val="tx1"/>
                </a:solidFill>
                <a:effectLst/>
                <a:latin typeface="Century" pitchFamily="18" charset="0"/>
                <a:ea typeface="ＭＳ 明朝" pitchFamily="17" charset="-128"/>
                <a:cs typeface="Helvetica"/>
              </a:rPr>
              <a:t>le coq </a:t>
            </a:r>
            <a:r>
              <a:rPr kumimoji="1" lang="en-US" altLang="ja-JP" sz="1000" b="0" i="0" u="none" strike="noStrike" cap="none" normalizeH="0" baseline="0" dirty="0" err="1" smtClean="0">
                <a:ln>
                  <a:noFill/>
                </a:ln>
                <a:solidFill>
                  <a:schemeClr val="tx1"/>
                </a:solidFill>
                <a:effectLst/>
                <a:latin typeface="Century" pitchFamily="18" charset="0"/>
                <a:ea typeface="ＭＳ 明朝" pitchFamily="17" charset="-128"/>
                <a:cs typeface="Helvetica"/>
              </a:rPr>
              <a:t>sportif</a:t>
            </a:r>
            <a:endParaRPr kumimoji="1" lang="en-US" altLang="ja-JP" sz="600" b="0" i="0" u="none" strike="noStrike" cap="none" normalizeH="0" baseline="0" dirty="0" smtClean="0">
              <a:ln>
                <a:noFill/>
              </a:ln>
              <a:solidFill>
                <a:schemeClr val="tx1"/>
              </a:solidFill>
              <a:effectLst/>
              <a:latin typeface="Arial" pitchFamily="34" charset="0"/>
              <a:ea typeface="ＭＳ Ｐゴシック" pitchFamily="50" charset="-128"/>
            </a:endParaRPr>
          </a:p>
          <a:p>
            <a:pPr marL="0" marR="0" lvl="0" indent="800100" algn="l" defTabSz="914400" rtl="0" eaLnBrk="0" fontAlgn="base" latinLnBrk="0" hangingPunct="0">
              <a:lnSpc>
                <a:spcPts val="16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a:t>
            </a:r>
            <a:r>
              <a:rPr kumimoji="1" lang="ja-JP" altLang="en-US"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協　　力：</a:t>
            </a:r>
            <a:r>
              <a:rPr kumimoji="1" lang="en-US" altLang="ja-JP"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SAVE TAKATA </a:t>
            </a:r>
            <a:r>
              <a:rPr kumimoji="1" lang="ja-JP" altLang="en-US" sz="1000" b="0" i="0" u="none" strike="noStrike" cap="none" normalizeH="0" baseline="0" dirty="0" err="1" smtClean="0">
                <a:ln>
                  <a:noFill/>
                </a:ln>
                <a:solidFill>
                  <a:schemeClr val="tx1"/>
                </a:solidFill>
                <a:effectLst/>
                <a:latin typeface="ＭＳ 明朝" pitchFamily="17" charset="-128"/>
                <a:ea typeface="ＭＳ 明朝" pitchFamily="17" charset="-128"/>
                <a:cs typeface="Times New Roman" pitchFamily="18" charset="0"/>
              </a:rPr>
              <a:t>、</a:t>
            </a:r>
            <a:r>
              <a:rPr kumimoji="1" lang="en-US" altLang="ja-JP"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Aid TAKATA</a:t>
            </a:r>
            <a:r>
              <a:rPr kumimoji="1" lang="ja-JP" altLang="en-US" sz="1000" b="0" i="0" u="none" strike="noStrike" cap="none" normalizeH="0" baseline="0" dirty="0" err="1" smtClean="0">
                <a:ln>
                  <a:noFill/>
                </a:ln>
                <a:solidFill>
                  <a:schemeClr val="tx1"/>
                </a:solidFill>
                <a:effectLst/>
                <a:latin typeface="ＭＳ 明朝" pitchFamily="17" charset="-128"/>
                <a:ea typeface="ＭＳ 明朝" pitchFamily="17" charset="-128"/>
                <a:cs typeface="Times New Roman" pitchFamily="18" charset="0"/>
              </a:rPr>
              <a:t>、</a:t>
            </a:r>
            <a:r>
              <a:rPr kumimoji="1" lang="en-US" altLang="ja-JP"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SAVE IWATE</a:t>
            </a:r>
            <a:r>
              <a:rPr kumimoji="1" lang="ja-JP" altLang="en-US" sz="1000" b="0" i="0" u="none" strike="noStrike" cap="none" normalizeH="0" baseline="0" dirty="0" err="1" smtClean="0">
                <a:ln>
                  <a:noFill/>
                </a:ln>
                <a:solidFill>
                  <a:schemeClr val="tx1"/>
                </a:solidFill>
                <a:effectLst/>
                <a:latin typeface="ＭＳ 明朝" pitchFamily="17" charset="-128"/>
                <a:ea typeface="ＭＳ 明朝" pitchFamily="17" charset="-128"/>
                <a:cs typeface="Times New Roman" pitchFamily="18" charset="0"/>
              </a:rPr>
              <a:t>、</a:t>
            </a:r>
            <a:r>
              <a:rPr kumimoji="1" lang="ja-JP" altLang="en-US"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遠野まごころネット、</a:t>
            </a:r>
            <a:endParaRPr kumimoji="1" lang="ja-JP" altLang="en-US" sz="600" b="0" i="0" u="none" strike="noStrike" cap="none" normalizeH="0" baseline="0" dirty="0" smtClean="0">
              <a:ln>
                <a:noFill/>
              </a:ln>
              <a:solidFill>
                <a:schemeClr val="tx1"/>
              </a:solidFill>
              <a:effectLst/>
              <a:latin typeface="Arial" pitchFamily="34" charset="0"/>
              <a:ea typeface="ＭＳ Ｐゴシック" pitchFamily="50" charset="-128"/>
            </a:endParaRPr>
          </a:p>
          <a:p>
            <a:pPr marL="0" marR="0" lvl="0" indent="800100" algn="l" defTabSz="914400" rtl="0" eaLnBrk="0" fontAlgn="base" latinLnBrk="0" hangingPunct="0">
              <a:lnSpc>
                <a:spcPts val="16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明朝" pitchFamily="17" charset="-128"/>
                <a:ea typeface="ＭＳ 明朝" pitchFamily="17" charset="-128"/>
                <a:cs typeface="Courier New" pitchFamily="49" charset="0"/>
              </a:rPr>
              <a:t>　　　　　　子ども安全まちづくりパートナーズ 、</a:t>
            </a:r>
            <a:r>
              <a:rPr kumimoji="1" lang="en-US" altLang="ja-JP" sz="1000" b="0" i="0" u="none" strike="noStrike" cap="none" normalizeH="0" baseline="0" dirty="0" smtClean="0">
                <a:ln>
                  <a:noFill/>
                </a:ln>
                <a:solidFill>
                  <a:schemeClr val="tx1"/>
                </a:solidFill>
                <a:effectLst/>
                <a:latin typeface="ＭＳ 明朝" pitchFamily="17" charset="-128"/>
                <a:ea typeface="ＭＳ 明朝" pitchFamily="17" charset="-128"/>
                <a:cs typeface="Courier New" pitchFamily="49" charset="0"/>
              </a:rPr>
              <a:t>School Aid Japan</a:t>
            </a:r>
            <a:r>
              <a:rPr kumimoji="1" lang="ja-JP" altLang="en-US" sz="1000" b="0" i="0" u="none" strike="noStrike" cap="none" normalizeH="0" baseline="0" dirty="0" err="1" smtClean="0">
                <a:ln>
                  <a:noFill/>
                </a:ln>
                <a:solidFill>
                  <a:schemeClr val="tx1"/>
                </a:solidFill>
                <a:effectLst/>
                <a:latin typeface="ＭＳ 明朝" pitchFamily="17" charset="-128"/>
                <a:ea typeface="ＭＳ 明朝" pitchFamily="17" charset="-128"/>
                <a:cs typeface="Courier New" pitchFamily="49" charset="0"/>
              </a:rPr>
              <a:t>、</a:t>
            </a:r>
            <a:r>
              <a:rPr kumimoji="1" lang="en-US" altLang="ja-JP" sz="1000" b="0" i="0" u="none" strike="noStrike" cap="none" normalizeH="0" baseline="0" dirty="0" err="1" smtClean="0">
                <a:ln>
                  <a:noFill/>
                </a:ln>
                <a:solidFill>
                  <a:schemeClr val="tx1"/>
                </a:solidFill>
                <a:effectLst/>
                <a:latin typeface="ＭＳ 明朝" pitchFamily="17" charset="-128"/>
                <a:ea typeface="ＭＳ 明朝" pitchFamily="17" charset="-128"/>
                <a:cs typeface="Courier New" pitchFamily="49" charset="0"/>
              </a:rPr>
              <a:t>TeamUKYO</a:t>
            </a:r>
            <a:r>
              <a:rPr kumimoji="1" lang="ja-JP" altLang="en-US" sz="1000" b="0" i="0" u="none" strike="noStrike" cap="none" normalizeH="0" baseline="0" dirty="0" err="1" smtClean="0">
                <a:ln>
                  <a:noFill/>
                </a:ln>
                <a:solidFill>
                  <a:schemeClr val="tx1"/>
                </a:solidFill>
                <a:effectLst/>
                <a:latin typeface="ＭＳ 明朝" pitchFamily="17" charset="-128"/>
                <a:ea typeface="ＭＳ 明朝" pitchFamily="17" charset="-128"/>
                <a:cs typeface="Courier New" pitchFamily="49" charset="0"/>
              </a:rPr>
              <a:t>、</a:t>
            </a:r>
            <a:r>
              <a:rPr kumimoji="1" lang="ja-JP" altLang="en-US" sz="1000" b="0" i="0" u="none" strike="noStrike" cap="none" normalizeH="0" baseline="0" dirty="0" smtClean="0">
                <a:ln>
                  <a:noFill/>
                </a:ln>
                <a:solidFill>
                  <a:schemeClr val="tx1"/>
                </a:solidFill>
                <a:effectLst/>
                <a:latin typeface="ＭＳ 明朝" pitchFamily="17" charset="-128"/>
                <a:ea typeface="ＭＳ 明朝" pitchFamily="17" charset="-128"/>
                <a:cs typeface="Courier New" pitchFamily="49" charset="0"/>
              </a:rPr>
              <a:t>チェーンリングプロジェクト、ダイシャリン、</a:t>
            </a:r>
            <a:endParaRPr kumimoji="1" lang="en-US" altLang="ja-JP" sz="1000" b="0" i="0" u="none" strike="noStrike" cap="none" normalizeH="0" baseline="0" dirty="0" smtClean="0">
              <a:ln>
                <a:noFill/>
              </a:ln>
              <a:solidFill>
                <a:schemeClr val="tx1"/>
              </a:solidFill>
              <a:effectLst/>
              <a:latin typeface="ＭＳ 明朝" pitchFamily="17" charset="-128"/>
              <a:ea typeface="ＭＳ 明朝" pitchFamily="17" charset="-128"/>
              <a:cs typeface="Courier New" pitchFamily="49" charset="0"/>
            </a:endParaRPr>
          </a:p>
          <a:p>
            <a:pPr marL="0" marR="0" lvl="0" indent="800100" algn="l" defTabSz="914400" rtl="0" eaLnBrk="0" fontAlgn="base" latinLnBrk="0" hangingPunct="0">
              <a:lnSpc>
                <a:spcPts val="1600"/>
              </a:lnSpc>
              <a:spcBef>
                <a:spcPct val="0"/>
              </a:spcBef>
              <a:spcAft>
                <a:spcPct val="0"/>
              </a:spcAft>
              <a:buClrTx/>
              <a:buSzTx/>
              <a:buFontTx/>
              <a:buNone/>
              <a:tabLst/>
            </a:pPr>
            <a:r>
              <a:rPr lang="ja-JP" altLang="en-US" sz="1000" dirty="0" smtClean="0">
                <a:latin typeface="ＭＳ 明朝" pitchFamily="17" charset="-128"/>
                <a:ea typeface="ＭＳ 明朝" pitchFamily="17" charset="-128"/>
                <a:cs typeface="Courier New" pitchFamily="49" charset="0"/>
              </a:rPr>
              <a:t>　　　　　　</a:t>
            </a:r>
            <a:r>
              <a:rPr kumimoji="1" lang="ja-JP" altLang="en-US" sz="1000" b="0" i="0" u="none" strike="noStrike" cap="none" normalizeH="0" baseline="0" dirty="0" smtClean="0">
                <a:ln>
                  <a:noFill/>
                </a:ln>
                <a:solidFill>
                  <a:schemeClr val="tx1"/>
                </a:solidFill>
                <a:effectLst/>
                <a:latin typeface="ＭＳ 明朝" pitchFamily="17" charset="-128"/>
                <a:ea typeface="ＭＳ 明朝" pitchFamily="17" charset="-128"/>
                <a:cs typeface="Courier New" pitchFamily="49" charset="0"/>
              </a:rPr>
              <a:t>ピースボート、爆笑！茶利坊主団</a:t>
            </a:r>
            <a:r>
              <a:rPr kumimoji="1" lang="ja-JP" altLang="en-US" sz="1000" b="0" i="0" u="none" strike="noStrike" cap="none" normalizeH="0" baseline="0" dirty="0" smtClean="0">
                <a:ln>
                  <a:noFill/>
                </a:ln>
                <a:solidFill>
                  <a:schemeClr val="tx1"/>
                </a:solidFill>
                <a:effectLst/>
                <a:latin typeface="ＭＳ 明朝" pitchFamily="17" charset="-128"/>
                <a:ea typeface="ＭＳ 明朝" pitchFamily="17" charset="-128"/>
                <a:cs typeface="Helvetica"/>
              </a:rPr>
              <a:t>、ベルエキップ</a:t>
            </a:r>
            <a:endParaRPr kumimoji="1" lang="ja-JP" altLang="en-US" sz="600" b="0" i="0" u="none" strike="noStrike" cap="none" normalizeH="0" baseline="0" dirty="0" smtClean="0">
              <a:ln>
                <a:noFill/>
              </a:ln>
              <a:solidFill>
                <a:schemeClr val="tx1"/>
              </a:solidFill>
              <a:effectLst/>
              <a:latin typeface="Arial" pitchFamily="34" charset="0"/>
              <a:ea typeface="ＭＳ Ｐゴシック" pitchFamily="50" charset="-128"/>
            </a:endParaRPr>
          </a:p>
          <a:p>
            <a:pPr marL="0" marR="0" lvl="0" indent="800100" algn="l" defTabSz="914400" rtl="0" eaLnBrk="0" fontAlgn="base" latinLnBrk="0" hangingPunct="0">
              <a:lnSpc>
                <a:spcPts val="16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明朝" pitchFamily="17" charset="-128"/>
                <a:ea typeface="ＭＳ 明朝" pitchFamily="17" charset="-128"/>
                <a:cs typeface="Helvetica"/>
              </a:rPr>
              <a:t>■車輌協力：</a:t>
            </a:r>
            <a:r>
              <a:rPr kumimoji="1" lang="ja-JP" altLang="en-US" sz="1000" b="0" i="0" u="none" strike="noStrike" cap="none" normalizeH="0" baseline="0" dirty="0" smtClean="0">
                <a:ln>
                  <a:noFill/>
                </a:ln>
                <a:solidFill>
                  <a:schemeClr val="tx1"/>
                </a:solidFill>
                <a:effectLst/>
                <a:latin typeface="ＭＳ 明朝" pitchFamily="17" charset="-128"/>
                <a:ea typeface="ＭＳ 明朝" pitchFamily="17" charset="-128"/>
                <a:cs typeface="Courier New" pitchFamily="49" charset="0"/>
              </a:rPr>
              <a:t>トヨタカローラ南岩手、ネッツトヨタ岩手</a:t>
            </a:r>
            <a:endParaRPr kumimoji="1" lang="ja-JP" altLang="en-US" sz="600" b="0" i="0" u="none" strike="noStrike" cap="none" normalizeH="0" baseline="0" dirty="0" smtClean="0">
              <a:ln>
                <a:noFill/>
              </a:ln>
              <a:solidFill>
                <a:schemeClr val="tx1"/>
              </a:solidFill>
              <a:effectLst/>
              <a:latin typeface="Arial" pitchFamily="34" charset="0"/>
              <a:ea typeface="ＭＳ Ｐゴシック" pitchFamily="50" charset="-128"/>
            </a:endParaRPr>
          </a:p>
          <a:p>
            <a:pPr marL="0" marR="0" lvl="0" indent="800100" algn="l" defTabSz="914400" rtl="0" eaLnBrk="0" fontAlgn="base" latinLnBrk="0" hangingPunct="0">
              <a:lnSpc>
                <a:spcPts val="16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■大会規則：本大会は競技志向者がタイムを競うレースではなく、一般市民参加型のサイクリングイベントとして位置付けます。　</a:t>
            </a:r>
            <a:endParaRPr kumimoji="1" lang="ja-JP" altLang="en-US" sz="600" b="0" i="0" u="none" strike="noStrike" cap="none" normalizeH="0" baseline="0" dirty="0" smtClean="0">
              <a:ln>
                <a:noFill/>
              </a:ln>
              <a:solidFill>
                <a:schemeClr val="tx1"/>
              </a:solidFill>
              <a:effectLst/>
              <a:latin typeface="Arial" pitchFamily="34" charset="0"/>
              <a:ea typeface="ＭＳ Ｐゴシック" pitchFamily="50" charset="-128"/>
            </a:endParaRPr>
          </a:p>
          <a:p>
            <a:pPr marL="0" marR="0" lvl="0" indent="800100" algn="l" defTabSz="914400" rtl="0" eaLnBrk="0" fontAlgn="base" latinLnBrk="0" hangingPunct="0">
              <a:lnSpc>
                <a:spcPts val="16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　　　　　　５名程度のグループごとにスタートし、各グループにはサイクリングリーダー（スタッフ） が伴走し、安全な走行管理を</a:t>
            </a:r>
            <a:endParaRPr kumimoji="1" lang="en-US" altLang="ja-JP"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endParaRPr>
          </a:p>
          <a:p>
            <a:pPr marL="0" marR="0" lvl="0" indent="800100" algn="l" defTabSz="914400" rtl="0" eaLnBrk="0" fontAlgn="base" latinLnBrk="0" hangingPunct="0">
              <a:lnSpc>
                <a:spcPts val="1600"/>
              </a:lnSpc>
              <a:spcBef>
                <a:spcPct val="0"/>
              </a:spcBef>
              <a:spcAft>
                <a:spcPct val="0"/>
              </a:spcAft>
              <a:buClrTx/>
              <a:buSzTx/>
              <a:buFontTx/>
              <a:buNone/>
              <a:tabLst/>
            </a:pPr>
            <a:r>
              <a:rPr lang="ja-JP" altLang="en-US" sz="1000" dirty="0" smtClean="0">
                <a:latin typeface="ＭＳ 明朝" pitchFamily="17" charset="-128"/>
                <a:ea typeface="ＭＳ 明朝" pitchFamily="17" charset="-128"/>
                <a:cs typeface="Times New Roman" pitchFamily="18" charset="0"/>
              </a:rPr>
              <a:t>　　　　　　</a:t>
            </a:r>
            <a:r>
              <a:rPr kumimoji="1" lang="ja-JP" altLang="en-US"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行います。またコース上の各ポイントに制限時間を設定し、時間を超えた場合はタイムオーバーとなり走行は続行できない</a:t>
            </a:r>
            <a:endParaRPr kumimoji="1" lang="en-US" altLang="ja-JP"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endParaRPr>
          </a:p>
          <a:p>
            <a:pPr marL="0" marR="0" lvl="0" indent="800100" algn="l" defTabSz="914400" rtl="0" eaLnBrk="0" fontAlgn="base" latinLnBrk="0" hangingPunct="0">
              <a:lnSpc>
                <a:spcPts val="1600"/>
              </a:lnSpc>
              <a:spcBef>
                <a:spcPct val="0"/>
              </a:spcBef>
              <a:spcAft>
                <a:spcPct val="0"/>
              </a:spcAft>
              <a:buClrTx/>
              <a:buSzTx/>
              <a:buFontTx/>
              <a:buNone/>
              <a:tabLst/>
            </a:pPr>
            <a:r>
              <a:rPr lang="ja-JP" altLang="en-US" sz="1000" dirty="0" smtClean="0">
                <a:latin typeface="ＭＳ 明朝" pitchFamily="17" charset="-128"/>
                <a:ea typeface="ＭＳ 明朝" pitchFamily="17" charset="-128"/>
                <a:cs typeface="Times New Roman" pitchFamily="18" charset="0"/>
              </a:rPr>
              <a:t>　　　　　　</a:t>
            </a:r>
            <a:r>
              <a:rPr kumimoji="1" lang="ja-JP" altLang="en-US" sz="1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ものとします。 </a:t>
            </a: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50" name="AutoShape 2"/>
          <p:cNvCxnSpPr>
            <a:cxnSpLocks noChangeShapeType="1"/>
          </p:cNvCxnSpPr>
          <p:nvPr/>
        </p:nvCxnSpPr>
        <p:spPr bwMode="auto">
          <a:xfrm>
            <a:off x="0" y="692696"/>
            <a:ext cx="9144000" cy="0"/>
          </a:xfrm>
          <a:prstGeom prst="straightConnector1">
            <a:avLst/>
          </a:prstGeom>
          <a:noFill/>
          <a:ln w="57150">
            <a:solidFill>
              <a:srgbClr val="C2D69B"/>
            </a:solidFill>
            <a:round/>
            <a:headEnd/>
            <a:tailEnd/>
          </a:ln>
        </p:spPr>
      </p:cxnSp>
      <p:pic>
        <p:nvPicPr>
          <p:cNvPr id="2051" name="Picture 3" descr="ロゴ_ツールド三陸_RGB　2"/>
          <p:cNvPicPr>
            <a:picLocks noChangeAspect="1" noChangeArrowheads="1"/>
          </p:cNvPicPr>
          <p:nvPr/>
        </p:nvPicPr>
        <p:blipFill>
          <a:blip r:embed="rId2" cstate="print"/>
          <a:srcRect/>
          <a:stretch>
            <a:fillRect/>
          </a:stretch>
        </p:blipFill>
        <p:spPr bwMode="auto">
          <a:xfrm>
            <a:off x="3635896" y="116632"/>
            <a:ext cx="1579563" cy="504825"/>
          </a:xfrm>
          <a:prstGeom prst="rect">
            <a:avLst/>
          </a:prstGeom>
          <a:noFill/>
          <a:ln w="9525">
            <a:noFill/>
            <a:miter lim="800000"/>
            <a:headEnd/>
            <a:tailEnd/>
          </a:ln>
        </p:spPr>
      </p:pic>
      <p:pic>
        <p:nvPicPr>
          <p:cNvPr id="2" name="図 1" descr="当日パンフ_裏スケ表.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047" y="778412"/>
            <a:ext cx="6555322" cy="5962956"/>
          </a:xfrm>
          <a:prstGeom prst="rect">
            <a:avLst/>
          </a:prstGeom>
        </p:spPr>
      </p:pic>
    </p:spTree>
    <p:extLst>
      <p:ext uri="{BB962C8B-B14F-4D97-AF65-F5344CB8AC3E}">
        <p14:creationId xmlns:p14="http://schemas.microsoft.com/office/powerpoint/2010/main" val="1170366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50" name="AutoShape 2"/>
          <p:cNvCxnSpPr>
            <a:cxnSpLocks noChangeShapeType="1"/>
          </p:cNvCxnSpPr>
          <p:nvPr/>
        </p:nvCxnSpPr>
        <p:spPr bwMode="auto">
          <a:xfrm>
            <a:off x="0" y="692696"/>
            <a:ext cx="9144000" cy="0"/>
          </a:xfrm>
          <a:prstGeom prst="straightConnector1">
            <a:avLst/>
          </a:prstGeom>
          <a:noFill/>
          <a:ln w="57150">
            <a:solidFill>
              <a:srgbClr val="C2D69B"/>
            </a:solidFill>
            <a:round/>
            <a:headEnd/>
            <a:tailEnd/>
          </a:ln>
        </p:spPr>
      </p:cxnSp>
      <p:pic>
        <p:nvPicPr>
          <p:cNvPr id="2051" name="Picture 3" descr="ロゴ_ツールド三陸_RGB　2"/>
          <p:cNvPicPr>
            <a:picLocks noChangeAspect="1" noChangeArrowheads="1"/>
          </p:cNvPicPr>
          <p:nvPr/>
        </p:nvPicPr>
        <p:blipFill>
          <a:blip r:embed="rId2" cstate="print"/>
          <a:srcRect/>
          <a:stretch>
            <a:fillRect/>
          </a:stretch>
        </p:blipFill>
        <p:spPr bwMode="auto">
          <a:xfrm>
            <a:off x="3635896" y="116632"/>
            <a:ext cx="1579563" cy="504825"/>
          </a:xfrm>
          <a:prstGeom prst="rect">
            <a:avLst/>
          </a:prstGeom>
          <a:noFill/>
          <a:ln w="9525">
            <a:noFill/>
            <a:miter lim="800000"/>
            <a:headEnd/>
            <a:tailEnd/>
          </a:ln>
        </p:spPr>
      </p:pic>
      <p:grpSp>
        <p:nvGrpSpPr>
          <p:cNvPr id="54" name="グループ化 53"/>
          <p:cNvGrpSpPr/>
          <p:nvPr/>
        </p:nvGrpSpPr>
        <p:grpSpPr>
          <a:xfrm>
            <a:off x="323528" y="940589"/>
            <a:ext cx="2268000" cy="1840339"/>
            <a:chOff x="323528" y="940589"/>
            <a:chExt cx="2268000" cy="1840339"/>
          </a:xfrm>
        </p:grpSpPr>
        <p:pic>
          <p:nvPicPr>
            <p:cNvPr id="19480" name="Picture 24" descr="開会式1"/>
            <p:cNvPicPr>
              <a:picLocks noChangeAspect="1" noChangeArrowheads="1"/>
            </p:cNvPicPr>
            <p:nvPr/>
          </p:nvPicPr>
          <p:blipFill>
            <a:blip r:embed="rId3" cstate="print"/>
            <a:srcRect t="4245"/>
            <a:stretch>
              <a:fillRect/>
            </a:stretch>
          </p:blipFill>
          <p:spPr bwMode="auto">
            <a:xfrm>
              <a:off x="323528" y="940589"/>
              <a:ext cx="2268000" cy="1624315"/>
            </a:xfrm>
            <a:prstGeom prst="rect">
              <a:avLst/>
            </a:prstGeom>
            <a:noFill/>
            <a:ln w="9525">
              <a:noFill/>
              <a:miter lim="800000"/>
              <a:headEnd/>
              <a:tailEnd/>
            </a:ln>
          </p:spPr>
        </p:pic>
        <p:sp>
          <p:nvSpPr>
            <p:cNvPr id="19481" name="Text Box 25"/>
            <p:cNvSpPr txBox="1">
              <a:spLocks noChangeArrowheads="1"/>
            </p:cNvSpPr>
            <p:nvPr/>
          </p:nvSpPr>
          <p:spPr bwMode="auto">
            <a:xfrm>
              <a:off x="395536" y="2564904"/>
              <a:ext cx="2160240" cy="216024"/>
            </a:xfrm>
            <a:prstGeom prst="rect">
              <a:avLst/>
            </a:prstGeom>
            <a:solidFill>
              <a:srgbClr val="FFFFFF"/>
            </a:solid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entury" pitchFamily="18" charset="0"/>
                  <a:ea typeface="ＭＳ 明朝" pitchFamily="17" charset="-128"/>
                </a:rPr>
                <a:t>9</a:t>
              </a:r>
              <a:r>
                <a:rPr kumimoji="1" lang="ja-JP" altLang="en-US" sz="1000" b="0" i="0" u="none" strike="noStrike" cap="none" normalizeH="0" baseline="0" dirty="0" smtClean="0">
                  <a:ln>
                    <a:noFill/>
                  </a:ln>
                  <a:solidFill>
                    <a:schemeClr val="tx1"/>
                  </a:solidFill>
                  <a:effectLst/>
                  <a:latin typeface="Century" pitchFamily="18" charset="0"/>
                  <a:ea typeface="ＭＳ 明朝" pitchFamily="17" charset="-128"/>
                </a:rPr>
                <a:t>日</a:t>
              </a:r>
              <a:r>
                <a:rPr kumimoji="1" lang="en-US" altLang="ja-JP" sz="1000" b="0" i="0" u="none" strike="noStrike" cap="none" normalizeH="0" baseline="0" dirty="0" smtClean="0">
                  <a:ln>
                    <a:noFill/>
                  </a:ln>
                  <a:solidFill>
                    <a:schemeClr val="tx1"/>
                  </a:solidFill>
                  <a:effectLst/>
                  <a:latin typeface="Century" pitchFamily="18" charset="0"/>
                  <a:ea typeface="ＭＳ 明朝" pitchFamily="17" charset="-128"/>
                </a:rPr>
                <a:t>(</a:t>
              </a:r>
              <a:r>
                <a:rPr kumimoji="1" lang="ja-JP" altLang="en-US" sz="1000" b="0" i="0" u="none" strike="noStrike" cap="none" normalizeH="0" baseline="0" dirty="0" smtClean="0">
                  <a:ln>
                    <a:noFill/>
                  </a:ln>
                  <a:solidFill>
                    <a:schemeClr val="tx1"/>
                  </a:solidFill>
                  <a:effectLst/>
                  <a:latin typeface="Century" pitchFamily="18" charset="0"/>
                  <a:ea typeface="ＭＳ 明朝" pitchFamily="17" charset="-128"/>
                </a:rPr>
                <a:t>日</a:t>
              </a:r>
              <a:r>
                <a:rPr kumimoji="1" lang="en-US" altLang="ja-JP" sz="1000" b="0" i="0" u="none" strike="noStrike" cap="none" normalizeH="0" baseline="0" dirty="0" smtClean="0">
                  <a:ln>
                    <a:noFill/>
                  </a:ln>
                  <a:solidFill>
                    <a:schemeClr val="tx1"/>
                  </a:solidFill>
                  <a:effectLst/>
                  <a:latin typeface="Century" pitchFamily="18" charset="0"/>
                  <a:ea typeface="ＭＳ 明朝" pitchFamily="17" charset="-128"/>
                </a:rPr>
                <a:t>)</a:t>
              </a:r>
              <a:r>
                <a:rPr kumimoji="1" lang="ja-JP" altLang="en-US" sz="1000" b="0" i="0" u="none" strike="noStrike" cap="none" normalizeH="0" baseline="0" dirty="0" smtClean="0">
                  <a:ln>
                    <a:noFill/>
                  </a:ln>
                  <a:solidFill>
                    <a:schemeClr val="tx1"/>
                  </a:solidFill>
                  <a:effectLst/>
                  <a:latin typeface="Century" pitchFamily="18" charset="0"/>
                  <a:ea typeface="ＭＳ 明朝" pitchFamily="17" charset="-128"/>
                </a:rPr>
                <a:t>午前</a:t>
              </a:r>
              <a:r>
                <a:rPr kumimoji="1" lang="en-US" altLang="ja-JP" sz="1000" b="0" i="0" u="none" strike="noStrike" cap="none" normalizeH="0" baseline="0" dirty="0" smtClean="0">
                  <a:ln>
                    <a:noFill/>
                  </a:ln>
                  <a:solidFill>
                    <a:schemeClr val="tx1"/>
                  </a:solidFill>
                  <a:effectLst/>
                  <a:latin typeface="Century" pitchFamily="18" charset="0"/>
                  <a:ea typeface="ＭＳ 明朝" pitchFamily="17" charset="-128"/>
                </a:rPr>
                <a:t>7</a:t>
              </a:r>
              <a:r>
                <a:rPr kumimoji="1" lang="ja-JP" altLang="en-US" sz="1000" b="0" i="0" u="none" strike="noStrike" cap="none" normalizeH="0" baseline="0" dirty="0" smtClean="0">
                  <a:ln>
                    <a:noFill/>
                  </a:ln>
                  <a:solidFill>
                    <a:schemeClr val="tx1"/>
                  </a:solidFill>
                  <a:effectLst/>
                  <a:latin typeface="Century" pitchFamily="18" charset="0"/>
                  <a:ea typeface="ＭＳ 明朝" pitchFamily="17" charset="-128"/>
                </a:rPr>
                <a:t>時</a:t>
              </a:r>
              <a:r>
                <a:rPr kumimoji="1" lang="en-US" altLang="ja-JP" sz="1000" b="0" i="0" u="none" strike="noStrike" cap="none" normalizeH="0" baseline="0" dirty="0" smtClean="0">
                  <a:ln>
                    <a:noFill/>
                  </a:ln>
                  <a:solidFill>
                    <a:schemeClr val="tx1"/>
                  </a:solidFill>
                  <a:effectLst/>
                  <a:latin typeface="Century" pitchFamily="18" charset="0"/>
                  <a:ea typeface="ＭＳ 明朝" pitchFamily="17" charset="-128"/>
                </a:rPr>
                <a:t>30</a:t>
              </a:r>
              <a:r>
                <a:rPr kumimoji="1" lang="ja-JP" altLang="en-US" sz="1000" b="0" i="0" u="none" strike="noStrike" cap="none" normalizeH="0" baseline="0" dirty="0" smtClean="0">
                  <a:ln>
                    <a:noFill/>
                  </a:ln>
                  <a:solidFill>
                    <a:schemeClr val="tx1"/>
                  </a:solidFill>
                  <a:effectLst/>
                  <a:latin typeface="Century" pitchFamily="18" charset="0"/>
                  <a:ea typeface="ＭＳ 明朝" pitchFamily="17" charset="-128"/>
                </a:rPr>
                <a:t>分　開会式</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grpSp>
      <p:grpSp>
        <p:nvGrpSpPr>
          <p:cNvPr id="53" name="グループ化 52"/>
          <p:cNvGrpSpPr/>
          <p:nvPr/>
        </p:nvGrpSpPr>
        <p:grpSpPr>
          <a:xfrm>
            <a:off x="3419872" y="908720"/>
            <a:ext cx="2304256" cy="1872208"/>
            <a:chOff x="3419872" y="908720"/>
            <a:chExt cx="2304256" cy="1872208"/>
          </a:xfrm>
        </p:grpSpPr>
        <p:pic>
          <p:nvPicPr>
            <p:cNvPr id="19483" name="Picture 27" descr="開会式3"/>
            <p:cNvPicPr>
              <a:picLocks noChangeAspect="1" noChangeArrowheads="1"/>
            </p:cNvPicPr>
            <p:nvPr/>
          </p:nvPicPr>
          <p:blipFill>
            <a:blip r:embed="rId4" cstate="print"/>
            <a:srcRect/>
            <a:stretch>
              <a:fillRect/>
            </a:stretch>
          </p:blipFill>
          <p:spPr bwMode="auto">
            <a:xfrm>
              <a:off x="3419872" y="908720"/>
              <a:ext cx="2268000" cy="1649876"/>
            </a:xfrm>
            <a:prstGeom prst="rect">
              <a:avLst/>
            </a:prstGeom>
            <a:noFill/>
            <a:ln w="9525">
              <a:noFill/>
              <a:miter lim="800000"/>
              <a:headEnd/>
              <a:tailEnd/>
            </a:ln>
          </p:spPr>
        </p:pic>
        <p:sp>
          <p:nvSpPr>
            <p:cNvPr id="19484" name="Text Box 28"/>
            <p:cNvSpPr txBox="1">
              <a:spLocks noChangeArrowheads="1"/>
            </p:cNvSpPr>
            <p:nvPr/>
          </p:nvSpPr>
          <p:spPr bwMode="auto">
            <a:xfrm>
              <a:off x="3419872" y="2564904"/>
              <a:ext cx="2304256" cy="216024"/>
            </a:xfrm>
            <a:prstGeom prst="rect">
              <a:avLst/>
            </a:prstGeom>
            <a:solidFill>
              <a:srgbClr val="FFFFFF"/>
            </a:solid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entury" pitchFamily="18" charset="0"/>
                  <a:ea typeface="ＭＳ 明朝" pitchFamily="17" charset="-128"/>
                </a:rPr>
                <a:t>9</a:t>
              </a:r>
              <a:r>
                <a:rPr kumimoji="1" lang="ja-JP" altLang="en-US" sz="1000" b="0" i="0" u="none" strike="noStrike" cap="none" normalizeH="0" baseline="0" dirty="0" smtClean="0">
                  <a:ln>
                    <a:noFill/>
                  </a:ln>
                  <a:solidFill>
                    <a:schemeClr val="tx1"/>
                  </a:solidFill>
                  <a:effectLst/>
                  <a:latin typeface="Century" pitchFamily="18" charset="0"/>
                  <a:ea typeface="ＭＳ 明朝" pitchFamily="17" charset="-128"/>
                </a:rPr>
                <a:t>日</a:t>
              </a:r>
              <a:r>
                <a:rPr kumimoji="1" lang="en-US" altLang="ja-JP" sz="1000" b="0" i="0" u="none" strike="noStrike" cap="none" normalizeH="0" baseline="0" dirty="0" smtClean="0">
                  <a:ln>
                    <a:noFill/>
                  </a:ln>
                  <a:solidFill>
                    <a:schemeClr val="tx1"/>
                  </a:solidFill>
                  <a:effectLst/>
                  <a:latin typeface="Century" pitchFamily="18" charset="0"/>
                  <a:ea typeface="ＭＳ 明朝" pitchFamily="17" charset="-128"/>
                </a:rPr>
                <a:t>(</a:t>
              </a:r>
              <a:r>
                <a:rPr kumimoji="1" lang="ja-JP" altLang="en-US" sz="1000" b="0" i="0" u="none" strike="noStrike" cap="none" normalizeH="0" baseline="0" dirty="0" smtClean="0">
                  <a:ln>
                    <a:noFill/>
                  </a:ln>
                  <a:solidFill>
                    <a:schemeClr val="tx1"/>
                  </a:solidFill>
                  <a:effectLst/>
                  <a:latin typeface="Century" pitchFamily="18" charset="0"/>
                  <a:ea typeface="ＭＳ 明朝" pitchFamily="17" charset="-128"/>
                </a:rPr>
                <a:t>日</a:t>
              </a:r>
              <a:r>
                <a:rPr kumimoji="1" lang="en-US" altLang="ja-JP" sz="1000" b="0" i="0" u="none" strike="noStrike" cap="none" normalizeH="0" baseline="0" dirty="0" smtClean="0">
                  <a:ln>
                    <a:noFill/>
                  </a:ln>
                  <a:solidFill>
                    <a:schemeClr val="tx1"/>
                  </a:solidFill>
                  <a:effectLst/>
                  <a:latin typeface="Century" pitchFamily="18" charset="0"/>
                  <a:ea typeface="ＭＳ 明朝" pitchFamily="17" charset="-128"/>
                </a:rPr>
                <a:t>)</a:t>
              </a:r>
              <a:r>
                <a:rPr kumimoji="1" lang="ja-JP" altLang="en-US" sz="1000" b="0" i="0" u="none" strike="noStrike" cap="none" normalizeH="0" baseline="0" dirty="0" smtClean="0">
                  <a:ln>
                    <a:noFill/>
                  </a:ln>
                  <a:solidFill>
                    <a:schemeClr val="tx1"/>
                  </a:solidFill>
                  <a:effectLst/>
                  <a:latin typeface="Century" pitchFamily="18" charset="0"/>
                  <a:ea typeface="ＭＳ 明朝" pitchFamily="17" charset="-128"/>
                </a:rPr>
                <a:t>午前</a:t>
              </a:r>
              <a:r>
                <a:rPr kumimoji="1" lang="en-US" altLang="ja-JP" sz="1000" b="0" i="0" u="none" strike="noStrike" cap="none" normalizeH="0" baseline="0" dirty="0" smtClean="0">
                  <a:ln>
                    <a:noFill/>
                  </a:ln>
                  <a:solidFill>
                    <a:schemeClr val="tx1"/>
                  </a:solidFill>
                  <a:effectLst/>
                  <a:latin typeface="Century" pitchFamily="18" charset="0"/>
                  <a:ea typeface="ＭＳ 明朝" pitchFamily="17" charset="-128"/>
                </a:rPr>
                <a:t>7</a:t>
              </a:r>
              <a:r>
                <a:rPr kumimoji="1" lang="ja-JP" altLang="en-US" sz="1000" b="0" i="0" u="none" strike="noStrike" cap="none" normalizeH="0" baseline="0" dirty="0" smtClean="0">
                  <a:ln>
                    <a:noFill/>
                  </a:ln>
                  <a:solidFill>
                    <a:schemeClr val="tx1"/>
                  </a:solidFill>
                  <a:effectLst/>
                  <a:latin typeface="Century" pitchFamily="18" charset="0"/>
                  <a:ea typeface="ＭＳ 明朝" pitchFamily="17" charset="-128"/>
                </a:rPr>
                <a:t>時</a:t>
              </a:r>
              <a:r>
                <a:rPr kumimoji="1" lang="en-US" altLang="ja-JP" sz="1000" b="0" i="0" u="none" strike="noStrike" cap="none" normalizeH="0" baseline="0" dirty="0" smtClean="0">
                  <a:ln>
                    <a:noFill/>
                  </a:ln>
                  <a:solidFill>
                    <a:schemeClr val="tx1"/>
                  </a:solidFill>
                  <a:effectLst/>
                  <a:latin typeface="Century" pitchFamily="18" charset="0"/>
                  <a:ea typeface="ＭＳ 明朝" pitchFamily="17" charset="-128"/>
                </a:rPr>
                <a:t>30</a:t>
              </a:r>
              <a:r>
                <a:rPr kumimoji="1" lang="ja-JP" altLang="en-US" sz="1000" b="0" i="0" u="none" strike="noStrike" cap="none" normalizeH="0" baseline="0" dirty="0" smtClean="0">
                  <a:ln>
                    <a:noFill/>
                  </a:ln>
                  <a:solidFill>
                    <a:schemeClr val="tx1"/>
                  </a:solidFill>
                  <a:effectLst/>
                  <a:latin typeface="Century" pitchFamily="18" charset="0"/>
                  <a:ea typeface="ＭＳ 明朝" pitchFamily="17" charset="-128"/>
                </a:rPr>
                <a:t>分　開会式</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grpSp>
      <p:grpSp>
        <p:nvGrpSpPr>
          <p:cNvPr id="55" name="グループ化 54"/>
          <p:cNvGrpSpPr/>
          <p:nvPr/>
        </p:nvGrpSpPr>
        <p:grpSpPr>
          <a:xfrm>
            <a:off x="323528" y="2852937"/>
            <a:ext cx="2268000" cy="1944215"/>
            <a:chOff x="323528" y="2852937"/>
            <a:chExt cx="2268000" cy="1944215"/>
          </a:xfrm>
        </p:grpSpPr>
        <p:pic>
          <p:nvPicPr>
            <p:cNvPr id="19486" name="Picture 30" descr="スタート1"/>
            <p:cNvPicPr>
              <a:picLocks noChangeAspect="1" noChangeArrowheads="1"/>
            </p:cNvPicPr>
            <p:nvPr/>
          </p:nvPicPr>
          <p:blipFill>
            <a:blip r:embed="rId5" cstate="print"/>
            <a:srcRect/>
            <a:stretch>
              <a:fillRect/>
            </a:stretch>
          </p:blipFill>
          <p:spPr bwMode="auto">
            <a:xfrm>
              <a:off x="323528" y="2852937"/>
              <a:ext cx="2268000" cy="1702217"/>
            </a:xfrm>
            <a:prstGeom prst="rect">
              <a:avLst/>
            </a:prstGeom>
            <a:noFill/>
            <a:ln w="9525">
              <a:noFill/>
              <a:miter lim="800000"/>
              <a:headEnd/>
              <a:tailEnd/>
            </a:ln>
          </p:spPr>
        </p:pic>
        <p:sp>
          <p:nvSpPr>
            <p:cNvPr id="19487" name="Text Box 31"/>
            <p:cNvSpPr txBox="1">
              <a:spLocks noChangeArrowheads="1"/>
            </p:cNvSpPr>
            <p:nvPr/>
          </p:nvSpPr>
          <p:spPr bwMode="auto">
            <a:xfrm>
              <a:off x="323528" y="4581128"/>
              <a:ext cx="2182954" cy="216024"/>
            </a:xfrm>
            <a:prstGeom prst="rect">
              <a:avLst/>
            </a:prstGeom>
            <a:solidFill>
              <a:srgbClr val="FFFFFF"/>
            </a:solid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entury" pitchFamily="18" charset="0"/>
                  <a:ea typeface="ＭＳ 明朝" pitchFamily="17" charset="-128"/>
                </a:rPr>
                <a:t>9</a:t>
              </a:r>
              <a:r>
                <a:rPr kumimoji="1" lang="ja-JP" altLang="en-US" sz="1000" b="0" i="0" u="none" strike="noStrike" cap="none" normalizeH="0" baseline="0" dirty="0" smtClean="0">
                  <a:ln>
                    <a:noFill/>
                  </a:ln>
                  <a:solidFill>
                    <a:schemeClr val="tx1"/>
                  </a:solidFill>
                  <a:effectLst/>
                  <a:latin typeface="Century" pitchFamily="18" charset="0"/>
                  <a:ea typeface="ＭＳ 明朝" pitchFamily="17" charset="-128"/>
                </a:rPr>
                <a:t>日</a:t>
              </a:r>
              <a:r>
                <a:rPr kumimoji="1" lang="en-US" altLang="ja-JP" sz="1000" b="0" i="0" u="none" strike="noStrike" cap="none" normalizeH="0" baseline="0" dirty="0" smtClean="0">
                  <a:ln>
                    <a:noFill/>
                  </a:ln>
                  <a:solidFill>
                    <a:schemeClr val="tx1"/>
                  </a:solidFill>
                  <a:effectLst/>
                  <a:latin typeface="Century" pitchFamily="18" charset="0"/>
                  <a:ea typeface="ＭＳ 明朝" pitchFamily="17" charset="-128"/>
                </a:rPr>
                <a:t>(</a:t>
              </a:r>
              <a:r>
                <a:rPr kumimoji="1" lang="ja-JP" altLang="en-US" sz="1000" b="0" i="0" u="none" strike="noStrike" cap="none" normalizeH="0" baseline="0" dirty="0" smtClean="0">
                  <a:ln>
                    <a:noFill/>
                  </a:ln>
                  <a:solidFill>
                    <a:schemeClr val="tx1"/>
                  </a:solidFill>
                  <a:effectLst/>
                  <a:latin typeface="Century" pitchFamily="18" charset="0"/>
                  <a:ea typeface="ＭＳ 明朝" pitchFamily="17" charset="-128"/>
                </a:rPr>
                <a:t>日</a:t>
              </a:r>
              <a:r>
                <a:rPr kumimoji="1" lang="en-US" altLang="ja-JP" sz="1000" b="0" i="0" u="none" strike="noStrike" cap="none" normalizeH="0" baseline="0" dirty="0" smtClean="0">
                  <a:ln>
                    <a:noFill/>
                  </a:ln>
                  <a:solidFill>
                    <a:schemeClr val="tx1"/>
                  </a:solidFill>
                  <a:effectLst/>
                  <a:latin typeface="Century" pitchFamily="18" charset="0"/>
                  <a:ea typeface="ＭＳ 明朝" pitchFamily="17" charset="-128"/>
                </a:rPr>
                <a:t>)</a:t>
              </a:r>
              <a:r>
                <a:rPr kumimoji="1" lang="ja-JP" altLang="en-US" sz="1000" b="0" i="0" u="none" strike="noStrike" cap="none" normalizeH="0" baseline="0" dirty="0" smtClean="0">
                  <a:ln>
                    <a:noFill/>
                  </a:ln>
                  <a:solidFill>
                    <a:schemeClr val="tx1"/>
                  </a:solidFill>
                  <a:effectLst/>
                  <a:latin typeface="Century" pitchFamily="18" charset="0"/>
                  <a:ea typeface="ＭＳ 明朝" pitchFamily="17" charset="-128"/>
                </a:rPr>
                <a:t>午前</a:t>
              </a:r>
              <a:r>
                <a:rPr kumimoji="1" lang="en-US" altLang="ja-JP" sz="1000" b="0" i="0" u="none" strike="noStrike" cap="none" normalizeH="0" baseline="0" dirty="0" smtClean="0">
                  <a:ln>
                    <a:noFill/>
                  </a:ln>
                  <a:solidFill>
                    <a:schemeClr val="tx1"/>
                  </a:solidFill>
                  <a:effectLst/>
                  <a:latin typeface="Century" pitchFamily="18" charset="0"/>
                  <a:ea typeface="ＭＳ 明朝" pitchFamily="17" charset="-128"/>
                </a:rPr>
                <a:t>8</a:t>
              </a:r>
              <a:r>
                <a:rPr kumimoji="1" lang="ja-JP" altLang="en-US" sz="1000" b="0" i="0" u="none" strike="noStrike" cap="none" normalizeH="0" baseline="0" dirty="0" smtClean="0">
                  <a:ln>
                    <a:noFill/>
                  </a:ln>
                  <a:solidFill>
                    <a:schemeClr val="tx1"/>
                  </a:solidFill>
                  <a:effectLst/>
                  <a:latin typeface="Century" pitchFamily="18" charset="0"/>
                  <a:ea typeface="ＭＳ 明朝" pitchFamily="17" charset="-128"/>
                </a:rPr>
                <a:t>時スタート</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grpSp>
      <p:grpSp>
        <p:nvGrpSpPr>
          <p:cNvPr id="58" name="グループ化 57"/>
          <p:cNvGrpSpPr/>
          <p:nvPr/>
        </p:nvGrpSpPr>
        <p:grpSpPr>
          <a:xfrm>
            <a:off x="3419872" y="4869160"/>
            <a:ext cx="2268000" cy="1916832"/>
            <a:chOff x="3419872" y="4941168"/>
            <a:chExt cx="2268000" cy="1916832"/>
          </a:xfrm>
        </p:grpSpPr>
        <p:pic>
          <p:nvPicPr>
            <p:cNvPr id="19489" name="Picture 33" descr="自転車教室２０"/>
            <p:cNvPicPr>
              <a:picLocks noChangeAspect="1" noChangeArrowheads="1"/>
            </p:cNvPicPr>
            <p:nvPr/>
          </p:nvPicPr>
          <p:blipFill>
            <a:blip r:embed="rId6" cstate="print"/>
            <a:srcRect/>
            <a:stretch>
              <a:fillRect/>
            </a:stretch>
          </p:blipFill>
          <p:spPr bwMode="auto">
            <a:xfrm>
              <a:off x="3419872" y="4941168"/>
              <a:ext cx="2268000" cy="1696326"/>
            </a:xfrm>
            <a:prstGeom prst="rect">
              <a:avLst/>
            </a:prstGeom>
            <a:noFill/>
            <a:ln w="9525">
              <a:noFill/>
              <a:miter lim="800000"/>
              <a:headEnd/>
              <a:tailEnd/>
            </a:ln>
          </p:spPr>
        </p:pic>
        <p:sp>
          <p:nvSpPr>
            <p:cNvPr id="19490" name="Text Box 34"/>
            <p:cNvSpPr txBox="1">
              <a:spLocks noChangeArrowheads="1"/>
            </p:cNvSpPr>
            <p:nvPr/>
          </p:nvSpPr>
          <p:spPr bwMode="auto">
            <a:xfrm>
              <a:off x="3419873" y="6645910"/>
              <a:ext cx="2232248" cy="212090"/>
            </a:xfrm>
            <a:prstGeom prst="rect">
              <a:avLst/>
            </a:prstGeom>
            <a:solidFill>
              <a:srgbClr val="FFFFFF"/>
            </a:solid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Century" pitchFamily="18" charset="0"/>
                  <a:ea typeface="ＭＳ 明朝" pitchFamily="17" charset="-128"/>
                </a:rPr>
                <a:t>自転車教室</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grpSp>
      <p:grpSp>
        <p:nvGrpSpPr>
          <p:cNvPr id="56" name="グループ化 55"/>
          <p:cNvGrpSpPr/>
          <p:nvPr/>
        </p:nvGrpSpPr>
        <p:grpSpPr>
          <a:xfrm>
            <a:off x="3347865" y="2884181"/>
            <a:ext cx="2340007" cy="1912971"/>
            <a:chOff x="3347865" y="2884181"/>
            <a:chExt cx="2340007" cy="1912971"/>
          </a:xfrm>
        </p:grpSpPr>
        <p:sp>
          <p:nvSpPr>
            <p:cNvPr id="19492" name="Text Box 36"/>
            <p:cNvSpPr txBox="1">
              <a:spLocks noChangeArrowheads="1"/>
            </p:cNvSpPr>
            <p:nvPr/>
          </p:nvSpPr>
          <p:spPr bwMode="auto">
            <a:xfrm>
              <a:off x="3347865" y="4581128"/>
              <a:ext cx="2304256" cy="216024"/>
            </a:xfrm>
            <a:prstGeom prst="rect">
              <a:avLst/>
            </a:prstGeom>
            <a:solidFill>
              <a:srgbClr val="FFFFFF"/>
            </a:solid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Century" pitchFamily="18" charset="0"/>
                  <a:ea typeface="ＭＳ 明朝" pitchFamily="17" charset="-128"/>
                </a:rPr>
                <a:t>大漁旗の応援には参加者も大感激！</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pic>
          <p:nvPicPr>
            <p:cNvPr id="19493" name="Picture 37" descr="大漁旗(1)"/>
            <p:cNvPicPr>
              <a:picLocks noChangeAspect="1" noChangeArrowheads="1"/>
            </p:cNvPicPr>
            <p:nvPr/>
          </p:nvPicPr>
          <p:blipFill>
            <a:blip r:embed="rId7" cstate="print"/>
            <a:srcRect r="10869"/>
            <a:stretch>
              <a:fillRect/>
            </a:stretch>
          </p:blipFill>
          <p:spPr bwMode="auto">
            <a:xfrm>
              <a:off x="3419872" y="2884181"/>
              <a:ext cx="2268000" cy="1696947"/>
            </a:xfrm>
            <a:prstGeom prst="rect">
              <a:avLst/>
            </a:prstGeom>
            <a:noFill/>
            <a:ln w="9525">
              <a:noFill/>
              <a:miter lim="800000"/>
              <a:headEnd/>
              <a:tailEnd/>
            </a:ln>
          </p:spPr>
        </p:pic>
      </p:grpSp>
      <p:grpSp>
        <p:nvGrpSpPr>
          <p:cNvPr id="59" name="グループ化 58"/>
          <p:cNvGrpSpPr/>
          <p:nvPr/>
        </p:nvGrpSpPr>
        <p:grpSpPr>
          <a:xfrm>
            <a:off x="6444208" y="4869160"/>
            <a:ext cx="2304434" cy="1944216"/>
            <a:chOff x="6516216" y="4869160"/>
            <a:chExt cx="2304434" cy="1944216"/>
          </a:xfrm>
        </p:grpSpPr>
        <p:pic>
          <p:nvPicPr>
            <p:cNvPr id="19498" name="Picture 42" descr="自転車教室(1)"/>
            <p:cNvPicPr>
              <a:picLocks noChangeAspect="1" noChangeArrowheads="1"/>
            </p:cNvPicPr>
            <p:nvPr/>
          </p:nvPicPr>
          <p:blipFill>
            <a:blip r:embed="rId8" cstate="print"/>
            <a:srcRect l="6407" r="3600"/>
            <a:stretch>
              <a:fillRect/>
            </a:stretch>
          </p:blipFill>
          <p:spPr bwMode="auto">
            <a:xfrm>
              <a:off x="6516216" y="4869160"/>
              <a:ext cx="2268000" cy="1680489"/>
            </a:xfrm>
            <a:prstGeom prst="rect">
              <a:avLst/>
            </a:prstGeom>
            <a:noFill/>
            <a:ln w="9525">
              <a:noFill/>
              <a:miter lim="800000"/>
              <a:headEnd/>
              <a:tailEnd/>
            </a:ln>
          </p:spPr>
        </p:pic>
        <p:sp>
          <p:nvSpPr>
            <p:cNvPr id="19499" name="Text Box 43"/>
            <p:cNvSpPr txBox="1">
              <a:spLocks noChangeArrowheads="1"/>
            </p:cNvSpPr>
            <p:nvPr/>
          </p:nvSpPr>
          <p:spPr bwMode="auto">
            <a:xfrm>
              <a:off x="6516217" y="6597352"/>
              <a:ext cx="2304433" cy="216024"/>
            </a:xfrm>
            <a:prstGeom prst="rect">
              <a:avLst/>
            </a:prstGeom>
            <a:solidFill>
              <a:srgbClr val="FFFFFF"/>
            </a:solid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Century" pitchFamily="18" charset="0"/>
                  <a:ea typeface="ＭＳ 明朝" pitchFamily="17" charset="-128"/>
                </a:rPr>
                <a:t>自転車教室 </a:t>
              </a:r>
              <a:r>
                <a:rPr kumimoji="1" lang="en-US" altLang="ja-JP" sz="1000" b="0" i="0" u="none" strike="noStrike" cap="none" normalizeH="0" baseline="0" dirty="0" smtClean="0">
                  <a:ln>
                    <a:noFill/>
                  </a:ln>
                  <a:solidFill>
                    <a:schemeClr val="tx1"/>
                  </a:solidFill>
                  <a:effectLst/>
                  <a:latin typeface="Century" pitchFamily="18" charset="0"/>
                  <a:ea typeface="ＭＳ 明朝" pitchFamily="17" charset="-128"/>
                </a:rPr>
                <a:t>(</a:t>
              </a:r>
              <a:r>
                <a:rPr kumimoji="1" lang="ja-JP" altLang="en-US" sz="1000" b="0" i="0" u="none" strike="noStrike" cap="none" normalizeH="0" baseline="0" dirty="0" smtClean="0">
                  <a:ln>
                    <a:noFill/>
                  </a:ln>
                  <a:solidFill>
                    <a:schemeClr val="tx1"/>
                  </a:solidFill>
                  <a:effectLst/>
                  <a:latin typeface="Century" pitchFamily="18" charset="0"/>
                  <a:ea typeface="ＭＳ 明朝" pitchFamily="17" charset="-128"/>
                </a:rPr>
                <a:t>パイロンスラローム</a:t>
              </a:r>
              <a:r>
                <a:rPr kumimoji="1" lang="en-US" altLang="ja-JP" sz="1000" b="0" i="0" u="none" strike="noStrike" cap="none" normalizeH="0" baseline="0" dirty="0" smtClean="0">
                  <a:ln>
                    <a:noFill/>
                  </a:ln>
                  <a:solidFill>
                    <a:schemeClr val="tx1"/>
                  </a:solidFill>
                  <a:effectLst/>
                  <a:latin typeface="Century" pitchFamily="18" charset="0"/>
                  <a:ea typeface="ＭＳ 明朝" pitchFamily="17" charset="-128"/>
                </a:rPr>
                <a:t>)</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grpSp>
      <p:pic>
        <p:nvPicPr>
          <p:cNvPr id="60" name="図 59" descr="スタート(戸羽太市長).JPG"/>
          <p:cNvPicPr>
            <a:picLocks noChangeAspect="1"/>
          </p:cNvPicPr>
          <p:nvPr/>
        </p:nvPicPr>
        <p:blipFill>
          <a:blip r:embed="rId9" cstate="print"/>
          <a:stretch>
            <a:fillRect/>
          </a:stretch>
        </p:blipFill>
        <p:spPr>
          <a:xfrm>
            <a:off x="6480456" y="908720"/>
            <a:ext cx="2196000" cy="1647000"/>
          </a:xfrm>
          <a:prstGeom prst="rect">
            <a:avLst/>
          </a:prstGeom>
        </p:spPr>
      </p:pic>
      <p:grpSp>
        <p:nvGrpSpPr>
          <p:cNvPr id="66" name="グループ化 65"/>
          <p:cNvGrpSpPr/>
          <p:nvPr/>
        </p:nvGrpSpPr>
        <p:grpSpPr>
          <a:xfrm>
            <a:off x="6444208" y="2852936"/>
            <a:ext cx="2238247" cy="1872208"/>
            <a:chOff x="6444208" y="2852936"/>
            <a:chExt cx="2238247" cy="1872208"/>
          </a:xfrm>
        </p:grpSpPr>
        <p:sp>
          <p:nvSpPr>
            <p:cNvPr id="19495" name="Text Box 39"/>
            <p:cNvSpPr txBox="1">
              <a:spLocks noChangeArrowheads="1"/>
            </p:cNvSpPr>
            <p:nvPr/>
          </p:nvSpPr>
          <p:spPr bwMode="auto">
            <a:xfrm>
              <a:off x="6444208" y="4509120"/>
              <a:ext cx="2194064" cy="216024"/>
            </a:xfrm>
            <a:prstGeom prst="rect">
              <a:avLst/>
            </a:prstGeom>
            <a:solidFill>
              <a:srgbClr val="FFFFFF"/>
            </a:solid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Century" pitchFamily="18" charset="0"/>
                  <a:ea typeface="ＭＳ 明朝" pitchFamily="17" charset="-128"/>
                </a:rPr>
                <a:t>沿道からのたくさんの応援</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pic>
          <p:nvPicPr>
            <p:cNvPr id="19503" name="d24c8b94-8046-45d8-b89e-d8b9bd164fb5" descr="B460A8DA-B35B-46DE-B0BA-54B1DB671714"/>
            <p:cNvPicPr>
              <a:picLocks noChangeAspect="1" noChangeArrowheads="1"/>
            </p:cNvPicPr>
            <p:nvPr/>
          </p:nvPicPr>
          <p:blipFill>
            <a:blip r:embed="rId10" cstate="print"/>
            <a:srcRect l="9560"/>
            <a:stretch>
              <a:fillRect/>
            </a:stretch>
          </p:blipFill>
          <p:spPr bwMode="auto">
            <a:xfrm>
              <a:off x="6444208" y="2852936"/>
              <a:ext cx="2238247" cy="1656184"/>
            </a:xfrm>
            <a:prstGeom prst="rect">
              <a:avLst/>
            </a:prstGeom>
            <a:noFill/>
            <a:ln w="9525">
              <a:noFill/>
              <a:miter lim="800000"/>
              <a:headEnd/>
              <a:tailEnd/>
            </a:ln>
          </p:spPr>
        </p:pic>
      </p:grpSp>
      <p:grpSp>
        <p:nvGrpSpPr>
          <p:cNvPr id="28" name="グループ化 27"/>
          <p:cNvGrpSpPr/>
          <p:nvPr/>
        </p:nvGrpSpPr>
        <p:grpSpPr>
          <a:xfrm>
            <a:off x="323528" y="4910971"/>
            <a:ext cx="2248774" cy="1902405"/>
            <a:chOff x="323528" y="4869160"/>
            <a:chExt cx="2248774" cy="1902405"/>
          </a:xfrm>
        </p:grpSpPr>
        <p:pic>
          <p:nvPicPr>
            <p:cNvPr id="19502" name="cf148ab5-14ec-4896-b6a4-0cc88a19865b" descr="D137BE95-D037-4117-A398-7F268BE82CD1"/>
            <p:cNvPicPr>
              <a:picLocks noChangeAspect="1" noChangeArrowheads="1"/>
            </p:cNvPicPr>
            <p:nvPr/>
          </p:nvPicPr>
          <p:blipFill>
            <a:blip r:embed="rId11" cstate="print"/>
            <a:srcRect l="9135"/>
            <a:stretch>
              <a:fillRect/>
            </a:stretch>
          </p:blipFill>
          <p:spPr bwMode="auto">
            <a:xfrm>
              <a:off x="323528" y="4869160"/>
              <a:ext cx="2248774" cy="1656184"/>
            </a:xfrm>
            <a:prstGeom prst="rect">
              <a:avLst/>
            </a:prstGeom>
            <a:noFill/>
            <a:ln w="9525">
              <a:noFill/>
              <a:miter lim="800000"/>
              <a:headEnd/>
              <a:tailEnd/>
            </a:ln>
          </p:spPr>
        </p:pic>
        <p:sp>
          <p:nvSpPr>
            <p:cNvPr id="27" name="正方形/長方形 26"/>
            <p:cNvSpPr/>
            <p:nvPr/>
          </p:nvSpPr>
          <p:spPr>
            <a:xfrm>
              <a:off x="539552" y="6525344"/>
              <a:ext cx="1723549" cy="246221"/>
            </a:xfrm>
            <a:prstGeom prst="rect">
              <a:avLst/>
            </a:prstGeom>
          </p:spPr>
          <p:txBody>
            <a:bodyPr wrap="none">
              <a:spAutoFit/>
            </a:bodyPr>
            <a:lstStyle/>
            <a:p>
              <a:pPr lvl="0" algn="ctr" fontAlgn="base">
                <a:spcBef>
                  <a:spcPct val="0"/>
                </a:spcBef>
                <a:spcAft>
                  <a:spcPct val="0"/>
                </a:spcAft>
              </a:pPr>
              <a:r>
                <a:rPr lang="ja-JP" altLang="en-US" sz="1000" dirty="0" smtClean="0">
                  <a:latin typeface="Century" pitchFamily="18" charset="0"/>
                  <a:ea typeface="ＭＳ 明朝" pitchFamily="17" charset="-128"/>
                </a:rPr>
                <a:t>沿道からのたくさんの応援</a:t>
              </a:r>
              <a:endParaRPr lang="ja-JP" altLang="ja-JP" sz="1000" dirty="0" smtClean="0">
                <a:latin typeface="Arial" pitchFamily="34" charset="0"/>
                <a:ea typeface="ＭＳ Ｐゴシック" pitchFamily="50" charset="-128"/>
              </a:endParaRPr>
            </a:p>
          </p:txBody>
        </p:sp>
      </p:grpSp>
      <p:sp>
        <p:nvSpPr>
          <p:cNvPr id="29" name="Text Box 31"/>
          <p:cNvSpPr txBox="1">
            <a:spLocks noChangeArrowheads="1"/>
          </p:cNvSpPr>
          <p:nvPr/>
        </p:nvSpPr>
        <p:spPr bwMode="auto">
          <a:xfrm>
            <a:off x="6444208" y="2564904"/>
            <a:ext cx="2182954" cy="216024"/>
          </a:xfrm>
          <a:prstGeom prst="rect">
            <a:avLst/>
          </a:prstGeom>
          <a:solidFill>
            <a:srgbClr val="FFFFFF"/>
          </a:solid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entury" pitchFamily="18" charset="0"/>
                <a:ea typeface="ＭＳ 明朝" pitchFamily="17" charset="-128"/>
              </a:rPr>
              <a:t>9</a:t>
            </a:r>
            <a:r>
              <a:rPr kumimoji="1" lang="ja-JP" altLang="en-US" sz="1000" b="0" i="0" u="none" strike="noStrike" cap="none" normalizeH="0" baseline="0" dirty="0" smtClean="0">
                <a:ln>
                  <a:noFill/>
                </a:ln>
                <a:solidFill>
                  <a:schemeClr val="tx1"/>
                </a:solidFill>
                <a:effectLst/>
                <a:latin typeface="Century" pitchFamily="18" charset="0"/>
                <a:ea typeface="ＭＳ 明朝" pitchFamily="17" charset="-128"/>
              </a:rPr>
              <a:t>日</a:t>
            </a:r>
            <a:r>
              <a:rPr kumimoji="1" lang="en-US" altLang="ja-JP" sz="1000" b="0" i="0" u="none" strike="noStrike" cap="none" normalizeH="0" baseline="0" dirty="0" smtClean="0">
                <a:ln>
                  <a:noFill/>
                </a:ln>
                <a:solidFill>
                  <a:schemeClr val="tx1"/>
                </a:solidFill>
                <a:effectLst/>
                <a:latin typeface="Century" pitchFamily="18" charset="0"/>
                <a:ea typeface="ＭＳ 明朝" pitchFamily="17" charset="-128"/>
              </a:rPr>
              <a:t>(</a:t>
            </a:r>
            <a:r>
              <a:rPr kumimoji="1" lang="ja-JP" altLang="en-US" sz="1000" b="0" i="0" u="none" strike="noStrike" cap="none" normalizeH="0" baseline="0" dirty="0" smtClean="0">
                <a:ln>
                  <a:noFill/>
                </a:ln>
                <a:solidFill>
                  <a:schemeClr val="tx1"/>
                </a:solidFill>
                <a:effectLst/>
                <a:latin typeface="Century" pitchFamily="18" charset="0"/>
                <a:ea typeface="ＭＳ 明朝" pitchFamily="17" charset="-128"/>
              </a:rPr>
              <a:t>日</a:t>
            </a:r>
            <a:r>
              <a:rPr kumimoji="1" lang="en-US" altLang="ja-JP" sz="1000" b="0" i="0" u="none" strike="noStrike" cap="none" normalizeH="0" baseline="0" dirty="0" smtClean="0">
                <a:ln>
                  <a:noFill/>
                </a:ln>
                <a:solidFill>
                  <a:schemeClr val="tx1"/>
                </a:solidFill>
                <a:effectLst/>
                <a:latin typeface="Century" pitchFamily="18" charset="0"/>
                <a:ea typeface="ＭＳ 明朝" pitchFamily="17" charset="-128"/>
              </a:rPr>
              <a:t>)</a:t>
            </a:r>
            <a:r>
              <a:rPr kumimoji="1" lang="ja-JP" altLang="en-US" sz="1000" b="0" i="0" u="none" strike="noStrike" cap="none" normalizeH="0" baseline="0" dirty="0" smtClean="0">
                <a:ln>
                  <a:noFill/>
                </a:ln>
                <a:solidFill>
                  <a:schemeClr val="tx1"/>
                </a:solidFill>
                <a:effectLst/>
                <a:latin typeface="Century" pitchFamily="18" charset="0"/>
                <a:ea typeface="ＭＳ 明朝" pitchFamily="17" charset="-128"/>
              </a:rPr>
              <a:t>午前</a:t>
            </a:r>
            <a:r>
              <a:rPr kumimoji="1" lang="en-US" altLang="ja-JP" sz="1000" b="0" i="0" u="none" strike="noStrike" cap="none" normalizeH="0" baseline="0" dirty="0" smtClean="0">
                <a:ln>
                  <a:noFill/>
                </a:ln>
                <a:solidFill>
                  <a:schemeClr val="tx1"/>
                </a:solidFill>
                <a:effectLst/>
                <a:latin typeface="Century" pitchFamily="18" charset="0"/>
                <a:ea typeface="ＭＳ 明朝" pitchFamily="17" charset="-128"/>
              </a:rPr>
              <a:t>8</a:t>
            </a:r>
            <a:r>
              <a:rPr kumimoji="1" lang="ja-JP" altLang="en-US" sz="1000" b="0" i="0" u="none" strike="noStrike" cap="none" normalizeH="0" baseline="0" dirty="0" smtClean="0">
                <a:ln>
                  <a:noFill/>
                </a:ln>
                <a:solidFill>
                  <a:schemeClr val="tx1"/>
                </a:solidFill>
                <a:effectLst/>
                <a:latin typeface="Century" pitchFamily="18" charset="0"/>
                <a:ea typeface="ＭＳ 明朝" pitchFamily="17" charset="-128"/>
              </a:rPr>
              <a:t>時スタート</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50" name="AutoShape 2"/>
          <p:cNvCxnSpPr>
            <a:cxnSpLocks noChangeShapeType="1"/>
          </p:cNvCxnSpPr>
          <p:nvPr/>
        </p:nvCxnSpPr>
        <p:spPr bwMode="auto">
          <a:xfrm>
            <a:off x="0" y="692696"/>
            <a:ext cx="9144000" cy="0"/>
          </a:xfrm>
          <a:prstGeom prst="straightConnector1">
            <a:avLst/>
          </a:prstGeom>
          <a:noFill/>
          <a:ln w="57150">
            <a:solidFill>
              <a:srgbClr val="C2D69B"/>
            </a:solidFill>
            <a:round/>
            <a:headEnd/>
            <a:tailEnd/>
          </a:ln>
        </p:spPr>
      </p:cxnSp>
      <p:pic>
        <p:nvPicPr>
          <p:cNvPr id="2051" name="Picture 3" descr="ロゴ_ツールド三陸_RGB　2"/>
          <p:cNvPicPr>
            <a:picLocks noChangeAspect="1" noChangeArrowheads="1"/>
          </p:cNvPicPr>
          <p:nvPr/>
        </p:nvPicPr>
        <p:blipFill>
          <a:blip r:embed="rId2" cstate="print"/>
          <a:srcRect/>
          <a:stretch>
            <a:fillRect/>
          </a:stretch>
        </p:blipFill>
        <p:spPr bwMode="auto">
          <a:xfrm>
            <a:off x="3635896" y="116632"/>
            <a:ext cx="1579563" cy="504825"/>
          </a:xfrm>
          <a:prstGeom prst="rect">
            <a:avLst/>
          </a:prstGeom>
          <a:noFill/>
          <a:ln w="9525">
            <a:noFill/>
            <a:miter lim="800000"/>
            <a:headEnd/>
            <a:tailEnd/>
          </a:ln>
        </p:spPr>
      </p:pic>
      <p:sp>
        <p:nvSpPr>
          <p:cNvPr id="6" name="正方形/長方形 5"/>
          <p:cNvSpPr/>
          <p:nvPr/>
        </p:nvSpPr>
        <p:spPr>
          <a:xfrm>
            <a:off x="539552" y="1052736"/>
            <a:ext cx="2448272" cy="1169551"/>
          </a:xfrm>
          <a:prstGeom prst="rect">
            <a:avLst/>
          </a:prstGeom>
        </p:spPr>
        <p:txBody>
          <a:bodyPr wrap="square">
            <a:spAutoFit/>
          </a:bodyPr>
          <a:lstStyle/>
          <a:p>
            <a:pPr lvl="0"/>
            <a:r>
              <a:rPr lang="ja-JP" altLang="en-US" sz="1400" dirty="0" smtClean="0"/>
              <a:t>■</a:t>
            </a:r>
            <a:r>
              <a:rPr lang="ja-JP" altLang="ja-JP" sz="1400" dirty="0" smtClean="0"/>
              <a:t>ポスター</a:t>
            </a:r>
          </a:p>
          <a:p>
            <a:pPr lvl="0"/>
            <a:r>
              <a:rPr lang="en-US" altLang="ja-JP" sz="1400" dirty="0" smtClean="0"/>
              <a:t>■</a:t>
            </a:r>
            <a:r>
              <a:rPr lang="ja-JP" altLang="en-US" sz="1400" dirty="0" smtClean="0"/>
              <a:t>パンフレット</a:t>
            </a:r>
            <a:endParaRPr lang="ja-JP" altLang="ja-JP" sz="1400" dirty="0" smtClean="0"/>
          </a:p>
          <a:p>
            <a:pPr lvl="0"/>
            <a:r>
              <a:rPr lang="ja-JP" altLang="en-US" sz="1400" dirty="0" smtClean="0"/>
              <a:t>■</a:t>
            </a:r>
            <a:r>
              <a:rPr lang="ja-JP" altLang="ja-JP" sz="1400" dirty="0" smtClean="0"/>
              <a:t>ステージ看板</a:t>
            </a:r>
          </a:p>
          <a:p>
            <a:pPr lvl="0"/>
            <a:r>
              <a:rPr lang="ja-JP" altLang="en-US" sz="1400" dirty="0" smtClean="0"/>
              <a:t>■</a:t>
            </a:r>
            <a:r>
              <a:rPr lang="ja-JP" altLang="ja-JP" sz="1400" dirty="0" smtClean="0"/>
              <a:t>スタート</a:t>
            </a:r>
            <a:r>
              <a:rPr lang="ja-JP" altLang="en-US" sz="1400" dirty="0" smtClean="0"/>
              <a:t>／</a:t>
            </a:r>
            <a:r>
              <a:rPr lang="ja-JP" altLang="ja-JP" sz="1400" dirty="0" smtClean="0"/>
              <a:t>ゴールゲート看板</a:t>
            </a:r>
          </a:p>
          <a:p>
            <a:pPr lvl="0"/>
            <a:r>
              <a:rPr lang="ja-JP" altLang="en-US" sz="1400" dirty="0" smtClean="0"/>
              <a:t>■</a:t>
            </a:r>
            <a:r>
              <a:rPr lang="ja-JP" altLang="ja-JP" sz="1400" dirty="0" smtClean="0"/>
              <a:t>沿道看板</a:t>
            </a:r>
          </a:p>
        </p:txBody>
      </p:sp>
      <p:pic>
        <p:nvPicPr>
          <p:cNvPr id="12" name="図 11" descr="ゲート.JPG"/>
          <p:cNvPicPr>
            <a:picLocks noChangeAspect="1"/>
          </p:cNvPicPr>
          <p:nvPr/>
        </p:nvPicPr>
        <p:blipFill>
          <a:blip r:embed="rId3" cstate="print"/>
          <a:stretch>
            <a:fillRect/>
          </a:stretch>
        </p:blipFill>
        <p:spPr>
          <a:xfrm>
            <a:off x="6156176" y="2780928"/>
            <a:ext cx="2382294" cy="1787280"/>
          </a:xfrm>
          <a:prstGeom prst="rect">
            <a:avLst/>
          </a:prstGeom>
        </p:spPr>
      </p:pic>
      <p:pic>
        <p:nvPicPr>
          <p:cNvPr id="3" name="図 2" descr="当日パンフイオン修正0913_表紙のみ.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7864" y="2780928"/>
            <a:ext cx="2278447" cy="3243000"/>
          </a:xfrm>
          <a:prstGeom prst="rect">
            <a:avLst/>
          </a:prstGeom>
        </p:spPr>
      </p:pic>
      <p:pic>
        <p:nvPicPr>
          <p:cNvPr id="4" name="図 3" descr="ポスターB3_OL8報告書用.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60" y="2780928"/>
            <a:ext cx="2302065" cy="3257599"/>
          </a:xfrm>
          <a:prstGeom prst="rect">
            <a:avLst/>
          </a:prstGeom>
        </p:spPr>
      </p:pic>
      <p:pic>
        <p:nvPicPr>
          <p:cNvPr id="5" name="図 4" descr="9_9ツールド三陸0359.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6176" y="4725144"/>
            <a:ext cx="2376264" cy="1584176"/>
          </a:xfrm>
          <a:prstGeom prst="rect">
            <a:avLst/>
          </a:prstGeom>
        </p:spPr>
      </p:pic>
      <p:sp>
        <p:nvSpPr>
          <p:cNvPr id="17" name="Text Box 34"/>
          <p:cNvSpPr txBox="1">
            <a:spLocks noChangeArrowheads="1"/>
          </p:cNvSpPr>
          <p:nvPr/>
        </p:nvSpPr>
        <p:spPr bwMode="auto">
          <a:xfrm>
            <a:off x="683568" y="6093296"/>
            <a:ext cx="2232248" cy="212090"/>
          </a:xfrm>
          <a:prstGeom prst="rect">
            <a:avLst/>
          </a:prstGeom>
          <a:solidFill>
            <a:srgbClr val="FFFFFF"/>
          </a:solid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rPr>
              <a:t>ポスター</a:t>
            </a:r>
            <a:endParaRPr kumimoji="1" lang="ja-JP" altLang="ja-JP" sz="12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18" name="Text Box 34"/>
          <p:cNvSpPr txBox="1">
            <a:spLocks noChangeArrowheads="1"/>
          </p:cNvSpPr>
          <p:nvPr/>
        </p:nvSpPr>
        <p:spPr bwMode="auto">
          <a:xfrm>
            <a:off x="3347864" y="6093296"/>
            <a:ext cx="2232248" cy="212090"/>
          </a:xfrm>
          <a:prstGeom prst="rect">
            <a:avLst/>
          </a:prstGeom>
          <a:solidFill>
            <a:srgbClr val="FFFFFF"/>
          </a:solid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rPr>
              <a:t>当日配布パンフレット</a:t>
            </a:r>
            <a:endParaRPr kumimoji="1" lang="ja-JP" altLang="ja-JP" sz="1200" b="0" i="0" u="none" strike="noStrike" cap="none" normalizeH="0" baseline="0" dirty="0" smtClean="0">
              <a:ln>
                <a:noFill/>
              </a:ln>
              <a:solidFill>
                <a:schemeClr val="tx1"/>
              </a:solidFill>
              <a:effectLst/>
              <a:latin typeface="Arial" pitchFamily="34" charset="0"/>
              <a:ea typeface="ＭＳ Ｐゴシック"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50" name="AutoShape 2"/>
          <p:cNvCxnSpPr>
            <a:cxnSpLocks noChangeShapeType="1"/>
          </p:cNvCxnSpPr>
          <p:nvPr/>
        </p:nvCxnSpPr>
        <p:spPr bwMode="auto">
          <a:xfrm>
            <a:off x="0" y="692696"/>
            <a:ext cx="9144000" cy="0"/>
          </a:xfrm>
          <a:prstGeom prst="straightConnector1">
            <a:avLst/>
          </a:prstGeom>
          <a:noFill/>
          <a:ln w="57150">
            <a:solidFill>
              <a:srgbClr val="C2D69B"/>
            </a:solidFill>
            <a:round/>
            <a:headEnd/>
            <a:tailEnd/>
          </a:ln>
        </p:spPr>
      </p:cxnSp>
      <p:pic>
        <p:nvPicPr>
          <p:cNvPr id="2051" name="Picture 3" descr="ロゴ_ツールド三陸_RGB　2"/>
          <p:cNvPicPr>
            <a:picLocks noChangeAspect="1" noChangeArrowheads="1"/>
          </p:cNvPicPr>
          <p:nvPr/>
        </p:nvPicPr>
        <p:blipFill>
          <a:blip r:embed="rId2" cstate="print"/>
          <a:srcRect/>
          <a:stretch>
            <a:fillRect/>
          </a:stretch>
        </p:blipFill>
        <p:spPr bwMode="auto">
          <a:xfrm>
            <a:off x="3635896" y="116632"/>
            <a:ext cx="1579563" cy="504825"/>
          </a:xfrm>
          <a:prstGeom prst="rect">
            <a:avLst/>
          </a:prstGeom>
          <a:noFill/>
          <a:ln w="9525">
            <a:noFill/>
            <a:miter lim="800000"/>
            <a:headEnd/>
            <a:tailEnd/>
          </a:ln>
        </p:spPr>
      </p:pic>
      <p:sp>
        <p:nvSpPr>
          <p:cNvPr id="4" name="正方形/長方形 3"/>
          <p:cNvSpPr/>
          <p:nvPr/>
        </p:nvSpPr>
        <p:spPr>
          <a:xfrm>
            <a:off x="323528" y="980728"/>
            <a:ext cx="4572000" cy="738664"/>
          </a:xfrm>
          <a:prstGeom prst="rect">
            <a:avLst/>
          </a:prstGeom>
        </p:spPr>
        <p:txBody>
          <a:bodyPr>
            <a:spAutoFit/>
          </a:bodyPr>
          <a:lstStyle/>
          <a:p>
            <a:r>
              <a:rPr lang="ja-JP" altLang="ja-JP" sz="1400" dirty="0" smtClean="0"/>
              <a:t>＜メディア報道状況＞</a:t>
            </a:r>
          </a:p>
          <a:p>
            <a:r>
              <a:rPr lang="ja-JP" altLang="ja-JP" sz="1400" dirty="0" smtClean="0"/>
              <a:t>■取材媒体一覧</a:t>
            </a:r>
            <a:endParaRPr lang="en-US" altLang="ja-JP" sz="1400" dirty="0" smtClean="0"/>
          </a:p>
          <a:p>
            <a:r>
              <a:rPr lang="ja-JP" altLang="en-US" sz="1400" dirty="0" smtClean="0"/>
              <a:t>　</a:t>
            </a:r>
            <a:r>
              <a:rPr lang="en-US" altLang="ja-JP" sz="1400" dirty="0" smtClean="0">
                <a:latin typeface="+mn-ea"/>
              </a:rPr>
              <a:t>9</a:t>
            </a:r>
            <a:r>
              <a:rPr lang="ja-JP" altLang="en-US" sz="1400" dirty="0" smtClean="0">
                <a:latin typeface="+mn-ea"/>
              </a:rPr>
              <a:t>月</a:t>
            </a:r>
            <a:r>
              <a:rPr lang="en-US" altLang="ja-JP" sz="1400" dirty="0" smtClean="0">
                <a:latin typeface="+mn-ea"/>
              </a:rPr>
              <a:t>8</a:t>
            </a:r>
            <a:r>
              <a:rPr lang="ja-JP" altLang="en-US" sz="1400" dirty="0" smtClean="0">
                <a:latin typeface="+mn-ea"/>
              </a:rPr>
              <a:t>日</a:t>
            </a:r>
            <a:r>
              <a:rPr lang="en-US" altLang="ja-JP" sz="1400" dirty="0" smtClean="0">
                <a:latin typeface="+mn-ea"/>
              </a:rPr>
              <a:t>(</a:t>
            </a:r>
            <a:r>
              <a:rPr lang="ja-JP" altLang="en-US" sz="1400" dirty="0" smtClean="0">
                <a:latin typeface="+mn-ea"/>
              </a:rPr>
              <a:t>土</a:t>
            </a:r>
            <a:r>
              <a:rPr lang="en-US" altLang="ja-JP" sz="1400" dirty="0" smtClean="0">
                <a:latin typeface="+mn-ea"/>
              </a:rPr>
              <a:t>)9</a:t>
            </a:r>
            <a:r>
              <a:rPr lang="ja-JP" altLang="en-US" sz="1400" dirty="0" smtClean="0">
                <a:latin typeface="+mn-ea"/>
              </a:rPr>
              <a:t>社</a:t>
            </a:r>
            <a:r>
              <a:rPr lang="en-US" altLang="ja-JP" sz="1400" dirty="0" smtClean="0">
                <a:latin typeface="+mn-ea"/>
              </a:rPr>
              <a:t>10</a:t>
            </a:r>
            <a:r>
              <a:rPr lang="ja-JP" altLang="en-US" sz="1400" dirty="0" smtClean="0">
                <a:latin typeface="+mn-ea"/>
              </a:rPr>
              <a:t>媒体　</a:t>
            </a:r>
            <a:r>
              <a:rPr lang="en-US" altLang="ja-JP" sz="1400" dirty="0" smtClean="0">
                <a:latin typeface="+mn-ea"/>
              </a:rPr>
              <a:t>9</a:t>
            </a:r>
            <a:r>
              <a:rPr lang="ja-JP" altLang="en-US" sz="1400" dirty="0" smtClean="0">
                <a:latin typeface="+mn-ea"/>
              </a:rPr>
              <a:t>月</a:t>
            </a:r>
            <a:r>
              <a:rPr lang="en-US" altLang="ja-JP" sz="1400" dirty="0" smtClean="0">
                <a:latin typeface="+mn-ea"/>
              </a:rPr>
              <a:t>9</a:t>
            </a:r>
            <a:r>
              <a:rPr lang="ja-JP" altLang="en-US" sz="1400" dirty="0" smtClean="0">
                <a:latin typeface="+mn-ea"/>
              </a:rPr>
              <a:t>日</a:t>
            </a:r>
            <a:r>
              <a:rPr lang="en-US" altLang="ja-JP" sz="1400" dirty="0" smtClean="0">
                <a:latin typeface="+mn-ea"/>
              </a:rPr>
              <a:t>(</a:t>
            </a:r>
            <a:r>
              <a:rPr lang="ja-JP" altLang="en-US" sz="1400" dirty="0" smtClean="0">
                <a:latin typeface="+mn-ea"/>
              </a:rPr>
              <a:t>日</a:t>
            </a:r>
            <a:r>
              <a:rPr lang="en-US" altLang="ja-JP" sz="1400" dirty="0" smtClean="0">
                <a:latin typeface="+mn-ea"/>
              </a:rPr>
              <a:t>)15</a:t>
            </a:r>
            <a:r>
              <a:rPr lang="ja-JP" altLang="en-US" sz="1400" dirty="0" smtClean="0">
                <a:latin typeface="+mn-ea"/>
              </a:rPr>
              <a:t>社</a:t>
            </a:r>
            <a:r>
              <a:rPr lang="en-US" altLang="ja-JP" sz="1400" dirty="0" smtClean="0">
                <a:latin typeface="+mn-ea"/>
              </a:rPr>
              <a:t>20</a:t>
            </a:r>
            <a:r>
              <a:rPr lang="ja-JP" altLang="en-US" sz="1400" dirty="0" smtClean="0">
                <a:latin typeface="+mn-ea"/>
              </a:rPr>
              <a:t>媒体</a:t>
            </a:r>
            <a:endParaRPr lang="ja-JP" altLang="ja-JP" sz="1400" dirty="0">
              <a:latin typeface="+mn-ea"/>
            </a:endParaRPr>
          </a:p>
        </p:txBody>
      </p:sp>
      <p:graphicFrame>
        <p:nvGraphicFramePr>
          <p:cNvPr id="5" name="表 4"/>
          <p:cNvGraphicFramePr>
            <a:graphicFrameLocks noGrp="1"/>
          </p:cNvGraphicFramePr>
          <p:nvPr/>
        </p:nvGraphicFramePr>
        <p:xfrm>
          <a:off x="467544" y="1700808"/>
          <a:ext cx="5193080" cy="4569204"/>
        </p:xfrm>
        <a:graphic>
          <a:graphicData uri="http://schemas.openxmlformats.org/drawingml/2006/table">
            <a:tbl>
              <a:tblPr/>
              <a:tblGrid>
                <a:gridCol w="1254002"/>
                <a:gridCol w="906238"/>
                <a:gridCol w="980225"/>
                <a:gridCol w="598529"/>
                <a:gridCol w="566551"/>
                <a:gridCol w="887535"/>
              </a:tblGrid>
              <a:tr h="204876">
                <a:tc>
                  <a:txBody>
                    <a:bodyPr/>
                    <a:lstStyle/>
                    <a:p>
                      <a:pPr algn="l">
                        <a:lnSpc>
                          <a:spcPts val="1700"/>
                        </a:lnSpc>
                        <a:spcAft>
                          <a:spcPts val="0"/>
                        </a:spcAft>
                      </a:pPr>
                      <a:r>
                        <a:rPr lang="ja-JP" sz="700" kern="100" dirty="0">
                          <a:latin typeface="Century"/>
                          <a:ea typeface="HG創英角ｺﾞｼｯｸUB"/>
                          <a:cs typeface="Times New Roman"/>
                        </a:rPr>
                        <a:t>媒体社</a:t>
                      </a:r>
                      <a:endParaRPr lang="ja-JP" sz="900" kern="100" dirty="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lang="ja-JP" sz="700" kern="100" dirty="0">
                          <a:latin typeface="Century"/>
                          <a:ea typeface="HG創英角ｺﾞｼｯｸUB"/>
                          <a:cs typeface="Times New Roman"/>
                        </a:rPr>
                        <a:t>媒体</a:t>
                      </a:r>
                      <a:endParaRPr lang="ja-JP" sz="900" kern="100" dirty="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lang="ja-JP" sz="700" kern="100">
                          <a:latin typeface="Century"/>
                          <a:ea typeface="HG創英角ｺﾞｼｯｸUB"/>
                          <a:cs typeface="Times New Roman"/>
                        </a:rPr>
                        <a:t>所属</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700" kern="100">
                          <a:latin typeface="HG創英角ｺﾞｼｯｸUB"/>
                          <a:ea typeface="ＭＳ 明朝"/>
                          <a:cs typeface="Times New Roman"/>
                        </a:rPr>
                        <a:t>8</a:t>
                      </a:r>
                      <a:r>
                        <a:rPr lang="ja-JP" sz="700" kern="100">
                          <a:latin typeface="Century"/>
                          <a:ea typeface="HG創英角ｺﾞｼｯｸUB"/>
                          <a:cs typeface="Times New Roman"/>
                        </a:rPr>
                        <a:t>日</a:t>
                      </a:r>
                      <a:r>
                        <a:rPr lang="en-US" sz="700" kern="100">
                          <a:latin typeface="Century"/>
                          <a:ea typeface="HG創英角ｺﾞｼｯｸUB"/>
                          <a:cs typeface="Times New Roman"/>
                        </a:rPr>
                        <a:t>(</a:t>
                      </a:r>
                      <a:r>
                        <a:rPr lang="ja-JP" sz="700" kern="100">
                          <a:latin typeface="Century"/>
                          <a:ea typeface="HG創英角ｺﾞｼｯｸUB"/>
                          <a:cs typeface="Times New Roman"/>
                        </a:rPr>
                        <a:t>土</a:t>
                      </a:r>
                      <a:r>
                        <a:rPr lang="en-US" sz="700" kern="100">
                          <a:latin typeface="Century"/>
                          <a:ea typeface="HG創英角ｺﾞｼｯｸUB"/>
                          <a:cs typeface="Times New Roman"/>
                        </a:rPr>
                        <a:t>)</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700" kern="100">
                          <a:latin typeface="HG創英角ｺﾞｼｯｸUB"/>
                          <a:ea typeface="ＭＳ 明朝"/>
                          <a:cs typeface="Times New Roman"/>
                        </a:rPr>
                        <a:t>9</a:t>
                      </a:r>
                      <a:r>
                        <a:rPr lang="ja-JP" sz="700" kern="100">
                          <a:latin typeface="Century"/>
                          <a:ea typeface="HG創英角ｺﾞｼｯｸUB"/>
                          <a:cs typeface="Times New Roman"/>
                        </a:rPr>
                        <a:t>日</a:t>
                      </a:r>
                      <a:r>
                        <a:rPr lang="en-US" sz="700" kern="100">
                          <a:latin typeface="Century"/>
                          <a:ea typeface="HG創英角ｺﾞｼｯｸUB"/>
                          <a:cs typeface="Times New Roman"/>
                        </a:rPr>
                        <a:t>(</a:t>
                      </a:r>
                      <a:r>
                        <a:rPr lang="ja-JP" sz="700" kern="100">
                          <a:latin typeface="Century"/>
                          <a:ea typeface="HG創英角ｺﾞｼｯｸUB"/>
                          <a:cs typeface="Times New Roman"/>
                        </a:rPr>
                        <a:t>日</a:t>
                      </a:r>
                      <a:r>
                        <a:rPr lang="en-US" sz="700" kern="100">
                          <a:latin typeface="Century"/>
                          <a:ea typeface="HG創英角ｺﾞｼｯｸUB"/>
                          <a:cs typeface="Times New Roman"/>
                        </a:rPr>
                        <a:t>)</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ja-JP" sz="700" kern="100">
                          <a:latin typeface="Century"/>
                          <a:ea typeface="HG創英角ｺﾞｼｯｸUB"/>
                          <a:cs typeface="Times New Roman"/>
                        </a:rPr>
                        <a:t>掲載</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972">
                <a:tc>
                  <a:txBody>
                    <a:bodyPr/>
                    <a:lstStyle/>
                    <a:p>
                      <a:pPr algn="l">
                        <a:lnSpc>
                          <a:spcPts val="1700"/>
                        </a:lnSpc>
                        <a:spcAft>
                          <a:spcPts val="0"/>
                        </a:spcAft>
                      </a:pPr>
                      <a:r>
                        <a:rPr lang="ja-JP" sz="800" kern="100">
                          <a:latin typeface="Century"/>
                          <a:ea typeface="ＭＳ 明朝"/>
                          <a:cs typeface="Times New Roman"/>
                        </a:rPr>
                        <a:t>読売新聞社</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lang="ja-JP" sz="800" kern="100" dirty="0">
                          <a:latin typeface="Century"/>
                          <a:ea typeface="ＭＳ 明朝"/>
                          <a:cs typeface="Times New Roman"/>
                        </a:rPr>
                        <a:t>読売新聞</a:t>
                      </a:r>
                      <a:endParaRPr lang="ja-JP" sz="900" kern="100" dirty="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lang="ja-JP" sz="800" kern="100">
                          <a:latin typeface="Century"/>
                          <a:ea typeface="ＭＳ 明朝"/>
                          <a:cs typeface="Times New Roman"/>
                        </a:rPr>
                        <a:t>東京本社写真部</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ja-JP" sz="800" kern="100">
                          <a:latin typeface="Century"/>
                          <a:ea typeface="ＭＳ 明朝"/>
                          <a:cs typeface="Times New Roman"/>
                        </a:rPr>
                        <a:t>○</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ja-JP" sz="800" kern="100">
                          <a:latin typeface="Century"/>
                          <a:ea typeface="ＭＳ 明朝"/>
                          <a:cs typeface="Times New Roman"/>
                        </a:rPr>
                        <a:t>○</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endParaRPr lang="en-US" sz="800" kern="100" dirty="0">
                        <a:latin typeface="ＭＳ 明朝"/>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972">
                <a:tc>
                  <a:txBody>
                    <a:bodyPr/>
                    <a:lstStyle/>
                    <a:p>
                      <a:pPr algn="l">
                        <a:lnSpc>
                          <a:spcPts val="1700"/>
                        </a:lnSpc>
                        <a:spcAft>
                          <a:spcPts val="0"/>
                        </a:spcAft>
                      </a:pPr>
                      <a:r>
                        <a:rPr lang="ja-JP" sz="800" kern="100">
                          <a:latin typeface="Century"/>
                          <a:ea typeface="ＭＳ 明朝"/>
                          <a:cs typeface="Times New Roman"/>
                        </a:rPr>
                        <a:t>読売新聞社</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lang="ja-JP" sz="800" kern="100">
                          <a:latin typeface="Century"/>
                          <a:ea typeface="ＭＳ 明朝"/>
                          <a:cs typeface="Times New Roman"/>
                        </a:rPr>
                        <a:t>読売新聞</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lang="ja-JP" sz="800" kern="100">
                          <a:latin typeface="Century"/>
                          <a:ea typeface="ＭＳ 明朝"/>
                          <a:cs typeface="Times New Roman"/>
                        </a:rPr>
                        <a:t>東京本社釜石支部</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endParaRPr lang="en-US" sz="800" kern="100">
                        <a:latin typeface="ＭＳ 明朝"/>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ja-JP" sz="800" kern="100">
                          <a:latin typeface="Century"/>
                          <a:ea typeface="ＭＳ 明朝"/>
                          <a:cs typeface="Times New Roman"/>
                        </a:rPr>
                        <a:t>○</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lang="en-US" sz="800" kern="100">
                          <a:latin typeface="ＭＳ 明朝"/>
                          <a:ea typeface="ＭＳ 明朝"/>
                          <a:cs typeface="Times New Roman"/>
                        </a:rPr>
                        <a:t>9/11</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972">
                <a:tc>
                  <a:txBody>
                    <a:bodyPr/>
                    <a:lstStyle/>
                    <a:p>
                      <a:pPr algn="l">
                        <a:lnSpc>
                          <a:spcPts val="1700"/>
                        </a:lnSpc>
                        <a:spcAft>
                          <a:spcPts val="0"/>
                        </a:spcAft>
                      </a:pPr>
                      <a:r>
                        <a:rPr lang="ja-JP" sz="800" kern="100">
                          <a:latin typeface="Century"/>
                          <a:ea typeface="ＭＳ 明朝"/>
                          <a:cs typeface="Times New Roman"/>
                        </a:rPr>
                        <a:t>毎日新聞社</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lang="ja-JP" sz="800" kern="100">
                          <a:latin typeface="Century"/>
                          <a:ea typeface="ＭＳ 明朝"/>
                          <a:cs typeface="Times New Roman"/>
                        </a:rPr>
                        <a:t>毎日新聞</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lang="ja-JP" sz="800" kern="100">
                          <a:latin typeface="Century"/>
                          <a:ea typeface="ＭＳ 明朝"/>
                          <a:cs typeface="Times New Roman"/>
                        </a:rPr>
                        <a:t>東京本社社会部</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endParaRPr lang="en-US" sz="800" kern="100">
                        <a:latin typeface="ＭＳ 明朝"/>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ja-JP" sz="800" kern="100">
                          <a:latin typeface="Century"/>
                          <a:ea typeface="ＭＳ 明朝"/>
                          <a:cs typeface="Times New Roman"/>
                        </a:rPr>
                        <a:t>○</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endParaRPr lang="en-US" sz="800" kern="100">
                        <a:latin typeface="ＭＳ 明朝"/>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876">
                <a:tc>
                  <a:txBody>
                    <a:bodyPr/>
                    <a:lstStyle/>
                    <a:p>
                      <a:pPr algn="l">
                        <a:lnSpc>
                          <a:spcPts val="1700"/>
                        </a:lnSpc>
                        <a:spcAft>
                          <a:spcPts val="0"/>
                        </a:spcAft>
                      </a:pPr>
                      <a:r>
                        <a:rPr lang="ja-JP" sz="800" kern="100">
                          <a:latin typeface="Century"/>
                          <a:ea typeface="ＭＳ 明朝"/>
                          <a:cs typeface="Times New Roman"/>
                        </a:rPr>
                        <a:t>岩手日報社</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lang="ja-JP" sz="800" kern="100">
                          <a:latin typeface="Century"/>
                          <a:ea typeface="ＭＳ 明朝"/>
                          <a:cs typeface="Times New Roman"/>
                        </a:rPr>
                        <a:t>岩手日報</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lang="ja-JP" sz="800" kern="100">
                          <a:latin typeface="Century"/>
                          <a:ea typeface="ＭＳ 明朝"/>
                          <a:cs typeface="Times New Roman"/>
                        </a:rPr>
                        <a:t>陸前高田支局</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ja-JP" sz="800" kern="100">
                          <a:latin typeface="Century"/>
                          <a:ea typeface="ＭＳ 明朝"/>
                          <a:cs typeface="Times New Roman"/>
                        </a:rPr>
                        <a:t>○</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ja-JP" sz="800" kern="100">
                          <a:latin typeface="Century"/>
                          <a:ea typeface="ＭＳ 明朝"/>
                          <a:cs typeface="Times New Roman"/>
                        </a:rPr>
                        <a:t>○</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lang="en-US" sz="800" kern="100">
                          <a:latin typeface="ＭＳ 明朝"/>
                          <a:ea typeface="ＭＳ 明朝"/>
                          <a:cs typeface="Times New Roman"/>
                        </a:rPr>
                        <a:t>9/11</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876">
                <a:tc>
                  <a:txBody>
                    <a:bodyPr/>
                    <a:lstStyle/>
                    <a:p>
                      <a:pPr algn="l">
                        <a:lnSpc>
                          <a:spcPts val="1700"/>
                        </a:lnSpc>
                        <a:spcAft>
                          <a:spcPts val="0"/>
                        </a:spcAft>
                      </a:pPr>
                      <a:r>
                        <a:rPr lang="ja-JP" sz="800" kern="100">
                          <a:latin typeface="Century"/>
                          <a:ea typeface="ＭＳ 明朝"/>
                          <a:cs typeface="Times New Roman"/>
                        </a:rPr>
                        <a:t>東海新報社</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lang="ja-JP" sz="800" kern="100">
                          <a:latin typeface="Century"/>
                          <a:ea typeface="ＭＳ 明朝"/>
                          <a:cs typeface="Times New Roman"/>
                        </a:rPr>
                        <a:t>東海新報</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lang="ja-JP" sz="800" kern="100">
                          <a:latin typeface="Century"/>
                          <a:ea typeface="ＭＳ 明朝"/>
                          <a:cs typeface="Times New Roman"/>
                        </a:rPr>
                        <a:t>編集局</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ja-JP" sz="800" kern="100">
                          <a:latin typeface="Century"/>
                          <a:ea typeface="ＭＳ 明朝"/>
                          <a:cs typeface="Times New Roman"/>
                        </a:rPr>
                        <a:t>○</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ja-JP" sz="800" kern="100">
                          <a:latin typeface="Century"/>
                          <a:ea typeface="ＭＳ 明朝"/>
                          <a:cs typeface="Times New Roman"/>
                        </a:rPr>
                        <a:t>○</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lang="en-US" sz="800" kern="100">
                          <a:latin typeface="ＭＳ 明朝"/>
                          <a:ea typeface="ＭＳ 明朝"/>
                          <a:cs typeface="Times New Roman"/>
                        </a:rPr>
                        <a:t>9/11</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972">
                <a:tc>
                  <a:txBody>
                    <a:bodyPr/>
                    <a:lstStyle/>
                    <a:p>
                      <a:pPr algn="l">
                        <a:lnSpc>
                          <a:spcPts val="1700"/>
                        </a:lnSpc>
                        <a:spcAft>
                          <a:spcPts val="0"/>
                        </a:spcAft>
                      </a:pPr>
                      <a:endParaRPr lang="en-US" sz="800" kern="100">
                        <a:latin typeface="ＭＳ 明朝"/>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lang="ja-JP" sz="800" kern="100">
                          <a:latin typeface="Century"/>
                          <a:ea typeface="ＭＳ 明朝"/>
                          <a:cs typeface="Times New Roman"/>
                        </a:rPr>
                        <a:t>三陸経済新聞</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lang="ja-JP" sz="800" kern="100">
                          <a:latin typeface="Century"/>
                          <a:ea typeface="ＭＳ 明朝"/>
                          <a:cs typeface="Times New Roman"/>
                        </a:rPr>
                        <a:t>ライター</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ja-JP" sz="800" kern="100">
                          <a:latin typeface="Century"/>
                          <a:ea typeface="ＭＳ 明朝"/>
                          <a:cs typeface="Times New Roman"/>
                        </a:rPr>
                        <a:t>○</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ja-JP" sz="800" kern="100">
                          <a:latin typeface="Century"/>
                          <a:ea typeface="ＭＳ 明朝"/>
                          <a:cs typeface="Times New Roman"/>
                        </a:rPr>
                        <a:t>○</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lang="en-US" sz="800" kern="100">
                          <a:latin typeface="ＭＳ 明朝"/>
                          <a:ea typeface="ＭＳ 明朝"/>
                          <a:cs typeface="Times New Roman"/>
                        </a:rPr>
                        <a:t>9/10</a:t>
                      </a:r>
                      <a:r>
                        <a:rPr lang="ja-JP" sz="800" kern="100">
                          <a:latin typeface="Century"/>
                          <a:ea typeface="ＭＳ 明朝"/>
                          <a:cs typeface="Times New Roman"/>
                        </a:rPr>
                        <a:t>　</a:t>
                      </a:r>
                      <a:r>
                        <a:rPr lang="en-US" sz="800" kern="100">
                          <a:latin typeface="Century"/>
                          <a:ea typeface="ＭＳ 明朝"/>
                          <a:cs typeface="Times New Roman"/>
                        </a:rPr>
                        <a:t>WEB</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972">
                <a:tc>
                  <a:txBody>
                    <a:bodyPr/>
                    <a:lstStyle/>
                    <a:p>
                      <a:pPr algn="l">
                        <a:lnSpc>
                          <a:spcPts val="1700"/>
                        </a:lnSpc>
                        <a:spcAft>
                          <a:spcPts val="0"/>
                        </a:spcAft>
                      </a:pPr>
                      <a:r>
                        <a:rPr lang="ja-JP" sz="800" kern="100">
                          <a:latin typeface="Century"/>
                          <a:ea typeface="ＭＳ 明朝"/>
                          <a:cs typeface="Times New Roman"/>
                        </a:rPr>
                        <a:t>共同通信社</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lang="en-US" sz="800" kern="100">
                          <a:latin typeface="ＭＳ 明朝"/>
                          <a:ea typeface="ＭＳ 明朝"/>
                          <a:cs typeface="Times New Roman"/>
                        </a:rPr>
                        <a:t>WEB</a:t>
                      </a:r>
                      <a:r>
                        <a:rPr lang="ja-JP" sz="800" kern="100">
                          <a:latin typeface="Century"/>
                          <a:ea typeface="ＭＳ 明朝"/>
                          <a:cs typeface="Times New Roman"/>
                        </a:rPr>
                        <a:t>動画</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lang="ja-JP" sz="800" kern="100">
                          <a:latin typeface="Century"/>
                          <a:ea typeface="ＭＳ 明朝"/>
                          <a:cs typeface="Times New Roman"/>
                        </a:rPr>
                        <a:t>映像音声部</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endParaRPr lang="en-US" sz="800" kern="100">
                        <a:latin typeface="ＭＳ 明朝"/>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ja-JP" sz="800" kern="100">
                          <a:latin typeface="Century"/>
                          <a:ea typeface="ＭＳ 明朝"/>
                          <a:cs typeface="Times New Roman"/>
                        </a:rPr>
                        <a:t>○</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lang="en-US" sz="800" kern="100">
                          <a:latin typeface="ＭＳ 明朝"/>
                          <a:ea typeface="ＭＳ 明朝"/>
                          <a:cs typeface="Times New Roman"/>
                        </a:rPr>
                        <a:t>9/10</a:t>
                      </a:r>
                      <a:r>
                        <a:rPr lang="ja-JP" sz="800" kern="100">
                          <a:latin typeface="Century"/>
                          <a:ea typeface="ＭＳ 明朝"/>
                          <a:cs typeface="Times New Roman"/>
                        </a:rPr>
                        <a:t>　</a:t>
                      </a:r>
                      <a:r>
                        <a:rPr lang="en-US" sz="800" kern="100">
                          <a:latin typeface="Century"/>
                          <a:ea typeface="ＭＳ 明朝"/>
                          <a:cs typeface="Times New Roman"/>
                        </a:rPr>
                        <a:t>WEB</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972">
                <a:tc>
                  <a:txBody>
                    <a:bodyPr/>
                    <a:lstStyle/>
                    <a:p>
                      <a:pPr algn="l">
                        <a:lnSpc>
                          <a:spcPts val="1700"/>
                        </a:lnSpc>
                        <a:spcAft>
                          <a:spcPts val="0"/>
                        </a:spcAft>
                      </a:pPr>
                      <a:r>
                        <a:rPr lang="ja-JP" sz="800" kern="100">
                          <a:latin typeface="Century"/>
                          <a:ea typeface="ＭＳ 明朝"/>
                          <a:cs typeface="Times New Roman"/>
                        </a:rPr>
                        <a:t>新潮社</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lang="ja-JP" sz="800" kern="100">
                          <a:latin typeface="Century"/>
                          <a:ea typeface="ＭＳ 明朝"/>
                          <a:cs typeface="Times New Roman"/>
                        </a:rPr>
                        <a:t>週刊新潮</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lang="ja-JP" sz="800" kern="100">
                          <a:latin typeface="Century"/>
                          <a:ea typeface="ＭＳ 明朝"/>
                          <a:cs typeface="Times New Roman"/>
                        </a:rPr>
                        <a:t>編集部</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endParaRPr lang="en-US" sz="800" kern="100">
                        <a:latin typeface="ＭＳ 明朝"/>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ja-JP" sz="800" kern="100">
                          <a:latin typeface="Century"/>
                          <a:ea typeface="ＭＳ 明朝"/>
                          <a:cs typeface="Times New Roman"/>
                        </a:rPr>
                        <a:t>○</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lang="en-US" sz="800" kern="100">
                          <a:latin typeface="ＭＳ 明朝"/>
                          <a:ea typeface="ＭＳ 明朝"/>
                          <a:cs typeface="Times New Roman"/>
                        </a:rPr>
                        <a:t>9/12</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972">
                <a:tc>
                  <a:txBody>
                    <a:bodyPr/>
                    <a:lstStyle/>
                    <a:p>
                      <a:pPr algn="l">
                        <a:lnSpc>
                          <a:spcPts val="1700"/>
                        </a:lnSpc>
                        <a:spcAft>
                          <a:spcPts val="0"/>
                        </a:spcAft>
                      </a:pPr>
                      <a:endParaRPr lang="en-US" sz="800" kern="100">
                        <a:latin typeface="ＭＳ 明朝"/>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lang="ja-JP" sz="800" kern="100">
                          <a:latin typeface="Century"/>
                          <a:ea typeface="ＭＳ 明朝"/>
                          <a:cs typeface="Times New Roman"/>
                        </a:rPr>
                        <a:t>自転車人</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lang="ja-JP" sz="800" kern="100">
                          <a:latin typeface="Century"/>
                          <a:ea typeface="ＭＳ 明朝"/>
                          <a:cs typeface="Times New Roman"/>
                        </a:rPr>
                        <a:t>ライター</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ja-JP" sz="800" kern="100">
                          <a:latin typeface="Century"/>
                          <a:ea typeface="ＭＳ 明朝"/>
                          <a:cs typeface="Times New Roman"/>
                        </a:rPr>
                        <a:t>○</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ja-JP" sz="800" kern="100">
                          <a:latin typeface="Century"/>
                          <a:ea typeface="ＭＳ 明朝"/>
                          <a:cs typeface="Times New Roman"/>
                        </a:rPr>
                        <a:t>○</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lang="en-US" sz="800" kern="100">
                          <a:latin typeface="ＭＳ 明朝"/>
                          <a:ea typeface="ＭＳ 明朝"/>
                          <a:cs typeface="Times New Roman"/>
                        </a:rPr>
                        <a:t>10/16</a:t>
                      </a:r>
                      <a:r>
                        <a:rPr lang="ja-JP" sz="800" kern="100">
                          <a:latin typeface="Century"/>
                          <a:ea typeface="ＭＳ 明朝"/>
                          <a:cs typeface="Times New Roman"/>
                        </a:rPr>
                        <a:t>　</a:t>
                      </a:r>
                      <a:r>
                        <a:rPr lang="en-US" sz="800" kern="100">
                          <a:latin typeface="Century"/>
                          <a:ea typeface="ＭＳ 明朝"/>
                          <a:cs typeface="Times New Roman"/>
                        </a:rPr>
                        <a:t>4P</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972">
                <a:tc>
                  <a:txBody>
                    <a:bodyPr/>
                    <a:lstStyle/>
                    <a:p>
                      <a:pPr algn="l">
                        <a:lnSpc>
                          <a:spcPts val="1700"/>
                        </a:lnSpc>
                        <a:spcAft>
                          <a:spcPts val="0"/>
                        </a:spcAft>
                      </a:pPr>
                      <a:r>
                        <a:rPr lang="en-US" sz="800" kern="100">
                          <a:latin typeface="ＭＳ 明朝"/>
                          <a:ea typeface="ＭＳ 明朝"/>
                          <a:cs typeface="Times New Roman"/>
                        </a:rPr>
                        <a:t>NHK</a:t>
                      </a:r>
                      <a:r>
                        <a:rPr lang="ja-JP" sz="700" kern="100">
                          <a:latin typeface="Century"/>
                          <a:ea typeface="ＭＳ 明朝"/>
                          <a:cs typeface="Times New Roman"/>
                        </a:rPr>
                        <a:t>国際放送局</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endParaRPr lang="en-US" sz="800" kern="100">
                        <a:latin typeface="ＭＳ 明朝"/>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lang="ja-JP" sz="800" kern="100">
                          <a:latin typeface="Century"/>
                          <a:ea typeface="ＭＳ 明朝"/>
                          <a:cs typeface="Times New Roman"/>
                        </a:rPr>
                        <a:t>ニュース制作部</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ja-JP" sz="800" kern="100">
                          <a:latin typeface="Century"/>
                          <a:ea typeface="ＭＳ 明朝"/>
                          <a:cs typeface="Times New Roman"/>
                        </a:rPr>
                        <a:t>○</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ja-JP" sz="800" kern="100">
                          <a:latin typeface="Century"/>
                          <a:ea typeface="ＭＳ 明朝"/>
                          <a:cs typeface="Times New Roman"/>
                        </a:rPr>
                        <a:t>○</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endParaRPr lang="en-US" sz="800" kern="100">
                        <a:latin typeface="ＭＳ 明朝"/>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972">
                <a:tc>
                  <a:txBody>
                    <a:bodyPr/>
                    <a:lstStyle/>
                    <a:p>
                      <a:pPr algn="l">
                        <a:lnSpc>
                          <a:spcPts val="1700"/>
                        </a:lnSpc>
                        <a:spcAft>
                          <a:spcPts val="0"/>
                        </a:spcAft>
                      </a:pPr>
                      <a:r>
                        <a:rPr lang="en-US" sz="800" kern="100">
                          <a:latin typeface="ＭＳ 明朝"/>
                          <a:ea typeface="ＭＳ 明朝"/>
                          <a:cs typeface="Times New Roman"/>
                        </a:rPr>
                        <a:t>NHK</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endParaRPr lang="en-US" sz="800" kern="100">
                        <a:latin typeface="ＭＳ 明朝"/>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lang="ja-JP" sz="800" kern="100">
                          <a:latin typeface="Century"/>
                          <a:ea typeface="ＭＳ 明朝"/>
                          <a:cs typeface="Times New Roman"/>
                        </a:rPr>
                        <a:t>陸前高田報道室</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endParaRPr lang="en-US" sz="800" kern="100">
                        <a:latin typeface="ＭＳ 明朝"/>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ja-JP" sz="800" kern="100">
                          <a:latin typeface="Century"/>
                          <a:ea typeface="ＭＳ 明朝"/>
                          <a:cs typeface="Times New Roman"/>
                        </a:rPr>
                        <a:t>○</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endParaRPr lang="en-US" sz="800" kern="100">
                        <a:latin typeface="ＭＳ 明朝"/>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972">
                <a:tc>
                  <a:txBody>
                    <a:bodyPr/>
                    <a:lstStyle/>
                    <a:p>
                      <a:pPr algn="l">
                        <a:lnSpc>
                          <a:spcPts val="1700"/>
                        </a:lnSpc>
                        <a:spcAft>
                          <a:spcPts val="0"/>
                        </a:spcAft>
                      </a:pPr>
                      <a:r>
                        <a:rPr lang="ja-JP" sz="800" kern="100">
                          <a:latin typeface="Century"/>
                          <a:ea typeface="ＭＳ 明朝"/>
                          <a:cs typeface="Times New Roman"/>
                        </a:rPr>
                        <a:t>岩手放送</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endParaRPr lang="en-US" sz="800" kern="100">
                        <a:latin typeface="ＭＳ 明朝"/>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lang="ja-JP" sz="800" kern="100">
                          <a:latin typeface="Century"/>
                          <a:ea typeface="ＭＳ 明朝"/>
                          <a:cs typeface="Times New Roman"/>
                        </a:rPr>
                        <a:t>報道局</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endParaRPr lang="en-US" sz="800" kern="100">
                        <a:latin typeface="ＭＳ 明朝"/>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ja-JP" sz="800" kern="100">
                          <a:latin typeface="Century"/>
                          <a:ea typeface="ＭＳ 明朝"/>
                          <a:cs typeface="Times New Roman"/>
                        </a:rPr>
                        <a:t>○</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endParaRPr lang="en-US" sz="800" kern="100">
                        <a:latin typeface="ＭＳ 明朝"/>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972">
                <a:tc>
                  <a:txBody>
                    <a:bodyPr/>
                    <a:lstStyle/>
                    <a:p>
                      <a:pPr algn="l">
                        <a:lnSpc>
                          <a:spcPts val="1700"/>
                        </a:lnSpc>
                        <a:spcAft>
                          <a:spcPts val="0"/>
                        </a:spcAft>
                      </a:pPr>
                      <a:r>
                        <a:rPr lang="ja-JP" sz="800" kern="100">
                          <a:latin typeface="Century"/>
                          <a:ea typeface="ＭＳ 明朝"/>
                          <a:cs typeface="Times New Roman"/>
                        </a:rPr>
                        <a:t>テレビ岩手</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endParaRPr lang="en-US" sz="800" kern="100">
                        <a:latin typeface="ＭＳ 明朝"/>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lang="ja-JP" sz="800" kern="100">
                          <a:latin typeface="Century"/>
                          <a:ea typeface="ＭＳ 明朝"/>
                          <a:cs typeface="Times New Roman"/>
                        </a:rPr>
                        <a:t>仙台支社副部長</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endParaRPr lang="en-US" sz="800" kern="100">
                        <a:latin typeface="ＭＳ 明朝"/>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ja-JP" sz="800" kern="100">
                          <a:latin typeface="Century"/>
                          <a:ea typeface="ＭＳ 明朝"/>
                          <a:cs typeface="Times New Roman"/>
                        </a:rPr>
                        <a:t>○</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endParaRPr lang="en-US" sz="800" kern="100">
                        <a:latin typeface="ＭＳ 明朝"/>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972">
                <a:tc>
                  <a:txBody>
                    <a:bodyPr/>
                    <a:lstStyle/>
                    <a:p>
                      <a:pPr algn="l">
                        <a:lnSpc>
                          <a:spcPts val="1700"/>
                        </a:lnSpc>
                        <a:spcAft>
                          <a:spcPts val="0"/>
                        </a:spcAft>
                      </a:pPr>
                      <a:r>
                        <a:rPr lang="ja-JP" sz="800" kern="100">
                          <a:latin typeface="Century"/>
                          <a:ea typeface="ＭＳ 明朝"/>
                          <a:cs typeface="Times New Roman"/>
                        </a:rPr>
                        <a:t>テレビ岩手</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endParaRPr lang="en-US" sz="800" kern="100">
                        <a:latin typeface="ＭＳ 明朝"/>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lang="ja-JP" sz="800" kern="100">
                          <a:latin typeface="Century"/>
                          <a:ea typeface="ＭＳ 明朝"/>
                          <a:cs typeface="Times New Roman"/>
                        </a:rPr>
                        <a:t>報道制作局</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endParaRPr lang="en-US" sz="800" kern="100">
                        <a:latin typeface="ＭＳ 明朝"/>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ja-JP" sz="800" kern="100">
                          <a:latin typeface="Century"/>
                          <a:ea typeface="ＭＳ 明朝"/>
                          <a:cs typeface="Times New Roman"/>
                        </a:rPr>
                        <a:t>○</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lang="en-US" sz="800" kern="100">
                          <a:latin typeface="ＭＳ 明朝"/>
                          <a:ea typeface="ＭＳ 明朝"/>
                          <a:cs typeface="Times New Roman"/>
                        </a:rPr>
                        <a:t>9/10</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972">
                <a:tc>
                  <a:txBody>
                    <a:bodyPr/>
                    <a:lstStyle/>
                    <a:p>
                      <a:pPr algn="l">
                        <a:lnSpc>
                          <a:spcPts val="1700"/>
                        </a:lnSpc>
                        <a:spcAft>
                          <a:spcPts val="0"/>
                        </a:spcAft>
                      </a:pPr>
                      <a:r>
                        <a:rPr lang="ja-JP" sz="800" kern="100">
                          <a:latin typeface="Century"/>
                          <a:ea typeface="ＭＳ 明朝"/>
                          <a:cs typeface="Times New Roman"/>
                        </a:rPr>
                        <a:t>新和企画</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lang="ja-JP" sz="700" kern="100">
                          <a:latin typeface="Century"/>
                          <a:ea typeface="ＭＳ 明朝"/>
                          <a:cs typeface="Times New Roman"/>
                        </a:rPr>
                        <a:t>（テレビ岩手）</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endParaRPr lang="en-US" sz="800" kern="100">
                        <a:latin typeface="ＭＳ 明朝"/>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ja-JP" sz="800" kern="100">
                          <a:latin typeface="Century"/>
                          <a:ea typeface="ＭＳ 明朝"/>
                          <a:cs typeface="Times New Roman"/>
                        </a:rPr>
                        <a:t>○</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ja-JP" sz="800" kern="100">
                          <a:latin typeface="Century"/>
                          <a:ea typeface="ＭＳ 明朝"/>
                          <a:cs typeface="Times New Roman"/>
                        </a:rPr>
                        <a:t>○</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endParaRPr lang="en-US" sz="800" kern="100">
                        <a:latin typeface="ＭＳ 明朝"/>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972">
                <a:tc>
                  <a:txBody>
                    <a:bodyPr/>
                    <a:lstStyle/>
                    <a:p>
                      <a:pPr algn="l">
                        <a:lnSpc>
                          <a:spcPts val="1700"/>
                        </a:lnSpc>
                        <a:spcAft>
                          <a:spcPts val="0"/>
                        </a:spcAft>
                      </a:pPr>
                      <a:r>
                        <a:rPr lang="ja-JP" sz="800" kern="100">
                          <a:latin typeface="Century"/>
                          <a:ea typeface="ＭＳ 明朝"/>
                          <a:cs typeface="Times New Roman"/>
                        </a:rPr>
                        <a:t>新和企画</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lang="ja-JP" sz="700" kern="100">
                          <a:latin typeface="Century"/>
                          <a:ea typeface="ＭＳ 明朝"/>
                          <a:cs typeface="Times New Roman"/>
                        </a:rPr>
                        <a:t>（テレビ岩手）</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endParaRPr lang="en-US" sz="800" kern="100">
                        <a:latin typeface="ＭＳ 明朝"/>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ja-JP" sz="800" kern="100">
                          <a:latin typeface="Century"/>
                          <a:ea typeface="ＭＳ 明朝"/>
                          <a:cs typeface="Times New Roman"/>
                        </a:rPr>
                        <a:t>○</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ja-JP" sz="800" kern="100">
                          <a:latin typeface="Century"/>
                          <a:ea typeface="ＭＳ 明朝"/>
                          <a:cs typeface="Times New Roman"/>
                        </a:rPr>
                        <a:t>○</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endParaRPr lang="en-US" sz="800" kern="100">
                        <a:latin typeface="ＭＳ 明朝"/>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204">
                <a:tc>
                  <a:txBody>
                    <a:bodyPr/>
                    <a:lstStyle/>
                    <a:p>
                      <a:pPr algn="l">
                        <a:lnSpc>
                          <a:spcPts val="1700"/>
                        </a:lnSpc>
                        <a:spcAft>
                          <a:spcPts val="0"/>
                        </a:spcAft>
                      </a:pPr>
                      <a:r>
                        <a:rPr lang="ja-JP" sz="800" kern="100">
                          <a:latin typeface="Century"/>
                          <a:ea typeface="ＭＳ 明朝"/>
                          <a:cs typeface="Times New Roman"/>
                        </a:rPr>
                        <a:t>東北放送</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lang="ja-JP" sz="700" kern="100">
                          <a:latin typeface="Century"/>
                          <a:ea typeface="ＭＳ 明朝"/>
                          <a:cs typeface="Times New Roman"/>
                        </a:rPr>
                        <a:t>（</a:t>
                      </a:r>
                      <a:r>
                        <a:rPr lang="en-US" sz="700" kern="100">
                          <a:latin typeface="Century"/>
                          <a:ea typeface="ＭＳ 明朝"/>
                          <a:cs typeface="Times New Roman"/>
                        </a:rPr>
                        <a:t>TBS</a:t>
                      </a:r>
                      <a:r>
                        <a:rPr lang="ja-JP" sz="700" kern="100">
                          <a:latin typeface="Century"/>
                          <a:ea typeface="ＭＳ 明朝"/>
                          <a:cs typeface="Times New Roman"/>
                        </a:rPr>
                        <a:t>「</a:t>
                      </a:r>
                      <a:r>
                        <a:rPr lang="en-US" sz="700" kern="100">
                          <a:latin typeface="Century"/>
                          <a:ea typeface="ＭＳ 明朝"/>
                          <a:cs typeface="Times New Roman"/>
                        </a:rPr>
                        <a:t>N</a:t>
                      </a:r>
                      <a:r>
                        <a:rPr lang="ja-JP" sz="700" kern="100">
                          <a:latin typeface="Century"/>
                          <a:ea typeface="ＭＳ 明朝"/>
                          <a:cs typeface="Times New Roman"/>
                        </a:rPr>
                        <a:t>スタ」）</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lang="ja-JP" sz="800" kern="100">
                          <a:latin typeface="Century"/>
                          <a:ea typeface="ＭＳ 明朝"/>
                          <a:cs typeface="Times New Roman"/>
                        </a:rPr>
                        <a:t>報道部</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endParaRPr lang="en-US" sz="800" kern="100">
                        <a:latin typeface="ＭＳ 明朝"/>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ja-JP" sz="800" kern="100">
                          <a:latin typeface="Century"/>
                          <a:ea typeface="ＭＳ 明朝"/>
                          <a:cs typeface="Times New Roman"/>
                        </a:rPr>
                        <a:t>○</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lang="en-US" sz="800" kern="100">
                          <a:latin typeface="ＭＳ 明朝"/>
                          <a:ea typeface="ＭＳ 明朝"/>
                          <a:cs typeface="Times New Roman"/>
                        </a:rPr>
                        <a:t>9/9 OA</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972">
                <a:tc>
                  <a:txBody>
                    <a:bodyPr/>
                    <a:lstStyle/>
                    <a:p>
                      <a:pPr algn="l">
                        <a:lnSpc>
                          <a:spcPts val="1700"/>
                        </a:lnSpc>
                        <a:spcAft>
                          <a:spcPts val="0"/>
                        </a:spcAft>
                      </a:pPr>
                      <a:r>
                        <a:rPr lang="ja-JP" sz="800" kern="100">
                          <a:latin typeface="Century"/>
                          <a:ea typeface="ＭＳ 明朝"/>
                          <a:cs typeface="Times New Roman"/>
                        </a:rPr>
                        <a:t>ピクチャー</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lang="ja-JP" sz="700" kern="100">
                          <a:latin typeface="Century"/>
                          <a:ea typeface="ＭＳ 明朝"/>
                          <a:cs typeface="Times New Roman"/>
                        </a:rPr>
                        <a:t>（フジテレビ）</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lang="ja-JP" sz="800" kern="100">
                          <a:latin typeface="Century"/>
                          <a:ea typeface="ＭＳ 明朝"/>
                          <a:cs typeface="Times New Roman"/>
                        </a:rPr>
                        <a:t>カメラマン</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ja-JP" sz="800" kern="100">
                          <a:latin typeface="Century"/>
                          <a:ea typeface="ＭＳ 明朝"/>
                          <a:cs typeface="Times New Roman"/>
                        </a:rPr>
                        <a:t>○</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ja-JP" sz="800" kern="100">
                          <a:latin typeface="Century"/>
                          <a:ea typeface="ＭＳ 明朝"/>
                          <a:cs typeface="Times New Roman"/>
                        </a:rPr>
                        <a:t>○</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endParaRPr lang="en-US" sz="800" kern="100">
                        <a:latin typeface="ＭＳ 明朝"/>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972">
                <a:tc>
                  <a:txBody>
                    <a:bodyPr/>
                    <a:lstStyle/>
                    <a:p>
                      <a:pPr algn="l">
                        <a:lnSpc>
                          <a:spcPts val="1700"/>
                        </a:lnSpc>
                        <a:spcAft>
                          <a:spcPts val="0"/>
                        </a:spcAft>
                      </a:pPr>
                      <a:r>
                        <a:rPr lang="ja-JP" sz="700" kern="100">
                          <a:latin typeface="Century"/>
                          <a:ea typeface="ＭＳ 明朝"/>
                          <a:cs typeface="Times New Roman"/>
                        </a:rPr>
                        <a:t>アマゾンラテルナ</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lang="ja-JP" sz="700" kern="100">
                          <a:latin typeface="Century"/>
                          <a:ea typeface="ＭＳ 明朝"/>
                          <a:cs typeface="Times New Roman"/>
                        </a:rPr>
                        <a:t>（</a:t>
                      </a:r>
                      <a:r>
                        <a:rPr lang="en-US" sz="700" kern="100">
                          <a:latin typeface="Century"/>
                          <a:ea typeface="ＭＳ 明朝"/>
                          <a:cs typeface="Times New Roman"/>
                        </a:rPr>
                        <a:t>TV</a:t>
                      </a:r>
                      <a:r>
                        <a:rPr lang="ja-JP" sz="700" kern="100">
                          <a:latin typeface="Century"/>
                          <a:ea typeface="ＭＳ 明朝"/>
                          <a:cs typeface="Times New Roman"/>
                        </a:rPr>
                        <a:t>東京）</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lang="ja-JP" sz="800" kern="100" dirty="0">
                          <a:latin typeface="Century"/>
                          <a:ea typeface="ＭＳ 明朝"/>
                          <a:cs typeface="Times New Roman"/>
                        </a:rPr>
                        <a:t>デレクター</a:t>
                      </a:r>
                      <a:endParaRPr lang="ja-JP" sz="900" kern="100" dirty="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endParaRPr lang="en-US" sz="800" kern="100">
                        <a:latin typeface="ＭＳ 明朝"/>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ja-JP" sz="800" kern="100">
                          <a:latin typeface="Century"/>
                          <a:ea typeface="ＭＳ 明朝"/>
                          <a:cs typeface="Times New Roman"/>
                        </a:rPr>
                        <a:t>○</a:t>
                      </a:r>
                      <a:endParaRPr lang="ja-JP" sz="900" kern="10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endParaRPr lang="en-US" sz="800" kern="100">
                        <a:latin typeface="ＭＳ 明朝"/>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972">
                <a:tc>
                  <a:txBody>
                    <a:bodyPr/>
                    <a:lstStyle/>
                    <a:p>
                      <a:pPr algn="l">
                        <a:lnSpc>
                          <a:spcPts val="1700"/>
                        </a:lnSpc>
                        <a:spcAft>
                          <a:spcPts val="0"/>
                        </a:spcAft>
                      </a:pPr>
                      <a:r>
                        <a:rPr lang="ja-JP" sz="800" kern="100" dirty="0">
                          <a:latin typeface="Century"/>
                          <a:ea typeface="ＭＳ 明朝"/>
                          <a:cs typeface="Times New Roman"/>
                        </a:rPr>
                        <a:t>スタディオアフタモード</a:t>
                      </a:r>
                      <a:endParaRPr lang="ja-JP" sz="900" kern="100" dirty="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endParaRPr lang="en-US" sz="800" kern="100" dirty="0">
                        <a:latin typeface="ＭＳ 明朝"/>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lang="ja-JP" sz="800" kern="100" dirty="0">
                          <a:latin typeface="Century"/>
                          <a:ea typeface="ＭＳ 明朝"/>
                          <a:cs typeface="Times New Roman"/>
                        </a:rPr>
                        <a:t>スチールカメラ</a:t>
                      </a:r>
                      <a:endParaRPr lang="ja-JP" sz="900" kern="100" dirty="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ja-JP" sz="800" kern="100" dirty="0">
                          <a:latin typeface="Century"/>
                          <a:ea typeface="ＭＳ 明朝"/>
                          <a:cs typeface="Times New Roman"/>
                        </a:rPr>
                        <a:t>○</a:t>
                      </a:r>
                      <a:endParaRPr lang="ja-JP" sz="900" kern="100" dirty="0">
                        <a:latin typeface="Century"/>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endParaRPr lang="en-US" sz="800" kern="100" dirty="0">
                        <a:latin typeface="ＭＳ 明朝"/>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endParaRPr lang="en-US" sz="800" kern="100" dirty="0">
                        <a:latin typeface="ＭＳ 明朝"/>
                        <a:ea typeface="ＭＳ 明朝"/>
                        <a:cs typeface="Times New Roman"/>
                      </a:endParaRPr>
                    </a:p>
                  </a:txBody>
                  <a:tcPr marL="56127" marR="56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図 6" descr="ゴールインタビュー１.JPG"/>
          <p:cNvPicPr>
            <a:picLocks noChangeAspect="1"/>
          </p:cNvPicPr>
          <p:nvPr/>
        </p:nvPicPr>
        <p:blipFill>
          <a:blip r:embed="rId3" cstate="print"/>
          <a:srcRect l="13086" t="8657" r="5704" b="12595"/>
          <a:stretch>
            <a:fillRect/>
          </a:stretch>
        </p:blipFill>
        <p:spPr>
          <a:xfrm>
            <a:off x="5940152" y="1700808"/>
            <a:ext cx="2871319" cy="2088232"/>
          </a:xfrm>
          <a:prstGeom prst="rect">
            <a:avLst/>
          </a:prstGeom>
        </p:spPr>
      </p:pic>
      <p:pic>
        <p:nvPicPr>
          <p:cNvPr id="8" name="図 7" descr="ゴールインタビュー５(1).JPG"/>
          <p:cNvPicPr>
            <a:picLocks noChangeAspect="1"/>
          </p:cNvPicPr>
          <p:nvPr/>
        </p:nvPicPr>
        <p:blipFill>
          <a:blip r:embed="rId4" cstate="print"/>
          <a:stretch>
            <a:fillRect/>
          </a:stretch>
        </p:blipFill>
        <p:spPr>
          <a:xfrm>
            <a:off x="5940152" y="4077072"/>
            <a:ext cx="2880320" cy="21602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50" name="AutoShape 2"/>
          <p:cNvCxnSpPr>
            <a:cxnSpLocks noChangeShapeType="1"/>
          </p:cNvCxnSpPr>
          <p:nvPr/>
        </p:nvCxnSpPr>
        <p:spPr bwMode="auto">
          <a:xfrm>
            <a:off x="0" y="692696"/>
            <a:ext cx="9144000" cy="0"/>
          </a:xfrm>
          <a:prstGeom prst="straightConnector1">
            <a:avLst/>
          </a:prstGeom>
          <a:noFill/>
          <a:ln w="57150">
            <a:solidFill>
              <a:srgbClr val="C2D69B"/>
            </a:solidFill>
            <a:round/>
            <a:headEnd/>
            <a:tailEnd/>
          </a:ln>
        </p:spPr>
      </p:cxnSp>
      <p:pic>
        <p:nvPicPr>
          <p:cNvPr id="2051" name="Picture 3" descr="ロゴ_ツールド三陸_RGB　2"/>
          <p:cNvPicPr>
            <a:picLocks noChangeAspect="1" noChangeArrowheads="1"/>
          </p:cNvPicPr>
          <p:nvPr/>
        </p:nvPicPr>
        <p:blipFill>
          <a:blip r:embed="rId2" cstate="print"/>
          <a:srcRect/>
          <a:stretch>
            <a:fillRect/>
          </a:stretch>
        </p:blipFill>
        <p:spPr bwMode="auto">
          <a:xfrm>
            <a:off x="3635896" y="116632"/>
            <a:ext cx="1579563" cy="504825"/>
          </a:xfrm>
          <a:prstGeom prst="rect">
            <a:avLst/>
          </a:prstGeom>
          <a:noFill/>
          <a:ln w="9525">
            <a:noFill/>
            <a:miter lim="800000"/>
            <a:headEnd/>
            <a:tailEnd/>
          </a:ln>
        </p:spPr>
      </p:pic>
      <p:pic>
        <p:nvPicPr>
          <p:cNvPr id="2" name="図 1" descr="週刊新潮【9月20日号】(12日発行).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531" y="832347"/>
            <a:ext cx="8098917" cy="569299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50" name="AutoShape 2"/>
          <p:cNvCxnSpPr>
            <a:cxnSpLocks noChangeShapeType="1"/>
          </p:cNvCxnSpPr>
          <p:nvPr/>
        </p:nvCxnSpPr>
        <p:spPr bwMode="auto">
          <a:xfrm>
            <a:off x="0" y="692696"/>
            <a:ext cx="9144000" cy="0"/>
          </a:xfrm>
          <a:prstGeom prst="straightConnector1">
            <a:avLst/>
          </a:prstGeom>
          <a:noFill/>
          <a:ln w="57150">
            <a:solidFill>
              <a:srgbClr val="C2D69B"/>
            </a:solidFill>
            <a:round/>
            <a:headEnd/>
            <a:tailEnd/>
          </a:ln>
        </p:spPr>
      </p:cxnSp>
      <p:pic>
        <p:nvPicPr>
          <p:cNvPr id="2051" name="Picture 3" descr="ロゴ_ツールド三陸_RGB　2"/>
          <p:cNvPicPr>
            <a:picLocks noChangeAspect="1" noChangeArrowheads="1"/>
          </p:cNvPicPr>
          <p:nvPr/>
        </p:nvPicPr>
        <p:blipFill>
          <a:blip r:embed="rId2" cstate="print"/>
          <a:srcRect/>
          <a:stretch>
            <a:fillRect/>
          </a:stretch>
        </p:blipFill>
        <p:spPr bwMode="auto">
          <a:xfrm>
            <a:off x="3635896" y="116632"/>
            <a:ext cx="1579563" cy="504825"/>
          </a:xfrm>
          <a:prstGeom prst="rect">
            <a:avLst/>
          </a:prstGeom>
          <a:noFill/>
          <a:ln w="9525">
            <a:noFill/>
            <a:miter lim="800000"/>
            <a:headEnd/>
            <a:tailEnd/>
          </a:ln>
        </p:spPr>
      </p:pic>
      <p:pic>
        <p:nvPicPr>
          <p:cNvPr id="3" name="図 2" descr="9_9ツールド三陸076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941930" y="2042846"/>
            <a:ext cx="5508612" cy="3672408"/>
          </a:xfrm>
          <a:prstGeom prst="rect">
            <a:avLst/>
          </a:prstGeom>
        </p:spPr>
      </p:pic>
      <p:pic>
        <p:nvPicPr>
          <p:cNvPr id="7" name="図 6" descr="TDS12_008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1124744"/>
            <a:ext cx="4032448" cy="2688299"/>
          </a:xfrm>
          <a:prstGeom prst="rect">
            <a:avLst/>
          </a:prstGeom>
        </p:spPr>
      </p:pic>
      <p:pic>
        <p:nvPicPr>
          <p:cNvPr id="8" name="図 7" descr="Macintosh HD:Users:HanYuji:Documents:WORKS:新・博報堂:自転車:ツールド三陸:実施篇:写真:本番:クライアント:TDS_12-1030L.jpg"/>
          <p:cNvPicPr/>
          <p:nvPr/>
        </p:nvPicPr>
        <p:blipFill>
          <a:blip r:embed="rId5">
            <a:extLst>
              <a:ext uri="{28A0092B-C50C-407E-A947-70E740481C1C}">
                <a14:useLocalDpi xmlns:a14="http://schemas.microsoft.com/office/drawing/2010/main" val="0"/>
              </a:ext>
            </a:extLst>
          </a:blip>
          <a:srcRect/>
          <a:stretch>
            <a:fillRect/>
          </a:stretch>
        </p:blipFill>
        <p:spPr bwMode="auto">
          <a:xfrm>
            <a:off x="467543" y="4005064"/>
            <a:ext cx="4032449" cy="2685136"/>
          </a:xfrm>
          <a:prstGeom prst="rect">
            <a:avLst/>
          </a:prstGeom>
          <a:noFill/>
          <a:ln>
            <a:noFill/>
          </a:ln>
        </p:spPr>
      </p:pic>
    </p:spTree>
    <p:extLst>
      <p:ext uri="{BB962C8B-B14F-4D97-AF65-F5344CB8AC3E}">
        <p14:creationId xmlns:p14="http://schemas.microsoft.com/office/powerpoint/2010/main" val="14420614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TotalTime>
  <Words>424</Words>
  <Application>Microsoft Macintosh PowerPoint</Application>
  <PresentationFormat>画面に合わせる (4:3)</PresentationFormat>
  <Paragraphs>156</Paragraphs>
  <Slides>10</Slides>
  <Notes>0</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Office テーマ</vt:lpstr>
      <vt:lpstr>ツール・ド・三陸   サイクリング  チャレンジ 2012 ｉｎ りくぜんたかた</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ツール・ド・三陸   サイクリング  チャレンジ 2012 ｉｎ りくぜんたかた</dc:title>
  <cp:lastModifiedBy>韓 祐志</cp:lastModifiedBy>
  <cp:revision>24</cp:revision>
  <dcterms:modified xsi:type="dcterms:W3CDTF">2012-10-25T09:38:51Z</dcterms:modified>
</cp:coreProperties>
</file>