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296860" algn="ctr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593720" algn="ctr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890580" algn="ctr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187440" algn="ctr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1484300" algn="l" defTabSz="59372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1781160" algn="l" defTabSz="59372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2078020" algn="l" defTabSz="59372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2374880" algn="l" defTabSz="59372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 showGuides="1">
      <p:cViewPr>
        <p:scale>
          <a:sx n="100" d="100"/>
          <a:sy n="100" d="100"/>
        </p:scale>
        <p:origin x="-280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11588" cy="631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981575" y="0"/>
            <a:ext cx="3811588" cy="631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18446-6FDA-AD47-B4C1-3FCE5FB197F6}" type="datetimeFigureOut">
              <a:rPr kumimoji="1" lang="ja-JP" altLang="en-US" smtClean="0"/>
              <a:t>16/03/17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55900" y="947738"/>
            <a:ext cx="3282950" cy="4743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79475" y="6007100"/>
            <a:ext cx="7035800" cy="5691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2011025"/>
            <a:ext cx="3811588" cy="633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981575" y="12011025"/>
            <a:ext cx="3811588" cy="633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8398F-3C25-B841-BF53-149D71089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38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29686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59372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89058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118744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148430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6pPr>
    <a:lvl7pPr marL="178116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7pPr>
    <a:lvl8pPr marL="207802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8pPr>
    <a:lvl9pPr marL="2374880" algn="l" defTabSz="296860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8398F-3C25-B841-BF53-149D71089EA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74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147" y="3077038"/>
            <a:ext cx="5829707" cy="2123457"/>
          </a:xfrm>
          <a:prstGeom prst="rect">
            <a:avLst/>
          </a:prstGeom>
        </p:spPr>
        <p:txBody>
          <a:bodyPr lIns="59372" tIns="29686" rIns="59372" bIns="2968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293" y="5613331"/>
            <a:ext cx="4801414" cy="2531094"/>
          </a:xfrm>
          <a:prstGeom prst="rect">
            <a:avLst/>
          </a:prstGeom>
        </p:spPr>
        <p:txBody>
          <a:bodyPr lIns="59372" tIns="29686" rIns="59372" bIns="29686"/>
          <a:lstStyle>
            <a:lvl1pPr marL="0" indent="0" algn="ctr">
              <a:buNone/>
              <a:defRPr/>
            </a:lvl1pPr>
            <a:lvl2pPr marL="296860" indent="0" algn="ctr">
              <a:buNone/>
              <a:defRPr/>
            </a:lvl2pPr>
            <a:lvl3pPr marL="593720" indent="0" algn="ctr">
              <a:buNone/>
              <a:defRPr/>
            </a:lvl3pPr>
            <a:lvl4pPr marL="890580" indent="0" algn="ctr">
              <a:buNone/>
              <a:defRPr/>
            </a:lvl4pPr>
            <a:lvl5pPr marL="1187440" indent="0" algn="ctr">
              <a:buNone/>
              <a:defRPr/>
            </a:lvl5pPr>
            <a:lvl6pPr marL="1484300" indent="0" algn="ctr">
              <a:buNone/>
              <a:defRPr/>
            </a:lvl6pPr>
            <a:lvl7pPr marL="1781160" indent="0" algn="ctr">
              <a:buNone/>
              <a:defRPr/>
            </a:lvl7pPr>
            <a:lvl8pPr marL="2078020" indent="0" algn="ctr">
              <a:buNone/>
              <a:defRPr/>
            </a:lvl8pPr>
            <a:lvl9pPr marL="237488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723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104" y="396199"/>
            <a:ext cx="6171793" cy="1651347"/>
          </a:xfrm>
          <a:prstGeom prst="rect">
            <a:avLst/>
          </a:prstGeom>
        </p:spPr>
        <p:txBody>
          <a:bodyPr lIns="59372" tIns="29686" rIns="59372" bIns="2968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3104" y="2311678"/>
            <a:ext cx="6171793" cy="6536754"/>
          </a:xfrm>
          <a:prstGeom prst="rect">
            <a:avLst/>
          </a:prstGeom>
        </p:spPr>
        <p:txBody>
          <a:bodyPr vert="eaVert" lIns="59372" tIns="29686" rIns="59372" bIns="29686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895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458" y="396199"/>
            <a:ext cx="1542439" cy="8452233"/>
          </a:xfrm>
          <a:prstGeom prst="rect">
            <a:avLst/>
          </a:prstGeom>
        </p:spPr>
        <p:txBody>
          <a:bodyPr vert="eaVert" lIns="59372" tIns="29686" rIns="59372" bIns="2968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3104" y="396199"/>
            <a:ext cx="4531615" cy="8452233"/>
          </a:xfrm>
          <a:prstGeom prst="rect">
            <a:avLst/>
          </a:prstGeom>
        </p:spPr>
        <p:txBody>
          <a:bodyPr vert="eaVert" lIns="59372" tIns="29686" rIns="59372" bIns="29686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30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104" y="396199"/>
            <a:ext cx="6171793" cy="1651347"/>
          </a:xfrm>
          <a:prstGeom prst="rect">
            <a:avLst/>
          </a:prstGeom>
        </p:spPr>
        <p:txBody>
          <a:bodyPr lIns="59372" tIns="29686" rIns="59372" bIns="2968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3104" y="2311678"/>
            <a:ext cx="6171793" cy="6536754"/>
          </a:xfrm>
          <a:prstGeom prst="rect">
            <a:avLst/>
          </a:prstGeom>
        </p:spPr>
        <p:txBody>
          <a:bodyPr lIns="59372" tIns="29686" rIns="59372" bIns="29686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178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636" y="6365172"/>
            <a:ext cx="5829707" cy="1967473"/>
          </a:xfrm>
          <a:prstGeom prst="rect">
            <a:avLst/>
          </a:prstGeom>
        </p:spPr>
        <p:txBody>
          <a:bodyPr lIns="59372" tIns="29686" rIns="59372" bIns="29686" anchor="t"/>
          <a:lstStyle>
            <a:lvl1pPr algn="l">
              <a:defRPr sz="2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636" y="4199079"/>
            <a:ext cx="5829707" cy="2166093"/>
          </a:xfrm>
          <a:prstGeom prst="rect">
            <a:avLst/>
          </a:prstGeom>
        </p:spPr>
        <p:txBody>
          <a:bodyPr lIns="59372" tIns="29686" rIns="59372" bIns="29686" anchor="b"/>
          <a:lstStyle>
            <a:lvl1pPr marL="0" indent="0">
              <a:buNone/>
              <a:defRPr sz="1300"/>
            </a:lvl1pPr>
            <a:lvl2pPr marL="296860" indent="0">
              <a:buNone/>
              <a:defRPr sz="1200"/>
            </a:lvl2pPr>
            <a:lvl3pPr marL="593720" indent="0">
              <a:buNone/>
              <a:defRPr sz="1000"/>
            </a:lvl3pPr>
            <a:lvl4pPr marL="890580" indent="0">
              <a:buNone/>
              <a:defRPr sz="900"/>
            </a:lvl4pPr>
            <a:lvl5pPr marL="1187440" indent="0">
              <a:buNone/>
              <a:defRPr sz="900"/>
            </a:lvl5pPr>
            <a:lvl6pPr marL="1484300" indent="0">
              <a:buNone/>
              <a:defRPr sz="900"/>
            </a:lvl6pPr>
            <a:lvl7pPr marL="1781160" indent="0">
              <a:buNone/>
              <a:defRPr sz="900"/>
            </a:lvl7pPr>
            <a:lvl8pPr marL="2078020" indent="0">
              <a:buNone/>
              <a:defRPr sz="900"/>
            </a:lvl8pPr>
            <a:lvl9pPr marL="237488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234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104" y="396199"/>
            <a:ext cx="6171793" cy="1651347"/>
          </a:xfrm>
          <a:prstGeom prst="rect">
            <a:avLst/>
          </a:prstGeom>
        </p:spPr>
        <p:txBody>
          <a:bodyPr lIns="59372" tIns="29686" rIns="59372" bIns="2968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3104" y="2311678"/>
            <a:ext cx="3037027" cy="6536754"/>
          </a:xfrm>
          <a:prstGeom prst="rect">
            <a:avLst/>
          </a:prstGeom>
        </p:spPr>
        <p:txBody>
          <a:bodyPr lIns="59372" tIns="29686" rIns="59372" bIns="29686"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7870" y="2311678"/>
            <a:ext cx="3037027" cy="6536754"/>
          </a:xfrm>
          <a:prstGeom prst="rect">
            <a:avLst/>
          </a:prstGeom>
        </p:spPr>
        <p:txBody>
          <a:bodyPr lIns="59372" tIns="29686" rIns="59372" bIns="29686"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555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104" y="396199"/>
            <a:ext cx="6171793" cy="1651347"/>
          </a:xfrm>
          <a:prstGeom prst="rect">
            <a:avLst/>
          </a:prstGeom>
        </p:spPr>
        <p:txBody>
          <a:bodyPr lIns="59372" tIns="29686" rIns="59372" bIns="29686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104" y="2217047"/>
            <a:ext cx="3029900" cy="924463"/>
          </a:xfrm>
          <a:prstGeom prst="rect">
            <a:avLst/>
          </a:prstGeom>
        </p:spPr>
        <p:txBody>
          <a:bodyPr lIns="59372" tIns="29686" rIns="59372" bIns="29686" anchor="b"/>
          <a:lstStyle>
            <a:lvl1pPr marL="0" indent="0">
              <a:buNone/>
              <a:defRPr sz="1600" b="1"/>
            </a:lvl1pPr>
            <a:lvl2pPr marL="296860" indent="0">
              <a:buNone/>
              <a:defRPr sz="1300" b="1"/>
            </a:lvl2pPr>
            <a:lvl3pPr marL="593720" indent="0">
              <a:buNone/>
              <a:defRPr sz="1200" b="1"/>
            </a:lvl3pPr>
            <a:lvl4pPr marL="890580" indent="0">
              <a:buNone/>
              <a:defRPr sz="1000" b="1"/>
            </a:lvl4pPr>
            <a:lvl5pPr marL="1187440" indent="0">
              <a:buNone/>
              <a:defRPr sz="1000" b="1"/>
            </a:lvl5pPr>
            <a:lvl6pPr marL="1484300" indent="0">
              <a:buNone/>
              <a:defRPr sz="1000" b="1"/>
            </a:lvl6pPr>
            <a:lvl7pPr marL="1781160" indent="0">
              <a:buNone/>
              <a:defRPr sz="1000" b="1"/>
            </a:lvl7pPr>
            <a:lvl8pPr marL="2078020" indent="0">
              <a:buNone/>
              <a:defRPr sz="1000" b="1"/>
            </a:lvl8pPr>
            <a:lvl9pPr marL="2374880" indent="0">
              <a:buNone/>
              <a:defRPr sz="10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3104" y="3141510"/>
            <a:ext cx="3029900" cy="5706921"/>
          </a:xfrm>
          <a:prstGeom prst="rect">
            <a:avLst/>
          </a:prstGeom>
        </p:spPr>
        <p:txBody>
          <a:bodyPr lIns="59372" tIns="29686" rIns="59372" bIns="29686"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978" y="2217047"/>
            <a:ext cx="3030919" cy="924463"/>
          </a:xfrm>
          <a:prstGeom prst="rect">
            <a:avLst/>
          </a:prstGeom>
        </p:spPr>
        <p:txBody>
          <a:bodyPr lIns="59372" tIns="29686" rIns="59372" bIns="29686" anchor="b"/>
          <a:lstStyle>
            <a:lvl1pPr marL="0" indent="0">
              <a:buNone/>
              <a:defRPr sz="1600" b="1"/>
            </a:lvl1pPr>
            <a:lvl2pPr marL="296860" indent="0">
              <a:buNone/>
              <a:defRPr sz="1300" b="1"/>
            </a:lvl2pPr>
            <a:lvl3pPr marL="593720" indent="0">
              <a:buNone/>
              <a:defRPr sz="1200" b="1"/>
            </a:lvl3pPr>
            <a:lvl4pPr marL="890580" indent="0">
              <a:buNone/>
              <a:defRPr sz="1000" b="1"/>
            </a:lvl4pPr>
            <a:lvl5pPr marL="1187440" indent="0">
              <a:buNone/>
              <a:defRPr sz="1000" b="1"/>
            </a:lvl5pPr>
            <a:lvl6pPr marL="1484300" indent="0">
              <a:buNone/>
              <a:defRPr sz="1000" b="1"/>
            </a:lvl6pPr>
            <a:lvl7pPr marL="1781160" indent="0">
              <a:buNone/>
              <a:defRPr sz="1000" b="1"/>
            </a:lvl7pPr>
            <a:lvl8pPr marL="2078020" indent="0">
              <a:buNone/>
              <a:defRPr sz="1000" b="1"/>
            </a:lvl8pPr>
            <a:lvl9pPr marL="2374880" indent="0">
              <a:buNone/>
              <a:defRPr sz="10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978" y="3141510"/>
            <a:ext cx="3030919" cy="5706921"/>
          </a:xfrm>
          <a:prstGeom prst="rect">
            <a:avLst/>
          </a:prstGeom>
        </p:spPr>
        <p:txBody>
          <a:bodyPr lIns="59372" tIns="29686" rIns="59372" bIns="29686"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116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104" y="396199"/>
            <a:ext cx="6171793" cy="1651347"/>
          </a:xfrm>
          <a:prstGeom prst="rect">
            <a:avLst/>
          </a:prstGeom>
        </p:spPr>
        <p:txBody>
          <a:bodyPr lIns="59372" tIns="29686" rIns="59372" bIns="2968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99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42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104" y="394119"/>
            <a:ext cx="2256135" cy="1678384"/>
          </a:xfrm>
          <a:prstGeom prst="rect">
            <a:avLst/>
          </a:prstGeom>
        </p:spPr>
        <p:txBody>
          <a:bodyPr lIns="59372" tIns="29686" rIns="59372" bIns="29686" anchor="b"/>
          <a:lstStyle>
            <a:lvl1pPr algn="l">
              <a:defRPr sz="13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706" y="394119"/>
            <a:ext cx="3833191" cy="8454312"/>
          </a:xfrm>
          <a:prstGeom prst="rect">
            <a:avLst/>
          </a:prstGeom>
        </p:spPr>
        <p:txBody>
          <a:bodyPr lIns="59372" tIns="29686" rIns="59372" bIns="29686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3104" y="2072503"/>
            <a:ext cx="2256135" cy="6775929"/>
          </a:xfrm>
          <a:prstGeom prst="rect">
            <a:avLst/>
          </a:prstGeom>
        </p:spPr>
        <p:txBody>
          <a:bodyPr lIns="59372" tIns="29686" rIns="59372" bIns="29686"/>
          <a:lstStyle>
            <a:lvl1pPr marL="0" indent="0">
              <a:buNone/>
              <a:defRPr sz="900"/>
            </a:lvl1pPr>
            <a:lvl2pPr marL="296860" indent="0">
              <a:buNone/>
              <a:defRPr sz="800"/>
            </a:lvl2pPr>
            <a:lvl3pPr marL="593720" indent="0">
              <a:buNone/>
              <a:defRPr sz="600"/>
            </a:lvl3pPr>
            <a:lvl4pPr marL="890580" indent="0">
              <a:buNone/>
              <a:defRPr sz="600"/>
            </a:lvl4pPr>
            <a:lvl5pPr marL="1187440" indent="0">
              <a:buNone/>
              <a:defRPr sz="600"/>
            </a:lvl5pPr>
            <a:lvl6pPr marL="1484300" indent="0">
              <a:buNone/>
              <a:defRPr sz="600"/>
            </a:lvl6pPr>
            <a:lvl7pPr marL="1781160" indent="0">
              <a:buNone/>
              <a:defRPr sz="600"/>
            </a:lvl7pPr>
            <a:lvl8pPr marL="2078020" indent="0">
              <a:buNone/>
              <a:defRPr sz="600"/>
            </a:lvl8pPr>
            <a:lvl9pPr marL="2374880" indent="0">
              <a:buNone/>
              <a:defRPr sz="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9163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08" y="6933993"/>
            <a:ext cx="4115207" cy="818394"/>
          </a:xfrm>
          <a:prstGeom prst="rect">
            <a:avLst/>
          </a:prstGeom>
        </p:spPr>
        <p:txBody>
          <a:bodyPr lIns="59372" tIns="29686" rIns="59372" bIns="29686" anchor="b"/>
          <a:lstStyle>
            <a:lvl1pPr algn="l">
              <a:defRPr sz="13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3908" y="884947"/>
            <a:ext cx="4115207" cy="5944016"/>
          </a:xfrm>
          <a:prstGeom prst="rect">
            <a:avLst/>
          </a:prstGeom>
        </p:spPr>
        <p:txBody>
          <a:bodyPr lIns="59372" tIns="29686" rIns="59372" bIns="29686"/>
          <a:lstStyle>
            <a:lvl1pPr marL="0" indent="0">
              <a:buNone/>
              <a:defRPr sz="2100"/>
            </a:lvl1pPr>
            <a:lvl2pPr marL="296860" indent="0">
              <a:buNone/>
              <a:defRPr sz="1800"/>
            </a:lvl2pPr>
            <a:lvl3pPr marL="593720" indent="0">
              <a:buNone/>
              <a:defRPr sz="1600"/>
            </a:lvl3pPr>
            <a:lvl4pPr marL="890580" indent="0">
              <a:buNone/>
              <a:defRPr sz="1300"/>
            </a:lvl4pPr>
            <a:lvl5pPr marL="1187440" indent="0">
              <a:buNone/>
              <a:defRPr sz="1300"/>
            </a:lvl5pPr>
            <a:lvl6pPr marL="1484300" indent="0">
              <a:buNone/>
              <a:defRPr sz="1300"/>
            </a:lvl6pPr>
            <a:lvl7pPr marL="1781160" indent="0">
              <a:buNone/>
              <a:defRPr sz="1300"/>
            </a:lvl7pPr>
            <a:lvl8pPr marL="2078020" indent="0">
              <a:buNone/>
              <a:defRPr sz="1300"/>
            </a:lvl8pPr>
            <a:lvl9pPr marL="2374880" indent="0">
              <a:buNone/>
              <a:defRPr sz="13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3908" y="7752387"/>
            <a:ext cx="4115207" cy="1162598"/>
          </a:xfrm>
          <a:prstGeom prst="rect">
            <a:avLst/>
          </a:prstGeom>
        </p:spPr>
        <p:txBody>
          <a:bodyPr lIns="59372" tIns="29686" rIns="59372" bIns="29686"/>
          <a:lstStyle>
            <a:lvl1pPr marL="0" indent="0">
              <a:buNone/>
              <a:defRPr sz="900"/>
            </a:lvl1pPr>
            <a:lvl2pPr marL="296860" indent="0">
              <a:buNone/>
              <a:defRPr sz="800"/>
            </a:lvl2pPr>
            <a:lvl3pPr marL="593720" indent="0">
              <a:buNone/>
              <a:defRPr sz="600"/>
            </a:lvl3pPr>
            <a:lvl4pPr marL="890580" indent="0">
              <a:buNone/>
              <a:defRPr sz="600"/>
            </a:lvl4pPr>
            <a:lvl5pPr marL="1187440" indent="0">
              <a:buNone/>
              <a:defRPr sz="600"/>
            </a:lvl5pPr>
            <a:lvl6pPr marL="1484300" indent="0">
              <a:buNone/>
              <a:defRPr sz="600"/>
            </a:lvl6pPr>
            <a:lvl7pPr marL="1781160" indent="0">
              <a:buNone/>
              <a:defRPr sz="600"/>
            </a:lvl7pPr>
            <a:lvl8pPr marL="2078020" indent="0">
              <a:buNone/>
              <a:defRPr sz="600"/>
            </a:lvl8pPr>
            <a:lvl9pPr marL="2374880" indent="0">
              <a:buNone/>
              <a:defRPr sz="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5568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296860"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593720"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890580"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187440" algn="ctr" defTabSz="957580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8706" indent="-358706" algn="l" defTabSz="957580" rtl="0" fontAlgn="base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8227" indent="-298921" algn="l" defTabSz="957580" rtl="0" fontAlgn="base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7747" indent="-240168" algn="l" defTabSz="957580" rtl="0" fontAlgn="base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6022" indent="-239137" algn="l" defTabSz="957580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5327" indent="-240168" algn="l" defTabSz="95758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452187" indent="-240168" algn="l" defTabSz="95758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2749047" indent="-240168" algn="l" defTabSz="95758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045907" indent="-240168" algn="l" defTabSz="95758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342767" indent="-240168" algn="l" defTabSz="957580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686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372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058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4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8430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116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7802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74880" algn="l" defTabSz="59372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microsoft.com/office/2007/relationships/hdphoto" Target="../media/hdphoto1.wdp"/><Relationship Id="rId6" Type="http://schemas.openxmlformats.org/officeDocument/2006/relationships/image" Target="../media/image3.jpg"/><Relationship Id="rId7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84684" y="2072680"/>
            <a:ext cx="5688632" cy="4908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9372" tIns="29686" rIns="59372" bIns="29686" rtlCol="0">
            <a:spAutoFit/>
          </a:bodyPr>
          <a:lstStyle/>
          <a:p>
            <a:r>
              <a:rPr kumimoji="1"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①</a:t>
            </a:r>
            <a:r>
              <a:rPr kumimoji="1"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アクセシビリティ公演情報</a:t>
            </a:r>
            <a:r>
              <a:rPr kumimoji="1" lang="ja-JP" altLang="en-US" sz="2800" dirty="0" smtClean="0">
                <a:solidFill>
                  <a:srgbClr val="008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サイト</a:t>
            </a:r>
            <a:endParaRPr kumimoji="1" lang="en-US" altLang="ja-JP" sz="2800" dirty="0" smtClean="0">
              <a:solidFill>
                <a:srgbClr val="008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84684" y="4788659"/>
            <a:ext cx="5688632" cy="6139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9372" tIns="29686" rIns="59372" bIns="29686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lvl="0"/>
            <a:r>
              <a:rPr lang="ja-JP" altLang="ja-JP" sz="1200" dirty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アクセシビリティ</a:t>
            </a:r>
            <a:r>
              <a:rPr lang="ja-JP" altLang="ja-JP" sz="1200" dirty="0">
                <a:solidFill>
                  <a:srgbClr val="222222"/>
                </a:solidFill>
                <a:latin typeface="メイリオ"/>
                <a:ea typeface="メイリオ"/>
                <a:cs typeface="メイリオ"/>
              </a:rPr>
              <a:t>（</a:t>
            </a:r>
            <a:r>
              <a:rPr lang="ja-JP" altLang="en-US" sz="1200" dirty="0">
                <a:solidFill>
                  <a:srgbClr val="222222"/>
                </a:solidFill>
                <a:latin typeface="メイリオ"/>
                <a:ea typeface="メイリオ"/>
                <a:cs typeface="メイリオ"/>
              </a:rPr>
              <a:t>年齢や身体障害の有無に関係なく、誰でも必要とする情報</a:t>
            </a:r>
            <a:r>
              <a:rPr lang="ja-JP" altLang="en-US" sz="1200" dirty="0" smtClean="0">
                <a:solidFill>
                  <a:srgbClr val="222222"/>
                </a:solidFill>
                <a:latin typeface="メイリオ"/>
                <a:ea typeface="メイリオ"/>
                <a:cs typeface="メイリオ"/>
              </a:rPr>
              <a:t>に</a:t>
            </a:r>
            <a:endParaRPr lang="en-US" altLang="ja-JP" sz="1200" dirty="0" smtClean="0">
              <a:solidFill>
                <a:srgbClr val="222222"/>
              </a:solidFill>
              <a:latin typeface="メイリオ"/>
              <a:ea typeface="メイリオ"/>
              <a:cs typeface="メイリオ"/>
            </a:endParaRPr>
          </a:p>
          <a:p>
            <a:pPr lvl="0"/>
            <a:r>
              <a:rPr lang="ja-JP" altLang="en-US" sz="1200" dirty="0" smtClean="0">
                <a:solidFill>
                  <a:srgbClr val="222222"/>
                </a:solidFill>
                <a:latin typeface="メイリオ"/>
                <a:ea typeface="メイリオ"/>
                <a:cs typeface="メイリオ"/>
              </a:rPr>
              <a:t>簡単にたどり着け</a:t>
            </a:r>
            <a:r>
              <a:rPr lang="ja-JP" altLang="en-US" sz="1200" dirty="0">
                <a:solidFill>
                  <a:srgbClr val="222222"/>
                </a:solidFill>
                <a:latin typeface="メイリオ"/>
                <a:ea typeface="メイリオ"/>
                <a:cs typeface="メイリオ"/>
              </a:rPr>
              <a:t>、利用できること</a:t>
            </a:r>
            <a:r>
              <a:rPr lang="ja-JP" altLang="ja-JP" sz="1200" dirty="0">
                <a:solidFill>
                  <a:srgbClr val="222222"/>
                </a:solidFill>
                <a:latin typeface="メイリオ"/>
                <a:ea typeface="メイリオ"/>
                <a:cs typeface="メイリオ"/>
              </a:rPr>
              <a:t>）情報に特化した</a:t>
            </a:r>
            <a:r>
              <a:rPr lang="ja-JP" altLang="ja-JP" sz="1200" dirty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公演情報サイト</a:t>
            </a:r>
            <a:r>
              <a:rPr lang="ja-JP" altLang="ja-JP" sz="1200" dirty="0">
                <a:solidFill>
                  <a:srgbClr val="222222"/>
                </a:solidFill>
                <a:latin typeface="メイリオ"/>
                <a:ea typeface="メイリオ"/>
                <a:cs typeface="メイリオ"/>
              </a:rPr>
              <a:t>です</a:t>
            </a:r>
            <a:r>
              <a:rPr lang="ja-JP" altLang="ja-JP" sz="1200" dirty="0" smtClean="0">
                <a:solidFill>
                  <a:srgbClr val="222222"/>
                </a:solidFill>
                <a:latin typeface="メイリオ"/>
                <a:ea typeface="メイリオ"/>
                <a:cs typeface="メイリオ"/>
              </a:rPr>
              <a:t>。</a:t>
            </a:r>
            <a:endParaRPr lang="en-US" altLang="ja-JP" sz="1200" dirty="0" smtClean="0">
              <a:solidFill>
                <a:srgbClr val="222222"/>
              </a:solidFill>
              <a:latin typeface="メイリオ"/>
              <a:ea typeface="メイリオ"/>
              <a:cs typeface="メイリオ"/>
            </a:endParaRPr>
          </a:p>
          <a:p>
            <a:pPr lvl="0"/>
            <a:r>
              <a:rPr lang="en-US" altLang="ja-JP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  <a:r>
              <a:rPr lang="ja-JP" altLang="en-US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年７月に開設以来、</a:t>
            </a:r>
            <a:r>
              <a:rPr lang="ja-JP" altLang="en-US" sz="1200" dirty="0" smtClean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掲載件数</a:t>
            </a:r>
            <a:r>
              <a:rPr lang="ja-JP" altLang="en-US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日時点で</a:t>
            </a:r>
            <a:r>
              <a:rPr lang="en-US" altLang="ja-JP" sz="1200" dirty="0" smtClean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216</a:t>
            </a:r>
            <a:r>
              <a:rPr lang="ja-JP" altLang="en-US" sz="1200" dirty="0" smtClean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sz="1200" dirty="0" smtClean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となりました。</a:t>
            </a:r>
            <a:r>
              <a:rPr lang="ja-JP" altLang="ja-JP" sz="1200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en-US" altLang="ja-JP" sz="1200" dirty="0">
              <a:solidFill>
                <a:srgbClr val="22222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16832" y="2648744"/>
            <a:ext cx="2736304" cy="352340"/>
          </a:xfrm>
          <a:prstGeom prst="rect">
            <a:avLst/>
          </a:prstGeom>
          <a:noFill/>
        </p:spPr>
        <p:txBody>
          <a:bodyPr wrap="square" lIns="59372" tIns="29686" rIns="59372" bIns="29686" rtlCol="0">
            <a:spAutoFit/>
          </a:bodyPr>
          <a:lstStyle/>
          <a:p>
            <a:r>
              <a:rPr lang="en-US" altLang="ja-JP" dirty="0">
                <a:latin typeface="+mn-lt"/>
                <a:ea typeface="Cambria Math" panose="02040503050406030204" pitchFamily="18" charset="0"/>
              </a:rPr>
              <a:t>http://ta-net.org/event/</a:t>
            </a:r>
            <a:endParaRPr lang="ja-JP" altLang="en-US" dirty="0">
              <a:latin typeface="+mn-lt"/>
              <a:ea typeface="GungsuhChe" panose="02030609000101010101" pitchFamily="49" charset="-127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188640" y="128464"/>
            <a:ext cx="1080120" cy="1008112"/>
          </a:xfrm>
          <a:prstGeom prst="ellipse">
            <a:avLst/>
          </a:prstGeom>
          <a:solidFill>
            <a:srgbClr val="92D05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59372" tIns="29686" rIns="59372" bIns="29686" numCol="1" rtlCol="0" anchor="ctr" anchorCtr="0" compatLnSpc="1">
            <a:prstTxWarp prst="textNoShape">
              <a:avLst/>
            </a:prstTxWarp>
          </a:bodyPr>
          <a:lstStyle/>
          <a:p>
            <a:pPr defTabSz="957580"/>
            <a:r>
              <a:rPr lang="ja-JP" altLang="en-US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無料</a:t>
            </a:r>
            <a:endParaRPr lang="ja-JP" altLang="en-US" sz="28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800" y="3152800"/>
            <a:ext cx="3384376" cy="158417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7" name="図 6" descr="ロゴ（団体名）.jpg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788" y="344488"/>
            <a:ext cx="3816424" cy="79208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332656" y="1208584"/>
            <a:ext cx="61926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/>
                <a:ea typeface="HGP創英角ｺﾞｼｯｸUB"/>
                <a:cs typeface="HGP創英角ｺﾞｼｯｸUB"/>
              </a:rPr>
              <a:t>ご利用ください</a:t>
            </a:r>
            <a:endParaRPr lang="en-US" altLang="ja-JP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/>
            <a:r>
              <a:rPr lang="ja-JP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ヒラギノ角ゴ Pro W3"/>
                <a:ea typeface="ヒラギノ角ゴ Pro W3"/>
                <a:cs typeface="ヒラギノ角ゴ Pro W3"/>
              </a:rPr>
              <a:t>みんなで</a:t>
            </a:r>
            <a:r>
              <a:rPr lang="ja-JP" alt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ヒラギノ角ゴ Pro W3"/>
                <a:ea typeface="ヒラギノ角ゴ Pro W3"/>
                <a:cs typeface="ヒラギノ角ゴ Pro W3"/>
              </a:rPr>
              <a:t>一緒に</a:t>
            </a:r>
            <a:r>
              <a:rPr lang="ja-JP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ヒラギノ角ゴ Pro W3"/>
                <a:ea typeface="ヒラギノ角ゴ Pro W3"/>
                <a:cs typeface="ヒラギノ角ゴ Pro W3"/>
              </a:rPr>
              <a:t>舞台を</a:t>
            </a:r>
            <a:r>
              <a:rPr lang="ja-JP" alt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ヒラギノ角ゴ Pro W3"/>
                <a:ea typeface="ヒラギノ角ゴ Pro W3"/>
                <a:cs typeface="ヒラギノ角ゴ Pro W3"/>
              </a:rPr>
              <a:t>楽</a:t>
            </a:r>
            <a:r>
              <a:rPr lang="ja-JP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ヒラギノ角ゴ Pro W3"/>
                <a:ea typeface="ヒラギノ角ゴ Pro W3"/>
                <a:cs typeface="ヒラギノ角ゴ Pro W3"/>
              </a:rPr>
              <a:t>しむために！</a:t>
            </a:r>
            <a:endParaRPr lang="en-US" altLang="ja-JP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ヒラギノ角ゴ Pro W3"/>
              <a:ea typeface="ヒラギノ角ゴ Pro W3"/>
              <a:cs typeface="ヒラギノ角ゴ Pro W3"/>
            </a:endParaRPr>
          </a:p>
        </p:txBody>
      </p:sp>
      <p:pic>
        <p:nvPicPr>
          <p:cNvPr id="12" name="図 11" descr="QR_Cod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720752"/>
            <a:ext cx="936104" cy="936104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260648" y="5529064"/>
            <a:ext cx="6336704" cy="4908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9372" tIns="29686" rIns="59372" bIns="29686" rtlCol="0">
            <a:spAutoFit/>
          </a:bodyPr>
          <a:lstStyle/>
          <a:p>
            <a:r>
              <a:rPr lang="en-US" altLang="ja-JP" sz="2800" dirty="0" smtClean="0">
                <a:latin typeface="HGP創英角ｺﾞｼｯｸUB"/>
                <a:ea typeface="HGP創英角ｺﾞｼｯｸUB"/>
                <a:cs typeface="HGP創英角ｺﾞｼｯｸUB"/>
              </a:rPr>
              <a:t>②TA-net</a:t>
            </a:r>
            <a:r>
              <a:rPr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が発行する</a:t>
            </a:r>
            <a:r>
              <a:rPr kumimoji="1" lang="ja-JP" altLang="en-US" sz="2800" dirty="0" smtClean="0">
                <a:solidFill>
                  <a:srgbClr val="008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メールマガジン</a:t>
            </a:r>
            <a:endParaRPr kumimoji="1" lang="en-US" altLang="ja-JP" sz="2800" dirty="0" smtClean="0">
              <a:solidFill>
                <a:srgbClr val="008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80728" y="6177136"/>
            <a:ext cx="475252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http://</a:t>
            </a:r>
            <a:r>
              <a:rPr lang="en-US" altLang="ja-JP" dirty="0" err="1"/>
              <a:t>melma.com</a:t>
            </a:r>
            <a:r>
              <a:rPr lang="en-US" altLang="ja-JP" dirty="0"/>
              <a:t>/backnumber_197962/</a:t>
            </a:r>
            <a:endParaRPr lang="ja-JP" altLang="en-US" dirty="0"/>
          </a:p>
        </p:txBody>
      </p:sp>
      <p:pic>
        <p:nvPicPr>
          <p:cNvPr id="20" name="図 19" descr="QR_Code (1)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6177136"/>
            <a:ext cx="864096" cy="864096"/>
          </a:xfrm>
          <a:prstGeom prst="rect">
            <a:avLst/>
          </a:prstGeom>
        </p:spPr>
      </p:pic>
      <p:sp>
        <p:nvSpPr>
          <p:cNvPr id="29" name="円/楕円 28"/>
          <p:cNvSpPr/>
          <p:nvPr/>
        </p:nvSpPr>
        <p:spPr bwMode="auto">
          <a:xfrm>
            <a:off x="5589240" y="128464"/>
            <a:ext cx="1080120" cy="1008112"/>
          </a:xfrm>
          <a:prstGeom prst="ellipse">
            <a:avLst/>
          </a:prstGeom>
          <a:solidFill>
            <a:srgbClr val="92D05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59372" tIns="29686" rIns="59372" bIns="29686" numCol="1" rtlCol="0" anchor="ctr" anchorCtr="0" compatLnSpc="1">
            <a:prstTxWarp prst="textNoShape">
              <a:avLst/>
            </a:prstTxWarp>
          </a:bodyPr>
          <a:lstStyle/>
          <a:p>
            <a:pPr defTabSz="957580"/>
            <a:r>
              <a:rPr lang="en-US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FREE</a:t>
            </a:r>
            <a:endParaRPr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円形吹き出し 21"/>
          <p:cNvSpPr/>
          <p:nvPr/>
        </p:nvSpPr>
        <p:spPr bwMode="auto">
          <a:xfrm>
            <a:off x="188640" y="2936776"/>
            <a:ext cx="1512168" cy="1080120"/>
          </a:xfrm>
          <a:prstGeom prst="wedgeEllipseCallout">
            <a:avLst>
              <a:gd name="adj1" fmla="val 60296"/>
              <a:gd name="adj2" fmla="val 36045"/>
            </a:avLst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2015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12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月</a:t>
            </a:r>
            <a:endParaRPr lang="en-US" altLang="ja-JP" sz="1200" dirty="0" smtClean="0">
              <a:solidFill>
                <a:schemeClr val="tx1"/>
              </a:solidFill>
              <a:latin typeface="メイリオ"/>
              <a:ea typeface="メイリオ"/>
              <a:cs typeface="メイリオ"/>
            </a:endParaRPr>
          </a:p>
          <a:p>
            <a:pPr marL="0" marR="0" indent="0" algn="ctr" defTabSz="1474788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リニューアル</a:t>
            </a:r>
            <a:r>
              <a:rPr lang="en-US" altLang="ja-JP" sz="12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!</a:t>
            </a:r>
          </a:p>
          <a:p>
            <a:pPr marL="0" marR="0" indent="0" algn="ctr" defTabSz="1474788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より</a:t>
            </a:r>
            <a:r>
              <a:rPr lang="ja-JP" altLang="en-US" sz="1400" dirty="0" smtClean="0">
                <a:solidFill>
                  <a:srgbClr val="3366FF"/>
                </a:solidFill>
                <a:latin typeface="メイリオ"/>
                <a:ea typeface="メイリオ"/>
                <a:cs typeface="メイリオ"/>
              </a:rPr>
              <a:t>使い</a:t>
            </a:r>
            <a:r>
              <a:rPr lang="ja-JP" altLang="en-US" sz="14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やすく</a:t>
            </a:r>
            <a:endParaRPr lang="en-US" altLang="ja-JP" sz="1400" dirty="0" smtClean="0">
              <a:solidFill>
                <a:srgbClr val="FF0000"/>
              </a:solidFill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26" name="図形グループ 25"/>
          <p:cNvGrpSpPr/>
          <p:nvPr/>
        </p:nvGrpSpPr>
        <p:grpSpPr>
          <a:xfrm>
            <a:off x="332656" y="8697416"/>
            <a:ext cx="6048672" cy="1045998"/>
            <a:chOff x="332656" y="8697416"/>
            <a:chExt cx="6048672" cy="1045998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332656" y="8697416"/>
              <a:ext cx="6048672" cy="33695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59372" tIns="29686" rIns="59372" bIns="29686" rtlCol="0">
              <a:spAutoFit/>
            </a:bodyPr>
            <a:lstStyle/>
            <a:p>
              <a:r>
                <a:rPr lang="en-US" altLang="ja-JP" sz="1800" dirty="0" smtClean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TA</a:t>
              </a:r>
              <a:r>
                <a:rPr lang="en-US" altLang="ja-JP" sz="1800" dirty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-net</a:t>
              </a:r>
              <a:r>
                <a:rPr lang="ja-JP" altLang="en-US" sz="1800" dirty="0" smtClean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通信～</a:t>
              </a:r>
              <a:r>
                <a:rPr lang="ja-JP" altLang="en-US" sz="1800" dirty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舞台からの香り</a:t>
              </a:r>
              <a:r>
                <a:rPr lang="ja-JP" altLang="en-US" sz="1800" dirty="0" smtClean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～</a:t>
              </a:r>
              <a:endParaRPr lang="en-US" altLang="ja-JP" sz="1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332656" y="9129464"/>
              <a:ext cx="6048672" cy="613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59372" tIns="29686" rIns="59372" bIns="29686" numCol="1" anchor="ctr" anchorCtr="0" compatLnSpc="1">
              <a:prstTxWarp prst="textNoShape">
                <a:avLst/>
              </a:prstTxWarp>
              <a:spAutoFit/>
            </a:bodyPr>
            <a:lstStyle>
              <a:lvl1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lvl="0" algn="ctr"/>
              <a:r>
                <a:rPr lang="en-US" altLang="ja-JP" sz="1200" dirty="0" smtClean="0">
                  <a:latin typeface="メイリオ"/>
                  <a:ea typeface="メイリオ"/>
                  <a:cs typeface="メイリオ"/>
                </a:rPr>
                <a:t>TA-net</a:t>
              </a:r>
              <a:r>
                <a:rPr lang="ja-JP" altLang="en-US" sz="1200" dirty="0" smtClean="0">
                  <a:latin typeface="メイリオ"/>
                  <a:ea typeface="メイリオ"/>
                  <a:cs typeface="メイリオ"/>
                </a:rPr>
                <a:t>の活動、アクセスに関する情報、海外事例の紹介、などなど</a:t>
              </a:r>
              <a:endParaRPr lang="en-US" altLang="ja-JP" sz="1200" dirty="0" smtClean="0">
                <a:latin typeface="メイリオ"/>
                <a:ea typeface="メイリオ"/>
                <a:cs typeface="メイリオ"/>
              </a:endParaRPr>
            </a:p>
            <a:p>
              <a:pPr lvl="0" algn="ctr"/>
              <a:r>
                <a:rPr lang="ja-JP" altLang="en-US" sz="1200" dirty="0" smtClean="0">
                  <a:latin typeface="メイリオ"/>
                  <a:ea typeface="メイリオ"/>
                  <a:cs typeface="メイリオ"/>
                </a:rPr>
                <a:t>盛りだくさん、楽しくためになる情報をお知らせ</a:t>
              </a:r>
              <a:endParaRPr lang="en-US" altLang="ja-JP" sz="1200" dirty="0" smtClean="0">
                <a:latin typeface="メイリオ"/>
                <a:ea typeface="メイリオ"/>
                <a:cs typeface="メイリオ"/>
              </a:endParaRPr>
            </a:p>
            <a:p>
              <a:pPr lvl="0" algn="ctr"/>
              <a:r>
                <a:rPr lang="ja-JP" altLang="en-US" sz="1200" dirty="0" smtClean="0">
                  <a:solidFill>
                    <a:srgbClr val="3366FF"/>
                  </a:solidFill>
                  <a:latin typeface="メイリオ"/>
                  <a:ea typeface="メイリオ"/>
                  <a:cs typeface="メイリオ"/>
                </a:rPr>
                <a:t>第一金曜、第３金曜の夜２０時</a:t>
              </a:r>
              <a:r>
                <a:rPr lang="ja-JP" altLang="en-US" sz="1200" dirty="0" smtClean="0">
                  <a:latin typeface="メイリオ"/>
                  <a:ea typeface="メイリオ"/>
                  <a:cs typeface="メイリオ"/>
                </a:rPr>
                <a:t>に配信</a:t>
              </a:r>
              <a:endParaRPr lang="en-US" altLang="ja-JP" sz="1200" dirty="0" smtClean="0">
                <a:latin typeface="メイリオ"/>
                <a:ea typeface="メイリオ"/>
                <a:cs typeface="メイリオ"/>
              </a:endParaRPr>
            </a:p>
          </p:txBody>
        </p:sp>
      </p:grpSp>
      <p:grpSp>
        <p:nvGrpSpPr>
          <p:cNvPr id="27" name="図形グループ 26"/>
          <p:cNvGrpSpPr/>
          <p:nvPr/>
        </p:nvGrpSpPr>
        <p:grpSpPr>
          <a:xfrm>
            <a:off x="332656" y="7401272"/>
            <a:ext cx="6048672" cy="1169108"/>
            <a:chOff x="332656" y="7401272"/>
            <a:chExt cx="6048672" cy="1169108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332656" y="7833320"/>
              <a:ext cx="5688632" cy="7370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59372" tIns="29686" rIns="59372" bIns="29686" numCol="1" anchor="ctr" anchorCtr="0" compatLnSpc="1">
              <a:prstTxWarp prst="textNoShape">
                <a:avLst/>
              </a:prstTxWarp>
              <a:spAutoFit/>
            </a:bodyPr>
            <a:lstStyle>
              <a:lvl1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algn="l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lvl="0" algn="ctr"/>
              <a:r>
                <a:rPr lang="ja-JP" altLang="en-US" sz="1200" dirty="0" smtClean="0">
                  <a:latin typeface="メイリオ"/>
                  <a:ea typeface="メイリオ"/>
                  <a:cs typeface="メイリオ"/>
                </a:rPr>
                <a:t>公演情報サイトに掲載されている新着情報を中心に</a:t>
              </a:r>
              <a:endParaRPr lang="en-US" altLang="ja-JP" sz="1200" dirty="0" smtClean="0">
                <a:latin typeface="メイリオ"/>
                <a:ea typeface="メイリオ"/>
                <a:cs typeface="メイリオ"/>
              </a:endParaRPr>
            </a:p>
            <a:p>
              <a:pPr lvl="0" algn="ctr"/>
              <a:r>
                <a:rPr lang="ja-JP" altLang="en-US" sz="1200" dirty="0" smtClean="0">
                  <a:latin typeface="メイリオ"/>
                  <a:ea typeface="メイリオ"/>
                  <a:cs typeface="メイリオ"/>
                </a:rPr>
                <a:t>配信翌日から使える公演情報をピックアップ</a:t>
              </a:r>
              <a:r>
                <a:rPr lang="ja-JP" altLang="en-US" sz="1200" smtClean="0">
                  <a:latin typeface="メイリオ"/>
                  <a:ea typeface="メイリオ"/>
                  <a:cs typeface="メイリオ"/>
                </a:rPr>
                <a:t>してお知らせ</a:t>
              </a:r>
              <a:endParaRPr lang="en-US" altLang="ja-JP" sz="1200" dirty="0" smtClean="0">
                <a:latin typeface="メイリオ"/>
                <a:ea typeface="メイリオ"/>
                <a:cs typeface="メイリオ"/>
              </a:endParaRPr>
            </a:p>
            <a:p>
              <a:pPr lvl="0" algn="ctr"/>
              <a:r>
                <a:rPr lang="ja-JP" altLang="en-US" sz="1200" dirty="0" smtClean="0">
                  <a:latin typeface="メイリオ"/>
                  <a:ea typeface="メイリオ"/>
                  <a:cs typeface="メイリオ"/>
                </a:rPr>
                <a:t>毎週</a:t>
              </a:r>
              <a:r>
                <a:rPr lang="ja-JP" altLang="en-US" sz="1200" dirty="0" smtClean="0">
                  <a:solidFill>
                    <a:srgbClr val="3366FF"/>
                  </a:solidFill>
                  <a:latin typeface="メイリオ"/>
                  <a:ea typeface="メイリオ"/>
                  <a:cs typeface="メイリオ"/>
                </a:rPr>
                <a:t>木曜日夜２０時</a:t>
              </a:r>
              <a:r>
                <a:rPr lang="ja-JP" altLang="en-US" sz="1200" dirty="0" smtClean="0">
                  <a:latin typeface="メイリオ"/>
                  <a:ea typeface="メイリオ"/>
                  <a:cs typeface="メイリオ"/>
                </a:rPr>
                <a:t>に配信</a:t>
              </a:r>
              <a:endParaRPr lang="en-US" altLang="ja-JP" sz="1200" dirty="0">
                <a:latin typeface="メイリオ"/>
                <a:ea typeface="メイリオ"/>
                <a:cs typeface="メイリオ"/>
              </a:endParaRPr>
            </a:p>
            <a:p>
              <a:pPr defTabSz="593720"/>
              <a:endParaRPr lang="ja-JP" altLang="ja-JP" sz="8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32656" y="7401272"/>
              <a:ext cx="6048672" cy="30617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59372" tIns="29686" rIns="59372" bIns="29686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TA</a:t>
              </a:r>
              <a:r>
                <a:rPr lang="en-US" altLang="ja-JP" sz="1600" dirty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-net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通信アクセシビリティ公演情報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〜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観ゲキ！感ゲキ！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ヒラギノ角ゴ Pro W3"/>
                  <a:ea typeface="ヒラギノ角ゴ Pro W3"/>
                  <a:cs typeface="ヒラギノ角ゴ Pro W3"/>
                </a:rPr>
                <a:t>〜</a:t>
              </a:r>
              <a:endParaRPr lang="en-US" altLang="ja-JP" sz="9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</p:grp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1124744" y="6609184"/>
            <a:ext cx="4392488" cy="6139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9372" tIns="29686" rIns="59372" bIns="29686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algn="l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defTabSz="593720"/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TA-net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では、以下２つのメールマガジンを発行しています。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defTabSz="593720"/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上記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URL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から</a:t>
            </a:r>
            <a:r>
              <a:rPr lang="ja-JP" altLang="en-US" sz="1200" dirty="0" smtClean="0">
                <a:solidFill>
                  <a:srgbClr val="3366FF"/>
                </a:solidFill>
                <a:latin typeface="メイリオ"/>
                <a:ea typeface="メイリオ"/>
                <a:cs typeface="メイリオ"/>
              </a:rPr>
              <a:t>メールアドレスを登録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するだけ！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defTabSz="593720"/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お名前などの個人情報は一切必要ありません。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30" name="円形吹き出し 29"/>
          <p:cNvSpPr/>
          <p:nvPr/>
        </p:nvSpPr>
        <p:spPr bwMode="auto">
          <a:xfrm>
            <a:off x="5157192" y="3800872"/>
            <a:ext cx="1296144" cy="792088"/>
          </a:xfrm>
          <a:prstGeom prst="wedgeEllipseCallout">
            <a:avLst>
              <a:gd name="adj1" fmla="val -74110"/>
              <a:gd name="adj2" fmla="val -13981"/>
            </a:avLst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毎週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メイリオ"/>
                <a:ea typeface="メイリオ"/>
                <a:cs typeface="メイリオ"/>
              </a:rPr>
              <a:t>１件以上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メイリオ"/>
              <a:ea typeface="メイリオ"/>
              <a:cs typeface="メイリオ"/>
            </a:endParaRPr>
          </a:p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rgbClr val="3366FF"/>
                </a:solidFill>
                <a:latin typeface="メイリオ"/>
                <a:ea typeface="メイリオ"/>
                <a:cs typeface="メイリオ"/>
              </a:rPr>
              <a:t>新着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あり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!!!</a:t>
            </a:r>
            <a:endParaRPr lang="en-US" altLang="ja-JP" sz="1200" dirty="0">
              <a:solidFill>
                <a:schemeClr val="tx1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2" name="円形吹き出し 41"/>
          <p:cNvSpPr/>
          <p:nvPr/>
        </p:nvSpPr>
        <p:spPr bwMode="auto">
          <a:xfrm>
            <a:off x="4293096" y="2936776"/>
            <a:ext cx="1080120" cy="864096"/>
          </a:xfrm>
          <a:prstGeom prst="wedgeEllipseCallout">
            <a:avLst>
              <a:gd name="adj1" fmla="val 67965"/>
              <a:gd name="adj2" fmla="val -13580"/>
            </a:avLst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rgbClr val="FF0000"/>
                </a:solidFill>
                <a:latin typeface="メイリオ"/>
                <a:ea typeface="メイリオ"/>
                <a:cs typeface="メイリオ"/>
              </a:rPr>
              <a:t>スマホ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からも</a:t>
            </a:r>
            <a:endParaRPr lang="en-US" altLang="ja-JP" sz="1200" dirty="0" smtClean="0">
              <a:solidFill>
                <a:schemeClr val="tx1"/>
              </a:solidFill>
              <a:latin typeface="メイリオ"/>
              <a:ea typeface="メイリオ"/>
              <a:cs typeface="メイリオ"/>
            </a:endParaRPr>
          </a:p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利用</a:t>
            </a:r>
            <a:r>
              <a:rPr lang="ja-JP" altLang="en-US" sz="1200" dirty="0" smtClean="0">
                <a:solidFill>
                  <a:srgbClr val="3366FF"/>
                </a:solidFill>
                <a:latin typeface="メイリオ"/>
                <a:ea typeface="メイリオ"/>
                <a:cs typeface="メイリオ"/>
              </a:rPr>
              <a:t>可能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！</a:t>
            </a:r>
            <a:endParaRPr lang="en-US" altLang="ja-JP" sz="1200" dirty="0" smtClean="0">
              <a:solidFill>
                <a:schemeClr val="tx1"/>
              </a:solidFill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252</Words>
  <Application>Microsoft Macintosh PowerPoint</Application>
  <PresentationFormat>A4 210x297 mm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廣川 麻子</cp:lastModifiedBy>
  <cp:revision>25</cp:revision>
  <dcterms:created xsi:type="dcterms:W3CDTF">2011-09-10T02:34:56Z</dcterms:created>
  <dcterms:modified xsi:type="dcterms:W3CDTF">2016-03-16T18:39:38Z</dcterms:modified>
</cp:coreProperties>
</file>