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62" r:id="rId2"/>
    <p:sldId id="306" r:id="rId3"/>
    <p:sldId id="275" r:id="rId4"/>
    <p:sldId id="300" r:id="rId5"/>
    <p:sldId id="299" r:id="rId6"/>
    <p:sldId id="294" r:id="rId7"/>
    <p:sldId id="295" r:id="rId8"/>
    <p:sldId id="298" r:id="rId9"/>
    <p:sldId id="276" r:id="rId10"/>
    <p:sldId id="256" r:id="rId11"/>
    <p:sldId id="258" r:id="rId12"/>
    <p:sldId id="296" r:id="rId13"/>
    <p:sldId id="289" r:id="rId14"/>
    <p:sldId id="305" r:id="rId15"/>
    <p:sldId id="302" r:id="rId16"/>
    <p:sldId id="303" r:id="rId17"/>
    <p:sldId id="282" r:id="rId18"/>
    <p:sldId id="261" r:id="rId19"/>
    <p:sldId id="307" r:id="rId20"/>
    <p:sldId id="308" r:id="rId21"/>
    <p:sldId id="309" r:id="rId22"/>
    <p:sldId id="310" r:id="rId23"/>
    <p:sldId id="311" r:id="rId24"/>
    <p:sldId id="312" r:id="rId25"/>
  </p:sldIdLst>
  <p:sldSz cx="9906000" cy="6858000" type="A4"/>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8C7A"/>
    <a:srgbClr val="FFCCCC"/>
    <a:srgbClr val="E5C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66" autoAdjust="0"/>
  </p:normalViewPr>
  <p:slideViewPr>
    <p:cSldViewPr snapToGrid="0">
      <p:cViewPr>
        <p:scale>
          <a:sx n="70" d="100"/>
          <a:sy n="70" d="100"/>
        </p:scale>
        <p:origin x="-1134" y="-48"/>
      </p:cViewPr>
      <p:guideLst>
        <p:guide orient="horz" pos="4201"/>
        <p:guide orient="horz" pos="119"/>
        <p:guide orient="horz" pos="2162"/>
        <p:guide orient="horz" pos="2828"/>
        <p:guide orient="horz" pos="1478"/>
        <p:guide pos="3116"/>
        <p:guide pos="5888"/>
        <p:guide pos="398"/>
        <p:guide pos="2216"/>
        <p:guide pos="402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C763E3-9EAF-4017-A52C-D24AFB0A2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kumimoji="1" lang="ja-JP" altLang="en-US"/>
        </a:p>
      </dgm:t>
    </dgm:pt>
    <dgm:pt modelId="{942189F9-DAC7-4C5C-A691-45F26355D23F}">
      <dgm:prSet phldrT="[テキスト]"/>
      <dgm:spPr/>
      <dgm:t>
        <a:bodyPr/>
        <a:lstStyle/>
        <a:p>
          <a:r>
            <a:rPr kumimoji="1" lang="ja-JP" altLang="en-US"/>
            <a:t>山林恩恵</a:t>
          </a:r>
          <a:endParaRPr kumimoji="1" lang="en-US" altLang="ja-JP"/>
        </a:p>
        <a:p>
          <a:r>
            <a:rPr kumimoji="1" lang="ja-JP" altLang="en-US"/>
            <a:t>享受期</a:t>
          </a:r>
          <a:endParaRPr kumimoji="1" lang="en-US" altLang="ja-JP"/>
        </a:p>
      </dgm:t>
    </dgm:pt>
    <dgm:pt modelId="{4C441524-2C79-46D8-BDAA-DC8494310705}" type="parTrans" cxnId="{BD555986-B3B0-40E7-BD9D-4070A47306F0}">
      <dgm:prSet/>
      <dgm:spPr/>
      <dgm:t>
        <a:bodyPr/>
        <a:lstStyle/>
        <a:p>
          <a:endParaRPr kumimoji="1" lang="ja-JP" altLang="en-US"/>
        </a:p>
      </dgm:t>
    </dgm:pt>
    <dgm:pt modelId="{AE48A375-3854-489B-B8B5-FD4ECFA6EE00}" type="sibTrans" cxnId="{BD555986-B3B0-40E7-BD9D-4070A47306F0}">
      <dgm:prSet/>
      <dgm:spPr/>
      <dgm:t>
        <a:bodyPr/>
        <a:lstStyle/>
        <a:p>
          <a:endParaRPr kumimoji="1" lang="ja-JP" altLang="en-US"/>
        </a:p>
      </dgm:t>
    </dgm:pt>
    <dgm:pt modelId="{DE9491BE-02FA-4D39-A264-748D8BD209C3}">
      <dgm:prSet phldrT="[テキスト]"/>
      <dgm:spPr/>
      <dgm:t>
        <a:bodyPr/>
        <a:lstStyle/>
        <a:p>
          <a:r>
            <a:rPr kumimoji="1" lang="ja-JP" altLang="en-US"/>
            <a:t>山林関係</a:t>
          </a:r>
          <a:endParaRPr kumimoji="1" lang="en-US" altLang="ja-JP"/>
        </a:p>
        <a:p>
          <a:r>
            <a:rPr kumimoji="1" lang="ja-JP" altLang="en-US"/>
            <a:t>希薄期</a:t>
          </a:r>
          <a:endParaRPr kumimoji="1" lang="en-US" altLang="ja-JP"/>
        </a:p>
      </dgm:t>
    </dgm:pt>
    <dgm:pt modelId="{5CBAA9EF-08BB-4A70-81DE-317AD3495D6C}" type="parTrans" cxnId="{D84C4840-071F-454C-ABA5-EA131CB42E04}">
      <dgm:prSet/>
      <dgm:spPr/>
      <dgm:t>
        <a:bodyPr/>
        <a:lstStyle/>
        <a:p>
          <a:endParaRPr kumimoji="1" lang="ja-JP" altLang="en-US"/>
        </a:p>
      </dgm:t>
    </dgm:pt>
    <dgm:pt modelId="{D5ECF988-9C06-4D73-B770-F7347C1D8B70}" type="sibTrans" cxnId="{D84C4840-071F-454C-ABA5-EA131CB42E04}">
      <dgm:prSet/>
      <dgm:spPr/>
      <dgm:t>
        <a:bodyPr/>
        <a:lstStyle/>
        <a:p>
          <a:endParaRPr kumimoji="1" lang="ja-JP" altLang="en-US"/>
        </a:p>
      </dgm:t>
    </dgm:pt>
    <dgm:pt modelId="{885C5ECD-CDE5-4A59-B5D2-93D94D5049F9}">
      <dgm:prSet phldrT="[テキスト]"/>
      <dgm:spPr>
        <a:solidFill>
          <a:srgbClr val="F88C7A"/>
        </a:solidFill>
      </dgm:spPr>
      <dgm:t>
        <a:bodyPr/>
        <a:lstStyle/>
        <a:p>
          <a:r>
            <a:rPr kumimoji="1" lang="ja-JP" altLang="en-US" dirty="0"/>
            <a:t>山主自覚期</a:t>
          </a:r>
        </a:p>
      </dgm:t>
    </dgm:pt>
    <dgm:pt modelId="{AE655BFD-24ED-4B6B-A3AF-7D90ABA17691}" type="sibTrans" cxnId="{E2B80F45-2945-4330-BDC9-ECE1CA62BBD3}">
      <dgm:prSet/>
      <dgm:spPr/>
      <dgm:t>
        <a:bodyPr/>
        <a:lstStyle/>
        <a:p>
          <a:endParaRPr kumimoji="1" lang="ja-JP" altLang="en-US"/>
        </a:p>
      </dgm:t>
    </dgm:pt>
    <dgm:pt modelId="{32E47181-6DB4-4A00-86DA-D7AC7A04AFD3}" type="parTrans" cxnId="{E2B80F45-2945-4330-BDC9-ECE1CA62BBD3}">
      <dgm:prSet/>
      <dgm:spPr/>
      <dgm:t>
        <a:bodyPr/>
        <a:lstStyle/>
        <a:p>
          <a:endParaRPr kumimoji="1" lang="ja-JP" altLang="en-US"/>
        </a:p>
      </dgm:t>
    </dgm:pt>
    <dgm:pt modelId="{883E88FE-03A3-4A3E-B795-5A2AD81D7A3D}">
      <dgm:prSet phldrT="[テキスト]"/>
      <dgm:spPr/>
      <dgm:t>
        <a:bodyPr/>
        <a:lstStyle/>
        <a:p>
          <a:r>
            <a:rPr kumimoji="1" lang="ja-JP" altLang="en-US" dirty="0"/>
            <a:t>イエ資産</a:t>
          </a:r>
          <a:endParaRPr kumimoji="1" lang="en-US" altLang="ja-JP" dirty="0"/>
        </a:p>
        <a:p>
          <a:r>
            <a:rPr kumimoji="1" lang="ja-JP" altLang="en-US" dirty="0"/>
            <a:t>継承準備期</a:t>
          </a:r>
        </a:p>
      </dgm:t>
    </dgm:pt>
    <dgm:pt modelId="{36F7361E-EC21-47B5-92CB-4B86781DBE92}" type="parTrans" cxnId="{90DE0D95-99D3-4487-A1D1-2D2D7AFD7E6F}">
      <dgm:prSet/>
      <dgm:spPr/>
      <dgm:t>
        <a:bodyPr/>
        <a:lstStyle/>
        <a:p>
          <a:endParaRPr kumimoji="1" lang="ja-JP" altLang="en-US"/>
        </a:p>
      </dgm:t>
    </dgm:pt>
    <dgm:pt modelId="{177658ED-318C-40FD-BCE6-39E031118897}" type="sibTrans" cxnId="{90DE0D95-99D3-4487-A1D1-2D2D7AFD7E6F}">
      <dgm:prSet/>
      <dgm:spPr/>
      <dgm:t>
        <a:bodyPr/>
        <a:lstStyle/>
        <a:p>
          <a:endParaRPr kumimoji="1" lang="ja-JP" altLang="en-US"/>
        </a:p>
      </dgm:t>
    </dgm:pt>
    <dgm:pt modelId="{810A5D80-84AB-4DA6-BA4A-475F00894636}" type="pres">
      <dgm:prSet presAssocID="{8DC763E3-9EAF-4017-A52C-D24AFB0A22F8}" presName="Name0" presStyleCnt="0">
        <dgm:presLayoutVars>
          <dgm:dir/>
          <dgm:animLvl val="lvl"/>
          <dgm:resizeHandles val="exact"/>
        </dgm:presLayoutVars>
      </dgm:prSet>
      <dgm:spPr/>
      <dgm:t>
        <a:bodyPr/>
        <a:lstStyle/>
        <a:p>
          <a:endParaRPr kumimoji="1" lang="ja-JP" altLang="en-US"/>
        </a:p>
      </dgm:t>
    </dgm:pt>
    <dgm:pt modelId="{1DE6D6D8-A3DB-4907-B1CB-0F3A95B26021}" type="pres">
      <dgm:prSet presAssocID="{942189F9-DAC7-4C5C-A691-45F26355D23F}" presName="parTxOnly" presStyleLbl="node1" presStyleIdx="0" presStyleCnt="4">
        <dgm:presLayoutVars>
          <dgm:chMax val="0"/>
          <dgm:chPref val="0"/>
          <dgm:bulletEnabled val="1"/>
        </dgm:presLayoutVars>
      </dgm:prSet>
      <dgm:spPr/>
      <dgm:t>
        <a:bodyPr/>
        <a:lstStyle/>
        <a:p>
          <a:endParaRPr kumimoji="1" lang="ja-JP" altLang="en-US"/>
        </a:p>
      </dgm:t>
    </dgm:pt>
    <dgm:pt modelId="{CBBF6D38-DE7D-43B5-88B8-5E6438873B55}" type="pres">
      <dgm:prSet presAssocID="{AE48A375-3854-489B-B8B5-FD4ECFA6EE00}" presName="parTxOnlySpace" presStyleCnt="0"/>
      <dgm:spPr/>
    </dgm:pt>
    <dgm:pt modelId="{C0BFCEAD-45C1-4C2E-9BAA-AA12950BD6F7}" type="pres">
      <dgm:prSet presAssocID="{DE9491BE-02FA-4D39-A264-748D8BD209C3}" presName="parTxOnly" presStyleLbl="node1" presStyleIdx="1" presStyleCnt="4">
        <dgm:presLayoutVars>
          <dgm:chMax val="0"/>
          <dgm:chPref val="0"/>
          <dgm:bulletEnabled val="1"/>
        </dgm:presLayoutVars>
      </dgm:prSet>
      <dgm:spPr/>
      <dgm:t>
        <a:bodyPr/>
        <a:lstStyle/>
        <a:p>
          <a:endParaRPr kumimoji="1" lang="ja-JP" altLang="en-US"/>
        </a:p>
      </dgm:t>
    </dgm:pt>
    <dgm:pt modelId="{45CA71B1-B10D-4F65-811C-7EE4D5113D2D}" type="pres">
      <dgm:prSet presAssocID="{D5ECF988-9C06-4D73-B770-F7347C1D8B70}" presName="parTxOnlySpace" presStyleCnt="0"/>
      <dgm:spPr/>
    </dgm:pt>
    <dgm:pt modelId="{F72CD18E-E8C6-4CB7-BACF-5D8105F5DBC1}" type="pres">
      <dgm:prSet presAssocID="{885C5ECD-CDE5-4A59-B5D2-93D94D5049F9}" presName="parTxOnly" presStyleLbl="node1" presStyleIdx="2" presStyleCnt="4">
        <dgm:presLayoutVars>
          <dgm:chMax val="0"/>
          <dgm:chPref val="0"/>
          <dgm:bulletEnabled val="1"/>
        </dgm:presLayoutVars>
      </dgm:prSet>
      <dgm:spPr/>
      <dgm:t>
        <a:bodyPr/>
        <a:lstStyle/>
        <a:p>
          <a:endParaRPr kumimoji="1" lang="ja-JP" altLang="en-US"/>
        </a:p>
      </dgm:t>
    </dgm:pt>
    <dgm:pt modelId="{68C23390-3C9D-4656-8BB7-07C477C91EE3}" type="pres">
      <dgm:prSet presAssocID="{AE655BFD-24ED-4B6B-A3AF-7D90ABA17691}" presName="parTxOnlySpace" presStyleCnt="0"/>
      <dgm:spPr/>
    </dgm:pt>
    <dgm:pt modelId="{EAB8FD13-A98F-4F9F-8F21-288E24EE5A8D}" type="pres">
      <dgm:prSet presAssocID="{883E88FE-03A3-4A3E-B795-5A2AD81D7A3D}" presName="parTxOnly" presStyleLbl="node1" presStyleIdx="3" presStyleCnt="4">
        <dgm:presLayoutVars>
          <dgm:chMax val="0"/>
          <dgm:chPref val="0"/>
          <dgm:bulletEnabled val="1"/>
        </dgm:presLayoutVars>
      </dgm:prSet>
      <dgm:spPr/>
      <dgm:t>
        <a:bodyPr/>
        <a:lstStyle/>
        <a:p>
          <a:endParaRPr kumimoji="1" lang="ja-JP" altLang="en-US"/>
        </a:p>
      </dgm:t>
    </dgm:pt>
  </dgm:ptLst>
  <dgm:cxnLst>
    <dgm:cxn modelId="{CC920272-99E4-4E90-A536-CF514C09946B}" type="presOf" srcId="{DE9491BE-02FA-4D39-A264-748D8BD209C3}" destId="{C0BFCEAD-45C1-4C2E-9BAA-AA12950BD6F7}" srcOrd="0" destOrd="0" presId="urn:microsoft.com/office/officeart/2005/8/layout/chevron1"/>
    <dgm:cxn modelId="{74D08C73-BECD-4C49-A738-6FEBC6BA4AF8}" type="presOf" srcId="{885C5ECD-CDE5-4A59-B5D2-93D94D5049F9}" destId="{F72CD18E-E8C6-4CB7-BACF-5D8105F5DBC1}" srcOrd="0" destOrd="0" presId="urn:microsoft.com/office/officeart/2005/8/layout/chevron1"/>
    <dgm:cxn modelId="{8DCF1F18-4633-4FB7-8D7D-36518DD4966A}" type="presOf" srcId="{942189F9-DAC7-4C5C-A691-45F26355D23F}" destId="{1DE6D6D8-A3DB-4907-B1CB-0F3A95B26021}" srcOrd="0" destOrd="0" presId="urn:microsoft.com/office/officeart/2005/8/layout/chevron1"/>
    <dgm:cxn modelId="{E2B80F45-2945-4330-BDC9-ECE1CA62BBD3}" srcId="{8DC763E3-9EAF-4017-A52C-D24AFB0A22F8}" destId="{885C5ECD-CDE5-4A59-B5D2-93D94D5049F9}" srcOrd="2" destOrd="0" parTransId="{32E47181-6DB4-4A00-86DA-D7AC7A04AFD3}" sibTransId="{AE655BFD-24ED-4B6B-A3AF-7D90ABA17691}"/>
    <dgm:cxn modelId="{D84C4840-071F-454C-ABA5-EA131CB42E04}" srcId="{8DC763E3-9EAF-4017-A52C-D24AFB0A22F8}" destId="{DE9491BE-02FA-4D39-A264-748D8BD209C3}" srcOrd="1" destOrd="0" parTransId="{5CBAA9EF-08BB-4A70-81DE-317AD3495D6C}" sibTransId="{D5ECF988-9C06-4D73-B770-F7347C1D8B70}"/>
    <dgm:cxn modelId="{90DE0D95-99D3-4487-A1D1-2D2D7AFD7E6F}" srcId="{8DC763E3-9EAF-4017-A52C-D24AFB0A22F8}" destId="{883E88FE-03A3-4A3E-B795-5A2AD81D7A3D}" srcOrd="3" destOrd="0" parTransId="{36F7361E-EC21-47B5-92CB-4B86781DBE92}" sibTransId="{177658ED-318C-40FD-BCE6-39E031118897}"/>
    <dgm:cxn modelId="{543A1CDF-83ED-4930-B4AB-06C51EAD53C3}" type="presOf" srcId="{883E88FE-03A3-4A3E-B795-5A2AD81D7A3D}" destId="{EAB8FD13-A98F-4F9F-8F21-288E24EE5A8D}" srcOrd="0" destOrd="0" presId="urn:microsoft.com/office/officeart/2005/8/layout/chevron1"/>
    <dgm:cxn modelId="{08C76EA6-9787-4B3C-A2D9-8624E5330D25}" type="presOf" srcId="{8DC763E3-9EAF-4017-A52C-D24AFB0A22F8}" destId="{810A5D80-84AB-4DA6-BA4A-475F00894636}" srcOrd="0" destOrd="0" presId="urn:microsoft.com/office/officeart/2005/8/layout/chevron1"/>
    <dgm:cxn modelId="{BD555986-B3B0-40E7-BD9D-4070A47306F0}" srcId="{8DC763E3-9EAF-4017-A52C-D24AFB0A22F8}" destId="{942189F9-DAC7-4C5C-A691-45F26355D23F}" srcOrd="0" destOrd="0" parTransId="{4C441524-2C79-46D8-BDAA-DC8494310705}" sibTransId="{AE48A375-3854-489B-B8B5-FD4ECFA6EE00}"/>
    <dgm:cxn modelId="{004F0953-6AC0-4018-A5F5-688EF3014E0A}" type="presParOf" srcId="{810A5D80-84AB-4DA6-BA4A-475F00894636}" destId="{1DE6D6D8-A3DB-4907-B1CB-0F3A95B26021}" srcOrd="0" destOrd="0" presId="urn:microsoft.com/office/officeart/2005/8/layout/chevron1"/>
    <dgm:cxn modelId="{30B5A508-BE8B-4D54-AA38-C66FA7B6CB91}" type="presParOf" srcId="{810A5D80-84AB-4DA6-BA4A-475F00894636}" destId="{CBBF6D38-DE7D-43B5-88B8-5E6438873B55}" srcOrd="1" destOrd="0" presId="urn:microsoft.com/office/officeart/2005/8/layout/chevron1"/>
    <dgm:cxn modelId="{9401FDE2-9E25-4FB6-ABB8-EB274B800B9F}" type="presParOf" srcId="{810A5D80-84AB-4DA6-BA4A-475F00894636}" destId="{C0BFCEAD-45C1-4C2E-9BAA-AA12950BD6F7}" srcOrd="2" destOrd="0" presId="urn:microsoft.com/office/officeart/2005/8/layout/chevron1"/>
    <dgm:cxn modelId="{50D9DB0F-3165-46FD-9802-E259BC7D5980}" type="presParOf" srcId="{810A5D80-84AB-4DA6-BA4A-475F00894636}" destId="{45CA71B1-B10D-4F65-811C-7EE4D5113D2D}" srcOrd="3" destOrd="0" presId="urn:microsoft.com/office/officeart/2005/8/layout/chevron1"/>
    <dgm:cxn modelId="{559C2159-BAAD-4EA2-A511-DFAC175D235B}" type="presParOf" srcId="{810A5D80-84AB-4DA6-BA4A-475F00894636}" destId="{F72CD18E-E8C6-4CB7-BACF-5D8105F5DBC1}" srcOrd="4" destOrd="0" presId="urn:microsoft.com/office/officeart/2005/8/layout/chevron1"/>
    <dgm:cxn modelId="{B04AE55B-CEE6-4785-A2C5-84E4657BB6F7}" type="presParOf" srcId="{810A5D80-84AB-4DA6-BA4A-475F00894636}" destId="{68C23390-3C9D-4656-8BB7-07C477C91EE3}" srcOrd="5" destOrd="0" presId="urn:microsoft.com/office/officeart/2005/8/layout/chevron1"/>
    <dgm:cxn modelId="{24F5CBC6-9DC1-4EC8-998A-51B48608832F}" type="presParOf" srcId="{810A5D80-84AB-4DA6-BA4A-475F00894636}" destId="{EAB8FD13-A98F-4F9F-8F21-288E24EE5A8D}"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C763E3-9EAF-4017-A52C-D24AFB0A2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kumimoji="1" lang="ja-JP" altLang="en-US"/>
        </a:p>
      </dgm:t>
    </dgm:pt>
    <dgm:pt modelId="{942189F9-DAC7-4C5C-A691-45F26355D23F}">
      <dgm:prSet phldrT="[テキスト]"/>
      <dgm:spPr>
        <a:solidFill>
          <a:srgbClr val="F88C7A"/>
        </a:solidFill>
        <a:ln>
          <a:solidFill>
            <a:srgbClr val="FF0000"/>
          </a:solidFill>
        </a:ln>
      </dgm:spPr>
      <dgm:t>
        <a:bodyPr/>
        <a:lstStyle/>
        <a:p>
          <a:r>
            <a:rPr kumimoji="1" lang="ja-JP" altLang="en-US" dirty="0" smtClean="0">
              <a:solidFill>
                <a:srgbClr val="FFFF00"/>
              </a:solidFill>
              <a:latin typeface="+mj-ea"/>
              <a:ea typeface="+mj-ea"/>
            </a:rPr>
            <a:t>素人山主向けの相談窓口・支援サービスがない</a:t>
          </a:r>
          <a:endParaRPr kumimoji="1" lang="en-US" altLang="ja-JP" dirty="0">
            <a:solidFill>
              <a:srgbClr val="FFFF00"/>
            </a:solidFill>
            <a:latin typeface="+mj-ea"/>
            <a:ea typeface="+mj-ea"/>
          </a:endParaRPr>
        </a:p>
      </dgm:t>
    </dgm:pt>
    <dgm:pt modelId="{4C441524-2C79-46D8-BDAA-DC8494310705}" type="parTrans" cxnId="{BD555986-B3B0-40E7-BD9D-4070A47306F0}">
      <dgm:prSet/>
      <dgm:spPr/>
      <dgm:t>
        <a:bodyPr/>
        <a:lstStyle/>
        <a:p>
          <a:endParaRPr kumimoji="1" lang="ja-JP" altLang="en-US"/>
        </a:p>
      </dgm:t>
    </dgm:pt>
    <dgm:pt modelId="{AE48A375-3854-489B-B8B5-FD4ECFA6EE00}" type="sibTrans" cxnId="{BD555986-B3B0-40E7-BD9D-4070A47306F0}">
      <dgm:prSet/>
      <dgm:spPr/>
      <dgm:t>
        <a:bodyPr/>
        <a:lstStyle/>
        <a:p>
          <a:endParaRPr kumimoji="1" lang="ja-JP" altLang="en-US"/>
        </a:p>
      </dgm:t>
    </dgm:pt>
    <dgm:pt modelId="{885C5ECD-CDE5-4A59-B5D2-93D94D5049F9}">
      <dgm:prSet phldrT="[テキスト]"/>
      <dgm:spPr>
        <a:solidFill>
          <a:schemeClr val="accent2">
            <a:lumMod val="75000"/>
          </a:schemeClr>
        </a:solidFill>
      </dgm:spPr>
      <dgm:t>
        <a:bodyPr/>
        <a:lstStyle/>
        <a:p>
          <a:r>
            <a:rPr kumimoji="1" lang="ja-JP" altLang="en-US" dirty="0" smtClean="0"/>
            <a:t>地域山主・林業プロとうまく連携できない</a:t>
          </a:r>
          <a:endParaRPr kumimoji="1" lang="ja-JP" altLang="en-US" dirty="0"/>
        </a:p>
      </dgm:t>
    </dgm:pt>
    <dgm:pt modelId="{AE655BFD-24ED-4B6B-A3AF-7D90ABA17691}" type="sibTrans" cxnId="{E2B80F45-2945-4330-BDC9-ECE1CA62BBD3}">
      <dgm:prSet/>
      <dgm:spPr/>
      <dgm:t>
        <a:bodyPr/>
        <a:lstStyle/>
        <a:p>
          <a:endParaRPr kumimoji="1" lang="ja-JP" altLang="en-US"/>
        </a:p>
      </dgm:t>
    </dgm:pt>
    <dgm:pt modelId="{32E47181-6DB4-4A00-86DA-D7AC7A04AFD3}" type="parTrans" cxnId="{E2B80F45-2945-4330-BDC9-ECE1CA62BBD3}">
      <dgm:prSet/>
      <dgm:spPr/>
      <dgm:t>
        <a:bodyPr/>
        <a:lstStyle/>
        <a:p>
          <a:endParaRPr kumimoji="1" lang="ja-JP" altLang="en-US"/>
        </a:p>
      </dgm:t>
    </dgm:pt>
    <dgm:pt modelId="{883E88FE-03A3-4A3E-B795-5A2AD81D7A3D}">
      <dgm:prSet phldrT="[テキスト]" custT="1"/>
      <dgm:spPr/>
      <dgm:t>
        <a:bodyPr/>
        <a:lstStyle/>
        <a:p>
          <a:r>
            <a:rPr kumimoji="1" lang="ja-JP" altLang="en-US" sz="1100" dirty="0" smtClean="0"/>
            <a:t>どうにもできない森林を　　　「放棄」</a:t>
          </a:r>
          <a:endParaRPr kumimoji="1" lang="ja-JP" altLang="en-US" sz="1100" dirty="0"/>
        </a:p>
      </dgm:t>
    </dgm:pt>
    <dgm:pt modelId="{36F7361E-EC21-47B5-92CB-4B86781DBE92}" type="parTrans" cxnId="{90DE0D95-99D3-4487-A1D1-2D2D7AFD7E6F}">
      <dgm:prSet/>
      <dgm:spPr/>
      <dgm:t>
        <a:bodyPr/>
        <a:lstStyle/>
        <a:p>
          <a:endParaRPr kumimoji="1" lang="ja-JP" altLang="en-US"/>
        </a:p>
      </dgm:t>
    </dgm:pt>
    <dgm:pt modelId="{177658ED-318C-40FD-BCE6-39E031118897}" type="sibTrans" cxnId="{90DE0D95-99D3-4487-A1D1-2D2D7AFD7E6F}">
      <dgm:prSet/>
      <dgm:spPr/>
      <dgm:t>
        <a:bodyPr/>
        <a:lstStyle/>
        <a:p>
          <a:endParaRPr kumimoji="1" lang="ja-JP" altLang="en-US"/>
        </a:p>
      </dgm:t>
    </dgm:pt>
    <dgm:pt modelId="{DE9491BE-02FA-4D39-A264-748D8BD209C3}">
      <dgm:prSet phldrT="[テキスト]"/>
      <dgm:spPr>
        <a:solidFill>
          <a:srgbClr val="92D050"/>
        </a:solidFill>
      </dgm:spPr>
      <dgm:t>
        <a:bodyPr/>
        <a:lstStyle/>
        <a:p>
          <a:r>
            <a:rPr kumimoji="1" lang="ja-JP" altLang="en-US" dirty="0" smtClean="0">
              <a:solidFill>
                <a:srgbClr val="FF0000"/>
              </a:solidFill>
              <a:effectLst>
                <a:outerShdw blurRad="38100" dist="38100" dir="2700000" algn="tl">
                  <a:srgbClr val="000000">
                    <a:alpha val="43137"/>
                  </a:srgbClr>
                </a:outerShdw>
              </a:effectLst>
            </a:rPr>
            <a:t>林業支援プログラムはある</a:t>
          </a:r>
          <a:endParaRPr kumimoji="1" lang="en-US" altLang="ja-JP" dirty="0">
            <a:solidFill>
              <a:srgbClr val="FF0000"/>
            </a:solidFill>
            <a:effectLst>
              <a:outerShdw blurRad="38100" dist="38100" dir="2700000" algn="tl">
                <a:srgbClr val="000000">
                  <a:alpha val="43137"/>
                </a:srgbClr>
              </a:outerShdw>
            </a:effectLst>
          </a:endParaRPr>
        </a:p>
      </dgm:t>
    </dgm:pt>
    <dgm:pt modelId="{D5ECF988-9C06-4D73-B770-F7347C1D8B70}" type="sibTrans" cxnId="{D84C4840-071F-454C-ABA5-EA131CB42E04}">
      <dgm:prSet/>
      <dgm:spPr/>
      <dgm:t>
        <a:bodyPr/>
        <a:lstStyle/>
        <a:p>
          <a:endParaRPr kumimoji="1" lang="ja-JP" altLang="en-US"/>
        </a:p>
      </dgm:t>
    </dgm:pt>
    <dgm:pt modelId="{5CBAA9EF-08BB-4A70-81DE-317AD3495D6C}" type="parTrans" cxnId="{D84C4840-071F-454C-ABA5-EA131CB42E04}">
      <dgm:prSet/>
      <dgm:spPr/>
      <dgm:t>
        <a:bodyPr/>
        <a:lstStyle/>
        <a:p>
          <a:endParaRPr kumimoji="1" lang="ja-JP" altLang="en-US"/>
        </a:p>
      </dgm:t>
    </dgm:pt>
    <dgm:pt modelId="{810A5D80-84AB-4DA6-BA4A-475F00894636}" type="pres">
      <dgm:prSet presAssocID="{8DC763E3-9EAF-4017-A52C-D24AFB0A22F8}" presName="Name0" presStyleCnt="0">
        <dgm:presLayoutVars>
          <dgm:dir/>
          <dgm:animLvl val="lvl"/>
          <dgm:resizeHandles val="exact"/>
        </dgm:presLayoutVars>
      </dgm:prSet>
      <dgm:spPr/>
      <dgm:t>
        <a:bodyPr/>
        <a:lstStyle/>
        <a:p>
          <a:endParaRPr kumimoji="1" lang="ja-JP" altLang="en-US"/>
        </a:p>
      </dgm:t>
    </dgm:pt>
    <dgm:pt modelId="{1DE6D6D8-A3DB-4907-B1CB-0F3A95B26021}" type="pres">
      <dgm:prSet presAssocID="{942189F9-DAC7-4C5C-A691-45F26355D23F}" presName="parTxOnly" presStyleLbl="node1" presStyleIdx="0" presStyleCnt="4" custLinFactX="79608" custLinFactNeighborX="100000" custLinFactNeighborY="-1846">
        <dgm:presLayoutVars>
          <dgm:chMax val="0"/>
          <dgm:chPref val="0"/>
          <dgm:bulletEnabled val="1"/>
        </dgm:presLayoutVars>
      </dgm:prSet>
      <dgm:spPr/>
      <dgm:t>
        <a:bodyPr/>
        <a:lstStyle/>
        <a:p>
          <a:endParaRPr kumimoji="1" lang="ja-JP" altLang="en-US"/>
        </a:p>
      </dgm:t>
    </dgm:pt>
    <dgm:pt modelId="{CBBF6D38-DE7D-43B5-88B8-5E6438873B55}" type="pres">
      <dgm:prSet presAssocID="{AE48A375-3854-489B-B8B5-FD4ECFA6EE00}" presName="parTxOnlySpace" presStyleCnt="0"/>
      <dgm:spPr/>
    </dgm:pt>
    <dgm:pt modelId="{C0BFCEAD-45C1-4C2E-9BAA-AA12950BD6F7}" type="pres">
      <dgm:prSet presAssocID="{DE9491BE-02FA-4D39-A264-748D8BD209C3}" presName="parTxOnly" presStyleLbl="node1" presStyleIdx="1" presStyleCnt="4" custLinFactX="-79334" custLinFactNeighborX="-100000" custLinFactNeighborY="-1846">
        <dgm:presLayoutVars>
          <dgm:chMax val="0"/>
          <dgm:chPref val="0"/>
          <dgm:bulletEnabled val="1"/>
        </dgm:presLayoutVars>
      </dgm:prSet>
      <dgm:spPr/>
      <dgm:t>
        <a:bodyPr/>
        <a:lstStyle/>
        <a:p>
          <a:endParaRPr kumimoji="1" lang="ja-JP" altLang="en-US"/>
        </a:p>
      </dgm:t>
    </dgm:pt>
    <dgm:pt modelId="{45CA71B1-B10D-4F65-811C-7EE4D5113D2D}" type="pres">
      <dgm:prSet presAssocID="{D5ECF988-9C06-4D73-B770-F7347C1D8B70}" presName="parTxOnlySpace" presStyleCnt="0"/>
      <dgm:spPr/>
    </dgm:pt>
    <dgm:pt modelId="{F72CD18E-E8C6-4CB7-BACF-5D8105F5DBC1}" type="pres">
      <dgm:prSet presAssocID="{885C5ECD-CDE5-4A59-B5D2-93D94D5049F9}" presName="parTxOnly" presStyleLbl="node1" presStyleIdx="2" presStyleCnt="4">
        <dgm:presLayoutVars>
          <dgm:chMax val="0"/>
          <dgm:chPref val="0"/>
          <dgm:bulletEnabled val="1"/>
        </dgm:presLayoutVars>
      </dgm:prSet>
      <dgm:spPr/>
      <dgm:t>
        <a:bodyPr/>
        <a:lstStyle/>
        <a:p>
          <a:endParaRPr kumimoji="1" lang="ja-JP" altLang="en-US"/>
        </a:p>
      </dgm:t>
    </dgm:pt>
    <dgm:pt modelId="{68C23390-3C9D-4656-8BB7-07C477C91EE3}" type="pres">
      <dgm:prSet presAssocID="{AE655BFD-24ED-4B6B-A3AF-7D90ABA17691}" presName="parTxOnlySpace" presStyleCnt="0"/>
      <dgm:spPr/>
    </dgm:pt>
    <dgm:pt modelId="{EAB8FD13-A98F-4F9F-8F21-288E24EE5A8D}" type="pres">
      <dgm:prSet presAssocID="{883E88FE-03A3-4A3E-B795-5A2AD81D7A3D}" presName="parTxOnly" presStyleLbl="node1" presStyleIdx="3" presStyleCnt="4">
        <dgm:presLayoutVars>
          <dgm:chMax val="0"/>
          <dgm:chPref val="0"/>
          <dgm:bulletEnabled val="1"/>
        </dgm:presLayoutVars>
      </dgm:prSet>
      <dgm:spPr/>
      <dgm:t>
        <a:bodyPr/>
        <a:lstStyle/>
        <a:p>
          <a:endParaRPr kumimoji="1" lang="ja-JP" altLang="en-US"/>
        </a:p>
      </dgm:t>
    </dgm:pt>
  </dgm:ptLst>
  <dgm:cxnLst>
    <dgm:cxn modelId="{564C6B34-F897-4B33-A973-6382E34AEBD6}" type="presOf" srcId="{885C5ECD-CDE5-4A59-B5D2-93D94D5049F9}" destId="{F72CD18E-E8C6-4CB7-BACF-5D8105F5DBC1}" srcOrd="0" destOrd="0" presId="urn:microsoft.com/office/officeart/2005/8/layout/chevron1"/>
    <dgm:cxn modelId="{E2B80F45-2945-4330-BDC9-ECE1CA62BBD3}" srcId="{8DC763E3-9EAF-4017-A52C-D24AFB0A22F8}" destId="{885C5ECD-CDE5-4A59-B5D2-93D94D5049F9}" srcOrd="2" destOrd="0" parTransId="{32E47181-6DB4-4A00-86DA-D7AC7A04AFD3}" sibTransId="{AE655BFD-24ED-4B6B-A3AF-7D90ABA17691}"/>
    <dgm:cxn modelId="{D84C4840-071F-454C-ABA5-EA131CB42E04}" srcId="{8DC763E3-9EAF-4017-A52C-D24AFB0A22F8}" destId="{DE9491BE-02FA-4D39-A264-748D8BD209C3}" srcOrd="1" destOrd="0" parTransId="{5CBAA9EF-08BB-4A70-81DE-317AD3495D6C}" sibTransId="{D5ECF988-9C06-4D73-B770-F7347C1D8B70}"/>
    <dgm:cxn modelId="{CA69512A-90CB-4935-AE72-AA329FAF45EC}" type="presOf" srcId="{DE9491BE-02FA-4D39-A264-748D8BD209C3}" destId="{C0BFCEAD-45C1-4C2E-9BAA-AA12950BD6F7}" srcOrd="0" destOrd="0" presId="urn:microsoft.com/office/officeart/2005/8/layout/chevron1"/>
    <dgm:cxn modelId="{B41F18E2-7492-4387-8CEE-8F53A0CCB5B9}" type="presOf" srcId="{8DC763E3-9EAF-4017-A52C-D24AFB0A22F8}" destId="{810A5D80-84AB-4DA6-BA4A-475F00894636}" srcOrd="0" destOrd="0" presId="urn:microsoft.com/office/officeart/2005/8/layout/chevron1"/>
    <dgm:cxn modelId="{90DE0D95-99D3-4487-A1D1-2D2D7AFD7E6F}" srcId="{8DC763E3-9EAF-4017-A52C-D24AFB0A22F8}" destId="{883E88FE-03A3-4A3E-B795-5A2AD81D7A3D}" srcOrd="3" destOrd="0" parTransId="{36F7361E-EC21-47B5-92CB-4B86781DBE92}" sibTransId="{177658ED-318C-40FD-BCE6-39E031118897}"/>
    <dgm:cxn modelId="{656DDC39-C509-4825-86DF-82156862C0FE}" type="presOf" srcId="{942189F9-DAC7-4C5C-A691-45F26355D23F}" destId="{1DE6D6D8-A3DB-4907-B1CB-0F3A95B26021}" srcOrd="0" destOrd="0" presId="urn:microsoft.com/office/officeart/2005/8/layout/chevron1"/>
    <dgm:cxn modelId="{E8413FA0-924E-4947-87CE-3BFCA1C55C62}" type="presOf" srcId="{883E88FE-03A3-4A3E-B795-5A2AD81D7A3D}" destId="{EAB8FD13-A98F-4F9F-8F21-288E24EE5A8D}" srcOrd="0" destOrd="0" presId="urn:microsoft.com/office/officeart/2005/8/layout/chevron1"/>
    <dgm:cxn modelId="{BD555986-B3B0-40E7-BD9D-4070A47306F0}" srcId="{8DC763E3-9EAF-4017-A52C-D24AFB0A22F8}" destId="{942189F9-DAC7-4C5C-A691-45F26355D23F}" srcOrd="0" destOrd="0" parTransId="{4C441524-2C79-46D8-BDAA-DC8494310705}" sibTransId="{AE48A375-3854-489B-B8B5-FD4ECFA6EE00}"/>
    <dgm:cxn modelId="{8BECC2FA-27EE-48B5-9AD8-0230EADC997F}" type="presParOf" srcId="{810A5D80-84AB-4DA6-BA4A-475F00894636}" destId="{1DE6D6D8-A3DB-4907-B1CB-0F3A95B26021}" srcOrd="0" destOrd="0" presId="urn:microsoft.com/office/officeart/2005/8/layout/chevron1"/>
    <dgm:cxn modelId="{3F036B47-6659-4AA9-A677-CD3B7126E367}" type="presParOf" srcId="{810A5D80-84AB-4DA6-BA4A-475F00894636}" destId="{CBBF6D38-DE7D-43B5-88B8-5E6438873B55}" srcOrd="1" destOrd="0" presId="urn:microsoft.com/office/officeart/2005/8/layout/chevron1"/>
    <dgm:cxn modelId="{5009E960-406C-446A-AB1A-B868B8D3E660}" type="presParOf" srcId="{810A5D80-84AB-4DA6-BA4A-475F00894636}" destId="{C0BFCEAD-45C1-4C2E-9BAA-AA12950BD6F7}" srcOrd="2" destOrd="0" presId="urn:microsoft.com/office/officeart/2005/8/layout/chevron1"/>
    <dgm:cxn modelId="{C01CAE6C-6B5A-44FF-BF1E-38BCE6B7FB2B}" type="presParOf" srcId="{810A5D80-84AB-4DA6-BA4A-475F00894636}" destId="{45CA71B1-B10D-4F65-811C-7EE4D5113D2D}" srcOrd="3" destOrd="0" presId="urn:microsoft.com/office/officeart/2005/8/layout/chevron1"/>
    <dgm:cxn modelId="{76E2B2BD-1431-48B6-938E-9474FB356C24}" type="presParOf" srcId="{810A5D80-84AB-4DA6-BA4A-475F00894636}" destId="{F72CD18E-E8C6-4CB7-BACF-5D8105F5DBC1}" srcOrd="4" destOrd="0" presId="urn:microsoft.com/office/officeart/2005/8/layout/chevron1"/>
    <dgm:cxn modelId="{A6657BF4-C895-4791-8DBC-9FC78C9B82BA}" type="presParOf" srcId="{810A5D80-84AB-4DA6-BA4A-475F00894636}" destId="{68C23390-3C9D-4656-8BB7-07C477C91EE3}" srcOrd="5" destOrd="0" presId="urn:microsoft.com/office/officeart/2005/8/layout/chevron1"/>
    <dgm:cxn modelId="{FFB07DB3-6118-4CF6-86F2-7E0A044FCF21}" type="presParOf" srcId="{810A5D80-84AB-4DA6-BA4A-475F00894636}" destId="{EAB8FD13-A98F-4F9F-8F21-288E24EE5A8D}"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C763E3-9EAF-4017-A52C-D24AFB0A2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kumimoji="1" lang="ja-JP" altLang="en-US"/>
        </a:p>
      </dgm:t>
    </dgm:pt>
    <dgm:pt modelId="{942189F9-DAC7-4C5C-A691-45F26355D23F}">
      <dgm:prSet phldrT="[テキスト]"/>
      <dgm:spPr/>
      <dgm:t>
        <a:bodyPr/>
        <a:lstStyle/>
        <a:p>
          <a:r>
            <a:rPr kumimoji="1" lang="ja-JP" altLang="en-US"/>
            <a:t>山林恩恵</a:t>
          </a:r>
          <a:endParaRPr kumimoji="1" lang="en-US" altLang="ja-JP"/>
        </a:p>
        <a:p>
          <a:r>
            <a:rPr kumimoji="1" lang="ja-JP" altLang="en-US"/>
            <a:t>享受期</a:t>
          </a:r>
          <a:endParaRPr kumimoji="1" lang="en-US" altLang="ja-JP"/>
        </a:p>
      </dgm:t>
    </dgm:pt>
    <dgm:pt modelId="{4C441524-2C79-46D8-BDAA-DC8494310705}" type="parTrans" cxnId="{BD555986-B3B0-40E7-BD9D-4070A47306F0}">
      <dgm:prSet/>
      <dgm:spPr/>
      <dgm:t>
        <a:bodyPr/>
        <a:lstStyle/>
        <a:p>
          <a:endParaRPr kumimoji="1" lang="ja-JP" altLang="en-US"/>
        </a:p>
      </dgm:t>
    </dgm:pt>
    <dgm:pt modelId="{AE48A375-3854-489B-B8B5-FD4ECFA6EE00}" type="sibTrans" cxnId="{BD555986-B3B0-40E7-BD9D-4070A47306F0}">
      <dgm:prSet/>
      <dgm:spPr/>
      <dgm:t>
        <a:bodyPr/>
        <a:lstStyle/>
        <a:p>
          <a:endParaRPr kumimoji="1" lang="ja-JP" altLang="en-US"/>
        </a:p>
      </dgm:t>
    </dgm:pt>
    <dgm:pt modelId="{DE9491BE-02FA-4D39-A264-748D8BD209C3}">
      <dgm:prSet phldrT="[テキスト]"/>
      <dgm:spPr/>
      <dgm:t>
        <a:bodyPr/>
        <a:lstStyle/>
        <a:p>
          <a:r>
            <a:rPr kumimoji="1" lang="ja-JP" altLang="en-US"/>
            <a:t>山林関係</a:t>
          </a:r>
          <a:endParaRPr kumimoji="1" lang="en-US" altLang="ja-JP"/>
        </a:p>
        <a:p>
          <a:r>
            <a:rPr kumimoji="1" lang="ja-JP" altLang="en-US"/>
            <a:t>希薄期</a:t>
          </a:r>
          <a:endParaRPr kumimoji="1" lang="en-US" altLang="ja-JP"/>
        </a:p>
      </dgm:t>
    </dgm:pt>
    <dgm:pt modelId="{5CBAA9EF-08BB-4A70-81DE-317AD3495D6C}" type="parTrans" cxnId="{D84C4840-071F-454C-ABA5-EA131CB42E04}">
      <dgm:prSet/>
      <dgm:spPr/>
      <dgm:t>
        <a:bodyPr/>
        <a:lstStyle/>
        <a:p>
          <a:endParaRPr kumimoji="1" lang="ja-JP" altLang="en-US"/>
        </a:p>
      </dgm:t>
    </dgm:pt>
    <dgm:pt modelId="{D5ECF988-9C06-4D73-B770-F7347C1D8B70}" type="sibTrans" cxnId="{D84C4840-071F-454C-ABA5-EA131CB42E04}">
      <dgm:prSet/>
      <dgm:spPr/>
      <dgm:t>
        <a:bodyPr/>
        <a:lstStyle/>
        <a:p>
          <a:endParaRPr kumimoji="1" lang="ja-JP" altLang="en-US"/>
        </a:p>
      </dgm:t>
    </dgm:pt>
    <dgm:pt modelId="{885C5ECD-CDE5-4A59-B5D2-93D94D5049F9}">
      <dgm:prSet phldrT="[テキスト]"/>
      <dgm:spPr>
        <a:solidFill>
          <a:srgbClr val="F88C7A"/>
        </a:solidFill>
      </dgm:spPr>
      <dgm:t>
        <a:bodyPr/>
        <a:lstStyle/>
        <a:p>
          <a:r>
            <a:rPr kumimoji="1" lang="ja-JP" altLang="en-US" dirty="0"/>
            <a:t>山主自覚期</a:t>
          </a:r>
        </a:p>
      </dgm:t>
    </dgm:pt>
    <dgm:pt modelId="{AE655BFD-24ED-4B6B-A3AF-7D90ABA17691}" type="sibTrans" cxnId="{E2B80F45-2945-4330-BDC9-ECE1CA62BBD3}">
      <dgm:prSet/>
      <dgm:spPr/>
      <dgm:t>
        <a:bodyPr/>
        <a:lstStyle/>
        <a:p>
          <a:endParaRPr kumimoji="1" lang="ja-JP" altLang="en-US"/>
        </a:p>
      </dgm:t>
    </dgm:pt>
    <dgm:pt modelId="{32E47181-6DB4-4A00-86DA-D7AC7A04AFD3}" type="parTrans" cxnId="{E2B80F45-2945-4330-BDC9-ECE1CA62BBD3}">
      <dgm:prSet/>
      <dgm:spPr/>
      <dgm:t>
        <a:bodyPr/>
        <a:lstStyle/>
        <a:p>
          <a:endParaRPr kumimoji="1" lang="ja-JP" altLang="en-US"/>
        </a:p>
      </dgm:t>
    </dgm:pt>
    <dgm:pt modelId="{883E88FE-03A3-4A3E-B795-5A2AD81D7A3D}">
      <dgm:prSet phldrT="[テキスト]"/>
      <dgm:spPr/>
      <dgm:t>
        <a:bodyPr/>
        <a:lstStyle/>
        <a:p>
          <a:r>
            <a:rPr kumimoji="1" lang="ja-JP" altLang="en-US" dirty="0"/>
            <a:t>イエ資産</a:t>
          </a:r>
          <a:endParaRPr kumimoji="1" lang="en-US" altLang="ja-JP" dirty="0"/>
        </a:p>
        <a:p>
          <a:r>
            <a:rPr kumimoji="1" lang="ja-JP" altLang="en-US" dirty="0"/>
            <a:t>継承準備期</a:t>
          </a:r>
        </a:p>
      </dgm:t>
    </dgm:pt>
    <dgm:pt modelId="{36F7361E-EC21-47B5-92CB-4B86781DBE92}" type="parTrans" cxnId="{90DE0D95-99D3-4487-A1D1-2D2D7AFD7E6F}">
      <dgm:prSet/>
      <dgm:spPr/>
      <dgm:t>
        <a:bodyPr/>
        <a:lstStyle/>
        <a:p>
          <a:endParaRPr kumimoji="1" lang="ja-JP" altLang="en-US"/>
        </a:p>
      </dgm:t>
    </dgm:pt>
    <dgm:pt modelId="{177658ED-318C-40FD-BCE6-39E031118897}" type="sibTrans" cxnId="{90DE0D95-99D3-4487-A1D1-2D2D7AFD7E6F}">
      <dgm:prSet/>
      <dgm:spPr/>
      <dgm:t>
        <a:bodyPr/>
        <a:lstStyle/>
        <a:p>
          <a:endParaRPr kumimoji="1" lang="ja-JP" altLang="en-US"/>
        </a:p>
      </dgm:t>
    </dgm:pt>
    <dgm:pt modelId="{810A5D80-84AB-4DA6-BA4A-475F00894636}" type="pres">
      <dgm:prSet presAssocID="{8DC763E3-9EAF-4017-A52C-D24AFB0A22F8}" presName="Name0" presStyleCnt="0">
        <dgm:presLayoutVars>
          <dgm:dir/>
          <dgm:animLvl val="lvl"/>
          <dgm:resizeHandles val="exact"/>
        </dgm:presLayoutVars>
      </dgm:prSet>
      <dgm:spPr/>
      <dgm:t>
        <a:bodyPr/>
        <a:lstStyle/>
        <a:p>
          <a:endParaRPr kumimoji="1" lang="ja-JP" altLang="en-US"/>
        </a:p>
      </dgm:t>
    </dgm:pt>
    <dgm:pt modelId="{1DE6D6D8-A3DB-4907-B1CB-0F3A95B26021}" type="pres">
      <dgm:prSet presAssocID="{942189F9-DAC7-4C5C-A691-45F26355D23F}" presName="parTxOnly" presStyleLbl="node1" presStyleIdx="0" presStyleCnt="4">
        <dgm:presLayoutVars>
          <dgm:chMax val="0"/>
          <dgm:chPref val="0"/>
          <dgm:bulletEnabled val="1"/>
        </dgm:presLayoutVars>
      </dgm:prSet>
      <dgm:spPr/>
      <dgm:t>
        <a:bodyPr/>
        <a:lstStyle/>
        <a:p>
          <a:endParaRPr kumimoji="1" lang="ja-JP" altLang="en-US"/>
        </a:p>
      </dgm:t>
    </dgm:pt>
    <dgm:pt modelId="{CBBF6D38-DE7D-43B5-88B8-5E6438873B55}" type="pres">
      <dgm:prSet presAssocID="{AE48A375-3854-489B-B8B5-FD4ECFA6EE00}" presName="parTxOnlySpace" presStyleCnt="0"/>
      <dgm:spPr/>
    </dgm:pt>
    <dgm:pt modelId="{C0BFCEAD-45C1-4C2E-9BAA-AA12950BD6F7}" type="pres">
      <dgm:prSet presAssocID="{DE9491BE-02FA-4D39-A264-748D8BD209C3}" presName="parTxOnly" presStyleLbl="node1" presStyleIdx="1" presStyleCnt="4">
        <dgm:presLayoutVars>
          <dgm:chMax val="0"/>
          <dgm:chPref val="0"/>
          <dgm:bulletEnabled val="1"/>
        </dgm:presLayoutVars>
      </dgm:prSet>
      <dgm:spPr/>
      <dgm:t>
        <a:bodyPr/>
        <a:lstStyle/>
        <a:p>
          <a:endParaRPr kumimoji="1" lang="ja-JP" altLang="en-US"/>
        </a:p>
      </dgm:t>
    </dgm:pt>
    <dgm:pt modelId="{45CA71B1-B10D-4F65-811C-7EE4D5113D2D}" type="pres">
      <dgm:prSet presAssocID="{D5ECF988-9C06-4D73-B770-F7347C1D8B70}" presName="parTxOnlySpace" presStyleCnt="0"/>
      <dgm:spPr/>
    </dgm:pt>
    <dgm:pt modelId="{F72CD18E-E8C6-4CB7-BACF-5D8105F5DBC1}" type="pres">
      <dgm:prSet presAssocID="{885C5ECD-CDE5-4A59-B5D2-93D94D5049F9}" presName="parTxOnly" presStyleLbl="node1" presStyleIdx="2" presStyleCnt="4">
        <dgm:presLayoutVars>
          <dgm:chMax val="0"/>
          <dgm:chPref val="0"/>
          <dgm:bulletEnabled val="1"/>
        </dgm:presLayoutVars>
      </dgm:prSet>
      <dgm:spPr/>
      <dgm:t>
        <a:bodyPr/>
        <a:lstStyle/>
        <a:p>
          <a:endParaRPr kumimoji="1" lang="ja-JP" altLang="en-US"/>
        </a:p>
      </dgm:t>
    </dgm:pt>
    <dgm:pt modelId="{68C23390-3C9D-4656-8BB7-07C477C91EE3}" type="pres">
      <dgm:prSet presAssocID="{AE655BFD-24ED-4B6B-A3AF-7D90ABA17691}" presName="parTxOnlySpace" presStyleCnt="0"/>
      <dgm:spPr/>
    </dgm:pt>
    <dgm:pt modelId="{EAB8FD13-A98F-4F9F-8F21-288E24EE5A8D}" type="pres">
      <dgm:prSet presAssocID="{883E88FE-03A3-4A3E-B795-5A2AD81D7A3D}" presName="parTxOnly" presStyleLbl="node1" presStyleIdx="3" presStyleCnt="4">
        <dgm:presLayoutVars>
          <dgm:chMax val="0"/>
          <dgm:chPref val="0"/>
          <dgm:bulletEnabled val="1"/>
        </dgm:presLayoutVars>
      </dgm:prSet>
      <dgm:spPr/>
      <dgm:t>
        <a:bodyPr/>
        <a:lstStyle/>
        <a:p>
          <a:endParaRPr kumimoji="1" lang="ja-JP" altLang="en-US"/>
        </a:p>
      </dgm:t>
    </dgm:pt>
  </dgm:ptLst>
  <dgm:cxnLst>
    <dgm:cxn modelId="{D84C4840-071F-454C-ABA5-EA131CB42E04}" srcId="{8DC763E3-9EAF-4017-A52C-D24AFB0A22F8}" destId="{DE9491BE-02FA-4D39-A264-748D8BD209C3}" srcOrd="1" destOrd="0" parTransId="{5CBAA9EF-08BB-4A70-81DE-317AD3495D6C}" sibTransId="{D5ECF988-9C06-4D73-B770-F7347C1D8B70}"/>
    <dgm:cxn modelId="{919C9AA1-3600-4884-8182-C21F84371E8B}" type="presOf" srcId="{8DC763E3-9EAF-4017-A52C-D24AFB0A22F8}" destId="{810A5D80-84AB-4DA6-BA4A-475F00894636}" srcOrd="0" destOrd="0" presId="urn:microsoft.com/office/officeart/2005/8/layout/chevron1"/>
    <dgm:cxn modelId="{F1F6D32B-D5D8-4353-8B26-6EF3E7591866}" type="presOf" srcId="{DE9491BE-02FA-4D39-A264-748D8BD209C3}" destId="{C0BFCEAD-45C1-4C2E-9BAA-AA12950BD6F7}" srcOrd="0" destOrd="0" presId="urn:microsoft.com/office/officeart/2005/8/layout/chevron1"/>
    <dgm:cxn modelId="{6300D294-088D-4593-AECD-9C10DDA31228}" type="presOf" srcId="{883E88FE-03A3-4A3E-B795-5A2AD81D7A3D}" destId="{EAB8FD13-A98F-4F9F-8F21-288E24EE5A8D}" srcOrd="0" destOrd="0" presId="urn:microsoft.com/office/officeart/2005/8/layout/chevron1"/>
    <dgm:cxn modelId="{4B030CF9-9F27-4687-A670-13CF9E3EAD32}" type="presOf" srcId="{942189F9-DAC7-4C5C-A691-45F26355D23F}" destId="{1DE6D6D8-A3DB-4907-B1CB-0F3A95B26021}" srcOrd="0" destOrd="0" presId="urn:microsoft.com/office/officeart/2005/8/layout/chevron1"/>
    <dgm:cxn modelId="{F25FB283-0279-4238-8694-E5D32AD19B41}" type="presOf" srcId="{885C5ECD-CDE5-4A59-B5D2-93D94D5049F9}" destId="{F72CD18E-E8C6-4CB7-BACF-5D8105F5DBC1}" srcOrd="0" destOrd="0" presId="urn:microsoft.com/office/officeart/2005/8/layout/chevron1"/>
    <dgm:cxn modelId="{90DE0D95-99D3-4487-A1D1-2D2D7AFD7E6F}" srcId="{8DC763E3-9EAF-4017-A52C-D24AFB0A22F8}" destId="{883E88FE-03A3-4A3E-B795-5A2AD81D7A3D}" srcOrd="3" destOrd="0" parTransId="{36F7361E-EC21-47B5-92CB-4B86781DBE92}" sibTransId="{177658ED-318C-40FD-BCE6-39E031118897}"/>
    <dgm:cxn modelId="{BD555986-B3B0-40E7-BD9D-4070A47306F0}" srcId="{8DC763E3-9EAF-4017-A52C-D24AFB0A22F8}" destId="{942189F9-DAC7-4C5C-A691-45F26355D23F}" srcOrd="0" destOrd="0" parTransId="{4C441524-2C79-46D8-BDAA-DC8494310705}" sibTransId="{AE48A375-3854-489B-B8B5-FD4ECFA6EE00}"/>
    <dgm:cxn modelId="{E2B80F45-2945-4330-BDC9-ECE1CA62BBD3}" srcId="{8DC763E3-9EAF-4017-A52C-D24AFB0A22F8}" destId="{885C5ECD-CDE5-4A59-B5D2-93D94D5049F9}" srcOrd="2" destOrd="0" parTransId="{32E47181-6DB4-4A00-86DA-D7AC7A04AFD3}" sibTransId="{AE655BFD-24ED-4B6B-A3AF-7D90ABA17691}"/>
    <dgm:cxn modelId="{4570571B-BC83-407B-9FB6-6997015C27D6}" type="presParOf" srcId="{810A5D80-84AB-4DA6-BA4A-475F00894636}" destId="{1DE6D6D8-A3DB-4907-B1CB-0F3A95B26021}" srcOrd="0" destOrd="0" presId="urn:microsoft.com/office/officeart/2005/8/layout/chevron1"/>
    <dgm:cxn modelId="{0F9CE921-8CED-4D5A-AAD0-A24CA4E5AF36}" type="presParOf" srcId="{810A5D80-84AB-4DA6-BA4A-475F00894636}" destId="{CBBF6D38-DE7D-43B5-88B8-5E6438873B55}" srcOrd="1" destOrd="0" presId="urn:microsoft.com/office/officeart/2005/8/layout/chevron1"/>
    <dgm:cxn modelId="{D05FBCC3-DB70-4E00-8F4E-C6E2A5E8C013}" type="presParOf" srcId="{810A5D80-84AB-4DA6-BA4A-475F00894636}" destId="{C0BFCEAD-45C1-4C2E-9BAA-AA12950BD6F7}" srcOrd="2" destOrd="0" presId="urn:microsoft.com/office/officeart/2005/8/layout/chevron1"/>
    <dgm:cxn modelId="{9D6EDA6A-C8E5-4D22-8E52-0C5EA08B51B3}" type="presParOf" srcId="{810A5D80-84AB-4DA6-BA4A-475F00894636}" destId="{45CA71B1-B10D-4F65-811C-7EE4D5113D2D}" srcOrd="3" destOrd="0" presId="urn:microsoft.com/office/officeart/2005/8/layout/chevron1"/>
    <dgm:cxn modelId="{0A4C573F-7D70-4AE6-8B5A-1527FECA2365}" type="presParOf" srcId="{810A5D80-84AB-4DA6-BA4A-475F00894636}" destId="{F72CD18E-E8C6-4CB7-BACF-5D8105F5DBC1}" srcOrd="4" destOrd="0" presId="urn:microsoft.com/office/officeart/2005/8/layout/chevron1"/>
    <dgm:cxn modelId="{6DAA7283-CF94-4AFC-89F0-B15D2273377B}" type="presParOf" srcId="{810A5D80-84AB-4DA6-BA4A-475F00894636}" destId="{68C23390-3C9D-4656-8BB7-07C477C91EE3}" srcOrd="5" destOrd="0" presId="urn:microsoft.com/office/officeart/2005/8/layout/chevron1"/>
    <dgm:cxn modelId="{DD98721A-E4A5-45D9-B4DD-D559F9083B27}" type="presParOf" srcId="{810A5D80-84AB-4DA6-BA4A-475F00894636}" destId="{EAB8FD13-A98F-4F9F-8F21-288E24EE5A8D}"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763E3-9EAF-4017-A52C-D24AFB0A2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kumimoji="1" lang="ja-JP" altLang="en-US"/>
        </a:p>
      </dgm:t>
    </dgm:pt>
    <dgm:pt modelId="{942189F9-DAC7-4C5C-A691-45F26355D23F}">
      <dgm:prSet phldrT="[テキスト]"/>
      <dgm:spPr>
        <a:solidFill>
          <a:srgbClr val="F88C7A"/>
        </a:solidFill>
        <a:ln>
          <a:solidFill>
            <a:srgbClr val="FF0000"/>
          </a:solidFill>
        </a:ln>
      </dgm:spPr>
      <dgm:t>
        <a:bodyPr/>
        <a:lstStyle/>
        <a:p>
          <a:r>
            <a:rPr kumimoji="1" lang="ja-JP" altLang="en-US" dirty="0" smtClean="0"/>
            <a:t>素人山主向けの相談窓口・支援サービスがない</a:t>
          </a:r>
          <a:endParaRPr kumimoji="1" lang="en-US" altLang="ja-JP" dirty="0"/>
        </a:p>
      </dgm:t>
    </dgm:pt>
    <dgm:pt modelId="{4C441524-2C79-46D8-BDAA-DC8494310705}" type="parTrans" cxnId="{BD555986-B3B0-40E7-BD9D-4070A47306F0}">
      <dgm:prSet/>
      <dgm:spPr/>
      <dgm:t>
        <a:bodyPr/>
        <a:lstStyle/>
        <a:p>
          <a:endParaRPr kumimoji="1" lang="ja-JP" altLang="en-US"/>
        </a:p>
      </dgm:t>
    </dgm:pt>
    <dgm:pt modelId="{AE48A375-3854-489B-B8B5-FD4ECFA6EE00}" type="sibTrans" cxnId="{BD555986-B3B0-40E7-BD9D-4070A47306F0}">
      <dgm:prSet/>
      <dgm:spPr/>
      <dgm:t>
        <a:bodyPr/>
        <a:lstStyle/>
        <a:p>
          <a:endParaRPr kumimoji="1" lang="ja-JP" altLang="en-US"/>
        </a:p>
      </dgm:t>
    </dgm:pt>
    <dgm:pt modelId="{885C5ECD-CDE5-4A59-B5D2-93D94D5049F9}">
      <dgm:prSet phldrT="[テキスト]"/>
      <dgm:spPr>
        <a:solidFill>
          <a:schemeClr val="accent2">
            <a:lumMod val="75000"/>
          </a:schemeClr>
        </a:solidFill>
      </dgm:spPr>
      <dgm:t>
        <a:bodyPr/>
        <a:lstStyle/>
        <a:p>
          <a:r>
            <a:rPr kumimoji="1" lang="ja-JP" altLang="en-US" dirty="0" smtClean="0"/>
            <a:t>地域山主・林業プロとうまく連携できない</a:t>
          </a:r>
          <a:endParaRPr kumimoji="1" lang="ja-JP" altLang="en-US" dirty="0"/>
        </a:p>
      </dgm:t>
    </dgm:pt>
    <dgm:pt modelId="{AE655BFD-24ED-4B6B-A3AF-7D90ABA17691}" type="sibTrans" cxnId="{E2B80F45-2945-4330-BDC9-ECE1CA62BBD3}">
      <dgm:prSet/>
      <dgm:spPr/>
      <dgm:t>
        <a:bodyPr/>
        <a:lstStyle/>
        <a:p>
          <a:endParaRPr kumimoji="1" lang="ja-JP" altLang="en-US"/>
        </a:p>
      </dgm:t>
    </dgm:pt>
    <dgm:pt modelId="{32E47181-6DB4-4A00-86DA-D7AC7A04AFD3}" type="parTrans" cxnId="{E2B80F45-2945-4330-BDC9-ECE1CA62BBD3}">
      <dgm:prSet/>
      <dgm:spPr/>
      <dgm:t>
        <a:bodyPr/>
        <a:lstStyle/>
        <a:p>
          <a:endParaRPr kumimoji="1" lang="ja-JP" altLang="en-US"/>
        </a:p>
      </dgm:t>
    </dgm:pt>
    <dgm:pt modelId="{883E88FE-03A3-4A3E-B795-5A2AD81D7A3D}">
      <dgm:prSet phldrT="[テキスト]" custT="1"/>
      <dgm:spPr/>
      <dgm:t>
        <a:bodyPr/>
        <a:lstStyle/>
        <a:p>
          <a:r>
            <a:rPr kumimoji="1" lang="ja-JP" altLang="en-US" sz="1100" dirty="0" smtClean="0"/>
            <a:t>どうにもできない森林を　　　「放棄」</a:t>
          </a:r>
          <a:endParaRPr kumimoji="1" lang="ja-JP" altLang="en-US" sz="1100" dirty="0"/>
        </a:p>
      </dgm:t>
    </dgm:pt>
    <dgm:pt modelId="{36F7361E-EC21-47B5-92CB-4B86781DBE92}" type="parTrans" cxnId="{90DE0D95-99D3-4487-A1D1-2D2D7AFD7E6F}">
      <dgm:prSet/>
      <dgm:spPr/>
      <dgm:t>
        <a:bodyPr/>
        <a:lstStyle/>
        <a:p>
          <a:endParaRPr kumimoji="1" lang="ja-JP" altLang="en-US"/>
        </a:p>
      </dgm:t>
    </dgm:pt>
    <dgm:pt modelId="{177658ED-318C-40FD-BCE6-39E031118897}" type="sibTrans" cxnId="{90DE0D95-99D3-4487-A1D1-2D2D7AFD7E6F}">
      <dgm:prSet/>
      <dgm:spPr/>
      <dgm:t>
        <a:bodyPr/>
        <a:lstStyle/>
        <a:p>
          <a:endParaRPr kumimoji="1" lang="ja-JP" altLang="en-US"/>
        </a:p>
      </dgm:t>
    </dgm:pt>
    <dgm:pt modelId="{DE9491BE-02FA-4D39-A264-748D8BD209C3}">
      <dgm:prSet phldrT="[テキスト]"/>
      <dgm:spPr>
        <a:solidFill>
          <a:srgbClr val="92D050"/>
        </a:solidFill>
      </dgm:spPr>
      <dgm:t>
        <a:bodyPr/>
        <a:lstStyle/>
        <a:p>
          <a:r>
            <a:rPr kumimoji="1" lang="ja-JP" altLang="en-US" dirty="0" smtClean="0"/>
            <a:t>林業支援プログラムはある</a:t>
          </a:r>
          <a:endParaRPr kumimoji="1" lang="en-US" altLang="ja-JP" dirty="0"/>
        </a:p>
      </dgm:t>
    </dgm:pt>
    <dgm:pt modelId="{D5ECF988-9C06-4D73-B770-F7347C1D8B70}" type="sibTrans" cxnId="{D84C4840-071F-454C-ABA5-EA131CB42E04}">
      <dgm:prSet/>
      <dgm:spPr/>
      <dgm:t>
        <a:bodyPr/>
        <a:lstStyle/>
        <a:p>
          <a:endParaRPr kumimoji="1" lang="ja-JP" altLang="en-US"/>
        </a:p>
      </dgm:t>
    </dgm:pt>
    <dgm:pt modelId="{5CBAA9EF-08BB-4A70-81DE-317AD3495D6C}" type="parTrans" cxnId="{D84C4840-071F-454C-ABA5-EA131CB42E04}">
      <dgm:prSet/>
      <dgm:spPr/>
      <dgm:t>
        <a:bodyPr/>
        <a:lstStyle/>
        <a:p>
          <a:endParaRPr kumimoji="1" lang="ja-JP" altLang="en-US"/>
        </a:p>
      </dgm:t>
    </dgm:pt>
    <dgm:pt modelId="{810A5D80-84AB-4DA6-BA4A-475F00894636}" type="pres">
      <dgm:prSet presAssocID="{8DC763E3-9EAF-4017-A52C-D24AFB0A22F8}" presName="Name0" presStyleCnt="0">
        <dgm:presLayoutVars>
          <dgm:dir/>
          <dgm:animLvl val="lvl"/>
          <dgm:resizeHandles val="exact"/>
        </dgm:presLayoutVars>
      </dgm:prSet>
      <dgm:spPr/>
      <dgm:t>
        <a:bodyPr/>
        <a:lstStyle/>
        <a:p>
          <a:endParaRPr kumimoji="1" lang="ja-JP" altLang="en-US"/>
        </a:p>
      </dgm:t>
    </dgm:pt>
    <dgm:pt modelId="{1DE6D6D8-A3DB-4907-B1CB-0F3A95B26021}" type="pres">
      <dgm:prSet presAssocID="{942189F9-DAC7-4C5C-A691-45F26355D23F}" presName="parTxOnly" presStyleLbl="node1" presStyleIdx="0" presStyleCnt="4" custLinFactX="79608" custLinFactNeighborX="100000" custLinFactNeighborY="-1846">
        <dgm:presLayoutVars>
          <dgm:chMax val="0"/>
          <dgm:chPref val="0"/>
          <dgm:bulletEnabled val="1"/>
        </dgm:presLayoutVars>
      </dgm:prSet>
      <dgm:spPr/>
      <dgm:t>
        <a:bodyPr/>
        <a:lstStyle/>
        <a:p>
          <a:endParaRPr kumimoji="1" lang="ja-JP" altLang="en-US"/>
        </a:p>
      </dgm:t>
    </dgm:pt>
    <dgm:pt modelId="{CBBF6D38-DE7D-43B5-88B8-5E6438873B55}" type="pres">
      <dgm:prSet presAssocID="{AE48A375-3854-489B-B8B5-FD4ECFA6EE00}" presName="parTxOnlySpace" presStyleCnt="0"/>
      <dgm:spPr/>
    </dgm:pt>
    <dgm:pt modelId="{C0BFCEAD-45C1-4C2E-9BAA-AA12950BD6F7}" type="pres">
      <dgm:prSet presAssocID="{DE9491BE-02FA-4D39-A264-748D8BD209C3}" presName="parTxOnly" presStyleLbl="node1" presStyleIdx="1" presStyleCnt="4" custLinFactX="-79334" custLinFactNeighborX="-100000" custLinFactNeighborY="-1846">
        <dgm:presLayoutVars>
          <dgm:chMax val="0"/>
          <dgm:chPref val="0"/>
          <dgm:bulletEnabled val="1"/>
        </dgm:presLayoutVars>
      </dgm:prSet>
      <dgm:spPr/>
      <dgm:t>
        <a:bodyPr/>
        <a:lstStyle/>
        <a:p>
          <a:endParaRPr kumimoji="1" lang="ja-JP" altLang="en-US"/>
        </a:p>
      </dgm:t>
    </dgm:pt>
    <dgm:pt modelId="{45CA71B1-B10D-4F65-811C-7EE4D5113D2D}" type="pres">
      <dgm:prSet presAssocID="{D5ECF988-9C06-4D73-B770-F7347C1D8B70}" presName="parTxOnlySpace" presStyleCnt="0"/>
      <dgm:spPr/>
    </dgm:pt>
    <dgm:pt modelId="{F72CD18E-E8C6-4CB7-BACF-5D8105F5DBC1}" type="pres">
      <dgm:prSet presAssocID="{885C5ECD-CDE5-4A59-B5D2-93D94D5049F9}" presName="parTxOnly" presStyleLbl="node1" presStyleIdx="2" presStyleCnt="4">
        <dgm:presLayoutVars>
          <dgm:chMax val="0"/>
          <dgm:chPref val="0"/>
          <dgm:bulletEnabled val="1"/>
        </dgm:presLayoutVars>
      </dgm:prSet>
      <dgm:spPr/>
      <dgm:t>
        <a:bodyPr/>
        <a:lstStyle/>
        <a:p>
          <a:endParaRPr kumimoji="1" lang="ja-JP" altLang="en-US"/>
        </a:p>
      </dgm:t>
    </dgm:pt>
    <dgm:pt modelId="{68C23390-3C9D-4656-8BB7-07C477C91EE3}" type="pres">
      <dgm:prSet presAssocID="{AE655BFD-24ED-4B6B-A3AF-7D90ABA17691}" presName="parTxOnlySpace" presStyleCnt="0"/>
      <dgm:spPr/>
    </dgm:pt>
    <dgm:pt modelId="{EAB8FD13-A98F-4F9F-8F21-288E24EE5A8D}" type="pres">
      <dgm:prSet presAssocID="{883E88FE-03A3-4A3E-B795-5A2AD81D7A3D}" presName="parTxOnly" presStyleLbl="node1" presStyleIdx="3" presStyleCnt="4">
        <dgm:presLayoutVars>
          <dgm:chMax val="0"/>
          <dgm:chPref val="0"/>
          <dgm:bulletEnabled val="1"/>
        </dgm:presLayoutVars>
      </dgm:prSet>
      <dgm:spPr/>
      <dgm:t>
        <a:bodyPr/>
        <a:lstStyle/>
        <a:p>
          <a:endParaRPr kumimoji="1" lang="ja-JP" altLang="en-US"/>
        </a:p>
      </dgm:t>
    </dgm:pt>
  </dgm:ptLst>
  <dgm:cxnLst>
    <dgm:cxn modelId="{E6BE8583-690A-48FF-A69B-937BE4F9A289}" type="presOf" srcId="{DE9491BE-02FA-4D39-A264-748D8BD209C3}" destId="{C0BFCEAD-45C1-4C2E-9BAA-AA12950BD6F7}" srcOrd="0" destOrd="0" presId="urn:microsoft.com/office/officeart/2005/8/layout/chevron1"/>
    <dgm:cxn modelId="{E2B80F45-2945-4330-BDC9-ECE1CA62BBD3}" srcId="{8DC763E3-9EAF-4017-A52C-D24AFB0A22F8}" destId="{885C5ECD-CDE5-4A59-B5D2-93D94D5049F9}" srcOrd="2" destOrd="0" parTransId="{32E47181-6DB4-4A00-86DA-D7AC7A04AFD3}" sibTransId="{AE655BFD-24ED-4B6B-A3AF-7D90ABA17691}"/>
    <dgm:cxn modelId="{D84C4840-071F-454C-ABA5-EA131CB42E04}" srcId="{8DC763E3-9EAF-4017-A52C-D24AFB0A22F8}" destId="{DE9491BE-02FA-4D39-A264-748D8BD209C3}" srcOrd="1" destOrd="0" parTransId="{5CBAA9EF-08BB-4A70-81DE-317AD3495D6C}" sibTransId="{D5ECF988-9C06-4D73-B770-F7347C1D8B70}"/>
    <dgm:cxn modelId="{1503D780-82BF-4331-9291-288B3E5E8AE7}" type="presOf" srcId="{942189F9-DAC7-4C5C-A691-45F26355D23F}" destId="{1DE6D6D8-A3DB-4907-B1CB-0F3A95B26021}" srcOrd="0" destOrd="0" presId="urn:microsoft.com/office/officeart/2005/8/layout/chevron1"/>
    <dgm:cxn modelId="{26AF5C7A-7051-484F-B672-32456BDAD1B9}" type="presOf" srcId="{8DC763E3-9EAF-4017-A52C-D24AFB0A22F8}" destId="{810A5D80-84AB-4DA6-BA4A-475F00894636}" srcOrd="0" destOrd="0" presId="urn:microsoft.com/office/officeart/2005/8/layout/chevron1"/>
    <dgm:cxn modelId="{02929349-0F52-4B5F-815F-30274A03614A}" type="presOf" srcId="{883E88FE-03A3-4A3E-B795-5A2AD81D7A3D}" destId="{EAB8FD13-A98F-4F9F-8F21-288E24EE5A8D}" srcOrd="0" destOrd="0" presId="urn:microsoft.com/office/officeart/2005/8/layout/chevron1"/>
    <dgm:cxn modelId="{E5CC27F4-2F3D-40F4-A846-6111B05892E1}" type="presOf" srcId="{885C5ECD-CDE5-4A59-B5D2-93D94D5049F9}" destId="{F72CD18E-E8C6-4CB7-BACF-5D8105F5DBC1}" srcOrd="0" destOrd="0" presId="urn:microsoft.com/office/officeart/2005/8/layout/chevron1"/>
    <dgm:cxn modelId="{90DE0D95-99D3-4487-A1D1-2D2D7AFD7E6F}" srcId="{8DC763E3-9EAF-4017-A52C-D24AFB0A22F8}" destId="{883E88FE-03A3-4A3E-B795-5A2AD81D7A3D}" srcOrd="3" destOrd="0" parTransId="{36F7361E-EC21-47B5-92CB-4B86781DBE92}" sibTransId="{177658ED-318C-40FD-BCE6-39E031118897}"/>
    <dgm:cxn modelId="{BD555986-B3B0-40E7-BD9D-4070A47306F0}" srcId="{8DC763E3-9EAF-4017-A52C-D24AFB0A22F8}" destId="{942189F9-DAC7-4C5C-A691-45F26355D23F}" srcOrd="0" destOrd="0" parTransId="{4C441524-2C79-46D8-BDAA-DC8494310705}" sibTransId="{AE48A375-3854-489B-B8B5-FD4ECFA6EE00}"/>
    <dgm:cxn modelId="{AE516DB7-A07D-45E4-834A-FC46DF9111C1}" type="presParOf" srcId="{810A5D80-84AB-4DA6-BA4A-475F00894636}" destId="{1DE6D6D8-A3DB-4907-B1CB-0F3A95B26021}" srcOrd="0" destOrd="0" presId="urn:microsoft.com/office/officeart/2005/8/layout/chevron1"/>
    <dgm:cxn modelId="{92E1157A-130D-4EB8-957B-94C9CC3F6E14}" type="presParOf" srcId="{810A5D80-84AB-4DA6-BA4A-475F00894636}" destId="{CBBF6D38-DE7D-43B5-88B8-5E6438873B55}" srcOrd="1" destOrd="0" presId="urn:microsoft.com/office/officeart/2005/8/layout/chevron1"/>
    <dgm:cxn modelId="{96E3535F-0BFF-403C-B614-3F5A5E3A0304}" type="presParOf" srcId="{810A5D80-84AB-4DA6-BA4A-475F00894636}" destId="{C0BFCEAD-45C1-4C2E-9BAA-AA12950BD6F7}" srcOrd="2" destOrd="0" presId="urn:microsoft.com/office/officeart/2005/8/layout/chevron1"/>
    <dgm:cxn modelId="{690AD78B-E5A5-40A9-9FC0-DF93E090DE27}" type="presParOf" srcId="{810A5D80-84AB-4DA6-BA4A-475F00894636}" destId="{45CA71B1-B10D-4F65-811C-7EE4D5113D2D}" srcOrd="3" destOrd="0" presId="urn:microsoft.com/office/officeart/2005/8/layout/chevron1"/>
    <dgm:cxn modelId="{7A4FAF9C-DCE2-44DE-9F4C-FF1A040D642F}" type="presParOf" srcId="{810A5D80-84AB-4DA6-BA4A-475F00894636}" destId="{F72CD18E-E8C6-4CB7-BACF-5D8105F5DBC1}" srcOrd="4" destOrd="0" presId="urn:microsoft.com/office/officeart/2005/8/layout/chevron1"/>
    <dgm:cxn modelId="{5306F03A-7DEF-4E04-97E9-DE6BCBA5F0E0}" type="presParOf" srcId="{810A5D80-84AB-4DA6-BA4A-475F00894636}" destId="{68C23390-3C9D-4656-8BB7-07C477C91EE3}" srcOrd="5" destOrd="0" presId="urn:microsoft.com/office/officeart/2005/8/layout/chevron1"/>
    <dgm:cxn modelId="{8CE5CF7A-9000-4791-978E-EEABB11F1DAA}" type="presParOf" srcId="{810A5D80-84AB-4DA6-BA4A-475F00894636}" destId="{EAB8FD13-A98F-4F9F-8F21-288E24EE5A8D}"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6D6D8-A3DB-4907-B1CB-0F3A95B26021}">
      <dsp:nvSpPr>
        <dsp:cNvPr id="0" name=""/>
        <dsp:cNvSpPr/>
      </dsp:nvSpPr>
      <dsp:spPr>
        <a:xfrm>
          <a:off x="2649"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a:t>山林恩恵</a:t>
          </a:r>
          <a:endParaRPr kumimoji="1" lang="en-US" altLang="ja-JP" sz="1300" kern="1200"/>
        </a:p>
        <a:p>
          <a:pPr lvl="0" algn="ctr" defTabSz="577850">
            <a:lnSpc>
              <a:spcPct val="90000"/>
            </a:lnSpc>
            <a:spcBef>
              <a:spcPct val="0"/>
            </a:spcBef>
            <a:spcAft>
              <a:spcPct val="35000"/>
            </a:spcAft>
          </a:pPr>
          <a:r>
            <a:rPr kumimoji="1" lang="ja-JP" altLang="en-US" sz="1300" kern="1200"/>
            <a:t>享受期</a:t>
          </a:r>
          <a:endParaRPr kumimoji="1" lang="en-US" altLang="ja-JP" sz="1300" kern="1200"/>
        </a:p>
      </dsp:txBody>
      <dsp:txXfrm>
        <a:off x="311074" y="269424"/>
        <a:ext cx="925276" cy="616850"/>
      </dsp:txXfrm>
    </dsp:sp>
    <dsp:sp modelId="{C0BFCEAD-45C1-4C2E-9BAA-AA12950BD6F7}">
      <dsp:nvSpPr>
        <dsp:cNvPr id="0" name=""/>
        <dsp:cNvSpPr/>
      </dsp:nvSpPr>
      <dsp:spPr>
        <a:xfrm>
          <a:off x="1390562"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a:t>山林関係</a:t>
          </a:r>
          <a:endParaRPr kumimoji="1" lang="en-US" altLang="ja-JP" sz="1300" kern="1200"/>
        </a:p>
        <a:p>
          <a:pPr lvl="0" algn="ctr" defTabSz="577850">
            <a:lnSpc>
              <a:spcPct val="90000"/>
            </a:lnSpc>
            <a:spcBef>
              <a:spcPct val="0"/>
            </a:spcBef>
            <a:spcAft>
              <a:spcPct val="35000"/>
            </a:spcAft>
          </a:pPr>
          <a:r>
            <a:rPr kumimoji="1" lang="ja-JP" altLang="en-US" sz="1300" kern="1200"/>
            <a:t>希薄期</a:t>
          </a:r>
          <a:endParaRPr kumimoji="1" lang="en-US" altLang="ja-JP" sz="1300" kern="1200"/>
        </a:p>
      </dsp:txBody>
      <dsp:txXfrm>
        <a:off x="1698987" y="269424"/>
        <a:ext cx="925276" cy="616850"/>
      </dsp:txXfrm>
    </dsp:sp>
    <dsp:sp modelId="{F72CD18E-E8C6-4CB7-BACF-5D8105F5DBC1}">
      <dsp:nvSpPr>
        <dsp:cNvPr id="0" name=""/>
        <dsp:cNvSpPr/>
      </dsp:nvSpPr>
      <dsp:spPr>
        <a:xfrm>
          <a:off x="2778476" y="269424"/>
          <a:ext cx="1542126" cy="616850"/>
        </a:xfrm>
        <a:prstGeom prst="chevron">
          <a:avLst/>
        </a:prstGeom>
        <a:solidFill>
          <a:srgbClr val="F88C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dirty="0"/>
            <a:t>山主自覚期</a:t>
          </a:r>
        </a:p>
      </dsp:txBody>
      <dsp:txXfrm>
        <a:off x="3086901" y="269424"/>
        <a:ext cx="925276" cy="616850"/>
      </dsp:txXfrm>
    </dsp:sp>
    <dsp:sp modelId="{EAB8FD13-A98F-4F9F-8F21-288E24EE5A8D}">
      <dsp:nvSpPr>
        <dsp:cNvPr id="0" name=""/>
        <dsp:cNvSpPr/>
      </dsp:nvSpPr>
      <dsp:spPr>
        <a:xfrm>
          <a:off x="4166389"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dirty="0"/>
            <a:t>イエ資産</a:t>
          </a:r>
          <a:endParaRPr kumimoji="1" lang="en-US" altLang="ja-JP" sz="1300" kern="1200" dirty="0"/>
        </a:p>
        <a:p>
          <a:pPr lvl="0" algn="ctr" defTabSz="577850">
            <a:lnSpc>
              <a:spcPct val="90000"/>
            </a:lnSpc>
            <a:spcBef>
              <a:spcPct val="0"/>
            </a:spcBef>
            <a:spcAft>
              <a:spcPct val="35000"/>
            </a:spcAft>
          </a:pPr>
          <a:r>
            <a:rPr kumimoji="1" lang="ja-JP" altLang="en-US" sz="1300" kern="1200" dirty="0"/>
            <a:t>継承準備期</a:t>
          </a:r>
        </a:p>
      </dsp:txBody>
      <dsp:txXfrm>
        <a:off x="4474814" y="269424"/>
        <a:ext cx="925276" cy="616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6D6D8-A3DB-4907-B1CB-0F3A95B26021}">
      <dsp:nvSpPr>
        <dsp:cNvPr id="0" name=""/>
        <dsp:cNvSpPr/>
      </dsp:nvSpPr>
      <dsp:spPr>
        <a:xfrm>
          <a:off x="1502532" y="230777"/>
          <a:ext cx="1673575" cy="669430"/>
        </a:xfrm>
        <a:prstGeom prst="chevron">
          <a:avLst/>
        </a:prstGeom>
        <a:solidFill>
          <a:srgbClr val="F88C7A"/>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solidFill>
                <a:srgbClr val="FFFF00"/>
              </a:solidFill>
              <a:latin typeface="+mj-ea"/>
              <a:ea typeface="+mj-ea"/>
            </a:rPr>
            <a:t>素人山主向けの相談窓口・支援サービスがない</a:t>
          </a:r>
          <a:endParaRPr kumimoji="1" lang="en-US" altLang="ja-JP" sz="1000" kern="1200" dirty="0">
            <a:solidFill>
              <a:srgbClr val="FFFF00"/>
            </a:solidFill>
            <a:latin typeface="+mj-ea"/>
            <a:ea typeface="+mj-ea"/>
          </a:endParaRPr>
        </a:p>
      </dsp:txBody>
      <dsp:txXfrm>
        <a:off x="1837247" y="230777"/>
        <a:ext cx="1004145" cy="669430"/>
      </dsp:txXfrm>
    </dsp:sp>
    <dsp:sp modelId="{C0BFCEAD-45C1-4C2E-9BAA-AA12950BD6F7}">
      <dsp:nvSpPr>
        <dsp:cNvPr id="0" name=""/>
        <dsp:cNvSpPr/>
      </dsp:nvSpPr>
      <dsp:spPr>
        <a:xfrm>
          <a:off x="14021" y="230777"/>
          <a:ext cx="1673575" cy="669430"/>
        </a:xfrm>
        <a:prstGeom prst="chevron">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solidFill>
                <a:srgbClr val="FF0000"/>
              </a:solidFill>
              <a:effectLst>
                <a:outerShdw blurRad="38100" dist="38100" dir="2700000" algn="tl">
                  <a:srgbClr val="000000">
                    <a:alpha val="43137"/>
                  </a:srgbClr>
                </a:outerShdw>
              </a:effectLst>
            </a:rPr>
            <a:t>林業支援プログラムはある</a:t>
          </a:r>
          <a:endParaRPr kumimoji="1" lang="en-US" altLang="ja-JP" sz="1000" kern="1200" dirty="0">
            <a:solidFill>
              <a:srgbClr val="FF0000"/>
            </a:solidFill>
            <a:effectLst>
              <a:outerShdw blurRad="38100" dist="38100" dir="2700000" algn="tl">
                <a:srgbClr val="000000">
                  <a:alpha val="43137"/>
                </a:srgbClr>
              </a:outerShdw>
            </a:effectLst>
          </a:endParaRPr>
        </a:p>
      </dsp:txBody>
      <dsp:txXfrm>
        <a:off x="348736" y="230777"/>
        <a:ext cx="1004145" cy="669430"/>
      </dsp:txXfrm>
    </dsp:sp>
    <dsp:sp modelId="{F72CD18E-E8C6-4CB7-BACF-5D8105F5DBC1}">
      <dsp:nvSpPr>
        <dsp:cNvPr id="0" name=""/>
        <dsp:cNvSpPr/>
      </dsp:nvSpPr>
      <dsp:spPr>
        <a:xfrm>
          <a:off x="3015311" y="243134"/>
          <a:ext cx="1673575" cy="669430"/>
        </a:xfrm>
        <a:prstGeom prst="chevron">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t>地域山主・林業プロとうまく連携できない</a:t>
          </a:r>
          <a:endParaRPr kumimoji="1" lang="ja-JP" altLang="en-US" sz="1000" kern="1200" dirty="0"/>
        </a:p>
      </dsp:txBody>
      <dsp:txXfrm>
        <a:off x="3350026" y="243134"/>
        <a:ext cx="1004145" cy="669430"/>
      </dsp:txXfrm>
    </dsp:sp>
    <dsp:sp modelId="{EAB8FD13-A98F-4F9F-8F21-288E24EE5A8D}">
      <dsp:nvSpPr>
        <dsp:cNvPr id="0" name=""/>
        <dsp:cNvSpPr/>
      </dsp:nvSpPr>
      <dsp:spPr>
        <a:xfrm>
          <a:off x="4521529" y="243134"/>
          <a:ext cx="1673575" cy="66943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kumimoji="1" lang="ja-JP" altLang="en-US" sz="1100" kern="1200" dirty="0" smtClean="0"/>
            <a:t>どうにもできない森林を　　　「放棄」</a:t>
          </a:r>
          <a:endParaRPr kumimoji="1" lang="ja-JP" altLang="en-US" sz="1100" kern="1200" dirty="0"/>
        </a:p>
      </dsp:txBody>
      <dsp:txXfrm>
        <a:off x="4856244" y="243134"/>
        <a:ext cx="1004145" cy="6694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6D6D8-A3DB-4907-B1CB-0F3A95B26021}">
      <dsp:nvSpPr>
        <dsp:cNvPr id="0" name=""/>
        <dsp:cNvSpPr/>
      </dsp:nvSpPr>
      <dsp:spPr>
        <a:xfrm>
          <a:off x="2649"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a:t>山林恩恵</a:t>
          </a:r>
          <a:endParaRPr kumimoji="1" lang="en-US" altLang="ja-JP" sz="1300" kern="1200"/>
        </a:p>
        <a:p>
          <a:pPr lvl="0" algn="ctr" defTabSz="577850">
            <a:lnSpc>
              <a:spcPct val="90000"/>
            </a:lnSpc>
            <a:spcBef>
              <a:spcPct val="0"/>
            </a:spcBef>
            <a:spcAft>
              <a:spcPct val="35000"/>
            </a:spcAft>
          </a:pPr>
          <a:r>
            <a:rPr kumimoji="1" lang="ja-JP" altLang="en-US" sz="1300" kern="1200"/>
            <a:t>享受期</a:t>
          </a:r>
          <a:endParaRPr kumimoji="1" lang="en-US" altLang="ja-JP" sz="1300" kern="1200"/>
        </a:p>
      </dsp:txBody>
      <dsp:txXfrm>
        <a:off x="311074" y="269424"/>
        <a:ext cx="925276" cy="616850"/>
      </dsp:txXfrm>
    </dsp:sp>
    <dsp:sp modelId="{C0BFCEAD-45C1-4C2E-9BAA-AA12950BD6F7}">
      <dsp:nvSpPr>
        <dsp:cNvPr id="0" name=""/>
        <dsp:cNvSpPr/>
      </dsp:nvSpPr>
      <dsp:spPr>
        <a:xfrm>
          <a:off x="1390562"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a:t>山林関係</a:t>
          </a:r>
          <a:endParaRPr kumimoji="1" lang="en-US" altLang="ja-JP" sz="1300" kern="1200"/>
        </a:p>
        <a:p>
          <a:pPr lvl="0" algn="ctr" defTabSz="577850">
            <a:lnSpc>
              <a:spcPct val="90000"/>
            </a:lnSpc>
            <a:spcBef>
              <a:spcPct val="0"/>
            </a:spcBef>
            <a:spcAft>
              <a:spcPct val="35000"/>
            </a:spcAft>
          </a:pPr>
          <a:r>
            <a:rPr kumimoji="1" lang="ja-JP" altLang="en-US" sz="1300" kern="1200"/>
            <a:t>希薄期</a:t>
          </a:r>
          <a:endParaRPr kumimoji="1" lang="en-US" altLang="ja-JP" sz="1300" kern="1200"/>
        </a:p>
      </dsp:txBody>
      <dsp:txXfrm>
        <a:off x="1698987" y="269424"/>
        <a:ext cx="925276" cy="616850"/>
      </dsp:txXfrm>
    </dsp:sp>
    <dsp:sp modelId="{F72CD18E-E8C6-4CB7-BACF-5D8105F5DBC1}">
      <dsp:nvSpPr>
        <dsp:cNvPr id="0" name=""/>
        <dsp:cNvSpPr/>
      </dsp:nvSpPr>
      <dsp:spPr>
        <a:xfrm>
          <a:off x="2778476" y="269424"/>
          <a:ext cx="1542126" cy="616850"/>
        </a:xfrm>
        <a:prstGeom prst="chevron">
          <a:avLst/>
        </a:prstGeom>
        <a:solidFill>
          <a:srgbClr val="F88C7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dirty="0"/>
            <a:t>山主自覚期</a:t>
          </a:r>
        </a:p>
      </dsp:txBody>
      <dsp:txXfrm>
        <a:off x="3086901" y="269424"/>
        <a:ext cx="925276" cy="616850"/>
      </dsp:txXfrm>
    </dsp:sp>
    <dsp:sp modelId="{EAB8FD13-A98F-4F9F-8F21-288E24EE5A8D}">
      <dsp:nvSpPr>
        <dsp:cNvPr id="0" name=""/>
        <dsp:cNvSpPr/>
      </dsp:nvSpPr>
      <dsp:spPr>
        <a:xfrm>
          <a:off x="4166389" y="269424"/>
          <a:ext cx="1542126" cy="6168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kumimoji="1" lang="ja-JP" altLang="en-US" sz="1300" kern="1200" dirty="0"/>
            <a:t>イエ資産</a:t>
          </a:r>
          <a:endParaRPr kumimoji="1" lang="en-US" altLang="ja-JP" sz="1300" kern="1200" dirty="0"/>
        </a:p>
        <a:p>
          <a:pPr lvl="0" algn="ctr" defTabSz="577850">
            <a:lnSpc>
              <a:spcPct val="90000"/>
            </a:lnSpc>
            <a:spcBef>
              <a:spcPct val="0"/>
            </a:spcBef>
            <a:spcAft>
              <a:spcPct val="35000"/>
            </a:spcAft>
          </a:pPr>
          <a:r>
            <a:rPr kumimoji="1" lang="ja-JP" altLang="en-US" sz="1300" kern="1200" dirty="0"/>
            <a:t>継承準備期</a:t>
          </a:r>
        </a:p>
      </dsp:txBody>
      <dsp:txXfrm>
        <a:off x="4474814" y="269424"/>
        <a:ext cx="925276" cy="616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6D6D8-A3DB-4907-B1CB-0F3A95B26021}">
      <dsp:nvSpPr>
        <dsp:cNvPr id="0" name=""/>
        <dsp:cNvSpPr/>
      </dsp:nvSpPr>
      <dsp:spPr>
        <a:xfrm>
          <a:off x="1483917" y="235077"/>
          <a:ext cx="1652840" cy="661136"/>
        </a:xfrm>
        <a:prstGeom prst="chevron">
          <a:avLst/>
        </a:prstGeom>
        <a:solidFill>
          <a:srgbClr val="F88C7A"/>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t>素人山主向けの相談窓口・支援サービスがない</a:t>
          </a:r>
          <a:endParaRPr kumimoji="1" lang="en-US" altLang="ja-JP" sz="1000" kern="1200" dirty="0"/>
        </a:p>
      </dsp:txBody>
      <dsp:txXfrm>
        <a:off x="1814485" y="235077"/>
        <a:ext cx="991704" cy="661136"/>
      </dsp:txXfrm>
    </dsp:sp>
    <dsp:sp modelId="{C0BFCEAD-45C1-4C2E-9BAA-AA12950BD6F7}">
      <dsp:nvSpPr>
        <dsp:cNvPr id="0" name=""/>
        <dsp:cNvSpPr/>
      </dsp:nvSpPr>
      <dsp:spPr>
        <a:xfrm>
          <a:off x="13847" y="235077"/>
          <a:ext cx="1652840" cy="661136"/>
        </a:xfrm>
        <a:prstGeom prst="chevron">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t>林業支援プログラムはある</a:t>
          </a:r>
          <a:endParaRPr kumimoji="1" lang="en-US" altLang="ja-JP" sz="1000" kern="1200" dirty="0"/>
        </a:p>
      </dsp:txBody>
      <dsp:txXfrm>
        <a:off x="344415" y="235077"/>
        <a:ext cx="991704" cy="661136"/>
      </dsp:txXfrm>
    </dsp:sp>
    <dsp:sp modelId="{F72CD18E-E8C6-4CB7-BACF-5D8105F5DBC1}">
      <dsp:nvSpPr>
        <dsp:cNvPr id="0" name=""/>
        <dsp:cNvSpPr/>
      </dsp:nvSpPr>
      <dsp:spPr>
        <a:xfrm>
          <a:off x="2977952" y="247281"/>
          <a:ext cx="1652840" cy="661136"/>
        </a:xfrm>
        <a:prstGeom prst="chevron">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kumimoji="1" lang="ja-JP" altLang="en-US" sz="1000" kern="1200" dirty="0" smtClean="0"/>
            <a:t>地域山主・林業プロとうまく連携できない</a:t>
          </a:r>
          <a:endParaRPr kumimoji="1" lang="ja-JP" altLang="en-US" sz="1000" kern="1200" dirty="0"/>
        </a:p>
      </dsp:txBody>
      <dsp:txXfrm>
        <a:off x="3308520" y="247281"/>
        <a:ext cx="991704" cy="661136"/>
      </dsp:txXfrm>
    </dsp:sp>
    <dsp:sp modelId="{EAB8FD13-A98F-4F9F-8F21-288E24EE5A8D}">
      <dsp:nvSpPr>
        <dsp:cNvPr id="0" name=""/>
        <dsp:cNvSpPr/>
      </dsp:nvSpPr>
      <dsp:spPr>
        <a:xfrm>
          <a:off x="4465509" y="247281"/>
          <a:ext cx="1652840" cy="66113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kumimoji="1" lang="ja-JP" altLang="en-US" sz="1100" kern="1200" dirty="0" smtClean="0"/>
            <a:t>どうにもできない森林を　　　「放棄」</a:t>
          </a:r>
          <a:endParaRPr kumimoji="1" lang="ja-JP" altLang="en-US" sz="1100" kern="1200" dirty="0"/>
        </a:p>
      </dsp:txBody>
      <dsp:txXfrm>
        <a:off x="4796077" y="247281"/>
        <a:ext cx="991704" cy="6611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3076625" cy="511850"/>
          </a:xfrm>
          <a:prstGeom prst="rect">
            <a:avLst/>
          </a:prstGeom>
        </p:spPr>
        <p:txBody>
          <a:bodyPr vert="horz" lIns="93734" tIns="46867" rIns="93734" bIns="4686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550" y="2"/>
            <a:ext cx="3076625" cy="511850"/>
          </a:xfrm>
          <a:prstGeom prst="rect">
            <a:avLst/>
          </a:prstGeom>
        </p:spPr>
        <p:txBody>
          <a:bodyPr vert="horz" lIns="93734" tIns="46867" rIns="93734" bIns="46867" rtlCol="0"/>
          <a:lstStyle>
            <a:lvl1pPr algn="r">
              <a:defRPr sz="1200"/>
            </a:lvl1pPr>
          </a:lstStyle>
          <a:p>
            <a:fld id="{B301C9CF-9B16-43E5-8616-1352CA2324A2}" type="datetimeFigureOut">
              <a:rPr kumimoji="1" lang="ja-JP" altLang="en-US" smtClean="0"/>
              <a:t>2017/8/3</a:t>
            </a:fld>
            <a:endParaRPr kumimoji="1" lang="ja-JP" altLang="en-US"/>
          </a:p>
        </p:txBody>
      </p:sp>
      <p:sp>
        <p:nvSpPr>
          <p:cNvPr id="4" name="フッター プレースホルダー 3"/>
          <p:cNvSpPr>
            <a:spLocks noGrp="1"/>
          </p:cNvSpPr>
          <p:nvPr>
            <p:ph type="ftr" sz="quarter" idx="2"/>
          </p:nvPr>
        </p:nvSpPr>
        <p:spPr>
          <a:xfrm>
            <a:off x="2" y="9720407"/>
            <a:ext cx="3076625" cy="511848"/>
          </a:xfrm>
          <a:prstGeom prst="rect">
            <a:avLst/>
          </a:prstGeom>
        </p:spPr>
        <p:txBody>
          <a:bodyPr vert="horz" lIns="93734" tIns="46867" rIns="93734" bIns="4686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550" y="9720407"/>
            <a:ext cx="3076625" cy="511848"/>
          </a:xfrm>
          <a:prstGeom prst="rect">
            <a:avLst/>
          </a:prstGeom>
        </p:spPr>
        <p:txBody>
          <a:bodyPr vert="horz" lIns="93734" tIns="46867" rIns="93734" bIns="46867" rtlCol="0" anchor="b"/>
          <a:lstStyle>
            <a:lvl1pPr algn="r">
              <a:defRPr sz="1200"/>
            </a:lvl1pPr>
          </a:lstStyle>
          <a:p>
            <a:fld id="{E6947F0C-2376-44AE-9CE7-8949974E2D5C}" type="slidenum">
              <a:rPr kumimoji="1" lang="ja-JP" altLang="en-US" smtClean="0"/>
              <a:t>‹#›</a:t>
            </a:fld>
            <a:endParaRPr kumimoji="1" lang="ja-JP" altLang="en-US"/>
          </a:p>
        </p:txBody>
      </p:sp>
    </p:spTree>
    <p:extLst>
      <p:ext uri="{BB962C8B-B14F-4D97-AF65-F5344CB8AC3E}">
        <p14:creationId xmlns:p14="http://schemas.microsoft.com/office/powerpoint/2010/main" val="1185140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3076625" cy="511850"/>
          </a:xfrm>
          <a:prstGeom prst="rect">
            <a:avLst/>
          </a:prstGeom>
        </p:spPr>
        <p:txBody>
          <a:bodyPr vert="horz" lIns="93734" tIns="46867" rIns="93734" bIns="46867"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550" y="2"/>
            <a:ext cx="3076625" cy="511850"/>
          </a:xfrm>
          <a:prstGeom prst="rect">
            <a:avLst/>
          </a:prstGeom>
        </p:spPr>
        <p:txBody>
          <a:bodyPr vert="horz" lIns="93734" tIns="46867" rIns="93734" bIns="46867" rtlCol="0"/>
          <a:lstStyle>
            <a:lvl1pPr algn="r">
              <a:defRPr sz="1200"/>
            </a:lvl1pPr>
          </a:lstStyle>
          <a:p>
            <a:fld id="{DA3781FB-4A0D-4392-82FA-1E497FC80E55}" type="datetimeFigureOut">
              <a:rPr kumimoji="1" lang="ja-JP" altLang="en-US" smtClean="0"/>
              <a:t>2017/8/3</a:t>
            </a:fld>
            <a:endParaRPr kumimoji="1" lang="ja-JP" altLang="en-US"/>
          </a:p>
        </p:txBody>
      </p:sp>
      <p:sp>
        <p:nvSpPr>
          <p:cNvPr id="4" name="スライド イメージ プレースホルダー 3"/>
          <p:cNvSpPr>
            <a:spLocks noGrp="1" noRot="1" noChangeAspect="1"/>
          </p:cNvSpPr>
          <p:nvPr>
            <p:ph type="sldImg" idx="2"/>
          </p:nvPr>
        </p:nvSpPr>
        <p:spPr>
          <a:xfrm>
            <a:off x="777875" y="768350"/>
            <a:ext cx="5543550" cy="3838575"/>
          </a:xfrm>
          <a:prstGeom prst="rect">
            <a:avLst/>
          </a:prstGeom>
          <a:noFill/>
          <a:ln w="12700">
            <a:solidFill>
              <a:prstClr val="black"/>
            </a:solidFill>
          </a:ln>
        </p:spPr>
        <p:txBody>
          <a:bodyPr vert="horz" lIns="93734" tIns="46867" rIns="93734" bIns="46867" rtlCol="0" anchor="ctr"/>
          <a:lstStyle/>
          <a:p>
            <a:endParaRPr lang="ja-JP" altLang="en-US"/>
          </a:p>
        </p:txBody>
      </p:sp>
      <p:sp>
        <p:nvSpPr>
          <p:cNvPr id="5" name="ノート プレースホルダー 4"/>
          <p:cNvSpPr>
            <a:spLocks noGrp="1"/>
          </p:cNvSpPr>
          <p:nvPr>
            <p:ph type="body" sz="quarter" idx="3"/>
          </p:nvPr>
        </p:nvSpPr>
        <p:spPr>
          <a:xfrm>
            <a:off x="709819" y="4861384"/>
            <a:ext cx="5679665" cy="4606637"/>
          </a:xfrm>
          <a:prstGeom prst="rect">
            <a:avLst/>
          </a:prstGeom>
        </p:spPr>
        <p:txBody>
          <a:bodyPr vert="horz" lIns="93734" tIns="46867" rIns="93734" bIns="4686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720407"/>
            <a:ext cx="3076625" cy="511848"/>
          </a:xfrm>
          <a:prstGeom prst="rect">
            <a:avLst/>
          </a:prstGeom>
        </p:spPr>
        <p:txBody>
          <a:bodyPr vert="horz" lIns="93734" tIns="46867" rIns="93734" bIns="4686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550" y="9720407"/>
            <a:ext cx="3076625" cy="511848"/>
          </a:xfrm>
          <a:prstGeom prst="rect">
            <a:avLst/>
          </a:prstGeom>
        </p:spPr>
        <p:txBody>
          <a:bodyPr vert="horz" lIns="93734" tIns="46867" rIns="93734" bIns="46867" rtlCol="0" anchor="b"/>
          <a:lstStyle>
            <a:lvl1pPr algn="r">
              <a:defRPr sz="1200"/>
            </a:lvl1pPr>
          </a:lstStyle>
          <a:p>
            <a:fld id="{8A2BB6C8-3E9D-46D9-809D-8C0BA3180255}" type="slidenum">
              <a:rPr kumimoji="1" lang="ja-JP" altLang="en-US" smtClean="0"/>
              <a:t>‹#›</a:t>
            </a:fld>
            <a:endParaRPr kumimoji="1" lang="ja-JP" altLang="en-US"/>
          </a:p>
        </p:txBody>
      </p:sp>
    </p:spTree>
    <p:extLst>
      <p:ext uri="{BB962C8B-B14F-4D97-AF65-F5344CB8AC3E}">
        <p14:creationId xmlns:p14="http://schemas.microsoft.com/office/powerpoint/2010/main" val="14592799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3D92A8-2230-4D6A-BB8C-5263B6F0B1A6}" type="slidenum">
              <a:rPr kumimoji="1" lang="ja-JP" altLang="en-US" smtClean="0"/>
              <a:t>2</a:t>
            </a:fld>
            <a:endParaRPr kumimoji="1" lang="ja-JP" altLang="en-US"/>
          </a:p>
        </p:txBody>
      </p:sp>
    </p:spTree>
    <p:extLst>
      <p:ext uri="{BB962C8B-B14F-4D97-AF65-F5344CB8AC3E}">
        <p14:creationId xmlns:p14="http://schemas.microsoft.com/office/powerpoint/2010/main" val="87845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3D92A8-2230-4D6A-BB8C-5263B6F0B1A6}" type="slidenum">
              <a:rPr kumimoji="1" lang="ja-JP" altLang="en-US" smtClean="0"/>
              <a:t>3</a:t>
            </a:fld>
            <a:endParaRPr kumimoji="1" lang="ja-JP" altLang="en-US"/>
          </a:p>
        </p:txBody>
      </p:sp>
    </p:spTree>
    <p:extLst>
      <p:ext uri="{BB962C8B-B14F-4D97-AF65-F5344CB8AC3E}">
        <p14:creationId xmlns:p14="http://schemas.microsoft.com/office/powerpoint/2010/main" val="87845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3D92A8-2230-4D6A-BB8C-5263B6F0B1A6}" type="slidenum">
              <a:rPr kumimoji="1" lang="ja-JP" altLang="en-US" smtClean="0"/>
              <a:t>4</a:t>
            </a:fld>
            <a:endParaRPr kumimoji="1" lang="ja-JP" altLang="en-US"/>
          </a:p>
        </p:txBody>
      </p:sp>
    </p:spTree>
    <p:extLst>
      <p:ext uri="{BB962C8B-B14F-4D97-AF65-F5344CB8AC3E}">
        <p14:creationId xmlns:p14="http://schemas.microsoft.com/office/powerpoint/2010/main" val="87845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3D92A8-2230-4D6A-BB8C-5263B6F0B1A6}" type="slidenum">
              <a:rPr kumimoji="1" lang="ja-JP" altLang="en-US" smtClean="0"/>
              <a:t>5</a:t>
            </a:fld>
            <a:endParaRPr kumimoji="1" lang="ja-JP" altLang="en-US"/>
          </a:p>
        </p:txBody>
      </p:sp>
    </p:spTree>
    <p:extLst>
      <p:ext uri="{BB962C8B-B14F-4D97-AF65-F5344CB8AC3E}">
        <p14:creationId xmlns:p14="http://schemas.microsoft.com/office/powerpoint/2010/main" val="87845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4079380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576124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2578808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239080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248225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1210324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42357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995079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4289716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364746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D9C0394-5B7E-4608-B875-B246D0EA2B4D}" type="datetimeFigureOut">
              <a:rPr kumimoji="1" lang="ja-JP" altLang="en-US" smtClean="0"/>
              <a:t>2017/8/3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402179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C0394-5B7E-4608-B875-B246D0EA2B4D}" type="datetimeFigureOut">
              <a:rPr kumimoji="1" lang="ja-JP" altLang="en-US" smtClean="0"/>
              <a:t>2017/8/3</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EA231-9E4C-43EC-8D8F-5C256145244C}" type="slidenum">
              <a:rPr kumimoji="1" lang="ja-JP" altLang="en-US" smtClean="0"/>
              <a:t>‹#›</a:t>
            </a:fld>
            <a:endParaRPr kumimoji="1" lang="ja-JP" altLang="en-US"/>
          </a:p>
        </p:txBody>
      </p:sp>
    </p:spTree>
    <p:extLst>
      <p:ext uri="{BB962C8B-B14F-4D97-AF65-F5344CB8AC3E}">
        <p14:creationId xmlns:p14="http://schemas.microsoft.com/office/powerpoint/2010/main" val="32781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5.wdp"/><Relationship Id="rId5" Type="http://schemas.openxmlformats.org/officeDocument/2006/relationships/image" Target="../media/image41.jpe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image" Target="../media/image7.jpeg"/><Relationship Id="rId12" Type="http://schemas.openxmlformats.org/officeDocument/2006/relationships/diagramLayout" Target="../diagrams/layout2.xml"/><Relationship Id="rId2" Type="http://schemas.openxmlformats.org/officeDocument/2006/relationships/diagramData" Target="../diagrams/data1.xml"/><Relationship Id="rId16" Type="http://schemas.openxmlformats.org/officeDocument/2006/relationships/image" Target="../media/image11.jpeg"/><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diagramData" Target="../diagrams/data2.xml"/><Relationship Id="rId5" Type="http://schemas.openxmlformats.org/officeDocument/2006/relationships/diagramColors" Target="../diagrams/colors1.xml"/><Relationship Id="rId15" Type="http://schemas.microsoft.com/office/2007/relationships/diagramDrawing" Target="../diagrams/drawing2.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diagramQuickStyle" Target="../diagrams/quickStyle4.xml"/><Relationship Id="rId3" Type="http://schemas.openxmlformats.org/officeDocument/2006/relationships/diagramLayout" Target="../diagrams/layout3.xml"/><Relationship Id="rId7" Type="http://schemas.openxmlformats.org/officeDocument/2006/relationships/image" Target="../media/image7.jpeg"/><Relationship Id="rId12" Type="http://schemas.openxmlformats.org/officeDocument/2006/relationships/diagramLayout" Target="../diagrams/layout4.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diagramData" Target="../diagrams/data4.xml"/><Relationship Id="rId5" Type="http://schemas.openxmlformats.org/officeDocument/2006/relationships/diagramColors" Target="../diagrams/colors3.xml"/><Relationship Id="rId15" Type="http://schemas.microsoft.com/office/2007/relationships/diagramDrawing" Target="../diagrams/drawing4.xml"/><Relationship Id="rId10" Type="http://schemas.openxmlformats.org/officeDocument/2006/relationships/image" Target="../media/image10.jpeg"/><Relationship Id="rId4" Type="http://schemas.openxmlformats.org/officeDocument/2006/relationships/diagramQuickStyle" Target="../diagrams/quickStyle3.xml"/><Relationship Id="rId9" Type="http://schemas.openxmlformats.org/officeDocument/2006/relationships/image" Target="../media/image9.png"/><Relationship Id="rId14"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210840"/>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3" name="テキスト ボックス 2"/>
          <p:cNvSpPr txBox="1"/>
          <p:nvPr/>
        </p:nvSpPr>
        <p:spPr>
          <a:xfrm>
            <a:off x="812276" y="1760562"/>
            <a:ext cx="7956645" cy="1569660"/>
          </a:xfrm>
          <a:prstGeom prst="rect">
            <a:avLst/>
          </a:prstGeom>
          <a:noFill/>
        </p:spPr>
        <p:txBody>
          <a:bodyPr wrap="square" rtlCol="0">
            <a:spAutoFit/>
          </a:bodyPr>
          <a:lstStyle/>
          <a:p>
            <a:r>
              <a:rPr lang="ja-JP" altLang="en-US" sz="3200" dirty="0" smtClean="0">
                <a:latin typeface="+mj-ea"/>
                <a:ea typeface="+mj-ea"/>
              </a:rPr>
              <a:t>新城市森林資源を活用した</a:t>
            </a:r>
            <a:endParaRPr lang="ja-JP" altLang="en-US" sz="3200" dirty="0">
              <a:latin typeface="+mj-ea"/>
              <a:ea typeface="+mj-ea"/>
            </a:endParaRPr>
          </a:p>
          <a:p>
            <a:r>
              <a:rPr lang="ja-JP" altLang="en-US" sz="3200" dirty="0">
                <a:latin typeface="+mj-ea"/>
                <a:ea typeface="+mj-ea"/>
              </a:rPr>
              <a:t>　　　　　　　森林コミュニティビジネス</a:t>
            </a:r>
          </a:p>
          <a:p>
            <a:endParaRPr kumimoji="1" lang="ja-JP" altLang="en-US" sz="3200" dirty="0">
              <a:latin typeface="+mj-ea"/>
              <a:ea typeface="+mj-ea"/>
            </a:endParaRPr>
          </a:p>
        </p:txBody>
      </p:sp>
      <p:sp>
        <p:nvSpPr>
          <p:cNvPr id="4" name="テキスト ボックス 3"/>
          <p:cNvSpPr txBox="1"/>
          <p:nvPr/>
        </p:nvSpPr>
        <p:spPr>
          <a:xfrm>
            <a:off x="5580993" y="4939442"/>
            <a:ext cx="3751920" cy="1569660"/>
          </a:xfrm>
          <a:prstGeom prst="rect">
            <a:avLst/>
          </a:prstGeom>
          <a:noFill/>
        </p:spPr>
        <p:txBody>
          <a:bodyPr wrap="square" rtlCol="0">
            <a:spAutoFit/>
          </a:bodyPr>
          <a:lstStyle/>
          <a:p>
            <a:r>
              <a:rPr kumimoji="1" lang="ja-JP" altLang="en-US" sz="2400" dirty="0" smtClean="0">
                <a:latin typeface="HGP創英角ｺﾞｼｯｸUB" pitchFamily="50" charset="-128"/>
                <a:ea typeface="HGP創英角ｺﾞｼｯｸUB" pitchFamily="50" charset="-128"/>
              </a:rPr>
              <a:t>特定非営利活動法人　</a:t>
            </a:r>
            <a:endParaRPr kumimoji="1" lang="en-US" altLang="ja-JP" sz="2400" dirty="0" smtClean="0">
              <a:latin typeface="HGP創英角ｺﾞｼｯｸUB" pitchFamily="50" charset="-128"/>
              <a:ea typeface="HGP創英角ｺﾞｼｯｸUB" pitchFamily="50" charset="-128"/>
            </a:endParaRPr>
          </a:p>
          <a:p>
            <a:r>
              <a:rPr kumimoji="1" lang="ja-JP" altLang="en-US" sz="2400" dirty="0" smtClean="0">
                <a:latin typeface="HGP創英角ｺﾞｼｯｸUB" pitchFamily="50" charset="-128"/>
                <a:ea typeface="HGP創英角ｺﾞｼｯｸUB" pitchFamily="50" charset="-128"/>
              </a:rPr>
              <a:t>　穂の国森林探偵事務所</a:t>
            </a:r>
            <a:endParaRPr kumimoji="1" lang="en-US" altLang="ja-JP" sz="2400" dirty="0" smtClean="0">
              <a:latin typeface="HGP創英角ｺﾞｼｯｸUB" pitchFamily="50" charset="-128"/>
              <a:ea typeface="HGP創英角ｺﾞｼｯｸUB" pitchFamily="50" charset="-128"/>
            </a:endParaRPr>
          </a:p>
          <a:p>
            <a:r>
              <a:rPr lang="ja-JP" altLang="en-US" sz="2400" dirty="0" smtClean="0">
                <a:latin typeface="HGP創英角ｺﾞｼｯｸUB" pitchFamily="50" charset="-128"/>
                <a:ea typeface="HGP創英角ｺﾞｼｯｸUB" pitchFamily="50" charset="-128"/>
              </a:rPr>
              <a:t>　理事長　高橋　啓</a:t>
            </a:r>
            <a:endParaRPr lang="en-US" altLang="ja-JP" sz="2400" dirty="0">
              <a:latin typeface="HGP創英角ｺﾞｼｯｸUB" pitchFamily="50" charset="-128"/>
              <a:ea typeface="HGP創英角ｺﾞｼｯｸUB" pitchFamily="50" charset="-128"/>
            </a:endParaRPr>
          </a:p>
          <a:p>
            <a:pPr algn="r"/>
            <a:r>
              <a:rPr kumimoji="1" lang="ja-JP" altLang="en-US" sz="2400" dirty="0" smtClean="0">
                <a:latin typeface="HGP創英角ｺﾞｼｯｸUB" pitchFamily="50" charset="-128"/>
                <a:ea typeface="HGP創英角ｺﾞｼｯｸUB" pitchFamily="50" charset="-128"/>
              </a:rPr>
              <a:t>　　　　　　　　　　　　　　　　　　　　　　　　　　　　　　　　　　　</a:t>
            </a:r>
            <a:endParaRPr kumimoji="1" lang="ja-JP" altLang="en-US" sz="2400" dirty="0">
              <a:latin typeface="HGP創英角ｺﾞｼｯｸUB" pitchFamily="50" charset="-128"/>
              <a:ea typeface="HGP創英角ｺﾞｼｯｸUB" pitchFamily="50" charset="-128"/>
            </a:endParaRPr>
          </a:p>
        </p:txBody>
      </p:sp>
      <p:pic>
        <p:nvPicPr>
          <p:cNvPr id="6" name="Picture 2"/>
          <p:cNvPicPr>
            <a:picLocks noChangeAspect="1" noChangeArrowheads="1"/>
          </p:cNvPicPr>
          <p:nvPr/>
        </p:nvPicPr>
        <p:blipFill>
          <a:blip r:embed="rId2" cstate="email">
            <a:lum bright="3000"/>
            <a:extLst>
              <a:ext uri="{28A0092B-C50C-407E-A947-70E740481C1C}">
                <a14:useLocalDpi xmlns:a14="http://schemas.microsoft.com/office/drawing/2010/main"/>
              </a:ext>
            </a:extLst>
          </a:blip>
          <a:srcRect/>
          <a:stretch>
            <a:fillRect/>
          </a:stretch>
        </p:blipFill>
        <p:spPr bwMode="auto">
          <a:xfrm>
            <a:off x="812276" y="3042874"/>
            <a:ext cx="3911133" cy="32815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022438" y="6324436"/>
            <a:ext cx="1700971" cy="369332"/>
          </a:xfrm>
          <a:prstGeom prst="rect">
            <a:avLst/>
          </a:prstGeom>
          <a:noFill/>
        </p:spPr>
        <p:txBody>
          <a:bodyPr wrap="square" rtlCol="0">
            <a:spAutoFit/>
          </a:bodyPr>
          <a:lstStyle/>
          <a:p>
            <a:r>
              <a:rPr kumimoji="1" lang="ja-JP" altLang="en-US" dirty="0" smtClean="0"/>
              <a:t>「</a:t>
            </a:r>
            <a:r>
              <a:rPr kumimoji="1" lang="ja-JP" altLang="en-US" sz="1200" dirty="0" smtClean="0"/>
              <a:t>季刊　地域」　</a:t>
            </a:r>
            <a:r>
              <a:rPr kumimoji="1" lang="en-US" altLang="ja-JP" sz="1200" dirty="0" smtClean="0"/>
              <a:t>NO.6</a:t>
            </a:r>
            <a:endParaRPr kumimoji="1" lang="ja-JP" altLang="en-US" sz="1200" dirty="0"/>
          </a:p>
        </p:txBody>
      </p:sp>
    </p:spTree>
    <p:extLst>
      <p:ext uri="{BB962C8B-B14F-4D97-AF65-F5344CB8AC3E}">
        <p14:creationId xmlns:p14="http://schemas.microsoft.com/office/powerpoint/2010/main" val="2886197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164674"/>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en-US" sz="4800" dirty="0" smtClean="0">
                <a:effectLst>
                  <a:outerShdw blurRad="38100" dist="38100" dir="2700000" algn="tl">
                    <a:srgbClr val="000000">
                      <a:alpha val="43137"/>
                    </a:srgbClr>
                  </a:outerShdw>
                </a:effectLst>
                <a:latin typeface="+mj-lt"/>
              </a:rPr>
              <a:t>あなた</a:t>
            </a:r>
            <a:r>
              <a:rPr lang="ja-JP" altLang="en-US" sz="4800" dirty="0">
                <a:effectLst>
                  <a:outerShdw blurRad="38100" dist="38100" dir="2700000" algn="tl">
                    <a:srgbClr val="000000">
                      <a:alpha val="43137"/>
                    </a:srgbClr>
                  </a:outerShdw>
                </a:effectLst>
                <a:latin typeface="+mj-lt"/>
              </a:rPr>
              <a:t>の山を探します</a:t>
            </a:r>
            <a:endParaRPr kumimoji="1" lang="ja-JP" altLang="en-US" sz="4800" dirty="0">
              <a:effectLst>
                <a:outerShdw blurRad="38100" dist="38100" dir="2700000" algn="tl">
                  <a:srgbClr val="000000">
                    <a:alpha val="43137"/>
                  </a:srgbClr>
                </a:outerShdw>
              </a:effectLst>
              <a:latin typeface="+mj-lt"/>
            </a:endParaRPr>
          </a:p>
        </p:txBody>
      </p:sp>
      <p:grpSp>
        <p:nvGrpSpPr>
          <p:cNvPr id="10" name="グループ化 9"/>
          <p:cNvGrpSpPr/>
          <p:nvPr/>
        </p:nvGrpSpPr>
        <p:grpSpPr>
          <a:xfrm>
            <a:off x="615253" y="1333385"/>
            <a:ext cx="8657148" cy="2585323"/>
            <a:chOff x="599985" y="2289728"/>
            <a:chExt cx="8657148" cy="2585323"/>
          </a:xfrm>
        </p:grpSpPr>
        <p:sp>
          <p:nvSpPr>
            <p:cNvPr id="6" name="テキスト ボックス 5"/>
            <p:cNvSpPr txBox="1"/>
            <p:nvPr/>
          </p:nvSpPr>
          <p:spPr>
            <a:xfrm>
              <a:off x="895769" y="2289728"/>
              <a:ext cx="8361364" cy="2585323"/>
            </a:xfrm>
            <a:prstGeom prst="rect">
              <a:avLst/>
            </a:prstGeom>
            <a:noFill/>
          </p:spPr>
          <p:txBody>
            <a:bodyPr wrap="square" rtlCol="0">
              <a:spAutoFit/>
            </a:bodyPr>
            <a:lstStyle/>
            <a:p>
              <a:pPr>
                <a:lnSpc>
                  <a:spcPct val="150000"/>
                </a:lnSpc>
              </a:pPr>
              <a:r>
                <a:rPr lang="ja-JP" altLang="ja-JP" dirty="0"/>
                <a:t>東三河地域内に山を持っているが</a:t>
              </a:r>
              <a:r>
                <a:rPr lang="ja-JP" altLang="ja-JP" dirty="0" smtClean="0"/>
                <a:t>、</a:t>
              </a:r>
              <a:r>
                <a:rPr lang="ja-JP" altLang="en-US" dirty="0" smtClean="0"/>
                <a:t>山のことがよくわからない</a:t>
              </a:r>
              <a:r>
                <a:rPr lang="ja-JP" altLang="ja-JP" dirty="0" smtClean="0"/>
                <a:t>山</a:t>
              </a:r>
              <a:r>
                <a:rPr lang="ja-JP" altLang="ja-JP" dirty="0"/>
                <a:t>主様むけに</a:t>
              </a:r>
              <a:r>
                <a:rPr lang="ja-JP" altLang="ja-JP" dirty="0" smtClean="0"/>
                <a:t>、</a:t>
              </a:r>
              <a:endParaRPr lang="en-US" altLang="ja-JP" dirty="0" smtClean="0"/>
            </a:p>
            <a:p>
              <a:pPr>
                <a:lnSpc>
                  <a:spcPct val="150000"/>
                </a:lnSpc>
              </a:pPr>
              <a:r>
                <a:rPr lang="ja-JP" altLang="ja-JP" dirty="0" smtClean="0"/>
                <a:t>山</a:t>
              </a:r>
              <a:r>
                <a:rPr lang="ja-JP" altLang="ja-JP" dirty="0"/>
                <a:t>の</a:t>
              </a:r>
              <a:r>
                <a:rPr lang="ja-JP" altLang="ja-JP" dirty="0" smtClean="0"/>
                <a:t>場所</a:t>
              </a:r>
              <a:r>
                <a:rPr lang="ja-JP" altLang="en-US" dirty="0" smtClean="0"/>
                <a:t>（境界）</a:t>
              </a:r>
              <a:r>
                <a:rPr lang="ja-JP" altLang="ja-JP" dirty="0" smtClean="0"/>
                <a:t>や</a:t>
              </a:r>
              <a:r>
                <a:rPr lang="ja-JP" altLang="ja-JP" dirty="0"/>
                <a:t>森林の現況を探索します</a:t>
              </a:r>
              <a:r>
                <a:rPr lang="ja-JP" altLang="ja-JP" dirty="0" smtClean="0"/>
                <a:t>。</a:t>
              </a:r>
              <a:endParaRPr lang="ja-JP" altLang="ja-JP" dirty="0"/>
            </a:p>
            <a:p>
              <a:pPr>
                <a:lnSpc>
                  <a:spcPct val="150000"/>
                </a:lnSpc>
              </a:pPr>
              <a:r>
                <a:rPr lang="ja-JP" altLang="ja-JP" b="1" dirty="0" smtClean="0">
                  <a:solidFill>
                    <a:srgbClr val="0070C0"/>
                  </a:solidFill>
                </a:rPr>
                <a:t>森林</a:t>
              </a:r>
              <a:r>
                <a:rPr lang="ja-JP" altLang="ja-JP" b="1" dirty="0">
                  <a:solidFill>
                    <a:srgbClr val="0070C0"/>
                  </a:solidFill>
                </a:rPr>
                <a:t>に</a:t>
              </a:r>
              <a:r>
                <a:rPr lang="ja-JP" altLang="ja-JP" b="1" dirty="0" smtClean="0">
                  <a:solidFill>
                    <a:srgbClr val="0070C0"/>
                  </a:solidFill>
                </a:rPr>
                <a:t>関わる</a:t>
              </a:r>
              <a:r>
                <a:rPr lang="ja-JP" altLang="en-US" b="1" dirty="0" smtClean="0">
                  <a:solidFill>
                    <a:srgbClr val="0070C0"/>
                  </a:solidFill>
                </a:rPr>
                <a:t>多様な</a:t>
              </a:r>
              <a:r>
                <a:rPr lang="ja-JP" altLang="ja-JP" b="1" dirty="0" smtClean="0">
                  <a:solidFill>
                    <a:srgbClr val="0070C0"/>
                  </a:solidFill>
                </a:rPr>
                <a:t>資料や</a:t>
              </a:r>
              <a:r>
                <a:rPr lang="en-US" altLang="ja-JP" b="1" dirty="0" smtClean="0">
                  <a:solidFill>
                    <a:srgbClr val="0070C0"/>
                  </a:solidFill>
                </a:rPr>
                <a:t>GPS</a:t>
              </a:r>
              <a:r>
                <a:rPr lang="ja-JP" altLang="ja-JP" b="1" dirty="0" err="1" smtClean="0">
                  <a:solidFill>
                    <a:srgbClr val="0070C0"/>
                  </a:solidFill>
                </a:rPr>
                <a:t>、</a:t>
              </a:r>
              <a:r>
                <a:rPr lang="en-US" altLang="ja-JP" b="1" dirty="0" smtClean="0">
                  <a:solidFill>
                    <a:srgbClr val="0070C0"/>
                  </a:solidFill>
                </a:rPr>
                <a:t>GIS</a:t>
              </a:r>
              <a:r>
                <a:rPr lang="ja-JP" altLang="ja-JP" b="1" dirty="0" smtClean="0">
                  <a:solidFill>
                    <a:srgbClr val="0070C0"/>
                  </a:solidFill>
                </a:rPr>
                <a:t>等</a:t>
              </a:r>
              <a:r>
                <a:rPr lang="ja-JP" altLang="ja-JP" b="1" dirty="0">
                  <a:solidFill>
                    <a:srgbClr val="0070C0"/>
                  </a:solidFill>
                </a:rPr>
                <a:t>の新たな技術を活用し</a:t>
              </a:r>
              <a:r>
                <a:rPr lang="ja-JP" altLang="ja-JP" b="1" dirty="0" smtClean="0">
                  <a:solidFill>
                    <a:srgbClr val="0070C0"/>
                  </a:solidFill>
                </a:rPr>
                <a:t>、</a:t>
              </a:r>
              <a:endParaRPr lang="en-US" altLang="ja-JP" b="1" dirty="0" smtClean="0">
                <a:solidFill>
                  <a:srgbClr val="0070C0"/>
                </a:solidFill>
              </a:endParaRPr>
            </a:p>
            <a:p>
              <a:pPr>
                <a:lnSpc>
                  <a:spcPct val="150000"/>
                </a:lnSpc>
              </a:pPr>
              <a:r>
                <a:rPr lang="ja-JP" altLang="ja-JP" b="1" dirty="0" smtClean="0">
                  <a:solidFill>
                    <a:srgbClr val="0070C0"/>
                  </a:solidFill>
                </a:rPr>
                <a:t>だれ</a:t>
              </a:r>
              <a:r>
                <a:rPr lang="ja-JP" altLang="ja-JP" b="1" dirty="0">
                  <a:solidFill>
                    <a:srgbClr val="0070C0"/>
                  </a:solidFill>
                </a:rPr>
                <a:t>でも、いつでも</a:t>
              </a:r>
              <a:r>
                <a:rPr lang="ja-JP" altLang="ja-JP" b="1" dirty="0" smtClean="0">
                  <a:solidFill>
                    <a:srgbClr val="0070C0"/>
                  </a:solidFill>
                </a:rPr>
                <a:t>、山</a:t>
              </a:r>
              <a:r>
                <a:rPr lang="ja-JP" altLang="ja-JP" b="1" dirty="0">
                  <a:solidFill>
                    <a:srgbClr val="0070C0"/>
                  </a:solidFill>
                </a:rPr>
                <a:t>に</a:t>
              </a:r>
              <a:r>
                <a:rPr lang="ja-JP" altLang="ja-JP" b="1" dirty="0" smtClean="0">
                  <a:solidFill>
                    <a:srgbClr val="0070C0"/>
                  </a:solidFill>
                </a:rPr>
                <a:t>行</a:t>
              </a:r>
              <a:r>
                <a:rPr lang="ja-JP" altLang="en-US" b="1" dirty="0" smtClean="0">
                  <a:solidFill>
                    <a:srgbClr val="0070C0"/>
                  </a:solidFill>
                </a:rPr>
                <a:t>け</a:t>
              </a:r>
              <a:r>
                <a:rPr lang="ja-JP" altLang="ja-JP" b="1" dirty="0" smtClean="0">
                  <a:solidFill>
                    <a:srgbClr val="0070C0"/>
                  </a:solidFill>
                </a:rPr>
                <a:t>、山</a:t>
              </a:r>
              <a:r>
                <a:rPr lang="ja-JP" altLang="ja-JP" b="1" dirty="0">
                  <a:solidFill>
                    <a:srgbClr val="0070C0"/>
                  </a:solidFill>
                </a:rPr>
                <a:t>の活用を検討</a:t>
              </a:r>
              <a:r>
                <a:rPr lang="ja-JP" altLang="ja-JP" b="1" dirty="0" smtClean="0">
                  <a:solidFill>
                    <a:srgbClr val="0070C0"/>
                  </a:solidFill>
                </a:rPr>
                <a:t>できる</a:t>
              </a:r>
              <a:r>
                <a:rPr lang="ja-JP" altLang="en-US" b="1" dirty="0" smtClean="0">
                  <a:solidFill>
                    <a:srgbClr val="0070C0"/>
                  </a:solidFill>
                </a:rPr>
                <a:t>データづくりを行います</a:t>
              </a:r>
              <a:endParaRPr lang="en-US" altLang="ja-JP" b="1" dirty="0" smtClean="0">
                <a:solidFill>
                  <a:srgbClr val="0070C0"/>
                </a:solidFill>
              </a:endParaRPr>
            </a:p>
            <a:p>
              <a:pPr>
                <a:lnSpc>
                  <a:spcPct val="150000"/>
                </a:lnSpc>
              </a:pPr>
              <a:r>
                <a:rPr lang="ja-JP" altLang="ja-JP" dirty="0" smtClean="0"/>
                <a:t>さらに、</a:t>
              </a:r>
              <a:r>
                <a:rPr lang="ja-JP" altLang="en-US" dirty="0" smtClean="0"/>
                <a:t>収集されたデータは先々行政の森林情報データベースに反映され、公益的事業に活用されます。</a:t>
              </a:r>
              <a:endParaRPr lang="ja-JP" altLang="ja-JP" dirty="0"/>
            </a:p>
          </p:txBody>
        </p:sp>
        <p:sp>
          <p:nvSpPr>
            <p:cNvPr id="7" name="角丸四角形 6"/>
            <p:cNvSpPr/>
            <p:nvPr/>
          </p:nvSpPr>
          <p:spPr>
            <a:xfrm>
              <a:off x="620712" y="2451971"/>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599985" y="3294606"/>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618995" y="4094305"/>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208136" y="4212263"/>
            <a:ext cx="2985904" cy="2448686"/>
            <a:chOff x="208136" y="4249668"/>
            <a:chExt cx="2985904" cy="2448686"/>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136" y="4249668"/>
              <a:ext cx="2985904" cy="197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208136" y="6052023"/>
              <a:ext cx="2961563" cy="646331"/>
            </a:xfrm>
            <a:prstGeom prst="rect">
              <a:avLst/>
            </a:prstGeom>
            <a:solidFill>
              <a:schemeClr val="bg1">
                <a:alpha val="46000"/>
              </a:schemeClr>
            </a:solidFill>
          </p:spPr>
          <p:txBody>
            <a:bodyPr wrap="square" rtlCol="0">
              <a:spAutoFit/>
            </a:bodyPr>
            <a:lstStyle/>
            <a:p>
              <a:r>
                <a:rPr kumimoji="1" lang="ja-JP" altLang="en-US" sz="1200" dirty="0" smtClean="0"/>
                <a:t>●様々地図データを元に、お持ちの山林の位置を推理、現地確認を行い、境界情報を緯度・経度情報にまとめます。</a:t>
              </a:r>
              <a:endParaRPr kumimoji="1" lang="ja-JP" altLang="en-US" sz="1200" dirty="0"/>
            </a:p>
          </p:txBody>
        </p:sp>
      </p:grpSp>
      <p:grpSp>
        <p:nvGrpSpPr>
          <p:cNvPr id="18" name="グループ化 17"/>
          <p:cNvGrpSpPr/>
          <p:nvPr/>
        </p:nvGrpSpPr>
        <p:grpSpPr>
          <a:xfrm>
            <a:off x="806937" y="3918708"/>
            <a:ext cx="5178482" cy="2630215"/>
            <a:chOff x="806937" y="3918708"/>
            <a:chExt cx="5178482" cy="2630215"/>
          </a:xfrm>
        </p:grpSpPr>
        <p:cxnSp>
          <p:nvCxnSpPr>
            <p:cNvPr id="12" name="直線コネクタ 11"/>
            <p:cNvCxnSpPr/>
            <p:nvPr/>
          </p:nvCxnSpPr>
          <p:spPr>
            <a:xfrm flipV="1">
              <a:off x="806937" y="3918708"/>
              <a:ext cx="1788302" cy="817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902646" y="4933824"/>
              <a:ext cx="1679120" cy="1005564"/>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2581766" y="3925984"/>
              <a:ext cx="3403653" cy="2622939"/>
              <a:chOff x="2581766" y="3945084"/>
              <a:chExt cx="3403653" cy="2622939"/>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1766" y="3945084"/>
                <a:ext cx="3047011" cy="20052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3020765" y="5967859"/>
                <a:ext cx="2964654" cy="600164"/>
              </a:xfrm>
              <a:prstGeom prst="rect">
                <a:avLst/>
              </a:prstGeom>
              <a:noFill/>
            </p:spPr>
            <p:txBody>
              <a:bodyPr wrap="square" rtlCol="0">
                <a:spAutoFit/>
              </a:bodyPr>
              <a:lstStyle/>
              <a:p>
                <a:r>
                  <a:rPr kumimoji="1" lang="ja-JP" altLang="en-US" sz="1100" dirty="0" smtClean="0"/>
                  <a:t>●現地で確認した印・杭の位置を現地で撮影した写真・メモと組み合わせて誰でもわかる資料にまとめます。</a:t>
                </a:r>
                <a:endParaRPr kumimoji="1" lang="ja-JP" altLang="en-US" sz="1100" dirty="0"/>
              </a:p>
            </p:txBody>
          </p:sp>
        </p:grpSp>
      </p:grpSp>
      <p:sp>
        <p:nvSpPr>
          <p:cNvPr id="2" name="テキスト ボックス 1"/>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grpSp>
        <p:nvGrpSpPr>
          <p:cNvPr id="13" name="グループ化 12"/>
          <p:cNvGrpSpPr/>
          <p:nvPr/>
        </p:nvGrpSpPr>
        <p:grpSpPr>
          <a:xfrm>
            <a:off x="5362132" y="3492092"/>
            <a:ext cx="2663011" cy="2574034"/>
            <a:chOff x="5362132" y="3492092"/>
            <a:chExt cx="2663011" cy="2574034"/>
          </a:xfrm>
        </p:grpSpPr>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2132" y="3492092"/>
              <a:ext cx="2663011" cy="176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5692868" y="5281296"/>
              <a:ext cx="2001537" cy="784830"/>
            </a:xfrm>
            <a:prstGeom prst="rect">
              <a:avLst/>
            </a:prstGeom>
            <a:noFill/>
          </p:spPr>
          <p:txBody>
            <a:bodyPr wrap="square" rtlCol="0">
              <a:spAutoFit/>
            </a:bodyPr>
            <a:lstStyle/>
            <a:p>
              <a:r>
                <a:rPr kumimoji="1" lang="ja-JP" altLang="en-US" sz="1100" dirty="0" smtClean="0"/>
                <a:t>●現地の印・杭の位置を航空写真等様々な地図画像上で確認し、境界の確認をお手伝いします</a:t>
              </a:r>
              <a:r>
                <a:rPr kumimoji="1" lang="ja-JP" altLang="en-US" sz="1200" dirty="0" smtClean="0"/>
                <a:t>。</a:t>
              </a:r>
              <a:endParaRPr kumimoji="1" lang="ja-JP" altLang="en-US" sz="1200" dirty="0"/>
            </a:p>
          </p:txBody>
        </p:sp>
      </p:grpSp>
      <p:grpSp>
        <p:nvGrpSpPr>
          <p:cNvPr id="17" name="グループ化 16"/>
          <p:cNvGrpSpPr/>
          <p:nvPr/>
        </p:nvGrpSpPr>
        <p:grpSpPr>
          <a:xfrm>
            <a:off x="7694406" y="4638611"/>
            <a:ext cx="2276296" cy="2180536"/>
            <a:chOff x="7694406" y="3763787"/>
            <a:chExt cx="2276296" cy="2180536"/>
          </a:xfrm>
        </p:grpSpPr>
        <p:pic>
          <p:nvPicPr>
            <p:cNvPr id="19" name="図 18" descr="F:\01H23\測量\H24\1206井上様\121222説明会\説明会写真1222\IMGP4373.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7694406" y="3763787"/>
              <a:ext cx="2145665" cy="1609725"/>
            </a:xfrm>
            <a:prstGeom prst="rect">
              <a:avLst/>
            </a:prstGeom>
            <a:noFill/>
            <a:ln>
              <a:noFill/>
            </a:ln>
          </p:spPr>
        </p:pic>
        <p:sp>
          <p:nvSpPr>
            <p:cNvPr id="22" name="テキスト ボックス 21"/>
            <p:cNvSpPr txBox="1"/>
            <p:nvPr/>
          </p:nvSpPr>
          <p:spPr>
            <a:xfrm>
              <a:off x="7694406" y="5513436"/>
              <a:ext cx="2276296" cy="430887"/>
            </a:xfrm>
            <a:prstGeom prst="rect">
              <a:avLst/>
            </a:prstGeom>
            <a:noFill/>
          </p:spPr>
          <p:txBody>
            <a:bodyPr wrap="square" rtlCol="0">
              <a:spAutoFit/>
            </a:bodyPr>
            <a:lstStyle/>
            <a:p>
              <a:r>
                <a:rPr kumimoji="1" lang="ja-JP" altLang="en-US" sz="1100" dirty="0" smtClean="0"/>
                <a:t>●調査結果は地域報告会を通じて</a:t>
              </a:r>
              <a:endParaRPr kumimoji="1" lang="en-US" altLang="ja-JP" sz="1100" dirty="0" smtClean="0"/>
            </a:p>
            <a:p>
              <a:r>
                <a:rPr lang="ja-JP" altLang="en-US" sz="1100" dirty="0"/>
                <a:t>　</a:t>
              </a:r>
              <a:r>
                <a:rPr lang="ja-JP" altLang="en-US" sz="1100" dirty="0" smtClean="0"/>
                <a:t>地域住民に</a:t>
              </a:r>
              <a:r>
                <a:rPr kumimoji="1" lang="ja-JP" altLang="en-US" sz="1100" dirty="0" smtClean="0"/>
                <a:t>還元します</a:t>
              </a:r>
              <a:endParaRPr kumimoji="1" lang="ja-JP" altLang="en-US" sz="1100" dirty="0"/>
            </a:p>
          </p:txBody>
        </p:sp>
      </p:grpSp>
      <p:pic>
        <p:nvPicPr>
          <p:cNvPr id="3" name="Picture 3" descr="C:\Users\akira\Desktop\新しいフォルダー\DSC000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766" y="4678065"/>
            <a:ext cx="949747" cy="126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99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2073" y="270530"/>
            <a:ext cx="9937446" cy="830997"/>
          </a:xfrm>
          <a:prstGeom prst="rect">
            <a:avLst/>
          </a:prstGeom>
          <a:solidFill>
            <a:srgbClr val="92D050"/>
          </a:solidFill>
          <a:effectLst/>
        </p:spPr>
        <p:txBody>
          <a:bodyPr wrap="square" rtlCol="0">
            <a:spAutoFit/>
          </a:bodyPr>
          <a:lstStyle/>
          <a:p>
            <a:r>
              <a:rPr lang="ja-JP" altLang="en-US" sz="4800" dirty="0" smtClean="0">
                <a:latin typeface="+mj-lt"/>
              </a:rPr>
              <a:t>　地域で</a:t>
            </a:r>
            <a:r>
              <a:rPr lang="ja-JP" altLang="ja-JP" sz="4400" dirty="0" smtClean="0"/>
              <a:t>山</a:t>
            </a:r>
            <a:r>
              <a:rPr lang="ja-JP" altLang="en-US" sz="4400" dirty="0" smtClean="0"/>
              <a:t>の仲間をつくります</a:t>
            </a:r>
            <a:endParaRPr kumimoji="1" lang="ja-JP" altLang="en-US" sz="4400" dirty="0">
              <a:latin typeface="+mj-lt"/>
            </a:endParaRPr>
          </a:p>
        </p:txBody>
      </p:sp>
      <p:sp>
        <p:nvSpPr>
          <p:cNvPr id="28" name="テキスト ボックス 27"/>
          <p:cNvSpPr txBox="1"/>
          <p:nvPr/>
        </p:nvSpPr>
        <p:spPr>
          <a:xfrm>
            <a:off x="6839795" y="4980129"/>
            <a:ext cx="2918988" cy="1582934"/>
          </a:xfrm>
          <a:prstGeom prst="rect">
            <a:avLst/>
          </a:prstGeom>
          <a:noFill/>
        </p:spPr>
        <p:txBody>
          <a:bodyPr wrap="square" rtlCol="0">
            <a:spAutoFit/>
          </a:bodyPr>
          <a:lstStyle/>
          <a:p>
            <a:pPr>
              <a:lnSpc>
                <a:spcPct val="150000"/>
              </a:lnSpc>
            </a:pPr>
            <a:r>
              <a:rPr kumimoji="1" lang="ja-JP" altLang="en-US" sz="1100" dirty="0" smtClean="0"/>
              <a:t>●</a:t>
            </a:r>
            <a:r>
              <a:rPr kumimoji="1" lang="en-US" altLang="ja-JP" sz="1100" dirty="0" smtClean="0"/>
              <a:t>H2</a:t>
            </a:r>
            <a:r>
              <a:rPr kumimoji="1" lang="ja-JP" altLang="en-US" sz="1100" dirty="0" smtClean="0"/>
              <a:t>４年から新城市大野周辺地区で開始された秋葉道・木の駅プロジェクト事業。放置間伐材販売資金を原資に地元商店街・旅館で活用できる地域</a:t>
            </a:r>
            <a:r>
              <a:rPr lang="ja-JP" altLang="en-US" sz="1100" dirty="0" smtClean="0"/>
              <a:t>通貨を発行。市内参加団体も</a:t>
            </a:r>
            <a:r>
              <a:rPr lang="en-US" altLang="ja-JP" sz="1100" dirty="0" smtClean="0"/>
              <a:t>4</a:t>
            </a:r>
            <a:r>
              <a:rPr lang="ja-JP" altLang="en-US" sz="1100" dirty="0" smtClean="0"/>
              <a:t>団体に増え、</a:t>
            </a:r>
            <a:r>
              <a:rPr lang="en-US" altLang="ja-JP" sz="1100" dirty="0" smtClean="0"/>
              <a:t>H25</a:t>
            </a:r>
            <a:r>
              <a:rPr lang="ja-JP" altLang="en-US" sz="1100" dirty="0" smtClean="0"/>
              <a:t>年からは農業ハウス用ストーブ用薪生産</a:t>
            </a:r>
            <a:r>
              <a:rPr lang="ja-JP" altLang="en-US" sz="1100" dirty="0"/>
              <a:t>も</a:t>
            </a:r>
            <a:r>
              <a:rPr lang="ja-JP" altLang="en-US" sz="1100" dirty="0" smtClean="0"/>
              <a:t>行う。</a:t>
            </a:r>
            <a:endParaRPr lang="en-US" altLang="ja-JP" sz="1100" dirty="0" smtClean="0"/>
          </a:p>
        </p:txBody>
      </p:sp>
      <p:grpSp>
        <p:nvGrpSpPr>
          <p:cNvPr id="3" name="グループ化 2"/>
          <p:cNvGrpSpPr/>
          <p:nvPr/>
        </p:nvGrpSpPr>
        <p:grpSpPr>
          <a:xfrm>
            <a:off x="628494" y="1582639"/>
            <a:ext cx="8924939" cy="1754326"/>
            <a:chOff x="628494" y="1691098"/>
            <a:chExt cx="8924939" cy="1754326"/>
          </a:xfrm>
        </p:grpSpPr>
        <p:sp>
          <p:nvSpPr>
            <p:cNvPr id="7" name="角丸四角形 6"/>
            <p:cNvSpPr/>
            <p:nvPr/>
          </p:nvSpPr>
          <p:spPr>
            <a:xfrm>
              <a:off x="628494" y="1847143"/>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71381" y="1691098"/>
              <a:ext cx="8682052" cy="1754326"/>
            </a:xfrm>
            <a:prstGeom prst="rect">
              <a:avLst/>
            </a:prstGeom>
            <a:noFill/>
          </p:spPr>
          <p:txBody>
            <a:bodyPr wrap="square" rtlCol="0">
              <a:spAutoFit/>
            </a:bodyPr>
            <a:lstStyle/>
            <a:p>
              <a:pPr>
                <a:lnSpc>
                  <a:spcPct val="150000"/>
                </a:lnSpc>
              </a:pPr>
              <a:r>
                <a:rPr lang="ja-JP" altLang="en-US" dirty="0"/>
                <a:t>家族</a:t>
              </a:r>
              <a:r>
                <a:rPr lang="ja-JP" altLang="en-US" dirty="0" smtClean="0"/>
                <a:t>や地域のお荷物になってしまった山。「</a:t>
              </a:r>
              <a:r>
                <a:rPr lang="ja-JP" altLang="en-US" dirty="0"/>
                <a:t>木の駅プロジェクト」等の手法を使い</a:t>
              </a:r>
              <a:r>
                <a:rPr lang="ja-JP" altLang="en-US" dirty="0" smtClean="0"/>
                <a:t>、</a:t>
              </a:r>
              <a:endParaRPr lang="en-US" altLang="ja-JP" dirty="0" smtClean="0"/>
            </a:p>
            <a:p>
              <a:pPr>
                <a:lnSpc>
                  <a:spcPct val="150000"/>
                </a:lnSpc>
              </a:pPr>
              <a:r>
                <a:rPr lang="ja-JP" altLang="en-US" dirty="0" smtClean="0"/>
                <a:t>「</a:t>
              </a:r>
              <a:r>
                <a:rPr lang="ja-JP" altLang="en-US" dirty="0"/>
                <a:t>まちづくり」を</a:t>
              </a:r>
              <a:r>
                <a:rPr lang="ja-JP" altLang="en-US" dirty="0" smtClean="0"/>
                <a:t>通じて、地域の資産である山</a:t>
              </a:r>
              <a:r>
                <a:rPr lang="ja-JP" altLang="en-US" dirty="0"/>
                <a:t>の価値</a:t>
              </a:r>
              <a:r>
                <a:rPr lang="ja-JP" altLang="en-US" dirty="0" smtClean="0"/>
                <a:t>を考え地域山主体制づくりを行います</a:t>
              </a:r>
              <a:r>
                <a:rPr lang="ja-JP" altLang="en-US" dirty="0"/>
                <a:t>。</a:t>
              </a:r>
            </a:p>
            <a:p>
              <a:pPr>
                <a:lnSpc>
                  <a:spcPct val="150000"/>
                </a:lnSpc>
              </a:pPr>
              <a:r>
                <a:rPr lang="ja-JP" altLang="en-US" b="1" dirty="0" smtClean="0">
                  <a:solidFill>
                    <a:srgbClr val="0070C0"/>
                  </a:solidFill>
                </a:rPr>
                <a:t>まずは、素人山</a:t>
              </a:r>
              <a:r>
                <a:rPr lang="ja-JP" altLang="en-US" b="1" dirty="0">
                  <a:solidFill>
                    <a:srgbClr val="0070C0"/>
                  </a:solidFill>
                </a:rPr>
                <a:t>主が出来る方法から</a:t>
              </a:r>
              <a:r>
                <a:rPr lang="ja-JP" altLang="en-US" b="1" dirty="0" smtClean="0">
                  <a:solidFill>
                    <a:srgbClr val="0070C0"/>
                  </a:solidFill>
                </a:rPr>
                <a:t>、まちづくり</a:t>
              </a:r>
              <a:r>
                <a:rPr lang="ja-JP" altLang="en-US" b="1" dirty="0">
                  <a:solidFill>
                    <a:srgbClr val="0070C0"/>
                  </a:solidFill>
                </a:rPr>
                <a:t>を</a:t>
              </a:r>
              <a:r>
                <a:rPr lang="ja-JP" altLang="en-US" b="1" dirty="0" smtClean="0">
                  <a:solidFill>
                    <a:srgbClr val="0070C0"/>
                  </a:solidFill>
                </a:rPr>
                <a:t>通じ、地域の人々と共に、山の活用を考える「森の仲間づくり」を行います</a:t>
              </a:r>
              <a:r>
                <a:rPr lang="ja-JP" altLang="en-US" b="1" dirty="0">
                  <a:solidFill>
                    <a:srgbClr val="0070C0"/>
                  </a:solidFill>
                </a:rPr>
                <a:t>。</a:t>
              </a:r>
            </a:p>
          </p:txBody>
        </p:sp>
      </p:grpSp>
      <p:sp>
        <p:nvSpPr>
          <p:cNvPr id="11" name="テキスト ボックス 10"/>
          <p:cNvSpPr txBox="1"/>
          <p:nvPr/>
        </p:nvSpPr>
        <p:spPr>
          <a:xfrm>
            <a:off x="6955124" y="1130978"/>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pic>
        <p:nvPicPr>
          <p:cNvPr id="12" name="Picture 3" descr="F:\01H23\木の駅\出材状況\出材画像\145CANON\IMG_364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97215" y="3285299"/>
            <a:ext cx="2207271" cy="1655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F:\01H23\木の駅\説明会\115_0218\IMGP3206.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4615431" y="3272477"/>
            <a:ext cx="2224364" cy="1668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00471" y="3336965"/>
            <a:ext cx="4455906" cy="332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LANDISK-F21E3B\moritanshare\●木の駅●\01　薪づくり・イベント\150812薪づくり説明\DSCF113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56377" y="4980129"/>
            <a:ext cx="2183418" cy="163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00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88913"/>
            <a:ext cx="9937446" cy="830997"/>
          </a:xfrm>
          <a:prstGeom prst="rect">
            <a:avLst/>
          </a:prstGeom>
          <a:solidFill>
            <a:srgbClr val="92D050">
              <a:alpha val="83000"/>
            </a:srgbClr>
          </a:solidFill>
          <a:effectLst>
            <a:reflection blurRad="6350" stA="52000" endA="300" endPos="35000" dir="5400000" sy="-100000" algn="bl" rotWithShape="0"/>
          </a:effectLst>
        </p:spPr>
        <p:txBody>
          <a:bodyPr wrap="square" rtlCol="0">
            <a:spAutoFit/>
          </a:bodyPr>
          <a:lstStyle/>
          <a:p>
            <a:r>
              <a:rPr lang="ja-JP" altLang="en-US" sz="4800" dirty="0" smtClean="0">
                <a:latin typeface="+mj-lt"/>
              </a:rPr>
              <a:t>　山を活かす人材の育成を行います</a:t>
            </a:r>
            <a:endParaRPr kumimoji="1" lang="ja-JP" altLang="en-US" sz="4400" dirty="0">
              <a:latin typeface="+mj-lt"/>
            </a:endParaRPr>
          </a:p>
        </p:txBody>
      </p:sp>
      <p:sp>
        <p:nvSpPr>
          <p:cNvPr id="7" name="角丸四角形 6"/>
          <p:cNvSpPr/>
          <p:nvPr/>
        </p:nvSpPr>
        <p:spPr>
          <a:xfrm>
            <a:off x="627850" y="1424062"/>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78868" y="1308960"/>
            <a:ext cx="8454045" cy="1338828"/>
          </a:xfrm>
          <a:prstGeom prst="rect">
            <a:avLst/>
          </a:prstGeom>
          <a:noFill/>
        </p:spPr>
        <p:txBody>
          <a:bodyPr wrap="square" rtlCol="0">
            <a:spAutoFit/>
          </a:bodyPr>
          <a:lstStyle/>
          <a:p>
            <a:pPr>
              <a:lnSpc>
                <a:spcPct val="150000"/>
              </a:lnSpc>
            </a:pPr>
            <a:r>
              <a:rPr lang="ja-JP" altLang="en-US" dirty="0" smtClean="0"/>
              <a:t>「とよがわ森のデザイン講座」や「山の見える化講座（山林情報収集・</a:t>
            </a:r>
            <a:r>
              <a:rPr lang="en-US" altLang="ja-JP" dirty="0" smtClean="0"/>
              <a:t>GPS</a:t>
            </a:r>
            <a:r>
              <a:rPr lang="ja-JP" altLang="en-US" dirty="0" smtClean="0"/>
              <a:t>活用講習会）」等を通じて、</a:t>
            </a:r>
            <a:r>
              <a:rPr lang="ja-JP" altLang="en-US" b="1" dirty="0" smtClean="0">
                <a:solidFill>
                  <a:srgbClr val="0070C0"/>
                </a:solidFill>
              </a:rPr>
              <a:t>森林管理・山林経営ができる山主育成（地域・森林技術者・森林ボランティア含む）を支援します。</a:t>
            </a:r>
            <a:endParaRPr lang="ja-JP" altLang="en-US" dirty="0"/>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965" y="2647789"/>
            <a:ext cx="4838833" cy="354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27850" y="6208659"/>
            <a:ext cx="4340873" cy="430887"/>
          </a:xfrm>
          <a:prstGeom prst="rect">
            <a:avLst/>
          </a:prstGeom>
          <a:noFill/>
        </p:spPr>
        <p:txBody>
          <a:bodyPr wrap="square" rtlCol="0">
            <a:spAutoFit/>
          </a:bodyPr>
          <a:lstStyle/>
          <a:p>
            <a:r>
              <a:rPr lang="ja-JP" altLang="en-US" sz="1100" dirty="0"/>
              <a:t>●山間部の</a:t>
            </a:r>
            <a:r>
              <a:rPr lang="ja-JP" altLang="en-US" sz="1100" dirty="0" smtClean="0"/>
              <a:t>集落向け２・３代目山</a:t>
            </a:r>
            <a:r>
              <a:rPr lang="ja-JP" altLang="en-US" sz="1100" dirty="0"/>
              <a:t>主育成、都市部での森林ボランティア育成、民間事業体技術者育成等で活用されています。</a:t>
            </a:r>
          </a:p>
        </p:txBody>
      </p:sp>
      <p:grpSp>
        <p:nvGrpSpPr>
          <p:cNvPr id="9" name="グループ化 8"/>
          <p:cNvGrpSpPr/>
          <p:nvPr/>
        </p:nvGrpSpPr>
        <p:grpSpPr>
          <a:xfrm>
            <a:off x="5297134" y="3048543"/>
            <a:ext cx="4170304" cy="3593277"/>
            <a:chOff x="5297134" y="3104445"/>
            <a:chExt cx="4170304" cy="3593277"/>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9629" y="3432175"/>
              <a:ext cx="1881965" cy="1981945"/>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1817" y="4656980"/>
              <a:ext cx="2125621" cy="1331772"/>
            </a:xfrm>
            <a:prstGeom prst="rect">
              <a:avLst/>
            </a:prstGeom>
          </p:spPr>
        </p:pic>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7134" y="4879346"/>
              <a:ext cx="1846952" cy="1385215"/>
            </a:xfrm>
            <a:prstGeom prst="rect">
              <a:avLst/>
            </a:prstGeom>
          </p:spPr>
        </p:pic>
        <p:sp>
          <p:nvSpPr>
            <p:cNvPr id="11" name="テキスト ボックス 10"/>
            <p:cNvSpPr txBox="1"/>
            <p:nvPr/>
          </p:nvSpPr>
          <p:spPr>
            <a:xfrm>
              <a:off x="5297134" y="6266835"/>
              <a:ext cx="4170304" cy="430887"/>
            </a:xfrm>
            <a:prstGeom prst="rect">
              <a:avLst/>
            </a:prstGeom>
            <a:noFill/>
          </p:spPr>
          <p:txBody>
            <a:bodyPr wrap="square" rtlCol="0">
              <a:spAutoFit/>
            </a:bodyPr>
            <a:lstStyle/>
            <a:p>
              <a:r>
                <a:rPr lang="ja-JP" altLang="en-US" sz="1100" dirty="0" smtClean="0"/>
                <a:t>●行政区山主向け</a:t>
              </a:r>
              <a:r>
                <a:rPr lang="en-US" altLang="ja-JP" sz="1100" dirty="0" smtClean="0"/>
                <a:t>GPS</a:t>
              </a:r>
              <a:r>
                <a:rPr lang="ja-JP" altLang="en-US" sz="1100" dirty="0" smtClean="0"/>
                <a:t>・レーザーコンパスを活用した森林境界情報収集講習会を開催</a:t>
              </a:r>
              <a:endParaRPr lang="ja-JP" altLang="en-US" sz="1100" dirty="0"/>
            </a:p>
          </p:txBody>
        </p:sp>
        <p:sp>
          <p:nvSpPr>
            <p:cNvPr id="8" name="テキスト ボックス 7"/>
            <p:cNvSpPr txBox="1"/>
            <p:nvPr/>
          </p:nvSpPr>
          <p:spPr>
            <a:xfrm>
              <a:off x="5424468" y="3104445"/>
              <a:ext cx="3439236" cy="276999"/>
            </a:xfrm>
            <a:prstGeom prst="rect">
              <a:avLst/>
            </a:prstGeom>
            <a:noFill/>
          </p:spPr>
          <p:txBody>
            <a:bodyPr wrap="square" rtlCol="0">
              <a:spAutoFit/>
            </a:bodyPr>
            <a:lstStyle/>
            <a:p>
              <a:r>
                <a:rPr kumimoji="1" lang="en-US" altLang="ja-JP" sz="1200" b="1" dirty="0" smtClean="0">
                  <a:effectLst>
                    <a:outerShdw blurRad="38100" dist="38100" dir="2700000" algn="tl">
                      <a:srgbClr val="000000">
                        <a:alpha val="43137"/>
                      </a:srgbClr>
                    </a:outerShdw>
                  </a:effectLst>
                  <a:latin typeface="+mj-lt"/>
                </a:rPr>
                <a:t>GPS</a:t>
              </a:r>
              <a:r>
                <a:rPr kumimoji="1" lang="ja-JP" altLang="en-US" sz="1200" b="1" dirty="0" smtClean="0">
                  <a:effectLst>
                    <a:outerShdw blurRad="38100" dist="38100" dir="2700000" algn="tl">
                      <a:srgbClr val="000000">
                        <a:alpha val="43137"/>
                      </a:srgbClr>
                    </a:outerShdw>
                  </a:effectLst>
                  <a:latin typeface="+mj-lt"/>
                </a:rPr>
                <a:t>活用森林境界明確化講習会</a:t>
              </a:r>
              <a:endParaRPr kumimoji="1" lang="ja-JP" altLang="en-US" sz="1200" b="1" dirty="0">
                <a:effectLst>
                  <a:outerShdw blurRad="38100" dist="38100" dir="2700000" algn="tl">
                    <a:srgbClr val="000000">
                      <a:alpha val="43137"/>
                    </a:srgbClr>
                  </a:outerShdw>
                </a:effectLst>
                <a:latin typeface="+mj-lt"/>
              </a:endParaRPr>
            </a:p>
          </p:txBody>
        </p:sp>
      </p:grpSp>
      <p:sp>
        <p:nvSpPr>
          <p:cNvPr id="15" name="テキスト ボックス 14"/>
          <p:cNvSpPr txBox="1"/>
          <p:nvPr/>
        </p:nvSpPr>
        <p:spPr>
          <a:xfrm>
            <a:off x="6984576" y="101991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10816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164674"/>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en-US" sz="4800" dirty="0" smtClean="0">
                <a:effectLst>
                  <a:outerShdw blurRad="38100" dist="38100" dir="2700000" algn="tl">
                    <a:srgbClr val="000000">
                      <a:alpha val="43137"/>
                    </a:srgbClr>
                  </a:outerShdw>
                </a:effectLst>
                <a:latin typeface="+mj-lt"/>
              </a:rPr>
              <a:t>あなた</a:t>
            </a:r>
            <a:r>
              <a:rPr lang="ja-JP" altLang="en-US" sz="4800" dirty="0">
                <a:effectLst>
                  <a:outerShdw blurRad="38100" dist="38100" dir="2700000" algn="tl">
                    <a:srgbClr val="000000">
                      <a:alpha val="43137"/>
                    </a:srgbClr>
                  </a:outerShdw>
                </a:effectLst>
                <a:latin typeface="+mj-lt"/>
              </a:rPr>
              <a:t>の</a:t>
            </a:r>
            <a:r>
              <a:rPr lang="ja-JP" altLang="en-US" sz="4800" dirty="0" smtClean="0">
                <a:effectLst>
                  <a:outerShdw blurRad="38100" dist="38100" dir="2700000" algn="tl">
                    <a:srgbClr val="000000">
                      <a:alpha val="43137"/>
                    </a:srgbClr>
                  </a:outerShdw>
                </a:effectLst>
                <a:latin typeface="+mj-lt"/>
              </a:rPr>
              <a:t>山を資産として「繋ぎ」ます</a:t>
            </a:r>
            <a:endParaRPr kumimoji="1" lang="ja-JP" altLang="en-US" sz="4800" dirty="0">
              <a:effectLst>
                <a:outerShdw blurRad="38100" dist="38100" dir="2700000" algn="tl">
                  <a:srgbClr val="000000">
                    <a:alpha val="43137"/>
                  </a:srgbClr>
                </a:outerShdw>
              </a:effectLst>
              <a:latin typeface="+mj-lt"/>
            </a:endParaRPr>
          </a:p>
        </p:txBody>
      </p:sp>
      <p:grpSp>
        <p:nvGrpSpPr>
          <p:cNvPr id="10" name="グループ化 9"/>
          <p:cNvGrpSpPr/>
          <p:nvPr/>
        </p:nvGrpSpPr>
        <p:grpSpPr>
          <a:xfrm>
            <a:off x="615253" y="1333385"/>
            <a:ext cx="8657148" cy="2169825"/>
            <a:chOff x="599985" y="2289728"/>
            <a:chExt cx="8657148" cy="2169825"/>
          </a:xfrm>
        </p:grpSpPr>
        <p:sp>
          <p:nvSpPr>
            <p:cNvPr id="6" name="テキスト ボックス 5"/>
            <p:cNvSpPr txBox="1"/>
            <p:nvPr/>
          </p:nvSpPr>
          <p:spPr>
            <a:xfrm>
              <a:off x="895769" y="2289728"/>
              <a:ext cx="8361364" cy="2169825"/>
            </a:xfrm>
            <a:prstGeom prst="rect">
              <a:avLst/>
            </a:prstGeom>
            <a:noFill/>
          </p:spPr>
          <p:txBody>
            <a:bodyPr wrap="square" rtlCol="0">
              <a:spAutoFit/>
            </a:bodyPr>
            <a:lstStyle/>
            <a:p>
              <a:pPr>
                <a:lnSpc>
                  <a:spcPct val="150000"/>
                </a:lnSpc>
              </a:pPr>
              <a:r>
                <a:rPr lang="ja-JP" altLang="ja-JP" b="1" dirty="0" smtClean="0">
                  <a:solidFill>
                    <a:srgbClr val="0070C0"/>
                  </a:solidFill>
                </a:rPr>
                <a:t>だれ</a:t>
              </a:r>
              <a:r>
                <a:rPr lang="ja-JP" altLang="ja-JP" b="1" dirty="0">
                  <a:solidFill>
                    <a:srgbClr val="0070C0"/>
                  </a:solidFill>
                </a:rPr>
                <a:t>でも、いつでも</a:t>
              </a:r>
              <a:r>
                <a:rPr lang="ja-JP" altLang="ja-JP" b="1" dirty="0" smtClean="0">
                  <a:solidFill>
                    <a:srgbClr val="0070C0"/>
                  </a:solidFill>
                </a:rPr>
                <a:t>、山</a:t>
              </a:r>
              <a:r>
                <a:rPr lang="ja-JP" altLang="ja-JP" b="1" dirty="0">
                  <a:solidFill>
                    <a:srgbClr val="0070C0"/>
                  </a:solidFill>
                </a:rPr>
                <a:t>に</a:t>
              </a:r>
              <a:r>
                <a:rPr lang="ja-JP" altLang="ja-JP" b="1" dirty="0" smtClean="0">
                  <a:solidFill>
                    <a:srgbClr val="0070C0"/>
                  </a:solidFill>
                </a:rPr>
                <a:t>行</a:t>
              </a:r>
              <a:r>
                <a:rPr lang="ja-JP" altLang="en-US" b="1" dirty="0" smtClean="0">
                  <a:solidFill>
                    <a:srgbClr val="0070C0"/>
                  </a:solidFill>
                </a:rPr>
                <a:t>け</a:t>
              </a:r>
              <a:r>
                <a:rPr lang="ja-JP" altLang="ja-JP" b="1" dirty="0" smtClean="0">
                  <a:solidFill>
                    <a:srgbClr val="0070C0"/>
                  </a:solidFill>
                </a:rPr>
                <a:t>、山</a:t>
              </a:r>
              <a:r>
                <a:rPr lang="ja-JP" altLang="ja-JP" b="1" dirty="0">
                  <a:solidFill>
                    <a:srgbClr val="0070C0"/>
                  </a:solidFill>
                </a:rPr>
                <a:t>の</a:t>
              </a:r>
              <a:r>
                <a:rPr lang="ja-JP" altLang="ja-JP" b="1" dirty="0" smtClean="0">
                  <a:solidFill>
                    <a:srgbClr val="0070C0"/>
                  </a:solidFill>
                </a:rPr>
                <a:t>活用</a:t>
              </a:r>
              <a:r>
                <a:rPr lang="ja-JP" altLang="en-US" b="1" dirty="0" smtClean="0">
                  <a:solidFill>
                    <a:srgbClr val="0070C0"/>
                  </a:solidFill>
                </a:rPr>
                <a:t>に参加できるデータを元に、地域山主・森林の集約化、林業事業体とのコーディネイトを行い、地域での森林活用体制を創ります</a:t>
              </a:r>
              <a:endParaRPr lang="en-US" altLang="ja-JP" b="1" dirty="0" smtClean="0">
                <a:solidFill>
                  <a:srgbClr val="0070C0"/>
                </a:solidFill>
              </a:endParaRPr>
            </a:p>
            <a:p>
              <a:pPr>
                <a:lnSpc>
                  <a:spcPct val="150000"/>
                </a:lnSpc>
              </a:pPr>
              <a:r>
                <a:rPr lang="ja-JP" altLang="ja-JP" dirty="0" smtClean="0"/>
                <a:t>さらに、</a:t>
              </a:r>
              <a:r>
                <a:rPr lang="ja-JP" altLang="en-US" dirty="0" smtClean="0"/>
                <a:t>収集されたデータは、地域内の隣接する山主同士で保管・補完され、地域での森林資源活用、林業事業体への事業計画・事業評価、さらに次世代への資産継承に生かされます。</a:t>
              </a:r>
              <a:endParaRPr lang="ja-JP" altLang="ja-JP" dirty="0"/>
            </a:p>
          </p:txBody>
        </p:sp>
        <p:sp>
          <p:nvSpPr>
            <p:cNvPr id="7" name="角丸四角形 6"/>
            <p:cNvSpPr/>
            <p:nvPr/>
          </p:nvSpPr>
          <p:spPr>
            <a:xfrm>
              <a:off x="620712" y="2451971"/>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599985" y="3294606"/>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grpSp>
        <p:nvGrpSpPr>
          <p:cNvPr id="4" name="グループ化 3"/>
          <p:cNvGrpSpPr/>
          <p:nvPr/>
        </p:nvGrpSpPr>
        <p:grpSpPr>
          <a:xfrm>
            <a:off x="1140342" y="3503210"/>
            <a:ext cx="8259940" cy="3160787"/>
            <a:chOff x="471742" y="3061386"/>
            <a:chExt cx="8259940" cy="3160787"/>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742" y="3061386"/>
              <a:ext cx="3148653" cy="310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1633" y="3061386"/>
              <a:ext cx="3068793" cy="310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6812" y="3061386"/>
              <a:ext cx="3054870" cy="316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テキスト ボックス 2"/>
          <p:cNvSpPr txBox="1"/>
          <p:nvPr/>
        </p:nvSpPr>
        <p:spPr>
          <a:xfrm>
            <a:off x="1561578" y="6238088"/>
            <a:ext cx="1700055" cy="253916"/>
          </a:xfrm>
          <a:prstGeom prst="rect">
            <a:avLst/>
          </a:prstGeom>
          <a:noFill/>
        </p:spPr>
        <p:txBody>
          <a:bodyPr wrap="square" rtlCol="0">
            <a:spAutoFit/>
          </a:bodyPr>
          <a:lstStyle/>
          <a:p>
            <a:r>
              <a:rPr kumimoji="1" lang="ja-JP" altLang="en-US" sz="1050" dirty="0" smtClean="0"/>
              <a:t>周辺山主別図</a:t>
            </a:r>
            <a:endParaRPr kumimoji="1" lang="ja-JP" altLang="en-US" sz="1050" dirty="0"/>
          </a:p>
        </p:txBody>
      </p:sp>
      <p:sp>
        <p:nvSpPr>
          <p:cNvPr id="13" name="テキスト ボックス 12"/>
          <p:cNvSpPr txBox="1"/>
          <p:nvPr/>
        </p:nvSpPr>
        <p:spPr>
          <a:xfrm>
            <a:off x="3763905" y="6263530"/>
            <a:ext cx="1700055" cy="253916"/>
          </a:xfrm>
          <a:prstGeom prst="rect">
            <a:avLst/>
          </a:prstGeom>
          <a:noFill/>
        </p:spPr>
        <p:txBody>
          <a:bodyPr wrap="square" rtlCol="0">
            <a:spAutoFit/>
          </a:bodyPr>
          <a:lstStyle/>
          <a:p>
            <a:r>
              <a:rPr lang="ja-JP" altLang="en-US" sz="1050" dirty="0"/>
              <a:t>植生</a:t>
            </a:r>
            <a:r>
              <a:rPr kumimoji="1" lang="ja-JP" altLang="en-US" sz="1050" dirty="0" smtClean="0"/>
              <a:t>別図</a:t>
            </a:r>
            <a:endParaRPr kumimoji="1" lang="ja-JP" altLang="en-US" sz="1050" dirty="0"/>
          </a:p>
        </p:txBody>
      </p:sp>
      <p:sp>
        <p:nvSpPr>
          <p:cNvPr id="14" name="テキスト ボックス 13"/>
          <p:cNvSpPr txBox="1"/>
          <p:nvPr/>
        </p:nvSpPr>
        <p:spPr>
          <a:xfrm>
            <a:off x="6613658" y="6268984"/>
            <a:ext cx="1700055" cy="253916"/>
          </a:xfrm>
          <a:prstGeom prst="rect">
            <a:avLst/>
          </a:prstGeom>
          <a:noFill/>
        </p:spPr>
        <p:txBody>
          <a:bodyPr wrap="square" rtlCol="0">
            <a:spAutoFit/>
          </a:bodyPr>
          <a:lstStyle/>
          <a:p>
            <a:r>
              <a:rPr lang="ja-JP" altLang="en-US" sz="1050" dirty="0"/>
              <a:t>林</a:t>
            </a:r>
            <a:r>
              <a:rPr lang="ja-JP" altLang="en-US" sz="1050" dirty="0" smtClean="0"/>
              <a:t>齢別</a:t>
            </a:r>
            <a:r>
              <a:rPr kumimoji="1" lang="ja-JP" altLang="en-US" sz="1050" dirty="0" smtClean="0"/>
              <a:t>図</a:t>
            </a:r>
            <a:endParaRPr kumimoji="1" lang="ja-JP" altLang="en-US" sz="1050" dirty="0"/>
          </a:p>
        </p:txBody>
      </p:sp>
      <p:pic>
        <p:nvPicPr>
          <p:cNvPr id="16" name="図 15" descr="F:\01H23\測量\H24\1206井上様\121222説明会\説明会写真1222\IMGP4373.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6461" y="3267822"/>
            <a:ext cx="1565659" cy="1239815"/>
          </a:xfrm>
          <a:prstGeom prst="rect">
            <a:avLst/>
          </a:prstGeom>
          <a:noFill/>
          <a:ln>
            <a:noFill/>
          </a:ln>
        </p:spPr>
      </p:pic>
      <p:pic>
        <p:nvPicPr>
          <p:cNvPr id="1028" name="Picture 4" descr="http://www.f-realize.co.jp/system/information/data/upfile/158-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31623" y="4001785"/>
            <a:ext cx="1525260" cy="12074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pref.ishikawa.lg.jp/wajimanourin/images/kouseinourinngyoukikai.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81671" y="3365704"/>
            <a:ext cx="1566122" cy="123981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G:\0 終了事業\水源基金\H24\GPS講習会\130303井代研修\1303講習他\DSC0001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5400000">
            <a:off x="3756946" y="3447269"/>
            <a:ext cx="1435577" cy="107668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33693" y="5407091"/>
            <a:ext cx="2646380" cy="830997"/>
          </a:xfrm>
          <a:prstGeom prst="rect">
            <a:avLst/>
          </a:prstGeom>
          <a:solidFill>
            <a:srgbClr val="FFC000">
              <a:alpha val="44000"/>
            </a:srgbClr>
          </a:solidFill>
        </p:spPr>
        <p:txBody>
          <a:bodyPr wrap="square" rtlCol="0">
            <a:spAutoFit/>
          </a:bodyPr>
          <a:lstStyle/>
          <a:p>
            <a:r>
              <a:rPr kumimoji="1" lang="ja-JP" altLang="en-US" sz="1200" dirty="0" smtClean="0">
                <a:latin typeface="+mj-ea"/>
                <a:ea typeface="+mj-ea"/>
              </a:rPr>
              <a:t>・地域と面識のない</a:t>
            </a:r>
            <a:endParaRPr kumimoji="1" lang="en-US" altLang="ja-JP" sz="1200" dirty="0" smtClean="0">
              <a:latin typeface="+mj-ea"/>
              <a:ea typeface="+mj-ea"/>
            </a:endParaRPr>
          </a:p>
          <a:p>
            <a:r>
              <a:rPr lang="ja-JP" altLang="en-US" sz="1200" dirty="0" smtClean="0">
                <a:latin typeface="+mj-ea"/>
                <a:ea typeface="+mj-ea"/>
              </a:rPr>
              <a:t>・地域の</a:t>
            </a:r>
            <a:r>
              <a:rPr lang="ja-JP" altLang="en-US" sz="1200" dirty="0">
                <a:latin typeface="+mj-ea"/>
                <a:ea typeface="+mj-ea"/>
              </a:rPr>
              <a:t>森</a:t>
            </a:r>
            <a:r>
              <a:rPr lang="ja-JP" altLang="en-US" sz="1200" dirty="0" smtClean="0">
                <a:latin typeface="+mj-ea"/>
                <a:ea typeface="+mj-ea"/>
              </a:rPr>
              <a:t>を知らない</a:t>
            </a:r>
            <a:endParaRPr lang="en-US" altLang="ja-JP" sz="1200" dirty="0" smtClean="0">
              <a:latin typeface="+mj-ea"/>
              <a:ea typeface="+mj-ea"/>
            </a:endParaRPr>
          </a:p>
          <a:p>
            <a:r>
              <a:rPr lang="ja-JP" altLang="en-US" sz="1200" dirty="0" smtClean="0">
                <a:latin typeface="+mj-ea"/>
                <a:ea typeface="+mj-ea"/>
              </a:rPr>
              <a:t>　しかし、実力のある林業事業体</a:t>
            </a:r>
            <a:endParaRPr lang="en-US" altLang="ja-JP" sz="1200" dirty="0" smtClean="0">
              <a:latin typeface="+mj-ea"/>
              <a:ea typeface="+mj-ea"/>
            </a:endParaRPr>
          </a:p>
          <a:p>
            <a:r>
              <a:rPr kumimoji="1" lang="ja-JP" altLang="en-US" sz="1200" dirty="0" smtClean="0">
                <a:latin typeface="+mj-ea"/>
                <a:ea typeface="+mj-ea"/>
              </a:rPr>
              <a:t>　　を地域の山と山主とつなぐ</a:t>
            </a:r>
          </a:p>
        </p:txBody>
      </p:sp>
    </p:spTree>
    <p:extLst>
      <p:ext uri="{BB962C8B-B14F-4D97-AF65-F5344CB8AC3E}">
        <p14:creationId xmlns:p14="http://schemas.microsoft.com/office/powerpoint/2010/main" val="255424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500"/>
                                        <p:tgtEl>
                                          <p:spTgt spid="4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164674"/>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ja-JP" sz="4800" dirty="0" smtClean="0"/>
              <a:t>地域課題</a:t>
            </a:r>
            <a:r>
              <a:rPr lang="ja-JP" altLang="en-US" sz="4800" dirty="0" smtClean="0"/>
              <a:t>の見える化」を行います</a:t>
            </a:r>
            <a:endParaRPr kumimoji="1" lang="ja-JP" altLang="en-US" sz="4800" dirty="0">
              <a:latin typeface="+mj-lt"/>
            </a:endParaRPr>
          </a:p>
        </p:txBody>
      </p:sp>
      <p:sp>
        <p:nvSpPr>
          <p:cNvPr id="7" name="角丸四角形 6"/>
          <p:cNvSpPr/>
          <p:nvPr/>
        </p:nvSpPr>
        <p:spPr>
          <a:xfrm>
            <a:off x="635980" y="1495628"/>
            <a:ext cx="242888" cy="200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920552" y="1340768"/>
            <a:ext cx="8454045" cy="869533"/>
          </a:xfrm>
          <a:prstGeom prst="rect">
            <a:avLst/>
          </a:prstGeom>
          <a:noFill/>
        </p:spPr>
        <p:txBody>
          <a:bodyPr wrap="square" rtlCol="0">
            <a:spAutoFit/>
          </a:bodyPr>
          <a:lstStyle/>
          <a:p>
            <a:pPr>
              <a:lnSpc>
                <a:spcPct val="150000"/>
              </a:lnSpc>
            </a:pPr>
            <a:r>
              <a:rPr lang="en-US" altLang="ja-JP" dirty="0"/>
              <a:t>GIS</a:t>
            </a:r>
            <a:r>
              <a:rPr lang="ja-JP" altLang="ja-JP" dirty="0"/>
              <a:t>・</a:t>
            </a:r>
            <a:r>
              <a:rPr lang="en-US" altLang="ja-JP" dirty="0" smtClean="0"/>
              <a:t>GPS</a:t>
            </a:r>
            <a:r>
              <a:rPr lang="ja-JP" altLang="ja-JP" dirty="0" smtClean="0"/>
              <a:t>技術</a:t>
            </a:r>
            <a:r>
              <a:rPr lang="ja-JP" altLang="ja-JP" dirty="0"/>
              <a:t>を活用し、森林の利活用の他、山間地に発生する獣害・山地</a:t>
            </a:r>
            <a:r>
              <a:rPr lang="ja-JP" altLang="ja-JP" dirty="0" smtClean="0"/>
              <a:t>災害に対し、地域住民</a:t>
            </a:r>
            <a:r>
              <a:rPr lang="ja-JP" altLang="en-US" dirty="0" smtClean="0"/>
              <a:t>間や</a:t>
            </a:r>
            <a:r>
              <a:rPr lang="ja-JP" altLang="ja-JP" dirty="0" smtClean="0"/>
              <a:t>行政が</a:t>
            </a:r>
            <a:r>
              <a:rPr lang="ja-JP" altLang="en-US" dirty="0" smtClean="0"/>
              <a:t>地域情報の共有を図る</a:t>
            </a:r>
            <a:r>
              <a:rPr lang="ja-JP" altLang="en-US" dirty="0"/>
              <a:t>基盤構築</a:t>
            </a:r>
            <a:r>
              <a:rPr lang="ja-JP" altLang="en-US" dirty="0" smtClean="0"/>
              <a:t>とその活用支援を行います</a:t>
            </a:r>
            <a:r>
              <a:rPr lang="ja-JP" altLang="ja-JP" dirty="0" smtClean="0"/>
              <a:t>。</a:t>
            </a:r>
            <a:endParaRPr lang="ja-JP" altLang="ja-JP" dirty="0"/>
          </a:p>
        </p:txBody>
      </p:sp>
      <p:sp>
        <p:nvSpPr>
          <p:cNvPr id="28" name="テキスト ボックス 27"/>
          <p:cNvSpPr txBox="1"/>
          <p:nvPr/>
        </p:nvSpPr>
        <p:spPr>
          <a:xfrm>
            <a:off x="329312" y="5660112"/>
            <a:ext cx="8801040" cy="854080"/>
          </a:xfrm>
          <a:prstGeom prst="rect">
            <a:avLst/>
          </a:prstGeom>
          <a:noFill/>
        </p:spPr>
        <p:txBody>
          <a:bodyPr wrap="square" rtlCol="0">
            <a:spAutoFit/>
          </a:bodyPr>
          <a:lstStyle/>
          <a:p>
            <a:pPr>
              <a:lnSpc>
                <a:spcPct val="150000"/>
              </a:lnSpc>
            </a:pPr>
            <a:r>
              <a:rPr kumimoji="1" lang="ja-JP" altLang="en-US" sz="1100" dirty="0" smtClean="0"/>
              <a:t>●</a:t>
            </a:r>
            <a:r>
              <a:rPr kumimoji="1" lang="en-US" altLang="ja-JP" sz="1100" dirty="0" smtClean="0"/>
              <a:t>H2</a:t>
            </a:r>
            <a:r>
              <a:rPr kumimoji="1" lang="ja-JP" altLang="en-US" sz="1100" dirty="0" smtClean="0"/>
              <a:t>４年度　「獣害トリアージマップ事業」で</a:t>
            </a:r>
            <a:r>
              <a:rPr lang="ja-JP" altLang="en-US" sz="1100" dirty="0" smtClean="0"/>
              <a:t>は集落周辺の獣の痕跡をマップ化した。</a:t>
            </a:r>
            <a:r>
              <a:rPr lang="ja-JP" altLang="en-US" sz="1100" dirty="0" smtClean="0">
                <a:solidFill>
                  <a:srgbClr val="FF0000"/>
                </a:solidFill>
              </a:rPr>
              <a:t>周辺状況（痕跡の種類、写真等）</a:t>
            </a:r>
            <a:r>
              <a:rPr kumimoji="1" lang="ja-JP" altLang="en-US" sz="1100" dirty="0" smtClean="0">
                <a:solidFill>
                  <a:srgbClr val="FF0000"/>
                </a:solidFill>
              </a:rPr>
              <a:t>と調査情報を組み合わせることで広域的な獣の侵入パターンを推測でき、今後の効果的かつ効率的な対策を行うことができる。</a:t>
            </a:r>
            <a:endParaRPr kumimoji="1" lang="en-US" altLang="ja-JP" sz="1100" dirty="0" smtClean="0">
              <a:solidFill>
                <a:srgbClr val="FF0000"/>
              </a:solidFill>
            </a:endParaRPr>
          </a:p>
          <a:p>
            <a:pPr>
              <a:lnSpc>
                <a:spcPct val="150000"/>
              </a:lnSpc>
            </a:pPr>
            <a:r>
              <a:rPr lang="ja-JP" altLang="en-US" sz="1100" dirty="0"/>
              <a:t>集落</a:t>
            </a:r>
            <a:r>
              <a:rPr lang="ja-JP" altLang="en-US" sz="1100" dirty="0" smtClean="0"/>
              <a:t>周辺の獣害マップを元に「自動撮影カメラの設置＋給餌・見回り＋ワナ猟」を組み合わせ、地域主体の獣害捕獲体制構築を支援する</a:t>
            </a:r>
            <a:endParaRPr kumimoji="1" lang="en-US" altLang="ja-JP" sz="1100" dirty="0" smtClean="0"/>
          </a:p>
        </p:txBody>
      </p:sp>
      <p:sp>
        <p:nvSpPr>
          <p:cNvPr id="24" name="テキスト ボックス 23"/>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2048" name="テキスト ボックス 2047"/>
          <p:cNvSpPr txBox="1"/>
          <p:nvPr/>
        </p:nvSpPr>
        <p:spPr>
          <a:xfrm>
            <a:off x="329312" y="2215349"/>
            <a:ext cx="3982024" cy="276999"/>
          </a:xfrm>
          <a:prstGeom prst="rect">
            <a:avLst/>
          </a:prstGeom>
          <a:solidFill>
            <a:schemeClr val="bg1"/>
          </a:solidFill>
        </p:spPr>
        <p:txBody>
          <a:bodyPr wrap="square" rtlCol="0">
            <a:spAutoFit/>
          </a:bodyPr>
          <a:lstStyle/>
          <a:p>
            <a:r>
              <a:rPr kumimoji="1" lang="ja-JP" altLang="en-US" sz="1200" dirty="0" smtClean="0"/>
              <a:t>■事業例：獣害トリアージマップ（新城市農業課委託事業）</a:t>
            </a:r>
            <a:endParaRPr kumimoji="1" lang="ja-JP" altLang="en-US" sz="1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93" y="2596234"/>
            <a:ext cx="3626003" cy="221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グループ化 10"/>
          <p:cNvGrpSpPr/>
          <p:nvPr/>
        </p:nvGrpSpPr>
        <p:grpSpPr>
          <a:xfrm>
            <a:off x="5021369" y="2210301"/>
            <a:ext cx="4353228" cy="3388494"/>
            <a:chOff x="0" y="0"/>
            <a:chExt cx="5758815" cy="4339770"/>
          </a:xfrm>
        </p:grpSpPr>
        <p:pic>
          <p:nvPicPr>
            <p:cNvPr id="12" name="図 11" descr="F:\01H23\14攻めの農林水産業\調査\カメラ\菅沼\150120守義\04\IMAG0020.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811439" cy="2101755"/>
            </a:xfrm>
            <a:prstGeom prst="rect">
              <a:avLst/>
            </a:prstGeom>
            <a:noFill/>
            <a:ln>
              <a:noFill/>
            </a:ln>
          </p:spPr>
        </p:pic>
        <p:pic>
          <p:nvPicPr>
            <p:cNvPr id="13" name="図 12" descr="F:\01H23\14攻めの農林水産業\調査\カメラ\菅沼\150120守義\01\EK00007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75212" y="0"/>
              <a:ext cx="2729553" cy="2033516"/>
            </a:xfrm>
            <a:prstGeom prst="rect">
              <a:avLst/>
            </a:prstGeom>
            <a:noFill/>
            <a:ln>
              <a:noFill/>
            </a:ln>
          </p:spPr>
        </p:pic>
        <p:grpSp>
          <p:nvGrpSpPr>
            <p:cNvPr id="14" name="グループ化 13"/>
            <p:cNvGrpSpPr/>
            <p:nvPr/>
          </p:nvGrpSpPr>
          <p:grpSpPr>
            <a:xfrm>
              <a:off x="0" y="2224585"/>
              <a:ext cx="5758815" cy="2115185"/>
              <a:chOff x="0" y="0"/>
              <a:chExt cx="5759356" cy="2115403"/>
            </a:xfrm>
          </p:grpSpPr>
          <p:pic>
            <p:nvPicPr>
              <p:cNvPr id="15" name="図 14" descr="F:\01H23\14攻めの農林水産業\調査\カメラ\菅沼\150120守義\04\IMAG0814.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2811439" cy="2101755"/>
              </a:xfrm>
              <a:prstGeom prst="rect">
                <a:avLst/>
              </a:prstGeom>
              <a:noFill/>
              <a:ln>
                <a:noFill/>
              </a:ln>
            </p:spPr>
          </p:pic>
          <p:pic>
            <p:nvPicPr>
              <p:cNvPr id="17" name="図 16" descr="F:\01H23\14攻めの農林水産業\14シカ革菅沼\DCF0002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316407" y="-327547"/>
                <a:ext cx="2088108" cy="2797791"/>
              </a:xfrm>
              <a:prstGeom prst="rect">
                <a:avLst/>
              </a:prstGeom>
              <a:noFill/>
              <a:ln>
                <a:noFill/>
              </a:ln>
            </p:spPr>
          </p:pic>
        </p:grpSp>
      </p:grpSp>
      <p:pic>
        <p:nvPicPr>
          <p:cNvPr id="18" name="図 17" descr="F:\01H23\14攻めの農林水産業\調査\カメラ\菅沼\14シカ革菅沼\DCF00202.JPG"/>
          <p:cNvPicPr/>
          <p:nvPr/>
        </p:nvPicPr>
        <p:blipFill>
          <a:blip r:embed="rId7">
            <a:extLst>
              <a:ext uri="{28A0092B-C50C-407E-A947-70E740481C1C}">
                <a14:useLocalDpi xmlns:a14="http://schemas.microsoft.com/office/drawing/2010/main"/>
              </a:ext>
            </a:extLst>
          </a:blip>
          <a:srcRect/>
          <a:stretch>
            <a:fillRect/>
          </a:stretch>
        </p:blipFill>
        <p:spPr bwMode="auto">
          <a:xfrm>
            <a:off x="417370" y="4212318"/>
            <a:ext cx="1575204" cy="1017907"/>
          </a:xfrm>
          <a:prstGeom prst="rect">
            <a:avLst/>
          </a:prstGeom>
          <a:noFill/>
          <a:ln>
            <a:noFill/>
          </a:ln>
        </p:spPr>
      </p:pic>
      <p:pic>
        <p:nvPicPr>
          <p:cNvPr id="19" name="図 18" descr="F:\01H23\14攻めの農林水産業\調査\カメラ\菅沼\14シカ革菅沼\DCF00201.JPG"/>
          <p:cNvPicPr/>
          <p:nvPr/>
        </p:nvPicPr>
        <p:blipFill>
          <a:blip r:embed="rId8">
            <a:extLst>
              <a:ext uri="{28A0092B-C50C-407E-A947-70E740481C1C}">
                <a14:useLocalDpi xmlns:a14="http://schemas.microsoft.com/office/drawing/2010/main"/>
              </a:ext>
            </a:extLst>
          </a:blip>
          <a:srcRect/>
          <a:stretch>
            <a:fillRect/>
          </a:stretch>
        </p:blipFill>
        <p:spPr bwMode="auto">
          <a:xfrm>
            <a:off x="3360251" y="2492348"/>
            <a:ext cx="1484703" cy="1083365"/>
          </a:xfrm>
          <a:prstGeom prst="rect">
            <a:avLst/>
          </a:prstGeom>
          <a:noFill/>
          <a:ln>
            <a:noFill/>
          </a:ln>
        </p:spPr>
      </p:pic>
    </p:spTree>
    <p:extLst>
      <p:ext uri="{BB962C8B-B14F-4D97-AF65-F5344CB8AC3E}">
        <p14:creationId xmlns:p14="http://schemas.microsoft.com/office/powerpoint/2010/main" val="290217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グループ化 55"/>
          <p:cNvGrpSpPr/>
          <p:nvPr/>
        </p:nvGrpSpPr>
        <p:grpSpPr>
          <a:xfrm>
            <a:off x="266176" y="1308438"/>
            <a:ext cx="3568845" cy="1284635"/>
            <a:chOff x="266176" y="1308438"/>
            <a:chExt cx="3568845" cy="1284635"/>
          </a:xfrm>
        </p:grpSpPr>
        <p:pic>
          <p:nvPicPr>
            <p:cNvPr id="39" name="図 38" descr="C:\Users\aki\Desktop\パンフイラスト\000018.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176" y="1308438"/>
              <a:ext cx="757587" cy="1284635"/>
            </a:xfrm>
            <a:prstGeom prst="rect">
              <a:avLst/>
            </a:prstGeom>
            <a:noFill/>
            <a:ln>
              <a:noFill/>
            </a:ln>
          </p:spPr>
        </p:pic>
        <p:sp>
          <p:nvSpPr>
            <p:cNvPr id="15" name="角丸四角形 14"/>
            <p:cNvSpPr/>
            <p:nvPr/>
          </p:nvSpPr>
          <p:spPr>
            <a:xfrm>
              <a:off x="1023762" y="1678675"/>
              <a:ext cx="2811259" cy="846161"/>
            </a:xfrm>
            <a:prstGeom prst="roundRect">
              <a:avLst/>
            </a:prstGeom>
            <a:solidFill>
              <a:srgbClr val="FFC000">
                <a:alpha val="40000"/>
              </a:srgbClr>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角丸四角形 51"/>
          <p:cNvSpPr/>
          <p:nvPr/>
        </p:nvSpPr>
        <p:spPr>
          <a:xfrm>
            <a:off x="96386" y="1153072"/>
            <a:ext cx="3835839" cy="5534492"/>
          </a:xfrm>
          <a:prstGeom prst="roundRect">
            <a:avLst/>
          </a:prstGeom>
          <a:noFill/>
          <a:ln w="95250">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266177" y="1308438"/>
            <a:ext cx="8973358" cy="2131807"/>
          </a:xfrm>
          <a:prstGeom prst="roundRect">
            <a:avLst/>
          </a:prstGeom>
          <a:noFill/>
          <a:ln w="952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3" name="右矢印 2"/>
          <p:cNvSpPr/>
          <p:nvPr/>
        </p:nvSpPr>
        <p:spPr>
          <a:xfrm rot="5847176">
            <a:off x="5812177" y="2762127"/>
            <a:ext cx="439387" cy="194734"/>
          </a:xfrm>
          <a:prstGeom prst="rightArrow">
            <a:avLst/>
          </a:prstGeom>
          <a:solidFill>
            <a:srgbClr val="F88C7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7806022" y="3294852"/>
            <a:ext cx="439387" cy="194734"/>
          </a:xfrm>
          <a:prstGeom prst="rightArrow">
            <a:avLst/>
          </a:prstGeom>
          <a:solidFill>
            <a:srgbClr val="F88C7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076680" y="1778589"/>
            <a:ext cx="2855545" cy="615553"/>
          </a:xfrm>
          <a:prstGeom prst="rect">
            <a:avLst/>
          </a:prstGeom>
          <a:noFill/>
          <a:ln>
            <a:noFill/>
          </a:ln>
        </p:spPr>
        <p:txBody>
          <a:bodyPr wrap="square" rtlCol="0">
            <a:spAutoFit/>
          </a:bodyPr>
          <a:lstStyle/>
          <a:p>
            <a:r>
              <a:rPr kumimoji="1" lang="ja-JP" altLang="en-US" sz="1700" b="1" dirty="0" smtClean="0"/>
              <a:t>山にどう関わればよいのか</a:t>
            </a:r>
            <a:endParaRPr kumimoji="1" lang="en-US" altLang="ja-JP" sz="1700" b="1" dirty="0" smtClean="0"/>
          </a:p>
          <a:p>
            <a:r>
              <a:rPr kumimoji="1" lang="ja-JP" altLang="en-US" sz="1700" b="1" dirty="0" smtClean="0"/>
              <a:t>分からない</a:t>
            </a:r>
            <a:r>
              <a:rPr kumimoji="1" lang="en-US" altLang="ja-JP" sz="1700" b="1" dirty="0" smtClean="0"/>
              <a:t>…</a:t>
            </a:r>
            <a:r>
              <a:rPr kumimoji="1" lang="ja-JP" altLang="en-US" sz="1700" b="1" dirty="0" smtClean="0"/>
              <a:t>？？！！</a:t>
            </a:r>
            <a:endParaRPr kumimoji="1" lang="ja-JP" altLang="en-US" sz="1700" b="1" dirty="0"/>
          </a:p>
        </p:txBody>
      </p:sp>
      <p:sp>
        <p:nvSpPr>
          <p:cNvPr id="12" name="左右矢印 11"/>
          <p:cNvSpPr/>
          <p:nvPr/>
        </p:nvSpPr>
        <p:spPr>
          <a:xfrm>
            <a:off x="4020660" y="2038555"/>
            <a:ext cx="450376" cy="181725"/>
          </a:xfrm>
          <a:prstGeom prst="leftRightArrow">
            <a:avLst/>
          </a:prstGeom>
          <a:solidFill>
            <a:srgbClr val="F88C7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p:cNvGrpSpPr/>
          <p:nvPr/>
        </p:nvGrpSpPr>
        <p:grpSpPr>
          <a:xfrm>
            <a:off x="4532451" y="1706336"/>
            <a:ext cx="3014761" cy="846161"/>
            <a:chOff x="4532451" y="1706336"/>
            <a:chExt cx="3014761" cy="846161"/>
          </a:xfrm>
        </p:grpSpPr>
        <p:sp>
          <p:nvSpPr>
            <p:cNvPr id="18" name="角丸四角形 17"/>
            <p:cNvSpPr/>
            <p:nvPr/>
          </p:nvSpPr>
          <p:spPr>
            <a:xfrm>
              <a:off x="4532451" y="1706336"/>
              <a:ext cx="3014761" cy="84616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532451" y="1746395"/>
              <a:ext cx="3014761" cy="784830"/>
            </a:xfrm>
            <a:prstGeom prst="rect">
              <a:avLst/>
            </a:prstGeom>
            <a:noFill/>
          </p:spPr>
          <p:txBody>
            <a:bodyPr wrap="square" rtlCol="0">
              <a:spAutoFit/>
            </a:bodyPr>
            <a:lstStyle/>
            <a:p>
              <a:pPr>
                <a:lnSpc>
                  <a:spcPts val="1800"/>
                </a:lnSpc>
              </a:pPr>
              <a:r>
                <a:rPr kumimoji="1" lang="ja-JP" altLang="en-US" sz="1400" b="1" dirty="0" smtClean="0">
                  <a:solidFill>
                    <a:srgbClr val="92D050"/>
                  </a:solidFill>
                </a:rPr>
                <a:t>・山がどこにあるのか分からない</a:t>
              </a:r>
              <a:endParaRPr kumimoji="1" lang="en-US" altLang="ja-JP" sz="1400" b="1" dirty="0" smtClean="0">
                <a:solidFill>
                  <a:srgbClr val="92D050"/>
                </a:solidFill>
              </a:endParaRPr>
            </a:p>
            <a:p>
              <a:pPr>
                <a:lnSpc>
                  <a:spcPts val="1800"/>
                </a:lnSpc>
              </a:pPr>
              <a:r>
                <a:rPr lang="ja-JP" altLang="en-US" sz="1400" b="1" dirty="0" smtClean="0">
                  <a:solidFill>
                    <a:srgbClr val="92D050"/>
                  </a:solidFill>
                </a:rPr>
                <a:t>・山がどうなっているのかわからない</a:t>
              </a:r>
              <a:endParaRPr lang="en-US" altLang="ja-JP" sz="1400" b="1" dirty="0">
                <a:solidFill>
                  <a:srgbClr val="92D050"/>
                </a:solidFill>
              </a:endParaRPr>
            </a:p>
            <a:p>
              <a:pPr>
                <a:lnSpc>
                  <a:spcPts val="1800"/>
                </a:lnSpc>
              </a:pPr>
              <a:r>
                <a:rPr kumimoji="1" lang="ja-JP" altLang="en-US" sz="1400" b="1" dirty="0" smtClean="0">
                  <a:solidFill>
                    <a:srgbClr val="92D050"/>
                  </a:solidFill>
                </a:rPr>
                <a:t>・山をどうしてよいのかわからない</a:t>
              </a:r>
              <a:endParaRPr kumimoji="1" lang="ja-JP" altLang="en-US" sz="1400" b="1" dirty="0">
                <a:solidFill>
                  <a:srgbClr val="92D050"/>
                </a:solidFill>
              </a:endParaRPr>
            </a:p>
          </p:txBody>
        </p:sp>
      </p:grpSp>
      <p:sp>
        <p:nvSpPr>
          <p:cNvPr id="20" name="テキスト ボックス 19"/>
          <p:cNvSpPr txBox="1"/>
          <p:nvPr/>
        </p:nvSpPr>
        <p:spPr>
          <a:xfrm>
            <a:off x="7193365" y="2300686"/>
            <a:ext cx="2442948" cy="584775"/>
          </a:xfrm>
          <a:prstGeom prst="rect">
            <a:avLst/>
          </a:prstGeom>
          <a:solidFill>
            <a:schemeClr val="bg1"/>
          </a:solidFill>
          <a:ln>
            <a:solidFill>
              <a:srgbClr val="FFC000"/>
            </a:solidFill>
          </a:ln>
        </p:spPr>
        <p:txBody>
          <a:bodyPr wrap="square" rtlCol="0">
            <a:spAutoFit/>
          </a:bodyPr>
          <a:lstStyle/>
          <a:p>
            <a:r>
              <a:rPr kumimoji="1" lang="ja-JP" altLang="en-US" sz="1600" dirty="0" smtClean="0"/>
              <a:t>・資産として（マネジメント）</a:t>
            </a:r>
            <a:endParaRPr kumimoji="1" lang="en-US" altLang="ja-JP" sz="1600" dirty="0" smtClean="0"/>
          </a:p>
          <a:p>
            <a:r>
              <a:rPr lang="ja-JP" altLang="en-US" sz="1600" dirty="0" smtClean="0"/>
              <a:t>・環境として（手入）</a:t>
            </a:r>
            <a:endParaRPr kumimoji="1" lang="ja-JP" altLang="en-US" sz="1600" dirty="0"/>
          </a:p>
        </p:txBody>
      </p:sp>
      <p:grpSp>
        <p:nvGrpSpPr>
          <p:cNvPr id="61" name="グループ化 60"/>
          <p:cNvGrpSpPr/>
          <p:nvPr/>
        </p:nvGrpSpPr>
        <p:grpSpPr>
          <a:xfrm>
            <a:off x="4631595" y="3132582"/>
            <a:ext cx="3136022" cy="846161"/>
            <a:chOff x="4631595" y="3132582"/>
            <a:chExt cx="3136022" cy="846161"/>
          </a:xfrm>
        </p:grpSpPr>
        <p:sp>
          <p:nvSpPr>
            <p:cNvPr id="26" name="角丸四角形 25"/>
            <p:cNvSpPr/>
            <p:nvPr/>
          </p:nvSpPr>
          <p:spPr>
            <a:xfrm>
              <a:off x="4631595" y="3132582"/>
              <a:ext cx="3136022" cy="846161"/>
            </a:xfrm>
            <a:prstGeom prst="roundRect">
              <a:avLst/>
            </a:prstGeom>
            <a:solidFill>
              <a:srgbClr val="FFC000">
                <a:alpha val="8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752856" y="3306242"/>
              <a:ext cx="3014761" cy="553998"/>
            </a:xfrm>
            <a:prstGeom prst="rect">
              <a:avLst/>
            </a:prstGeom>
            <a:noFill/>
          </p:spPr>
          <p:txBody>
            <a:bodyPr wrap="square" rtlCol="0">
              <a:spAutoFit/>
            </a:bodyPr>
            <a:lstStyle/>
            <a:p>
              <a:r>
                <a:rPr kumimoji="1" lang="ja-JP" altLang="en-US" dirty="0" smtClean="0"/>
                <a:t>個人では解決できない！？</a:t>
              </a:r>
              <a:endParaRPr kumimoji="1" lang="en-US" altLang="ja-JP" dirty="0" smtClean="0"/>
            </a:p>
            <a:p>
              <a:r>
                <a:rPr kumimoji="1" lang="ja-JP" altLang="en-US" sz="1200" dirty="0" smtClean="0"/>
                <a:t>（時間、コスト、ノウハウ、窓口</a:t>
              </a:r>
              <a:r>
                <a:rPr kumimoji="1" lang="en-US" altLang="ja-JP" sz="1200" dirty="0" smtClean="0"/>
                <a:t>…</a:t>
              </a:r>
              <a:r>
                <a:rPr kumimoji="1" lang="ja-JP" altLang="en-US" sz="1200" dirty="0" smtClean="0"/>
                <a:t>）</a:t>
              </a:r>
              <a:endParaRPr kumimoji="1" lang="ja-JP" altLang="en-US" sz="1200" dirty="0"/>
            </a:p>
          </p:txBody>
        </p:sp>
      </p:grpSp>
      <p:sp>
        <p:nvSpPr>
          <p:cNvPr id="29" name="右カーブ矢印 28"/>
          <p:cNvSpPr/>
          <p:nvPr/>
        </p:nvSpPr>
        <p:spPr>
          <a:xfrm rot="20538630">
            <a:off x="4317359" y="3804977"/>
            <a:ext cx="435497" cy="1255096"/>
          </a:xfrm>
          <a:prstGeom prst="curvedRightArrow">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66" name="グループ化 65"/>
          <p:cNvGrpSpPr/>
          <p:nvPr/>
        </p:nvGrpSpPr>
        <p:grpSpPr>
          <a:xfrm>
            <a:off x="4941393" y="4432525"/>
            <a:ext cx="4146045" cy="700080"/>
            <a:chOff x="4941393" y="4432525"/>
            <a:chExt cx="4146045" cy="700080"/>
          </a:xfrm>
        </p:grpSpPr>
        <p:sp>
          <p:nvSpPr>
            <p:cNvPr id="31" name="角丸四角形 30"/>
            <p:cNvSpPr/>
            <p:nvPr/>
          </p:nvSpPr>
          <p:spPr>
            <a:xfrm>
              <a:off x="4941393" y="4432525"/>
              <a:ext cx="4146045" cy="700080"/>
            </a:xfrm>
            <a:prstGeom prst="roundRect">
              <a:avLst/>
            </a:prstGeom>
            <a:solidFill>
              <a:srgbClr val="FFC00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5002023" y="4572450"/>
              <a:ext cx="4085415" cy="553998"/>
            </a:xfrm>
            <a:prstGeom prst="rect">
              <a:avLst/>
            </a:prstGeom>
            <a:noFill/>
          </p:spPr>
          <p:txBody>
            <a:bodyPr wrap="square" rtlCol="0">
              <a:spAutoFit/>
            </a:bodyPr>
            <a:lstStyle/>
            <a:p>
              <a:r>
                <a:rPr kumimoji="1" lang="ja-JP" altLang="en-US" dirty="0" smtClean="0">
                  <a:solidFill>
                    <a:srgbClr val="7030A0"/>
                  </a:solidFill>
                </a:rPr>
                <a:t>課題を抱えているのは「隣の山主」も同じ</a:t>
              </a:r>
              <a:endParaRPr kumimoji="1" lang="en-US" altLang="ja-JP" dirty="0" smtClean="0">
                <a:solidFill>
                  <a:srgbClr val="7030A0"/>
                </a:solidFill>
              </a:endParaRPr>
            </a:p>
            <a:p>
              <a:endParaRPr kumimoji="1" lang="ja-JP" altLang="en-US" sz="1200" dirty="0">
                <a:solidFill>
                  <a:srgbClr val="7030A0"/>
                </a:solidFill>
              </a:endParaRPr>
            </a:p>
          </p:txBody>
        </p:sp>
      </p:grpSp>
      <p:grpSp>
        <p:nvGrpSpPr>
          <p:cNvPr id="62" name="グループ化 61"/>
          <p:cNvGrpSpPr/>
          <p:nvPr/>
        </p:nvGrpSpPr>
        <p:grpSpPr>
          <a:xfrm>
            <a:off x="8272370" y="3121576"/>
            <a:ext cx="1267416" cy="711086"/>
            <a:chOff x="8272370" y="3121576"/>
            <a:chExt cx="1267416" cy="711086"/>
          </a:xfrm>
        </p:grpSpPr>
        <p:sp>
          <p:nvSpPr>
            <p:cNvPr id="32" name="角丸四角形 31"/>
            <p:cNvSpPr/>
            <p:nvPr/>
          </p:nvSpPr>
          <p:spPr>
            <a:xfrm>
              <a:off x="8272370" y="3121576"/>
              <a:ext cx="1267416" cy="71108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あきらめる</a:t>
              </a:r>
              <a:endParaRPr kumimoji="1" lang="ja-JP" altLang="en-US" dirty="0"/>
            </a:p>
          </p:txBody>
        </p:sp>
        <p:sp>
          <p:nvSpPr>
            <p:cNvPr id="33" name="テキスト ボックス 32"/>
            <p:cNvSpPr txBox="1"/>
            <p:nvPr/>
          </p:nvSpPr>
          <p:spPr>
            <a:xfrm>
              <a:off x="8414839" y="3278663"/>
              <a:ext cx="1124947" cy="323165"/>
            </a:xfrm>
            <a:prstGeom prst="rect">
              <a:avLst/>
            </a:prstGeom>
            <a:noFill/>
          </p:spPr>
          <p:txBody>
            <a:bodyPr wrap="square" rtlCol="0">
              <a:spAutoFit/>
            </a:bodyPr>
            <a:lstStyle/>
            <a:p>
              <a:pPr>
                <a:lnSpc>
                  <a:spcPts val="1800"/>
                </a:lnSpc>
              </a:pPr>
              <a:r>
                <a:rPr lang="ja-JP" altLang="en-US" sz="1400" b="1" dirty="0">
                  <a:solidFill>
                    <a:srgbClr val="92D050"/>
                  </a:solidFill>
                </a:rPr>
                <a:t>あきらめる</a:t>
              </a:r>
              <a:endParaRPr kumimoji="1" lang="ja-JP" altLang="en-US" sz="1400" b="1" dirty="0">
                <a:solidFill>
                  <a:srgbClr val="92D050"/>
                </a:solidFill>
              </a:endParaRPr>
            </a:p>
          </p:txBody>
        </p:sp>
      </p:grpSp>
      <p:sp>
        <p:nvSpPr>
          <p:cNvPr id="34" name="右矢印 33"/>
          <p:cNvSpPr/>
          <p:nvPr/>
        </p:nvSpPr>
        <p:spPr>
          <a:xfrm rot="5400000">
            <a:off x="6495626" y="5197179"/>
            <a:ext cx="219691" cy="194735"/>
          </a:xfrm>
          <a:prstGeom prst="rightArrow">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p:cNvGrpSpPr/>
          <p:nvPr/>
        </p:nvGrpSpPr>
        <p:grpSpPr>
          <a:xfrm>
            <a:off x="5049211" y="5445224"/>
            <a:ext cx="3365628" cy="756610"/>
            <a:chOff x="5049211" y="5445224"/>
            <a:chExt cx="3365628" cy="756610"/>
          </a:xfrm>
        </p:grpSpPr>
        <p:sp>
          <p:nvSpPr>
            <p:cNvPr id="35" name="角丸四角形 34"/>
            <p:cNvSpPr/>
            <p:nvPr/>
          </p:nvSpPr>
          <p:spPr>
            <a:xfrm>
              <a:off x="5049211" y="5445224"/>
              <a:ext cx="3365628" cy="700080"/>
            </a:xfrm>
            <a:prstGeom prst="roundRect">
              <a:avLst/>
            </a:prstGeom>
            <a:solidFill>
              <a:srgbClr val="FFC00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185228" y="5647836"/>
              <a:ext cx="2840488" cy="553998"/>
            </a:xfrm>
            <a:prstGeom prst="rect">
              <a:avLst/>
            </a:prstGeom>
            <a:noFill/>
          </p:spPr>
          <p:txBody>
            <a:bodyPr wrap="square" rtlCol="0">
              <a:spAutoFit/>
            </a:bodyPr>
            <a:lstStyle/>
            <a:p>
              <a:r>
                <a:rPr kumimoji="1" lang="ja-JP" altLang="en-US" b="1" dirty="0" smtClean="0">
                  <a:solidFill>
                    <a:srgbClr val="002060"/>
                  </a:solidFill>
                  <a:effectLst>
                    <a:outerShdw blurRad="38100" dist="38100" dir="2700000" algn="tl">
                      <a:srgbClr val="000000">
                        <a:alpha val="43137"/>
                      </a:srgbClr>
                    </a:outerShdw>
                  </a:effectLst>
                </a:rPr>
                <a:t>地域のみんなで考えよう！</a:t>
              </a:r>
              <a:endParaRPr kumimoji="1" lang="en-US" altLang="ja-JP" b="1" dirty="0" smtClean="0">
                <a:solidFill>
                  <a:srgbClr val="002060"/>
                </a:solidFill>
                <a:effectLst>
                  <a:outerShdw blurRad="38100" dist="38100" dir="2700000" algn="tl">
                    <a:srgbClr val="000000">
                      <a:alpha val="43137"/>
                    </a:srgbClr>
                  </a:outerShdw>
                </a:effectLst>
              </a:endParaRPr>
            </a:p>
            <a:p>
              <a:endParaRPr kumimoji="1" lang="ja-JP" altLang="en-US" sz="1200" dirty="0"/>
            </a:p>
          </p:txBody>
        </p:sp>
      </p:grpSp>
      <p:sp>
        <p:nvSpPr>
          <p:cNvPr id="37" name="テキスト ボックス 36"/>
          <p:cNvSpPr txBox="1"/>
          <p:nvPr/>
        </p:nvSpPr>
        <p:spPr>
          <a:xfrm>
            <a:off x="6923678" y="6102788"/>
            <a:ext cx="2848119" cy="584775"/>
          </a:xfrm>
          <a:prstGeom prst="rect">
            <a:avLst/>
          </a:prstGeom>
          <a:solidFill>
            <a:schemeClr val="bg1">
              <a:alpha val="49000"/>
            </a:schemeClr>
          </a:solidFill>
          <a:ln>
            <a:solidFill>
              <a:srgbClr val="FFC000"/>
            </a:solidFill>
          </a:ln>
        </p:spPr>
        <p:txBody>
          <a:bodyPr wrap="square" rtlCol="0">
            <a:spAutoFit/>
          </a:bodyPr>
          <a:lstStyle/>
          <a:p>
            <a:r>
              <a:rPr kumimoji="1" lang="ja-JP" altLang="en-US" sz="1600" dirty="0" smtClean="0"/>
              <a:t>・行政・</a:t>
            </a:r>
            <a:r>
              <a:rPr lang="ja-JP" altLang="en-US" sz="1600" dirty="0" smtClean="0"/>
              <a:t>林業事業体</a:t>
            </a:r>
            <a:r>
              <a:rPr kumimoji="1" lang="ja-JP" altLang="en-US" sz="1600" dirty="0" smtClean="0"/>
              <a:t>と連携</a:t>
            </a:r>
            <a:endParaRPr kumimoji="1" lang="en-US" altLang="ja-JP" sz="1600" dirty="0" smtClean="0"/>
          </a:p>
          <a:p>
            <a:r>
              <a:rPr lang="ja-JP" altLang="en-US" sz="1600" dirty="0" smtClean="0"/>
              <a:t>・地域内ネットワーク活用</a:t>
            </a:r>
            <a:endParaRPr kumimoji="1" lang="ja-JP" altLang="en-US" sz="1600" dirty="0"/>
          </a:p>
        </p:txBody>
      </p:sp>
      <p:sp>
        <p:nvSpPr>
          <p:cNvPr id="38" name="テキスト ボックス 37"/>
          <p:cNvSpPr txBox="1"/>
          <p:nvPr/>
        </p:nvSpPr>
        <p:spPr>
          <a:xfrm>
            <a:off x="4587536" y="4063193"/>
            <a:ext cx="2020702" cy="369332"/>
          </a:xfrm>
          <a:prstGeom prst="rect">
            <a:avLst/>
          </a:prstGeom>
          <a:noFill/>
        </p:spPr>
        <p:txBody>
          <a:bodyPr wrap="square" rtlCol="0">
            <a:spAutoFit/>
          </a:bodyPr>
          <a:lstStyle/>
          <a:p>
            <a:r>
              <a:rPr lang="ja-JP" altLang="en-US" dirty="0" smtClean="0">
                <a:effectLst>
                  <a:outerShdw blurRad="38100" dist="38100" dir="2700000" algn="tl">
                    <a:srgbClr val="000000">
                      <a:alpha val="43137"/>
                    </a:srgbClr>
                  </a:outerShdw>
                </a:effectLst>
              </a:rPr>
              <a:t>発見・発想の転換</a:t>
            </a:r>
            <a:endParaRPr kumimoji="1" lang="ja-JP" altLang="en-US" dirty="0">
              <a:effectLst>
                <a:outerShdw blurRad="38100" dist="38100" dir="2700000" algn="tl">
                  <a:srgbClr val="000000">
                    <a:alpha val="43137"/>
                  </a:srgbClr>
                </a:outerShdw>
              </a:effectLst>
            </a:endParaRPr>
          </a:p>
        </p:txBody>
      </p:sp>
      <p:sp>
        <p:nvSpPr>
          <p:cNvPr id="40" name="右矢印 39"/>
          <p:cNvSpPr/>
          <p:nvPr/>
        </p:nvSpPr>
        <p:spPr>
          <a:xfrm rot="5400000">
            <a:off x="2042173" y="2665265"/>
            <a:ext cx="245661" cy="19473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p:cNvGrpSpPr/>
          <p:nvPr/>
        </p:nvGrpSpPr>
        <p:grpSpPr>
          <a:xfrm>
            <a:off x="606628" y="2965445"/>
            <a:ext cx="3116750" cy="1734432"/>
            <a:chOff x="606628" y="2965445"/>
            <a:chExt cx="3116750" cy="1734432"/>
          </a:xfrm>
        </p:grpSpPr>
        <p:sp>
          <p:nvSpPr>
            <p:cNvPr id="42" name="角丸四角形 41"/>
            <p:cNvSpPr/>
            <p:nvPr/>
          </p:nvSpPr>
          <p:spPr>
            <a:xfrm>
              <a:off x="606628" y="2965445"/>
              <a:ext cx="3116750" cy="1734432"/>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644969" y="3121576"/>
              <a:ext cx="3039927" cy="1477328"/>
            </a:xfrm>
            <a:prstGeom prst="rect">
              <a:avLst/>
            </a:prstGeom>
            <a:noFill/>
          </p:spPr>
          <p:txBody>
            <a:bodyPr wrap="square" rtlCol="0">
              <a:spAutoFit/>
            </a:bodyPr>
            <a:lstStyle/>
            <a:p>
              <a:r>
                <a:rPr kumimoji="1" lang="ja-JP" altLang="en-US" dirty="0" smtClean="0"/>
                <a:t>・山と付き合える山主</a:t>
              </a:r>
              <a:endParaRPr kumimoji="1" lang="en-US" altLang="ja-JP" dirty="0" smtClean="0"/>
            </a:p>
            <a:p>
              <a:r>
                <a:rPr kumimoji="1" lang="ja-JP" altLang="en-US" dirty="0" smtClean="0"/>
                <a:t>　＝</a:t>
              </a:r>
              <a:r>
                <a:rPr kumimoji="1" lang="ja-JP" altLang="en-US" sz="1600" dirty="0" smtClean="0">
                  <a:solidFill>
                    <a:srgbClr val="7030A0"/>
                  </a:solidFill>
                </a:rPr>
                <a:t>山林経営できる山主</a:t>
              </a:r>
              <a:endParaRPr kumimoji="1" lang="en-US" altLang="ja-JP" sz="1600" dirty="0" smtClean="0">
                <a:solidFill>
                  <a:srgbClr val="7030A0"/>
                </a:solidFill>
              </a:endParaRPr>
            </a:p>
            <a:p>
              <a:r>
                <a:rPr lang="ja-JP" altLang="en-US" dirty="0" smtClean="0"/>
                <a:t>・山を通じて</a:t>
              </a:r>
              <a:endParaRPr lang="en-US" altLang="ja-JP" dirty="0" smtClean="0"/>
            </a:p>
            <a:p>
              <a:r>
                <a:rPr lang="ja-JP" altLang="en-US" dirty="0"/>
                <a:t>　</a:t>
              </a:r>
              <a:r>
                <a:rPr lang="ja-JP" altLang="en-US" dirty="0" smtClean="0"/>
                <a:t>　　地域と再びつながる山主</a:t>
              </a:r>
            </a:p>
            <a:p>
              <a:r>
                <a:rPr kumimoji="1" lang="ja-JP" altLang="en-US" dirty="0" smtClean="0"/>
                <a:t>　＝</a:t>
              </a:r>
              <a:r>
                <a:rPr kumimoji="1" lang="ja-JP" altLang="en-US" sz="1600" dirty="0" smtClean="0">
                  <a:solidFill>
                    <a:srgbClr val="7030A0"/>
                  </a:solidFill>
                </a:rPr>
                <a:t>山持ち・ノブレスオブリージュ</a:t>
              </a:r>
              <a:endParaRPr kumimoji="1" lang="ja-JP" altLang="en-US" sz="1600" dirty="0">
                <a:solidFill>
                  <a:srgbClr val="7030A0"/>
                </a:solidFill>
              </a:endParaRPr>
            </a:p>
          </p:txBody>
        </p:sp>
      </p:grpSp>
      <p:grpSp>
        <p:nvGrpSpPr>
          <p:cNvPr id="64" name="グループ化 63"/>
          <p:cNvGrpSpPr/>
          <p:nvPr/>
        </p:nvGrpSpPr>
        <p:grpSpPr>
          <a:xfrm>
            <a:off x="606627" y="5144667"/>
            <a:ext cx="3116751" cy="1756055"/>
            <a:chOff x="606627" y="5144667"/>
            <a:chExt cx="3116751" cy="1756055"/>
          </a:xfrm>
        </p:grpSpPr>
        <p:sp>
          <p:nvSpPr>
            <p:cNvPr id="43" name="角丸四角形 42"/>
            <p:cNvSpPr/>
            <p:nvPr/>
          </p:nvSpPr>
          <p:spPr>
            <a:xfrm>
              <a:off x="606627" y="5144667"/>
              <a:ext cx="3116751" cy="1337556"/>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692807" y="5207951"/>
              <a:ext cx="2944391" cy="1692771"/>
            </a:xfrm>
            <a:prstGeom prst="rect">
              <a:avLst/>
            </a:prstGeom>
            <a:noFill/>
          </p:spPr>
          <p:txBody>
            <a:bodyPr wrap="square" rtlCol="0">
              <a:spAutoFit/>
            </a:bodyPr>
            <a:lstStyle/>
            <a:p>
              <a:r>
                <a:rPr kumimoji="1" lang="ja-JP" altLang="en-US" dirty="0" smtClean="0"/>
                <a:t>・</a:t>
              </a:r>
              <a:r>
                <a:rPr kumimoji="1" lang="ja-JP" altLang="en-US" dirty="0" smtClean="0">
                  <a:solidFill>
                    <a:srgbClr val="FF0000"/>
                  </a:solidFill>
                </a:rPr>
                <a:t>地域資源の価値化</a:t>
              </a:r>
              <a:endParaRPr kumimoji="1" lang="en-US" altLang="ja-JP" dirty="0" smtClean="0">
                <a:solidFill>
                  <a:srgbClr val="FF0000"/>
                </a:solidFill>
              </a:endParaRPr>
            </a:p>
            <a:p>
              <a:r>
                <a:rPr lang="ja-JP" altLang="en-US" dirty="0" smtClean="0"/>
                <a:t>・</a:t>
              </a:r>
              <a:r>
                <a:rPr lang="ja-JP" altLang="en-US" dirty="0" smtClean="0">
                  <a:solidFill>
                    <a:srgbClr val="FF0000"/>
                  </a:solidFill>
                </a:rPr>
                <a:t>新しい地域コミュニティーの創出</a:t>
              </a:r>
              <a:r>
                <a:rPr lang="ja-JP" altLang="en-US" dirty="0" smtClean="0"/>
                <a:t>（地元・</a:t>
              </a:r>
              <a:r>
                <a:rPr lang="en-US" altLang="ja-JP" dirty="0" smtClean="0"/>
                <a:t>U</a:t>
              </a:r>
              <a:r>
                <a:rPr lang="ja-JP" altLang="en-US" dirty="0" smtClean="0"/>
                <a:t>ターン・地域外居住者を地域資源で繋ぐ）</a:t>
              </a:r>
              <a:endParaRPr kumimoji="1" lang="en-US" altLang="ja-JP" dirty="0" smtClean="0"/>
            </a:p>
            <a:p>
              <a:endParaRPr lang="en-US" altLang="ja-JP" sz="1600" dirty="0">
                <a:solidFill>
                  <a:srgbClr val="7030A0"/>
                </a:solidFill>
              </a:endParaRPr>
            </a:p>
            <a:p>
              <a:endParaRPr kumimoji="1" lang="ja-JP" altLang="en-US" sz="1600" dirty="0">
                <a:solidFill>
                  <a:srgbClr val="7030A0"/>
                </a:solidFill>
              </a:endParaRPr>
            </a:p>
          </p:txBody>
        </p:sp>
      </p:grpSp>
      <p:sp>
        <p:nvSpPr>
          <p:cNvPr id="45" name="右矢印 44"/>
          <p:cNvSpPr/>
          <p:nvPr/>
        </p:nvSpPr>
        <p:spPr>
          <a:xfrm rot="5400000">
            <a:off x="2042173" y="4874912"/>
            <a:ext cx="245661" cy="19473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p:cNvGrpSpPr/>
          <p:nvPr/>
        </p:nvGrpSpPr>
        <p:grpSpPr>
          <a:xfrm>
            <a:off x="1807912" y="995670"/>
            <a:ext cx="4700192" cy="683005"/>
            <a:chOff x="1807912" y="995670"/>
            <a:chExt cx="4700192" cy="683005"/>
          </a:xfrm>
        </p:grpSpPr>
        <p:sp>
          <p:nvSpPr>
            <p:cNvPr id="47" name="右矢印 46"/>
            <p:cNvSpPr/>
            <p:nvPr/>
          </p:nvSpPr>
          <p:spPr>
            <a:xfrm>
              <a:off x="1807912" y="995670"/>
              <a:ext cx="4700192" cy="683005"/>
            </a:xfrm>
            <a:prstGeom prst="rightArrow">
              <a:avLst/>
            </a:prstGeom>
            <a:solidFill>
              <a:srgbClr val="F88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1868865" y="1153071"/>
              <a:ext cx="3520201" cy="370237"/>
            </a:xfrm>
            <a:prstGeom prst="rect">
              <a:avLst/>
            </a:prstGeom>
            <a:noFill/>
          </p:spPr>
          <p:txBody>
            <a:bodyPr wrap="square" rtlCol="0">
              <a:spAutoFit/>
            </a:bodyPr>
            <a:lstStyle/>
            <a:p>
              <a:r>
                <a:rPr kumimoji="1" lang="ja-JP" altLang="en-US" b="1" dirty="0" smtClean="0"/>
                <a:t>山主は何を課題としているのか？</a:t>
              </a:r>
              <a:endParaRPr kumimoji="1" lang="ja-JP" altLang="en-US" b="1" dirty="0"/>
            </a:p>
          </p:txBody>
        </p:sp>
      </p:grpSp>
      <p:sp>
        <p:nvSpPr>
          <p:cNvPr id="49" name="右矢印 48"/>
          <p:cNvSpPr/>
          <p:nvPr/>
        </p:nvSpPr>
        <p:spPr>
          <a:xfrm rot="10800000">
            <a:off x="4148149" y="5592818"/>
            <a:ext cx="439387" cy="40489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1607" y="0"/>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en-US" sz="4000" dirty="0" smtClean="0">
                <a:latin typeface="+mj-lt"/>
              </a:rPr>
              <a:t>森林探索サービスの</a:t>
            </a:r>
            <a:r>
              <a:rPr lang="ja-JP" altLang="en-US" sz="4000" dirty="0">
                <a:latin typeface="+mj-lt"/>
              </a:rPr>
              <a:t>展開</a:t>
            </a:r>
            <a:endParaRPr lang="en-US" altLang="ja-JP" sz="4000" dirty="0" smtClean="0">
              <a:latin typeface="+mj-lt"/>
            </a:endParaRPr>
          </a:p>
        </p:txBody>
      </p:sp>
      <p:grpSp>
        <p:nvGrpSpPr>
          <p:cNvPr id="58" name="グループ化 57"/>
          <p:cNvGrpSpPr/>
          <p:nvPr/>
        </p:nvGrpSpPr>
        <p:grpSpPr>
          <a:xfrm>
            <a:off x="0" y="2700439"/>
            <a:ext cx="623660" cy="3890718"/>
            <a:chOff x="0" y="2700439"/>
            <a:chExt cx="623660" cy="3890718"/>
          </a:xfrm>
        </p:grpSpPr>
        <p:sp>
          <p:nvSpPr>
            <p:cNvPr id="51" name="下矢印 50"/>
            <p:cNvSpPr/>
            <p:nvPr/>
          </p:nvSpPr>
          <p:spPr>
            <a:xfrm>
              <a:off x="0" y="2708553"/>
              <a:ext cx="623660" cy="3882604"/>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96386" y="2700439"/>
              <a:ext cx="430887" cy="3890718"/>
            </a:xfrm>
            <a:prstGeom prst="rect">
              <a:avLst/>
            </a:prstGeom>
            <a:noFill/>
          </p:spPr>
          <p:txBody>
            <a:bodyPr vert="eaVert" wrap="square" rtlCol="0">
              <a:spAutoFit/>
            </a:bodyPr>
            <a:lstStyle/>
            <a:p>
              <a:r>
                <a:rPr kumimoji="1" lang="ja-JP" altLang="en-US" sz="1600" b="1" dirty="0" smtClean="0"/>
                <a:t>モリタンは山主にどうなってもらいたいか？</a:t>
              </a:r>
              <a:endParaRPr kumimoji="1" lang="ja-JP" altLang="en-US" sz="1600" b="1" dirty="0"/>
            </a:p>
          </p:txBody>
        </p:sp>
      </p:grpSp>
      <p:grpSp>
        <p:nvGrpSpPr>
          <p:cNvPr id="57" name="グループ化 56"/>
          <p:cNvGrpSpPr/>
          <p:nvPr/>
        </p:nvGrpSpPr>
        <p:grpSpPr>
          <a:xfrm>
            <a:off x="7193365" y="3273484"/>
            <a:ext cx="1894073" cy="1698795"/>
            <a:chOff x="7193365" y="3273484"/>
            <a:chExt cx="1894073" cy="1698795"/>
          </a:xfrm>
        </p:grpSpPr>
        <p:sp>
          <p:nvSpPr>
            <p:cNvPr id="55" name="爆発 2 54"/>
            <p:cNvSpPr/>
            <p:nvPr/>
          </p:nvSpPr>
          <p:spPr>
            <a:xfrm>
              <a:off x="7193365" y="3273484"/>
              <a:ext cx="1894073" cy="1698795"/>
            </a:xfrm>
            <a:prstGeom prst="irregularSeal2">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rot="19518897">
              <a:off x="7544344" y="3511665"/>
              <a:ext cx="1211934" cy="1200329"/>
            </a:xfrm>
            <a:prstGeom prst="rect">
              <a:avLst/>
            </a:prstGeom>
            <a:noFill/>
          </p:spPr>
          <p:txBody>
            <a:bodyPr wrap="square" rtlCol="0">
              <a:spAutoFit/>
            </a:bodyPr>
            <a:lstStyle/>
            <a:p>
              <a:r>
                <a:rPr kumimoji="1" lang="ja-JP" altLang="en-US" dirty="0" smtClean="0"/>
                <a:t>境界確定でコミュニケーションを起こす</a:t>
              </a:r>
              <a:endParaRPr kumimoji="1" lang="ja-JP" altLang="en-US" dirty="0"/>
            </a:p>
          </p:txBody>
        </p:sp>
      </p:grpSp>
    </p:spTree>
    <p:extLst>
      <p:ext uri="{BB962C8B-B14F-4D97-AF65-F5344CB8AC3E}">
        <p14:creationId xmlns:p14="http://schemas.microsoft.com/office/powerpoint/2010/main" val="23172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linds(horizontal)">
                                      <p:cBhvr>
                                        <p:cTn id="10" dur="500"/>
                                        <p:tgtEl>
                                          <p:spTgt spid="58"/>
                                        </p:tgtEl>
                                      </p:cBhvr>
                                    </p:animEffect>
                                  </p:childTnLst>
                                </p:cTn>
                              </p:par>
                              <p:par>
                                <p:cTn id="11" presetID="3" presetClass="entr" presetSubtype="1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linds(horizontal)">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additive="base">
                                        <p:cTn id="46" dur="500" fill="hold"/>
                                        <p:tgtEl>
                                          <p:spTgt spid="60"/>
                                        </p:tgtEl>
                                        <p:attrNameLst>
                                          <p:attrName>ppt_x</p:attrName>
                                        </p:attrNameLst>
                                      </p:cBhvr>
                                      <p:tavLst>
                                        <p:tav tm="0">
                                          <p:val>
                                            <p:strVal val="#ppt_x"/>
                                          </p:val>
                                        </p:tav>
                                        <p:tav tm="100000">
                                          <p:val>
                                            <p:strVal val="#ppt_x"/>
                                          </p:val>
                                        </p:tav>
                                      </p:tavLst>
                                    </p:anim>
                                    <p:anim calcmode="lin" valueType="num">
                                      <p:cBhvr additive="base">
                                        <p:cTn id="47" dur="500" fill="hold"/>
                                        <p:tgtEl>
                                          <p:spTgt spid="6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additive="base">
                                        <p:cTn id="58" dur="500" fill="hold"/>
                                        <p:tgtEl>
                                          <p:spTgt spid="61"/>
                                        </p:tgtEl>
                                        <p:attrNameLst>
                                          <p:attrName>ppt_x</p:attrName>
                                        </p:attrNameLst>
                                      </p:cBhvr>
                                      <p:tavLst>
                                        <p:tav tm="0">
                                          <p:val>
                                            <p:strVal val="#ppt_x"/>
                                          </p:val>
                                        </p:tav>
                                        <p:tav tm="100000">
                                          <p:val>
                                            <p:strVal val="#ppt_x"/>
                                          </p:val>
                                        </p:tav>
                                      </p:tavLst>
                                    </p:anim>
                                    <p:anim calcmode="lin" valueType="num">
                                      <p:cBhvr additive="base">
                                        <p:cTn id="59" dur="500" fill="hold"/>
                                        <p:tgtEl>
                                          <p:spTgt spid="6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 calcmode="lin" valueType="num">
                                      <p:cBhvr additive="base">
                                        <p:cTn id="66" dur="500" fill="hold"/>
                                        <p:tgtEl>
                                          <p:spTgt spid="62"/>
                                        </p:tgtEl>
                                        <p:attrNameLst>
                                          <p:attrName>ppt_x</p:attrName>
                                        </p:attrNameLst>
                                      </p:cBhvr>
                                      <p:tavLst>
                                        <p:tav tm="0">
                                          <p:val>
                                            <p:strVal val="#ppt_x"/>
                                          </p:val>
                                        </p:tav>
                                        <p:tav tm="100000">
                                          <p:val>
                                            <p:strVal val="#ppt_x"/>
                                          </p:val>
                                        </p:tav>
                                      </p:tavLst>
                                    </p:anim>
                                    <p:anim calcmode="lin" valueType="num">
                                      <p:cBhvr additive="base">
                                        <p:cTn id="6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additive="base">
                                        <p:cTn id="87" dur="500" fill="hold"/>
                                        <p:tgtEl>
                                          <p:spTgt spid="65"/>
                                        </p:tgtEl>
                                        <p:attrNameLst>
                                          <p:attrName>ppt_x</p:attrName>
                                        </p:attrNameLst>
                                      </p:cBhvr>
                                      <p:tavLst>
                                        <p:tav tm="0">
                                          <p:val>
                                            <p:strVal val="#ppt_x"/>
                                          </p:val>
                                        </p:tav>
                                        <p:tav tm="100000">
                                          <p:val>
                                            <p:strVal val="#ppt_x"/>
                                          </p:val>
                                        </p:tav>
                                      </p:tavLst>
                                    </p:anim>
                                    <p:anim calcmode="lin" valueType="num">
                                      <p:cBhvr additive="base">
                                        <p:cTn id="88" dur="500" fill="hold"/>
                                        <p:tgtEl>
                                          <p:spTgt spid="6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ppt_x"/>
                                          </p:val>
                                        </p:tav>
                                        <p:tav tm="100000">
                                          <p:val>
                                            <p:strVal val="#ppt_x"/>
                                          </p:val>
                                        </p:tav>
                                      </p:tavLst>
                                    </p:anim>
                                    <p:anim calcmode="lin" valueType="num">
                                      <p:cBhvr additive="base">
                                        <p:cTn id="9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0" grpId="0" animBg="1"/>
      <p:bldP spid="3" grpId="0" animBg="1"/>
      <p:bldP spid="13" grpId="0" animBg="1"/>
      <p:bldP spid="12" grpId="0" animBg="1"/>
      <p:bldP spid="20" grpId="0" animBg="1"/>
      <p:bldP spid="29" grpId="0" animBg="1"/>
      <p:bldP spid="34" grpId="0" animBg="1"/>
      <p:bldP spid="38" grpId="0"/>
      <p:bldP spid="40" grpId="0" animBg="1"/>
      <p:bldP spid="45" grpId="0" animBg="1"/>
      <p:bldP spid="4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8428102" y="2193504"/>
            <a:ext cx="1343696" cy="523220"/>
            <a:chOff x="8428102" y="2193504"/>
            <a:chExt cx="1343696" cy="523220"/>
          </a:xfrm>
        </p:grpSpPr>
        <p:sp>
          <p:nvSpPr>
            <p:cNvPr id="41" name="ホームベース 40"/>
            <p:cNvSpPr/>
            <p:nvPr/>
          </p:nvSpPr>
          <p:spPr>
            <a:xfrm>
              <a:off x="8429674" y="2247074"/>
              <a:ext cx="1342124" cy="41549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8428102" y="2193504"/>
              <a:ext cx="1343696" cy="523220"/>
            </a:xfrm>
            <a:prstGeom prst="rect">
              <a:avLst/>
            </a:prstGeom>
            <a:noFill/>
          </p:spPr>
          <p:txBody>
            <a:bodyPr wrap="square" rtlCol="0">
              <a:spAutoFit/>
            </a:bodyPr>
            <a:lstStyle/>
            <a:p>
              <a:r>
                <a:rPr kumimoji="1" lang="ja-JP" altLang="en-US" sz="1400" dirty="0" smtClean="0"/>
                <a:t>次世代　地域の森づくり</a:t>
              </a:r>
              <a:endParaRPr kumimoji="1" lang="en-US" altLang="ja-JP" sz="1400" dirty="0" smtClean="0"/>
            </a:p>
          </p:txBody>
        </p:sp>
      </p:gr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テキスト ボックス 6"/>
          <p:cNvSpPr txBox="1"/>
          <p:nvPr/>
        </p:nvSpPr>
        <p:spPr>
          <a:xfrm>
            <a:off x="0" y="182083"/>
            <a:ext cx="9906000" cy="830997"/>
          </a:xfrm>
          <a:prstGeom prst="rect">
            <a:avLst/>
          </a:prstGeom>
          <a:solidFill>
            <a:srgbClr val="E5C88D">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en-US" sz="3600" dirty="0" smtClean="0">
                <a:latin typeface="+mj-lt"/>
              </a:rPr>
              <a:t>森林探索サービスモデルフロー（引地地区編）</a:t>
            </a:r>
            <a:endParaRPr kumimoji="1" lang="ja-JP" altLang="en-US" sz="3600" dirty="0">
              <a:latin typeface="+mj-lt"/>
            </a:endParaRPr>
          </a:p>
        </p:txBody>
      </p:sp>
      <p:grpSp>
        <p:nvGrpSpPr>
          <p:cNvPr id="2" name="グループ化 1"/>
          <p:cNvGrpSpPr/>
          <p:nvPr/>
        </p:nvGrpSpPr>
        <p:grpSpPr>
          <a:xfrm>
            <a:off x="394600" y="2247075"/>
            <a:ext cx="1843633" cy="415499"/>
            <a:chOff x="394600" y="2247075"/>
            <a:chExt cx="1843633" cy="415499"/>
          </a:xfrm>
        </p:grpSpPr>
        <p:sp>
          <p:nvSpPr>
            <p:cNvPr id="38" name="ホームベース 37"/>
            <p:cNvSpPr/>
            <p:nvPr/>
          </p:nvSpPr>
          <p:spPr>
            <a:xfrm>
              <a:off x="394600" y="2247075"/>
              <a:ext cx="1843633" cy="41549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94600" y="2300937"/>
              <a:ext cx="1843633" cy="307777"/>
            </a:xfrm>
            <a:prstGeom prst="rect">
              <a:avLst/>
            </a:prstGeom>
            <a:noFill/>
          </p:spPr>
          <p:txBody>
            <a:bodyPr wrap="square" rtlCol="0">
              <a:spAutoFit/>
            </a:bodyPr>
            <a:lstStyle/>
            <a:p>
              <a:r>
                <a:rPr kumimoji="1" lang="ja-JP" altLang="en-US" sz="1400" dirty="0" smtClean="0"/>
                <a:t>個人山主からの依頼</a:t>
              </a:r>
              <a:endParaRPr kumimoji="1" lang="en-US" altLang="ja-JP" sz="1400" dirty="0" smtClean="0"/>
            </a:p>
          </p:txBody>
        </p:sp>
      </p:grpSp>
      <p:grpSp>
        <p:nvGrpSpPr>
          <p:cNvPr id="11" name="グループ化 10"/>
          <p:cNvGrpSpPr/>
          <p:nvPr/>
        </p:nvGrpSpPr>
        <p:grpSpPr>
          <a:xfrm>
            <a:off x="4711169" y="2949294"/>
            <a:ext cx="2048735" cy="3312304"/>
            <a:chOff x="4711170" y="2932809"/>
            <a:chExt cx="2048735" cy="3312304"/>
          </a:xfrm>
        </p:grpSpPr>
        <p:sp>
          <p:nvSpPr>
            <p:cNvPr id="3" name="右矢印 2"/>
            <p:cNvSpPr/>
            <p:nvPr/>
          </p:nvSpPr>
          <p:spPr>
            <a:xfrm rot="16200000">
              <a:off x="5029008" y="4963935"/>
              <a:ext cx="439387" cy="19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5400000">
              <a:off x="5490234" y="3783598"/>
              <a:ext cx="295871" cy="19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711171" y="2932809"/>
              <a:ext cx="2048734" cy="800219"/>
            </a:xfrm>
            <a:prstGeom prst="rect">
              <a:avLst/>
            </a:prstGeom>
            <a:noFill/>
            <a:ln>
              <a:noFill/>
            </a:ln>
          </p:spPr>
          <p:txBody>
            <a:bodyPr wrap="square" rtlCol="0">
              <a:spAutoFit/>
            </a:bodyPr>
            <a:lstStyle/>
            <a:p>
              <a:r>
                <a:rPr kumimoji="1" lang="ja-JP" altLang="en-US" sz="1400" b="1" dirty="0" smtClean="0"/>
                <a:t>●意識醸成</a:t>
              </a:r>
              <a:r>
                <a:rPr kumimoji="1" lang="ja-JP" altLang="en-US" sz="1400" dirty="0" smtClean="0"/>
                <a:t>：</a:t>
              </a:r>
              <a:endParaRPr kumimoji="1" lang="en-US" altLang="ja-JP" sz="1400" dirty="0" smtClean="0"/>
            </a:p>
            <a:p>
              <a:r>
                <a:rPr lang="ja-JP" altLang="en-US" sz="1600" dirty="0"/>
                <a:t>・</a:t>
              </a:r>
              <a:r>
                <a:rPr kumimoji="1" lang="ja-JP" altLang="en-US" sz="1600" dirty="0" smtClean="0"/>
                <a:t>山主間コミから発生した共同意識を継続</a:t>
              </a:r>
              <a:endParaRPr kumimoji="1" lang="ja-JP" altLang="en-US" sz="1600" dirty="0"/>
            </a:p>
          </p:txBody>
        </p:sp>
        <p:sp>
          <p:nvSpPr>
            <p:cNvPr id="30" name="テキスト ボックス 29"/>
            <p:cNvSpPr txBox="1"/>
            <p:nvPr/>
          </p:nvSpPr>
          <p:spPr>
            <a:xfrm>
              <a:off x="4711170" y="5291006"/>
              <a:ext cx="2048735" cy="954107"/>
            </a:xfrm>
            <a:prstGeom prst="rect">
              <a:avLst/>
            </a:prstGeom>
            <a:noFill/>
            <a:ln>
              <a:noFill/>
            </a:ln>
          </p:spPr>
          <p:txBody>
            <a:bodyPr wrap="square" rtlCol="0">
              <a:spAutoFit/>
            </a:bodyPr>
            <a:lstStyle/>
            <a:p>
              <a:r>
                <a:rPr kumimoji="1" lang="ja-JP" altLang="en-US" sz="1400" dirty="0" smtClean="0"/>
                <a:t>●</a:t>
              </a:r>
              <a:r>
                <a:rPr kumimoji="1" lang="ja-JP" altLang="en-US" sz="1400" b="1" dirty="0" smtClean="0"/>
                <a:t>裏付け・手法選択</a:t>
              </a:r>
              <a:r>
                <a:rPr kumimoji="1" lang="ja-JP" altLang="en-US" sz="1400" dirty="0" smtClean="0"/>
                <a:t>：</a:t>
              </a:r>
              <a:endParaRPr kumimoji="1" lang="en-US" altLang="ja-JP" sz="1400" dirty="0" smtClean="0"/>
            </a:p>
            <a:p>
              <a:r>
                <a:rPr lang="ja-JP" altLang="en-US" sz="1400" dirty="0" smtClean="0"/>
                <a:t>・公的助成＋木材販売</a:t>
              </a:r>
              <a:endParaRPr lang="en-US" altLang="ja-JP" sz="1400" dirty="0" smtClean="0"/>
            </a:p>
            <a:p>
              <a:r>
                <a:rPr lang="ja-JP" altLang="en-US" sz="1400" dirty="0" smtClean="0"/>
                <a:t>・公的機関との連携</a:t>
              </a:r>
              <a:endParaRPr lang="en-US" altLang="ja-JP" sz="1400" dirty="0" smtClean="0"/>
            </a:p>
            <a:p>
              <a:r>
                <a:rPr lang="ja-JP" altLang="en-US" sz="1400" dirty="0" smtClean="0"/>
                <a:t>・地域の自主性尊重</a:t>
              </a:r>
              <a:endParaRPr lang="en-US" altLang="ja-JP" sz="1400" dirty="0" smtClean="0"/>
            </a:p>
          </p:txBody>
        </p:sp>
      </p:grpSp>
      <p:grpSp>
        <p:nvGrpSpPr>
          <p:cNvPr id="4" name="グループ化 3"/>
          <p:cNvGrpSpPr/>
          <p:nvPr/>
        </p:nvGrpSpPr>
        <p:grpSpPr>
          <a:xfrm>
            <a:off x="2523264" y="2247075"/>
            <a:ext cx="1843635" cy="415499"/>
            <a:chOff x="2523264" y="2247075"/>
            <a:chExt cx="1843635" cy="415499"/>
          </a:xfrm>
        </p:grpSpPr>
        <p:sp>
          <p:nvSpPr>
            <p:cNvPr id="39" name="ホームベース 38"/>
            <p:cNvSpPr/>
            <p:nvPr/>
          </p:nvSpPr>
          <p:spPr>
            <a:xfrm>
              <a:off x="2523266" y="2247075"/>
              <a:ext cx="1843633" cy="41549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523264" y="2300936"/>
              <a:ext cx="1843633" cy="307777"/>
            </a:xfrm>
            <a:prstGeom prst="rect">
              <a:avLst/>
            </a:prstGeom>
            <a:noFill/>
          </p:spPr>
          <p:txBody>
            <a:bodyPr wrap="square" rtlCol="0">
              <a:spAutoFit/>
            </a:bodyPr>
            <a:lstStyle/>
            <a:p>
              <a:r>
                <a:rPr kumimoji="1" lang="ja-JP" altLang="en-US" sz="1400" dirty="0" smtClean="0"/>
                <a:t>境界明確化事業実施</a:t>
              </a:r>
              <a:endParaRPr kumimoji="1" lang="en-US" altLang="ja-JP" sz="1400" dirty="0" smtClean="0"/>
            </a:p>
          </p:txBody>
        </p:sp>
      </p:grpSp>
      <p:grpSp>
        <p:nvGrpSpPr>
          <p:cNvPr id="5" name="グループ化 4"/>
          <p:cNvGrpSpPr/>
          <p:nvPr/>
        </p:nvGrpSpPr>
        <p:grpSpPr>
          <a:xfrm>
            <a:off x="4711171" y="2247075"/>
            <a:ext cx="3402231" cy="415499"/>
            <a:chOff x="4711171" y="2247075"/>
            <a:chExt cx="3402231" cy="415499"/>
          </a:xfrm>
        </p:grpSpPr>
        <p:sp>
          <p:nvSpPr>
            <p:cNvPr id="40" name="ホームベース 39"/>
            <p:cNvSpPr/>
            <p:nvPr/>
          </p:nvSpPr>
          <p:spPr>
            <a:xfrm>
              <a:off x="4711171" y="2247075"/>
              <a:ext cx="3402231" cy="41549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813721" y="2300937"/>
              <a:ext cx="2939105" cy="307777"/>
            </a:xfrm>
            <a:prstGeom prst="rect">
              <a:avLst/>
            </a:prstGeom>
            <a:noFill/>
          </p:spPr>
          <p:txBody>
            <a:bodyPr wrap="square" rtlCol="0">
              <a:spAutoFit/>
            </a:bodyPr>
            <a:lstStyle/>
            <a:p>
              <a:r>
                <a:rPr kumimoji="1" lang="ja-JP" altLang="en-US" sz="1400" dirty="0" smtClean="0"/>
                <a:t>地域内山主の</a:t>
              </a:r>
              <a:r>
                <a:rPr lang="ja-JP" altLang="en-US" sz="1400" dirty="0" smtClean="0"/>
                <a:t>組織化・自立化</a:t>
              </a:r>
              <a:endParaRPr kumimoji="1" lang="en-US" altLang="ja-JP" sz="1400" dirty="0" smtClean="0"/>
            </a:p>
          </p:txBody>
        </p:sp>
      </p:grpSp>
      <p:grpSp>
        <p:nvGrpSpPr>
          <p:cNvPr id="9" name="グループ化 8"/>
          <p:cNvGrpSpPr/>
          <p:nvPr/>
        </p:nvGrpSpPr>
        <p:grpSpPr>
          <a:xfrm>
            <a:off x="394598" y="2758772"/>
            <a:ext cx="1976268" cy="3917229"/>
            <a:chOff x="394598" y="2852831"/>
            <a:chExt cx="1976268" cy="3823170"/>
          </a:xfrm>
        </p:grpSpPr>
        <p:grpSp>
          <p:nvGrpSpPr>
            <p:cNvPr id="43" name="グループ化 42"/>
            <p:cNvGrpSpPr/>
            <p:nvPr/>
          </p:nvGrpSpPr>
          <p:grpSpPr>
            <a:xfrm>
              <a:off x="394598" y="2949294"/>
              <a:ext cx="1976268" cy="2808755"/>
              <a:chOff x="394599" y="2797792"/>
              <a:chExt cx="1976268" cy="2808755"/>
            </a:xfrm>
          </p:grpSpPr>
          <p:sp>
            <p:nvSpPr>
              <p:cNvPr id="23" name="テキスト ボックス 22"/>
              <p:cNvSpPr txBox="1"/>
              <p:nvPr/>
            </p:nvSpPr>
            <p:spPr>
              <a:xfrm>
                <a:off x="394600" y="2797792"/>
                <a:ext cx="1976267" cy="1815882"/>
              </a:xfrm>
              <a:prstGeom prst="rect">
                <a:avLst/>
              </a:prstGeom>
              <a:noFill/>
            </p:spPr>
            <p:txBody>
              <a:bodyPr wrap="square" rtlCol="0">
                <a:spAutoFit/>
              </a:bodyPr>
              <a:lstStyle/>
              <a:p>
                <a:r>
                  <a:rPr lang="ja-JP" altLang="en-US" sz="1400" dirty="0"/>
                  <a:t>○</a:t>
                </a:r>
                <a:r>
                  <a:rPr kumimoji="1" lang="ja-JP" altLang="en-US" sz="1400" dirty="0" smtClean="0"/>
                  <a:t>条件の検討：</a:t>
                </a:r>
                <a:endParaRPr kumimoji="1" lang="en-US" altLang="ja-JP" sz="1400" dirty="0" smtClean="0"/>
              </a:p>
              <a:p>
                <a:r>
                  <a:rPr lang="ja-JP" altLang="en-US" sz="1400" dirty="0" smtClean="0">
                    <a:solidFill>
                      <a:srgbClr val="00B0F0"/>
                    </a:solidFill>
                  </a:rPr>
                  <a:t>・自分の山を知りたい</a:t>
                </a:r>
                <a:endParaRPr kumimoji="1" lang="en-US" altLang="ja-JP" sz="1400" dirty="0" smtClean="0">
                  <a:solidFill>
                    <a:srgbClr val="00B0F0"/>
                  </a:solidFill>
                </a:endParaRPr>
              </a:p>
              <a:p>
                <a:pPr marL="95250" indent="-95250">
                  <a:tabLst>
                    <a:tab pos="177800" algn="l"/>
                  </a:tabLst>
                </a:pPr>
                <a:r>
                  <a:rPr lang="ja-JP" altLang="en-US" sz="1400" dirty="0" smtClean="0"/>
                  <a:t>・自所有林は</a:t>
                </a:r>
                <a:r>
                  <a:rPr lang="en-US" altLang="ja-JP" sz="1400" dirty="0" smtClean="0"/>
                  <a:t>0.1</a:t>
                </a:r>
                <a:r>
                  <a:rPr lang="ja-JP" altLang="en-US" sz="1400" dirty="0" smtClean="0"/>
                  <a:t>～</a:t>
                </a:r>
                <a:r>
                  <a:rPr lang="en-US" altLang="ja-JP" sz="1400" dirty="0" smtClean="0"/>
                  <a:t>5ha</a:t>
                </a:r>
                <a:r>
                  <a:rPr lang="ja-JP" altLang="en-US" sz="1400" dirty="0" smtClean="0"/>
                  <a:t>程で点在している</a:t>
                </a:r>
                <a:endParaRPr lang="en-US" altLang="ja-JP" sz="1400" dirty="0" smtClean="0"/>
              </a:p>
              <a:p>
                <a:pPr marL="95250" indent="-95250">
                  <a:tabLst>
                    <a:tab pos="177800" algn="l"/>
                  </a:tabLst>
                </a:pPr>
                <a:r>
                  <a:rPr kumimoji="1" lang="ja-JP" altLang="en-US" sz="1400" dirty="0" smtClean="0"/>
                  <a:t>・山主は筆の一部しか境界を把握していない</a:t>
                </a:r>
                <a:endParaRPr kumimoji="1" lang="en-US" altLang="ja-JP" sz="1400" dirty="0" smtClean="0"/>
              </a:p>
              <a:p>
                <a:pPr marL="95250" indent="-95250">
                  <a:tabLst>
                    <a:tab pos="177800" algn="l"/>
                  </a:tabLst>
                </a:pPr>
                <a:r>
                  <a:rPr lang="ja-JP" altLang="en-US" sz="1400" dirty="0" smtClean="0"/>
                  <a:t>・</a:t>
                </a:r>
                <a:r>
                  <a:rPr lang="en-US" altLang="ja-JP" sz="1400" dirty="0" smtClean="0"/>
                  <a:t>GPS</a:t>
                </a:r>
                <a:r>
                  <a:rPr lang="ja-JP" altLang="en-US" sz="1400" dirty="0" smtClean="0"/>
                  <a:t>測量による再現性確保、同意書必要</a:t>
                </a:r>
                <a:endParaRPr kumimoji="1" lang="ja-JP" altLang="en-US" sz="1400" dirty="0"/>
              </a:p>
            </p:txBody>
          </p:sp>
          <p:sp>
            <p:nvSpPr>
              <p:cNvPr id="24" name="テキスト ボックス 23"/>
              <p:cNvSpPr txBox="1"/>
              <p:nvPr/>
            </p:nvSpPr>
            <p:spPr>
              <a:xfrm>
                <a:off x="394599" y="4652440"/>
                <a:ext cx="1976267" cy="954107"/>
              </a:xfrm>
              <a:prstGeom prst="rect">
                <a:avLst/>
              </a:prstGeom>
              <a:noFill/>
            </p:spPr>
            <p:txBody>
              <a:bodyPr wrap="square" rtlCol="0">
                <a:spAutoFit/>
              </a:bodyPr>
              <a:lstStyle/>
              <a:p>
                <a:r>
                  <a:rPr lang="ja-JP" altLang="en-US" sz="1400" dirty="0" smtClean="0"/>
                  <a:t>○</a:t>
                </a:r>
                <a:r>
                  <a:rPr kumimoji="1" lang="ja-JP" altLang="en-US" sz="1400" dirty="0" smtClean="0"/>
                  <a:t>手法選択：</a:t>
                </a:r>
                <a:endParaRPr kumimoji="1" lang="en-US" altLang="ja-JP" sz="1400" dirty="0" smtClean="0"/>
              </a:p>
              <a:p>
                <a:pPr marL="95250" indent="-95250">
                  <a:tabLst>
                    <a:tab pos="177800" algn="l"/>
                  </a:tabLst>
                </a:pPr>
                <a:r>
                  <a:rPr lang="ja-JP" altLang="en-US" sz="1400" dirty="0" smtClean="0">
                    <a:solidFill>
                      <a:srgbClr val="00B0F0"/>
                    </a:solidFill>
                  </a:rPr>
                  <a:t>・新城市助成金を活用</a:t>
                </a:r>
                <a:endParaRPr lang="en-US" altLang="ja-JP" sz="1400" dirty="0" smtClean="0">
                  <a:solidFill>
                    <a:srgbClr val="00B0F0"/>
                  </a:solidFill>
                </a:endParaRPr>
              </a:p>
              <a:p>
                <a:pPr marL="95250" indent="-95250">
                  <a:tabLst>
                    <a:tab pos="177800" algn="l"/>
                  </a:tabLst>
                </a:pPr>
                <a:r>
                  <a:rPr kumimoji="1" lang="ja-JP" altLang="en-US" sz="1400" dirty="0" smtClean="0"/>
                  <a:t>・隣接山主との共同事業として行う</a:t>
                </a:r>
                <a:endParaRPr kumimoji="1" lang="ja-JP" altLang="en-US" sz="1400" dirty="0"/>
              </a:p>
            </p:txBody>
          </p:sp>
        </p:grpSp>
        <p:sp>
          <p:nvSpPr>
            <p:cNvPr id="42" name="角丸四角形 41"/>
            <p:cNvSpPr/>
            <p:nvPr/>
          </p:nvSpPr>
          <p:spPr>
            <a:xfrm>
              <a:off x="394600" y="2852831"/>
              <a:ext cx="1843634" cy="382317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2523266" y="2716724"/>
            <a:ext cx="2037976" cy="4011959"/>
            <a:chOff x="2523266" y="2865019"/>
            <a:chExt cx="2037976" cy="3863664"/>
          </a:xfrm>
        </p:grpSpPr>
        <p:sp>
          <p:nvSpPr>
            <p:cNvPr id="25" name="テキスト ボックス 24"/>
            <p:cNvSpPr txBox="1"/>
            <p:nvPr/>
          </p:nvSpPr>
          <p:spPr>
            <a:xfrm>
              <a:off x="2584975" y="2865019"/>
              <a:ext cx="1976267" cy="1600438"/>
            </a:xfrm>
            <a:prstGeom prst="rect">
              <a:avLst/>
            </a:prstGeom>
            <a:noFill/>
            <a:ln>
              <a:noFill/>
            </a:ln>
          </p:spPr>
          <p:txBody>
            <a:bodyPr wrap="square" rtlCol="0">
              <a:spAutoFit/>
            </a:bodyPr>
            <a:lstStyle/>
            <a:p>
              <a:r>
                <a:rPr kumimoji="1" lang="ja-JP" altLang="en-US" sz="1400" dirty="0" smtClean="0"/>
                <a:t>●実施準備：</a:t>
              </a:r>
              <a:endParaRPr kumimoji="1" lang="en-US" altLang="ja-JP" sz="1400" dirty="0" smtClean="0"/>
            </a:p>
            <a:p>
              <a:pPr marL="95250" indent="-95250">
                <a:tabLst>
                  <a:tab pos="177800" algn="l"/>
                </a:tabLst>
              </a:pPr>
              <a:r>
                <a:rPr lang="ja-JP" altLang="en-US" sz="1400" dirty="0" smtClean="0">
                  <a:solidFill>
                    <a:srgbClr val="00B0F0"/>
                  </a:solidFill>
                </a:rPr>
                <a:t>・地域内の事業共同山主との声掛け・調整</a:t>
              </a:r>
              <a:endParaRPr lang="en-US" altLang="ja-JP" sz="1400" dirty="0" smtClean="0">
                <a:solidFill>
                  <a:srgbClr val="00B0F0"/>
                </a:solidFill>
              </a:endParaRPr>
            </a:p>
            <a:p>
              <a:pPr marL="95250" indent="-95250">
                <a:tabLst>
                  <a:tab pos="177800" algn="l"/>
                </a:tabLst>
              </a:pPr>
              <a:r>
                <a:rPr kumimoji="1" lang="ja-JP" altLang="en-US" sz="1400" dirty="0" smtClean="0">
                  <a:solidFill>
                    <a:srgbClr val="00B0F0"/>
                  </a:solidFill>
                </a:rPr>
                <a:t>・必要資料の</a:t>
              </a:r>
              <a:endParaRPr kumimoji="1" lang="en-US" altLang="ja-JP" sz="1400" dirty="0" smtClean="0">
                <a:solidFill>
                  <a:srgbClr val="00B0F0"/>
                </a:solidFill>
              </a:endParaRPr>
            </a:p>
            <a:p>
              <a:pPr marL="95250" indent="-95250">
                <a:tabLst>
                  <a:tab pos="177800" algn="l"/>
                </a:tabLst>
              </a:pPr>
              <a:r>
                <a:rPr lang="en-US" altLang="ja-JP" sz="1400" dirty="0">
                  <a:solidFill>
                    <a:srgbClr val="00B0F0"/>
                  </a:solidFill>
                </a:rPr>
                <a:t> </a:t>
              </a:r>
              <a:r>
                <a:rPr lang="en-US" altLang="ja-JP" sz="1400" dirty="0" smtClean="0">
                  <a:solidFill>
                    <a:srgbClr val="00B0F0"/>
                  </a:solidFill>
                </a:rPr>
                <a:t> </a:t>
              </a:r>
              <a:r>
                <a:rPr kumimoji="1" lang="ja-JP" altLang="en-US" sz="1400" dirty="0" smtClean="0">
                  <a:solidFill>
                    <a:srgbClr val="00B0F0"/>
                  </a:solidFill>
                </a:rPr>
                <a:t>収集</a:t>
              </a:r>
              <a:endParaRPr kumimoji="1" lang="en-US" altLang="ja-JP" sz="1400" dirty="0" smtClean="0">
                <a:solidFill>
                  <a:srgbClr val="00B0F0"/>
                </a:solidFill>
              </a:endParaRPr>
            </a:p>
            <a:p>
              <a:pPr marL="95250" indent="-95250">
                <a:tabLst>
                  <a:tab pos="177800" algn="l"/>
                </a:tabLst>
              </a:pPr>
              <a:r>
                <a:rPr lang="ja-JP" altLang="en-US" sz="1400" dirty="0" smtClean="0">
                  <a:solidFill>
                    <a:srgbClr val="00B0F0"/>
                  </a:solidFill>
                </a:rPr>
                <a:t>・現地の</a:t>
              </a:r>
              <a:r>
                <a:rPr lang="ja-JP" altLang="en-US" sz="1400" dirty="0" err="1" smtClean="0">
                  <a:solidFill>
                    <a:srgbClr val="00B0F0"/>
                  </a:solidFill>
                </a:rPr>
                <a:t>あた</a:t>
              </a:r>
              <a:endParaRPr lang="en-US" altLang="ja-JP" sz="1400" dirty="0" smtClean="0">
                <a:solidFill>
                  <a:srgbClr val="00B0F0"/>
                </a:solidFill>
              </a:endParaRPr>
            </a:p>
            <a:p>
              <a:pPr marL="95250" indent="-95250">
                <a:tabLst>
                  <a:tab pos="177800" algn="l"/>
                </a:tabLst>
              </a:pPr>
              <a:r>
                <a:rPr lang="en-US" altLang="ja-JP" sz="1400" dirty="0">
                  <a:solidFill>
                    <a:srgbClr val="00B0F0"/>
                  </a:solidFill>
                </a:rPr>
                <a:t> </a:t>
              </a:r>
              <a:r>
                <a:rPr lang="en-US" altLang="ja-JP" sz="1400" dirty="0" smtClean="0">
                  <a:solidFill>
                    <a:srgbClr val="00B0F0"/>
                  </a:solidFill>
                </a:rPr>
                <a:t> </a:t>
              </a:r>
              <a:r>
                <a:rPr lang="ja-JP" altLang="en-US" sz="1400" dirty="0" smtClean="0">
                  <a:solidFill>
                    <a:srgbClr val="00B0F0"/>
                  </a:solidFill>
                </a:rPr>
                <a:t>りつけ（山見）</a:t>
              </a:r>
              <a:endParaRPr kumimoji="1" lang="ja-JP" altLang="en-US" sz="1400" dirty="0">
                <a:solidFill>
                  <a:srgbClr val="00B0F0"/>
                </a:solidFill>
              </a:endParaRPr>
            </a:p>
          </p:txBody>
        </p:sp>
        <p:sp>
          <p:nvSpPr>
            <p:cNvPr id="26" name="テキスト ボックス 25"/>
            <p:cNvSpPr txBox="1"/>
            <p:nvPr/>
          </p:nvSpPr>
          <p:spPr>
            <a:xfrm>
              <a:off x="2523266" y="4511904"/>
              <a:ext cx="1976267" cy="738664"/>
            </a:xfrm>
            <a:prstGeom prst="rect">
              <a:avLst/>
            </a:prstGeom>
            <a:noFill/>
            <a:ln>
              <a:noFill/>
            </a:ln>
          </p:spPr>
          <p:txBody>
            <a:bodyPr wrap="square" rtlCol="0">
              <a:spAutoFit/>
            </a:bodyPr>
            <a:lstStyle/>
            <a:p>
              <a:r>
                <a:rPr kumimoji="1" lang="ja-JP" altLang="en-US" sz="1400" dirty="0" smtClean="0"/>
                <a:t>●調査実施：</a:t>
              </a:r>
              <a:endParaRPr kumimoji="1" lang="en-US" altLang="ja-JP" sz="1400" dirty="0" smtClean="0"/>
            </a:p>
            <a:p>
              <a:pPr marL="95250" indent="-95250">
                <a:tabLst>
                  <a:tab pos="177800" algn="l"/>
                </a:tabLst>
              </a:pPr>
              <a:r>
                <a:rPr lang="ja-JP" altLang="en-US" sz="1400" dirty="0" smtClean="0">
                  <a:solidFill>
                    <a:srgbClr val="0070C0"/>
                  </a:solidFill>
                </a:rPr>
                <a:t>・隣地山主連絡先取集</a:t>
              </a:r>
              <a:endParaRPr lang="en-US" altLang="ja-JP" sz="1400" dirty="0" smtClean="0">
                <a:solidFill>
                  <a:srgbClr val="0070C0"/>
                </a:solidFill>
              </a:endParaRPr>
            </a:p>
            <a:p>
              <a:pPr marL="95250" indent="-95250">
                <a:tabLst>
                  <a:tab pos="177800" algn="l"/>
                </a:tabLst>
              </a:pPr>
              <a:r>
                <a:rPr kumimoji="1" lang="ja-JP" altLang="en-US" sz="1400" dirty="0" smtClean="0">
                  <a:solidFill>
                    <a:srgbClr val="0070C0"/>
                  </a:solidFill>
                </a:rPr>
                <a:t>・立会日等の調整</a:t>
              </a:r>
              <a:endParaRPr kumimoji="1" lang="en-US" altLang="ja-JP" sz="1400" dirty="0" smtClean="0">
                <a:solidFill>
                  <a:srgbClr val="0070C0"/>
                </a:solidFill>
              </a:endParaRPr>
            </a:p>
          </p:txBody>
        </p:sp>
        <p:sp>
          <p:nvSpPr>
            <p:cNvPr id="27" name="テキスト ボックス 26"/>
            <p:cNvSpPr txBox="1"/>
            <p:nvPr/>
          </p:nvSpPr>
          <p:spPr>
            <a:xfrm>
              <a:off x="2523266" y="5500273"/>
              <a:ext cx="1976267" cy="1169551"/>
            </a:xfrm>
            <a:prstGeom prst="rect">
              <a:avLst/>
            </a:prstGeom>
            <a:noFill/>
            <a:ln>
              <a:noFill/>
            </a:ln>
          </p:spPr>
          <p:txBody>
            <a:bodyPr wrap="square" rtlCol="0">
              <a:spAutoFit/>
            </a:bodyPr>
            <a:lstStyle/>
            <a:p>
              <a:pPr marL="173038" indent="-173038"/>
              <a:r>
                <a:rPr kumimoji="1" lang="ja-JP" altLang="en-US" sz="1400" dirty="0" smtClean="0"/>
                <a:t>●</a:t>
              </a:r>
              <a:r>
                <a:rPr kumimoji="1" lang="ja-JP" altLang="en-US" sz="1400" dirty="0" smtClean="0">
                  <a:solidFill>
                    <a:srgbClr val="0070C0"/>
                  </a:solidFill>
                </a:rPr>
                <a:t>山主間コミュニケーションの促進：</a:t>
              </a:r>
              <a:endParaRPr kumimoji="1" lang="en-US" altLang="ja-JP" sz="1400" dirty="0" smtClean="0">
                <a:solidFill>
                  <a:srgbClr val="0070C0"/>
                </a:solidFill>
              </a:endParaRPr>
            </a:p>
            <a:p>
              <a:pPr marL="95250" indent="-95250">
                <a:tabLst>
                  <a:tab pos="177800" algn="l"/>
                </a:tabLst>
              </a:pPr>
              <a:r>
                <a:rPr lang="ja-JP" altLang="en-US" sz="1400" dirty="0" smtClean="0"/>
                <a:t>・現地での境界立会</a:t>
              </a:r>
              <a:endParaRPr lang="en-US" altLang="ja-JP" sz="1400" dirty="0" smtClean="0"/>
            </a:p>
            <a:p>
              <a:pPr marL="95250" indent="-95250">
                <a:tabLst>
                  <a:tab pos="177800" algn="l"/>
                </a:tabLst>
              </a:pPr>
              <a:r>
                <a:rPr kumimoji="1" lang="ja-JP" altLang="en-US" sz="1400" dirty="0" smtClean="0"/>
                <a:t>・報告会の実施</a:t>
              </a:r>
              <a:endParaRPr kumimoji="1" lang="en-US" altLang="ja-JP" sz="1400" dirty="0" smtClean="0"/>
            </a:p>
            <a:p>
              <a:pPr marL="95250" indent="-95250">
                <a:tabLst>
                  <a:tab pos="177800" algn="l"/>
                </a:tabLst>
              </a:pPr>
              <a:r>
                <a:rPr lang="ja-JP" altLang="en-US" sz="1400" dirty="0" smtClean="0"/>
                <a:t>・山林資産情報共有</a:t>
              </a:r>
              <a:endParaRPr kumimoji="1" lang="en-US" altLang="ja-JP" sz="1400" dirty="0" smtClean="0"/>
            </a:p>
          </p:txBody>
        </p:sp>
        <p:sp>
          <p:nvSpPr>
            <p:cNvPr id="44" name="角丸四角形 43"/>
            <p:cNvSpPr/>
            <p:nvPr/>
          </p:nvSpPr>
          <p:spPr>
            <a:xfrm>
              <a:off x="2523268" y="2905513"/>
              <a:ext cx="1843631" cy="382317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p:cNvGrpSpPr/>
          <p:nvPr/>
        </p:nvGrpSpPr>
        <p:grpSpPr>
          <a:xfrm>
            <a:off x="4711170" y="2905513"/>
            <a:ext cx="3718503" cy="3684979"/>
            <a:chOff x="4711170" y="2905513"/>
            <a:chExt cx="3718503" cy="3684979"/>
          </a:xfrm>
        </p:grpSpPr>
        <p:sp>
          <p:nvSpPr>
            <p:cNvPr id="29" name="テキスト ボックス 28"/>
            <p:cNvSpPr txBox="1"/>
            <p:nvPr/>
          </p:nvSpPr>
          <p:spPr>
            <a:xfrm>
              <a:off x="4711170" y="4028898"/>
              <a:ext cx="2048734" cy="523220"/>
            </a:xfrm>
            <a:prstGeom prst="rect">
              <a:avLst/>
            </a:prstGeom>
            <a:solidFill>
              <a:srgbClr val="FFC000"/>
            </a:solidFill>
            <a:ln>
              <a:noFill/>
            </a:ln>
          </p:spPr>
          <p:txBody>
            <a:bodyPr wrap="square" rtlCol="0">
              <a:spAutoFit/>
            </a:bodyPr>
            <a:lstStyle/>
            <a:p>
              <a:r>
                <a:rPr kumimoji="1" lang="ja-JP" altLang="en-US" sz="1400" dirty="0" smtClean="0"/>
                <a:t>●組織化：</a:t>
              </a:r>
              <a:endParaRPr kumimoji="1" lang="en-US" altLang="ja-JP" sz="1400" dirty="0" smtClean="0"/>
            </a:p>
            <a:p>
              <a:r>
                <a:rPr lang="ja-JP" altLang="en-US" sz="1400" dirty="0" smtClean="0"/>
                <a:t>西沢川森づくりの会設立</a:t>
              </a:r>
              <a:endParaRPr kumimoji="1" lang="ja-JP" altLang="en-US" sz="1400" dirty="0"/>
            </a:p>
          </p:txBody>
        </p:sp>
        <p:grpSp>
          <p:nvGrpSpPr>
            <p:cNvPr id="47" name="グループ化 46"/>
            <p:cNvGrpSpPr/>
            <p:nvPr/>
          </p:nvGrpSpPr>
          <p:grpSpPr>
            <a:xfrm>
              <a:off x="6759904" y="2949294"/>
              <a:ext cx="1669769" cy="3466932"/>
              <a:chOff x="7041383" y="2949294"/>
              <a:chExt cx="1505996" cy="3466932"/>
            </a:xfrm>
          </p:grpSpPr>
          <p:sp>
            <p:nvSpPr>
              <p:cNvPr id="31" name="テキスト ボックス 30"/>
              <p:cNvSpPr txBox="1"/>
              <p:nvPr/>
            </p:nvSpPr>
            <p:spPr>
              <a:xfrm>
                <a:off x="7041384" y="2949294"/>
                <a:ext cx="1491161" cy="1600438"/>
              </a:xfrm>
              <a:prstGeom prst="rect">
                <a:avLst/>
              </a:prstGeom>
              <a:noFill/>
              <a:ln>
                <a:noFill/>
              </a:ln>
            </p:spPr>
            <p:txBody>
              <a:bodyPr wrap="square" rtlCol="0">
                <a:spAutoFit/>
              </a:bodyPr>
              <a:lstStyle/>
              <a:p>
                <a:r>
                  <a:rPr kumimoji="1" lang="ja-JP" altLang="en-US" sz="1400" dirty="0" smtClean="0"/>
                  <a:t>●</a:t>
                </a:r>
                <a:r>
                  <a:rPr kumimoji="1" lang="ja-JP" altLang="en-US" sz="1400" b="1" dirty="0" smtClean="0"/>
                  <a:t>森をネタにした</a:t>
                </a:r>
                <a:r>
                  <a:rPr lang="ja-JP" altLang="en-US" sz="1400" b="1" dirty="0" smtClean="0"/>
                  <a:t>交流会の実施</a:t>
                </a:r>
                <a:endParaRPr kumimoji="1" lang="en-US" altLang="ja-JP" sz="1400" b="1" dirty="0" smtClean="0"/>
              </a:p>
              <a:p>
                <a:pPr marL="95250" indent="-95250"/>
                <a:r>
                  <a:rPr kumimoji="1" lang="ja-JP" altLang="en-US" sz="1400" dirty="0" smtClean="0"/>
                  <a:t>・境界確定推進</a:t>
                </a:r>
                <a:endParaRPr kumimoji="1" lang="en-US" altLang="ja-JP" sz="1400" dirty="0" smtClean="0"/>
              </a:p>
              <a:p>
                <a:pPr marL="95250" indent="-95250"/>
                <a:r>
                  <a:rPr lang="ja-JP" altLang="en-US" sz="1400" dirty="0" smtClean="0"/>
                  <a:t>・間伐の実施</a:t>
                </a:r>
                <a:endParaRPr lang="en-US" altLang="ja-JP" sz="1400" dirty="0" smtClean="0"/>
              </a:p>
              <a:p>
                <a:pPr marL="95250" indent="-95250"/>
                <a:r>
                  <a:rPr kumimoji="1" lang="ja-JP" altLang="en-US" sz="1400" dirty="0" smtClean="0"/>
                  <a:t>・景観保全</a:t>
                </a:r>
                <a:endParaRPr kumimoji="1" lang="en-US" altLang="ja-JP" sz="1400" dirty="0" smtClean="0"/>
              </a:p>
              <a:p>
                <a:pPr marL="95250" indent="-95250"/>
                <a:r>
                  <a:rPr lang="ja-JP" altLang="en-US" sz="1400" dirty="0" smtClean="0"/>
                  <a:t>・他事業連携</a:t>
                </a:r>
                <a:endParaRPr lang="en-US" altLang="ja-JP" sz="1400" dirty="0" smtClean="0"/>
              </a:p>
              <a:p>
                <a:pPr marL="95250" indent="-95250"/>
                <a:r>
                  <a:rPr lang="ja-JP" altLang="en-US" sz="1400" dirty="0"/>
                  <a:t>　</a:t>
                </a:r>
                <a:r>
                  <a:rPr lang="ja-JP" altLang="en-US" sz="1400" dirty="0" smtClean="0"/>
                  <a:t>（木の駅出材）</a:t>
                </a:r>
                <a:endParaRPr kumimoji="1" lang="ja-JP" altLang="en-US" sz="1400" dirty="0"/>
              </a:p>
            </p:txBody>
          </p:sp>
          <p:sp>
            <p:nvSpPr>
              <p:cNvPr id="32" name="テキスト ボックス 31"/>
              <p:cNvSpPr txBox="1"/>
              <p:nvPr/>
            </p:nvSpPr>
            <p:spPr>
              <a:xfrm>
                <a:off x="7041383" y="5246675"/>
                <a:ext cx="1505996" cy="1169551"/>
              </a:xfrm>
              <a:prstGeom prst="rect">
                <a:avLst/>
              </a:prstGeom>
              <a:noFill/>
              <a:ln>
                <a:noFill/>
              </a:ln>
            </p:spPr>
            <p:txBody>
              <a:bodyPr wrap="square" rtlCol="0">
                <a:spAutoFit/>
              </a:bodyPr>
              <a:lstStyle/>
              <a:p>
                <a:r>
                  <a:rPr kumimoji="1" lang="ja-JP" altLang="en-US" sz="1400" dirty="0" smtClean="0"/>
                  <a:t>●</a:t>
                </a:r>
                <a:r>
                  <a:rPr kumimoji="1" lang="ja-JP" altLang="en-US" sz="1400" b="1" dirty="0" smtClean="0"/>
                  <a:t>山主・地域ポテンシャル向上</a:t>
                </a:r>
                <a:endParaRPr kumimoji="1" lang="en-US" altLang="ja-JP" sz="1400" b="1" dirty="0" smtClean="0"/>
              </a:p>
              <a:p>
                <a:r>
                  <a:rPr kumimoji="1" lang="ja-JP" altLang="en-US" sz="1400" dirty="0" smtClean="0">
                    <a:solidFill>
                      <a:srgbClr val="0070C0"/>
                    </a:solidFill>
                  </a:rPr>
                  <a:t>・自立できる地域</a:t>
                </a:r>
                <a:endParaRPr kumimoji="1" lang="en-US" altLang="ja-JP" sz="1400" dirty="0" smtClean="0">
                  <a:solidFill>
                    <a:srgbClr val="0070C0"/>
                  </a:solidFill>
                </a:endParaRPr>
              </a:p>
              <a:p>
                <a:pPr marL="95250" indent="-95250"/>
                <a:r>
                  <a:rPr lang="ja-JP" altLang="en-US" sz="1400" dirty="0" smtClean="0">
                    <a:solidFill>
                      <a:srgbClr val="0070C0"/>
                    </a:solidFill>
                  </a:rPr>
                  <a:t>・森林経営者育成</a:t>
                </a:r>
                <a:endParaRPr kumimoji="1" lang="en-US" altLang="ja-JP" sz="1400" dirty="0" smtClean="0">
                  <a:solidFill>
                    <a:srgbClr val="0070C0"/>
                  </a:solidFill>
                </a:endParaRPr>
              </a:p>
              <a:p>
                <a:pPr marL="95250" indent="-95250"/>
                <a:endParaRPr kumimoji="1" lang="ja-JP" altLang="en-US" sz="1400" dirty="0"/>
              </a:p>
            </p:txBody>
          </p:sp>
        </p:grpSp>
        <p:sp>
          <p:nvSpPr>
            <p:cNvPr id="45" name="角丸四角形 44"/>
            <p:cNvSpPr/>
            <p:nvPr/>
          </p:nvSpPr>
          <p:spPr>
            <a:xfrm>
              <a:off x="6759906" y="2905513"/>
              <a:ext cx="1654934" cy="368497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角丸四角形 45"/>
          <p:cNvSpPr/>
          <p:nvPr/>
        </p:nvSpPr>
        <p:spPr>
          <a:xfrm>
            <a:off x="4499533" y="2716435"/>
            <a:ext cx="3930141" cy="3959566"/>
          </a:xfrm>
          <a:prstGeom prst="roundRect">
            <a:avLst>
              <a:gd name="adj" fmla="val 785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p:nvGrpSpPr>
        <p:grpSpPr>
          <a:xfrm>
            <a:off x="456311" y="1473958"/>
            <a:ext cx="1720211" cy="518615"/>
            <a:chOff x="394600" y="1473958"/>
            <a:chExt cx="1720211" cy="518615"/>
          </a:xfrm>
        </p:grpSpPr>
        <p:sp>
          <p:nvSpPr>
            <p:cNvPr id="49" name="角丸四角形 48"/>
            <p:cNvSpPr/>
            <p:nvPr/>
          </p:nvSpPr>
          <p:spPr>
            <a:xfrm>
              <a:off x="394600" y="1473958"/>
              <a:ext cx="1693507" cy="5186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518023" y="1569493"/>
              <a:ext cx="1596788" cy="307777"/>
            </a:xfrm>
            <a:prstGeom prst="rect">
              <a:avLst/>
            </a:prstGeom>
            <a:noFill/>
          </p:spPr>
          <p:txBody>
            <a:bodyPr wrap="square" rtlCol="0">
              <a:spAutoFit/>
            </a:bodyPr>
            <a:lstStyle/>
            <a:p>
              <a:r>
                <a:rPr kumimoji="1" lang="ja-JP" altLang="en-US" sz="1400" dirty="0" smtClean="0"/>
                <a:t>個人の課題解決</a:t>
              </a:r>
              <a:endParaRPr kumimoji="1" lang="ja-JP" altLang="en-US" sz="1400" dirty="0"/>
            </a:p>
          </p:txBody>
        </p:sp>
      </p:grpSp>
      <p:grpSp>
        <p:nvGrpSpPr>
          <p:cNvPr id="52" name="グループ化 51"/>
          <p:cNvGrpSpPr/>
          <p:nvPr/>
        </p:nvGrpSpPr>
        <p:grpSpPr>
          <a:xfrm>
            <a:off x="2584975" y="1464073"/>
            <a:ext cx="1843633" cy="518615"/>
            <a:chOff x="394600" y="1473958"/>
            <a:chExt cx="1843633" cy="518615"/>
          </a:xfrm>
        </p:grpSpPr>
        <p:sp>
          <p:nvSpPr>
            <p:cNvPr id="53" name="角丸四角形 52"/>
            <p:cNvSpPr/>
            <p:nvPr/>
          </p:nvSpPr>
          <p:spPr>
            <a:xfrm>
              <a:off x="394600" y="1473958"/>
              <a:ext cx="1693507" cy="5186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641445" y="1569493"/>
              <a:ext cx="1596788" cy="307777"/>
            </a:xfrm>
            <a:prstGeom prst="rect">
              <a:avLst/>
            </a:prstGeom>
            <a:noFill/>
          </p:spPr>
          <p:txBody>
            <a:bodyPr wrap="square" rtlCol="0">
              <a:spAutoFit/>
            </a:bodyPr>
            <a:lstStyle/>
            <a:p>
              <a:r>
                <a:rPr kumimoji="1" lang="ja-JP" altLang="en-US" sz="1400" dirty="0" smtClean="0"/>
                <a:t>他者との協働</a:t>
              </a:r>
              <a:endParaRPr kumimoji="1" lang="ja-JP" altLang="en-US" sz="1400" dirty="0"/>
            </a:p>
          </p:txBody>
        </p:sp>
      </p:grpSp>
      <p:grpSp>
        <p:nvGrpSpPr>
          <p:cNvPr id="55" name="グループ化 54"/>
          <p:cNvGrpSpPr/>
          <p:nvPr/>
        </p:nvGrpSpPr>
        <p:grpSpPr>
          <a:xfrm>
            <a:off x="4757070" y="1473958"/>
            <a:ext cx="3875435" cy="518615"/>
            <a:chOff x="394600" y="1473958"/>
            <a:chExt cx="2009248" cy="518615"/>
          </a:xfrm>
        </p:grpSpPr>
        <p:sp>
          <p:nvSpPr>
            <p:cNvPr id="56" name="角丸四角形 55"/>
            <p:cNvSpPr/>
            <p:nvPr/>
          </p:nvSpPr>
          <p:spPr>
            <a:xfrm>
              <a:off x="394600" y="1473958"/>
              <a:ext cx="1693507" cy="5186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807060" y="1579376"/>
              <a:ext cx="1596788" cy="307777"/>
            </a:xfrm>
            <a:prstGeom prst="rect">
              <a:avLst/>
            </a:prstGeom>
            <a:noFill/>
          </p:spPr>
          <p:txBody>
            <a:bodyPr wrap="square" rtlCol="0">
              <a:spAutoFit/>
            </a:bodyPr>
            <a:lstStyle/>
            <a:p>
              <a:r>
                <a:rPr kumimoji="1" lang="ja-JP" altLang="en-US" sz="1400" dirty="0" smtClean="0"/>
                <a:t>地域の協働</a:t>
              </a:r>
              <a:endParaRPr kumimoji="1" lang="ja-JP" altLang="en-US" sz="1400" dirty="0"/>
            </a:p>
          </p:txBody>
        </p:sp>
      </p:grpSp>
      <p:grpSp>
        <p:nvGrpSpPr>
          <p:cNvPr id="58" name="グループ化 57"/>
          <p:cNvGrpSpPr/>
          <p:nvPr/>
        </p:nvGrpSpPr>
        <p:grpSpPr>
          <a:xfrm>
            <a:off x="8113402" y="1464073"/>
            <a:ext cx="1843633" cy="518615"/>
            <a:chOff x="394600" y="1473958"/>
            <a:chExt cx="1843633" cy="518615"/>
          </a:xfrm>
        </p:grpSpPr>
        <p:sp>
          <p:nvSpPr>
            <p:cNvPr id="59" name="角丸四角形 58"/>
            <p:cNvSpPr/>
            <p:nvPr/>
          </p:nvSpPr>
          <p:spPr>
            <a:xfrm>
              <a:off x="394600" y="1473958"/>
              <a:ext cx="1693507" cy="51861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641445" y="1569493"/>
              <a:ext cx="1596788" cy="307777"/>
            </a:xfrm>
            <a:prstGeom prst="rect">
              <a:avLst/>
            </a:prstGeom>
            <a:noFill/>
          </p:spPr>
          <p:txBody>
            <a:bodyPr wrap="square" rtlCol="0">
              <a:spAutoFit/>
            </a:bodyPr>
            <a:lstStyle/>
            <a:p>
              <a:r>
                <a:rPr kumimoji="1" lang="ja-JP" altLang="en-US" sz="1400" dirty="0" smtClean="0"/>
                <a:t>地域森林自治</a:t>
              </a:r>
              <a:endParaRPr kumimoji="1" lang="ja-JP" altLang="en-US" sz="1400" dirty="0"/>
            </a:p>
          </p:txBody>
        </p:sp>
      </p:grpSp>
      <p:pic>
        <p:nvPicPr>
          <p:cNvPr id="61" name="図 60"/>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5540801" y="4519222"/>
            <a:ext cx="1201978" cy="778259"/>
          </a:xfrm>
          <a:prstGeom prst="rect">
            <a:avLst/>
          </a:prstGeom>
        </p:spPr>
      </p:pic>
      <p:pic>
        <p:nvPicPr>
          <p:cNvPr id="4098" name="Picture 2" descr="F:\01H23\測量\H25\131028伊藤山\13立会\131218伊藤清水廣\131218gazo清水広\DSC00002.JP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3734724" y="3607637"/>
            <a:ext cx="752713" cy="100361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8680650" y="2716435"/>
            <a:ext cx="995613" cy="3959566"/>
            <a:chOff x="8680650" y="2716435"/>
            <a:chExt cx="995613" cy="3959566"/>
          </a:xfrm>
        </p:grpSpPr>
        <p:sp>
          <p:nvSpPr>
            <p:cNvPr id="48" name="角丸四角形 47"/>
            <p:cNvSpPr/>
            <p:nvPr/>
          </p:nvSpPr>
          <p:spPr>
            <a:xfrm>
              <a:off x="8680650" y="2716435"/>
              <a:ext cx="995613" cy="395956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8809124" y="2852831"/>
              <a:ext cx="738664" cy="3823170"/>
            </a:xfrm>
            <a:prstGeom prst="rect">
              <a:avLst/>
            </a:prstGeom>
            <a:noFill/>
          </p:spPr>
          <p:txBody>
            <a:bodyPr vert="eaVert" wrap="square" rtlCol="0">
              <a:spAutoFit/>
            </a:bodyPr>
            <a:lstStyle/>
            <a:p>
              <a:r>
                <a:rPr kumimoji="1" lang="ja-JP" altLang="en-US" dirty="0" smtClean="0"/>
                <a:t>地域が林業プロと共同する山づくり＝森林経営計画</a:t>
              </a:r>
              <a:r>
                <a:rPr kumimoji="1" lang="en-US" altLang="ja-JP" dirty="0" err="1" smtClean="0"/>
                <a:t>etc</a:t>
              </a:r>
              <a:endParaRPr kumimoji="1" lang="en-US" altLang="ja-JP" dirty="0" smtClean="0"/>
            </a:p>
          </p:txBody>
        </p:sp>
      </p:grpSp>
      <p:sp>
        <p:nvSpPr>
          <p:cNvPr id="15" name="テキスト ボックス 14"/>
          <p:cNvSpPr txBox="1"/>
          <p:nvPr/>
        </p:nvSpPr>
        <p:spPr>
          <a:xfrm>
            <a:off x="6839606" y="4585185"/>
            <a:ext cx="2120549" cy="646331"/>
          </a:xfrm>
          <a:prstGeom prst="rect">
            <a:avLst/>
          </a:prstGeom>
          <a:solidFill>
            <a:srgbClr val="FFC000"/>
          </a:solidFill>
        </p:spPr>
        <p:txBody>
          <a:bodyPr wrap="square" rtlCol="0">
            <a:spAutoFit/>
          </a:bodyPr>
          <a:lstStyle/>
          <a:p>
            <a:r>
              <a:rPr kumimoji="1" lang="ja-JP" altLang="en-US" sz="1200" dirty="0" smtClean="0">
                <a:latin typeface="+mj-ea"/>
                <a:ea typeface="+mj-ea"/>
              </a:rPr>
              <a:t>地域内木材循環</a:t>
            </a:r>
            <a:endParaRPr kumimoji="1" lang="en-US" altLang="ja-JP" sz="1200" dirty="0" smtClean="0">
              <a:latin typeface="+mj-ea"/>
              <a:ea typeface="+mj-ea"/>
            </a:endParaRPr>
          </a:p>
          <a:p>
            <a:r>
              <a:rPr lang="ja-JP" altLang="en-US" sz="1200" dirty="0" smtClean="0">
                <a:latin typeface="+mj-ea"/>
                <a:ea typeface="+mj-ea"/>
              </a:rPr>
              <a:t>→地域内資金循環</a:t>
            </a:r>
            <a:endParaRPr lang="en-US" altLang="ja-JP" sz="1200" dirty="0" smtClean="0">
              <a:latin typeface="+mj-ea"/>
              <a:ea typeface="+mj-ea"/>
            </a:endParaRPr>
          </a:p>
          <a:p>
            <a:r>
              <a:rPr kumimoji="1" lang="ja-JP" altLang="en-US" sz="1200" dirty="0" smtClean="0">
                <a:latin typeface="+mj-ea"/>
                <a:ea typeface="+mj-ea"/>
              </a:rPr>
              <a:t>→地域内産業</a:t>
            </a:r>
            <a:r>
              <a:rPr kumimoji="1" lang="en-US" altLang="ja-JP" sz="1200" dirty="0" smtClean="0">
                <a:latin typeface="+mj-ea"/>
                <a:ea typeface="+mj-ea"/>
              </a:rPr>
              <a:t>/</a:t>
            </a:r>
            <a:r>
              <a:rPr kumimoji="1" lang="ja-JP" altLang="en-US" sz="1200" dirty="0" smtClean="0">
                <a:latin typeface="+mj-ea"/>
                <a:ea typeface="+mj-ea"/>
              </a:rPr>
              <a:t>住民連携強化</a:t>
            </a:r>
          </a:p>
        </p:txBody>
      </p:sp>
      <p:pic>
        <p:nvPicPr>
          <p:cNvPr id="4099" name="Picture 3" descr="F:\01H23\14緑の募金\2015_06_10 材搬出作業写真\CIMG7639.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451" t="21991" r="4655" b="13052"/>
          <a:stretch/>
        </p:blipFill>
        <p:spPr bwMode="auto">
          <a:xfrm>
            <a:off x="7734714" y="6156462"/>
            <a:ext cx="1150466" cy="701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817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par>
                                <p:cTn id="58" presetID="10"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par>
                                <p:cTn id="61" presetID="10"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98"/>
                                        </p:tgtEl>
                                        <p:attrNameLst>
                                          <p:attrName>style.visibility</p:attrName>
                                        </p:attrNameLst>
                                      </p:cBhvr>
                                      <p:to>
                                        <p:strVal val="visible"/>
                                      </p:to>
                                    </p:set>
                                    <p:animEffect transition="in" filter="fade">
                                      <p:cBhvr>
                                        <p:cTn id="71" dur="500"/>
                                        <p:tgtEl>
                                          <p:spTgt spid="409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099"/>
                                        </p:tgtEl>
                                        <p:attrNameLst>
                                          <p:attrName>style.visibility</p:attrName>
                                        </p:attrNameLst>
                                      </p:cBhvr>
                                      <p:to>
                                        <p:strVal val="visible"/>
                                      </p:to>
                                    </p:set>
                                    <p:animEffect transition="in" filter="fade">
                                      <p:cBhvr>
                                        <p:cTn id="8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12876" y="2714460"/>
            <a:ext cx="6263183" cy="559769"/>
          </a:xfrm>
          <a:prstGeom prst="rect">
            <a:avLst/>
          </a:prstGeom>
        </p:spPr>
        <p:txBody>
          <a:bodyPr wrap="square">
            <a:spAutoFit/>
          </a:bodyPr>
          <a:lstStyle/>
          <a:p>
            <a:pPr>
              <a:lnSpc>
                <a:spcPct val="150000"/>
              </a:lnSpc>
            </a:pPr>
            <a:r>
              <a:rPr lang="ja-JP" altLang="en-US" sz="2400" dirty="0" smtClean="0">
                <a:latin typeface="HGP明朝E" pitchFamily="18" charset="-128"/>
                <a:ea typeface="HGP明朝E" pitchFamily="18" charset="-128"/>
              </a:rPr>
              <a:t>　　　</a:t>
            </a:r>
            <a:endParaRPr lang="en-US" altLang="ja-JP" sz="2700" dirty="0" smtClean="0">
              <a:latin typeface="HGP創英角ｺﾞｼｯｸUB" pitchFamily="50" charset="-128"/>
              <a:ea typeface="HGP創英角ｺﾞｼｯｸUB" pitchFamily="50" charset="-128"/>
            </a:endParaRPr>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テキスト ボックス 6"/>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今後の事業ビジョン</a:t>
            </a:r>
            <a:endParaRPr kumimoji="1" lang="ja-JP" altLang="en-US" sz="4800" dirty="0">
              <a:latin typeface="+mj-lt"/>
            </a:endParaRPr>
          </a:p>
        </p:txBody>
      </p:sp>
      <p:grpSp>
        <p:nvGrpSpPr>
          <p:cNvPr id="3" name="グループ化 2"/>
          <p:cNvGrpSpPr/>
          <p:nvPr/>
        </p:nvGrpSpPr>
        <p:grpSpPr>
          <a:xfrm>
            <a:off x="675476" y="4851654"/>
            <a:ext cx="8361645" cy="1153617"/>
            <a:chOff x="675476" y="4851654"/>
            <a:chExt cx="8361645" cy="1153617"/>
          </a:xfrm>
        </p:grpSpPr>
        <p:sp>
          <p:nvSpPr>
            <p:cNvPr id="2" name="テキスト ボックス 1"/>
            <p:cNvSpPr txBox="1"/>
            <p:nvPr/>
          </p:nvSpPr>
          <p:spPr>
            <a:xfrm>
              <a:off x="675476" y="5112719"/>
              <a:ext cx="8361645" cy="892552"/>
            </a:xfrm>
            <a:prstGeom prst="rect">
              <a:avLst/>
            </a:prstGeom>
            <a:noFill/>
          </p:spPr>
          <p:txBody>
            <a:bodyPr wrap="square" rtlCol="0">
              <a:spAutoFit/>
            </a:bodyPr>
            <a:lstStyle/>
            <a:p>
              <a:r>
                <a:rPr lang="ja-JP" altLang="en-US" sz="2600" spc="-300" dirty="0" smtClean="0">
                  <a:latin typeface="+mj-ea"/>
                  <a:ea typeface="+mj-ea"/>
                </a:rPr>
                <a:t>（</a:t>
              </a:r>
              <a:r>
                <a:rPr lang="en-US" altLang="ja-JP" sz="2600" spc="-300" dirty="0" smtClean="0">
                  <a:latin typeface="+mj-ea"/>
                  <a:ea typeface="+mj-ea"/>
                </a:rPr>
                <a:t>2</a:t>
              </a:r>
              <a:r>
                <a:rPr lang="ja-JP" altLang="en-US" sz="2600" spc="-300" dirty="0" smtClean="0">
                  <a:latin typeface="+mj-ea"/>
                  <a:ea typeface="+mj-ea"/>
                </a:rPr>
                <a:t>年前）</a:t>
              </a:r>
              <a:endParaRPr lang="en-US" altLang="ja-JP" sz="2600" spc="-300" dirty="0" smtClean="0">
                <a:latin typeface="+mj-ea"/>
                <a:ea typeface="+mj-ea"/>
              </a:endParaRPr>
            </a:p>
            <a:p>
              <a:r>
                <a:rPr kumimoji="1" lang="ja-JP" altLang="en-US" sz="2600" spc="-300" dirty="0" smtClean="0">
                  <a:latin typeface="+mj-ea"/>
                  <a:ea typeface="+mj-ea"/>
                </a:rPr>
                <a:t>　森林情報の整備、森林活用をまちづくりに活かす事業実施</a:t>
              </a:r>
              <a:endParaRPr kumimoji="1" lang="ja-JP" altLang="en-US" sz="2600" spc="-300" dirty="0">
                <a:latin typeface="+mj-ea"/>
                <a:ea typeface="+mj-ea"/>
              </a:endParaRPr>
            </a:p>
          </p:txBody>
        </p:sp>
        <p:sp>
          <p:nvSpPr>
            <p:cNvPr id="9" name="上矢印 8"/>
            <p:cNvSpPr/>
            <p:nvPr/>
          </p:nvSpPr>
          <p:spPr>
            <a:xfrm>
              <a:off x="4346143" y="4851654"/>
              <a:ext cx="606857" cy="5221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613148" y="1250727"/>
            <a:ext cx="8912033" cy="2708434"/>
            <a:chOff x="675476" y="1250727"/>
            <a:chExt cx="8912033" cy="2708434"/>
          </a:xfrm>
        </p:grpSpPr>
        <p:sp>
          <p:nvSpPr>
            <p:cNvPr id="10" name="テキスト ボックス 9"/>
            <p:cNvSpPr txBox="1"/>
            <p:nvPr/>
          </p:nvSpPr>
          <p:spPr>
            <a:xfrm>
              <a:off x="675476" y="1250727"/>
              <a:ext cx="8835443" cy="2062103"/>
            </a:xfrm>
            <a:prstGeom prst="rect">
              <a:avLst/>
            </a:prstGeom>
            <a:noFill/>
          </p:spPr>
          <p:txBody>
            <a:bodyPr wrap="square" rtlCol="0">
              <a:spAutoFit/>
            </a:bodyPr>
            <a:lstStyle/>
            <a:p>
              <a:r>
                <a:rPr kumimoji="1" lang="ja-JP" altLang="en-US" sz="2600" spc="-300" dirty="0" smtClean="0">
                  <a:latin typeface="+mj-ea"/>
                  <a:ea typeface="+mj-ea"/>
                </a:rPr>
                <a:t>（</a:t>
              </a:r>
              <a:r>
                <a:rPr kumimoji="1" lang="en-US" altLang="ja-JP" sz="2600" spc="-300" dirty="0" smtClean="0">
                  <a:latin typeface="+mj-ea"/>
                  <a:ea typeface="+mj-ea"/>
                </a:rPr>
                <a:t>5</a:t>
              </a:r>
              <a:r>
                <a:rPr kumimoji="1" lang="ja-JP" altLang="en-US" sz="2600" spc="-300" dirty="0" smtClean="0">
                  <a:latin typeface="+mj-ea"/>
                  <a:ea typeface="+mj-ea"/>
                </a:rPr>
                <a:t>年後）</a:t>
              </a:r>
              <a:endParaRPr kumimoji="1" lang="en-US" altLang="ja-JP" sz="2600" spc="-300" dirty="0" smtClean="0">
                <a:latin typeface="+mj-ea"/>
                <a:ea typeface="+mj-ea"/>
              </a:endParaRPr>
            </a:p>
            <a:p>
              <a:r>
                <a:rPr kumimoji="1" lang="ja-JP" altLang="en-US" sz="2600" spc="-300" dirty="0" smtClean="0">
                  <a:latin typeface="+mj-ea"/>
                  <a:ea typeface="+mj-ea"/>
                </a:rPr>
                <a:t>「森林業」が事業として成り立つ／</a:t>
              </a:r>
              <a:endParaRPr kumimoji="1" lang="en-US" altLang="ja-JP" sz="2600" spc="-300" dirty="0" smtClean="0">
                <a:latin typeface="+mj-ea"/>
                <a:ea typeface="+mj-ea"/>
              </a:endParaRPr>
            </a:p>
            <a:p>
              <a:pPr>
                <a:tabLst>
                  <a:tab pos="273050" algn="l"/>
                </a:tabLst>
              </a:pPr>
              <a:r>
                <a:rPr lang="ja-JP" altLang="en-US" sz="2600" spc="-300" dirty="0" smtClean="0">
                  <a:solidFill>
                    <a:srgbClr val="00B050"/>
                  </a:solidFill>
                  <a:latin typeface="+mj-ea"/>
                  <a:ea typeface="+mj-ea"/>
                </a:rPr>
                <a:t>・新城市</a:t>
              </a:r>
              <a:r>
                <a:rPr lang="ja-JP" altLang="en-US" sz="2800" spc="-300" dirty="0" smtClean="0">
                  <a:solidFill>
                    <a:srgbClr val="00B050"/>
                  </a:solidFill>
                  <a:latin typeface="+mj-ea"/>
                  <a:ea typeface="+mj-ea"/>
                </a:rPr>
                <a:t>森林資源の価値化</a:t>
              </a:r>
              <a:r>
                <a:rPr lang="ja-JP" altLang="en-US" sz="2000" spc="-300" dirty="0" smtClean="0">
                  <a:solidFill>
                    <a:srgbClr val="00B050"/>
                  </a:solidFill>
                  <a:latin typeface="+mj-ea"/>
                  <a:ea typeface="+mj-ea"/>
                </a:rPr>
                <a:t>（建材・原料・燃料・観光・社会貢献・新山主の</a:t>
              </a:r>
              <a:r>
                <a:rPr lang="ja-JP" altLang="en-US" sz="2000" spc="-300" dirty="0">
                  <a:solidFill>
                    <a:srgbClr val="00B050"/>
                  </a:solidFill>
                  <a:latin typeface="+mj-ea"/>
                  <a:ea typeface="+mj-ea"/>
                </a:rPr>
                <a:t>　</a:t>
              </a:r>
              <a:r>
                <a:rPr lang="en-US" altLang="ja-JP" sz="2000" spc="-300" dirty="0" smtClean="0">
                  <a:solidFill>
                    <a:srgbClr val="00B050"/>
                  </a:solidFill>
                  <a:latin typeface="+mj-ea"/>
                  <a:ea typeface="+mj-ea"/>
                </a:rPr>
                <a:t>	</a:t>
              </a:r>
              <a:r>
                <a:rPr lang="ja-JP" altLang="en-US" sz="2000" spc="-300" dirty="0" smtClean="0">
                  <a:solidFill>
                    <a:srgbClr val="00B050"/>
                  </a:solidFill>
                  <a:latin typeface="+mj-ea"/>
                  <a:ea typeface="+mj-ea"/>
                </a:rPr>
                <a:t>林業参加</a:t>
              </a:r>
              <a:r>
                <a:rPr lang="en-US" altLang="ja-JP" sz="2000" spc="-300" dirty="0" smtClean="0">
                  <a:solidFill>
                    <a:srgbClr val="00B050"/>
                  </a:solidFill>
                  <a:latin typeface="+mj-ea"/>
                  <a:ea typeface="+mj-ea"/>
                </a:rPr>
                <a:t>…</a:t>
              </a:r>
              <a:r>
                <a:rPr lang="ja-JP" altLang="en-US" sz="2000" spc="-300" dirty="0" smtClean="0">
                  <a:solidFill>
                    <a:srgbClr val="00B050"/>
                  </a:solidFill>
                  <a:latin typeface="+mj-ea"/>
                  <a:ea typeface="+mj-ea"/>
                </a:rPr>
                <a:t>）</a:t>
              </a:r>
              <a:endParaRPr lang="en-US" altLang="ja-JP" sz="2000" spc="-300" dirty="0" smtClean="0">
                <a:solidFill>
                  <a:srgbClr val="00B050"/>
                </a:solidFill>
                <a:latin typeface="+mj-ea"/>
                <a:ea typeface="+mj-ea"/>
              </a:endParaRPr>
            </a:p>
            <a:p>
              <a:r>
                <a:rPr lang="ja-JP" altLang="en-US" sz="2800" spc="-300" dirty="0" smtClean="0">
                  <a:solidFill>
                    <a:srgbClr val="92D050"/>
                  </a:solidFill>
                  <a:latin typeface="+mj-ea"/>
                  <a:ea typeface="+mj-ea"/>
                </a:rPr>
                <a:t>・</a:t>
              </a:r>
              <a:r>
                <a:rPr lang="ja-JP" altLang="en-US" sz="2600" spc="-300" dirty="0">
                  <a:solidFill>
                    <a:srgbClr val="92D050"/>
                  </a:solidFill>
                  <a:latin typeface="+mj-ea"/>
                  <a:ea typeface="+mj-ea"/>
                </a:rPr>
                <a:t>森林資源を使って、地域住民が地域に住む価値を生み出す</a:t>
              </a:r>
            </a:p>
          </p:txBody>
        </p:sp>
        <p:sp>
          <p:nvSpPr>
            <p:cNvPr id="11" name="テキスト ボックス 10"/>
            <p:cNvSpPr txBox="1"/>
            <p:nvPr/>
          </p:nvSpPr>
          <p:spPr>
            <a:xfrm>
              <a:off x="6621605" y="3312830"/>
              <a:ext cx="2965904" cy="646331"/>
            </a:xfrm>
            <a:prstGeom prst="rect">
              <a:avLst/>
            </a:prstGeom>
            <a:solidFill>
              <a:schemeClr val="accent4">
                <a:lumMod val="60000"/>
                <a:lumOff val="40000"/>
              </a:schemeClr>
            </a:solidFill>
          </p:spPr>
          <p:txBody>
            <a:bodyPr wrap="square" rtlCol="0">
              <a:spAutoFit/>
            </a:bodyPr>
            <a:lstStyle/>
            <a:p>
              <a:r>
                <a:rPr kumimoji="1" lang="ja-JP" altLang="en-US" dirty="0" smtClean="0"/>
                <a:t>林業・木材事業体、資産管理活用業</a:t>
              </a:r>
              <a:r>
                <a:rPr kumimoji="1" lang="en-US" altLang="ja-JP" dirty="0" err="1" smtClean="0"/>
                <a:t>etc</a:t>
              </a:r>
              <a:r>
                <a:rPr kumimoji="1" lang="ja-JP" altLang="en-US" dirty="0" smtClean="0"/>
                <a:t>との連携</a:t>
              </a:r>
              <a:endParaRPr kumimoji="1" lang="ja-JP" altLang="en-US" dirty="0"/>
            </a:p>
          </p:txBody>
        </p:sp>
      </p:grpSp>
      <p:grpSp>
        <p:nvGrpSpPr>
          <p:cNvPr id="14" name="グループ化 13"/>
          <p:cNvGrpSpPr/>
          <p:nvPr/>
        </p:nvGrpSpPr>
        <p:grpSpPr>
          <a:xfrm>
            <a:off x="716418" y="3274229"/>
            <a:ext cx="8808763" cy="2099555"/>
            <a:chOff x="716418" y="3274229"/>
            <a:chExt cx="8808763" cy="2099555"/>
          </a:xfrm>
        </p:grpSpPr>
        <p:grpSp>
          <p:nvGrpSpPr>
            <p:cNvPr id="5" name="グループ化 4"/>
            <p:cNvGrpSpPr/>
            <p:nvPr/>
          </p:nvGrpSpPr>
          <p:grpSpPr>
            <a:xfrm>
              <a:off x="716418" y="3274229"/>
              <a:ext cx="8611029" cy="1613296"/>
              <a:chOff x="716418" y="3274229"/>
              <a:chExt cx="8611029" cy="1613296"/>
            </a:xfrm>
          </p:grpSpPr>
          <p:sp>
            <p:nvSpPr>
              <p:cNvPr id="8" name="テキスト ボックス 7"/>
              <p:cNvSpPr txBox="1"/>
              <p:nvPr/>
            </p:nvSpPr>
            <p:spPr>
              <a:xfrm>
                <a:off x="716418" y="3594863"/>
                <a:ext cx="8611029" cy="1292662"/>
              </a:xfrm>
              <a:prstGeom prst="rect">
                <a:avLst/>
              </a:prstGeom>
              <a:noFill/>
            </p:spPr>
            <p:txBody>
              <a:bodyPr wrap="square" rtlCol="0">
                <a:spAutoFit/>
              </a:bodyPr>
              <a:lstStyle/>
              <a:p>
                <a:r>
                  <a:rPr kumimoji="1" lang="ja-JP" altLang="en-US" sz="2600" spc="-300" dirty="0" smtClean="0">
                    <a:latin typeface="+mj-ea"/>
                    <a:ea typeface="+mj-ea"/>
                  </a:rPr>
                  <a:t>（現在進行中）</a:t>
                </a:r>
                <a:endParaRPr kumimoji="1" lang="en-US" altLang="ja-JP" sz="2600" spc="-300" dirty="0" smtClean="0">
                  <a:latin typeface="+mj-ea"/>
                  <a:ea typeface="+mj-ea"/>
                </a:endParaRPr>
              </a:p>
              <a:p>
                <a:r>
                  <a:rPr kumimoji="1" lang="ja-JP" altLang="en-US" sz="2600" spc="-300" dirty="0" smtClean="0">
                    <a:latin typeface="+mj-ea"/>
                    <a:ea typeface="+mj-ea"/>
                  </a:rPr>
                  <a:t>　地域住民を主体とし（行政が連携した）</a:t>
                </a:r>
                <a:r>
                  <a:rPr lang="ja-JP" altLang="en-US" sz="2600" spc="-300" dirty="0" smtClean="0">
                    <a:latin typeface="+mj-ea"/>
                    <a:ea typeface="+mj-ea"/>
                  </a:rPr>
                  <a:t>行政区レベルの</a:t>
                </a:r>
                <a:endParaRPr lang="en-US" altLang="ja-JP" sz="2600" spc="-300" dirty="0" smtClean="0">
                  <a:latin typeface="+mj-ea"/>
                  <a:ea typeface="+mj-ea"/>
                </a:endParaRPr>
              </a:p>
              <a:p>
                <a:r>
                  <a:rPr kumimoji="1" lang="ja-JP" altLang="en-US" sz="2600" spc="-300" dirty="0" smtClean="0">
                    <a:latin typeface="+mj-ea"/>
                    <a:ea typeface="+mj-ea"/>
                  </a:rPr>
                  <a:t>　森林活用</a:t>
                </a:r>
                <a:r>
                  <a:rPr lang="ja-JP" altLang="en-US" sz="2600" spc="-300" dirty="0" smtClean="0">
                    <a:latin typeface="+mj-ea"/>
                    <a:ea typeface="+mj-ea"/>
                  </a:rPr>
                  <a:t>体制</a:t>
                </a:r>
                <a:r>
                  <a:rPr kumimoji="1" lang="ja-JP" altLang="en-US" sz="2600" spc="-300" dirty="0" smtClean="0">
                    <a:latin typeface="+mj-ea"/>
                    <a:ea typeface="+mj-ea"/>
                  </a:rPr>
                  <a:t>の構築</a:t>
                </a:r>
                <a:endParaRPr kumimoji="1" lang="ja-JP" altLang="en-US" sz="2600" spc="-300" dirty="0">
                  <a:latin typeface="+mj-ea"/>
                  <a:ea typeface="+mj-ea"/>
                </a:endParaRPr>
              </a:p>
            </p:txBody>
          </p:sp>
          <p:sp>
            <p:nvSpPr>
              <p:cNvPr id="12" name="上矢印 11"/>
              <p:cNvSpPr/>
              <p:nvPr/>
            </p:nvSpPr>
            <p:spPr>
              <a:xfrm>
                <a:off x="4346143" y="3274229"/>
                <a:ext cx="606857" cy="5221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6482688" y="4727453"/>
              <a:ext cx="3042493" cy="646331"/>
            </a:xfrm>
            <a:prstGeom prst="rect">
              <a:avLst/>
            </a:prstGeom>
            <a:solidFill>
              <a:schemeClr val="accent4">
                <a:lumMod val="60000"/>
                <a:lumOff val="40000"/>
              </a:schemeClr>
            </a:solidFill>
          </p:spPr>
          <p:txBody>
            <a:bodyPr wrap="square" rtlCol="0">
              <a:spAutoFit/>
            </a:bodyPr>
            <a:lstStyle/>
            <a:p>
              <a:r>
                <a:rPr kumimoji="1" lang="ja-JP" altLang="en-US" dirty="0" smtClean="0"/>
                <a:t>行政・行政区・地域住民との連携</a:t>
              </a:r>
              <a:endParaRPr kumimoji="1" lang="ja-JP" altLang="en-US" dirty="0"/>
            </a:p>
          </p:txBody>
        </p:sp>
      </p:grpSp>
    </p:spTree>
    <p:extLst>
      <p:ext uri="{BB962C8B-B14F-4D97-AF65-F5344CB8AC3E}">
        <p14:creationId xmlns:p14="http://schemas.microsoft.com/office/powerpoint/2010/main" val="4251690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テキスト ボックス 1"/>
          <p:cNvSpPr txBox="1"/>
          <p:nvPr/>
        </p:nvSpPr>
        <p:spPr>
          <a:xfrm>
            <a:off x="1512872" y="4387900"/>
            <a:ext cx="8025287" cy="461665"/>
          </a:xfrm>
          <a:prstGeom prst="rect">
            <a:avLst/>
          </a:prstGeom>
          <a:noFill/>
        </p:spPr>
        <p:txBody>
          <a:bodyPr wrap="square" rtlCol="0">
            <a:spAutoFit/>
          </a:bodyPr>
          <a:lstStyle/>
          <a:p>
            <a:pPr algn="r"/>
            <a:r>
              <a:rPr lang="ja-JP" altLang="en-US" sz="2400" spc="-300" dirty="0">
                <a:latin typeface="+mn-ea"/>
              </a:rPr>
              <a:t>特定非営利活動</a:t>
            </a:r>
            <a:r>
              <a:rPr lang="ja-JP" altLang="en-US" sz="2400" spc="-300" dirty="0" smtClean="0">
                <a:latin typeface="+mn-ea"/>
              </a:rPr>
              <a:t>法人　</a:t>
            </a:r>
            <a:r>
              <a:rPr kumimoji="1" lang="ja-JP" altLang="en-US" sz="2400" spc="-300" dirty="0" smtClean="0">
                <a:latin typeface="+mn-ea"/>
              </a:rPr>
              <a:t>穂の国森林探偵事務所</a:t>
            </a:r>
            <a:endParaRPr kumimoji="1" lang="ja-JP" altLang="en-US" sz="2400" spc="-300" dirty="0">
              <a:latin typeface="+mn-ea"/>
            </a:endParaRPr>
          </a:p>
        </p:txBody>
      </p:sp>
      <p:sp>
        <p:nvSpPr>
          <p:cNvPr id="4" name="正方形/長方形 3"/>
          <p:cNvSpPr/>
          <p:nvPr/>
        </p:nvSpPr>
        <p:spPr>
          <a:xfrm>
            <a:off x="961079" y="2525807"/>
            <a:ext cx="7453760" cy="1754326"/>
          </a:xfrm>
          <a:prstGeom prst="rect">
            <a:avLst/>
          </a:prstGeom>
        </p:spPr>
        <p:txBody>
          <a:bodyPr wrap="square">
            <a:spAutoFit/>
          </a:bodyPr>
          <a:lstStyle/>
          <a:p>
            <a:pPr>
              <a:lnSpc>
                <a:spcPct val="150000"/>
              </a:lnSpc>
            </a:pPr>
            <a:r>
              <a:rPr lang="ja-JP" altLang="en-US" sz="2400" dirty="0" smtClean="0">
                <a:latin typeface="HGP明朝E" pitchFamily="18" charset="-128"/>
                <a:ea typeface="HGP明朝E" pitchFamily="18" charset="-128"/>
              </a:rPr>
              <a:t>　　　</a:t>
            </a:r>
            <a:r>
              <a:rPr lang="ja-JP" altLang="en-US" sz="3600" dirty="0" smtClean="0">
                <a:latin typeface="HGP創英角ｺﾞｼｯｸUB" pitchFamily="50" charset="-128"/>
                <a:ea typeface="HGP創英角ｺﾞｼｯｸUB" pitchFamily="50" charset="-128"/>
              </a:rPr>
              <a:t>　「東三河の</a:t>
            </a:r>
            <a:endParaRPr lang="en-US" altLang="ja-JP" sz="3600" dirty="0">
              <a:latin typeface="HGP創英角ｺﾞｼｯｸUB" pitchFamily="50" charset="-128"/>
              <a:ea typeface="HGP創英角ｺﾞｼｯｸUB" pitchFamily="50" charset="-128"/>
            </a:endParaRPr>
          </a:p>
          <a:p>
            <a:pPr>
              <a:lnSpc>
                <a:spcPct val="150000"/>
              </a:lnSpc>
            </a:pPr>
            <a:r>
              <a:rPr lang="ja-JP" altLang="en-US" sz="3600" dirty="0" smtClean="0">
                <a:latin typeface="HGP創英角ｺﾞｼｯｸUB" pitchFamily="50" charset="-128"/>
                <a:ea typeface="HGP創英角ｺﾞｼｯｸUB" pitchFamily="50" charset="-128"/>
              </a:rPr>
              <a:t>　　　　　　　山ノ未来ヲ　アキラメナイ」</a:t>
            </a:r>
            <a:endParaRPr lang="en-US" altLang="ja-JP" sz="3600" dirty="0" smtClean="0">
              <a:latin typeface="HGP創英角ｺﾞｼｯｸUB" pitchFamily="50" charset="-128"/>
              <a:ea typeface="HGP創英角ｺﾞｼｯｸUB" pitchFamily="50" charset="-128"/>
            </a:endParaRPr>
          </a:p>
        </p:txBody>
      </p:sp>
      <p:sp>
        <p:nvSpPr>
          <p:cNvPr id="11" name="テキスト ボックス 10"/>
          <p:cNvSpPr txBox="1"/>
          <p:nvPr/>
        </p:nvSpPr>
        <p:spPr>
          <a:xfrm>
            <a:off x="3271538" y="5478237"/>
            <a:ext cx="3362919" cy="369332"/>
          </a:xfrm>
          <a:prstGeom prst="rect">
            <a:avLst/>
          </a:prstGeom>
          <a:noFill/>
        </p:spPr>
        <p:txBody>
          <a:bodyPr wrap="square" rtlCol="0">
            <a:spAutoFit/>
          </a:bodyPr>
          <a:lstStyle/>
          <a:p>
            <a:r>
              <a:rPr kumimoji="1" lang="ja-JP" altLang="en-US" b="1" dirty="0" smtClean="0"/>
              <a:t>ご清聴ありがとうございました</a:t>
            </a:r>
            <a:r>
              <a:rPr kumimoji="1" lang="ja-JP" altLang="en-US" dirty="0" smtClean="0"/>
              <a:t>。</a:t>
            </a:r>
            <a:endParaRPr kumimoji="1" lang="ja-JP" altLang="en-US" dirty="0"/>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243683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テキスト ボックス 1"/>
          <p:cNvSpPr txBox="1"/>
          <p:nvPr/>
        </p:nvSpPr>
        <p:spPr>
          <a:xfrm>
            <a:off x="1512872" y="4387900"/>
            <a:ext cx="8025287" cy="461665"/>
          </a:xfrm>
          <a:prstGeom prst="rect">
            <a:avLst/>
          </a:prstGeom>
          <a:noFill/>
        </p:spPr>
        <p:txBody>
          <a:bodyPr wrap="square" rtlCol="0">
            <a:spAutoFit/>
          </a:bodyPr>
          <a:lstStyle/>
          <a:p>
            <a:pPr algn="r"/>
            <a:r>
              <a:rPr lang="ja-JP" altLang="en-US" sz="2400" spc="-300" dirty="0">
                <a:latin typeface="+mn-ea"/>
              </a:rPr>
              <a:t>特定非営利活動</a:t>
            </a:r>
            <a:r>
              <a:rPr lang="ja-JP" altLang="en-US" sz="2400" spc="-300" dirty="0" smtClean="0">
                <a:latin typeface="+mn-ea"/>
              </a:rPr>
              <a:t>法人　</a:t>
            </a:r>
            <a:r>
              <a:rPr kumimoji="1" lang="ja-JP" altLang="en-US" sz="2400" spc="-300" dirty="0" smtClean="0">
                <a:latin typeface="+mn-ea"/>
              </a:rPr>
              <a:t>穂の国森林探偵事務所</a:t>
            </a:r>
            <a:endParaRPr kumimoji="1" lang="ja-JP" altLang="en-US" sz="2400" spc="-300" dirty="0">
              <a:latin typeface="+mn-ea"/>
            </a:endParaRPr>
          </a:p>
        </p:txBody>
      </p:sp>
      <p:sp>
        <p:nvSpPr>
          <p:cNvPr id="4" name="正方形/長方形 3"/>
          <p:cNvSpPr/>
          <p:nvPr/>
        </p:nvSpPr>
        <p:spPr>
          <a:xfrm>
            <a:off x="961079" y="2525807"/>
            <a:ext cx="7453760" cy="1754326"/>
          </a:xfrm>
          <a:prstGeom prst="rect">
            <a:avLst/>
          </a:prstGeom>
        </p:spPr>
        <p:txBody>
          <a:bodyPr wrap="square">
            <a:spAutoFit/>
          </a:bodyPr>
          <a:lstStyle/>
          <a:p>
            <a:pPr>
              <a:lnSpc>
                <a:spcPct val="150000"/>
              </a:lnSpc>
            </a:pPr>
            <a:r>
              <a:rPr lang="ja-JP" altLang="en-US" sz="2400" dirty="0" smtClean="0">
                <a:latin typeface="HGP明朝E" pitchFamily="18" charset="-128"/>
                <a:ea typeface="HGP明朝E" pitchFamily="18" charset="-128"/>
              </a:rPr>
              <a:t>　　　</a:t>
            </a:r>
            <a:r>
              <a:rPr lang="ja-JP" altLang="en-US" sz="3600" dirty="0" smtClean="0">
                <a:latin typeface="HGP創英角ｺﾞｼｯｸUB" pitchFamily="50" charset="-128"/>
                <a:ea typeface="HGP創英角ｺﾞｼｯｸUB" pitchFamily="50" charset="-128"/>
              </a:rPr>
              <a:t>　「東三河の</a:t>
            </a:r>
            <a:endParaRPr lang="en-US" altLang="ja-JP" sz="3600" dirty="0">
              <a:latin typeface="HGP創英角ｺﾞｼｯｸUB" pitchFamily="50" charset="-128"/>
              <a:ea typeface="HGP創英角ｺﾞｼｯｸUB" pitchFamily="50" charset="-128"/>
            </a:endParaRPr>
          </a:p>
          <a:p>
            <a:pPr>
              <a:lnSpc>
                <a:spcPct val="150000"/>
              </a:lnSpc>
            </a:pPr>
            <a:r>
              <a:rPr lang="ja-JP" altLang="en-US" sz="3600" dirty="0" smtClean="0">
                <a:latin typeface="HGP創英角ｺﾞｼｯｸUB" pitchFamily="50" charset="-128"/>
                <a:ea typeface="HGP創英角ｺﾞｼｯｸUB" pitchFamily="50" charset="-128"/>
              </a:rPr>
              <a:t>　　　　　　　山ノ未来ヲ　アキラメナイ」</a:t>
            </a:r>
            <a:endParaRPr lang="en-US" altLang="ja-JP" sz="3600" dirty="0" smtClean="0">
              <a:latin typeface="HGP創英角ｺﾞｼｯｸUB" pitchFamily="50" charset="-128"/>
              <a:ea typeface="HGP創英角ｺﾞｼｯｸUB" pitchFamily="50" charset="-128"/>
            </a:endParaRPr>
          </a:p>
        </p:txBody>
      </p:sp>
      <p:sp>
        <p:nvSpPr>
          <p:cNvPr id="11" name="テキスト ボックス 10"/>
          <p:cNvSpPr txBox="1"/>
          <p:nvPr/>
        </p:nvSpPr>
        <p:spPr>
          <a:xfrm>
            <a:off x="3271538" y="5478237"/>
            <a:ext cx="3362919" cy="369332"/>
          </a:xfrm>
          <a:prstGeom prst="rect">
            <a:avLst/>
          </a:prstGeom>
          <a:noFill/>
        </p:spPr>
        <p:txBody>
          <a:bodyPr wrap="square" rtlCol="0">
            <a:spAutoFit/>
          </a:bodyPr>
          <a:lstStyle/>
          <a:p>
            <a:r>
              <a:rPr kumimoji="1" lang="ja-JP" altLang="en-US" b="1" dirty="0" smtClean="0"/>
              <a:t>ご清聴ありがとうございました</a:t>
            </a:r>
            <a:r>
              <a:rPr kumimoji="1" lang="ja-JP" altLang="en-US" dirty="0" smtClean="0"/>
              <a:t>。</a:t>
            </a:r>
            <a:endParaRPr kumimoji="1" lang="ja-JP" altLang="en-US" dirty="0"/>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74174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217109"/>
            <a:ext cx="9906000" cy="830997"/>
          </a:xfrm>
          <a:prstGeom prst="rect">
            <a:avLst/>
          </a:prstGeom>
          <a:solidFill>
            <a:schemeClr val="accent4">
              <a:lumMod val="75000"/>
              <a:alpha val="83000"/>
            </a:scheme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タイトル 1"/>
          <p:cNvSpPr>
            <a:spLocks noGrp="1"/>
          </p:cNvSpPr>
          <p:nvPr>
            <p:ph type="title"/>
          </p:nvPr>
        </p:nvSpPr>
        <p:spPr>
          <a:xfrm>
            <a:off x="495299" y="239601"/>
            <a:ext cx="5482419" cy="808505"/>
          </a:xfrm>
        </p:spPr>
        <p:txBody>
          <a:bodyPr>
            <a:normAutofit fontScale="90000"/>
          </a:bodyPr>
          <a:lstStyle/>
          <a:p>
            <a:pPr algn="l"/>
            <a:r>
              <a:rPr kumimoji="1" lang="ja-JP" altLang="en-US" dirty="0" smtClean="0"/>
              <a:t>森林探偵</a:t>
            </a:r>
            <a:r>
              <a:rPr lang="ja-JP" altLang="en-US" dirty="0" smtClean="0"/>
              <a:t>のミッション</a:t>
            </a:r>
            <a:endParaRPr kumimoji="1" lang="ja-JP" altLang="en-US" dirty="0"/>
          </a:p>
        </p:txBody>
      </p:sp>
      <p:sp>
        <p:nvSpPr>
          <p:cNvPr id="4" name="テキスト ボックス 3"/>
          <p:cNvSpPr txBox="1"/>
          <p:nvPr/>
        </p:nvSpPr>
        <p:spPr>
          <a:xfrm>
            <a:off x="631825" y="1651379"/>
            <a:ext cx="8701088" cy="1077218"/>
          </a:xfrm>
          <a:prstGeom prst="rect">
            <a:avLst/>
          </a:prstGeom>
          <a:noFill/>
        </p:spPr>
        <p:txBody>
          <a:bodyPr wrap="square" rtlCol="0">
            <a:spAutoFit/>
          </a:bodyPr>
          <a:lstStyle/>
          <a:p>
            <a:r>
              <a:rPr kumimoji="1" lang="ja-JP" altLang="en-US" sz="3200" dirty="0" smtClean="0">
                <a:solidFill>
                  <a:srgbClr val="92D050"/>
                </a:solidFill>
                <a:latin typeface="+mj-ea"/>
                <a:ea typeface="+mj-ea"/>
              </a:rPr>
              <a:t>１．山主が</a:t>
            </a:r>
            <a:r>
              <a:rPr kumimoji="1" lang="ja-JP" altLang="en-US" sz="3200" dirty="0" smtClean="0">
                <a:solidFill>
                  <a:schemeClr val="bg1">
                    <a:lumMod val="85000"/>
                  </a:schemeClr>
                </a:solidFill>
                <a:latin typeface="+mj-ea"/>
                <a:ea typeface="+mj-ea"/>
              </a:rPr>
              <a:t>（森林所有者）</a:t>
            </a:r>
            <a:endParaRPr kumimoji="1" lang="en-US" altLang="ja-JP" sz="3200" dirty="0" smtClean="0">
              <a:solidFill>
                <a:schemeClr val="bg1">
                  <a:lumMod val="85000"/>
                </a:schemeClr>
              </a:solidFill>
              <a:latin typeface="+mj-ea"/>
              <a:ea typeface="+mj-ea"/>
            </a:endParaRPr>
          </a:p>
          <a:p>
            <a:r>
              <a:rPr lang="ja-JP" altLang="en-US" sz="3200" dirty="0">
                <a:solidFill>
                  <a:srgbClr val="92D050"/>
                </a:solidFill>
                <a:latin typeface="+mj-ea"/>
                <a:ea typeface="+mj-ea"/>
              </a:rPr>
              <a:t>　</a:t>
            </a:r>
            <a:r>
              <a:rPr lang="ja-JP" altLang="en-US" sz="3200" dirty="0" smtClean="0">
                <a:solidFill>
                  <a:srgbClr val="92D050"/>
                </a:solidFill>
                <a:latin typeface="+mj-ea"/>
                <a:ea typeface="+mj-ea"/>
              </a:rPr>
              <a:t>　　　　</a:t>
            </a:r>
            <a:r>
              <a:rPr kumimoji="1" lang="ja-JP" altLang="en-US" sz="3200" dirty="0" smtClean="0">
                <a:solidFill>
                  <a:srgbClr val="92D050"/>
                </a:solidFill>
                <a:latin typeface="+mj-ea"/>
                <a:ea typeface="+mj-ea"/>
              </a:rPr>
              <a:t>山主になる</a:t>
            </a:r>
            <a:r>
              <a:rPr kumimoji="1" lang="ja-JP" altLang="en-US" sz="3200" dirty="0" smtClean="0">
                <a:solidFill>
                  <a:schemeClr val="bg1">
                    <a:lumMod val="85000"/>
                  </a:schemeClr>
                </a:solidFill>
                <a:latin typeface="+mj-ea"/>
                <a:ea typeface="+mj-ea"/>
              </a:rPr>
              <a:t>（森林経営者）</a:t>
            </a:r>
            <a:endParaRPr kumimoji="1" lang="ja-JP" altLang="en-US" dirty="0">
              <a:solidFill>
                <a:schemeClr val="bg1">
                  <a:lumMod val="85000"/>
                </a:schemeClr>
              </a:solidFill>
            </a:endParaRPr>
          </a:p>
        </p:txBody>
      </p:sp>
      <p:sp>
        <p:nvSpPr>
          <p:cNvPr id="7" name="テキスト ボックス 6"/>
          <p:cNvSpPr txBox="1"/>
          <p:nvPr/>
        </p:nvSpPr>
        <p:spPr>
          <a:xfrm>
            <a:off x="631825" y="2975768"/>
            <a:ext cx="8179404" cy="2062103"/>
          </a:xfrm>
          <a:prstGeom prst="rect">
            <a:avLst/>
          </a:prstGeom>
          <a:noFill/>
        </p:spPr>
        <p:txBody>
          <a:bodyPr wrap="square" rtlCol="0">
            <a:spAutoFit/>
          </a:bodyPr>
          <a:lstStyle/>
          <a:p>
            <a:pPr marL="982663" indent="-982663"/>
            <a:r>
              <a:rPr lang="ja-JP" altLang="en-US" sz="3200" dirty="0">
                <a:latin typeface="+mj-ea"/>
                <a:ea typeface="+mj-ea"/>
              </a:rPr>
              <a:t>２</a:t>
            </a:r>
            <a:r>
              <a:rPr kumimoji="1" lang="ja-JP" altLang="en-US" sz="3200" dirty="0" smtClean="0">
                <a:latin typeface="+mj-ea"/>
                <a:ea typeface="+mj-ea"/>
              </a:rPr>
              <a:t>．山間地域住民が</a:t>
            </a:r>
            <a:endParaRPr kumimoji="1" lang="en-US" altLang="ja-JP" sz="3200" dirty="0" smtClean="0">
              <a:latin typeface="+mj-ea"/>
              <a:ea typeface="+mj-ea"/>
            </a:endParaRPr>
          </a:p>
          <a:p>
            <a:pPr marL="982663" indent="-982663"/>
            <a:r>
              <a:rPr lang="ja-JP" altLang="en-US" sz="3200" dirty="0" smtClean="0">
                <a:latin typeface="+mj-ea"/>
                <a:ea typeface="+mj-ea"/>
              </a:rPr>
              <a:t>　　　居住</a:t>
            </a:r>
            <a:r>
              <a:rPr lang="ja-JP" altLang="en-US" sz="3200" dirty="0">
                <a:latin typeface="+mj-ea"/>
                <a:ea typeface="+mj-ea"/>
              </a:rPr>
              <a:t>して</a:t>
            </a:r>
            <a:r>
              <a:rPr lang="ja-JP" altLang="en-US" sz="3200" dirty="0" smtClean="0">
                <a:latin typeface="+mj-ea"/>
                <a:ea typeface="+mj-ea"/>
              </a:rPr>
              <a:t>いる土地の地域資源</a:t>
            </a:r>
            <a:endParaRPr lang="en-US" altLang="ja-JP" sz="3200" dirty="0" smtClean="0">
              <a:latin typeface="+mj-ea"/>
              <a:ea typeface="+mj-ea"/>
            </a:endParaRPr>
          </a:p>
          <a:p>
            <a:pPr marL="982663" indent="-982663"/>
            <a:r>
              <a:rPr lang="ja-JP" altLang="en-US" sz="3200" dirty="0">
                <a:latin typeface="+mj-ea"/>
                <a:ea typeface="+mj-ea"/>
              </a:rPr>
              <a:t>　</a:t>
            </a:r>
            <a:r>
              <a:rPr lang="ja-JP" altLang="en-US" sz="3200" dirty="0" smtClean="0">
                <a:latin typeface="+mj-ea"/>
                <a:ea typeface="+mj-ea"/>
              </a:rPr>
              <a:t>　　</a:t>
            </a:r>
            <a:r>
              <a:rPr lang="ja-JP" altLang="en-US" sz="3200" dirty="0" smtClean="0">
                <a:solidFill>
                  <a:schemeClr val="accent2">
                    <a:lumMod val="60000"/>
                    <a:lumOff val="40000"/>
                  </a:schemeClr>
                </a:solidFill>
                <a:latin typeface="+mj-ea"/>
                <a:ea typeface="+mj-ea"/>
              </a:rPr>
              <a:t>（</a:t>
            </a:r>
            <a:r>
              <a:rPr lang="ja-JP" altLang="en-US" sz="3200" dirty="0" smtClean="0">
                <a:solidFill>
                  <a:srgbClr val="00B050"/>
                </a:solidFill>
                <a:latin typeface="+mj-ea"/>
                <a:ea typeface="+mj-ea"/>
              </a:rPr>
              <a:t>森林</a:t>
            </a:r>
            <a:r>
              <a:rPr lang="en-US" altLang="ja-JP" sz="3200" dirty="0" smtClean="0">
                <a:solidFill>
                  <a:schemeClr val="accent2">
                    <a:lumMod val="60000"/>
                    <a:lumOff val="40000"/>
                  </a:schemeClr>
                </a:solidFill>
                <a:latin typeface="+mj-ea"/>
                <a:ea typeface="+mj-ea"/>
              </a:rPr>
              <a:t>/</a:t>
            </a:r>
            <a:r>
              <a:rPr lang="ja-JP" altLang="en-US" sz="3200" dirty="0" smtClean="0">
                <a:solidFill>
                  <a:schemeClr val="accent2">
                    <a:lumMod val="60000"/>
                    <a:lumOff val="40000"/>
                  </a:schemeClr>
                </a:solidFill>
                <a:latin typeface="+mj-ea"/>
                <a:ea typeface="+mj-ea"/>
              </a:rPr>
              <a:t>田畑</a:t>
            </a:r>
            <a:r>
              <a:rPr lang="en-US" altLang="ja-JP" sz="3200" dirty="0" smtClean="0">
                <a:solidFill>
                  <a:schemeClr val="accent2">
                    <a:lumMod val="60000"/>
                    <a:lumOff val="40000"/>
                  </a:schemeClr>
                </a:solidFill>
                <a:latin typeface="+mj-ea"/>
                <a:ea typeface="+mj-ea"/>
              </a:rPr>
              <a:t>/</a:t>
            </a:r>
            <a:r>
              <a:rPr lang="ja-JP" altLang="en-US" sz="3200" dirty="0" smtClean="0">
                <a:solidFill>
                  <a:schemeClr val="accent2">
                    <a:lumMod val="60000"/>
                    <a:lumOff val="40000"/>
                  </a:schemeClr>
                </a:solidFill>
                <a:latin typeface="+mj-ea"/>
                <a:ea typeface="+mj-ea"/>
              </a:rPr>
              <a:t>家屋</a:t>
            </a:r>
            <a:r>
              <a:rPr lang="en-US" altLang="ja-JP" sz="3200" dirty="0" smtClean="0">
                <a:solidFill>
                  <a:schemeClr val="accent2">
                    <a:lumMod val="60000"/>
                    <a:lumOff val="40000"/>
                  </a:schemeClr>
                </a:solidFill>
                <a:latin typeface="+mj-ea"/>
                <a:ea typeface="+mj-ea"/>
              </a:rPr>
              <a:t>/</a:t>
            </a:r>
            <a:r>
              <a:rPr lang="ja-JP" altLang="en-US" sz="3200" dirty="0" smtClean="0">
                <a:solidFill>
                  <a:schemeClr val="accent2">
                    <a:lumMod val="60000"/>
                    <a:lumOff val="40000"/>
                  </a:schemeClr>
                </a:solidFill>
                <a:latin typeface="+mj-ea"/>
                <a:ea typeface="+mj-ea"/>
              </a:rPr>
              <a:t>自然</a:t>
            </a:r>
            <a:r>
              <a:rPr lang="en-US" altLang="ja-JP" sz="3200" dirty="0" smtClean="0">
                <a:solidFill>
                  <a:schemeClr val="accent2">
                    <a:lumMod val="60000"/>
                    <a:lumOff val="40000"/>
                  </a:schemeClr>
                </a:solidFill>
                <a:latin typeface="+mj-ea"/>
                <a:ea typeface="+mj-ea"/>
              </a:rPr>
              <a:t>/</a:t>
            </a:r>
            <a:r>
              <a:rPr lang="ja-JP" altLang="en-US" sz="3200" dirty="0" smtClean="0">
                <a:solidFill>
                  <a:schemeClr val="accent2">
                    <a:lumMod val="60000"/>
                    <a:lumOff val="40000"/>
                  </a:schemeClr>
                </a:solidFill>
                <a:latin typeface="+mj-ea"/>
                <a:ea typeface="+mj-ea"/>
              </a:rPr>
              <a:t>文化</a:t>
            </a:r>
            <a:r>
              <a:rPr lang="en-US" altLang="ja-JP" sz="3200" dirty="0" err="1" smtClean="0">
                <a:solidFill>
                  <a:schemeClr val="accent2">
                    <a:lumMod val="60000"/>
                    <a:lumOff val="40000"/>
                  </a:schemeClr>
                </a:solidFill>
                <a:latin typeface="+mj-ea"/>
                <a:ea typeface="+mj-ea"/>
              </a:rPr>
              <a:t>etc</a:t>
            </a:r>
            <a:r>
              <a:rPr lang="ja-JP" altLang="en-US" sz="3200" dirty="0" smtClean="0">
                <a:solidFill>
                  <a:schemeClr val="accent2">
                    <a:lumMod val="60000"/>
                    <a:lumOff val="40000"/>
                  </a:schemeClr>
                </a:solidFill>
                <a:latin typeface="+mj-ea"/>
                <a:ea typeface="+mj-ea"/>
              </a:rPr>
              <a:t>）</a:t>
            </a:r>
            <a:endParaRPr lang="en-US" altLang="ja-JP" sz="3200" dirty="0" smtClean="0">
              <a:solidFill>
                <a:schemeClr val="accent2">
                  <a:lumMod val="60000"/>
                  <a:lumOff val="40000"/>
                </a:schemeClr>
              </a:solidFill>
              <a:latin typeface="+mj-ea"/>
              <a:ea typeface="+mj-ea"/>
            </a:endParaRPr>
          </a:p>
          <a:p>
            <a:pPr marL="982663" indent="-982663"/>
            <a:r>
              <a:rPr lang="ja-JP" altLang="en-US" sz="3200" dirty="0" smtClean="0">
                <a:latin typeface="+mj-ea"/>
                <a:ea typeface="+mj-ea"/>
              </a:rPr>
              <a:t>　　　　　　　　を価値できる状況を作る</a:t>
            </a:r>
            <a:endParaRPr kumimoji="1" lang="ja-JP" altLang="en-US" dirty="0"/>
          </a:p>
        </p:txBody>
      </p:sp>
      <p:sp>
        <p:nvSpPr>
          <p:cNvPr id="8" name="テキスト ボックス 7"/>
          <p:cNvSpPr txBox="1"/>
          <p:nvPr/>
        </p:nvSpPr>
        <p:spPr>
          <a:xfrm>
            <a:off x="631825" y="5037872"/>
            <a:ext cx="8701088" cy="1846659"/>
          </a:xfrm>
          <a:prstGeom prst="rect">
            <a:avLst/>
          </a:prstGeom>
          <a:noFill/>
        </p:spPr>
        <p:txBody>
          <a:bodyPr wrap="square" rtlCol="0">
            <a:spAutoFit/>
          </a:bodyPr>
          <a:lstStyle/>
          <a:p>
            <a:pPr marL="982663" indent="-982663"/>
            <a:r>
              <a:rPr lang="ja-JP" altLang="en-US" sz="3200" dirty="0" smtClean="0">
                <a:latin typeface="+mj-ea"/>
                <a:ea typeface="+mj-ea"/>
              </a:rPr>
              <a:t>３</a:t>
            </a:r>
            <a:r>
              <a:rPr kumimoji="1" lang="ja-JP" altLang="en-US" sz="3200" dirty="0" smtClean="0">
                <a:latin typeface="+mj-ea"/>
                <a:ea typeface="+mj-ea"/>
              </a:rPr>
              <a:t>．地域資源（森林）の価値継承を支援し、</a:t>
            </a:r>
            <a:endParaRPr kumimoji="1" lang="en-US" altLang="ja-JP" sz="3200" dirty="0" smtClean="0">
              <a:latin typeface="+mj-ea"/>
              <a:ea typeface="+mj-ea"/>
            </a:endParaRPr>
          </a:p>
          <a:p>
            <a:pPr marL="982663" indent="-982663"/>
            <a:r>
              <a:rPr lang="ja-JP" altLang="en-US" sz="3200" dirty="0" smtClean="0">
                <a:latin typeface="+mj-ea"/>
                <a:ea typeface="+mj-ea"/>
              </a:rPr>
              <a:t>　　　山間地域居住者以外が参加できる状況を作る</a:t>
            </a:r>
            <a:endParaRPr kumimoji="1" lang="en-US" altLang="ja-JP" sz="3200" dirty="0" smtClean="0">
              <a:latin typeface="+mj-ea"/>
              <a:ea typeface="+mj-ea"/>
            </a:endParaRPr>
          </a:p>
          <a:p>
            <a:pPr marL="982663" indent="-982663"/>
            <a:r>
              <a:rPr kumimoji="1" lang="ja-JP" altLang="en-US" dirty="0" smtClean="0"/>
              <a:t>　　　　　　　　　</a:t>
            </a:r>
            <a:endParaRPr kumimoji="1" lang="ja-JP" altLang="en-US" dirty="0"/>
          </a:p>
        </p:txBody>
      </p:sp>
      <p:sp>
        <p:nvSpPr>
          <p:cNvPr id="9" name="テキスト ボックス 8"/>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332548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4" name="正方形/長方形 3"/>
          <p:cNvSpPr/>
          <p:nvPr/>
        </p:nvSpPr>
        <p:spPr>
          <a:xfrm>
            <a:off x="715420" y="1242862"/>
            <a:ext cx="7453760" cy="4647426"/>
          </a:xfrm>
          <a:prstGeom prst="rect">
            <a:avLst/>
          </a:prstGeom>
        </p:spPr>
        <p:txBody>
          <a:bodyPr wrap="square">
            <a:spAutoFit/>
          </a:bodyPr>
          <a:lstStyle/>
          <a:p>
            <a:r>
              <a:rPr lang="ja-JP" altLang="ja-JP" sz="2400" b="1" dirty="0"/>
              <a:t>■最近のトピック</a:t>
            </a:r>
            <a:endParaRPr lang="ja-JP" altLang="ja-JP" sz="2400" dirty="0"/>
          </a:p>
          <a:p>
            <a:r>
              <a:rPr lang="en-US" altLang="ja-JP" sz="2400" dirty="0"/>
              <a:t> </a:t>
            </a:r>
            <a:endParaRPr lang="ja-JP" altLang="ja-JP" sz="2400" dirty="0"/>
          </a:p>
          <a:p>
            <a:r>
              <a:rPr lang="en-US" altLang="ja-JP" sz="2400" b="1" dirty="0" smtClean="0">
                <a:effectLst>
                  <a:outerShdw blurRad="38100" dist="38100" dir="2700000" algn="tl">
                    <a:srgbClr val="000000">
                      <a:alpha val="43137"/>
                    </a:srgbClr>
                  </a:outerShdw>
                </a:effectLst>
              </a:rPr>
              <a:t>1.</a:t>
            </a:r>
            <a:r>
              <a:rPr lang="ja-JP" altLang="ja-JP" sz="2400" b="1" dirty="0" smtClean="0">
                <a:effectLst>
                  <a:outerShdw blurRad="38100" dist="38100" dir="2700000" algn="tl">
                    <a:srgbClr val="000000">
                      <a:alpha val="43137"/>
                    </a:srgbClr>
                  </a:outerShdw>
                </a:effectLst>
              </a:rPr>
              <a:t>山</a:t>
            </a:r>
            <a:r>
              <a:rPr lang="ja-JP" altLang="ja-JP" sz="2400" b="1" dirty="0">
                <a:effectLst>
                  <a:outerShdw blurRad="38100" dist="38100" dir="2700000" algn="tl">
                    <a:srgbClr val="000000">
                      <a:alpha val="43137"/>
                    </a:srgbClr>
                  </a:outerShdw>
                </a:effectLst>
              </a:rPr>
              <a:t>主が、山主としていられる時間はほとんどない</a:t>
            </a:r>
            <a:r>
              <a:rPr lang="ja-JP" altLang="ja-JP" sz="2400" b="1" dirty="0" smtClean="0">
                <a:effectLst>
                  <a:outerShdw blurRad="38100" dist="38100" dir="2700000" algn="tl">
                    <a:srgbClr val="000000">
                      <a:alpha val="43137"/>
                    </a:srgbClr>
                  </a:outerShdw>
                </a:effectLst>
              </a:rPr>
              <a:t>？</a:t>
            </a:r>
            <a:endParaRPr lang="en-US" altLang="ja-JP" sz="2400" b="1" dirty="0" smtClean="0">
              <a:effectLst>
                <a:outerShdw blurRad="38100" dist="38100" dir="2700000" algn="tl">
                  <a:srgbClr val="000000">
                    <a:alpha val="43137"/>
                  </a:srgbClr>
                </a:outerShdw>
              </a:effectLst>
            </a:endParaRPr>
          </a:p>
          <a:p>
            <a:endParaRPr lang="ja-JP" altLang="ja-JP" sz="2400" dirty="0">
              <a:effectLst>
                <a:outerShdw blurRad="38100" dist="38100" dir="2700000" algn="tl">
                  <a:srgbClr val="000000">
                    <a:alpha val="43137"/>
                  </a:srgbClr>
                </a:outerShdw>
              </a:effectLst>
            </a:endParaRPr>
          </a:p>
          <a:p>
            <a:pPr marL="273050" indent="-273050"/>
            <a:r>
              <a:rPr lang="ja-JP" altLang="ja-JP" sz="2000" dirty="0" smtClean="0"/>
              <a:t>－</a:t>
            </a:r>
            <a:r>
              <a:rPr lang="en-US" altLang="ja-JP" sz="2000" dirty="0" smtClean="0"/>
              <a:t>   2</a:t>
            </a:r>
            <a:r>
              <a:rPr lang="ja-JP" altLang="ja-JP" sz="2000" dirty="0"/>
              <a:t>年前に森林の境界確定・集約化を行った山主様に、改めて森林経営委託契約を結ぶ手続を行った際、</a:t>
            </a:r>
            <a:r>
              <a:rPr lang="en-US" altLang="ja-JP" sz="2000" dirty="0"/>
              <a:t>11</a:t>
            </a:r>
            <a:r>
              <a:rPr lang="ja-JP" altLang="ja-JP" sz="2000" dirty="0"/>
              <a:t>名の山主の内、死亡・代替わり…</a:t>
            </a:r>
            <a:r>
              <a:rPr lang="en-US" altLang="ja-JP" sz="2000" dirty="0"/>
              <a:t>4</a:t>
            </a:r>
            <a:r>
              <a:rPr lang="ja-JP" altLang="ja-JP" sz="2000" dirty="0"/>
              <a:t>名、認知症・入院…</a:t>
            </a:r>
            <a:r>
              <a:rPr lang="en-US" altLang="ja-JP" sz="2000" dirty="0"/>
              <a:t>2</a:t>
            </a:r>
            <a:r>
              <a:rPr lang="ja-JP" altLang="ja-JP" sz="2000" dirty="0"/>
              <a:t>名という結果。他の集約地でも、同様の傾向。</a:t>
            </a:r>
          </a:p>
          <a:p>
            <a:pPr marL="273050" indent="-273050"/>
            <a:r>
              <a:rPr lang="en-US" altLang="ja-JP" sz="2000" dirty="0" smtClean="0"/>
              <a:t>       </a:t>
            </a:r>
            <a:r>
              <a:rPr lang="ja-JP" altLang="ja-JP" sz="2000" dirty="0" smtClean="0"/>
              <a:t>認知症</a:t>
            </a:r>
            <a:r>
              <a:rPr lang="ja-JP" altLang="ja-JP" sz="2000" dirty="0"/>
              <a:t>・入院の場合、森林管理の引き継ぎを、次世代山主が終えていないことが多く、森林整備に積極的・主体的に関わっていた先代から、森林整備に消極的・森林管理知識が乏しい山主へ移行し、森林整備の長期的スケジュールに大きな変化が生じる。</a:t>
            </a:r>
          </a:p>
          <a:p>
            <a:pPr marL="273050" indent="-273050"/>
            <a:r>
              <a:rPr lang="en-US" altLang="ja-JP" sz="2000" dirty="0" smtClean="0"/>
              <a:t>       </a:t>
            </a:r>
            <a:r>
              <a:rPr lang="ja-JP" altLang="ja-JP" sz="2000" dirty="0" smtClean="0"/>
              <a:t>素人山</a:t>
            </a:r>
            <a:r>
              <a:rPr lang="ja-JP" altLang="ja-JP" sz="2000" dirty="0"/>
              <a:t>主支援体制がほぼない、行政林務状況下では、森林活用が途切れる危険が生じる</a:t>
            </a:r>
            <a:r>
              <a:rPr lang="ja-JP" altLang="ja-JP" sz="2000" dirty="0" smtClean="0"/>
              <a:t>。</a:t>
            </a:r>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74174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4" name="正方形/長方形 3"/>
          <p:cNvSpPr/>
          <p:nvPr/>
        </p:nvSpPr>
        <p:spPr>
          <a:xfrm>
            <a:off x="715420" y="1118780"/>
            <a:ext cx="7453760" cy="4585871"/>
          </a:xfrm>
          <a:prstGeom prst="rect">
            <a:avLst/>
          </a:prstGeom>
        </p:spPr>
        <p:txBody>
          <a:bodyPr wrap="square">
            <a:spAutoFit/>
          </a:bodyPr>
          <a:lstStyle/>
          <a:p>
            <a:r>
              <a:rPr lang="ja-JP" altLang="ja-JP" sz="2400" b="1" dirty="0"/>
              <a:t>■最近のトピック</a:t>
            </a:r>
            <a:endParaRPr lang="ja-JP" altLang="ja-JP" sz="2400" dirty="0"/>
          </a:p>
          <a:p>
            <a:r>
              <a:rPr lang="en-US" altLang="ja-JP" sz="2400" dirty="0"/>
              <a:t> </a:t>
            </a:r>
            <a:endParaRPr lang="ja-JP" altLang="ja-JP" sz="2400" dirty="0"/>
          </a:p>
          <a:p>
            <a:r>
              <a:rPr lang="en-US" altLang="ja-JP" sz="2400" b="1" dirty="0" smtClean="0">
                <a:effectLst>
                  <a:outerShdw blurRad="38100" dist="38100" dir="2700000" algn="tl">
                    <a:srgbClr val="000000">
                      <a:alpha val="43137"/>
                    </a:srgbClr>
                  </a:outerShdw>
                </a:effectLst>
              </a:rPr>
              <a:t>2.</a:t>
            </a:r>
            <a:r>
              <a:rPr lang="ja-JP" altLang="ja-JP" sz="2400" b="1" dirty="0" smtClean="0">
                <a:effectLst>
                  <a:outerShdw blurRad="38100" dist="38100" dir="2700000" algn="tl">
                    <a:srgbClr val="000000">
                      <a:alpha val="43137"/>
                    </a:srgbClr>
                  </a:outerShdw>
                </a:effectLst>
              </a:rPr>
              <a:t>放棄される山林</a:t>
            </a:r>
            <a:endParaRPr lang="en-US" altLang="ja-JP" sz="2400" dirty="0">
              <a:effectLst>
                <a:outerShdw blurRad="38100" dist="38100" dir="2700000" algn="tl">
                  <a:srgbClr val="000000">
                    <a:alpha val="43137"/>
                  </a:srgbClr>
                </a:outerShdw>
              </a:effectLst>
            </a:endParaRPr>
          </a:p>
          <a:p>
            <a:pPr marL="355600" indent="-355600"/>
            <a:r>
              <a:rPr lang="ja-JP" altLang="ja-JP" sz="2000" dirty="0" smtClean="0"/>
              <a:t>－</a:t>
            </a:r>
            <a:r>
              <a:rPr lang="en-US" altLang="ja-JP" sz="2000" dirty="0" smtClean="0"/>
              <a:t>  </a:t>
            </a:r>
            <a:r>
              <a:rPr lang="ja-JP" altLang="ja-JP" sz="2000" dirty="0" smtClean="0"/>
              <a:t>下流域の税理士との対話、「父親が亡くなった際、金融・土地・建物等の負動産は、長子へ相続、山林だけは亡くなった父の妻が相続、妻（母）が亡くなった際に、母からの相続は放棄し（国が管理）、山林の次世代継承を止める」対応を行っているとのこと。</a:t>
            </a:r>
            <a:endParaRPr lang="en-US" altLang="ja-JP" sz="2000" dirty="0" smtClean="0"/>
          </a:p>
          <a:p>
            <a:pPr marL="355600" indent="-355600"/>
            <a:endParaRPr lang="en-US" altLang="ja-JP" sz="2000" dirty="0" smtClean="0"/>
          </a:p>
          <a:p>
            <a:pPr marL="355600" indent="-355600"/>
            <a:r>
              <a:rPr lang="ja-JP" altLang="ja-JP" sz="2000" dirty="0" smtClean="0"/>
              <a:t>－</a:t>
            </a:r>
            <a:r>
              <a:rPr lang="en-US" altLang="ja-JP" sz="2000" dirty="0" smtClean="0"/>
              <a:t>   </a:t>
            </a:r>
            <a:r>
              <a:rPr lang="ja-JP" altLang="ja-JP" sz="2000" dirty="0" smtClean="0"/>
              <a:t>前述の森林経営委託契約の際、山主様から</a:t>
            </a:r>
            <a:r>
              <a:rPr lang="en-US" altLang="ja-JP" sz="2000" dirty="0" smtClean="0"/>
              <a:t>20ha</a:t>
            </a:r>
            <a:r>
              <a:rPr lang="ja-JP" altLang="ja-JP" sz="2000" dirty="0" smtClean="0"/>
              <a:t>ある山、固定資産税が毎年約</a:t>
            </a:r>
            <a:r>
              <a:rPr lang="en-US" altLang="ja-JP" sz="2000" dirty="0" smtClean="0"/>
              <a:t>20</a:t>
            </a:r>
            <a:r>
              <a:rPr lang="ja-JP" altLang="ja-JP" sz="2000" dirty="0" smtClean="0"/>
              <a:t>万円かかる、退職後もアルバイトを行って税金分を稼がなければならいのが負担に感じる。子供も、親戚も森林はいらないという。自治体・森林組合に寄付を持ちかけたが、対応してはもらえなかった。森林探偵事務所が受け付けてもらえるならば真剣に相談したい、とのこと。</a:t>
            </a:r>
            <a:r>
              <a:rPr lang="en-US" altLang="ja-JP" sz="2000" dirty="0" smtClean="0"/>
              <a:t> </a:t>
            </a:r>
            <a:endParaRPr lang="ja-JP" altLang="ja-JP" sz="2000" dirty="0" smtClean="0"/>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79228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4" name="正方形/長方形 3"/>
          <p:cNvSpPr/>
          <p:nvPr/>
        </p:nvSpPr>
        <p:spPr>
          <a:xfrm>
            <a:off x="490182" y="1146020"/>
            <a:ext cx="8925635" cy="5755422"/>
          </a:xfrm>
          <a:prstGeom prst="rect">
            <a:avLst/>
          </a:prstGeom>
        </p:spPr>
        <p:txBody>
          <a:bodyPr wrap="square">
            <a:spAutoFit/>
          </a:bodyPr>
          <a:lstStyle/>
          <a:p>
            <a:r>
              <a:rPr lang="ja-JP" altLang="ja-JP" sz="2400" b="1" dirty="0"/>
              <a:t>■最近のトピック</a:t>
            </a:r>
            <a:endParaRPr lang="ja-JP" altLang="ja-JP" sz="2400" dirty="0"/>
          </a:p>
          <a:p>
            <a:r>
              <a:rPr lang="en-US" altLang="ja-JP" sz="2400" dirty="0"/>
              <a:t> </a:t>
            </a:r>
            <a:r>
              <a:rPr lang="en-US" altLang="ja-JP" sz="2400" b="1" dirty="0" smtClean="0">
                <a:effectLst>
                  <a:outerShdw blurRad="38100" dist="38100" dir="2700000" algn="tl">
                    <a:srgbClr val="000000">
                      <a:alpha val="43137"/>
                    </a:srgbClr>
                  </a:outerShdw>
                </a:effectLst>
              </a:rPr>
              <a:t>3.</a:t>
            </a:r>
            <a:r>
              <a:rPr lang="ja-JP" altLang="ja-JP" sz="2400" b="1" dirty="0" smtClean="0">
                <a:effectLst>
                  <a:outerShdw blurRad="38100" dist="38100" dir="2700000" algn="tl">
                    <a:srgbClr val="000000">
                      <a:alpha val="43137"/>
                    </a:srgbClr>
                  </a:outerShdw>
                </a:effectLst>
              </a:rPr>
              <a:t>山林の流動化</a:t>
            </a:r>
            <a:endParaRPr lang="ja-JP" altLang="ja-JP" sz="2400" dirty="0" smtClean="0">
              <a:effectLst>
                <a:outerShdw blurRad="38100" dist="38100" dir="2700000" algn="tl">
                  <a:srgbClr val="000000">
                    <a:alpha val="43137"/>
                  </a:srgbClr>
                </a:outerShdw>
              </a:effectLst>
            </a:endParaRPr>
          </a:p>
          <a:p>
            <a:pPr marL="273050" indent="-273050"/>
            <a:r>
              <a:rPr lang="ja-JP" altLang="ja-JP" sz="2000" dirty="0" smtClean="0"/>
              <a:t>－</a:t>
            </a:r>
            <a:r>
              <a:rPr lang="en-US" altLang="ja-JP" sz="2000" dirty="0" smtClean="0"/>
              <a:t>  </a:t>
            </a:r>
            <a:r>
              <a:rPr lang="ja-JP" altLang="ja-JP" sz="2000" dirty="0" smtClean="0"/>
              <a:t>森林探偵事務所理事長の知人の弁護士さんからの相談、企業の破産管財物件で森林が金融化できず、配当作業に入れないので、山林の買取先を紹介してほしいとのこと。</a:t>
            </a:r>
          </a:p>
          <a:p>
            <a:pPr marL="273050" indent="-273050"/>
            <a:r>
              <a:rPr lang="en-US" altLang="ja-JP" sz="2000" dirty="0" smtClean="0"/>
              <a:t>      </a:t>
            </a:r>
            <a:r>
              <a:rPr lang="ja-JP" altLang="ja-JP" sz="2000" dirty="0" smtClean="0"/>
              <a:t>登記地番があるが、実際の場所は不明確、現況も確認されていない。このため、裁判所は固定資産評価額の</a:t>
            </a:r>
            <a:r>
              <a:rPr lang="en-US" altLang="ja-JP" sz="2000" dirty="0" smtClean="0"/>
              <a:t>1/2</a:t>
            </a:r>
            <a:r>
              <a:rPr lang="ja-JP" altLang="ja-JP" sz="2000" dirty="0" smtClean="0"/>
              <a:t>で販売を行うことを許可した。</a:t>
            </a:r>
            <a:r>
              <a:rPr lang="en-US" altLang="ja-JP" sz="2000" dirty="0" smtClean="0"/>
              <a:t>40</a:t>
            </a:r>
            <a:r>
              <a:rPr lang="ja-JP" altLang="ja-JP" sz="2000" dirty="0" smtClean="0"/>
              <a:t>円</a:t>
            </a:r>
            <a:r>
              <a:rPr lang="en-US" altLang="ja-JP" sz="2000" dirty="0" smtClean="0"/>
              <a:t>/</a:t>
            </a:r>
            <a:r>
              <a:rPr lang="ja-JP" altLang="ja-JP" sz="2000" dirty="0" smtClean="0"/>
              <a:t>坪（約</a:t>
            </a:r>
            <a:r>
              <a:rPr lang="en-US" altLang="ja-JP" sz="2000" dirty="0" smtClean="0"/>
              <a:t>12</a:t>
            </a:r>
            <a:r>
              <a:rPr lang="ja-JP" altLang="ja-JP" sz="2000" dirty="0" smtClean="0"/>
              <a:t>万円</a:t>
            </a:r>
            <a:r>
              <a:rPr lang="en-US" altLang="ja-JP" sz="2000" dirty="0" smtClean="0"/>
              <a:t>/ha</a:t>
            </a:r>
            <a:r>
              <a:rPr lang="ja-JP" altLang="ja-JP" sz="2000" dirty="0" smtClean="0"/>
              <a:t>）の販売希望価格。森林探偵事務所理事が買取り、森林探偵事務所で境界確定調査を行い、山主にあこがれる都市住民へ販売を行う。</a:t>
            </a:r>
          </a:p>
          <a:p>
            <a:pPr marL="273050" indent="-273050"/>
            <a:endParaRPr lang="en-US" altLang="ja-JP" sz="2000" dirty="0" smtClean="0"/>
          </a:p>
          <a:p>
            <a:pPr marL="273050" indent="-273050"/>
            <a:r>
              <a:rPr lang="ja-JP" altLang="ja-JP" sz="2000" dirty="0" smtClean="0"/>
              <a:t>－</a:t>
            </a:r>
            <a:r>
              <a:rPr lang="en-US" altLang="ja-JP" sz="2000" dirty="0" smtClean="0"/>
              <a:t>  </a:t>
            </a:r>
            <a:r>
              <a:rPr lang="ja-JP" altLang="ja-JP" sz="2000" dirty="0" smtClean="0"/>
              <a:t>現在、従来の木材生産流通への対応以外にも、１）林地の集約化（バイマス・集成材等大規模加工施設原料生産）、２）新規林業参入希望者のトレーニング用や、３）木材生産以外で活用するケースもある（サバイバルゲーム等）、４）ステイタス等、５）薪等個人宅燃料確保＋レクレーション、など、多様な「森林」活用ニーズが存在する。</a:t>
            </a:r>
          </a:p>
          <a:p>
            <a:pPr marL="273050" indent="-273050"/>
            <a:r>
              <a:rPr lang="en-US" altLang="ja-JP" sz="2000" dirty="0" smtClean="0"/>
              <a:t>      </a:t>
            </a:r>
            <a:r>
              <a:rPr lang="ja-JP" altLang="ja-JP" sz="2000" dirty="0" smtClean="0"/>
              <a:t>森林資産価格が低下する中で、資産の流動化を生み出し、森林に新たな活用者・プレーヤーを呼び込むことで林業・山村の活性化をはかるきっかけとなる。</a:t>
            </a:r>
          </a:p>
          <a:p>
            <a:pPr marL="273050" indent="-273050"/>
            <a:r>
              <a:rPr lang="en-US" altLang="ja-JP" sz="2000" dirty="0" smtClean="0"/>
              <a:t> </a:t>
            </a:r>
            <a:r>
              <a:rPr lang="ja-JP" altLang="ja-JP" sz="2000" dirty="0" smtClean="0"/>
              <a:t>多様な森林空間利用ニーズにどう訴求するか？を今後検討する必要がある。</a:t>
            </a:r>
            <a:endParaRPr lang="ja-JP" altLang="ja-JP" sz="2000" dirty="0"/>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Tree>
    <p:extLst>
      <p:ext uri="{BB962C8B-B14F-4D97-AF65-F5344CB8AC3E}">
        <p14:creationId xmlns:p14="http://schemas.microsoft.com/office/powerpoint/2010/main" val="79228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kira\Desktop\森林経営者の図.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281" y="580556"/>
            <a:ext cx="8404672" cy="5385304"/>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488504" y="2597116"/>
            <a:ext cx="1610435" cy="409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300" dirty="0" smtClean="0">
                <a:latin typeface="HGSｺﾞｼｯｸE" panose="020B0900000000000000" pitchFamily="50" charset="-128"/>
                <a:ea typeface="HGSｺﾞｼｯｸE" panose="020B0900000000000000" pitchFamily="50" charset="-128"/>
              </a:rPr>
              <a:t>県・流域市町村</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8" name="角丸四角形 7"/>
          <p:cNvSpPr/>
          <p:nvPr/>
        </p:nvSpPr>
        <p:spPr>
          <a:xfrm>
            <a:off x="488504" y="2132856"/>
            <a:ext cx="1610435" cy="409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smtClean="0">
                <a:latin typeface="HGSｺﾞｼｯｸE" panose="020B0900000000000000" pitchFamily="50" charset="-128"/>
                <a:ea typeface="HGSｺﾞｼｯｸE" panose="020B0900000000000000" pitchFamily="50" charset="-128"/>
              </a:rPr>
              <a:t>林業事業体</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3" name="円弧 2"/>
          <p:cNvSpPr/>
          <p:nvPr/>
        </p:nvSpPr>
        <p:spPr>
          <a:xfrm rot="10800000">
            <a:off x="1132760" y="1746910"/>
            <a:ext cx="8065830" cy="3575716"/>
          </a:xfrm>
          <a:prstGeom prst="arc">
            <a:avLst>
              <a:gd name="adj1" fmla="val 16036345"/>
              <a:gd name="adj2" fmla="val 1542659"/>
            </a:avLst>
          </a:prstGeom>
          <a:ln w="101600">
            <a:solidFill>
              <a:srgbClr val="FFC000">
                <a:alpha val="52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8800" dirty="0"/>
          </a:p>
        </p:txBody>
      </p:sp>
      <p:sp>
        <p:nvSpPr>
          <p:cNvPr id="9" name="角丸四角形 8"/>
          <p:cNvSpPr/>
          <p:nvPr/>
        </p:nvSpPr>
        <p:spPr>
          <a:xfrm>
            <a:off x="488504" y="3950283"/>
            <a:ext cx="1610435" cy="409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smtClean="0">
                <a:latin typeface="HGSｺﾞｼｯｸE" panose="020B0900000000000000" pitchFamily="50" charset="-128"/>
                <a:ea typeface="HGSｺﾞｼｯｸE" panose="020B0900000000000000" pitchFamily="50" charset="-128"/>
              </a:rPr>
              <a:t>森林</a:t>
            </a:r>
            <a:r>
              <a:rPr kumimoji="1" lang="en-US" altLang="ja-JP" sz="1300" dirty="0" smtClean="0">
                <a:latin typeface="HGSｺﾞｼｯｸE" panose="020B0900000000000000" pitchFamily="50" charset="-128"/>
                <a:ea typeface="HGSｺﾞｼｯｸE" panose="020B0900000000000000" pitchFamily="50" charset="-128"/>
              </a:rPr>
              <a:t>NPO</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10" name="角丸四角形 9"/>
          <p:cNvSpPr/>
          <p:nvPr/>
        </p:nvSpPr>
        <p:spPr>
          <a:xfrm>
            <a:off x="488504" y="4437112"/>
            <a:ext cx="1610435" cy="409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smtClean="0">
                <a:latin typeface="HGSｺﾞｼｯｸE" panose="020B0900000000000000" pitchFamily="50" charset="-128"/>
                <a:ea typeface="HGSｺﾞｼｯｸE" panose="020B0900000000000000" pitchFamily="50" charset="-128"/>
              </a:rPr>
              <a:t>行政区・集落</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11" name="角丸四角形 10"/>
          <p:cNvSpPr/>
          <p:nvPr/>
        </p:nvSpPr>
        <p:spPr>
          <a:xfrm>
            <a:off x="6181894" y="5761880"/>
            <a:ext cx="1610435" cy="4094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smtClean="0">
                <a:latin typeface="HGSｺﾞｼｯｸE" panose="020B0900000000000000" pitchFamily="50" charset="-128"/>
                <a:ea typeface="HGSｺﾞｼｯｸE" panose="020B0900000000000000" pitchFamily="50" charset="-128"/>
              </a:rPr>
              <a:t>豊川流域住民</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7" name="テキスト ボックス 6"/>
          <p:cNvSpPr txBox="1"/>
          <p:nvPr/>
        </p:nvSpPr>
        <p:spPr>
          <a:xfrm>
            <a:off x="6727803" y="5172500"/>
            <a:ext cx="2334309" cy="276999"/>
          </a:xfrm>
          <a:prstGeom prst="rect">
            <a:avLst/>
          </a:prstGeom>
          <a:solidFill>
            <a:srgbClr val="92D050"/>
          </a:solidFill>
        </p:spPr>
        <p:txBody>
          <a:bodyPr wrap="square" rtlCol="0">
            <a:spAutoFit/>
          </a:bodyPr>
          <a:lstStyle/>
          <a:p>
            <a:r>
              <a:rPr kumimoji="1" lang="ja-JP" altLang="en-US" sz="1200" dirty="0" smtClean="0">
                <a:latin typeface="+mj-ea"/>
                <a:ea typeface="+mj-ea"/>
              </a:rPr>
              <a:t>新たな森林資源利用事業の実施</a:t>
            </a:r>
          </a:p>
        </p:txBody>
      </p:sp>
      <p:sp>
        <p:nvSpPr>
          <p:cNvPr id="13" name="右矢印 12"/>
          <p:cNvSpPr/>
          <p:nvPr/>
        </p:nvSpPr>
        <p:spPr>
          <a:xfrm rot="13834578">
            <a:off x="6175276" y="5508046"/>
            <a:ext cx="368076" cy="289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7725214">
            <a:off x="7482962" y="5538943"/>
            <a:ext cx="368076" cy="289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13010424">
            <a:off x="2777793" y="2494205"/>
            <a:ext cx="1849500" cy="249439"/>
          </a:xfrm>
          <a:prstGeom prst="rightArrow">
            <a:avLst/>
          </a:prstGeom>
          <a:solidFill>
            <a:srgbClr val="FFC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928342" y="2304728"/>
            <a:ext cx="559557" cy="584775"/>
          </a:xfrm>
          <a:prstGeom prst="rect">
            <a:avLst/>
          </a:prstGeom>
          <a:noFill/>
        </p:spPr>
        <p:txBody>
          <a:bodyPr wrap="square" rtlCol="0">
            <a:spAutoFit/>
          </a:bodyPr>
          <a:lstStyle/>
          <a:p>
            <a:r>
              <a:rPr kumimoji="1" lang="ja-JP" altLang="en-US" sz="1600" dirty="0" smtClean="0">
                <a:solidFill>
                  <a:srgbClr val="FF0000"/>
                </a:solidFill>
                <a:latin typeface="+mj-ea"/>
                <a:ea typeface="+mj-ea"/>
              </a:rPr>
              <a:t>支援</a:t>
            </a:r>
          </a:p>
        </p:txBody>
      </p:sp>
      <p:sp>
        <p:nvSpPr>
          <p:cNvPr id="19" name="テキスト ボックス 18"/>
          <p:cNvSpPr txBox="1"/>
          <p:nvPr/>
        </p:nvSpPr>
        <p:spPr>
          <a:xfrm>
            <a:off x="1800963" y="4067328"/>
            <a:ext cx="559557" cy="584775"/>
          </a:xfrm>
          <a:prstGeom prst="rect">
            <a:avLst/>
          </a:prstGeom>
          <a:noFill/>
        </p:spPr>
        <p:txBody>
          <a:bodyPr wrap="square" rtlCol="0">
            <a:spAutoFit/>
          </a:bodyPr>
          <a:lstStyle/>
          <a:p>
            <a:r>
              <a:rPr kumimoji="1" lang="ja-JP" altLang="en-US" sz="1600" dirty="0" smtClean="0">
                <a:solidFill>
                  <a:srgbClr val="FF0000"/>
                </a:solidFill>
                <a:latin typeface="+mj-ea"/>
                <a:ea typeface="+mj-ea"/>
              </a:rPr>
              <a:t>支援</a:t>
            </a:r>
          </a:p>
        </p:txBody>
      </p:sp>
      <p:sp>
        <p:nvSpPr>
          <p:cNvPr id="18" name="テキスト ボックス 17"/>
          <p:cNvSpPr txBox="1"/>
          <p:nvPr/>
        </p:nvSpPr>
        <p:spPr>
          <a:xfrm>
            <a:off x="7751927" y="5516212"/>
            <a:ext cx="1310185" cy="307777"/>
          </a:xfrm>
          <a:prstGeom prst="rect">
            <a:avLst/>
          </a:prstGeom>
          <a:noFill/>
        </p:spPr>
        <p:txBody>
          <a:bodyPr wrap="square" rtlCol="0">
            <a:spAutoFit/>
          </a:bodyPr>
          <a:lstStyle/>
          <a:p>
            <a:r>
              <a:rPr kumimoji="1" lang="ja-JP" altLang="en-US" sz="1400" dirty="0" smtClean="0">
                <a:solidFill>
                  <a:srgbClr val="00B050"/>
                </a:solidFill>
                <a:latin typeface="+mj-ea"/>
                <a:ea typeface="+mj-ea"/>
              </a:rPr>
              <a:t>サービス参加</a:t>
            </a:r>
          </a:p>
        </p:txBody>
      </p:sp>
      <p:sp>
        <p:nvSpPr>
          <p:cNvPr id="21" name="テキスト ボックス 20"/>
          <p:cNvSpPr txBox="1"/>
          <p:nvPr/>
        </p:nvSpPr>
        <p:spPr>
          <a:xfrm>
            <a:off x="6181894" y="5475779"/>
            <a:ext cx="1310185" cy="307777"/>
          </a:xfrm>
          <a:prstGeom prst="rect">
            <a:avLst/>
          </a:prstGeom>
          <a:noFill/>
        </p:spPr>
        <p:txBody>
          <a:bodyPr wrap="square" rtlCol="0">
            <a:spAutoFit/>
          </a:bodyPr>
          <a:lstStyle/>
          <a:p>
            <a:r>
              <a:rPr kumimoji="1" lang="ja-JP" altLang="en-US" sz="1200" dirty="0" smtClean="0">
                <a:solidFill>
                  <a:srgbClr val="00B050"/>
                </a:solidFill>
                <a:latin typeface="+mj-ea"/>
                <a:ea typeface="+mj-ea"/>
              </a:rPr>
              <a:t>　</a:t>
            </a:r>
            <a:r>
              <a:rPr kumimoji="1" lang="ja-JP" altLang="en-US" sz="1400" dirty="0" smtClean="0">
                <a:solidFill>
                  <a:srgbClr val="00B050"/>
                </a:solidFill>
                <a:latin typeface="+mj-ea"/>
                <a:ea typeface="+mj-ea"/>
              </a:rPr>
              <a:t>輩　出</a:t>
            </a:r>
          </a:p>
        </p:txBody>
      </p:sp>
      <p:sp>
        <p:nvSpPr>
          <p:cNvPr id="20" name="右矢印 19"/>
          <p:cNvSpPr/>
          <p:nvPr/>
        </p:nvSpPr>
        <p:spPr>
          <a:xfrm>
            <a:off x="6263236" y="1351127"/>
            <a:ext cx="228561" cy="163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657128" y="1105468"/>
            <a:ext cx="1164052" cy="655089"/>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755099" y="1294513"/>
            <a:ext cx="1037230" cy="276999"/>
          </a:xfrm>
          <a:prstGeom prst="rect">
            <a:avLst/>
          </a:prstGeom>
          <a:noFill/>
        </p:spPr>
        <p:txBody>
          <a:bodyPr wrap="square" rtlCol="0">
            <a:spAutoFit/>
          </a:bodyPr>
          <a:lstStyle/>
          <a:p>
            <a:r>
              <a:rPr kumimoji="1" lang="ja-JP" altLang="en-US" sz="1200" dirty="0" smtClean="0">
                <a:latin typeface="+mj-ea"/>
                <a:ea typeface="+mj-ea"/>
              </a:rPr>
              <a:t>地域支援者</a:t>
            </a:r>
          </a:p>
        </p:txBody>
      </p:sp>
      <p:sp>
        <p:nvSpPr>
          <p:cNvPr id="25" name="角丸四角形 24"/>
          <p:cNvSpPr/>
          <p:nvPr/>
        </p:nvSpPr>
        <p:spPr>
          <a:xfrm>
            <a:off x="7667000" y="1571513"/>
            <a:ext cx="1310185" cy="871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300" dirty="0" smtClean="0">
                <a:latin typeface="HGSｺﾞｼｯｸE" panose="020B0900000000000000" pitchFamily="50" charset="-128"/>
                <a:ea typeface="HGSｺﾞｼｯｸE" panose="020B0900000000000000" pitchFamily="50" charset="-128"/>
              </a:rPr>
              <a:t>行政書士</a:t>
            </a:r>
            <a:endParaRPr kumimoji="1" lang="en-US" altLang="ja-JP" sz="1300" dirty="0" smtClean="0">
              <a:latin typeface="HGSｺﾞｼｯｸE" panose="020B0900000000000000" pitchFamily="50" charset="-128"/>
              <a:ea typeface="HGSｺﾞｼｯｸE" panose="020B0900000000000000" pitchFamily="50" charset="-128"/>
            </a:endParaRPr>
          </a:p>
          <a:p>
            <a:pPr algn="ctr"/>
            <a:r>
              <a:rPr lang="ja-JP" altLang="en-US" sz="1300" dirty="0" smtClean="0">
                <a:latin typeface="HGSｺﾞｼｯｸE" panose="020B0900000000000000" pitchFamily="50" charset="-128"/>
                <a:ea typeface="HGSｺﾞｼｯｸE" panose="020B0900000000000000" pitchFamily="50" charset="-128"/>
              </a:rPr>
              <a:t>税理士</a:t>
            </a:r>
            <a:endParaRPr lang="en-US" altLang="ja-JP" sz="1300" dirty="0" smtClean="0">
              <a:latin typeface="HGSｺﾞｼｯｸE" panose="020B0900000000000000" pitchFamily="50" charset="-128"/>
              <a:ea typeface="HGSｺﾞｼｯｸE" panose="020B0900000000000000" pitchFamily="50" charset="-128"/>
            </a:endParaRPr>
          </a:p>
          <a:p>
            <a:pPr algn="ctr"/>
            <a:r>
              <a:rPr lang="ja-JP" altLang="en-US" sz="1300" dirty="0">
                <a:latin typeface="HGSｺﾞｼｯｸE" panose="020B0900000000000000" pitchFamily="50" charset="-128"/>
                <a:ea typeface="HGSｺﾞｼｯｸE" panose="020B0900000000000000" pitchFamily="50" charset="-128"/>
              </a:rPr>
              <a:t>弁護士</a:t>
            </a:r>
            <a:endParaRPr lang="en-US" altLang="ja-JP" sz="1300" dirty="0">
              <a:latin typeface="HGSｺﾞｼｯｸE" panose="020B0900000000000000" pitchFamily="50" charset="-128"/>
              <a:ea typeface="HGSｺﾞｼｯｸE" panose="020B0900000000000000" pitchFamily="50" charset="-128"/>
            </a:endParaRPr>
          </a:p>
          <a:p>
            <a:pPr algn="ctr"/>
            <a:r>
              <a:rPr kumimoji="1" lang="ja-JP" altLang="en-US" sz="1300" dirty="0" smtClean="0">
                <a:latin typeface="HGSｺﾞｼｯｸE" panose="020B0900000000000000" pitchFamily="50" charset="-128"/>
                <a:ea typeface="HGSｺﾞｼｯｸE" panose="020B0900000000000000" pitchFamily="50" charset="-128"/>
              </a:rPr>
              <a:t>福祉関連団体</a:t>
            </a:r>
            <a:endParaRPr kumimoji="1" lang="ja-JP" altLang="en-US" sz="1300" dirty="0">
              <a:latin typeface="HGSｺﾞｼｯｸE" panose="020B0900000000000000" pitchFamily="50" charset="-128"/>
              <a:ea typeface="HGSｺﾞｼｯｸE" panose="020B0900000000000000" pitchFamily="50" charset="-128"/>
            </a:endParaRPr>
          </a:p>
        </p:txBody>
      </p:sp>
      <p:sp>
        <p:nvSpPr>
          <p:cNvPr id="24" name="円弧 23"/>
          <p:cNvSpPr/>
          <p:nvPr/>
        </p:nvSpPr>
        <p:spPr>
          <a:xfrm rot="528616">
            <a:off x="1251186" y="1856218"/>
            <a:ext cx="8065830" cy="3164821"/>
          </a:xfrm>
          <a:prstGeom prst="arc">
            <a:avLst>
              <a:gd name="adj1" fmla="val 19114077"/>
              <a:gd name="adj2" fmla="val 1542659"/>
            </a:avLst>
          </a:prstGeom>
          <a:ln w="101600">
            <a:solidFill>
              <a:srgbClr val="92D050">
                <a:alpha val="52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8800" dirty="0"/>
          </a:p>
        </p:txBody>
      </p:sp>
      <p:sp>
        <p:nvSpPr>
          <p:cNvPr id="27" name="テキスト ボックス 26"/>
          <p:cNvSpPr txBox="1"/>
          <p:nvPr/>
        </p:nvSpPr>
        <p:spPr>
          <a:xfrm>
            <a:off x="7439044" y="1878236"/>
            <a:ext cx="559557" cy="584775"/>
          </a:xfrm>
          <a:prstGeom prst="rect">
            <a:avLst/>
          </a:prstGeom>
          <a:noFill/>
        </p:spPr>
        <p:txBody>
          <a:bodyPr wrap="square" rtlCol="0">
            <a:spAutoFit/>
          </a:bodyPr>
          <a:lstStyle/>
          <a:p>
            <a:r>
              <a:rPr kumimoji="1" lang="ja-JP" altLang="en-US" sz="1600" dirty="0" smtClean="0">
                <a:solidFill>
                  <a:srgbClr val="FF0000"/>
                </a:solidFill>
                <a:latin typeface="+mj-ea"/>
                <a:ea typeface="+mj-ea"/>
              </a:rPr>
              <a:t>支援</a:t>
            </a:r>
          </a:p>
        </p:txBody>
      </p:sp>
      <p:sp>
        <p:nvSpPr>
          <p:cNvPr id="26" name="テキスト ボックス 25"/>
          <p:cNvSpPr txBox="1"/>
          <p:nvPr/>
        </p:nvSpPr>
        <p:spPr>
          <a:xfrm>
            <a:off x="363953" y="403930"/>
            <a:ext cx="6127844" cy="338554"/>
          </a:xfrm>
          <a:prstGeom prst="rect">
            <a:avLst/>
          </a:prstGeom>
          <a:solidFill>
            <a:srgbClr val="92D050"/>
          </a:solidFill>
        </p:spPr>
        <p:txBody>
          <a:bodyPr wrap="square" rtlCol="0">
            <a:spAutoFit/>
          </a:bodyPr>
          <a:lstStyle/>
          <a:p>
            <a:r>
              <a:rPr lang="ja-JP" altLang="en-US" sz="1400" dirty="0" smtClean="0">
                <a:latin typeface="HGSｺﾞｼｯｸE" panose="020B0900000000000000" pitchFamily="50" charset="-128"/>
                <a:ea typeface="HGSｺﾞｼｯｸE" panose="020B0900000000000000" pitchFamily="50" charset="-128"/>
              </a:rPr>
              <a:t>■</a:t>
            </a:r>
            <a:r>
              <a:rPr lang="ja-JP" altLang="en-US" sz="1600" dirty="0" smtClean="0">
                <a:latin typeface="HGSｺﾞｼｯｸE" panose="020B0900000000000000" pitchFamily="50" charset="-128"/>
                <a:ea typeface="HGSｺﾞｼｯｸE" panose="020B0900000000000000" pitchFamily="50" charset="-128"/>
              </a:rPr>
              <a:t>　森の養子化事業　事業概要　（</a:t>
            </a:r>
            <a:r>
              <a:rPr lang="en-US" altLang="ja-JP" sz="1600" dirty="0" smtClean="0">
                <a:latin typeface="HGSｺﾞｼｯｸE" panose="020B0900000000000000" pitchFamily="50" charset="-128"/>
                <a:ea typeface="HGSｺﾞｼｯｸE" panose="020B0900000000000000" pitchFamily="50" charset="-128"/>
              </a:rPr>
              <a:t>H29</a:t>
            </a:r>
            <a:r>
              <a:rPr lang="ja-JP" altLang="en-US" sz="1600" dirty="0" smtClean="0">
                <a:latin typeface="HGSｺﾞｼｯｸE" panose="020B0900000000000000" pitchFamily="50" charset="-128"/>
                <a:ea typeface="HGSｺﾞｼｯｸE" panose="020B0900000000000000" pitchFamily="50" charset="-128"/>
              </a:rPr>
              <a:t>年</a:t>
            </a:r>
            <a:r>
              <a:rPr lang="ja-JP" altLang="en-US" sz="1600" dirty="0" err="1" smtClean="0">
                <a:latin typeface="HGSｺﾞｼｯｸE" panose="020B0900000000000000" pitchFamily="50" charset="-128"/>
                <a:ea typeface="HGSｺﾞｼｯｸE" panose="020B0900000000000000" pitchFamily="50" charset="-128"/>
              </a:rPr>
              <a:t>ろうきん</a:t>
            </a:r>
            <a:r>
              <a:rPr lang="ja-JP" altLang="en-US" sz="1600" dirty="0" smtClean="0">
                <a:latin typeface="HGSｺﾞｼｯｸE" panose="020B0900000000000000" pitchFamily="50" charset="-128"/>
                <a:ea typeface="HGSｺﾞｼｯｸE" panose="020B0900000000000000" pitchFamily="50" charset="-128"/>
              </a:rPr>
              <a:t>企画資料</a:t>
            </a:r>
            <a:r>
              <a:rPr lang="ja-JP" altLang="en-US" sz="1400" dirty="0" smtClean="0">
                <a:latin typeface="HGSｺﾞｼｯｸE" panose="020B0900000000000000" pitchFamily="50" charset="-128"/>
                <a:ea typeface="HGSｺﾞｼｯｸE" panose="020B0900000000000000" pitchFamily="50" charset="-128"/>
              </a:rPr>
              <a:t>）</a:t>
            </a:r>
            <a:endParaRPr lang="en-US" altLang="ja-JP" sz="1400" dirty="0" smtClean="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7775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7151427" y="1690947"/>
            <a:ext cx="2647666" cy="4893647"/>
          </a:xfrm>
          <a:prstGeom prst="rect">
            <a:avLst/>
          </a:prstGeom>
          <a:solidFill>
            <a:schemeClr val="bg1"/>
          </a:solidFill>
          <a:ln w="38100">
            <a:solidFill>
              <a:srgbClr val="00B050"/>
            </a:solidFill>
          </a:ln>
        </p:spPr>
        <p:txBody>
          <a:bodyPr wrap="square" rtlCol="0">
            <a:spAutoFit/>
          </a:bodyPr>
          <a:lstStyle/>
          <a:p>
            <a:pPr marL="177800" indent="-177800"/>
            <a:r>
              <a:rPr lang="ja-JP" altLang="en-US" sz="1200" dirty="0" smtClean="0">
                <a:latin typeface="HGSｺﾞｼｯｸE" panose="020B0900000000000000" pitchFamily="50" charset="-128"/>
                <a:ea typeface="HGSｺﾞｼｯｸE" panose="020B0900000000000000" pitchFamily="50" charset="-128"/>
              </a:rPr>
              <a:t>■事業要素</a:t>
            </a:r>
            <a:endParaRPr lang="en-US" altLang="ja-JP" sz="1200" dirty="0" smtClean="0">
              <a:latin typeface="HGSｺﾞｼｯｸE" panose="020B0900000000000000" pitchFamily="50" charset="-128"/>
              <a:ea typeface="HGSｺﾞｼｯｸE" panose="020B0900000000000000" pitchFamily="50" charset="-128"/>
            </a:endParaRPr>
          </a:p>
          <a:p>
            <a:pPr marL="177800" indent="-177800"/>
            <a:r>
              <a:rPr lang="ja-JP" altLang="en-US" sz="1200" dirty="0" smtClean="0">
                <a:latin typeface="HGSｺﾞｼｯｸE" panose="020B0900000000000000" pitchFamily="50" charset="-128"/>
                <a:ea typeface="HGSｺﾞｼｯｸE" panose="020B0900000000000000" pitchFamily="50" charset="-128"/>
              </a:rPr>
              <a:t>①</a:t>
            </a:r>
            <a:r>
              <a:rPr lang="ja-JP" altLang="en-US" sz="1200" dirty="0">
                <a:latin typeface="HGSｺﾞｼｯｸE" panose="020B0900000000000000" pitchFamily="50" charset="-128"/>
                <a:ea typeface="HGSｺﾞｼｯｸE" panose="020B0900000000000000" pitchFamily="50" charset="-128"/>
              </a:rPr>
              <a:t>寄付山林の受付</a:t>
            </a:r>
          </a:p>
          <a:p>
            <a:pPr marL="177800" indent="-177800"/>
            <a:r>
              <a:rPr lang="ja-JP" altLang="en-US" sz="1200" dirty="0">
                <a:latin typeface="HGSｺﾞｼｯｸE" panose="020B0900000000000000" pitchFamily="50" charset="-128"/>
                <a:ea typeface="HGSｺﾞｼｯｸE" panose="020B0900000000000000" pitchFamily="50" charset="-128"/>
              </a:rPr>
              <a:t>②弁護士・行政書士等が扱う管財物件や相続物件等で、販売に苦慮している森林物件の買取</a:t>
            </a:r>
          </a:p>
          <a:p>
            <a:pPr marL="177800" indent="-177800"/>
            <a:r>
              <a:rPr lang="ja-JP" altLang="en-US" sz="1200" dirty="0">
                <a:latin typeface="HGSｺﾞｼｯｸE" panose="020B0900000000000000" pitchFamily="50" charset="-128"/>
                <a:ea typeface="HGSｺﾞｼｯｸE" panose="020B0900000000000000" pitchFamily="50" charset="-128"/>
              </a:rPr>
              <a:t>③</a:t>
            </a:r>
            <a:r>
              <a:rPr lang="ja-JP" altLang="en-US" sz="1200" dirty="0" smtClean="0">
                <a:latin typeface="HGSｺﾞｼｯｸE" panose="020B0900000000000000" pitchFamily="50" charset="-128"/>
                <a:ea typeface="HGSｺﾞｼｯｸE" panose="020B0900000000000000" pitchFamily="50" charset="-128"/>
              </a:rPr>
              <a:t>森林販売・譲渡（</a:t>
            </a:r>
            <a:r>
              <a:rPr lang="ja-JP" altLang="en-US" sz="1200" dirty="0">
                <a:latin typeface="HGSｺﾞｼｯｸE" panose="020B0900000000000000" pitchFamily="50" charset="-128"/>
                <a:ea typeface="HGSｺﾞｼｯｸE" panose="020B0900000000000000" pitchFamily="50" charset="-128"/>
              </a:rPr>
              <a:t>収入：</a:t>
            </a:r>
            <a:r>
              <a:rPr lang="ja-JP" altLang="en-US" sz="1200" dirty="0" smtClean="0">
                <a:latin typeface="HGSｺﾞｼｯｸE" panose="020B0900000000000000" pitchFamily="50" charset="-128"/>
                <a:ea typeface="HGSｺﾞｼｯｸE" panose="020B0900000000000000" pitchFamily="50" charset="-128"/>
              </a:rPr>
              <a:t>仲介料・売買益）</a:t>
            </a:r>
            <a:endParaRPr lang="en-US" altLang="ja-JP" sz="1200" dirty="0" smtClean="0">
              <a:latin typeface="HGSｺﾞｼｯｸE" panose="020B0900000000000000" pitchFamily="50" charset="-128"/>
              <a:ea typeface="HGSｺﾞｼｯｸE" panose="020B0900000000000000" pitchFamily="50" charset="-128"/>
            </a:endParaRPr>
          </a:p>
          <a:p>
            <a:pPr marL="177800" indent="-177800"/>
            <a:r>
              <a:rPr lang="ja-JP" altLang="en-US" sz="1200" dirty="0" smtClean="0">
                <a:latin typeface="HGSｺﾞｼｯｸE" panose="020B0900000000000000" pitchFamily="50" charset="-128"/>
                <a:ea typeface="HGSｺﾞｼｯｸE" panose="020B0900000000000000" pitchFamily="50" charset="-128"/>
              </a:rPr>
              <a:t>③－１新たな森林活用者への森林寄付</a:t>
            </a:r>
            <a:endParaRPr lang="en-US" altLang="ja-JP" sz="1200" dirty="0" smtClean="0">
              <a:latin typeface="HGSｺﾞｼｯｸE" panose="020B0900000000000000" pitchFamily="50" charset="-128"/>
              <a:ea typeface="HGSｺﾞｼｯｸE" panose="020B0900000000000000" pitchFamily="50" charset="-128"/>
            </a:endParaRPr>
          </a:p>
          <a:p>
            <a:pPr marL="177800" indent="-177800"/>
            <a:r>
              <a:rPr lang="ja-JP" altLang="en-US" sz="1200" dirty="0" smtClean="0">
                <a:latin typeface="HGSｺﾞｼｯｸE" panose="020B0900000000000000" pitchFamily="50" charset="-128"/>
                <a:ea typeface="HGSｺﾞｼｯｸE" panose="020B0900000000000000" pitchFamily="50" charset="-128"/>
              </a:rPr>
              <a:t>③</a:t>
            </a:r>
            <a:r>
              <a:rPr lang="ja-JP" altLang="en-US" sz="1200" dirty="0" err="1" smtClean="0">
                <a:latin typeface="HGSｺﾞｼｯｸE" panose="020B0900000000000000" pitchFamily="50" charset="-128"/>
                <a:ea typeface="HGSｺﾞｼｯｸE" panose="020B0900000000000000" pitchFamily="50" charset="-128"/>
              </a:rPr>
              <a:t>ー</a:t>
            </a:r>
            <a:r>
              <a:rPr lang="ja-JP" altLang="en-US" sz="1200" dirty="0" smtClean="0">
                <a:latin typeface="HGSｺﾞｼｯｸE" panose="020B0900000000000000" pitchFamily="50" charset="-128"/>
                <a:ea typeface="HGSｺﾞｼｯｸE" panose="020B0900000000000000" pitchFamily="50" charset="-128"/>
              </a:rPr>
              <a:t>２森林寄付に伴う作業実費請求</a:t>
            </a:r>
            <a:endParaRPr lang="ja-JP" altLang="en-US" sz="1200" dirty="0">
              <a:latin typeface="HGSｺﾞｼｯｸE" panose="020B0900000000000000" pitchFamily="50" charset="-128"/>
              <a:ea typeface="HGSｺﾞｼｯｸE" panose="020B0900000000000000" pitchFamily="50" charset="-128"/>
            </a:endParaRPr>
          </a:p>
          <a:p>
            <a:pPr marL="177800" indent="-177800"/>
            <a:r>
              <a:rPr lang="ja-JP" altLang="en-US" sz="1200" dirty="0" smtClean="0">
                <a:latin typeface="HGSｺﾞｼｯｸE" panose="020B0900000000000000" pitchFamily="50" charset="-128"/>
                <a:ea typeface="HGSｺﾞｼｯｸE" panose="020B0900000000000000" pitchFamily="50" charset="-128"/>
              </a:rPr>
              <a:t>④境界確定（立会境界確定）</a:t>
            </a:r>
            <a:endParaRPr lang="en-US" altLang="ja-JP" sz="1200" dirty="0" smtClean="0">
              <a:latin typeface="HGSｺﾞｼｯｸE" panose="020B0900000000000000" pitchFamily="50" charset="-128"/>
              <a:ea typeface="HGSｺﾞｼｯｸE" panose="020B0900000000000000" pitchFamily="50" charset="-128"/>
            </a:endParaRPr>
          </a:p>
          <a:p>
            <a:pPr marL="177800" indent="-177800"/>
            <a:r>
              <a:rPr lang="ja-JP" altLang="en-US" sz="1200" dirty="0">
                <a:latin typeface="HGSｺﾞｼｯｸE" panose="020B0900000000000000" pitchFamily="50" charset="-128"/>
                <a:ea typeface="HGSｺﾞｼｯｸE" panose="020B0900000000000000" pitchFamily="50" charset="-128"/>
              </a:rPr>
              <a:t>⑤</a:t>
            </a:r>
            <a:r>
              <a:rPr lang="ja-JP" altLang="en-US" sz="1200" dirty="0" smtClean="0">
                <a:latin typeface="HGSｺﾞｼｯｸE" panose="020B0900000000000000" pitchFamily="50" charset="-128"/>
                <a:ea typeface="HGSｺﾞｼｯｸE" panose="020B0900000000000000" pitchFamily="50" charset="-128"/>
              </a:rPr>
              <a:t>森林</a:t>
            </a:r>
            <a:r>
              <a:rPr lang="ja-JP" altLang="en-US" sz="1200" dirty="0">
                <a:latin typeface="HGSｺﾞｼｯｸE" panose="020B0900000000000000" pitchFamily="50" charset="-128"/>
                <a:ea typeface="HGSｺﾞｼｯｸE" panose="020B0900000000000000" pitchFamily="50" charset="-128"/>
              </a:rPr>
              <a:t>の整備</a:t>
            </a:r>
            <a:r>
              <a:rPr lang="ja-JP" altLang="en-US" sz="1200" dirty="0" smtClean="0">
                <a:latin typeface="HGSｺﾞｼｯｸE" panose="020B0900000000000000" pitchFamily="50" charset="-128"/>
                <a:ea typeface="HGSｺﾞｼｯｸE" panose="020B0900000000000000" pitchFamily="50" charset="-128"/>
              </a:rPr>
              <a:t>（⑥と</a:t>
            </a:r>
            <a:r>
              <a:rPr lang="ja-JP" altLang="en-US" sz="1200" dirty="0">
                <a:latin typeface="HGSｺﾞｼｯｸE" panose="020B0900000000000000" pitchFamily="50" charset="-128"/>
                <a:ea typeface="HGSｺﾞｼｯｸE" panose="020B0900000000000000" pitchFamily="50" charset="-128"/>
              </a:rPr>
              <a:t>関連、集約化が可能ならば境界確定事業／経営計画策定／補助事業実行結び付ける、収入：補助事業／林業事業体からの手数料）</a:t>
            </a:r>
          </a:p>
          <a:p>
            <a:pPr marL="177800" indent="-177800"/>
            <a:r>
              <a:rPr lang="ja-JP" altLang="en-US" sz="1200" dirty="0" smtClean="0">
                <a:latin typeface="HGSｺﾞｼｯｸE" panose="020B0900000000000000" pitchFamily="50" charset="-128"/>
                <a:ea typeface="HGSｺﾞｼｯｸE" panose="020B0900000000000000" pitchFamily="50" charset="-128"/>
              </a:rPr>
              <a:t>⑥森林</a:t>
            </a:r>
            <a:r>
              <a:rPr lang="ja-JP" altLang="en-US" sz="1200" dirty="0">
                <a:latin typeface="HGSｺﾞｼｯｸE" panose="020B0900000000000000" pitchFamily="50" charset="-128"/>
                <a:ea typeface="HGSｺﾞｼｯｸE" panose="020B0900000000000000" pitchFamily="50" charset="-128"/>
              </a:rPr>
              <a:t>の木材生産（収入：木材販売料）</a:t>
            </a:r>
          </a:p>
          <a:p>
            <a:pPr marL="177800" indent="-177800"/>
            <a:r>
              <a:rPr lang="ja-JP" altLang="en-US" sz="1200" strike="dblStrike" dirty="0" smtClean="0">
                <a:latin typeface="HGSｺﾞｼｯｸE" panose="020B0900000000000000" pitchFamily="50" charset="-128"/>
                <a:ea typeface="HGSｺﾞｼｯｸE" panose="020B0900000000000000" pitchFamily="50" charset="-128"/>
              </a:rPr>
              <a:t>⑦メンテナンス済み森林</a:t>
            </a:r>
            <a:r>
              <a:rPr lang="ja-JP" altLang="en-US" sz="1200" strike="dblStrike" dirty="0">
                <a:latin typeface="HGSｺﾞｼｯｸE" panose="020B0900000000000000" pitchFamily="50" charset="-128"/>
                <a:ea typeface="HGSｺﾞｼｯｸE" panose="020B0900000000000000" pitchFamily="50" charset="-128"/>
              </a:rPr>
              <a:t>の販売（収入：販売利益）</a:t>
            </a:r>
          </a:p>
          <a:p>
            <a:pPr marL="177800" indent="-177800"/>
            <a:r>
              <a:rPr lang="ja-JP" altLang="en-US" sz="1200" dirty="0">
                <a:latin typeface="HGSｺﾞｼｯｸE" panose="020B0900000000000000" pitchFamily="50" charset="-128"/>
                <a:ea typeface="HGSｺﾞｼｯｸE" panose="020B0900000000000000" pitchFamily="50" charset="-128"/>
              </a:rPr>
              <a:t>⑧</a:t>
            </a:r>
            <a:r>
              <a:rPr lang="ja-JP" altLang="en-US" sz="1200" dirty="0" smtClean="0">
                <a:latin typeface="HGSｺﾞｼｯｸE" panose="020B0900000000000000" pitchFamily="50" charset="-128"/>
                <a:ea typeface="HGSｺﾞｼｯｸE" panose="020B0900000000000000" pitchFamily="50" charset="-128"/>
              </a:rPr>
              <a:t>森林</a:t>
            </a:r>
            <a:r>
              <a:rPr lang="ja-JP" altLang="en-US" sz="1200" dirty="0">
                <a:latin typeface="HGSｺﾞｼｯｸE" panose="020B0900000000000000" pitchFamily="50" charset="-128"/>
                <a:ea typeface="HGSｺﾞｼｯｸE" panose="020B0900000000000000" pitchFamily="50" charset="-128"/>
              </a:rPr>
              <a:t>活用支援（事業・主体＜林業事業体・協力者＞・支援施策のコーディネイト、活用技術支援＜技術講習・資材貸付・労力提供＞）</a:t>
            </a:r>
          </a:p>
        </p:txBody>
      </p:sp>
      <p:sp>
        <p:nvSpPr>
          <p:cNvPr id="53" name="テキスト ボックス 52"/>
          <p:cNvSpPr txBox="1"/>
          <p:nvPr/>
        </p:nvSpPr>
        <p:spPr>
          <a:xfrm>
            <a:off x="304663" y="423081"/>
            <a:ext cx="5436920" cy="338554"/>
          </a:xfrm>
          <a:prstGeom prst="rect">
            <a:avLst/>
          </a:prstGeom>
          <a:solidFill>
            <a:srgbClr val="92D050"/>
          </a:solidFill>
        </p:spPr>
        <p:txBody>
          <a:bodyPr wrap="square" rtlCol="0">
            <a:spAutoFit/>
          </a:bodyPr>
          <a:lstStyle/>
          <a:p>
            <a:r>
              <a:rPr lang="ja-JP" altLang="en-US" sz="1400" dirty="0" smtClean="0">
                <a:latin typeface="HGSｺﾞｼｯｸE" panose="020B0900000000000000" pitchFamily="50" charset="-128"/>
                <a:ea typeface="HGSｺﾞｼｯｸE" panose="020B0900000000000000" pitchFamily="50" charset="-128"/>
              </a:rPr>
              <a:t>■</a:t>
            </a:r>
            <a:r>
              <a:rPr lang="ja-JP" altLang="en-US" sz="1600" dirty="0" smtClean="0">
                <a:latin typeface="HGSｺﾞｼｯｸE" panose="020B0900000000000000" pitchFamily="50" charset="-128"/>
                <a:ea typeface="HGSｺﾞｼｯｸE" panose="020B0900000000000000" pitchFamily="50" charset="-128"/>
              </a:rPr>
              <a:t>　森の養子化事業　機能分担図　（</a:t>
            </a:r>
            <a:r>
              <a:rPr lang="en-US" altLang="ja-JP" sz="1600" dirty="0" smtClean="0">
                <a:latin typeface="HGSｺﾞｼｯｸE" panose="020B0900000000000000" pitchFamily="50" charset="-128"/>
                <a:ea typeface="HGSｺﾞｼｯｸE" panose="020B0900000000000000" pitchFamily="50" charset="-128"/>
              </a:rPr>
              <a:t>170714</a:t>
            </a:r>
            <a:r>
              <a:rPr lang="ja-JP" altLang="en-US" sz="1600" dirty="0" smtClean="0">
                <a:latin typeface="HGSｺﾞｼｯｸE" panose="020B0900000000000000" pitchFamily="50" charset="-128"/>
                <a:ea typeface="HGSｺﾞｼｯｸE" panose="020B0900000000000000" pitchFamily="50" charset="-128"/>
              </a:rPr>
              <a:t>　検討会</a:t>
            </a:r>
            <a:r>
              <a:rPr lang="ja-JP" altLang="en-US" sz="1400" dirty="0" smtClean="0">
                <a:latin typeface="HGSｺﾞｼｯｸE" panose="020B0900000000000000" pitchFamily="50" charset="-128"/>
                <a:ea typeface="HGSｺﾞｼｯｸE" panose="020B0900000000000000" pitchFamily="50" charset="-128"/>
              </a:rPr>
              <a:t>）</a:t>
            </a:r>
            <a:endParaRPr lang="en-US" altLang="ja-JP" sz="1400" dirty="0" smtClean="0">
              <a:latin typeface="HGSｺﾞｼｯｸE" panose="020B0900000000000000" pitchFamily="50" charset="-128"/>
              <a:ea typeface="HGSｺﾞｼｯｸE" panose="020B0900000000000000" pitchFamily="50" charset="-128"/>
            </a:endParaRPr>
          </a:p>
        </p:txBody>
      </p:sp>
      <p:grpSp>
        <p:nvGrpSpPr>
          <p:cNvPr id="15" name="グループ化 14"/>
          <p:cNvGrpSpPr/>
          <p:nvPr/>
        </p:nvGrpSpPr>
        <p:grpSpPr>
          <a:xfrm>
            <a:off x="191069" y="1066620"/>
            <a:ext cx="6672394" cy="4853836"/>
            <a:chOff x="171055" y="1061190"/>
            <a:chExt cx="7847933" cy="5088168"/>
          </a:xfrm>
        </p:grpSpPr>
        <p:sp>
          <p:nvSpPr>
            <p:cNvPr id="57" name="角丸四角形 56"/>
            <p:cNvSpPr/>
            <p:nvPr/>
          </p:nvSpPr>
          <p:spPr>
            <a:xfrm>
              <a:off x="5483060" y="1568857"/>
              <a:ext cx="2535928" cy="148249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304662" y="3722902"/>
              <a:ext cx="3306027" cy="1736202"/>
            </a:xfrm>
            <a:prstGeom prst="roundRect">
              <a:avLst/>
            </a:pr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472897" y="3051354"/>
              <a:ext cx="2535928" cy="268070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304662" y="1672875"/>
              <a:ext cx="4253690" cy="1378479"/>
            </a:xfrm>
            <a:prstGeom prst="round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633277" y="1900449"/>
              <a:ext cx="1972667" cy="461665"/>
            </a:xfrm>
            <a:prstGeom prst="rect">
              <a:avLst/>
            </a:prstGeom>
            <a:solidFill>
              <a:srgbClr val="FFC000">
                <a:alpha val="48000"/>
              </a:srgbClr>
            </a:solidFill>
          </p:spPr>
          <p:txBody>
            <a:bodyPr wrap="square" rtlCol="0">
              <a:spAutoFit/>
            </a:bodyPr>
            <a:lstStyle/>
            <a:p>
              <a:r>
                <a:rPr kumimoji="1" lang="ja-JP" altLang="en-US" sz="1200" dirty="0" smtClean="0">
                  <a:latin typeface="+mj-ea"/>
                  <a:ea typeface="+mj-ea"/>
                </a:rPr>
                <a:t>山林入手（事業①）</a:t>
              </a:r>
              <a:endParaRPr kumimoji="1" lang="en-US" altLang="ja-JP" sz="1200" dirty="0" smtClean="0">
                <a:latin typeface="+mj-ea"/>
                <a:ea typeface="+mj-ea"/>
              </a:endParaRPr>
            </a:p>
            <a:p>
              <a:r>
                <a:rPr lang="ja-JP" altLang="en-US" sz="1200" dirty="0" smtClean="0">
                  <a:latin typeface="+mj-ea"/>
                  <a:ea typeface="+mj-ea"/>
                </a:rPr>
                <a:t>山林資産プール</a:t>
              </a:r>
              <a:endParaRPr kumimoji="1" lang="ja-JP" altLang="en-US" sz="1200" dirty="0" smtClean="0">
                <a:latin typeface="+mj-ea"/>
                <a:ea typeface="+mj-ea"/>
              </a:endParaRPr>
            </a:p>
          </p:txBody>
        </p:sp>
        <p:sp>
          <p:nvSpPr>
            <p:cNvPr id="7" name="テキスト ボックス 6"/>
            <p:cNvSpPr txBox="1"/>
            <p:nvPr/>
          </p:nvSpPr>
          <p:spPr>
            <a:xfrm>
              <a:off x="5741581" y="1937092"/>
              <a:ext cx="1765337" cy="677534"/>
            </a:xfrm>
            <a:prstGeom prst="rect">
              <a:avLst/>
            </a:prstGeom>
            <a:solidFill>
              <a:srgbClr val="FFC000">
                <a:alpha val="49000"/>
              </a:srgbClr>
            </a:solidFill>
          </p:spPr>
          <p:txBody>
            <a:bodyPr wrap="square" rtlCol="0">
              <a:spAutoFit/>
            </a:bodyPr>
            <a:lstStyle/>
            <a:p>
              <a:r>
                <a:rPr kumimoji="1" lang="ja-JP" altLang="en-US" sz="1200" dirty="0" smtClean="0">
                  <a:latin typeface="+mj-ea"/>
                  <a:ea typeface="+mj-ea"/>
                </a:rPr>
                <a:t>山林販売・譲渡・活用</a:t>
              </a:r>
              <a:endParaRPr kumimoji="1" lang="en-US" altLang="ja-JP" sz="1200" dirty="0" smtClean="0">
                <a:latin typeface="+mj-ea"/>
                <a:ea typeface="+mj-ea"/>
              </a:endParaRPr>
            </a:p>
            <a:p>
              <a:r>
                <a:rPr kumimoji="1" lang="ja-JP" altLang="en-US" sz="1200" dirty="0" smtClean="0">
                  <a:latin typeface="+mj-ea"/>
                  <a:ea typeface="+mj-ea"/>
                </a:rPr>
                <a:t>事業③、⑥</a:t>
              </a:r>
            </a:p>
          </p:txBody>
        </p:sp>
        <p:sp>
          <p:nvSpPr>
            <p:cNvPr id="3" name="右矢印 2"/>
            <p:cNvSpPr/>
            <p:nvPr/>
          </p:nvSpPr>
          <p:spPr>
            <a:xfrm rot="5400000">
              <a:off x="1837621" y="3239719"/>
              <a:ext cx="880422" cy="259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71055" y="1467891"/>
              <a:ext cx="1923097" cy="290372"/>
            </a:xfrm>
            <a:prstGeom prst="rect">
              <a:avLst/>
            </a:prstGeom>
            <a:solidFill>
              <a:schemeClr val="accent4">
                <a:lumMod val="75000"/>
              </a:schemeClr>
            </a:solidFill>
            <a:ln>
              <a:solidFill>
                <a:schemeClr val="accent1">
                  <a:shade val="50000"/>
                </a:schemeClr>
              </a:solidFill>
            </a:ln>
          </p:spPr>
          <p:txBody>
            <a:bodyPr wrap="square" rtlCol="0">
              <a:spAutoFit/>
            </a:bodyPr>
            <a:lstStyle/>
            <a:p>
              <a:r>
                <a:rPr kumimoji="1" lang="ja-JP" altLang="en-US" sz="1200" dirty="0" smtClean="0">
                  <a:latin typeface="+mj-ea"/>
                  <a:ea typeface="+mj-ea"/>
                </a:rPr>
                <a:t>一社　森林再生機構</a:t>
              </a:r>
            </a:p>
          </p:txBody>
        </p:sp>
        <p:sp>
          <p:nvSpPr>
            <p:cNvPr id="13" name="テキスト ボックス 12"/>
            <p:cNvSpPr txBox="1"/>
            <p:nvPr/>
          </p:nvSpPr>
          <p:spPr>
            <a:xfrm>
              <a:off x="5584957" y="3254482"/>
              <a:ext cx="2228997" cy="677534"/>
            </a:xfrm>
            <a:prstGeom prst="rect">
              <a:avLst/>
            </a:prstGeom>
            <a:solidFill>
              <a:srgbClr val="00B0F0"/>
            </a:solidFill>
          </p:spPr>
          <p:txBody>
            <a:bodyPr wrap="square" rtlCol="0">
              <a:spAutoFit/>
            </a:bodyPr>
            <a:lstStyle/>
            <a:p>
              <a:r>
                <a:rPr kumimoji="1" lang="ja-JP" altLang="en-US" sz="1200" dirty="0" smtClean="0">
                  <a:latin typeface="+mj-ea"/>
                  <a:ea typeface="+mj-ea"/>
                </a:rPr>
                <a:t>・新山主森林活用支援</a:t>
              </a:r>
              <a:endParaRPr kumimoji="1" lang="en-US" altLang="ja-JP" sz="1200" dirty="0" smtClean="0">
                <a:latin typeface="+mj-ea"/>
                <a:ea typeface="+mj-ea"/>
              </a:endParaRPr>
            </a:p>
            <a:p>
              <a:r>
                <a:rPr kumimoji="1" lang="ja-JP" altLang="en-US" sz="1200" dirty="0" smtClean="0">
                  <a:latin typeface="+mj-ea"/>
                  <a:ea typeface="+mj-ea"/>
                </a:rPr>
                <a:t>・地域主体の森林づくり　支援（集約化実施支援）</a:t>
              </a:r>
            </a:p>
          </p:txBody>
        </p:sp>
        <p:sp>
          <p:nvSpPr>
            <p:cNvPr id="36" name="テキスト ボックス 35"/>
            <p:cNvSpPr txBox="1"/>
            <p:nvPr/>
          </p:nvSpPr>
          <p:spPr>
            <a:xfrm>
              <a:off x="5741583" y="4927335"/>
              <a:ext cx="2123935" cy="461665"/>
            </a:xfrm>
            <a:prstGeom prst="rect">
              <a:avLst/>
            </a:prstGeom>
            <a:solidFill>
              <a:schemeClr val="accent3">
                <a:lumMod val="40000"/>
                <a:lumOff val="60000"/>
              </a:schemeClr>
            </a:solidFill>
          </p:spPr>
          <p:txBody>
            <a:bodyPr wrap="square" rtlCol="0">
              <a:spAutoFit/>
            </a:bodyPr>
            <a:lstStyle/>
            <a:p>
              <a:r>
                <a:rPr kumimoji="1" lang="ja-JP" altLang="en-US" sz="1200" dirty="0" smtClean="0">
                  <a:latin typeface="+mj-ea"/>
                  <a:ea typeface="+mj-ea"/>
                </a:rPr>
                <a:t>周辺森林の集約化拡大・地域主体の森林資源活用支援</a:t>
              </a:r>
            </a:p>
          </p:txBody>
        </p:sp>
        <p:sp>
          <p:nvSpPr>
            <p:cNvPr id="46" name="テキスト ボックス 45"/>
            <p:cNvSpPr txBox="1"/>
            <p:nvPr/>
          </p:nvSpPr>
          <p:spPr>
            <a:xfrm>
              <a:off x="304662" y="4181986"/>
              <a:ext cx="3488765" cy="774325"/>
            </a:xfrm>
            <a:prstGeom prst="rect">
              <a:avLst/>
            </a:prstGeom>
            <a:noFill/>
          </p:spPr>
          <p:txBody>
            <a:bodyPr wrap="square" rtlCol="0">
              <a:spAutoFit/>
            </a:bodyPr>
            <a:lstStyle/>
            <a:p>
              <a:r>
                <a:rPr kumimoji="1" lang="ja-JP" altLang="en-US" sz="1050" dirty="0" smtClean="0">
                  <a:latin typeface="+mj-ea"/>
                  <a:ea typeface="+mj-ea"/>
                </a:rPr>
                <a:t>・</a:t>
              </a:r>
              <a:r>
                <a:rPr lang="en-US" altLang="ja-JP" sz="1050" dirty="0" smtClean="0">
                  <a:latin typeface="+mj-ea"/>
                  <a:ea typeface="+mj-ea"/>
                </a:rPr>
                <a:t>NPO</a:t>
              </a:r>
              <a:r>
                <a:rPr lang="ja-JP" altLang="en-US" sz="1050" dirty="0" smtClean="0">
                  <a:latin typeface="+mj-ea"/>
                  <a:ea typeface="+mj-ea"/>
                </a:rPr>
                <a:t>・民間事業体・個人</a:t>
              </a:r>
              <a:endParaRPr kumimoji="1" lang="en-US" altLang="ja-JP" sz="1050" dirty="0" smtClean="0">
                <a:latin typeface="+mj-ea"/>
                <a:ea typeface="+mj-ea"/>
              </a:endParaRPr>
            </a:p>
            <a:p>
              <a:r>
                <a:rPr lang="ja-JP" altLang="en-US" sz="1050" dirty="0" smtClean="0">
                  <a:latin typeface="+mj-ea"/>
                  <a:ea typeface="+mj-ea"/>
                </a:rPr>
                <a:t>・森林活用企業（製材・熱源バイマス活用）</a:t>
              </a:r>
              <a:endParaRPr lang="en-US" altLang="ja-JP" sz="1050" dirty="0" smtClean="0">
                <a:latin typeface="+mj-ea"/>
                <a:ea typeface="+mj-ea"/>
              </a:endParaRPr>
            </a:p>
            <a:p>
              <a:r>
                <a:rPr lang="ja-JP" altLang="en-US" sz="1050" dirty="0" smtClean="0">
                  <a:latin typeface="+mj-ea"/>
                  <a:ea typeface="+mj-ea"/>
                </a:rPr>
                <a:t>・新規林業者</a:t>
              </a:r>
              <a:endParaRPr lang="en-US" altLang="ja-JP" sz="1050" dirty="0" smtClean="0">
                <a:latin typeface="+mj-ea"/>
                <a:ea typeface="+mj-ea"/>
              </a:endParaRPr>
            </a:p>
            <a:p>
              <a:r>
                <a:rPr kumimoji="1" lang="ja-JP" altLang="en-US" sz="1050" dirty="0" smtClean="0">
                  <a:latin typeface="+mj-ea"/>
                  <a:ea typeface="+mj-ea"/>
                </a:rPr>
                <a:t>・レク（里山・サバゲー等）・</a:t>
              </a:r>
              <a:r>
                <a:rPr kumimoji="1" lang="en-US" altLang="ja-JP" sz="1050" dirty="0" smtClean="0">
                  <a:latin typeface="+mj-ea"/>
                  <a:ea typeface="+mj-ea"/>
                </a:rPr>
                <a:t>CSR</a:t>
              </a:r>
              <a:r>
                <a:rPr kumimoji="1" lang="ja-JP" altLang="en-US" sz="1050" dirty="0" smtClean="0">
                  <a:latin typeface="+mj-ea"/>
                  <a:ea typeface="+mj-ea"/>
                </a:rPr>
                <a:t>・排出権</a:t>
              </a:r>
            </a:p>
          </p:txBody>
        </p:sp>
        <p:sp>
          <p:nvSpPr>
            <p:cNvPr id="40" name="テキスト ボックス 39"/>
            <p:cNvSpPr txBox="1"/>
            <p:nvPr/>
          </p:nvSpPr>
          <p:spPr>
            <a:xfrm>
              <a:off x="652404" y="2467496"/>
              <a:ext cx="1972668" cy="483953"/>
            </a:xfrm>
            <a:prstGeom prst="rect">
              <a:avLst/>
            </a:prstGeom>
            <a:solidFill>
              <a:srgbClr val="FFC000">
                <a:alpha val="49000"/>
              </a:srgbClr>
            </a:solidFill>
            <a:ln>
              <a:solidFill>
                <a:srgbClr val="92D050"/>
              </a:solidFill>
            </a:ln>
          </p:spPr>
          <p:txBody>
            <a:bodyPr wrap="square" rtlCol="0">
              <a:spAutoFit/>
            </a:bodyPr>
            <a:lstStyle/>
            <a:p>
              <a:r>
                <a:rPr kumimoji="1" lang="ja-JP" altLang="en-US" sz="1200" dirty="0" smtClean="0">
                  <a:latin typeface="+mj-ea"/>
                  <a:ea typeface="+mj-ea"/>
                </a:rPr>
                <a:t>森林活用プレゼン会開催（事業</a:t>
              </a:r>
              <a:r>
                <a:rPr kumimoji="1" lang="ja-JP" altLang="en-US" sz="1200" dirty="0" smtClean="0">
                  <a:latin typeface="+mj-ea"/>
                  <a:ea typeface="+mj-ea"/>
                </a:rPr>
                <a:t>③</a:t>
              </a:r>
              <a:r>
                <a:rPr kumimoji="1" lang="en-US" altLang="ja-JP" sz="1200" dirty="0" smtClean="0">
                  <a:latin typeface="+mj-ea"/>
                  <a:ea typeface="+mj-ea"/>
                </a:rPr>
                <a:t>-1</a:t>
              </a:r>
              <a:r>
                <a:rPr kumimoji="1" lang="ja-JP" altLang="en-US" sz="1200" dirty="0" smtClean="0">
                  <a:latin typeface="+mj-ea"/>
                  <a:ea typeface="+mj-ea"/>
                </a:rPr>
                <a:t>）</a:t>
              </a:r>
              <a:endParaRPr kumimoji="1" lang="ja-JP" altLang="en-US" sz="1200" dirty="0" smtClean="0">
                <a:latin typeface="+mj-ea"/>
                <a:ea typeface="+mj-ea"/>
              </a:endParaRPr>
            </a:p>
          </p:txBody>
        </p:sp>
        <p:sp>
          <p:nvSpPr>
            <p:cNvPr id="45" name="テキスト ボックス 44"/>
            <p:cNvSpPr txBox="1"/>
            <p:nvPr/>
          </p:nvSpPr>
          <p:spPr>
            <a:xfrm>
              <a:off x="304662" y="3646164"/>
              <a:ext cx="1610435" cy="276999"/>
            </a:xfrm>
            <a:prstGeom prst="rect">
              <a:avLst/>
            </a:prstGeom>
            <a:solidFill>
              <a:schemeClr val="accent4">
                <a:lumMod val="75000"/>
              </a:schemeClr>
            </a:solidFill>
            <a:ln>
              <a:solidFill>
                <a:schemeClr val="accent1">
                  <a:shade val="50000"/>
                </a:schemeClr>
              </a:solidFill>
            </a:ln>
          </p:spPr>
          <p:txBody>
            <a:bodyPr wrap="square" rtlCol="0">
              <a:spAutoFit/>
            </a:bodyPr>
            <a:lstStyle/>
            <a:p>
              <a:r>
                <a:rPr lang="ja-JP" altLang="en-US" sz="1200" dirty="0" smtClean="0">
                  <a:latin typeface="+mj-ea"/>
                  <a:ea typeface="+mj-ea"/>
                </a:rPr>
                <a:t>新森林活用主体</a:t>
              </a:r>
              <a:endParaRPr kumimoji="1" lang="ja-JP" altLang="en-US" sz="1200" dirty="0" smtClean="0">
                <a:latin typeface="+mj-ea"/>
                <a:ea typeface="+mj-ea"/>
              </a:endParaRPr>
            </a:p>
          </p:txBody>
        </p:sp>
        <p:sp>
          <p:nvSpPr>
            <p:cNvPr id="49" name="テキスト ボックス 48"/>
            <p:cNvSpPr txBox="1"/>
            <p:nvPr/>
          </p:nvSpPr>
          <p:spPr>
            <a:xfrm>
              <a:off x="2431506" y="3208502"/>
              <a:ext cx="941432" cy="290372"/>
            </a:xfrm>
            <a:prstGeom prst="rect">
              <a:avLst/>
            </a:prstGeom>
            <a:solidFill>
              <a:srgbClr val="00B0F0"/>
            </a:solidFill>
          </p:spPr>
          <p:txBody>
            <a:bodyPr wrap="square" rtlCol="0">
              <a:spAutoFit/>
            </a:bodyPr>
            <a:lstStyle/>
            <a:p>
              <a:r>
                <a:rPr kumimoji="1" lang="ja-JP" altLang="en-US" sz="1200" dirty="0" smtClean="0">
                  <a:latin typeface="+mj-ea"/>
                  <a:ea typeface="+mj-ea"/>
                </a:rPr>
                <a:t>森林寄付</a:t>
              </a:r>
            </a:p>
          </p:txBody>
        </p:sp>
        <p:grpSp>
          <p:nvGrpSpPr>
            <p:cNvPr id="5" name="グループ化 4"/>
            <p:cNvGrpSpPr/>
            <p:nvPr/>
          </p:nvGrpSpPr>
          <p:grpSpPr>
            <a:xfrm>
              <a:off x="3614671" y="3208502"/>
              <a:ext cx="1858225" cy="1506189"/>
              <a:chOff x="3989557" y="3583487"/>
              <a:chExt cx="1483339" cy="1506189"/>
            </a:xfrm>
          </p:grpSpPr>
          <p:sp>
            <p:nvSpPr>
              <p:cNvPr id="12" name="右矢印 11"/>
              <p:cNvSpPr/>
              <p:nvPr/>
            </p:nvSpPr>
            <p:spPr>
              <a:xfrm>
                <a:off x="3989557" y="4184567"/>
                <a:ext cx="1483339" cy="284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132250" y="4412141"/>
                <a:ext cx="1135786" cy="677535"/>
              </a:xfrm>
              <a:prstGeom prst="rect">
                <a:avLst/>
              </a:prstGeom>
              <a:solidFill>
                <a:srgbClr val="FFC000">
                  <a:alpha val="49000"/>
                </a:srgbClr>
              </a:solidFill>
            </p:spPr>
            <p:txBody>
              <a:bodyPr wrap="square" rtlCol="0">
                <a:spAutoFit/>
              </a:bodyPr>
              <a:lstStyle/>
              <a:p>
                <a:r>
                  <a:rPr kumimoji="1" lang="ja-JP" altLang="en-US" sz="1200" dirty="0" smtClean="0">
                    <a:latin typeface="+mj-ea"/>
                    <a:ea typeface="+mj-ea"/>
                  </a:rPr>
                  <a:t>登記費用</a:t>
                </a:r>
                <a:endParaRPr kumimoji="1" lang="en-US" altLang="ja-JP" sz="1200" dirty="0" smtClean="0">
                  <a:latin typeface="+mj-ea"/>
                  <a:ea typeface="+mj-ea"/>
                </a:endParaRPr>
              </a:p>
              <a:p>
                <a:r>
                  <a:rPr lang="ja-JP" altLang="en-US" sz="1200" dirty="0">
                    <a:latin typeface="+mj-ea"/>
                    <a:ea typeface="+mj-ea"/>
                  </a:rPr>
                  <a:t>境界</a:t>
                </a:r>
                <a:r>
                  <a:rPr lang="ja-JP" altLang="en-US" sz="1200" dirty="0" smtClean="0">
                    <a:latin typeface="+mj-ea"/>
                    <a:ea typeface="+mj-ea"/>
                  </a:rPr>
                  <a:t>確定費用</a:t>
                </a:r>
                <a:endParaRPr kumimoji="1" lang="en-US" altLang="ja-JP" sz="1200" dirty="0" smtClean="0">
                  <a:latin typeface="+mj-ea"/>
                  <a:ea typeface="+mj-ea"/>
                </a:endParaRPr>
              </a:p>
              <a:p>
                <a:r>
                  <a:rPr kumimoji="1" lang="ja-JP" altLang="en-US" sz="1200" dirty="0" smtClean="0">
                    <a:latin typeface="+mj-ea"/>
                    <a:ea typeface="+mj-ea"/>
                  </a:rPr>
                  <a:t>事業③</a:t>
                </a:r>
                <a:r>
                  <a:rPr kumimoji="1" lang="ja-JP" altLang="en-US" sz="1200" dirty="0" err="1" smtClean="0">
                    <a:latin typeface="+mj-ea"/>
                    <a:ea typeface="+mj-ea"/>
                  </a:rPr>
                  <a:t>ｰ</a:t>
                </a:r>
                <a:r>
                  <a:rPr kumimoji="1" lang="en-US" altLang="ja-JP" sz="1200" dirty="0" smtClean="0">
                    <a:latin typeface="+mj-ea"/>
                    <a:ea typeface="+mj-ea"/>
                  </a:rPr>
                  <a:t>2</a:t>
                </a:r>
                <a:r>
                  <a:rPr kumimoji="1" lang="ja-JP" altLang="en-US" sz="1200" dirty="0" err="1" smtClean="0">
                    <a:latin typeface="+mj-ea"/>
                    <a:ea typeface="+mj-ea"/>
                  </a:rPr>
                  <a:t>、</a:t>
                </a:r>
                <a:r>
                  <a:rPr kumimoji="1" lang="ja-JP" altLang="en-US" sz="1200" dirty="0" smtClean="0">
                    <a:latin typeface="+mj-ea"/>
                    <a:ea typeface="+mj-ea"/>
                  </a:rPr>
                  <a:t>④</a:t>
                </a:r>
                <a:endParaRPr kumimoji="1" lang="ja-JP" altLang="en-US" sz="1200" dirty="0" smtClean="0">
                  <a:latin typeface="+mj-ea"/>
                  <a:ea typeface="+mj-ea"/>
                </a:endParaRPr>
              </a:p>
            </p:txBody>
          </p:sp>
          <p:sp>
            <p:nvSpPr>
              <p:cNvPr id="8" name="テキスト ボックス 7"/>
              <p:cNvSpPr txBox="1"/>
              <p:nvPr/>
            </p:nvSpPr>
            <p:spPr>
              <a:xfrm>
                <a:off x="4144655" y="3583487"/>
                <a:ext cx="1123381" cy="646331"/>
              </a:xfrm>
              <a:prstGeom prst="rect">
                <a:avLst/>
              </a:prstGeom>
              <a:solidFill>
                <a:srgbClr val="0070C0">
                  <a:alpha val="84000"/>
                </a:srgbClr>
              </a:solidFill>
            </p:spPr>
            <p:txBody>
              <a:bodyPr wrap="square" rtlCol="0">
                <a:spAutoFit/>
              </a:bodyPr>
              <a:lstStyle/>
              <a:p>
                <a:r>
                  <a:rPr kumimoji="1" lang="ja-JP" altLang="en-US" sz="1200" dirty="0" smtClean="0">
                    <a:latin typeface="+mj-ea"/>
                    <a:ea typeface="+mj-ea"/>
                  </a:rPr>
                  <a:t>森林資産</a:t>
                </a:r>
                <a:endParaRPr kumimoji="1" lang="en-US" altLang="ja-JP" sz="1200" dirty="0" smtClean="0">
                  <a:latin typeface="+mj-ea"/>
                  <a:ea typeface="+mj-ea"/>
                </a:endParaRPr>
              </a:p>
              <a:p>
                <a:r>
                  <a:rPr kumimoji="1" lang="ja-JP" altLang="en-US" sz="1200" dirty="0" smtClean="0">
                    <a:latin typeface="+mj-ea"/>
                    <a:ea typeface="+mj-ea"/>
                  </a:rPr>
                  <a:t>所有移転</a:t>
                </a:r>
                <a:endParaRPr kumimoji="1" lang="en-US" altLang="ja-JP" sz="1200" dirty="0" smtClean="0">
                  <a:latin typeface="+mj-ea"/>
                  <a:ea typeface="+mj-ea"/>
                </a:endParaRPr>
              </a:p>
              <a:p>
                <a:r>
                  <a:rPr kumimoji="1" lang="ja-JP" altLang="en-US" sz="1200" dirty="0" smtClean="0">
                    <a:latin typeface="+mj-ea"/>
                    <a:ea typeface="+mj-ea"/>
                  </a:rPr>
                  <a:t>コスト</a:t>
                </a:r>
              </a:p>
            </p:txBody>
          </p:sp>
        </p:grpSp>
        <p:sp>
          <p:nvSpPr>
            <p:cNvPr id="54" name="テキスト ボックス 53"/>
            <p:cNvSpPr txBox="1"/>
            <p:nvPr/>
          </p:nvSpPr>
          <p:spPr>
            <a:xfrm>
              <a:off x="3793427" y="5278242"/>
              <a:ext cx="1583790" cy="871116"/>
            </a:xfrm>
            <a:prstGeom prst="rect">
              <a:avLst/>
            </a:prstGeom>
            <a:solidFill>
              <a:srgbClr val="FFC000">
                <a:alpha val="49000"/>
              </a:srgbClr>
            </a:solidFill>
          </p:spPr>
          <p:txBody>
            <a:bodyPr wrap="square" rtlCol="0">
              <a:spAutoFit/>
            </a:bodyPr>
            <a:lstStyle/>
            <a:p>
              <a:r>
                <a:rPr kumimoji="1" lang="ja-JP" altLang="en-US" sz="1200" dirty="0" smtClean="0">
                  <a:latin typeface="+mj-ea"/>
                  <a:ea typeface="+mj-ea"/>
                </a:rPr>
                <a:t>森林所有移転後</a:t>
              </a:r>
              <a:endParaRPr kumimoji="1" lang="en-US" altLang="ja-JP" sz="1200" dirty="0" smtClean="0">
                <a:latin typeface="+mj-ea"/>
                <a:ea typeface="+mj-ea"/>
              </a:endParaRPr>
            </a:p>
            <a:p>
              <a:r>
                <a:rPr kumimoji="1" lang="ja-JP" altLang="en-US" sz="1200" dirty="0" smtClean="0">
                  <a:latin typeface="+mj-ea"/>
                  <a:ea typeface="+mj-ea"/>
                </a:rPr>
                <a:t>アフターフォローサービス</a:t>
              </a:r>
              <a:endParaRPr lang="en-US" altLang="ja-JP" sz="1200" dirty="0">
                <a:latin typeface="+mj-ea"/>
                <a:ea typeface="+mj-ea"/>
              </a:endParaRPr>
            </a:p>
            <a:p>
              <a:r>
                <a:rPr kumimoji="1" lang="ja-JP" altLang="en-US" sz="1200" dirty="0" smtClean="0">
                  <a:latin typeface="+mj-ea"/>
                  <a:ea typeface="+mj-ea"/>
                </a:rPr>
                <a:t>事業⑤、⑧</a:t>
              </a:r>
            </a:p>
          </p:txBody>
        </p:sp>
        <p:sp>
          <p:nvSpPr>
            <p:cNvPr id="6" name="左右矢印 5"/>
            <p:cNvSpPr/>
            <p:nvPr/>
          </p:nvSpPr>
          <p:spPr>
            <a:xfrm>
              <a:off x="3614671" y="5017585"/>
              <a:ext cx="1858225" cy="2729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5741587" y="4221822"/>
              <a:ext cx="2123935" cy="461665"/>
            </a:xfrm>
            <a:prstGeom prst="rect">
              <a:avLst/>
            </a:prstGeom>
            <a:solidFill>
              <a:schemeClr val="accent3">
                <a:lumMod val="40000"/>
                <a:lumOff val="60000"/>
              </a:schemeClr>
            </a:solidFill>
          </p:spPr>
          <p:txBody>
            <a:bodyPr wrap="square" rtlCol="0">
              <a:spAutoFit/>
            </a:bodyPr>
            <a:lstStyle/>
            <a:p>
              <a:r>
                <a:rPr kumimoji="1" lang="ja-JP" altLang="en-US" sz="1200" dirty="0" smtClean="0">
                  <a:latin typeface="+mj-ea"/>
                  <a:ea typeface="+mj-ea"/>
                </a:rPr>
                <a:t>境界確定・</a:t>
              </a:r>
              <a:endParaRPr kumimoji="1" lang="en-US" altLang="ja-JP" sz="1200" dirty="0" smtClean="0">
                <a:latin typeface="+mj-ea"/>
                <a:ea typeface="+mj-ea"/>
              </a:endParaRPr>
            </a:p>
            <a:p>
              <a:r>
                <a:rPr kumimoji="1" lang="ja-JP" altLang="en-US" sz="1200" dirty="0" smtClean="0">
                  <a:latin typeface="+mj-ea"/>
                  <a:ea typeface="+mj-ea"/>
                </a:rPr>
                <a:t>地域森林コミュニティ促進</a:t>
              </a:r>
            </a:p>
          </p:txBody>
        </p:sp>
        <p:sp>
          <p:nvSpPr>
            <p:cNvPr id="56" name="右矢印 55"/>
            <p:cNvSpPr/>
            <p:nvPr/>
          </p:nvSpPr>
          <p:spPr>
            <a:xfrm>
              <a:off x="4360386" y="2025745"/>
              <a:ext cx="1381193" cy="284360"/>
            </a:xfrm>
            <a:prstGeom prst="rightArrow">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935644" y="2864047"/>
              <a:ext cx="1610434" cy="276999"/>
            </a:xfrm>
            <a:prstGeom prst="rect">
              <a:avLst/>
            </a:prstGeom>
            <a:solidFill>
              <a:schemeClr val="accent4">
                <a:lumMod val="75000"/>
              </a:schemeClr>
            </a:solidFill>
            <a:ln>
              <a:solidFill>
                <a:schemeClr val="accent1">
                  <a:shade val="50000"/>
                </a:schemeClr>
              </a:solidFill>
            </a:ln>
          </p:spPr>
          <p:txBody>
            <a:bodyPr wrap="square" rtlCol="0">
              <a:spAutoFit/>
            </a:bodyPr>
            <a:lstStyle/>
            <a:p>
              <a:r>
                <a:rPr kumimoji="1" lang="en-US" altLang="ja-JP" sz="1200" dirty="0" smtClean="0">
                  <a:latin typeface="+mj-ea"/>
                  <a:ea typeface="+mj-ea"/>
                </a:rPr>
                <a:t>NPO</a:t>
              </a:r>
              <a:r>
                <a:rPr kumimoji="1" lang="ja-JP" altLang="en-US" sz="1200" dirty="0" smtClean="0">
                  <a:latin typeface="+mj-ea"/>
                  <a:ea typeface="+mj-ea"/>
                </a:rPr>
                <a:t>　モリタン</a:t>
              </a:r>
            </a:p>
          </p:txBody>
        </p:sp>
        <p:sp>
          <p:nvSpPr>
            <p:cNvPr id="58" name="テキスト ボックス 57"/>
            <p:cNvSpPr txBox="1"/>
            <p:nvPr/>
          </p:nvSpPr>
          <p:spPr>
            <a:xfrm>
              <a:off x="2758560" y="1879146"/>
              <a:ext cx="1746283" cy="451689"/>
            </a:xfrm>
            <a:prstGeom prst="rect">
              <a:avLst/>
            </a:prstGeom>
            <a:solidFill>
              <a:srgbClr val="FFC000">
                <a:alpha val="48000"/>
              </a:srgbClr>
            </a:solidFill>
          </p:spPr>
          <p:txBody>
            <a:bodyPr wrap="square" rtlCol="0">
              <a:spAutoFit/>
            </a:bodyPr>
            <a:lstStyle/>
            <a:p>
              <a:r>
                <a:rPr kumimoji="1" lang="ja-JP" altLang="en-US" sz="1100" dirty="0" smtClean="0">
                  <a:latin typeface="+mj-ea"/>
                  <a:ea typeface="+mj-ea"/>
                </a:rPr>
                <a:t>山林入手（事業②）</a:t>
              </a:r>
              <a:r>
                <a:rPr lang="ja-JP" altLang="en-US" sz="1100" dirty="0" smtClean="0">
                  <a:latin typeface="+mj-ea"/>
                  <a:ea typeface="+mj-ea"/>
                </a:rPr>
                <a:t>山林資産プール</a:t>
              </a:r>
              <a:endParaRPr kumimoji="1" lang="ja-JP" altLang="en-US" sz="1100" dirty="0" smtClean="0">
                <a:latin typeface="+mj-ea"/>
                <a:ea typeface="+mj-ea"/>
              </a:endParaRPr>
            </a:p>
          </p:txBody>
        </p:sp>
        <p:sp>
          <p:nvSpPr>
            <p:cNvPr id="59" name="テキスト ボックス 58"/>
            <p:cNvSpPr txBox="1"/>
            <p:nvPr/>
          </p:nvSpPr>
          <p:spPr>
            <a:xfrm>
              <a:off x="1982093" y="1061190"/>
              <a:ext cx="970120" cy="276999"/>
            </a:xfrm>
            <a:prstGeom prst="rect">
              <a:avLst/>
            </a:prstGeom>
            <a:solidFill>
              <a:schemeClr val="accent4">
                <a:lumMod val="75000"/>
              </a:schemeClr>
            </a:solidFill>
            <a:ln>
              <a:solidFill>
                <a:schemeClr val="accent1">
                  <a:shade val="50000"/>
                </a:schemeClr>
              </a:solidFill>
            </a:ln>
          </p:spPr>
          <p:txBody>
            <a:bodyPr wrap="square" rtlCol="0">
              <a:spAutoFit/>
            </a:bodyPr>
            <a:lstStyle/>
            <a:p>
              <a:r>
                <a:rPr kumimoji="1" lang="ja-JP" altLang="en-US" sz="1200" dirty="0" smtClean="0">
                  <a:latin typeface="+mj-ea"/>
                  <a:ea typeface="+mj-ea"/>
                </a:rPr>
                <a:t>旧山主</a:t>
              </a:r>
            </a:p>
          </p:txBody>
        </p:sp>
        <p:sp>
          <p:nvSpPr>
            <p:cNvPr id="60" name="テキスト ボックス 59"/>
            <p:cNvSpPr txBox="1"/>
            <p:nvPr/>
          </p:nvSpPr>
          <p:spPr>
            <a:xfrm>
              <a:off x="3308364" y="1066439"/>
              <a:ext cx="1690091" cy="290372"/>
            </a:xfrm>
            <a:prstGeom prst="rect">
              <a:avLst/>
            </a:prstGeom>
            <a:solidFill>
              <a:schemeClr val="accent4">
                <a:lumMod val="75000"/>
              </a:schemeClr>
            </a:solidFill>
            <a:ln>
              <a:solidFill>
                <a:schemeClr val="accent1">
                  <a:shade val="50000"/>
                </a:schemeClr>
              </a:solidFill>
            </a:ln>
          </p:spPr>
          <p:txBody>
            <a:bodyPr wrap="square" rtlCol="0">
              <a:spAutoFit/>
            </a:bodyPr>
            <a:lstStyle/>
            <a:p>
              <a:r>
                <a:rPr lang="ja-JP" altLang="en-US" sz="1200" dirty="0" smtClean="0">
                  <a:latin typeface="+mj-ea"/>
                  <a:ea typeface="+mj-ea"/>
                </a:rPr>
                <a:t>弁護士・司法書士</a:t>
              </a:r>
              <a:endParaRPr kumimoji="1" lang="ja-JP" altLang="en-US" sz="1200" dirty="0" smtClean="0">
                <a:latin typeface="+mj-ea"/>
                <a:ea typeface="+mj-ea"/>
              </a:endParaRPr>
            </a:p>
          </p:txBody>
        </p:sp>
        <p:sp>
          <p:nvSpPr>
            <p:cNvPr id="61" name="右矢印 60"/>
            <p:cNvSpPr/>
            <p:nvPr/>
          </p:nvSpPr>
          <p:spPr>
            <a:xfrm rot="5400000">
              <a:off x="3809071" y="1568143"/>
              <a:ext cx="453292" cy="30030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右矢印 61"/>
            <p:cNvSpPr/>
            <p:nvPr/>
          </p:nvSpPr>
          <p:spPr>
            <a:xfrm rot="5400000">
              <a:off x="2040925" y="1570530"/>
              <a:ext cx="480990" cy="25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右矢印 62"/>
            <p:cNvSpPr/>
            <p:nvPr/>
          </p:nvSpPr>
          <p:spPr>
            <a:xfrm rot="8548509">
              <a:off x="2802729" y="2475252"/>
              <a:ext cx="453292" cy="30030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p:cNvSpPr txBox="1"/>
          <p:nvPr/>
        </p:nvSpPr>
        <p:spPr>
          <a:xfrm>
            <a:off x="3944124" y="2307632"/>
            <a:ext cx="800415" cy="276999"/>
          </a:xfrm>
          <a:prstGeom prst="rect">
            <a:avLst/>
          </a:prstGeom>
          <a:solidFill>
            <a:srgbClr val="00B0F0"/>
          </a:solidFill>
        </p:spPr>
        <p:txBody>
          <a:bodyPr wrap="square" rtlCol="0">
            <a:spAutoFit/>
          </a:bodyPr>
          <a:lstStyle/>
          <a:p>
            <a:r>
              <a:rPr kumimoji="1" lang="ja-JP" altLang="en-US" sz="1200" dirty="0" smtClean="0">
                <a:latin typeface="+mj-ea"/>
                <a:ea typeface="+mj-ea"/>
              </a:rPr>
              <a:t>森林寄付</a:t>
            </a:r>
            <a:endParaRPr kumimoji="1" lang="ja-JP" altLang="en-US" sz="1200" dirty="0" smtClean="0">
              <a:latin typeface="+mj-ea"/>
              <a:ea typeface="+mj-ea"/>
            </a:endParaRPr>
          </a:p>
        </p:txBody>
      </p:sp>
      <p:sp>
        <p:nvSpPr>
          <p:cNvPr id="17" name="角丸四角形 16"/>
          <p:cNvSpPr/>
          <p:nvPr/>
        </p:nvSpPr>
        <p:spPr>
          <a:xfrm>
            <a:off x="2677235" y="850279"/>
            <a:ext cx="4233579" cy="1834423"/>
          </a:xfrm>
          <a:prstGeom prst="roundRect">
            <a:avLst/>
          </a:prstGeom>
          <a:solidFill>
            <a:schemeClr val="accent4">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365478" y="933127"/>
            <a:ext cx="1489344" cy="276999"/>
          </a:xfrm>
          <a:prstGeom prst="rect">
            <a:avLst/>
          </a:prstGeom>
          <a:noFill/>
        </p:spPr>
        <p:txBody>
          <a:bodyPr wrap="square" rtlCol="0">
            <a:spAutoFit/>
          </a:bodyPr>
          <a:lstStyle/>
          <a:p>
            <a:r>
              <a:rPr kumimoji="1" lang="ja-JP" altLang="en-US" sz="1200" dirty="0" smtClean="0">
                <a:latin typeface="+mj-ea"/>
                <a:ea typeface="+mj-ea"/>
              </a:rPr>
              <a:t>●今後検討事業</a:t>
            </a:r>
          </a:p>
        </p:txBody>
      </p:sp>
      <p:sp>
        <p:nvSpPr>
          <p:cNvPr id="38" name="右矢印 37"/>
          <p:cNvSpPr/>
          <p:nvPr/>
        </p:nvSpPr>
        <p:spPr>
          <a:xfrm rot="16200000">
            <a:off x="982226" y="3092124"/>
            <a:ext cx="676639" cy="204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03034" y="3037668"/>
            <a:ext cx="800415" cy="461665"/>
          </a:xfrm>
          <a:prstGeom prst="rect">
            <a:avLst/>
          </a:prstGeom>
          <a:solidFill>
            <a:srgbClr val="00B0F0"/>
          </a:solidFill>
        </p:spPr>
        <p:txBody>
          <a:bodyPr wrap="square" rtlCol="0">
            <a:spAutoFit/>
          </a:bodyPr>
          <a:lstStyle/>
          <a:p>
            <a:r>
              <a:rPr kumimoji="1" lang="ja-JP" altLang="en-US" sz="1200" dirty="0" smtClean="0">
                <a:latin typeface="+mj-ea"/>
                <a:ea typeface="+mj-ea"/>
              </a:rPr>
              <a:t>森林活用企画</a:t>
            </a:r>
            <a:endParaRPr kumimoji="1" lang="ja-JP" altLang="en-US" sz="1200" dirty="0" smtClean="0">
              <a:latin typeface="+mj-ea"/>
              <a:ea typeface="+mj-ea"/>
            </a:endParaRPr>
          </a:p>
        </p:txBody>
      </p:sp>
      <p:sp>
        <p:nvSpPr>
          <p:cNvPr id="43" name="テキスト ボックス 42"/>
          <p:cNvSpPr txBox="1"/>
          <p:nvPr/>
        </p:nvSpPr>
        <p:spPr>
          <a:xfrm>
            <a:off x="3704657" y="1405563"/>
            <a:ext cx="1617970" cy="276999"/>
          </a:xfrm>
          <a:prstGeom prst="rect">
            <a:avLst/>
          </a:prstGeom>
          <a:solidFill>
            <a:srgbClr val="00B0F0"/>
          </a:solidFill>
        </p:spPr>
        <p:txBody>
          <a:bodyPr wrap="square" rtlCol="0">
            <a:spAutoFit/>
          </a:bodyPr>
          <a:lstStyle/>
          <a:p>
            <a:r>
              <a:rPr kumimoji="1" lang="ja-JP" altLang="en-US" sz="1200" dirty="0" smtClean="0">
                <a:latin typeface="+mj-ea"/>
                <a:ea typeface="+mj-ea"/>
              </a:rPr>
              <a:t>管財物件・相続物件</a:t>
            </a:r>
            <a:endParaRPr kumimoji="1" lang="ja-JP" altLang="en-US" sz="1200" dirty="0" smtClean="0">
              <a:latin typeface="+mj-ea"/>
              <a:ea typeface="+mj-ea"/>
            </a:endParaRPr>
          </a:p>
        </p:txBody>
      </p:sp>
    </p:spTree>
    <p:extLst>
      <p:ext uri="{BB962C8B-B14F-4D97-AF65-F5344CB8AC3E}">
        <p14:creationId xmlns:p14="http://schemas.microsoft.com/office/powerpoint/2010/main" val="3976791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2709" y="1241892"/>
            <a:ext cx="9278390" cy="4386398"/>
          </a:xfrm>
        </p:spPr>
        <p:txBody>
          <a:bodyPr>
            <a:normAutofit/>
          </a:bodyPr>
          <a:lstStyle/>
          <a:p>
            <a:pPr marL="0" indent="0">
              <a:spcBef>
                <a:spcPts val="0"/>
              </a:spcBef>
              <a:buNone/>
            </a:pPr>
            <a:endParaRPr lang="en-US" altLang="ja-JP" sz="2800" dirty="0" smtClean="0">
              <a:solidFill>
                <a:srgbClr val="002060"/>
              </a:solidFill>
            </a:endParaRPr>
          </a:p>
          <a:p>
            <a:pPr marL="0" indent="0">
              <a:spcBef>
                <a:spcPts val="0"/>
              </a:spcBef>
              <a:buNone/>
            </a:pPr>
            <a:endParaRPr lang="ja-JP" altLang="en-US" sz="2400" dirty="0">
              <a:solidFill>
                <a:srgbClr val="002060"/>
              </a:solidFill>
            </a:endParaRPr>
          </a:p>
        </p:txBody>
      </p:sp>
      <p:sp>
        <p:nvSpPr>
          <p:cNvPr id="5" name="テキスト ボックス 4"/>
          <p:cNvSpPr txBox="1"/>
          <p:nvPr/>
        </p:nvSpPr>
        <p:spPr>
          <a:xfrm>
            <a:off x="-6350" y="217109"/>
            <a:ext cx="9906000" cy="830997"/>
          </a:xfrm>
          <a:prstGeom prst="rect">
            <a:avLst/>
          </a:prstGeom>
          <a:solidFill>
            <a:schemeClr val="accent4">
              <a:lumMod val="75000"/>
              <a:alpha val="83000"/>
            </a:scheme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タイトル 1"/>
          <p:cNvSpPr>
            <a:spLocks noGrp="1"/>
          </p:cNvSpPr>
          <p:nvPr>
            <p:ph type="title"/>
          </p:nvPr>
        </p:nvSpPr>
        <p:spPr>
          <a:xfrm>
            <a:off x="495299" y="239601"/>
            <a:ext cx="7083689" cy="808505"/>
          </a:xfrm>
        </p:spPr>
        <p:txBody>
          <a:bodyPr>
            <a:normAutofit/>
          </a:bodyPr>
          <a:lstStyle/>
          <a:p>
            <a:pPr algn="l"/>
            <a:r>
              <a:rPr kumimoji="1" lang="ja-JP" altLang="en-US" dirty="0" smtClean="0"/>
              <a:t>どうして、森林探偵なのか</a:t>
            </a:r>
            <a:endParaRPr kumimoji="1" lang="ja-JP" altLang="en-US" dirty="0"/>
          </a:p>
        </p:txBody>
      </p:sp>
      <p:sp>
        <p:nvSpPr>
          <p:cNvPr id="6" name="テキスト ボックス 5"/>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テキスト ボックス 6"/>
          <p:cNvSpPr txBox="1"/>
          <p:nvPr/>
        </p:nvSpPr>
        <p:spPr>
          <a:xfrm>
            <a:off x="4074685" y="5812352"/>
            <a:ext cx="5175057" cy="461665"/>
          </a:xfrm>
          <a:prstGeom prst="rect">
            <a:avLst/>
          </a:prstGeom>
          <a:solidFill>
            <a:srgbClr val="00B0F0"/>
          </a:solidFill>
          <a:ln>
            <a:solidFill>
              <a:schemeClr val="accent2">
                <a:lumMod val="50000"/>
              </a:schemeClr>
            </a:solidFill>
          </a:ln>
        </p:spPr>
        <p:txBody>
          <a:bodyPr wrap="square" rtlCol="0">
            <a:spAutoFit/>
          </a:bodyPr>
          <a:lstStyle/>
          <a:p>
            <a:r>
              <a:rPr kumimoji="1" lang="ja-JP" altLang="en-US" sz="2400" b="1" dirty="0" smtClean="0">
                <a:latin typeface="+mj-ea"/>
                <a:ea typeface="+mj-ea"/>
              </a:rPr>
              <a:t>→　山主の森林資産、運用意欲低下</a:t>
            </a:r>
            <a:endParaRPr kumimoji="1" lang="ja-JP" altLang="en-US" sz="2400" b="1" dirty="0">
              <a:latin typeface="+mj-ea"/>
              <a:ea typeface="+mj-ea"/>
            </a:endParaRPr>
          </a:p>
        </p:txBody>
      </p:sp>
      <p:pic>
        <p:nvPicPr>
          <p:cNvPr id="9" name="図 8" descr="C:\Users\aki\Desktop\パンフイラスト\000018.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2155" y="1763293"/>
            <a:ext cx="757587" cy="1284635"/>
          </a:xfrm>
          <a:prstGeom prst="rect">
            <a:avLst/>
          </a:prstGeom>
          <a:noFill/>
          <a:ln>
            <a:noFill/>
          </a:ln>
        </p:spPr>
      </p:pic>
      <p:grpSp>
        <p:nvGrpSpPr>
          <p:cNvPr id="11" name="グループ化 10"/>
          <p:cNvGrpSpPr/>
          <p:nvPr/>
        </p:nvGrpSpPr>
        <p:grpSpPr>
          <a:xfrm>
            <a:off x="8446455" y="2930002"/>
            <a:ext cx="1275188" cy="818397"/>
            <a:chOff x="7646323" y="4326901"/>
            <a:chExt cx="1275188" cy="818397"/>
          </a:xfrm>
        </p:grpSpPr>
        <p:pic>
          <p:nvPicPr>
            <p:cNvPr id="1026" name="Picture 2" descr="C:\Users\aki\AppData\Local\Microsoft\Windows\Temporary Internet Files\Content.IE5\KRUMYZ6O\MC90023490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46323" y="4601613"/>
              <a:ext cx="1275188" cy="54368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113457" y="4326901"/>
              <a:ext cx="395785" cy="584775"/>
            </a:xfrm>
            <a:prstGeom prst="rect">
              <a:avLst/>
            </a:prstGeom>
            <a:noFill/>
          </p:spPr>
          <p:txBody>
            <a:bodyPr wrap="square" rtlCol="0">
              <a:spAutoFit/>
            </a:bodyPr>
            <a:lstStyle/>
            <a:p>
              <a:r>
                <a:rPr kumimoji="1" lang="ja-JP" altLang="en-US" sz="3200" dirty="0" smtClean="0">
                  <a:solidFill>
                    <a:srgbClr val="FF0000"/>
                  </a:solidFill>
                  <a:effectLst>
                    <a:outerShdw blurRad="38100" dist="38100" dir="2700000" algn="tl">
                      <a:srgbClr val="000000">
                        <a:alpha val="43137"/>
                      </a:srgbClr>
                    </a:outerShdw>
                  </a:effectLst>
                  <a:latin typeface="+mj-ea"/>
                  <a:ea typeface="+mj-ea"/>
                </a:rPr>
                <a:t>？</a:t>
              </a:r>
              <a:endParaRPr kumimoji="1" lang="ja-JP" altLang="en-US" sz="3200" dirty="0">
                <a:solidFill>
                  <a:srgbClr val="FF0000"/>
                </a:solidFill>
                <a:effectLst>
                  <a:outerShdw blurRad="38100" dist="38100" dir="2700000" algn="tl">
                    <a:srgbClr val="000000">
                      <a:alpha val="43137"/>
                    </a:srgbClr>
                  </a:outerShdw>
                </a:effectLst>
                <a:latin typeface="+mj-ea"/>
                <a:ea typeface="+mj-ea"/>
              </a:endParaRPr>
            </a:p>
          </p:txBody>
        </p:sp>
      </p:grpSp>
      <p:pic>
        <p:nvPicPr>
          <p:cNvPr id="2050" name="Picture 2" descr="http://www.rinya.maff.go.jp/j/kikaku/hakusyo/25hakusyo_h/summary/img/s06_02s.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08500" y="2030209"/>
            <a:ext cx="7974781" cy="327611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08501" y="1578627"/>
            <a:ext cx="7332368" cy="400110"/>
          </a:xfrm>
          <a:prstGeom prst="rect">
            <a:avLst/>
          </a:prstGeom>
          <a:noFill/>
        </p:spPr>
        <p:txBody>
          <a:bodyPr wrap="square" rtlCol="0">
            <a:spAutoFit/>
          </a:bodyPr>
          <a:lstStyle/>
          <a:p>
            <a:r>
              <a:rPr kumimoji="1" lang="ja-JP" altLang="en-US" sz="2000" b="1" dirty="0" smtClean="0"/>
              <a:t>●</a:t>
            </a:r>
            <a:r>
              <a:rPr kumimoji="1" lang="en-US" altLang="ja-JP" sz="2000" b="1" dirty="0" smtClean="0"/>
              <a:t>S50</a:t>
            </a:r>
            <a:r>
              <a:rPr kumimoji="1" lang="ja-JP" altLang="en-US" sz="2000" b="1" dirty="0" smtClean="0"/>
              <a:t>年代をピークに木材価格の低下　</a:t>
            </a:r>
            <a:endParaRPr kumimoji="1" lang="ja-JP" altLang="en-US" sz="2000" b="1" dirty="0"/>
          </a:p>
        </p:txBody>
      </p:sp>
      <p:sp>
        <p:nvSpPr>
          <p:cNvPr id="8" name="テキスト ボックス 7"/>
          <p:cNvSpPr txBox="1"/>
          <p:nvPr/>
        </p:nvSpPr>
        <p:spPr>
          <a:xfrm>
            <a:off x="1486161" y="2268282"/>
            <a:ext cx="382585" cy="954107"/>
          </a:xfrm>
          <a:prstGeom prst="rect">
            <a:avLst/>
          </a:prstGeom>
          <a:solidFill>
            <a:schemeClr val="bg1"/>
          </a:solidFill>
          <a:ln>
            <a:solidFill>
              <a:schemeClr val="bg1">
                <a:lumMod val="75000"/>
              </a:schemeClr>
            </a:solidFill>
          </a:ln>
        </p:spPr>
        <p:txBody>
          <a:bodyPr wrap="square" rtlCol="0">
            <a:spAutoFit/>
          </a:bodyPr>
          <a:lstStyle/>
          <a:p>
            <a:r>
              <a:rPr kumimoji="1" lang="ja-JP" altLang="en-US" sz="1400" dirty="0" smtClean="0"/>
              <a:t>昭和</a:t>
            </a:r>
            <a:r>
              <a:rPr kumimoji="1" lang="en-US" altLang="ja-JP" sz="1400" dirty="0" smtClean="0"/>
              <a:t>55</a:t>
            </a:r>
            <a:r>
              <a:rPr kumimoji="1" lang="ja-JP" altLang="en-US" sz="1400" dirty="0" smtClean="0"/>
              <a:t>年</a:t>
            </a:r>
            <a:endParaRPr kumimoji="1" lang="ja-JP" altLang="en-US" sz="1400" dirty="0"/>
          </a:p>
        </p:txBody>
      </p:sp>
    </p:spTree>
    <p:extLst>
      <p:ext uri="{BB962C8B-B14F-4D97-AF65-F5344CB8AC3E}">
        <p14:creationId xmlns:p14="http://schemas.microsoft.com/office/powerpoint/2010/main" val="163282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2709" y="1241892"/>
            <a:ext cx="9278390" cy="4386398"/>
          </a:xfrm>
        </p:spPr>
        <p:txBody>
          <a:bodyPr>
            <a:normAutofit/>
          </a:bodyPr>
          <a:lstStyle/>
          <a:p>
            <a:pPr marL="0" indent="0">
              <a:spcBef>
                <a:spcPts val="0"/>
              </a:spcBef>
              <a:buNone/>
            </a:pPr>
            <a:endParaRPr lang="en-US" altLang="ja-JP" sz="2800" dirty="0" smtClean="0">
              <a:solidFill>
                <a:srgbClr val="002060"/>
              </a:solidFill>
            </a:endParaRPr>
          </a:p>
          <a:p>
            <a:pPr marL="0" indent="0">
              <a:spcBef>
                <a:spcPts val="0"/>
              </a:spcBef>
              <a:buNone/>
            </a:pPr>
            <a:endParaRPr lang="ja-JP" altLang="en-US" sz="2400" dirty="0">
              <a:solidFill>
                <a:srgbClr val="002060"/>
              </a:solidFill>
            </a:endParaRPr>
          </a:p>
        </p:txBody>
      </p:sp>
      <p:sp>
        <p:nvSpPr>
          <p:cNvPr id="5" name="テキスト ボックス 4"/>
          <p:cNvSpPr txBox="1"/>
          <p:nvPr/>
        </p:nvSpPr>
        <p:spPr>
          <a:xfrm>
            <a:off x="-6350" y="217109"/>
            <a:ext cx="9906000" cy="830997"/>
          </a:xfrm>
          <a:prstGeom prst="rect">
            <a:avLst/>
          </a:prstGeom>
          <a:solidFill>
            <a:schemeClr val="accent4">
              <a:lumMod val="75000"/>
              <a:alpha val="83000"/>
            </a:scheme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タイトル 1"/>
          <p:cNvSpPr>
            <a:spLocks noGrp="1"/>
          </p:cNvSpPr>
          <p:nvPr>
            <p:ph type="title"/>
          </p:nvPr>
        </p:nvSpPr>
        <p:spPr>
          <a:xfrm>
            <a:off x="495299" y="239601"/>
            <a:ext cx="7083689" cy="808505"/>
          </a:xfrm>
        </p:spPr>
        <p:txBody>
          <a:bodyPr>
            <a:normAutofit/>
          </a:bodyPr>
          <a:lstStyle/>
          <a:p>
            <a:pPr algn="l"/>
            <a:r>
              <a:rPr kumimoji="1" lang="ja-JP" altLang="en-US" dirty="0" smtClean="0"/>
              <a:t>どうして、森林探偵なのか</a:t>
            </a:r>
            <a:endParaRPr kumimoji="1" lang="ja-JP" altLang="en-US" dirty="0"/>
          </a:p>
        </p:txBody>
      </p:sp>
      <p:sp>
        <p:nvSpPr>
          <p:cNvPr id="6" name="テキスト ボックス 5"/>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テキスト ボックス 6"/>
          <p:cNvSpPr txBox="1"/>
          <p:nvPr/>
        </p:nvSpPr>
        <p:spPr>
          <a:xfrm>
            <a:off x="3712191" y="6032409"/>
            <a:ext cx="5609175" cy="461665"/>
          </a:xfrm>
          <a:prstGeom prst="rect">
            <a:avLst/>
          </a:prstGeom>
          <a:solidFill>
            <a:srgbClr val="00B0F0"/>
          </a:solidFill>
          <a:ln>
            <a:solidFill>
              <a:schemeClr val="accent2">
                <a:lumMod val="50000"/>
              </a:schemeClr>
            </a:solidFill>
          </a:ln>
        </p:spPr>
        <p:txBody>
          <a:bodyPr wrap="square" rtlCol="0">
            <a:spAutoFit/>
          </a:bodyPr>
          <a:lstStyle/>
          <a:p>
            <a:r>
              <a:rPr kumimoji="1" lang="ja-JP" altLang="en-US" sz="2400" b="1" dirty="0" smtClean="0">
                <a:latin typeface="+mj-ea"/>
                <a:ea typeface="+mj-ea"/>
              </a:rPr>
              <a:t>→効率的な森林活用・管理が困難</a:t>
            </a:r>
            <a:endParaRPr kumimoji="1" lang="ja-JP" altLang="en-US" sz="2400" b="1" dirty="0">
              <a:latin typeface="+mj-ea"/>
              <a:ea typeface="+mj-ea"/>
            </a:endParaRPr>
          </a:p>
        </p:txBody>
      </p:sp>
      <p:pic>
        <p:nvPicPr>
          <p:cNvPr id="9" name="図 8" descr="C:\Users\aki\Desktop\パンフイラスト\000018.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2155" y="1763293"/>
            <a:ext cx="757587" cy="1284635"/>
          </a:xfrm>
          <a:prstGeom prst="rect">
            <a:avLst/>
          </a:prstGeom>
          <a:noFill/>
          <a:ln>
            <a:noFill/>
          </a:ln>
        </p:spPr>
      </p:pic>
      <p:grpSp>
        <p:nvGrpSpPr>
          <p:cNvPr id="11" name="グループ化 10"/>
          <p:cNvGrpSpPr/>
          <p:nvPr/>
        </p:nvGrpSpPr>
        <p:grpSpPr>
          <a:xfrm>
            <a:off x="8446455" y="2930002"/>
            <a:ext cx="1275188" cy="818397"/>
            <a:chOff x="7646323" y="4326901"/>
            <a:chExt cx="1275188" cy="818397"/>
          </a:xfrm>
        </p:grpSpPr>
        <p:pic>
          <p:nvPicPr>
            <p:cNvPr id="1026" name="Picture 2" descr="C:\Users\aki\AppData\Local\Microsoft\Windows\Temporary Internet Files\Content.IE5\KRUMYZ6O\MC90023490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46323" y="4601613"/>
              <a:ext cx="1275188" cy="54368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113457" y="4326901"/>
              <a:ext cx="395785" cy="584775"/>
            </a:xfrm>
            <a:prstGeom prst="rect">
              <a:avLst/>
            </a:prstGeom>
            <a:noFill/>
          </p:spPr>
          <p:txBody>
            <a:bodyPr wrap="square" rtlCol="0">
              <a:spAutoFit/>
            </a:bodyPr>
            <a:lstStyle/>
            <a:p>
              <a:r>
                <a:rPr kumimoji="1" lang="ja-JP" altLang="en-US" sz="3200" dirty="0" smtClean="0">
                  <a:solidFill>
                    <a:srgbClr val="FF0000"/>
                  </a:solidFill>
                  <a:effectLst>
                    <a:outerShdw blurRad="38100" dist="38100" dir="2700000" algn="tl">
                      <a:srgbClr val="000000">
                        <a:alpha val="43137"/>
                      </a:srgbClr>
                    </a:outerShdw>
                  </a:effectLst>
                  <a:latin typeface="+mj-ea"/>
                  <a:ea typeface="+mj-ea"/>
                </a:rPr>
                <a:t>？</a:t>
              </a:r>
              <a:endParaRPr kumimoji="1" lang="ja-JP" altLang="en-US" sz="3200" dirty="0">
                <a:solidFill>
                  <a:srgbClr val="FF0000"/>
                </a:solidFill>
                <a:effectLst>
                  <a:outerShdw blurRad="38100" dist="38100" dir="2700000" algn="tl">
                    <a:srgbClr val="000000">
                      <a:alpha val="43137"/>
                    </a:srgbClr>
                  </a:outerShdw>
                </a:effectLst>
                <a:latin typeface="+mj-ea"/>
                <a:ea typeface="+mj-ea"/>
              </a:endParaRPr>
            </a:p>
          </p:txBody>
        </p:sp>
      </p:grpSp>
      <p:sp>
        <p:nvSpPr>
          <p:cNvPr id="15" name="テキスト ボックス 14"/>
          <p:cNvSpPr txBox="1"/>
          <p:nvPr/>
        </p:nvSpPr>
        <p:spPr>
          <a:xfrm>
            <a:off x="321603" y="1562044"/>
            <a:ext cx="8061678" cy="677108"/>
          </a:xfrm>
          <a:prstGeom prst="rect">
            <a:avLst/>
          </a:prstGeom>
          <a:noFill/>
        </p:spPr>
        <p:txBody>
          <a:bodyPr wrap="square" rtlCol="0">
            <a:spAutoFit/>
          </a:bodyPr>
          <a:lstStyle/>
          <a:p>
            <a:r>
              <a:rPr kumimoji="1" lang="ja-JP" altLang="en-US" sz="2000" b="1" dirty="0" smtClean="0"/>
              <a:t>●所有山林規模が</a:t>
            </a:r>
            <a:r>
              <a:rPr kumimoji="1" lang="en-US" altLang="ja-JP" sz="2000" b="1" dirty="0" smtClean="0"/>
              <a:t>5ha</a:t>
            </a:r>
            <a:r>
              <a:rPr kumimoji="1" lang="ja-JP" altLang="en-US" sz="2000" b="1" dirty="0" smtClean="0"/>
              <a:t>以下と小さく点在　</a:t>
            </a:r>
            <a:endParaRPr kumimoji="1" lang="en-US" altLang="ja-JP" sz="2000" b="1" dirty="0" smtClean="0"/>
          </a:p>
          <a:p>
            <a:endParaRPr kumimoji="1" lang="ja-JP" altLang="en-US" dirty="0"/>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1603" y="2174543"/>
            <a:ext cx="7915791" cy="316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4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2709" y="1241892"/>
            <a:ext cx="9278390" cy="4386398"/>
          </a:xfrm>
        </p:spPr>
        <p:txBody>
          <a:bodyPr>
            <a:normAutofit/>
          </a:bodyPr>
          <a:lstStyle/>
          <a:p>
            <a:pPr marL="0" indent="0">
              <a:buNone/>
            </a:pPr>
            <a:r>
              <a:rPr lang="ja-JP" altLang="en-US" sz="2400" dirty="0" smtClean="0">
                <a:solidFill>
                  <a:srgbClr val="002060"/>
                </a:solidFill>
                <a:latin typeface="HGSｺﾞｼｯｸE" panose="020B0900000000000000" pitchFamily="50" charset="-128"/>
                <a:ea typeface="HGSｺﾞｼｯｸE" panose="020B0900000000000000" pitchFamily="50" charset="-128"/>
              </a:rPr>
              <a:t>■</a:t>
            </a:r>
            <a:r>
              <a:rPr lang="ja-JP" altLang="en-US" sz="2400" b="1" dirty="0" smtClean="0">
                <a:solidFill>
                  <a:srgbClr val="00206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森は現実に存在するが、</a:t>
            </a:r>
            <a:endParaRPr lang="en-US" altLang="ja-JP" sz="2400" b="1" dirty="0" smtClean="0">
              <a:solidFill>
                <a:srgbClr val="002060"/>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endParaRPr>
          </a:p>
          <a:p>
            <a:pPr marL="0" indent="0">
              <a:buNone/>
            </a:pPr>
            <a:r>
              <a:rPr lang="ja-JP" altLang="en-US" sz="2400" dirty="0" smtClean="0">
                <a:solidFill>
                  <a:srgbClr val="002060"/>
                </a:solidFill>
                <a:latin typeface="HGSｺﾞｼｯｸE" panose="020B0900000000000000" pitchFamily="50" charset="-128"/>
                <a:ea typeface="HGSｺﾞｼｯｸE" panose="020B0900000000000000" pitchFamily="50" charset="-128"/>
              </a:rPr>
              <a:t>　かつての様に、木材生産・資産運用を</a:t>
            </a:r>
            <a:endParaRPr lang="en-US" altLang="ja-JP" sz="2400"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sz="2400" dirty="0">
                <a:solidFill>
                  <a:srgbClr val="002060"/>
                </a:solidFill>
                <a:latin typeface="HGSｺﾞｼｯｸE" panose="020B0900000000000000" pitchFamily="50" charset="-128"/>
                <a:ea typeface="HGSｺﾞｼｯｸE" panose="020B0900000000000000" pitchFamily="50" charset="-128"/>
              </a:rPr>
              <a:t>　</a:t>
            </a:r>
            <a:r>
              <a:rPr lang="ja-JP" altLang="en-US" sz="2400" dirty="0" smtClean="0">
                <a:solidFill>
                  <a:srgbClr val="002060"/>
                </a:solidFill>
                <a:latin typeface="HGSｺﾞｼｯｸE" panose="020B0900000000000000" pitchFamily="50" charset="-128"/>
                <a:ea typeface="HGSｺﾞｼｯｸE" panose="020B0900000000000000" pitchFamily="50" charset="-128"/>
              </a:rPr>
              <a:t>　　　　　　　　　　山主個人が容易に行う環境にない。</a:t>
            </a:r>
            <a:endParaRPr lang="en-US" altLang="ja-JP" sz="2400" dirty="0" smtClean="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sz="2400" dirty="0">
                <a:solidFill>
                  <a:srgbClr val="002060"/>
                </a:solidFill>
              </a:rPr>
              <a:t>　</a:t>
            </a:r>
            <a:endParaRPr lang="en-US" altLang="ja-JP" sz="2400" dirty="0" smtClean="0">
              <a:solidFill>
                <a:srgbClr val="002060"/>
              </a:solidFill>
            </a:endParaRPr>
          </a:p>
          <a:p>
            <a:pPr marL="0" indent="0">
              <a:buNone/>
            </a:pPr>
            <a:r>
              <a:rPr lang="ja-JP" altLang="en-US" sz="2400" dirty="0">
                <a:solidFill>
                  <a:srgbClr val="002060"/>
                </a:solidFill>
              </a:rPr>
              <a:t>　</a:t>
            </a:r>
            <a:endParaRPr lang="en-US" altLang="ja-JP" sz="2400" dirty="0" smtClean="0">
              <a:solidFill>
                <a:srgbClr val="002060"/>
              </a:solidFill>
            </a:endParaRPr>
          </a:p>
          <a:p>
            <a:pPr marL="0" indent="0">
              <a:buNone/>
            </a:pPr>
            <a:r>
              <a:rPr lang="ja-JP" altLang="en-US" sz="2400" dirty="0" smtClean="0">
                <a:solidFill>
                  <a:srgbClr val="002060"/>
                </a:solidFill>
              </a:rPr>
              <a:t>　</a:t>
            </a:r>
            <a:r>
              <a:rPr lang="ja-JP" altLang="en-US" sz="2400" dirty="0">
                <a:solidFill>
                  <a:srgbClr val="002060"/>
                </a:solidFill>
                <a:latin typeface="HGSｺﾞｼｯｸE" panose="020B0900000000000000" pitchFamily="50" charset="-128"/>
                <a:ea typeface="HGSｺﾞｼｯｸE" panose="020B0900000000000000" pitchFamily="50" charset="-128"/>
              </a:rPr>
              <a:t>現在の山林所有者は、どこに自分の山があるのか知らない。</a:t>
            </a:r>
            <a:endParaRPr lang="en-US" altLang="ja-JP" sz="2400" dirty="0">
              <a:solidFill>
                <a:srgbClr val="002060"/>
              </a:solidFill>
              <a:latin typeface="HGSｺﾞｼｯｸE" panose="020B0900000000000000" pitchFamily="50" charset="-128"/>
              <a:ea typeface="HGSｺﾞｼｯｸE" panose="020B0900000000000000" pitchFamily="50" charset="-128"/>
            </a:endParaRPr>
          </a:p>
          <a:p>
            <a:pPr marL="0" indent="0">
              <a:buNone/>
            </a:pPr>
            <a:r>
              <a:rPr lang="ja-JP" altLang="en-US" sz="2400" dirty="0">
                <a:solidFill>
                  <a:srgbClr val="002060"/>
                </a:solidFill>
                <a:latin typeface="HGSｺﾞｼｯｸE" panose="020B0900000000000000" pitchFamily="50" charset="-128"/>
                <a:ea typeface="HGSｺﾞｼｯｸE" panose="020B0900000000000000" pitchFamily="50" charset="-128"/>
              </a:rPr>
              <a:t>　　　　　　　　　</a:t>
            </a:r>
            <a:r>
              <a:rPr lang="ja-JP" altLang="en-US" sz="2400" dirty="0" smtClean="0">
                <a:solidFill>
                  <a:srgbClr val="002060"/>
                </a:solidFill>
                <a:latin typeface="HGSｺﾞｼｯｸE" panose="020B0900000000000000" pitchFamily="50" charset="-128"/>
                <a:ea typeface="HGSｺﾞｼｯｸE" panose="020B0900000000000000" pitchFamily="50" charset="-128"/>
              </a:rPr>
              <a:t>自分</a:t>
            </a:r>
            <a:r>
              <a:rPr lang="ja-JP" altLang="en-US" sz="2400" dirty="0">
                <a:solidFill>
                  <a:srgbClr val="002060"/>
                </a:solidFill>
                <a:latin typeface="HGSｺﾞｼｯｸE" panose="020B0900000000000000" pitchFamily="50" charset="-128"/>
                <a:ea typeface="HGSｺﾞｼｯｸE" panose="020B0900000000000000" pitchFamily="50" charset="-128"/>
              </a:rPr>
              <a:t>の山の価値がわからない。</a:t>
            </a:r>
            <a:endParaRPr lang="en-US" altLang="ja-JP" sz="2400" dirty="0">
              <a:solidFill>
                <a:srgbClr val="002060"/>
              </a:solidFill>
              <a:latin typeface="HGSｺﾞｼｯｸE" panose="020B0900000000000000" pitchFamily="50" charset="-128"/>
              <a:ea typeface="HGSｺﾞｼｯｸE" panose="020B0900000000000000" pitchFamily="50" charset="-128"/>
            </a:endParaRPr>
          </a:p>
          <a:p>
            <a:pPr marL="0" indent="0">
              <a:buNone/>
            </a:pPr>
            <a:endParaRPr lang="en-US" altLang="ja-JP" sz="2800" dirty="0" smtClean="0">
              <a:solidFill>
                <a:srgbClr val="002060"/>
              </a:solidFill>
            </a:endParaRPr>
          </a:p>
          <a:p>
            <a:pPr marL="0" indent="0">
              <a:spcBef>
                <a:spcPts val="0"/>
              </a:spcBef>
              <a:buNone/>
            </a:pPr>
            <a:endParaRPr lang="en-US" altLang="ja-JP" sz="2800" dirty="0" smtClean="0">
              <a:solidFill>
                <a:srgbClr val="002060"/>
              </a:solidFill>
            </a:endParaRPr>
          </a:p>
          <a:p>
            <a:pPr marL="0" indent="0">
              <a:spcBef>
                <a:spcPts val="0"/>
              </a:spcBef>
              <a:buNone/>
            </a:pPr>
            <a:endParaRPr lang="ja-JP" altLang="en-US" sz="2400" dirty="0">
              <a:solidFill>
                <a:srgbClr val="002060"/>
              </a:solidFill>
            </a:endParaRPr>
          </a:p>
        </p:txBody>
      </p:sp>
      <p:sp>
        <p:nvSpPr>
          <p:cNvPr id="5" name="テキスト ボックス 4"/>
          <p:cNvSpPr txBox="1"/>
          <p:nvPr/>
        </p:nvSpPr>
        <p:spPr>
          <a:xfrm>
            <a:off x="0" y="217109"/>
            <a:ext cx="9906000" cy="830997"/>
          </a:xfrm>
          <a:prstGeom prst="rect">
            <a:avLst/>
          </a:prstGeom>
          <a:solidFill>
            <a:schemeClr val="accent4">
              <a:lumMod val="75000"/>
              <a:alpha val="83000"/>
            </a:scheme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タイトル 1"/>
          <p:cNvSpPr>
            <a:spLocks noGrp="1"/>
          </p:cNvSpPr>
          <p:nvPr>
            <p:ph type="title"/>
          </p:nvPr>
        </p:nvSpPr>
        <p:spPr>
          <a:xfrm>
            <a:off x="495299" y="239601"/>
            <a:ext cx="7083689" cy="808505"/>
          </a:xfrm>
        </p:spPr>
        <p:txBody>
          <a:bodyPr>
            <a:normAutofit/>
          </a:bodyPr>
          <a:lstStyle/>
          <a:p>
            <a:pPr algn="l"/>
            <a:r>
              <a:rPr kumimoji="1" lang="ja-JP" altLang="en-US" dirty="0" smtClean="0"/>
              <a:t>どうして、森林探偵なのか</a:t>
            </a:r>
            <a:endParaRPr kumimoji="1" lang="ja-JP" altLang="en-US" dirty="0"/>
          </a:p>
        </p:txBody>
      </p:sp>
      <p:sp>
        <p:nvSpPr>
          <p:cNvPr id="6" name="テキスト ボックス 5"/>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テキスト ボックス 6"/>
          <p:cNvSpPr txBox="1"/>
          <p:nvPr/>
        </p:nvSpPr>
        <p:spPr>
          <a:xfrm>
            <a:off x="1014153" y="2780593"/>
            <a:ext cx="5024716" cy="461665"/>
          </a:xfrm>
          <a:prstGeom prst="rect">
            <a:avLst/>
          </a:prstGeom>
          <a:solidFill>
            <a:srgbClr val="00B0F0"/>
          </a:solidFill>
          <a:ln>
            <a:solidFill>
              <a:schemeClr val="accent2">
                <a:lumMod val="50000"/>
              </a:schemeClr>
            </a:solidFill>
          </a:ln>
        </p:spPr>
        <p:txBody>
          <a:bodyPr wrap="square" rtlCol="0">
            <a:spAutoFit/>
          </a:bodyPr>
          <a:lstStyle/>
          <a:p>
            <a:r>
              <a:rPr kumimoji="1" lang="ja-JP" altLang="en-US" sz="2400" b="1" dirty="0" smtClean="0">
                <a:latin typeface="+mj-ea"/>
                <a:ea typeface="+mj-ea"/>
              </a:rPr>
              <a:t>→「山と切れた」山主が増加</a:t>
            </a:r>
            <a:endParaRPr kumimoji="1" lang="ja-JP" altLang="en-US" sz="2400" b="1" dirty="0">
              <a:latin typeface="+mj-ea"/>
              <a:ea typeface="+mj-ea"/>
            </a:endParaRPr>
          </a:p>
        </p:txBody>
      </p:sp>
      <p:pic>
        <p:nvPicPr>
          <p:cNvPr id="9" name="図 8" descr="C:\Users\aki\Desktop\パンフイラスト\000018.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7290" y="4114131"/>
            <a:ext cx="757587" cy="1284635"/>
          </a:xfrm>
          <a:prstGeom prst="rect">
            <a:avLst/>
          </a:prstGeom>
          <a:noFill/>
          <a:ln>
            <a:noFill/>
          </a:ln>
        </p:spPr>
      </p:pic>
      <p:grpSp>
        <p:nvGrpSpPr>
          <p:cNvPr id="11" name="グループ化 10"/>
          <p:cNvGrpSpPr/>
          <p:nvPr/>
        </p:nvGrpSpPr>
        <p:grpSpPr>
          <a:xfrm>
            <a:off x="7942714" y="4871306"/>
            <a:ext cx="1275188" cy="818397"/>
            <a:chOff x="7646323" y="4326901"/>
            <a:chExt cx="1275188" cy="818397"/>
          </a:xfrm>
        </p:grpSpPr>
        <p:pic>
          <p:nvPicPr>
            <p:cNvPr id="1026" name="Picture 2" descr="C:\Users\aki\AppData\Local\Microsoft\Windows\Temporary Internet Files\Content.IE5\KRUMYZ6O\MC90023490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46323" y="4601613"/>
              <a:ext cx="1275188" cy="54368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8113457" y="4326901"/>
              <a:ext cx="395785" cy="584775"/>
            </a:xfrm>
            <a:prstGeom prst="rect">
              <a:avLst/>
            </a:prstGeom>
            <a:noFill/>
          </p:spPr>
          <p:txBody>
            <a:bodyPr wrap="square" rtlCol="0">
              <a:spAutoFit/>
            </a:bodyPr>
            <a:lstStyle/>
            <a:p>
              <a:r>
                <a:rPr kumimoji="1" lang="ja-JP" altLang="en-US" sz="3200" dirty="0" smtClean="0">
                  <a:solidFill>
                    <a:srgbClr val="FF0000"/>
                  </a:solidFill>
                  <a:effectLst>
                    <a:outerShdw blurRad="38100" dist="38100" dir="2700000" algn="tl">
                      <a:srgbClr val="000000">
                        <a:alpha val="43137"/>
                      </a:srgbClr>
                    </a:outerShdw>
                  </a:effectLst>
                  <a:latin typeface="+mj-ea"/>
                  <a:ea typeface="+mj-ea"/>
                </a:rPr>
                <a:t>？</a:t>
              </a:r>
              <a:endParaRPr kumimoji="1" lang="ja-JP" altLang="en-US" sz="3200" dirty="0">
                <a:solidFill>
                  <a:srgbClr val="FF0000"/>
                </a:solidFill>
                <a:effectLst>
                  <a:outerShdw blurRad="38100" dist="38100" dir="2700000" algn="tl">
                    <a:srgbClr val="000000">
                      <a:alpha val="43137"/>
                    </a:srgbClr>
                  </a:outerShdw>
                </a:effectLst>
                <a:latin typeface="+mj-ea"/>
                <a:ea typeface="+mj-ea"/>
              </a:endParaRPr>
            </a:p>
          </p:txBody>
        </p:sp>
      </p:grpSp>
      <p:sp>
        <p:nvSpPr>
          <p:cNvPr id="14" name="テキスト ボックス 13"/>
          <p:cNvSpPr txBox="1"/>
          <p:nvPr/>
        </p:nvSpPr>
        <p:spPr>
          <a:xfrm>
            <a:off x="1014153" y="4471195"/>
            <a:ext cx="5024716" cy="461665"/>
          </a:xfrm>
          <a:prstGeom prst="rect">
            <a:avLst/>
          </a:prstGeom>
          <a:solidFill>
            <a:srgbClr val="00B0F0"/>
          </a:solidFill>
          <a:ln>
            <a:solidFill>
              <a:schemeClr val="accent2">
                <a:lumMod val="50000"/>
              </a:schemeClr>
            </a:solidFill>
          </a:ln>
        </p:spPr>
        <p:txBody>
          <a:bodyPr wrap="square" rtlCol="0">
            <a:spAutoFit/>
          </a:bodyPr>
          <a:lstStyle/>
          <a:p>
            <a:r>
              <a:rPr kumimoji="1" lang="ja-JP" altLang="en-US" sz="2400" b="1" dirty="0" smtClean="0">
                <a:latin typeface="+mj-ea"/>
                <a:ea typeface="+mj-ea"/>
              </a:rPr>
              <a:t>→塩漬けの「山」が増加</a:t>
            </a:r>
            <a:endParaRPr kumimoji="1" lang="ja-JP" altLang="en-US" sz="2400" b="1" dirty="0">
              <a:latin typeface="+mj-ea"/>
              <a:ea typeface="+mj-ea"/>
            </a:endParaRPr>
          </a:p>
        </p:txBody>
      </p:sp>
      <p:sp>
        <p:nvSpPr>
          <p:cNvPr id="4" name="テキスト ボックス 3"/>
          <p:cNvSpPr txBox="1"/>
          <p:nvPr/>
        </p:nvSpPr>
        <p:spPr>
          <a:xfrm>
            <a:off x="1214651" y="5676663"/>
            <a:ext cx="5977719" cy="584775"/>
          </a:xfrm>
          <a:prstGeom prst="rect">
            <a:avLst/>
          </a:prstGeom>
          <a:solidFill>
            <a:srgbClr val="FFC000"/>
          </a:solidFill>
        </p:spPr>
        <p:txBody>
          <a:bodyPr wrap="square" rtlCol="0">
            <a:spAutoFit/>
          </a:bodyPr>
          <a:lstStyle/>
          <a:p>
            <a:r>
              <a:rPr kumimoji="1" lang="ja-JP" altLang="en-US" sz="3200" dirty="0" smtClean="0">
                <a:latin typeface="+mj-ea"/>
                <a:ea typeface="+mj-ea"/>
              </a:rPr>
              <a:t>　山の「負」動産化が進む</a:t>
            </a:r>
          </a:p>
        </p:txBody>
      </p:sp>
    </p:spTree>
    <p:extLst>
      <p:ext uri="{BB962C8B-B14F-4D97-AF65-F5344CB8AC3E}">
        <p14:creationId xmlns:p14="http://schemas.microsoft.com/office/powerpoint/2010/main" val="310590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64673"/>
            <a:ext cx="9906000" cy="830997"/>
          </a:xfrm>
          <a:prstGeom prst="rect">
            <a:avLst/>
          </a:prstGeom>
          <a:solidFill>
            <a:srgbClr val="FFC00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r>
              <a:rPr lang="ja-JP" altLang="en-US" sz="4400" dirty="0">
                <a:latin typeface="+mj-lt"/>
                <a:ea typeface="+mj-ea"/>
                <a:cs typeface="+mj-cs"/>
              </a:rPr>
              <a:t>山主山離れの地域課題</a:t>
            </a:r>
          </a:p>
        </p:txBody>
      </p:sp>
      <p:sp>
        <p:nvSpPr>
          <p:cNvPr id="6" name="テキスト ボックス 5"/>
          <p:cNvSpPr txBox="1"/>
          <p:nvPr/>
        </p:nvSpPr>
        <p:spPr>
          <a:xfrm>
            <a:off x="6923678" y="995670"/>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3" name="テキスト ボックス 2"/>
          <p:cNvSpPr txBox="1"/>
          <p:nvPr/>
        </p:nvSpPr>
        <p:spPr>
          <a:xfrm>
            <a:off x="608318" y="1239417"/>
            <a:ext cx="4026744" cy="400110"/>
          </a:xfrm>
          <a:prstGeom prst="rect">
            <a:avLst/>
          </a:prstGeom>
          <a:solidFill>
            <a:schemeClr val="accent3">
              <a:lumMod val="75000"/>
              <a:alpha val="1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ts val="600"/>
              </a:spcBef>
              <a:spcAft>
                <a:spcPts val="600"/>
              </a:spcAft>
            </a:pPr>
            <a:r>
              <a:rPr kumimoji="1" lang="ja-JP" altLang="en-US" sz="2000" b="1" dirty="0" smtClean="0">
                <a:solidFill>
                  <a:schemeClr val="tx1">
                    <a:lumMod val="65000"/>
                    <a:lumOff val="35000"/>
                  </a:schemeClr>
                </a:solidFill>
                <a:latin typeface="HGPｺﾞｼｯｸE" panose="020B0900000000000000" pitchFamily="50" charset="-128"/>
                <a:ea typeface="HGPｺﾞｼｯｸE" panose="020B0900000000000000" pitchFamily="50" charset="-128"/>
              </a:rPr>
              <a:t>山主の山離れがもたらすこと</a:t>
            </a:r>
            <a:endParaRPr kumimoji="1" lang="ja-JP" altLang="en-US" sz="2000" b="1" dirty="0">
              <a:solidFill>
                <a:schemeClr val="tx1">
                  <a:lumMod val="65000"/>
                  <a:lumOff val="35000"/>
                </a:schemeClr>
              </a:solidFill>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608318" y="2215807"/>
            <a:ext cx="4909613" cy="907941"/>
          </a:xfrm>
          <a:prstGeom prst="rect">
            <a:avLst/>
          </a:prstGeom>
          <a:solidFill>
            <a:schemeClr val="accent4">
              <a:lumMod val="40000"/>
              <a:lumOff val="60000"/>
              <a:alpha val="52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ts val="600"/>
              </a:spcBef>
            </a:pPr>
            <a:r>
              <a:rPr kumimoji="1" lang="ja-JP" altLang="en-US" sz="2400" dirty="0" smtClean="0">
                <a:latin typeface="HGPｺﾞｼｯｸE" panose="020B0900000000000000" pitchFamily="50" charset="-128"/>
                <a:ea typeface="HGPｺﾞｼｯｸE" panose="020B0900000000000000" pitchFamily="50" charset="-128"/>
              </a:rPr>
              <a:t>山村に「山」は存在するが</a:t>
            </a:r>
            <a:r>
              <a:rPr kumimoji="1" lang="en-US" altLang="ja-JP" sz="2400" dirty="0" smtClean="0">
                <a:latin typeface="HGPｺﾞｼｯｸE" panose="020B0900000000000000" pitchFamily="50" charset="-128"/>
                <a:ea typeface="HGPｺﾞｼｯｸE" panose="020B0900000000000000" pitchFamily="50" charset="-128"/>
              </a:rPr>
              <a:t>…</a:t>
            </a:r>
          </a:p>
          <a:p>
            <a:pPr>
              <a:spcBef>
                <a:spcPts val="600"/>
              </a:spcBef>
            </a:pPr>
            <a:r>
              <a:rPr kumimoji="1" lang="ja-JP" altLang="en-US" sz="2400" dirty="0" smtClean="0">
                <a:latin typeface="HGPｺﾞｼｯｸE" panose="020B0900000000000000" pitchFamily="50" charset="-128"/>
                <a:ea typeface="HGPｺﾞｼｯｸE" panose="020B0900000000000000" pitchFamily="50" charset="-128"/>
              </a:rPr>
              <a:t>　　山主が、森林に関心がないので</a:t>
            </a:r>
            <a:endParaRPr kumimoji="1" lang="ja-JP" altLang="en-US" sz="2400" dirty="0">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764719" y="3489730"/>
            <a:ext cx="6566246" cy="677108"/>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dirty="0" smtClean="0"/>
              <a:t>■　</a:t>
            </a:r>
            <a:r>
              <a:rPr kumimoji="1" lang="ja-JP" altLang="en-US" sz="2000" dirty="0" smtClean="0">
                <a:solidFill>
                  <a:schemeClr val="accent3">
                    <a:lumMod val="50000"/>
                  </a:schemeClr>
                </a:solidFill>
                <a:latin typeface="HGPｺﾞｼｯｸE" panose="020B0900000000000000" pitchFamily="50" charset="-128"/>
                <a:ea typeface="HGPｺﾞｼｯｸE" panose="020B0900000000000000" pitchFamily="50" charset="-128"/>
              </a:rPr>
              <a:t>地域森林の公益的機能を維持できない</a:t>
            </a:r>
            <a:endParaRPr kumimoji="1" lang="en-US" altLang="ja-JP" sz="2000" dirty="0" smtClean="0">
              <a:solidFill>
                <a:schemeClr val="accent3">
                  <a:lumMod val="50000"/>
                </a:schemeClr>
              </a:solidFill>
              <a:latin typeface="HGPｺﾞｼｯｸE" panose="020B0900000000000000" pitchFamily="50" charset="-128"/>
              <a:ea typeface="HGPｺﾞｼｯｸE" panose="020B0900000000000000" pitchFamily="50" charset="-128"/>
            </a:endParaRPr>
          </a:p>
          <a:p>
            <a:r>
              <a:rPr lang="ja-JP" altLang="en-US" dirty="0" smtClean="0"/>
              <a:t>　　　</a:t>
            </a:r>
            <a:r>
              <a:rPr lang="ja-JP" altLang="en-US" sz="1600" dirty="0" smtClean="0"/>
              <a:t>－水源涵養維持・土砂崩壊防止・生物多様性維持</a:t>
            </a:r>
            <a:endParaRPr kumimoji="1" lang="ja-JP" altLang="en-US" sz="1600" dirty="0"/>
          </a:p>
        </p:txBody>
      </p:sp>
      <p:sp>
        <p:nvSpPr>
          <p:cNvPr id="12" name="テキスト ボックス 11"/>
          <p:cNvSpPr txBox="1"/>
          <p:nvPr/>
        </p:nvSpPr>
        <p:spPr>
          <a:xfrm>
            <a:off x="764719" y="4433275"/>
            <a:ext cx="6566246" cy="677108"/>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stStyle>
          <a:p>
            <a:r>
              <a:rPr lang="ja-JP" altLang="en-US" sz="2000" dirty="0"/>
              <a:t>■　</a:t>
            </a:r>
            <a:r>
              <a:rPr lang="ja-JP" altLang="en-US" sz="2000" dirty="0">
                <a:solidFill>
                  <a:schemeClr val="accent3">
                    <a:lumMod val="50000"/>
                  </a:schemeClr>
                </a:solidFill>
                <a:latin typeface="HGPｺﾞｼｯｸE" panose="020B0900000000000000" pitchFamily="50" charset="-128"/>
                <a:ea typeface="HGPｺﾞｼｯｸE" panose="020B0900000000000000" pitchFamily="50" charset="-128"/>
              </a:rPr>
              <a:t>地域資源を地域経済に役立てることができない</a:t>
            </a:r>
            <a:endParaRPr lang="en-US" altLang="ja-JP" sz="2000" dirty="0">
              <a:solidFill>
                <a:schemeClr val="accent3">
                  <a:lumMod val="50000"/>
                </a:schemeClr>
              </a:solidFill>
              <a:latin typeface="HGPｺﾞｼｯｸE" panose="020B0900000000000000" pitchFamily="50" charset="-128"/>
              <a:ea typeface="HGPｺﾞｼｯｸE" panose="020B0900000000000000" pitchFamily="50" charset="-128"/>
            </a:endParaRPr>
          </a:p>
          <a:p>
            <a:r>
              <a:rPr lang="ja-JP" altLang="en-US" dirty="0"/>
              <a:t>　　</a:t>
            </a:r>
            <a:r>
              <a:rPr lang="ja-JP" altLang="en-US" dirty="0" smtClean="0"/>
              <a:t>　</a:t>
            </a:r>
            <a:r>
              <a:rPr lang="ja-JP" altLang="en-US" sz="1600" dirty="0" smtClean="0"/>
              <a:t>－</a:t>
            </a:r>
            <a:r>
              <a:rPr lang="ja-JP" altLang="en-US" sz="1600" dirty="0"/>
              <a:t>林材業・バイオマスエネルギー活用</a:t>
            </a:r>
          </a:p>
        </p:txBody>
      </p:sp>
      <p:sp>
        <p:nvSpPr>
          <p:cNvPr id="13" name="テキスト ボックス 12"/>
          <p:cNvSpPr txBox="1"/>
          <p:nvPr/>
        </p:nvSpPr>
        <p:spPr>
          <a:xfrm>
            <a:off x="764719" y="5395527"/>
            <a:ext cx="6566246" cy="677108"/>
          </a:xfrm>
          <a:prstGeom prst="rect">
            <a:avLst/>
          </a:prstGeom>
          <a:solidFill>
            <a:srgbClr val="FFC000"/>
          </a:solidFill>
          <a:ln w="38100">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dirty="0" smtClean="0"/>
              <a:t>■　</a:t>
            </a:r>
            <a:r>
              <a:rPr lang="ja-JP" altLang="en-US" sz="2000" dirty="0">
                <a:solidFill>
                  <a:schemeClr val="accent3">
                    <a:lumMod val="50000"/>
                  </a:schemeClr>
                </a:solidFill>
                <a:latin typeface="HGPｺﾞｼｯｸE" panose="020B0900000000000000" pitchFamily="50" charset="-128"/>
                <a:ea typeface="HGPｺﾞｼｯｸE" panose="020B0900000000000000" pitchFamily="50" charset="-128"/>
              </a:rPr>
              <a:t>地域住民が所有する地域資源に価値を見出せなくなる</a:t>
            </a:r>
            <a:endParaRPr lang="en-US" altLang="ja-JP" sz="2000" dirty="0">
              <a:solidFill>
                <a:schemeClr val="accent3">
                  <a:lumMod val="50000"/>
                </a:schemeClr>
              </a:solidFill>
              <a:latin typeface="HGPｺﾞｼｯｸE" panose="020B0900000000000000" pitchFamily="50" charset="-128"/>
              <a:ea typeface="HGPｺﾞｼｯｸE" panose="020B0900000000000000" pitchFamily="50" charset="-128"/>
            </a:endParaRPr>
          </a:p>
          <a:p>
            <a:r>
              <a:rPr lang="ja-JP" altLang="en-US" dirty="0"/>
              <a:t>　</a:t>
            </a:r>
            <a:r>
              <a:rPr lang="ja-JP" altLang="en-US" dirty="0" smtClean="0"/>
              <a:t>　　</a:t>
            </a:r>
            <a:r>
              <a:rPr lang="ja-JP" altLang="en-US" sz="1400" dirty="0" smtClean="0"/>
              <a:t>－　人と風土の関係が切れる／地域社会継承が途切れる</a:t>
            </a:r>
            <a:endParaRPr kumimoji="1" lang="ja-JP" altLang="en-US" sz="1400" dirty="0"/>
          </a:p>
        </p:txBody>
      </p:sp>
      <p:pic>
        <p:nvPicPr>
          <p:cNvPr id="2050" name="Picture 2" descr="http://www.honokuni.or.jp/wp-content/uploads/2014/07/homeSlider-riceFields-1140x4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28290" y="1439472"/>
            <a:ext cx="4121215" cy="191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558"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6" name="テキスト ボックス 5"/>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タイトル 1"/>
          <p:cNvSpPr txBox="1">
            <a:spLocks/>
          </p:cNvSpPr>
          <p:nvPr/>
        </p:nvSpPr>
        <p:spPr>
          <a:xfrm>
            <a:off x="495299" y="239601"/>
            <a:ext cx="7083689" cy="80850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　奥三河地域山主の問題構造</a:t>
            </a:r>
            <a:endParaRPr lang="ja-JP" altLang="en-US" dirty="0"/>
          </a:p>
        </p:txBody>
      </p:sp>
      <p:grpSp>
        <p:nvGrpSpPr>
          <p:cNvPr id="28" name="グループ化 27"/>
          <p:cNvGrpSpPr/>
          <p:nvPr/>
        </p:nvGrpSpPr>
        <p:grpSpPr>
          <a:xfrm>
            <a:off x="1088003" y="3957091"/>
            <a:ext cx="7247912" cy="523220"/>
            <a:chOff x="338825" y="3957091"/>
            <a:chExt cx="7247912" cy="523220"/>
          </a:xfrm>
        </p:grpSpPr>
        <p:sp>
          <p:nvSpPr>
            <p:cNvPr id="3" name="テキスト ボックス 2"/>
            <p:cNvSpPr txBox="1"/>
            <p:nvPr/>
          </p:nvSpPr>
          <p:spPr>
            <a:xfrm>
              <a:off x="338825" y="3957091"/>
              <a:ext cx="7247912" cy="52322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ja-JP" altLang="en-US" sz="1400" dirty="0" smtClean="0">
                  <a:solidFill>
                    <a:schemeClr val="tx1">
                      <a:lumMod val="65000"/>
                      <a:lumOff val="35000"/>
                    </a:schemeClr>
                  </a:solidFill>
                </a:rPr>
                <a:t>山林</a:t>
              </a:r>
              <a:endParaRPr kumimoji="1" lang="en-US" altLang="ja-JP" sz="1400" dirty="0" smtClean="0">
                <a:solidFill>
                  <a:schemeClr val="tx1">
                    <a:lumMod val="65000"/>
                    <a:lumOff val="35000"/>
                  </a:schemeClr>
                </a:solidFill>
              </a:endParaRPr>
            </a:p>
            <a:p>
              <a:r>
                <a:rPr kumimoji="1" lang="ja-JP" altLang="en-US" sz="1400" dirty="0" smtClean="0">
                  <a:solidFill>
                    <a:schemeClr val="tx1">
                      <a:lumMod val="65000"/>
                      <a:lumOff val="35000"/>
                    </a:schemeClr>
                  </a:solidFill>
                </a:rPr>
                <a:t>バランスシート</a:t>
              </a:r>
              <a:endParaRPr kumimoji="1" lang="ja-JP" altLang="en-US" sz="1400" dirty="0">
                <a:solidFill>
                  <a:schemeClr val="tx1">
                    <a:lumMod val="65000"/>
                    <a:lumOff val="35000"/>
                  </a:schemeClr>
                </a:solidFill>
              </a:endParaRPr>
            </a:p>
          </p:txBody>
        </p:sp>
        <p:sp>
          <p:nvSpPr>
            <p:cNvPr id="19" name="テキスト ボックス 9"/>
            <p:cNvSpPr txBox="1"/>
            <p:nvPr/>
          </p:nvSpPr>
          <p:spPr>
            <a:xfrm>
              <a:off x="1872430" y="4047251"/>
              <a:ext cx="1294333" cy="342900"/>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400" kern="100" dirty="0">
                  <a:effectLst/>
                  <a:latin typeface="HGPｺﾞｼｯｸE" panose="020B0900000000000000" pitchFamily="50" charset="-128"/>
                  <a:ea typeface="HGPｺﾞｼｯｸE" panose="020B0900000000000000" pitchFamily="50" charset="-128"/>
                  <a:cs typeface="Times New Roman"/>
                </a:rPr>
                <a:t>（＋）</a:t>
              </a:r>
            </a:p>
          </p:txBody>
        </p:sp>
        <p:sp>
          <p:nvSpPr>
            <p:cNvPr id="21" name="テキスト ボックス 11"/>
            <p:cNvSpPr txBox="1"/>
            <p:nvPr/>
          </p:nvSpPr>
          <p:spPr>
            <a:xfrm>
              <a:off x="4682391" y="4042764"/>
              <a:ext cx="1314451" cy="342900"/>
            </a:xfrm>
            <a:prstGeom prst="rect">
              <a:avLst/>
            </a:prstGeom>
            <a:ln>
              <a:solidFill>
                <a:srgbClr val="FFCCCC"/>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400" kern="100" dirty="0">
                  <a:effectLst/>
                  <a:latin typeface="HGPｺﾞｼｯｸE" panose="020B0900000000000000" pitchFamily="50" charset="-128"/>
                  <a:ea typeface="HGPｺﾞｼｯｸE" panose="020B0900000000000000" pitchFamily="50" charset="-128"/>
                  <a:cs typeface="Times New Roman"/>
                </a:rPr>
                <a:t>（－）</a:t>
              </a:r>
              <a:r>
                <a:rPr lang="ja-JP" sz="1000" kern="100" dirty="0" smtClean="0">
                  <a:effectLst/>
                  <a:latin typeface="HGPｺﾞｼｯｸE" panose="020B0900000000000000" pitchFamily="50" charset="-128"/>
                  <a:ea typeface="HGPｺﾞｼｯｸE" panose="020B0900000000000000" pitchFamily="50" charset="-128"/>
                  <a:cs typeface="Times New Roman"/>
                </a:rPr>
                <a:t>数万</a:t>
              </a:r>
              <a:r>
                <a:rPr lang="en-US" altLang="ja-JP" sz="1000" kern="100" dirty="0">
                  <a:latin typeface="HGPｺﾞｼｯｸE" panose="020B0900000000000000" pitchFamily="50" charset="-128"/>
                  <a:ea typeface="HGPｺﾞｼｯｸE" panose="020B0900000000000000" pitchFamily="50" charset="-128"/>
                  <a:cs typeface="Times New Roman"/>
                </a:rPr>
                <a:t>/</a:t>
              </a:r>
              <a:r>
                <a:rPr lang="ja-JP" sz="1000" kern="100" dirty="0" smtClean="0">
                  <a:effectLst/>
                  <a:latin typeface="HGPｺﾞｼｯｸE" panose="020B0900000000000000" pitchFamily="50" charset="-128"/>
                  <a:ea typeface="HGPｺﾞｼｯｸE" panose="020B0900000000000000" pitchFamily="50" charset="-128"/>
                  <a:cs typeface="Times New Roman"/>
                </a:rPr>
                <a:t>年</a:t>
              </a:r>
              <a:endParaRPr lang="ja-JP" sz="1000" kern="100" dirty="0">
                <a:effectLst/>
                <a:latin typeface="HGPｺﾞｼｯｸE" panose="020B0900000000000000" pitchFamily="50" charset="-128"/>
                <a:ea typeface="HGPｺﾞｼｯｸE" panose="020B0900000000000000" pitchFamily="50" charset="-128"/>
                <a:cs typeface="Times New Roman"/>
              </a:endParaRPr>
            </a:p>
          </p:txBody>
        </p:sp>
        <p:sp>
          <p:nvSpPr>
            <p:cNvPr id="22" name="テキスト ボックス 12"/>
            <p:cNvSpPr txBox="1"/>
            <p:nvPr/>
          </p:nvSpPr>
          <p:spPr>
            <a:xfrm>
              <a:off x="6086630" y="4047251"/>
              <a:ext cx="1392336" cy="3429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400" kern="100" dirty="0">
                  <a:solidFill>
                    <a:schemeClr val="dk1"/>
                  </a:solidFill>
                  <a:latin typeface="HGPｺﾞｼｯｸE" panose="020B0900000000000000" pitchFamily="50" charset="-128"/>
                  <a:ea typeface="HGPｺﾞｼｯｸE" panose="020B0900000000000000" pitchFamily="50" charset="-128"/>
                  <a:cs typeface="Times New Roman"/>
                </a:rPr>
                <a:t>（－）</a:t>
              </a:r>
              <a:r>
                <a:rPr lang="ja-JP" sz="1100" kern="100" dirty="0">
                  <a:solidFill>
                    <a:schemeClr val="dk1"/>
                  </a:solidFill>
                  <a:latin typeface="HGPｺﾞｼｯｸE" panose="020B0900000000000000" pitchFamily="50" charset="-128"/>
                  <a:ea typeface="HGPｺﾞｼｯｸE" panose="020B0900000000000000" pitchFamily="50" charset="-128"/>
                  <a:cs typeface="Times New Roman"/>
                </a:rPr>
                <a:t>数十～百万</a:t>
              </a:r>
            </a:p>
          </p:txBody>
        </p:sp>
      </p:grpSp>
      <p:sp>
        <p:nvSpPr>
          <p:cNvPr id="27" name="テキスト ボックス 26"/>
          <p:cNvSpPr txBox="1"/>
          <p:nvPr/>
        </p:nvSpPr>
        <p:spPr>
          <a:xfrm>
            <a:off x="1088003" y="4579023"/>
            <a:ext cx="7247912" cy="1384995"/>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endParaRPr kumimoji="1" lang="en-US" altLang="ja-JP" sz="1400" dirty="0" smtClean="0"/>
          </a:p>
          <a:p>
            <a:endParaRPr lang="en-US" altLang="ja-JP" sz="1400" dirty="0"/>
          </a:p>
          <a:p>
            <a:r>
              <a:rPr kumimoji="1" lang="ja-JP" altLang="en-US" sz="1400" dirty="0" smtClean="0">
                <a:solidFill>
                  <a:schemeClr val="tx1">
                    <a:lumMod val="65000"/>
                    <a:lumOff val="35000"/>
                  </a:schemeClr>
                </a:solidFill>
              </a:rPr>
              <a:t>山主の</a:t>
            </a:r>
            <a:endParaRPr kumimoji="1" lang="en-US" altLang="ja-JP" sz="1400" dirty="0" smtClean="0">
              <a:solidFill>
                <a:schemeClr val="tx1">
                  <a:lumMod val="65000"/>
                  <a:lumOff val="35000"/>
                </a:schemeClr>
              </a:solidFill>
            </a:endParaRPr>
          </a:p>
          <a:p>
            <a:r>
              <a:rPr kumimoji="1" lang="ja-JP" altLang="en-US" sz="1400" dirty="0" smtClean="0">
                <a:solidFill>
                  <a:schemeClr val="tx1">
                    <a:lumMod val="65000"/>
                    <a:lumOff val="35000"/>
                  </a:schemeClr>
                </a:solidFill>
              </a:rPr>
              <a:t>山林</a:t>
            </a:r>
            <a:r>
              <a:rPr lang="ja-JP" altLang="en-US" sz="1400" dirty="0" smtClean="0">
                <a:solidFill>
                  <a:schemeClr val="tx1">
                    <a:lumMod val="65000"/>
                    <a:lumOff val="35000"/>
                  </a:schemeClr>
                </a:solidFill>
              </a:rPr>
              <a:t>への思い</a:t>
            </a:r>
            <a:endParaRPr lang="en-US" altLang="ja-JP" sz="1400" dirty="0">
              <a:solidFill>
                <a:schemeClr val="tx1">
                  <a:lumMod val="65000"/>
                  <a:lumOff val="35000"/>
                </a:schemeClr>
              </a:solidFill>
            </a:endParaRPr>
          </a:p>
          <a:p>
            <a:endParaRPr kumimoji="1" lang="en-US" altLang="ja-JP" sz="1400" dirty="0" smtClean="0"/>
          </a:p>
          <a:p>
            <a:endParaRPr kumimoji="1" lang="ja-JP" altLang="en-US" sz="1400" dirty="0"/>
          </a:p>
        </p:txBody>
      </p:sp>
      <p:sp>
        <p:nvSpPr>
          <p:cNvPr id="12" name="テキスト ボックス 16"/>
          <p:cNvSpPr txBox="1"/>
          <p:nvPr/>
        </p:nvSpPr>
        <p:spPr>
          <a:xfrm>
            <a:off x="5385048" y="4653136"/>
            <a:ext cx="1314451" cy="1236771"/>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just">
              <a:spcBef>
                <a:spcPts val="600"/>
              </a:spcBef>
              <a:spcAft>
                <a:spcPts val="0"/>
              </a:spcAft>
            </a:pPr>
            <a:r>
              <a:rPr lang="ja-JP" altLang="en-US" sz="900" kern="100" dirty="0" smtClean="0">
                <a:effectLst/>
                <a:latin typeface="HGPｺﾞｼｯｸE" panose="020B0900000000000000" pitchFamily="50" charset="-128"/>
                <a:ea typeface="HGPｺﾞｼｯｸE" panose="020B0900000000000000" pitchFamily="50" charset="-128"/>
                <a:cs typeface="Times New Roman"/>
              </a:rPr>
              <a:t>・山林のことはよく</a:t>
            </a:r>
            <a:r>
              <a:rPr lang="ja-JP" altLang="en-US" sz="900" kern="100" dirty="0" smtClean="0">
                <a:latin typeface="HGPｺﾞｼｯｸE" panose="020B0900000000000000" pitchFamily="50" charset="-128"/>
                <a:ea typeface="HGPｺﾞｼｯｸE" panose="020B0900000000000000" pitchFamily="50" charset="-128"/>
                <a:cs typeface="Times New Roman"/>
              </a:rPr>
              <a:t>わからない</a:t>
            </a:r>
            <a:endParaRPr lang="en-US" altLang="ja-JP" sz="900" kern="100" dirty="0" smtClean="0">
              <a:effectLst/>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spcAft>
                <a:spcPts val="0"/>
              </a:spcAft>
            </a:pPr>
            <a:r>
              <a:rPr lang="ja-JP"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a:effectLst/>
                <a:latin typeface="HGPｺﾞｼｯｸE" panose="020B0900000000000000" pitchFamily="50" charset="-128"/>
                <a:ea typeface="HGPｺﾞｼｯｸE" panose="020B0900000000000000" pitchFamily="50" charset="-128"/>
                <a:cs typeface="Times New Roman"/>
              </a:rPr>
              <a:t>資産の</a:t>
            </a:r>
            <a:r>
              <a:rPr lang="ja-JP" sz="900" kern="100" dirty="0" smtClean="0">
                <a:effectLst/>
                <a:latin typeface="HGPｺﾞｼｯｸE" panose="020B0900000000000000" pitchFamily="50" charset="-128"/>
                <a:ea typeface="HGPｺﾞｼｯｸE" panose="020B0900000000000000" pitchFamily="50" charset="-128"/>
                <a:cs typeface="Times New Roman"/>
              </a:rPr>
              <a:t>維持</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イエ</a:t>
            </a:r>
            <a:r>
              <a:rPr lang="ja-JP" sz="900" kern="100" dirty="0">
                <a:effectLst/>
                <a:latin typeface="HGPｺﾞｼｯｸE" panose="020B0900000000000000" pitchFamily="50" charset="-128"/>
                <a:ea typeface="HGPｺﾞｼｯｸE" panose="020B0900000000000000" pitchFamily="50" charset="-128"/>
                <a:cs typeface="Times New Roman"/>
              </a:rPr>
              <a:t>・家族の恩恵への責務</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spcAft>
                <a:spcPts val="0"/>
              </a:spcAft>
            </a:pPr>
            <a:r>
              <a:rPr lang="ja-JP" sz="1050" kern="100" dirty="0">
                <a:solidFill>
                  <a:srgbClr val="FF0000"/>
                </a:solidFill>
                <a:effectLst/>
                <a:latin typeface="HGPｺﾞｼｯｸE" panose="020B0900000000000000" pitchFamily="50" charset="-128"/>
                <a:ea typeface="HGPｺﾞｼｯｸE" panose="020B0900000000000000" pitchFamily="50" charset="-128"/>
                <a:cs typeface="Times New Roman"/>
              </a:rPr>
              <a:t>・税コストに</a:t>
            </a:r>
            <a:r>
              <a:rPr lang="ja-JP" sz="1050" kern="100" dirty="0" smtClean="0">
                <a:solidFill>
                  <a:srgbClr val="FF0000"/>
                </a:solidFill>
                <a:effectLst/>
                <a:latin typeface="HGPｺﾞｼｯｸE" panose="020B0900000000000000" pitchFamily="50" charset="-128"/>
                <a:ea typeface="HGPｺﾞｼｯｸE" panose="020B0900000000000000" pitchFamily="50" charset="-128"/>
                <a:cs typeface="Times New Roman"/>
              </a:rPr>
              <a:t>見合う</a:t>
            </a:r>
            <a:r>
              <a:rPr lang="ja-JP" altLang="en-US" sz="1050" kern="100" dirty="0" smtClean="0">
                <a:solidFill>
                  <a:srgbClr val="FF0000"/>
                </a:solidFill>
                <a:effectLst/>
                <a:latin typeface="HGPｺﾞｼｯｸE" panose="020B0900000000000000" pitchFamily="50" charset="-128"/>
                <a:ea typeface="HGPｺﾞｼｯｸE" panose="020B0900000000000000" pitchFamily="50" charset="-128"/>
                <a:cs typeface="Times New Roman"/>
              </a:rPr>
              <a:t>山林</a:t>
            </a:r>
            <a:r>
              <a:rPr lang="ja-JP" sz="1050" kern="100" dirty="0" smtClean="0">
                <a:solidFill>
                  <a:srgbClr val="FF0000"/>
                </a:solidFill>
                <a:effectLst/>
                <a:latin typeface="HGPｺﾞｼｯｸE" panose="020B0900000000000000" pitchFamily="50" charset="-128"/>
                <a:ea typeface="HGPｺﾞｼｯｸE" panose="020B0900000000000000" pitchFamily="50" charset="-128"/>
                <a:cs typeface="Times New Roman"/>
              </a:rPr>
              <a:t>経営意欲</a:t>
            </a:r>
            <a:r>
              <a:rPr lang="ja-JP" altLang="en-US" sz="1050" kern="100" dirty="0" smtClean="0">
                <a:solidFill>
                  <a:srgbClr val="FF0000"/>
                </a:solidFill>
                <a:effectLst/>
                <a:latin typeface="HGPｺﾞｼｯｸE" panose="020B0900000000000000" pitchFamily="50" charset="-128"/>
                <a:ea typeface="HGPｺﾞｼｯｸE" panose="020B0900000000000000" pitchFamily="50" charset="-128"/>
                <a:cs typeface="Times New Roman"/>
              </a:rPr>
              <a:t>あり</a:t>
            </a:r>
            <a:endParaRPr lang="en-US" altLang="ja-JP" sz="1050" kern="100" dirty="0" smtClean="0">
              <a:solidFill>
                <a:srgbClr val="FF0000"/>
              </a:solidFill>
              <a:effectLst/>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spcAft>
                <a:spcPts val="0"/>
              </a:spcAft>
            </a:pPr>
            <a:r>
              <a:rPr lang="ja-JP" altLang="en-US" sz="900" kern="100" dirty="0" smtClean="0">
                <a:solidFill>
                  <a:srgbClr val="FF0000"/>
                </a:solidFill>
                <a:latin typeface="HGPｺﾞｼｯｸE" panose="020B0900000000000000" pitchFamily="50" charset="-128"/>
                <a:ea typeface="HGPｺﾞｼｯｸE" panose="020B0900000000000000" pitchFamily="50" charset="-128"/>
                <a:cs typeface="Times New Roman"/>
              </a:rPr>
              <a:t>　</a:t>
            </a:r>
            <a:endParaRPr lang="ja-JP" sz="1050" kern="100" dirty="0">
              <a:solidFill>
                <a:srgbClr val="FF0000"/>
              </a:solidFill>
              <a:effectLst/>
              <a:latin typeface="HGPｺﾞｼｯｸE" panose="020B0900000000000000" pitchFamily="50" charset="-128"/>
              <a:ea typeface="HGPｺﾞｼｯｸE" panose="020B0900000000000000" pitchFamily="50" charset="-128"/>
              <a:cs typeface="Times New Roman"/>
            </a:endParaRPr>
          </a:p>
        </p:txBody>
      </p:sp>
      <p:graphicFrame>
        <p:nvGraphicFramePr>
          <p:cNvPr id="9" name="図表 8"/>
          <p:cNvGraphicFramePr/>
          <p:nvPr>
            <p:extLst>
              <p:ext uri="{D42A27DB-BD31-4B8C-83A1-F6EECF244321}">
                <p14:modId xmlns:p14="http://schemas.microsoft.com/office/powerpoint/2010/main" val="561214205"/>
              </p:ext>
            </p:extLst>
          </p:nvPr>
        </p:nvGraphicFramePr>
        <p:xfrm>
          <a:off x="2621608" y="2996952"/>
          <a:ext cx="5711165" cy="115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テキスト ボックス 3"/>
          <p:cNvSpPr txBox="1"/>
          <p:nvPr/>
        </p:nvSpPr>
        <p:spPr>
          <a:xfrm>
            <a:off x="2519174" y="1398088"/>
            <a:ext cx="1490173" cy="908569"/>
          </a:xfrm>
          <a:prstGeom prst="rect">
            <a:avLst/>
          </a:prstGeom>
          <a:solidFill>
            <a:schemeClr val="lt1"/>
          </a:solidFill>
          <a:ln w="6350">
            <a:solidFill>
              <a:srgbClr val="92D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85725" indent="-85725" algn="just">
              <a:spcBef>
                <a:spcPts val="100"/>
              </a:spcBef>
              <a:spcAft>
                <a:spcPts val="0"/>
              </a:spcAft>
            </a:pPr>
            <a:r>
              <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rPr>
              <a:t>・進学・就職・</a:t>
            </a:r>
            <a:r>
              <a:rPr lang="ja-JP"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結婚</a:t>
            </a:r>
            <a:endParaRPr lang="en-US" altLang="ja-JP"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endParaRPr>
          </a:p>
          <a:p>
            <a:pPr marL="85725" indent="-85725" algn="just">
              <a:spcBef>
                <a:spcPts val="100"/>
              </a:spcBef>
              <a:spcAft>
                <a:spcPts val="0"/>
              </a:spcAft>
            </a:pPr>
            <a:r>
              <a:rPr lang="ja-JP" altLang="en-US"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費用を山林から賄う</a:t>
            </a:r>
            <a:endPar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・昭和</a:t>
            </a:r>
            <a:r>
              <a:rPr lang="en-US" sz="900" kern="100" dirty="0">
                <a:effectLst/>
                <a:latin typeface="HGPｺﾞｼｯｸE" panose="020B0900000000000000" pitchFamily="50" charset="-128"/>
                <a:ea typeface="HGPｺﾞｼｯｸE" panose="020B0900000000000000" pitchFamily="50" charset="-128"/>
                <a:cs typeface="Times New Roman"/>
              </a:rPr>
              <a:t>50</a:t>
            </a:r>
            <a:r>
              <a:rPr lang="ja-JP" sz="900" kern="100" dirty="0">
                <a:effectLst/>
                <a:latin typeface="HGPｺﾞｼｯｸE" panose="020B0900000000000000" pitchFamily="50" charset="-128"/>
                <a:ea typeface="HGPｺﾞｼｯｸE" panose="020B0900000000000000" pitchFamily="50" charset="-128"/>
                <a:cs typeface="Times New Roman"/>
              </a:rPr>
              <a:t>年代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10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20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親</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世代</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4" name="テキスト ボックス 4"/>
          <p:cNvSpPr txBox="1"/>
          <p:nvPr/>
        </p:nvSpPr>
        <p:spPr>
          <a:xfrm>
            <a:off x="4077106" y="1398087"/>
            <a:ext cx="1354464" cy="908569"/>
          </a:xfrm>
          <a:prstGeom prst="rect">
            <a:avLst/>
          </a:prstGeom>
          <a:solidFill>
            <a:sysClr val="window" lastClr="FFFFFF"/>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・イエから経済的自立</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600"/>
              </a:spcBef>
              <a:spcAft>
                <a:spcPts val="0"/>
              </a:spcAft>
            </a:pPr>
            <a:r>
              <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rPr>
              <a:t>・郷里を離れる</a:t>
            </a:r>
          </a:p>
          <a:p>
            <a:pPr algn="just">
              <a:spcBef>
                <a:spcPts val="600"/>
              </a:spcBef>
              <a:spcAft>
                <a:spcPts val="0"/>
              </a:spcAft>
            </a:pPr>
            <a:r>
              <a:rPr lang="ja-JP" sz="900" kern="100" dirty="0" smtClean="0">
                <a:effectLst/>
                <a:latin typeface="HGPｺﾞｼｯｸE" panose="020B0900000000000000" pitchFamily="50" charset="-128"/>
                <a:ea typeface="HGPｺﾞｼｯｸE" panose="020B0900000000000000" pitchFamily="50" charset="-128"/>
                <a:cs typeface="Times New Roman"/>
              </a:rPr>
              <a:t>・</a:t>
            </a:r>
            <a:r>
              <a:rPr lang="en-US" altLang="ja-JP" sz="900" kern="100" dirty="0" smtClean="0">
                <a:effectLst/>
                <a:latin typeface="HGPｺﾞｼｯｸE" panose="020B0900000000000000" pitchFamily="50" charset="-128"/>
                <a:ea typeface="HGPｺﾞｼｯｸE" panose="020B0900000000000000" pitchFamily="50" charset="-128"/>
                <a:cs typeface="Times New Roman"/>
              </a:rPr>
              <a:t>2</a:t>
            </a:r>
            <a:r>
              <a:rPr lang="en-US" sz="900" kern="100" dirty="0" smtClean="0">
                <a:effectLst/>
                <a:latin typeface="HGPｺﾞｼｯｸE" panose="020B0900000000000000" pitchFamily="50" charset="-128"/>
                <a:ea typeface="HGPｺﾞｼｯｸE" panose="020B0900000000000000" pitchFamily="50" charset="-128"/>
                <a:cs typeface="Times New Roman"/>
              </a:rPr>
              <a:t>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50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親</a:t>
            </a:r>
            <a:r>
              <a:rPr lang="ja-JP" sz="900" kern="100" dirty="0">
                <a:effectLst/>
                <a:latin typeface="HGPｺﾞｼｯｸE" panose="020B0900000000000000" pitchFamily="50" charset="-128"/>
                <a:ea typeface="HGPｺﾞｼｯｸE" panose="020B0900000000000000" pitchFamily="50" charset="-128"/>
                <a:cs typeface="Times New Roman"/>
              </a:rPr>
              <a:t>世代</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5" name="テキスト ボックス 5"/>
          <p:cNvSpPr txBox="1"/>
          <p:nvPr/>
        </p:nvSpPr>
        <p:spPr>
          <a:xfrm>
            <a:off x="5561745" y="1398088"/>
            <a:ext cx="1330375" cy="908569"/>
          </a:xfrm>
          <a:prstGeom prst="rect">
            <a:avLst/>
          </a:prstGeom>
          <a:solidFill>
            <a:schemeClr val="accent4">
              <a:lumMod val="40000"/>
              <a:lumOff val="60000"/>
            </a:schemeClr>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spcAft>
                <a:spcPts val="0"/>
              </a:spcAft>
            </a:pPr>
            <a:r>
              <a:rPr lang="ja-JP" sz="10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a:t>
            </a:r>
            <a:r>
              <a:rPr lang="ja-JP" sz="1000" kern="100" dirty="0">
                <a:solidFill>
                  <a:srgbClr val="00B0F0"/>
                </a:solidFill>
                <a:effectLst/>
                <a:latin typeface="HGPｺﾞｼｯｸE" panose="020B0900000000000000" pitchFamily="50" charset="-128"/>
                <a:ea typeface="HGPｺﾞｼｯｸE" panose="020B0900000000000000" pitchFamily="50" charset="-128"/>
                <a:cs typeface="Times New Roman"/>
              </a:rPr>
              <a:t>イエ資産相続</a:t>
            </a:r>
          </a:p>
          <a:p>
            <a:pPr algn="just">
              <a:lnSpc>
                <a:spcPts val="1300"/>
              </a:lnSpc>
            </a:pPr>
            <a:r>
              <a:rPr lang="ja-JP" altLang="ja-JP" sz="1000" kern="100" dirty="0">
                <a:solidFill>
                  <a:srgbClr val="00B0F0"/>
                </a:solidFill>
                <a:latin typeface="HGPｺﾞｼｯｸE" panose="020B0900000000000000" pitchFamily="50" charset="-128"/>
                <a:ea typeface="HGPｺﾞｼｯｸE" panose="020B0900000000000000" pitchFamily="50" charset="-128"/>
                <a:cs typeface="Times New Roman"/>
              </a:rPr>
              <a:t>・固定資産税支払</a:t>
            </a:r>
          </a:p>
          <a:p>
            <a:pPr algn="just">
              <a:lnSpc>
                <a:spcPts val="1300"/>
              </a:lnSpc>
              <a:spcAft>
                <a:spcPts val="0"/>
              </a:spcAft>
            </a:pPr>
            <a:r>
              <a:rPr lang="ja-JP" sz="900" kern="100" dirty="0" smtClean="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U</a:t>
            </a:r>
            <a:r>
              <a:rPr lang="ja-JP" sz="900" kern="100" dirty="0">
                <a:effectLst/>
                <a:latin typeface="HGPｺﾞｼｯｸE" panose="020B0900000000000000" pitchFamily="50" charset="-128"/>
                <a:ea typeface="HGPｺﾞｼｯｸE" panose="020B0900000000000000" pitchFamily="50" charset="-128"/>
                <a:cs typeface="Times New Roman"/>
              </a:rPr>
              <a:t>ターン</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lnSpc>
                <a:spcPts val="1300"/>
              </a:lnSpc>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60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70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lnSpc>
                <a:spcPts val="1300"/>
              </a:lnSpc>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本人</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6" name="テキスト ボックス 6"/>
          <p:cNvSpPr txBox="1"/>
          <p:nvPr/>
        </p:nvSpPr>
        <p:spPr>
          <a:xfrm>
            <a:off x="7044885" y="1398088"/>
            <a:ext cx="1338396" cy="908569"/>
          </a:xfrm>
          <a:prstGeom prst="rect">
            <a:avLst/>
          </a:prstGeom>
          <a:solidFill>
            <a:sysClr val="window" lastClr="FFFFFF"/>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0"/>
              </a:spcAft>
            </a:pPr>
            <a:r>
              <a:rPr lang="ja-JP" sz="1000" kern="100" dirty="0">
                <a:effectLst/>
                <a:latin typeface="HGPｺﾞｼｯｸE" panose="020B0900000000000000" pitchFamily="50" charset="-128"/>
                <a:ea typeface="HGPｺﾞｼｯｸE" panose="020B0900000000000000" pitchFamily="50" charset="-128"/>
                <a:cs typeface="Times New Roman"/>
              </a:rPr>
              <a:t>・終活期</a:t>
            </a:r>
          </a:p>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70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80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spcAft>
                <a:spcPts val="0"/>
              </a:spcAft>
            </a:pPr>
            <a:r>
              <a:rPr lang="ja-JP" sz="1050" kern="100" dirty="0">
                <a:solidFill>
                  <a:srgbClr val="00B0F0"/>
                </a:solidFill>
                <a:effectLst/>
                <a:latin typeface="HGPｺﾞｼｯｸE" panose="020B0900000000000000" pitchFamily="50" charset="-128"/>
                <a:ea typeface="HGPｺﾞｼｯｸE" panose="020B0900000000000000" pitchFamily="50" charset="-128"/>
                <a:cs typeface="Times New Roman"/>
              </a:rPr>
              <a:t>・相続･</a:t>
            </a:r>
            <a:r>
              <a:rPr lang="ja-JP"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資産</a:t>
            </a:r>
            <a:r>
              <a:rPr lang="ja-JP" altLang="en-US"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承継</a:t>
            </a:r>
            <a:r>
              <a:rPr lang="ja-JP"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検討</a:t>
            </a:r>
            <a:r>
              <a:rPr lang="ja-JP" sz="900" kern="100" dirty="0">
                <a:effectLst/>
                <a:latin typeface="HGPｺﾞｼｯｸE" panose="020B0900000000000000" pitchFamily="50" charset="-128"/>
                <a:ea typeface="HGPｺﾞｼｯｸE" panose="020B0900000000000000" pitchFamily="50" charset="-128"/>
                <a:cs typeface="Times New Roman"/>
              </a:rPr>
              <a:t>　</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Aft>
                <a:spcPts val="0"/>
              </a:spcAft>
            </a:pPr>
            <a:r>
              <a:rPr lang="en-US" sz="900" kern="100" dirty="0">
                <a:effectLst/>
                <a:latin typeface="Century"/>
                <a:ea typeface="ＭＳ 明朝"/>
                <a:cs typeface="Times New Roman"/>
              </a:rPr>
              <a:t> </a:t>
            </a:r>
            <a:endParaRPr lang="ja-JP" sz="1050" kern="100" dirty="0">
              <a:effectLst/>
              <a:latin typeface="Century"/>
              <a:ea typeface="ＭＳ 明朝"/>
              <a:cs typeface="Times New Roman"/>
            </a:endParaRPr>
          </a:p>
        </p:txBody>
      </p:sp>
      <p:pic>
        <p:nvPicPr>
          <p:cNvPr id="15" name="図 14" descr="http://tse1.mm.bing.net/th?&amp;id=OIP.Mc525fb69739b8662e64a16d12cc602f4o0&amp;w=300&amp;h=300&amp;c=0&amp;pid=1.9&amp;rs=0&amp;p=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147825" y="2404131"/>
            <a:ext cx="381000" cy="800100"/>
          </a:xfrm>
          <a:prstGeom prst="rect">
            <a:avLst/>
          </a:prstGeom>
          <a:noFill/>
          <a:ln>
            <a:noFill/>
          </a:ln>
        </p:spPr>
      </p:pic>
      <p:pic>
        <p:nvPicPr>
          <p:cNvPr id="16" name="図 15" descr="C:\Users\akira\AppData\Local\Microsoft\Windows\INetCache\IE\LRQ8G624\lgi01c201403041600[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16225" y="2264431"/>
            <a:ext cx="901700" cy="952500"/>
          </a:xfrm>
          <a:prstGeom prst="rect">
            <a:avLst/>
          </a:prstGeom>
          <a:noFill/>
          <a:ln>
            <a:noFill/>
          </a:ln>
        </p:spPr>
      </p:pic>
      <p:pic>
        <p:nvPicPr>
          <p:cNvPr id="17" name="図 16" descr="http://kids.wanpug.com/illust/illust2204.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7776" y="2467631"/>
            <a:ext cx="1168400" cy="749300"/>
          </a:xfrm>
          <a:prstGeom prst="rect">
            <a:avLst/>
          </a:prstGeom>
          <a:noFill/>
          <a:ln>
            <a:noFill/>
          </a:ln>
        </p:spPr>
      </p:pic>
      <p:pic>
        <p:nvPicPr>
          <p:cNvPr id="18" name="図 17" descr="http://img01t1.cc-library.net/thum01/cc-library010010986.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61745" y="2404131"/>
            <a:ext cx="1054100" cy="787400"/>
          </a:xfrm>
          <a:prstGeom prst="rect">
            <a:avLst/>
          </a:prstGeom>
          <a:noFill/>
          <a:ln>
            <a:noFill/>
          </a:ln>
        </p:spPr>
      </p:pic>
      <p:grpSp>
        <p:nvGrpSpPr>
          <p:cNvPr id="47" name="グループ化 46"/>
          <p:cNvGrpSpPr/>
          <p:nvPr/>
        </p:nvGrpSpPr>
        <p:grpSpPr>
          <a:xfrm>
            <a:off x="6835809" y="4653137"/>
            <a:ext cx="1392335" cy="1236770"/>
            <a:chOff x="6835809" y="4653137"/>
            <a:chExt cx="1392335" cy="1236770"/>
          </a:xfrm>
        </p:grpSpPr>
        <p:sp>
          <p:nvSpPr>
            <p:cNvPr id="13" name="テキスト ボックス 17"/>
            <p:cNvSpPr txBox="1"/>
            <p:nvPr/>
          </p:nvSpPr>
          <p:spPr>
            <a:xfrm>
              <a:off x="6835809" y="4653137"/>
              <a:ext cx="1392335" cy="123677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just">
                <a:spcBef>
                  <a:spcPts val="600"/>
                </a:spcBef>
              </a:pPr>
              <a:endParaRPr lang="en-US" altLang="ja-JP" sz="900" kern="100" dirty="0" smtClean="0">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pPr>
              <a:r>
                <a:rPr lang="ja-JP" altLang="en-US" sz="900" kern="100" dirty="0">
                  <a:latin typeface="HGPｺﾞｼｯｸE" panose="020B0900000000000000" pitchFamily="50" charset="-128"/>
                  <a:ea typeface="HGPｺﾞｼｯｸE" panose="020B0900000000000000" pitchFamily="50" charset="-128"/>
                  <a:cs typeface="Times New Roman"/>
                </a:rPr>
                <a:t>　</a:t>
              </a:r>
              <a:r>
                <a:rPr lang="ja-JP" sz="900" kern="100" dirty="0" smtClean="0">
                  <a:latin typeface="HGPｺﾞｼｯｸE" panose="020B0900000000000000" pitchFamily="50" charset="-128"/>
                  <a:ea typeface="HGPｺﾞｼｯｸE" panose="020B0900000000000000" pitchFamily="50" charset="-128"/>
                  <a:cs typeface="Times New Roman"/>
                </a:rPr>
                <a:t>・イエ</a:t>
              </a:r>
              <a:r>
                <a:rPr lang="ja-JP" altLang="en-US" sz="900" kern="100" dirty="0" smtClean="0">
                  <a:latin typeface="HGPｺﾞｼｯｸE" panose="020B0900000000000000" pitchFamily="50" charset="-128"/>
                  <a:ea typeface="HGPｺﾞｼｯｸE" panose="020B0900000000000000" pitchFamily="50" charset="-128"/>
                  <a:cs typeface="Times New Roman"/>
                </a:rPr>
                <a:t>へ</a:t>
              </a:r>
              <a:r>
                <a:rPr lang="ja-JP" sz="900" kern="100" dirty="0" smtClean="0">
                  <a:latin typeface="HGPｺﾞｼｯｸE" panose="020B0900000000000000" pitchFamily="50" charset="-128"/>
                  <a:ea typeface="HGPｺﾞｼｯｸE" panose="020B0900000000000000" pitchFamily="50" charset="-128"/>
                  <a:cs typeface="Times New Roman"/>
                </a:rPr>
                <a:t>の</a:t>
              </a:r>
              <a:r>
                <a:rPr lang="ja-JP" sz="900" kern="100" dirty="0">
                  <a:latin typeface="HGPｺﾞｼｯｸE" panose="020B0900000000000000" pitchFamily="50" charset="-128"/>
                  <a:ea typeface="HGPｺﾞｼｯｸE" panose="020B0900000000000000" pitchFamily="50" charset="-128"/>
                  <a:cs typeface="Times New Roman"/>
                </a:rPr>
                <a:t>責務</a:t>
              </a:r>
            </a:p>
            <a:p>
              <a:pPr marL="88900" indent="-88900" algn="just">
                <a:spcBef>
                  <a:spcPts val="600"/>
                </a:spcBef>
              </a:pPr>
              <a:r>
                <a:rPr lang="ja-JP" altLang="en-US" sz="900" kern="100" dirty="0" smtClean="0">
                  <a:latin typeface="HGPｺﾞｼｯｸE" panose="020B0900000000000000" pitchFamily="50" charset="-128"/>
                  <a:ea typeface="HGPｺﾞｼｯｸE" panose="020B0900000000000000" pitchFamily="50" charset="-128"/>
                  <a:cs typeface="Times New Roman"/>
                </a:rPr>
                <a:t>　</a:t>
              </a:r>
              <a:r>
                <a:rPr lang="ja-JP" sz="900" kern="100" dirty="0" smtClean="0">
                  <a:latin typeface="HGPｺﾞｼｯｸE" panose="020B0900000000000000" pitchFamily="50" charset="-128"/>
                  <a:ea typeface="HGPｺﾞｼｯｸE" panose="020B0900000000000000" pitchFamily="50" charset="-128"/>
                  <a:cs typeface="Times New Roman"/>
                </a:rPr>
                <a:t>・</a:t>
              </a:r>
              <a:r>
                <a:rPr lang="ja-JP" sz="900" kern="100" dirty="0">
                  <a:latin typeface="HGPｺﾞｼｯｸE" panose="020B0900000000000000" pitchFamily="50" charset="-128"/>
                  <a:ea typeface="HGPｺﾞｼｯｸE" panose="020B0900000000000000" pitchFamily="50" charset="-128"/>
                  <a:cs typeface="Times New Roman"/>
                </a:rPr>
                <a:t>子供</a:t>
              </a:r>
              <a:r>
                <a:rPr lang="ja-JP" sz="900" kern="100" dirty="0" smtClean="0">
                  <a:latin typeface="HGPｺﾞｼｯｸE" panose="020B0900000000000000" pitchFamily="50" charset="-128"/>
                  <a:ea typeface="HGPｺﾞｼｯｸE" panose="020B0900000000000000" pitchFamily="50" charset="-128"/>
                  <a:cs typeface="Times New Roman"/>
                </a:rPr>
                <a:t>の</a:t>
              </a:r>
              <a:r>
                <a:rPr lang="ja-JP" altLang="en-US" sz="900" kern="100" dirty="0">
                  <a:latin typeface="HGPｺﾞｼｯｸE" panose="020B0900000000000000" pitchFamily="50" charset="-128"/>
                  <a:ea typeface="HGPｺﾞｼｯｸE" panose="020B0900000000000000" pitchFamily="50" charset="-128"/>
                  <a:cs typeface="Times New Roman"/>
                </a:rPr>
                <a:t>負担</a:t>
              </a:r>
              <a:r>
                <a:rPr lang="ja-JP" sz="900" kern="100" dirty="0" smtClean="0">
                  <a:latin typeface="HGPｺﾞｼｯｸE" panose="020B0900000000000000" pitchFamily="50" charset="-128"/>
                  <a:ea typeface="HGPｺﾞｼｯｸE" panose="020B0900000000000000" pitchFamily="50" charset="-128"/>
                  <a:cs typeface="Times New Roman"/>
                </a:rPr>
                <a:t>軽減</a:t>
              </a:r>
              <a:endParaRPr lang="ja-JP" sz="900" kern="100" dirty="0">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pPr>
              <a:r>
                <a:rPr lang="ja-JP" altLang="en-US" sz="900" kern="100" dirty="0" smtClean="0">
                  <a:latin typeface="HGPｺﾞｼｯｸE" panose="020B0900000000000000" pitchFamily="50" charset="-128"/>
                  <a:ea typeface="HGPｺﾞｼｯｸE" panose="020B0900000000000000" pitchFamily="50" charset="-128"/>
                  <a:cs typeface="Times New Roman"/>
                </a:rPr>
                <a:t>　</a:t>
              </a:r>
              <a:r>
                <a:rPr lang="ja-JP" sz="900" kern="100" dirty="0" smtClean="0">
                  <a:latin typeface="HGPｺﾞｼｯｸE" panose="020B0900000000000000" pitchFamily="50" charset="-128"/>
                  <a:ea typeface="HGPｺﾞｼｯｸE" panose="020B0900000000000000" pitchFamily="50" charset="-128"/>
                  <a:cs typeface="Times New Roman"/>
                </a:rPr>
                <a:t>の板挟み</a:t>
              </a:r>
              <a:endParaRPr lang="en-US" altLang="ja-JP" sz="900" kern="100" dirty="0" smtClean="0">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pPr>
              <a:r>
                <a:rPr lang="ja-JP" altLang="en-US" sz="900" kern="100" dirty="0" smtClean="0">
                  <a:latin typeface="HGPｺﾞｼｯｸE" panose="020B0900000000000000" pitchFamily="50" charset="-128"/>
                  <a:ea typeface="HGPｺﾞｼｯｸE" panose="020B0900000000000000" pitchFamily="50" charset="-128"/>
                  <a:cs typeface="Times New Roman"/>
                </a:rPr>
                <a:t>・山林経営へのあきらめ</a:t>
              </a:r>
              <a:endParaRPr lang="ja-JP" sz="900" kern="100" dirty="0">
                <a:latin typeface="HGPｺﾞｼｯｸE" panose="020B0900000000000000" pitchFamily="50" charset="-128"/>
                <a:ea typeface="HGPｺﾞｼｯｸE" panose="020B0900000000000000" pitchFamily="50" charset="-128"/>
                <a:cs typeface="Times New Roman"/>
              </a:endParaRPr>
            </a:p>
          </p:txBody>
        </p:sp>
        <p:sp>
          <p:nvSpPr>
            <p:cNvPr id="2" name="左中かっこ 1"/>
            <p:cNvSpPr/>
            <p:nvPr/>
          </p:nvSpPr>
          <p:spPr>
            <a:xfrm>
              <a:off x="6900479" y="4861619"/>
              <a:ext cx="94593" cy="4099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aphicFrame>
        <p:nvGraphicFramePr>
          <p:cNvPr id="32" name="図表 31"/>
          <p:cNvGraphicFramePr/>
          <p:nvPr>
            <p:extLst>
              <p:ext uri="{D42A27DB-BD31-4B8C-83A1-F6EECF244321}">
                <p14:modId xmlns:p14="http://schemas.microsoft.com/office/powerpoint/2010/main" val="3302128028"/>
              </p:ext>
            </p:extLst>
          </p:nvPr>
        </p:nvGraphicFramePr>
        <p:xfrm>
          <a:off x="2320119" y="5851884"/>
          <a:ext cx="6197980" cy="11557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5" name="山形 4"/>
          <p:cNvSpPr/>
          <p:nvPr/>
        </p:nvSpPr>
        <p:spPr>
          <a:xfrm>
            <a:off x="1173002" y="6093296"/>
            <a:ext cx="973374" cy="648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endParaRPr kumimoji="1" lang="en-US" altLang="ja-JP" sz="1000" kern="1200" dirty="0"/>
          </a:p>
        </p:txBody>
      </p:sp>
      <p:grpSp>
        <p:nvGrpSpPr>
          <p:cNvPr id="49" name="グループ化 48"/>
          <p:cNvGrpSpPr/>
          <p:nvPr/>
        </p:nvGrpSpPr>
        <p:grpSpPr>
          <a:xfrm>
            <a:off x="4665439" y="5531973"/>
            <a:ext cx="719609" cy="491765"/>
            <a:chOff x="4711959" y="5527343"/>
            <a:chExt cx="719609" cy="491765"/>
          </a:xfrm>
        </p:grpSpPr>
        <p:cxnSp>
          <p:nvCxnSpPr>
            <p:cNvPr id="39" name="直線矢印コネクタ 38"/>
            <p:cNvCxnSpPr/>
            <p:nvPr/>
          </p:nvCxnSpPr>
          <p:spPr>
            <a:xfrm flipH="1">
              <a:off x="4711959" y="5527343"/>
              <a:ext cx="256473" cy="491765"/>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921442" y="5527343"/>
              <a:ext cx="510126" cy="0"/>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46" name="テキスト ボックス 45"/>
          <p:cNvSpPr txBox="1"/>
          <p:nvPr/>
        </p:nvSpPr>
        <p:spPr>
          <a:xfrm>
            <a:off x="1088002" y="1398128"/>
            <a:ext cx="1314003" cy="2462213"/>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ja-JP"/>
            </a:defPPr>
            <a:lvl1pP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ja-JP" dirty="0" smtClean="0"/>
          </a:p>
          <a:p>
            <a:endParaRPr lang="en-US" altLang="ja-JP" dirty="0"/>
          </a:p>
          <a:p>
            <a:endParaRPr lang="en-US" altLang="ja-JP" dirty="0" smtClean="0"/>
          </a:p>
          <a:p>
            <a:r>
              <a:rPr lang="ja-JP" altLang="en-US" b="1" dirty="0" smtClean="0">
                <a:solidFill>
                  <a:schemeClr val="bg2">
                    <a:lumMod val="10000"/>
                  </a:schemeClr>
                </a:solidFill>
                <a:effectLst>
                  <a:outerShdw blurRad="38100" dist="38100" dir="2700000" algn="tl">
                    <a:srgbClr val="000000">
                      <a:alpha val="43137"/>
                    </a:srgbClr>
                  </a:outerShdw>
                </a:effectLst>
              </a:rPr>
              <a:t>現代</a:t>
            </a:r>
            <a:endParaRPr lang="en-US" altLang="ja-JP" b="1" dirty="0">
              <a:solidFill>
                <a:schemeClr val="bg2">
                  <a:lumMod val="10000"/>
                </a:schemeClr>
              </a:solidFill>
              <a:effectLst>
                <a:outerShdw blurRad="38100" dist="38100" dir="2700000" algn="tl">
                  <a:srgbClr val="000000">
                    <a:alpha val="43137"/>
                  </a:srgbClr>
                </a:outerShdw>
              </a:effectLst>
            </a:endParaRPr>
          </a:p>
          <a:p>
            <a:r>
              <a:rPr lang="ja-JP" altLang="en-US" b="1" dirty="0">
                <a:solidFill>
                  <a:schemeClr val="bg2">
                    <a:lumMod val="10000"/>
                  </a:schemeClr>
                </a:solidFill>
                <a:effectLst>
                  <a:outerShdw blurRad="38100" dist="38100" dir="2700000" algn="tl">
                    <a:srgbClr val="000000">
                      <a:alpha val="43137"/>
                    </a:srgbClr>
                  </a:outerShdw>
                </a:effectLst>
              </a:rPr>
              <a:t>山</a:t>
            </a:r>
            <a:r>
              <a:rPr lang="ja-JP" altLang="en-US" b="1" dirty="0" smtClean="0">
                <a:solidFill>
                  <a:schemeClr val="bg2">
                    <a:lumMod val="10000"/>
                  </a:schemeClr>
                </a:solidFill>
                <a:effectLst>
                  <a:outerShdw blurRad="38100" dist="38100" dir="2700000" algn="tl">
                    <a:srgbClr val="000000">
                      <a:alpha val="43137"/>
                    </a:srgbClr>
                  </a:outerShdw>
                </a:effectLst>
              </a:rPr>
              <a:t>主（</a:t>
            </a:r>
            <a:r>
              <a:rPr lang="en-US" altLang="ja-JP" b="1" dirty="0" smtClean="0">
                <a:solidFill>
                  <a:schemeClr val="bg2">
                    <a:lumMod val="10000"/>
                  </a:schemeClr>
                </a:solidFill>
                <a:effectLst>
                  <a:outerShdw blurRad="38100" dist="38100" dir="2700000" algn="tl">
                    <a:srgbClr val="000000">
                      <a:alpha val="43137"/>
                    </a:srgbClr>
                  </a:outerShdw>
                </a:effectLst>
              </a:rPr>
              <a:t>60</a:t>
            </a:r>
            <a:r>
              <a:rPr lang="ja-JP" altLang="en-US" b="1" dirty="0" smtClean="0">
                <a:solidFill>
                  <a:schemeClr val="bg2">
                    <a:lumMod val="10000"/>
                  </a:schemeClr>
                </a:solidFill>
                <a:effectLst>
                  <a:outerShdw blurRad="38100" dist="38100" dir="2700000" algn="tl">
                    <a:srgbClr val="000000">
                      <a:alpha val="43137"/>
                    </a:srgbClr>
                  </a:outerShdw>
                </a:effectLst>
              </a:rPr>
              <a:t>歳代）の</a:t>
            </a:r>
            <a:endParaRPr lang="en-US" altLang="ja-JP" b="1" dirty="0">
              <a:solidFill>
                <a:schemeClr val="bg2">
                  <a:lumMod val="10000"/>
                </a:schemeClr>
              </a:solidFill>
              <a:effectLst>
                <a:outerShdw blurRad="38100" dist="38100" dir="2700000" algn="tl">
                  <a:srgbClr val="000000">
                    <a:alpha val="43137"/>
                  </a:srgbClr>
                </a:outerShdw>
              </a:effectLst>
            </a:endParaRPr>
          </a:p>
          <a:p>
            <a:r>
              <a:rPr lang="ja-JP" altLang="en-US" b="1" dirty="0" smtClean="0">
                <a:solidFill>
                  <a:schemeClr val="bg2">
                    <a:lumMod val="10000"/>
                  </a:schemeClr>
                </a:solidFill>
                <a:effectLst>
                  <a:outerShdw blurRad="38100" dist="38100" dir="2700000" algn="tl">
                    <a:srgbClr val="000000">
                      <a:alpha val="43137"/>
                    </a:srgbClr>
                  </a:outerShdw>
                </a:effectLst>
              </a:rPr>
              <a:t>クロニクル</a:t>
            </a:r>
            <a:endParaRPr lang="en-US" altLang="ja-JP" b="1" dirty="0" smtClean="0">
              <a:solidFill>
                <a:schemeClr val="bg2">
                  <a:lumMod val="10000"/>
                </a:schemeClr>
              </a:solidFill>
              <a:effectLst>
                <a:outerShdw blurRad="38100" dist="38100" dir="2700000" algn="tl">
                  <a:srgbClr val="000000">
                    <a:alpha val="43137"/>
                  </a:srgbClr>
                </a:outerShdw>
              </a:effectLst>
            </a:endParaRPr>
          </a:p>
          <a:p>
            <a:endParaRPr lang="en-US" altLang="ja-JP" dirty="0" smtClean="0"/>
          </a:p>
          <a:p>
            <a:endParaRPr lang="en-US" altLang="ja-JP" dirty="0"/>
          </a:p>
          <a:p>
            <a:endParaRPr lang="en-US" altLang="ja-JP" dirty="0" smtClean="0"/>
          </a:p>
          <a:p>
            <a:endParaRPr lang="ja-JP" altLang="en-US" dirty="0"/>
          </a:p>
        </p:txBody>
      </p:sp>
      <p:sp>
        <p:nvSpPr>
          <p:cNvPr id="48" name="テキスト ボックス 47"/>
          <p:cNvSpPr txBox="1"/>
          <p:nvPr/>
        </p:nvSpPr>
        <p:spPr>
          <a:xfrm>
            <a:off x="1080254" y="6093296"/>
            <a:ext cx="1066122" cy="65659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ja-JP"/>
            </a:defPPr>
            <a:lvl1pP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ts val="2200"/>
              </a:lnSpc>
            </a:pPr>
            <a:r>
              <a:rPr lang="ja-JP" altLang="en-US" dirty="0" smtClean="0">
                <a:solidFill>
                  <a:schemeClr val="tx1">
                    <a:lumMod val="65000"/>
                    <a:lumOff val="35000"/>
                  </a:schemeClr>
                </a:solidFill>
              </a:rPr>
              <a:t>山林放棄</a:t>
            </a:r>
            <a:endParaRPr lang="en-US" altLang="ja-JP" dirty="0" smtClean="0">
              <a:solidFill>
                <a:schemeClr val="tx1">
                  <a:lumMod val="65000"/>
                  <a:lumOff val="35000"/>
                </a:schemeClr>
              </a:solidFill>
            </a:endParaRPr>
          </a:p>
          <a:p>
            <a:pPr>
              <a:lnSpc>
                <a:spcPts val="2200"/>
              </a:lnSpc>
            </a:pPr>
            <a:r>
              <a:rPr lang="ja-JP" altLang="en-US" dirty="0" smtClean="0">
                <a:solidFill>
                  <a:schemeClr val="tx1">
                    <a:lumMod val="65000"/>
                    <a:lumOff val="35000"/>
                  </a:schemeClr>
                </a:solidFill>
              </a:rPr>
              <a:t>の課題</a:t>
            </a:r>
            <a:endParaRPr lang="en-US" altLang="ja-JP" dirty="0" smtClean="0">
              <a:solidFill>
                <a:schemeClr val="tx1">
                  <a:lumMod val="65000"/>
                  <a:lumOff val="35000"/>
                </a:schemeClr>
              </a:solidFill>
            </a:endParaRPr>
          </a:p>
        </p:txBody>
      </p:sp>
      <p:pic>
        <p:nvPicPr>
          <p:cNvPr id="1026" name="Picture 2" descr="http://www.pref.kanagawa.jp/uploaded/image/24978.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383281" y="5705386"/>
            <a:ext cx="1549309" cy="1152614"/>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 3"/>
          <p:cNvSpPr/>
          <p:nvPr/>
        </p:nvSpPr>
        <p:spPr>
          <a:xfrm>
            <a:off x="5340336" y="1048106"/>
            <a:ext cx="1522769" cy="4971002"/>
          </a:xfrm>
          <a:prstGeom prst="roundRect">
            <a:avLst/>
          </a:prstGeom>
          <a:noFill/>
          <a:ln w="101600">
            <a:solidFill>
              <a:srgbClr val="FF0000">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07036" y="1329152"/>
            <a:ext cx="1596773" cy="523220"/>
          </a:xfrm>
          <a:prstGeom prst="rect">
            <a:avLst/>
          </a:prstGeom>
          <a:solidFill>
            <a:srgbClr val="FFC000"/>
          </a:solidFill>
          <a:ln w="31750">
            <a:solidFill>
              <a:srgbClr val="F88C7A"/>
            </a:solidFill>
          </a:ln>
        </p:spPr>
        <p:txBody>
          <a:bodyPr wrap="square" rtlCol="0">
            <a:spAutoFit/>
          </a:bodyPr>
          <a:lstStyle/>
          <a:p>
            <a:r>
              <a:rPr kumimoji="1" lang="ja-JP" altLang="en-US" sz="1400" dirty="0" smtClean="0">
                <a:latin typeface="+mj-ea"/>
                <a:ea typeface="+mj-ea"/>
              </a:rPr>
              <a:t>森林探偵事務所のご依頼者</a:t>
            </a:r>
            <a:endParaRPr kumimoji="1" lang="ja-JP" altLang="en-US" sz="1400" dirty="0">
              <a:latin typeface="+mj-ea"/>
              <a:ea typeface="+mj-ea"/>
            </a:endParaRPr>
          </a:p>
        </p:txBody>
      </p:sp>
      <p:sp>
        <p:nvSpPr>
          <p:cNvPr id="10" name="テキスト ボックス 9"/>
          <p:cNvSpPr txBox="1"/>
          <p:nvPr/>
        </p:nvSpPr>
        <p:spPr>
          <a:xfrm rot="20884497">
            <a:off x="7986675" y="4521745"/>
            <a:ext cx="1821569" cy="830997"/>
          </a:xfrm>
          <a:prstGeom prst="rect">
            <a:avLst/>
          </a:prstGeom>
          <a:solidFill>
            <a:srgbClr val="FFC000"/>
          </a:solidFill>
          <a:ln>
            <a:solidFill>
              <a:srgbClr val="FFC000"/>
            </a:solidFill>
          </a:ln>
        </p:spPr>
        <p:txBody>
          <a:bodyPr wrap="square" rtlCol="0">
            <a:spAutoFit/>
          </a:bodyPr>
          <a:lstStyle/>
          <a:p>
            <a:r>
              <a:rPr lang="ja-JP" altLang="en-US" sz="1200" dirty="0" smtClean="0">
                <a:latin typeface="+mj-ea"/>
                <a:ea typeface="+mj-ea"/>
              </a:rPr>
              <a:t>・財産</a:t>
            </a:r>
            <a:r>
              <a:rPr lang="ja-JP" altLang="en-US" sz="1200" dirty="0">
                <a:latin typeface="+mj-ea"/>
                <a:ea typeface="+mj-ea"/>
              </a:rPr>
              <a:t>放棄</a:t>
            </a:r>
            <a:r>
              <a:rPr lang="ja-JP" altLang="en-US" sz="1200" dirty="0" smtClean="0">
                <a:latin typeface="+mj-ea"/>
                <a:ea typeface="+mj-ea"/>
              </a:rPr>
              <a:t>等</a:t>
            </a:r>
            <a:endParaRPr lang="en-US" altLang="ja-JP" sz="1200" dirty="0" smtClean="0">
              <a:latin typeface="+mj-ea"/>
              <a:ea typeface="+mj-ea"/>
            </a:endParaRPr>
          </a:p>
          <a:p>
            <a:r>
              <a:rPr lang="ja-JP" altLang="en-US" sz="1200" dirty="0" smtClean="0">
                <a:latin typeface="+mj-ea"/>
                <a:ea typeface="+mj-ea"/>
              </a:rPr>
              <a:t>・登記非更新</a:t>
            </a:r>
            <a:endParaRPr lang="en-US" altLang="ja-JP" sz="1200" dirty="0" smtClean="0">
              <a:latin typeface="+mj-ea"/>
              <a:ea typeface="+mj-ea"/>
            </a:endParaRPr>
          </a:p>
          <a:p>
            <a:r>
              <a:rPr lang="ja-JP" altLang="en-US" sz="1200" dirty="0" smtClean="0">
                <a:latin typeface="+mj-ea"/>
                <a:ea typeface="+mj-ea"/>
              </a:rPr>
              <a:t>　の結果、</a:t>
            </a:r>
            <a:endParaRPr lang="en-US" altLang="ja-JP" sz="1200" dirty="0" smtClean="0">
              <a:latin typeface="+mj-ea"/>
              <a:ea typeface="+mj-ea"/>
            </a:endParaRPr>
          </a:p>
          <a:p>
            <a:r>
              <a:rPr lang="ja-JP" altLang="en-US" sz="1200" dirty="0" smtClean="0">
                <a:latin typeface="+mj-ea"/>
                <a:ea typeface="+mj-ea"/>
              </a:rPr>
              <a:t>　さわれない山が増加</a:t>
            </a:r>
            <a:endParaRPr kumimoji="1" lang="ja-JP" altLang="en-US" sz="1200" dirty="0" smtClean="0">
              <a:latin typeface="+mj-ea"/>
              <a:ea typeface="+mj-ea"/>
            </a:endParaRPr>
          </a:p>
        </p:txBody>
      </p:sp>
    </p:spTree>
    <p:extLst>
      <p:ext uri="{BB962C8B-B14F-4D97-AF65-F5344CB8AC3E}">
        <p14:creationId xmlns:p14="http://schemas.microsoft.com/office/powerpoint/2010/main" val="3247812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6" grpId="0" animBg="1"/>
      <p:bldGraphic spid="32" grpId="0">
        <p:bldAsOne/>
      </p:bldGraphic>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44888" y="4896124"/>
            <a:ext cx="5832648" cy="1846088"/>
          </a:xfrm>
          <a:prstGeom prst="rect">
            <a:avLst/>
          </a:prstGeom>
          <a:solidFill>
            <a:srgbClr val="FFFF00">
              <a:alpha val="48000"/>
            </a:srgb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558" y="164673"/>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6" name="テキスト ボックス 5"/>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7" name="タイトル 1"/>
          <p:cNvSpPr txBox="1">
            <a:spLocks/>
          </p:cNvSpPr>
          <p:nvPr/>
        </p:nvSpPr>
        <p:spPr>
          <a:xfrm>
            <a:off x="495299" y="239601"/>
            <a:ext cx="7083689" cy="80850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dirty="0" smtClean="0"/>
              <a:t>　奥三河地域山主の問題構造</a:t>
            </a:r>
            <a:endParaRPr lang="ja-JP" altLang="en-US" dirty="0"/>
          </a:p>
        </p:txBody>
      </p:sp>
      <p:sp>
        <p:nvSpPr>
          <p:cNvPr id="35" name="山形 4"/>
          <p:cNvSpPr/>
          <p:nvPr/>
        </p:nvSpPr>
        <p:spPr>
          <a:xfrm>
            <a:off x="1173002" y="6093296"/>
            <a:ext cx="973374" cy="648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endParaRPr kumimoji="1" lang="en-US" altLang="ja-JP" sz="1000" kern="1200" dirty="0"/>
          </a:p>
        </p:txBody>
      </p:sp>
      <p:grpSp>
        <p:nvGrpSpPr>
          <p:cNvPr id="55" name="グループ化 54"/>
          <p:cNvGrpSpPr/>
          <p:nvPr/>
        </p:nvGrpSpPr>
        <p:grpSpPr>
          <a:xfrm>
            <a:off x="1088003" y="1398087"/>
            <a:ext cx="7295278" cy="2754565"/>
            <a:chOff x="1088003" y="1398087"/>
            <a:chExt cx="7295278" cy="2754565"/>
          </a:xfrm>
        </p:grpSpPr>
        <p:graphicFrame>
          <p:nvGraphicFramePr>
            <p:cNvPr id="9" name="図表 8"/>
            <p:cNvGraphicFramePr/>
            <p:nvPr>
              <p:extLst>
                <p:ext uri="{D42A27DB-BD31-4B8C-83A1-F6EECF244321}">
                  <p14:modId xmlns:p14="http://schemas.microsoft.com/office/powerpoint/2010/main" val="2100103579"/>
                </p:ext>
              </p:extLst>
            </p:nvPr>
          </p:nvGraphicFramePr>
          <p:xfrm>
            <a:off x="2621608" y="2996952"/>
            <a:ext cx="5711165" cy="115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テキスト ボックス 3"/>
            <p:cNvSpPr txBox="1"/>
            <p:nvPr/>
          </p:nvSpPr>
          <p:spPr>
            <a:xfrm>
              <a:off x="2519174" y="1398088"/>
              <a:ext cx="1490173" cy="908569"/>
            </a:xfrm>
            <a:prstGeom prst="rect">
              <a:avLst/>
            </a:prstGeom>
            <a:solidFill>
              <a:schemeClr val="lt1"/>
            </a:solidFill>
            <a:ln w="6350">
              <a:solidFill>
                <a:srgbClr val="92D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85725" indent="-85725" algn="just">
                <a:spcBef>
                  <a:spcPts val="100"/>
                </a:spcBef>
                <a:spcAft>
                  <a:spcPts val="0"/>
                </a:spcAft>
              </a:pPr>
              <a:r>
                <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rPr>
                <a:t>・進学・就職・</a:t>
              </a:r>
              <a:r>
                <a:rPr lang="ja-JP"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結婚</a:t>
              </a:r>
              <a:endParaRPr lang="en-US" altLang="ja-JP"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endParaRPr>
            </a:p>
            <a:p>
              <a:pPr marL="85725" indent="-85725" algn="just">
                <a:spcBef>
                  <a:spcPts val="100"/>
                </a:spcBef>
                <a:spcAft>
                  <a:spcPts val="0"/>
                </a:spcAft>
              </a:pPr>
              <a:r>
                <a:rPr lang="ja-JP" altLang="en-US" sz="11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費用を山林から賄う</a:t>
              </a:r>
              <a:endPar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・昭和</a:t>
              </a:r>
              <a:r>
                <a:rPr lang="en-US" sz="900" kern="100" dirty="0">
                  <a:effectLst/>
                  <a:latin typeface="HGPｺﾞｼｯｸE" panose="020B0900000000000000" pitchFamily="50" charset="-128"/>
                  <a:ea typeface="HGPｺﾞｼｯｸE" panose="020B0900000000000000" pitchFamily="50" charset="-128"/>
                  <a:cs typeface="Times New Roman"/>
                </a:rPr>
                <a:t>50</a:t>
              </a:r>
              <a:r>
                <a:rPr lang="ja-JP" sz="900" kern="100" dirty="0">
                  <a:effectLst/>
                  <a:latin typeface="HGPｺﾞｼｯｸE" panose="020B0900000000000000" pitchFamily="50" charset="-128"/>
                  <a:ea typeface="HGPｺﾞｼｯｸE" panose="020B0900000000000000" pitchFamily="50" charset="-128"/>
                  <a:cs typeface="Times New Roman"/>
                </a:rPr>
                <a:t>年代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10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20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1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親</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世代</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4" name="テキスト ボックス 4"/>
            <p:cNvSpPr txBox="1"/>
            <p:nvPr/>
          </p:nvSpPr>
          <p:spPr>
            <a:xfrm>
              <a:off x="4077105" y="1398087"/>
              <a:ext cx="1490173" cy="908569"/>
            </a:xfrm>
            <a:prstGeom prst="rect">
              <a:avLst/>
            </a:prstGeom>
            <a:solidFill>
              <a:sysClr val="window" lastClr="FFFFFF"/>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・イエから経済的自立</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600"/>
                </a:spcBef>
                <a:spcAft>
                  <a:spcPts val="0"/>
                </a:spcAft>
              </a:pPr>
              <a:r>
                <a:rPr lang="ja-JP" sz="1100" kern="100" dirty="0">
                  <a:solidFill>
                    <a:srgbClr val="00B0F0"/>
                  </a:solidFill>
                  <a:effectLst/>
                  <a:latin typeface="HGPｺﾞｼｯｸE" panose="020B0900000000000000" pitchFamily="50" charset="-128"/>
                  <a:ea typeface="HGPｺﾞｼｯｸE" panose="020B0900000000000000" pitchFamily="50" charset="-128"/>
                  <a:cs typeface="Times New Roman"/>
                </a:rPr>
                <a:t>・郷里を離れる</a:t>
              </a:r>
            </a:p>
            <a:p>
              <a:pPr algn="just">
                <a:spcBef>
                  <a:spcPts val="600"/>
                </a:spcBef>
                <a:spcAft>
                  <a:spcPts val="0"/>
                </a:spcAft>
              </a:pPr>
              <a:r>
                <a:rPr lang="ja-JP" sz="900" kern="100" dirty="0" smtClean="0">
                  <a:effectLst/>
                  <a:latin typeface="HGPｺﾞｼｯｸE" panose="020B0900000000000000" pitchFamily="50" charset="-128"/>
                  <a:ea typeface="HGPｺﾞｼｯｸE" panose="020B0900000000000000" pitchFamily="50" charset="-128"/>
                  <a:cs typeface="Times New Roman"/>
                </a:rPr>
                <a:t>・</a:t>
              </a:r>
              <a:r>
                <a:rPr lang="en-US" altLang="ja-JP" sz="900" kern="100" dirty="0" smtClean="0">
                  <a:effectLst/>
                  <a:latin typeface="HGPｺﾞｼｯｸE" panose="020B0900000000000000" pitchFamily="50" charset="-128"/>
                  <a:ea typeface="HGPｺﾞｼｯｸE" panose="020B0900000000000000" pitchFamily="50" charset="-128"/>
                  <a:cs typeface="Times New Roman"/>
                </a:rPr>
                <a:t>2</a:t>
              </a:r>
              <a:r>
                <a:rPr lang="en-US" sz="900" kern="100" dirty="0" smtClean="0">
                  <a:effectLst/>
                  <a:latin typeface="HGPｺﾞｼｯｸE" panose="020B0900000000000000" pitchFamily="50" charset="-128"/>
                  <a:ea typeface="HGPｺﾞｼｯｸE" panose="020B0900000000000000" pitchFamily="50" charset="-128"/>
                  <a:cs typeface="Times New Roman"/>
                </a:rPr>
                <a:t>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50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親</a:t>
              </a:r>
              <a:r>
                <a:rPr lang="ja-JP" sz="900" kern="100" dirty="0">
                  <a:effectLst/>
                  <a:latin typeface="HGPｺﾞｼｯｸE" panose="020B0900000000000000" pitchFamily="50" charset="-128"/>
                  <a:ea typeface="HGPｺﾞｼｯｸE" panose="020B0900000000000000" pitchFamily="50" charset="-128"/>
                  <a:cs typeface="Times New Roman"/>
                </a:rPr>
                <a:t>世代</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5" name="テキスト ボックス 5"/>
            <p:cNvSpPr txBox="1"/>
            <p:nvPr/>
          </p:nvSpPr>
          <p:spPr>
            <a:xfrm>
              <a:off x="5637499" y="1398088"/>
              <a:ext cx="1338396" cy="908569"/>
            </a:xfrm>
            <a:prstGeom prst="rect">
              <a:avLst/>
            </a:prstGeom>
            <a:solidFill>
              <a:schemeClr val="accent4">
                <a:lumMod val="40000"/>
                <a:lumOff val="60000"/>
              </a:schemeClr>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spcAft>
                  <a:spcPts val="0"/>
                </a:spcAft>
              </a:pPr>
              <a:r>
                <a:rPr lang="ja-JP" sz="100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a:t>
              </a:r>
              <a:r>
                <a:rPr lang="ja-JP" sz="1000" kern="100" dirty="0">
                  <a:solidFill>
                    <a:srgbClr val="00B0F0"/>
                  </a:solidFill>
                  <a:effectLst/>
                  <a:latin typeface="HGPｺﾞｼｯｸE" panose="020B0900000000000000" pitchFamily="50" charset="-128"/>
                  <a:ea typeface="HGPｺﾞｼｯｸE" panose="020B0900000000000000" pitchFamily="50" charset="-128"/>
                  <a:cs typeface="Times New Roman"/>
                </a:rPr>
                <a:t>イエ資産相続</a:t>
              </a:r>
            </a:p>
            <a:p>
              <a:pPr algn="just">
                <a:lnSpc>
                  <a:spcPts val="1300"/>
                </a:lnSpc>
              </a:pPr>
              <a:r>
                <a:rPr lang="ja-JP" altLang="ja-JP" sz="1000" kern="100" dirty="0">
                  <a:solidFill>
                    <a:srgbClr val="00B0F0"/>
                  </a:solidFill>
                  <a:latin typeface="HGPｺﾞｼｯｸE" panose="020B0900000000000000" pitchFamily="50" charset="-128"/>
                  <a:ea typeface="HGPｺﾞｼｯｸE" panose="020B0900000000000000" pitchFamily="50" charset="-128"/>
                  <a:cs typeface="Times New Roman"/>
                </a:rPr>
                <a:t>・固定資産税支払</a:t>
              </a:r>
            </a:p>
            <a:p>
              <a:pPr algn="just">
                <a:lnSpc>
                  <a:spcPts val="1300"/>
                </a:lnSpc>
                <a:spcAft>
                  <a:spcPts val="0"/>
                </a:spcAft>
              </a:pPr>
              <a:r>
                <a:rPr lang="ja-JP" sz="900" kern="100" dirty="0" smtClean="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U</a:t>
              </a:r>
              <a:r>
                <a:rPr lang="ja-JP" sz="900" kern="100" dirty="0">
                  <a:effectLst/>
                  <a:latin typeface="HGPｺﾞｼｯｸE" panose="020B0900000000000000" pitchFamily="50" charset="-128"/>
                  <a:ea typeface="HGPｺﾞｼｯｸE" panose="020B0900000000000000" pitchFamily="50" charset="-128"/>
                  <a:cs typeface="Times New Roman"/>
                </a:rPr>
                <a:t>ターン</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lnSpc>
                  <a:spcPts val="1300"/>
                </a:lnSpc>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60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70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lnSpc>
                  <a:spcPts val="1300"/>
                </a:lnSpc>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・山林経営</a:t>
              </a:r>
              <a:r>
                <a:rPr lang="ja-JP" sz="900" kern="100" dirty="0" smtClean="0">
                  <a:effectLst/>
                  <a:latin typeface="HGPｺﾞｼｯｸE" panose="020B0900000000000000" pitchFamily="50" charset="-128"/>
                  <a:ea typeface="HGPｺﾞｼｯｸE" panose="020B0900000000000000" pitchFamily="50" charset="-128"/>
                  <a:cs typeface="Times New Roman"/>
                </a:rPr>
                <a:t>主体</a:t>
              </a:r>
              <a:r>
                <a:rPr lang="ja-JP" altLang="en-US" sz="900" kern="100" dirty="0" smtClean="0">
                  <a:effectLst/>
                  <a:latin typeface="HGPｺﾞｼｯｸE" panose="020B0900000000000000" pitchFamily="50" charset="-128"/>
                  <a:ea typeface="HGPｺﾞｼｯｸE" panose="020B0900000000000000" pitchFamily="50" charset="-128"/>
                  <a:cs typeface="Times New Roman"/>
                </a:rPr>
                <a:t>：</a:t>
              </a:r>
              <a:r>
                <a:rPr lang="ja-JP" sz="900" kern="100" dirty="0" smtClean="0">
                  <a:effectLst/>
                  <a:latin typeface="HGPｺﾞｼｯｸE" panose="020B0900000000000000" pitchFamily="50" charset="-128"/>
                  <a:ea typeface="HGPｺﾞｼｯｸE" panose="020B0900000000000000" pitchFamily="50" charset="-128"/>
                  <a:cs typeface="Times New Roman"/>
                </a:rPr>
                <a:t>本人</a:t>
              </a:r>
              <a:endParaRPr lang="ja-JP" sz="1050" kern="100" dirty="0">
                <a:effectLst/>
                <a:latin typeface="HGPｺﾞｼｯｸE" panose="020B0900000000000000" pitchFamily="50" charset="-128"/>
                <a:ea typeface="HGPｺﾞｼｯｸE" panose="020B0900000000000000" pitchFamily="50" charset="-128"/>
                <a:cs typeface="Times New Roman"/>
              </a:endParaRPr>
            </a:p>
          </p:txBody>
        </p:sp>
        <p:sp>
          <p:nvSpPr>
            <p:cNvPr id="26" name="テキスト ボックス 6"/>
            <p:cNvSpPr txBox="1"/>
            <p:nvPr/>
          </p:nvSpPr>
          <p:spPr>
            <a:xfrm>
              <a:off x="7044885" y="1398088"/>
              <a:ext cx="1338396" cy="908569"/>
            </a:xfrm>
            <a:prstGeom prst="rect">
              <a:avLst/>
            </a:prstGeom>
            <a:solidFill>
              <a:sysClr val="window" lastClr="FFFFFF"/>
            </a:solidFill>
            <a:ln w="6350">
              <a:solidFill>
                <a:srgbClr val="92D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600"/>
                </a:spcBef>
                <a:spcAft>
                  <a:spcPts val="0"/>
                </a:spcAft>
              </a:pPr>
              <a:r>
                <a:rPr lang="ja-JP" sz="1000" kern="100" dirty="0">
                  <a:effectLst/>
                  <a:latin typeface="HGPｺﾞｼｯｸE" panose="020B0900000000000000" pitchFamily="50" charset="-128"/>
                  <a:ea typeface="HGPｺﾞｼｯｸE" panose="020B0900000000000000" pitchFamily="50" charset="-128"/>
                  <a:cs typeface="Times New Roman"/>
                </a:rPr>
                <a:t>・終活期</a:t>
              </a:r>
            </a:p>
            <a:p>
              <a:pPr algn="just">
                <a:spcBef>
                  <a:spcPts val="600"/>
                </a:spcBef>
                <a:spcAft>
                  <a:spcPts val="0"/>
                </a:spcAft>
              </a:pP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70</a:t>
              </a:r>
              <a:r>
                <a:rPr lang="ja-JP" sz="900" kern="100" dirty="0">
                  <a:effectLst/>
                  <a:latin typeface="HGPｺﾞｼｯｸE" panose="020B0900000000000000" pitchFamily="50" charset="-128"/>
                  <a:ea typeface="HGPｺﾞｼｯｸE" panose="020B0900000000000000" pitchFamily="50" charset="-128"/>
                  <a:cs typeface="Times New Roman"/>
                </a:rPr>
                <a:t>～</a:t>
              </a:r>
              <a:r>
                <a:rPr lang="en-US" sz="900" kern="100" dirty="0">
                  <a:effectLst/>
                  <a:latin typeface="HGPｺﾞｼｯｸE" panose="020B0900000000000000" pitchFamily="50" charset="-128"/>
                  <a:ea typeface="HGPｺﾞｼｯｸE" panose="020B0900000000000000" pitchFamily="50" charset="-128"/>
                  <a:cs typeface="Times New Roman"/>
                </a:rPr>
                <a:t>80</a:t>
              </a:r>
              <a:r>
                <a:rPr lang="ja-JP" sz="900" kern="100" dirty="0">
                  <a:effectLst/>
                  <a:latin typeface="HGPｺﾞｼｯｸE" panose="020B0900000000000000" pitchFamily="50" charset="-128"/>
                  <a:ea typeface="HGPｺﾞｼｯｸE" panose="020B0900000000000000" pitchFamily="50" charset="-128"/>
                  <a:cs typeface="Times New Roman"/>
                </a:rPr>
                <a:t>代</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marL="88900" indent="-88900" algn="just">
                <a:spcBef>
                  <a:spcPts val="600"/>
                </a:spcBef>
                <a:spcAft>
                  <a:spcPts val="0"/>
                </a:spcAft>
              </a:pPr>
              <a:r>
                <a:rPr lang="ja-JP" sz="1050" kern="100" dirty="0">
                  <a:solidFill>
                    <a:srgbClr val="00B0F0"/>
                  </a:solidFill>
                  <a:effectLst/>
                  <a:latin typeface="HGPｺﾞｼｯｸE" panose="020B0900000000000000" pitchFamily="50" charset="-128"/>
                  <a:ea typeface="HGPｺﾞｼｯｸE" panose="020B0900000000000000" pitchFamily="50" charset="-128"/>
                  <a:cs typeface="Times New Roman"/>
                </a:rPr>
                <a:t>・相続･</a:t>
              </a:r>
              <a:r>
                <a:rPr lang="ja-JP"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資産</a:t>
              </a:r>
              <a:r>
                <a:rPr lang="ja-JP" altLang="en-US"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承継</a:t>
              </a:r>
              <a:r>
                <a:rPr lang="ja-JP" sz="1050" kern="100" dirty="0" smtClean="0">
                  <a:solidFill>
                    <a:srgbClr val="00B0F0"/>
                  </a:solidFill>
                  <a:effectLst/>
                  <a:latin typeface="HGPｺﾞｼｯｸE" panose="020B0900000000000000" pitchFamily="50" charset="-128"/>
                  <a:ea typeface="HGPｺﾞｼｯｸE" panose="020B0900000000000000" pitchFamily="50" charset="-128"/>
                  <a:cs typeface="Times New Roman"/>
                </a:rPr>
                <a:t>検討</a:t>
              </a:r>
              <a:r>
                <a:rPr lang="ja-JP" sz="900" kern="100" dirty="0">
                  <a:effectLst/>
                  <a:latin typeface="HGPｺﾞｼｯｸE" panose="020B0900000000000000" pitchFamily="50" charset="-128"/>
                  <a:ea typeface="HGPｺﾞｼｯｸE" panose="020B0900000000000000" pitchFamily="50" charset="-128"/>
                  <a:cs typeface="Times New Roman"/>
                </a:rPr>
                <a:t>　</a:t>
              </a:r>
              <a:endParaRPr lang="ja-JP" sz="1050" kern="100" dirty="0">
                <a:effectLst/>
                <a:latin typeface="HGPｺﾞｼｯｸE" panose="020B0900000000000000" pitchFamily="50" charset="-128"/>
                <a:ea typeface="HGPｺﾞｼｯｸE" panose="020B0900000000000000" pitchFamily="50" charset="-128"/>
                <a:cs typeface="Times New Roman"/>
              </a:endParaRPr>
            </a:p>
            <a:p>
              <a:pPr algn="just">
                <a:spcAft>
                  <a:spcPts val="0"/>
                </a:spcAft>
              </a:pPr>
              <a:r>
                <a:rPr lang="en-US" sz="900" kern="100" dirty="0">
                  <a:effectLst/>
                  <a:latin typeface="Century"/>
                  <a:ea typeface="ＭＳ 明朝"/>
                  <a:cs typeface="Times New Roman"/>
                </a:rPr>
                <a:t> </a:t>
              </a:r>
              <a:endParaRPr lang="ja-JP" sz="1050" kern="100" dirty="0">
                <a:effectLst/>
                <a:latin typeface="Century"/>
                <a:ea typeface="ＭＳ 明朝"/>
                <a:cs typeface="Times New Roman"/>
              </a:endParaRPr>
            </a:p>
          </p:txBody>
        </p:sp>
        <p:pic>
          <p:nvPicPr>
            <p:cNvPr id="15" name="図 14" descr="http://tse1.mm.bing.net/th?&amp;id=OIP.Mc525fb69739b8662e64a16d12cc602f4o0&amp;w=300&amp;h=300&amp;c=0&amp;pid=1.9&amp;rs=0&amp;p=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3147825" y="2404131"/>
              <a:ext cx="381000" cy="800100"/>
            </a:xfrm>
            <a:prstGeom prst="rect">
              <a:avLst/>
            </a:prstGeom>
            <a:noFill/>
            <a:ln>
              <a:noFill/>
            </a:ln>
          </p:spPr>
        </p:pic>
        <p:pic>
          <p:nvPicPr>
            <p:cNvPr id="16" name="図 15" descr="C:\Users\akira\AppData\Local\Microsoft\Windows\INetCache\IE\LRQ8G624\lgi01c201403041600[1].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16225" y="2264431"/>
              <a:ext cx="901700" cy="952500"/>
            </a:xfrm>
            <a:prstGeom prst="rect">
              <a:avLst/>
            </a:prstGeom>
            <a:noFill/>
            <a:ln>
              <a:noFill/>
            </a:ln>
          </p:spPr>
        </p:pic>
        <p:pic>
          <p:nvPicPr>
            <p:cNvPr id="17" name="図 16" descr="http://kids.wanpug.com/illust/illust2204.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7776" y="2467631"/>
              <a:ext cx="1168400" cy="749300"/>
            </a:xfrm>
            <a:prstGeom prst="rect">
              <a:avLst/>
            </a:prstGeom>
            <a:noFill/>
            <a:ln>
              <a:noFill/>
            </a:ln>
          </p:spPr>
        </p:pic>
        <p:pic>
          <p:nvPicPr>
            <p:cNvPr id="18" name="図 17" descr="http://img01t1.cc-library.net/thum01/cc-library010010986.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61745" y="2404131"/>
              <a:ext cx="1054100" cy="787400"/>
            </a:xfrm>
            <a:prstGeom prst="rect">
              <a:avLst/>
            </a:prstGeom>
            <a:noFill/>
            <a:ln>
              <a:noFill/>
            </a:ln>
          </p:spPr>
        </p:pic>
        <p:sp>
          <p:nvSpPr>
            <p:cNvPr id="46" name="テキスト ボックス 45"/>
            <p:cNvSpPr txBox="1"/>
            <p:nvPr/>
          </p:nvSpPr>
          <p:spPr>
            <a:xfrm>
              <a:off x="1088003" y="1398128"/>
              <a:ext cx="1197998" cy="2462213"/>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ja-JP"/>
              </a:defPPr>
              <a:lvl1pP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ja-JP" dirty="0" smtClean="0"/>
            </a:p>
            <a:p>
              <a:endParaRPr lang="en-US" altLang="ja-JP" dirty="0"/>
            </a:p>
            <a:p>
              <a:endParaRPr lang="en-US" altLang="ja-JP" dirty="0" smtClean="0"/>
            </a:p>
            <a:p>
              <a:r>
                <a:rPr lang="ja-JP" altLang="en-US" dirty="0" smtClean="0">
                  <a:solidFill>
                    <a:schemeClr val="tx1">
                      <a:lumMod val="65000"/>
                      <a:lumOff val="35000"/>
                    </a:schemeClr>
                  </a:solidFill>
                </a:rPr>
                <a:t>現代</a:t>
              </a:r>
              <a:endParaRPr lang="en-US" altLang="ja-JP" dirty="0">
                <a:solidFill>
                  <a:schemeClr val="tx1">
                    <a:lumMod val="65000"/>
                    <a:lumOff val="35000"/>
                  </a:schemeClr>
                </a:solidFill>
              </a:endParaRPr>
            </a:p>
            <a:p>
              <a:r>
                <a:rPr lang="ja-JP" altLang="en-US" dirty="0">
                  <a:solidFill>
                    <a:schemeClr val="tx1">
                      <a:lumMod val="65000"/>
                      <a:lumOff val="35000"/>
                    </a:schemeClr>
                  </a:solidFill>
                </a:rPr>
                <a:t>山</a:t>
              </a:r>
              <a:r>
                <a:rPr lang="ja-JP" altLang="en-US" dirty="0" smtClean="0">
                  <a:solidFill>
                    <a:schemeClr val="tx1">
                      <a:lumMod val="65000"/>
                      <a:lumOff val="35000"/>
                    </a:schemeClr>
                  </a:solidFill>
                </a:rPr>
                <a:t>主（</a:t>
              </a:r>
              <a:r>
                <a:rPr lang="en-US" altLang="ja-JP" dirty="0" smtClean="0">
                  <a:solidFill>
                    <a:schemeClr val="tx1">
                      <a:lumMod val="65000"/>
                      <a:lumOff val="35000"/>
                    </a:schemeClr>
                  </a:solidFill>
                </a:rPr>
                <a:t>60</a:t>
              </a:r>
              <a:r>
                <a:rPr lang="ja-JP" altLang="en-US" dirty="0" smtClean="0">
                  <a:solidFill>
                    <a:schemeClr val="tx1">
                      <a:lumMod val="65000"/>
                      <a:lumOff val="35000"/>
                    </a:schemeClr>
                  </a:solidFill>
                </a:rPr>
                <a:t>歳代）の</a:t>
              </a:r>
              <a:endParaRPr lang="en-US" altLang="ja-JP" dirty="0">
                <a:solidFill>
                  <a:schemeClr val="tx1">
                    <a:lumMod val="65000"/>
                    <a:lumOff val="35000"/>
                  </a:schemeClr>
                </a:solidFill>
              </a:endParaRPr>
            </a:p>
            <a:p>
              <a:r>
                <a:rPr lang="ja-JP" altLang="en-US" dirty="0" smtClean="0">
                  <a:solidFill>
                    <a:schemeClr val="tx1">
                      <a:lumMod val="65000"/>
                      <a:lumOff val="35000"/>
                    </a:schemeClr>
                  </a:solidFill>
                </a:rPr>
                <a:t>クロニクル</a:t>
              </a:r>
              <a:endParaRPr lang="en-US" altLang="ja-JP" dirty="0" smtClean="0">
                <a:solidFill>
                  <a:schemeClr val="tx1">
                    <a:lumMod val="65000"/>
                    <a:lumOff val="35000"/>
                  </a:schemeClr>
                </a:solidFill>
              </a:endParaRPr>
            </a:p>
            <a:p>
              <a:endParaRPr lang="en-US" altLang="ja-JP" dirty="0" smtClean="0"/>
            </a:p>
            <a:p>
              <a:endParaRPr lang="en-US" altLang="ja-JP" dirty="0"/>
            </a:p>
            <a:p>
              <a:endParaRPr lang="en-US" altLang="ja-JP" dirty="0" smtClean="0"/>
            </a:p>
            <a:p>
              <a:endParaRPr lang="ja-JP" altLang="en-US" dirty="0"/>
            </a:p>
          </p:txBody>
        </p:sp>
      </p:grpSp>
      <p:grpSp>
        <p:nvGrpSpPr>
          <p:cNvPr id="56" name="グループ化 55"/>
          <p:cNvGrpSpPr/>
          <p:nvPr/>
        </p:nvGrpSpPr>
        <p:grpSpPr>
          <a:xfrm>
            <a:off x="1088003" y="3902461"/>
            <a:ext cx="7552361" cy="1155700"/>
            <a:chOff x="1088003" y="3902461"/>
            <a:chExt cx="7552361" cy="1155700"/>
          </a:xfrm>
        </p:grpSpPr>
        <p:graphicFrame>
          <p:nvGraphicFramePr>
            <p:cNvPr id="32" name="図表 31"/>
            <p:cNvGraphicFramePr/>
            <p:nvPr>
              <p:extLst>
                <p:ext uri="{D42A27DB-BD31-4B8C-83A1-F6EECF244321}">
                  <p14:modId xmlns:p14="http://schemas.microsoft.com/office/powerpoint/2010/main" val="77922108"/>
                </p:ext>
              </p:extLst>
            </p:nvPr>
          </p:nvGraphicFramePr>
          <p:xfrm>
            <a:off x="2519174" y="3902461"/>
            <a:ext cx="6121190" cy="11557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8" name="テキスト ボックス 47"/>
            <p:cNvSpPr txBox="1"/>
            <p:nvPr/>
          </p:nvSpPr>
          <p:spPr>
            <a:xfrm>
              <a:off x="1088003" y="4143873"/>
              <a:ext cx="1197998" cy="65659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ja-JP"/>
              </a:defPPr>
              <a:lvl1pP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ts val="2200"/>
                </a:lnSpc>
              </a:pPr>
              <a:r>
                <a:rPr lang="ja-JP" altLang="en-US" dirty="0" smtClean="0">
                  <a:solidFill>
                    <a:schemeClr val="tx1">
                      <a:lumMod val="65000"/>
                      <a:lumOff val="35000"/>
                    </a:schemeClr>
                  </a:solidFill>
                </a:rPr>
                <a:t>山林放棄</a:t>
              </a:r>
              <a:endParaRPr lang="en-US" altLang="ja-JP" dirty="0" smtClean="0">
                <a:solidFill>
                  <a:schemeClr val="tx1">
                    <a:lumMod val="65000"/>
                    <a:lumOff val="35000"/>
                  </a:schemeClr>
                </a:solidFill>
              </a:endParaRPr>
            </a:p>
            <a:p>
              <a:pPr>
                <a:lnSpc>
                  <a:spcPts val="2200"/>
                </a:lnSpc>
              </a:pPr>
              <a:r>
                <a:rPr lang="ja-JP" altLang="en-US" dirty="0" smtClean="0">
                  <a:solidFill>
                    <a:schemeClr val="tx1">
                      <a:lumMod val="65000"/>
                      <a:lumOff val="35000"/>
                    </a:schemeClr>
                  </a:solidFill>
                </a:rPr>
                <a:t>の課題</a:t>
              </a:r>
              <a:endParaRPr lang="en-US" altLang="ja-JP" dirty="0" smtClean="0">
                <a:solidFill>
                  <a:schemeClr val="tx1">
                    <a:lumMod val="65000"/>
                    <a:lumOff val="35000"/>
                  </a:schemeClr>
                </a:solidFill>
              </a:endParaRPr>
            </a:p>
          </p:txBody>
        </p:sp>
      </p:grpSp>
      <p:cxnSp>
        <p:nvCxnSpPr>
          <p:cNvPr id="37" name="カギ線コネクタ 36"/>
          <p:cNvCxnSpPr/>
          <p:nvPr/>
        </p:nvCxnSpPr>
        <p:spPr>
          <a:xfrm flipV="1">
            <a:off x="4822191" y="3720662"/>
            <a:ext cx="1266604" cy="452779"/>
          </a:xfrm>
          <a:prstGeom prst="bentConnector3">
            <a:avLst>
              <a:gd name="adj1" fmla="val 50000"/>
            </a:avLst>
          </a:prstGeom>
          <a:ln w="22225">
            <a:headEnd type="oval"/>
            <a:tailEnd type="ova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469227" y="5158088"/>
            <a:ext cx="1418756" cy="12850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nSpc>
                <a:spcPct val="150000"/>
              </a:lnSpc>
              <a:spcBef>
                <a:spcPts val="600"/>
              </a:spcBef>
              <a:spcAft>
                <a:spcPts val="600"/>
              </a:spcAft>
            </a:pPr>
            <a:r>
              <a:rPr kumimoji="1" lang="ja-JP" altLang="en-US" b="1" dirty="0" smtClean="0">
                <a:solidFill>
                  <a:srgbClr val="7030A0"/>
                </a:solidFill>
              </a:rPr>
              <a:t>素人山主向け相談窓口サービス</a:t>
            </a:r>
            <a:endParaRPr kumimoji="1" lang="ja-JP" altLang="en-US" b="1" dirty="0">
              <a:solidFill>
                <a:srgbClr val="7030A0"/>
              </a:solidFill>
            </a:endParaRPr>
          </a:p>
        </p:txBody>
      </p:sp>
      <p:sp>
        <p:nvSpPr>
          <p:cNvPr id="42" name="テキスト ボックス 41"/>
          <p:cNvSpPr txBox="1"/>
          <p:nvPr/>
        </p:nvSpPr>
        <p:spPr>
          <a:xfrm>
            <a:off x="4037143" y="4997724"/>
            <a:ext cx="5673935" cy="369332"/>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b="1" dirty="0" smtClean="0"/>
              <a:t>・森林探索支援　</a:t>
            </a:r>
            <a:r>
              <a:rPr lang="ja-JP" altLang="en-US" b="1" dirty="0" smtClean="0">
                <a:solidFill>
                  <a:schemeClr val="bg2">
                    <a:lumMod val="50000"/>
                  </a:schemeClr>
                </a:solidFill>
              </a:rPr>
              <a:t>（山林経営基礎情報の収集・整理支援）</a:t>
            </a:r>
            <a:endParaRPr kumimoji="1" lang="ja-JP" altLang="en-US" b="1" dirty="0">
              <a:solidFill>
                <a:schemeClr val="bg2">
                  <a:lumMod val="50000"/>
                </a:schemeClr>
              </a:solidFill>
            </a:endParaRPr>
          </a:p>
        </p:txBody>
      </p:sp>
      <p:sp>
        <p:nvSpPr>
          <p:cNvPr id="50" name="テキスト ボックス 49"/>
          <p:cNvSpPr txBox="1"/>
          <p:nvPr/>
        </p:nvSpPr>
        <p:spPr>
          <a:xfrm>
            <a:off x="4037144" y="5410857"/>
            <a:ext cx="5673934" cy="369332"/>
          </a:xfrm>
          <a:prstGeom prst="rect">
            <a:avLst/>
          </a:prstGeom>
          <a:solidFill>
            <a:schemeClr val="accent4">
              <a:lumMod val="60000"/>
              <a:lumOff val="40000"/>
            </a:schemeClr>
          </a:solidFill>
        </p:spPr>
        <p:txBody>
          <a:bodyPr wrap="square" rtlCol="0">
            <a:spAutoFit/>
          </a:bodyPr>
          <a:lstStyle/>
          <a:p>
            <a:r>
              <a:rPr kumimoji="1" lang="ja-JP" altLang="en-US" b="1" dirty="0" smtClean="0"/>
              <a:t>・森の仲間づくり　</a:t>
            </a:r>
            <a:r>
              <a:rPr kumimoji="1" lang="ja-JP" altLang="en-US" b="1" dirty="0" smtClean="0">
                <a:solidFill>
                  <a:schemeClr val="bg2">
                    <a:lumMod val="50000"/>
                  </a:schemeClr>
                </a:solidFill>
              </a:rPr>
              <a:t>（地域内山林経営互助体制づくり）</a:t>
            </a:r>
            <a:endParaRPr kumimoji="1" lang="ja-JP" altLang="en-US" b="1" dirty="0">
              <a:solidFill>
                <a:schemeClr val="bg2">
                  <a:lumMod val="50000"/>
                </a:schemeClr>
              </a:solidFill>
            </a:endParaRPr>
          </a:p>
        </p:txBody>
      </p:sp>
      <p:sp>
        <p:nvSpPr>
          <p:cNvPr id="51" name="テキスト ボックス 50"/>
          <p:cNvSpPr txBox="1"/>
          <p:nvPr/>
        </p:nvSpPr>
        <p:spPr>
          <a:xfrm>
            <a:off x="4037143" y="5845249"/>
            <a:ext cx="5673935" cy="369332"/>
          </a:xfrm>
          <a:prstGeom prst="rect">
            <a:avLst/>
          </a:prstGeom>
          <a:solidFill>
            <a:schemeClr val="accent4">
              <a:lumMod val="60000"/>
              <a:lumOff val="40000"/>
            </a:schemeClr>
          </a:solidFill>
        </p:spPr>
        <p:txBody>
          <a:bodyPr wrap="square" rtlCol="0">
            <a:spAutoFit/>
          </a:bodyPr>
          <a:lstStyle/>
          <a:p>
            <a:r>
              <a:rPr kumimoji="1" lang="ja-JP" altLang="en-US" b="1" dirty="0" smtClean="0"/>
              <a:t>・山主育成</a:t>
            </a:r>
            <a:r>
              <a:rPr kumimoji="1" lang="ja-JP" altLang="en-US" b="1" dirty="0" smtClean="0">
                <a:solidFill>
                  <a:schemeClr val="bg2">
                    <a:lumMod val="50000"/>
                  </a:schemeClr>
                </a:solidFill>
              </a:rPr>
              <a:t>（　山林経営ステップアップ支援）</a:t>
            </a:r>
            <a:endParaRPr kumimoji="1" lang="ja-JP" altLang="en-US" b="1" dirty="0">
              <a:solidFill>
                <a:schemeClr val="bg2">
                  <a:lumMod val="50000"/>
                </a:schemeClr>
              </a:solidFill>
            </a:endParaRPr>
          </a:p>
        </p:txBody>
      </p:sp>
      <p:sp>
        <p:nvSpPr>
          <p:cNvPr id="52" name="テキスト ボックス 51"/>
          <p:cNvSpPr txBox="1"/>
          <p:nvPr/>
        </p:nvSpPr>
        <p:spPr>
          <a:xfrm>
            <a:off x="4037144" y="6280664"/>
            <a:ext cx="5673934" cy="369332"/>
          </a:xfrm>
          <a:prstGeom prst="rect">
            <a:avLst/>
          </a:prstGeom>
          <a:solidFill>
            <a:schemeClr val="accent4">
              <a:lumMod val="60000"/>
              <a:lumOff val="40000"/>
            </a:schemeClr>
          </a:solidFill>
        </p:spPr>
        <p:txBody>
          <a:bodyPr wrap="square" rtlCol="0">
            <a:spAutoFit/>
          </a:bodyPr>
          <a:lstStyle/>
          <a:p>
            <a:r>
              <a:rPr kumimoji="1" lang="ja-JP" altLang="en-US" b="1" dirty="0" smtClean="0"/>
              <a:t>・森林業コーディネイト　</a:t>
            </a:r>
            <a:r>
              <a:rPr kumimoji="1" lang="ja-JP" altLang="en-US" b="1" dirty="0" smtClean="0">
                <a:solidFill>
                  <a:schemeClr val="bg2">
                    <a:lumMod val="50000"/>
                  </a:schemeClr>
                </a:solidFill>
              </a:rPr>
              <a:t>（林業経営実行支援）</a:t>
            </a:r>
            <a:endParaRPr kumimoji="1" lang="ja-JP" altLang="en-US" b="1" dirty="0">
              <a:solidFill>
                <a:schemeClr val="bg2">
                  <a:lumMod val="50000"/>
                </a:schemeClr>
              </a:solidFill>
            </a:endParaRPr>
          </a:p>
        </p:txBody>
      </p:sp>
      <p:sp>
        <p:nvSpPr>
          <p:cNvPr id="53" name="テキスト ボックス 52"/>
          <p:cNvSpPr txBox="1"/>
          <p:nvPr/>
        </p:nvSpPr>
        <p:spPr>
          <a:xfrm>
            <a:off x="1060690" y="5158088"/>
            <a:ext cx="1197998" cy="1220847"/>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ja-JP"/>
            </a:defPPr>
            <a:lvl1pP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ts val="2200"/>
              </a:lnSpc>
            </a:pPr>
            <a:r>
              <a:rPr lang="ja-JP" altLang="en-US" dirty="0" smtClean="0">
                <a:solidFill>
                  <a:schemeClr val="tx1">
                    <a:lumMod val="65000"/>
                    <a:lumOff val="35000"/>
                  </a:schemeClr>
                </a:solidFill>
              </a:rPr>
              <a:t>山林課題への解決策</a:t>
            </a:r>
            <a:endParaRPr lang="en-US" altLang="ja-JP" dirty="0" smtClean="0">
              <a:solidFill>
                <a:schemeClr val="tx1">
                  <a:lumMod val="65000"/>
                  <a:lumOff val="35000"/>
                </a:schemeClr>
              </a:solidFill>
            </a:endParaRPr>
          </a:p>
          <a:p>
            <a:pPr>
              <a:lnSpc>
                <a:spcPts val="2200"/>
              </a:lnSpc>
            </a:pPr>
            <a:r>
              <a:rPr lang="ja-JP" altLang="en-US" dirty="0" smtClean="0">
                <a:solidFill>
                  <a:schemeClr val="tx1">
                    <a:lumMod val="65000"/>
                    <a:lumOff val="35000"/>
                  </a:schemeClr>
                </a:solidFill>
              </a:rPr>
              <a:t>（森林探偵事務所の役割）</a:t>
            </a:r>
            <a:endParaRPr lang="en-US" altLang="ja-JP" dirty="0" smtClean="0">
              <a:solidFill>
                <a:schemeClr val="tx1">
                  <a:lumMod val="65000"/>
                  <a:lumOff val="35000"/>
                </a:schemeClr>
              </a:solidFill>
            </a:endParaRPr>
          </a:p>
        </p:txBody>
      </p:sp>
      <p:cxnSp>
        <p:nvCxnSpPr>
          <p:cNvPr id="54" name="カギ線コネクタ 53"/>
          <p:cNvCxnSpPr/>
          <p:nvPr/>
        </p:nvCxnSpPr>
        <p:spPr>
          <a:xfrm flipV="1">
            <a:off x="3147825" y="4729611"/>
            <a:ext cx="1266604" cy="452779"/>
          </a:xfrm>
          <a:prstGeom prst="bentConnector3">
            <a:avLst>
              <a:gd name="adj1" fmla="val 50000"/>
            </a:avLst>
          </a:prstGeom>
          <a:ln w="22225">
            <a:headEnd type="oval"/>
            <a:tailEnd type="oval"/>
          </a:ln>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6892120" y="2740681"/>
            <a:ext cx="1841977" cy="2155443"/>
          </a:xfrm>
          <a:prstGeom prst="ellipse">
            <a:avLst/>
          </a:pr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rot="20695711">
            <a:off x="8208192" y="2077841"/>
            <a:ext cx="1629644" cy="1477328"/>
          </a:xfrm>
          <a:prstGeom prst="rect">
            <a:avLst/>
          </a:prstGeom>
          <a:solidFill>
            <a:schemeClr val="accent4">
              <a:lumMod val="60000"/>
              <a:lumOff val="40000"/>
              <a:alpha val="37000"/>
            </a:schemeClr>
          </a:solidFill>
        </p:spPr>
        <p:txBody>
          <a:bodyPr wrap="square" rtlCol="0">
            <a:spAutoFit/>
          </a:bodyPr>
          <a:lstStyle/>
          <a:p>
            <a:r>
              <a:rPr kumimoji="1" lang="ja-JP" altLang="en-US" dirty="0" smtClean="0"/>
              <a:t>森林探偵事務所の今後の課題</a:t>
            </a:r>
            <a:endParaRPr kumimoji="1" lang="en-US" altLang="ja-JP" dirty="0" smtClean="0"/>
          </a:p>
          <a:p>
            <a:r>
              <a:rPr lang="ja-JP" altLang="en-US" dirty="0" smtClean="0"/>
              <a:t>－森林</a:t>
            </a:r>
            <a:r>
              <a:rPr lang="ja-JP" altLang="en-US" dirty="0"/>
              <a:t>寄付の受付</a:t>
            </a:r>
            <a:r>
              <a:rPr lang="ja-JP" altLang="en-US" dirty="0" smtClean="0"/>
              <a:t>を検討中</a:t>
            </a:r>
            <a:endParaRPr kumimoji="1" lang="ja-JP" altLang="en-US" dirty="0"/>
          </a:p>
        </p:txBody>
      </p:sp>
    </p:spTree>
    <p:extLst>
      <p:ext uri="{BB962C8B-B14F-4D97-AF65-F5344CB8AC3E}">
        <p14:creationId xmlns:p14="http://schemas.microsoft.com/office/powerpoint/2010/main" val="417087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50" grpId="0" animBg="1"/>
      <p:bldP spid="51" grpId="0" animBg="1"/>
      <p:bldP spid="52" grpId="0" animBg="1"/>
      <p:bldP spid="5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350" y="164674"/>
            <a:ext cx="9906000" cy="830997"/>
          </a:xfrm>
          <a:prstGeom prst="rect">
            <a:avLst/>
          </a:prstGeom>
          <a:solidFill>
            <a:srgbClr val="92D050">
              <a:alpha val="83000"/>
            </a:srgbClr>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r>
              <a:rPr lang="ja-JP" altLang="en-US" sz="4800" dirty="0" smtClean="0">
                <a:latin typeface="+mj-lt"/>
              </a:rPr>
              <a:t>　　</a:t>
            </a:r>
            <a:endParaRPr kumimoji="1" lang="ja-JP" altLang="en-US" sz="4800" dirty="0">
              <a:effectLst>
                <a:outerShdw blurRad="38100" dist="38100" dir="2700000" algn="tl">
                  <a:srgbClr val="000000">
                    <a:alpha val="43137"/>
                  </a:srgbClr>
                </a:outerShdw>
              </a:effectLst>
              <a:latin typeface="+mj-lt"/>
            </a:endParaRPr>
          </a:p>
        </p:txBody>
      </p:sp>
      <p:sp>
        <p:nvSpPr>
          <p:cNvPr id="2" name="テキスト ボックス 1"/>
          <p:cNvSpPr txBox="1"/>
          <p:nvPr/>
        </p:nvSpPr>
        <p:spPr>
          <a:xfrm>
            <a:off x="6892120" y="995671"/>
            <a:ext cx="2982322" cy="246221"/>
          </a:xfrm>
          <a:prstGeom prst="rect">
            <a:avLst/>
          </a:prstGeom>
          <a:noFill/>
        </p:spPr>
        <p:txBody>
          <a:bodyPr wrap="square" rtlCol="0">
            <a:spAutoFit/>
          </a:bodyPr>
          <a:lstStyle/>
          <a:p>
            <a:r>
              <a:rPr lang="ja-JP" altLang="en-US" sz="1000" dirty="0" smtClean="0">
                <a:latin typeface="+mn-ea"/>
              </a:rPr>
              <a:t>山ノ未来ヲ　アキラメナイ　</a:t>
            </a:r>
            <a:r>
              <a:rPr kumimoji="1" lang="ja-JP" altLang="en-US" sz="1000" dirty="0" smtClean="0">
                <a:latin typeface="+mn-ea"/>
              </a:rPr>
              <a:t>穂の国森林探偵事務所</a:t>
            </a:r>
            <a:endParaRPr kumimoji="1" lang="ja-JP" altLang="en-US" sz="1000" dirty="0">
              <a:latin typeface="+mn-ea"/>
            </a:endParaRPr>
          </a:p>
        </p:txBody>
      </p:sp>
      <p:sp>
        <p:nvSpPr>
          <p:cNvPr id="4" name="正方形/長方形 3"/>
          <p:cNvSpPr/>
          <p:nvPr/>
        </p:nvSpPr>
        <p:spPr>
          <a:xfrm>
            <a:off x="709684" y="2179809"/>
            <a:ext cx="8761862" cy="3046988"/>
          </a:xfrm>
          <a:prstGeom prst="rect">
            <a:avLst/>
          </a:prstGeom>
        </p:spPr>
        <p:txBody>
          <a:bodyPr wrap="square">
            <a:spAutoFit/>
          </a:bodyPr>
          <a:lstStyle/>
          <a:p>
            <a:endParaRPr lang="en-US" altLang="ja-JP" sz="4800" dirty="0" smtClean="0"/>
          </a:p>
          <a:p>
            <a:r>
              <a:rPr lang="ja-JP" altLang="en-US" sz="4800" dirty="0"/>
              <a:t>穂の国</a:t>
            </a:r>
            <a:r>
              <a:rPr lang="ja-JP" altLang="en-US" sz="4800" dirty="0" smtClean="0"/>
              <a:t>森林探偵事務所の</a:t>
            </a:r>
            <a:endParaRPr lang="en-US" altLang="ja-JP" sz="4800" dirty="0" smtClean="0"/>
          </a:p>
          <a:p>
            <a:r>
              <a:rPr lang="ja-JP" altLang="en-US" sz="4800" dirty="0" smtClean="0"/>
              <a:t>　　　　　　　　主要サービスの紹介</a:t>
            </a:r>
            <a:endParaRPr lang="en-US" altLang="ja-JP" sz="4800" dirty="0" smtClean="0"/>
          </a:p>
          <a:p>
            <a:endParaRPr lang="en-US" altLang="ja-JP" sz="4800" dirty="0" smtClean="0"/>
          </a:p>
        </p:txBody>
      </p:sp>
    </p:spTree>
    <p:extLst>
      <p:ext uri="{BB962C8B-B14F-4D97-AF65-F5344CB8AC3E}">
        <p14:creationId xmlns:p14="http://schemas.microsoft.com/office/powerpoint/2010/main" val="224974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5|2.4|1.6|4.7|6.5|1.3|2.9|2.7|1.1|5.3|5.2|0.8|9"/>
</p:tagLst>
</file>

<file path=ppt/theme/theme1.xml><?xml version="1.0" encoding="utf-8"?>
<a:theme xmlns:a="http://schemas.openxmlformats.org/drawingml/2006/main" name="Office ​​テーマ">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ゴシックモード">
      <a:majorFont>
        <a:latin typeface="Arial Black"/>
        <a:ea typeface="HGS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sz="1200" dirty="0" smtClean="0">
            <a:latin typeface="+mj-ea"/>
            <a:ea typeface="+mj-ea"/>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3189</TotalTime>
  <Words>2135</Words>
  <Application>Microsoft Office PowerPoint</Application>
  <PresentationFormat>A4 210 x 297 mm</PresentationFormat>
  <Paragraphs>421</Paragraphs>
  <Slides>24</Slides>
  <Notes>4</Notes>
  <HiddenSlides>0</HiddenSlides>
  <MMClips>0</MMClips>
  <ScaleCrop>false</ScaleCrop>
  <HeadingPairs>
    <vt:vector size="4" baseType="variant">
      <vt:variant>
        <vt:lpstr>テーマ</vt:lpstr>
      </vt:variant>
      <vt:variant>
        <vt:i4>1</vt:i4>
      </vt:variant>
      <vt:variant>
        <vt:lpstr>スライド タイトル</vt:lpstr>
      </vt:variant>
      <vt:variant>
        <vt:i4>24</vt:i4>
      </vt:variant>
    </vt:vector>
  </HeadingPairs>
  <TitlesOfParts>
    <vt:vector size="25" baseType="lpstr">
      <vt:lpstr>Office ​​テーマ</vt:lpstr>
      <vt:lpstr>PowerPoint プレゼンテーション</vt:lpstr>
      <vt:lpstr>森林探偵のミッション</vt:lpstr>
      <vt:lpstr>どうして、森林探偵なのか</vt:lpstr>
      <vt:lpstr>どうして、森林探偵なのか</vt:lpstr>
      <vt:lpstr>どうして、森林探偵なのか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aki</dc:creator>
  <cp:lastModifiedBy>akira</cp:lastModifiedBy>
  <cp:revision>240</cp:revision>
  <cp:lastPrinted>2017-07-23T10:19:08Z</cp:lastPrinted>
  <dcterms:created xsi:type="dcterms:W3CDTF">2012-01-27T07:57:04Z</dcterms:created>
  <dcterms:modified xsi:type="dcterms:W3CDTF">2017-08-03T07:03:46Z</dcterms:modified>
</cp:coreProperties>
</file>