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
  </p:notesMasterIdLst>
  <p:handoutMasterIdLst>
    <p:handoutMasterId r:id="rId5"/>
  </p:handoutMasterIdLst>
  <p:sldIdLst>
    <p:sldId id="256" r:id="rId2"/>
    <p:sldId id="257" r:id="rId3"/>
  </p:sldIdLst>
  <p:sldSz cx="6858000" cy="9906000" type="A4"/>
  <p:notesSz cx="10020300" cy="688816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000000"/>
    <a:srgbClr val="5F5F5F"/>
    <a:srgbClr val="666699"/>
    <a:srgbClr val="FFFFCC"/>
    <a:srgbClr val="FF9999"/>
    <a:srgbClr val="DDDDDD"/>
    <a:srgbClr val="008000"/>
    <a:srgbClr val="4D4D4D"/>
    <a:srgbClr val="99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16" autoAdjust="0"/>
    <p:restoredTop sz="94604" autoAdjust="0"/>
  </p:normalViewPr>
  <p:slideViewPr>
    <p:cSldViewPr>
      <p:cViewPr>
        <p:scale>
          <a:sx n="85" d="100"/>
          <a:sy n="85" d="100"/>
        </p:scale>
        <p:origin x="-3126" y="624"/>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13" d="100"/>
          <a:sy n="113" d="100"/>
        </p:scale>
        <p:origin x="-2124" y="-108"/>
      </p:cViewPr>
      <p:guideLst>
        <p:guide orient="horz" pos="2169"/>
        <p:guide pos="315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341862"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t" anchorCtr="0" compatLnSpc="1">
            <a:prstTxWarp prst="textNoShape">
              <a:avLst/>
            </a:prstTxWarp>
          </a:bodyPr>
          <a:lstStyle>
            <a:lvl1pPr>
              <a:defRPr sz="1200"/>
            </a:lvl1pPr>
          </a:lstStyle>
          <a:p>
            <a:endParaRPr lang="en-US" altLang="ja-JP"/>
          </a:p>
        </p:txBody>
      </p:sp>
      <p:sp>
        <p:nvSpPr>
          <p:cNvPr id="6147" name="Rectangle 3"/>
          <p:cNvSpPr>
            <a:spLocks noGrp="1" noChangeArrowheads="1"/>
          </p:cNvSpPr>
          <p:nvPr>
            <p:ph type="dt" sz="quarter" idx="1"/>
          </p:nvPr>
        </p:nvSpPr>
        <p:spPr bwMode="auto">
          <a:xfrm>
            <a:off x="5676827" y="0"/>
            <a:ext cx="4341861"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t" anchorCtr="0" compatLnSpc="1">
            <a:prstTxWarp prst="textNoShape">
              <a:avLst/>
            </a:prstTxWarp>
          </a:bodyPr>
          <a:lstStyle>
            <a:lvl1pPr algn="r">
              <a:defRPr sz="1200"/>
            </a:lvl1pPr>
          </a:lstStyle>
          <a:p>
            <a:endParaRPr lang="en-US" altLang="ja-JP"/>
          </a:p>
        </p:txBody>
      </p:sp>
      <p:sp>
        <p:nvSpPr>
          <p:cNvPr id="6148" name="Rectangle 4"/>
          <p:cNvSpPr>
            <a:spLocks noGrp="1" noChangeArrowheads="1"/>
          </p:cNvSpPr>
          <p:nvPr>
            <p:ph type="ftr" sz="quarter" idx="2"/>
          </p:nvPr>
        </p:nvSpPr>
        <p:spPr bwMode="auto">
          <a:xfrm>
            <a:off x="0" y="6542374"/>
            <a:ext cx="4341862"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b" anchorCtr="0" compatLnSpc="1">
            <a:prstTxWarp prst="textNoShape">
              <a:avLst/>
            </a:prstTxWarp>
          </a:bodyPr>
          <a:lstStyle>
            <a:lvl1pPr>
              <a:defRPr sz="1200"/>
            </a:lvl1pPr>
          </a:lstStyle>
          <a:p>
            <a:endParaRPr lang="en-US" altLang="ja-JP"/>
          </a:p>
        </p:txBody>
      </p:sp>
      <p:sp>
        <p:nvSpPr>
          <p:cNvPr id="6149" name="Rectangle 5"/>
          <p:cNvSpPr>
            <a:spLocks noGrp="1" noChangeArrowheads="1"/>
          </p:cNvSpPr>
          <p:nvPr>
            <p:ph type="sldNum" sz="quarter" idx="3"/>
          </p:nvPr>
        </p:nvSpPr>
        <p:spPr bwMode="auto">
          <a:xfrm>
            <a:off x="5676827" y="6542374"/>
            <a:ext cx="4341861"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b" anchorCtr="0" compatLnSpc="1">
            <a:prstTxWarp prst="textNoShape">
              <a:avLst/>
            </a:prstTxWarp>
          </a:bodyPr>
          <a:lstStyle>
            <a:lvl1pPr algn="r">
              <a:defRPr sz="1200"/>
            </a:lvl1pPr>
          </a:lstStyle>
          <a:p>
            <a:fld id="{43674FAD-FA4F-4B3D-B5E0-5D48B09E1DE3}" type="slidenum">
              <a:rPr lang="en-US" altLang="ja-JP"/>
              <a:pPr/>
              <a:t>&lt;#&gt;</a:t>
            </a:fld>
            <a:endParaRPr lang="en-US" altLang="ja-JP"/>
          </a:p>
        </p:txBody>
      </p:sp>
    </p:spTree>
    <p:extLst>
      <p:ext uri="{BB962C8B-B14F-4D97-AF65-F5344CB8AC3E}">
        <p14:creationId xmlns="" xmlns:p14="http://schemas.microsoft.com/office/powerpoint/2010/main" val="4288393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341862"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idx="1"/>
          </p:nvPr>
        </p:nvSpPr>
        <p:spPr bwMode="auto">
          <a:xfrm>
            <a:off x="5678438" y="0"/>
            <a:ext cx="4341862"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t" anchorCtr="0" compatLnSpc="1">
            <a:prstTxWarp prst="textNoShape">
              <a:avLst/>
            </a:prstTxWarp>
          </a:bodyPr>
          <a:lstStyle>
            <a:lvl1pPr algn="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4116388" y="515938"/>
            <a:ext cx="1785937" cy="2582862"/>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1336579" y="3271188"/>
            <a:ext cx="7347144" cy="31007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6543998"/>
            <a:ext cx="4341862"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b" anchorCtr="0" compatLnSpc="1">
            <a:prstTxWarp prst="textNoShape">
              <a:avLst/>
            </a:prstTxWarp>
          </a:bodyPr>
          <a:lstStyle>
            <a:lvl1pPr>
              <a:defRPr sz="1200"/>
            </a:lvl1pPr>
          </a:lstStyle>
          <a:p>
            <a:endParaRPr lang="en-US" altLang="ja-JP"/>
          </a:p>
        </p:txBody>
      </p:sp>
      <p:sp>
        <p:nvSpPr>
          <p:cNvPr id="5127" name="Rectangle 7"/>
          <p:cNvSpPr>
            <a:spLocks noGrp="1" noChangeArrowheads="1"/>
          </p:cNvSpPr>
          <p:nvPr>
            <p:ph type="sldNum" sz="quarter" idx="5"/>
          </p:nvPr>
        </p:nvSpPr>
        <p:spPr bwMode="auto">
          <a:xfrm>
            <a:off x="5678438" y="6543998"/>
            <a:ext cx="4341862" cy="3441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22" tIns="46561" rIns="93122" bIns="46561" numCol="1" anchor="b" anchorCtr="0" compatLnSpc="1">
            <a:prstTxWarp prst="textNoShape">
              <a:avLst/>
            </a:prstTxWarp>
          </a:bodyPr>
          <a:lstStyle>
            <a:lvl1pPr algn="r">
              <a:defRPr sz="1200"/>
            </a:lvl1pPr>
          </a:lstStyle>
          <a:p>
            <a:fld id="{55151861-7F32-4B7B-B8D3-4D3C8DA7BB28}" type="slidenum">
              <a:rPr lang="en-US" altLang="ja-JP"/>
              <a:pPr/>
              <a:t>&lt;#&gt;</a:t>
            </a:fld>
            <a:endParaRPr lang="en-US" altLang="ja-JP"/>
          </a:p>
        </p:txBody>
      </p:sp>
    </p:spTree>
    <p:extLst>
      <p:ext uri="{BB962C8B-B14F-4D97-AF65-F5344CB8AC3E}">
        <p14:creationId xmlns="" xmlns:p14="http://schemas.microsoft.com/office/powerpoint/2010/main" val="162741758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151861-7F32-4B7B-B8D3-4D3C8DA7BB28}" type="slidenum">
              <a:rPr lang="en-US" altLang="ja-JP" smtClean="0"/>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151861-7F32-4B7B-B8D3-4D3C8DA7BB28}" type="slidenum">
              <a:rPr lang="en-US" altLang="ja-JP" smtClean="0"/>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6EB2D85-BCEE-4BE1-A7B8-861F10A9BFF0}" type="datetimeFigureOut">
              <a:rPr kumimoji="1" lang="ja-JP" altLang="en-US" smtClean="0"/>
              <a:pPr/>
              <a:t>2018/5/16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BB9C8D9-6DA8-4705-BEC3-4F17107AF63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875"/>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0"/>
            <a:ext cx="6172200" cy="653732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56EB2D85-BCEE-4BE1-A7B8-861F10A9BFF0}" type="datetimeFigureOut">
              <a:rPr kumimoji="1" lang="ja-JP" altLang="en-US" smtClean="0"/>
              <a:pPr/>
              <a:t>2018/5/16</a:t>
            </a:fld>
            <a:endParaRPr kumimoji="1"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4BB9C8D9-6DA8-4705-BEC3-4F17107AF63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560513"/>
            <a:ext cx="7101408" cy="4893647"/>
          </a:xfrm>
          <a:prstGeom prst="rect">
            <a:avLst/>
          </a:prstGeom>
          <a:noFill/>
          <a:ln w="3175">
            <a:noFill/>
          </a:ln>
        </p:spPr>
        <p:txBody>
          <a:bodyPr wrap="square" rtlCol="0">
            <a:spAutoFit/>
          </a:bodyPr>
          <a:lstStyle/>
          <a:p>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ドライバー氏名：　　　　　　　　生年月日：西暦　　　　年　　月　　日　性別：男・女</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住所：　　　　　　　　　　　　　　　　　　　　職業：　　　　　携帯番号：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メールアドレス：　　　　　　　＠　　　　　　　緊急連絡先　　　電話番号：</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免許証番号：　　　　　　　　　　　免許取得年：　　　　　コピー添付：□（確認）</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免許停止歴：　□なし　□あり　（時期：　　　年　　月　適格判断：□基準内□基準外）</a:t>
            </a:r>
            <a:endParaRPr lang="en-US" altLang="ja-JP" sz="1200" dirty="0" smtClean="0">
              <a:latin typeface="メイリオ" pitchFamily="50" charset="-128"/>
              <a:ea typeface="メイリオ" pitchFamily="50" charset="-128"/>
              <a:cs typeface="メイリオ" pitchFamily="50" charset="-128"/>
            </a:endParaRPr>
          </a:p>
          <a:p>
            <a:endParaRPr lang="en-US" altLang="ja-JP" sz="1200" u="sng" dirty="0" smtClean="0">
              <a:latin typeface="メイリオ" pitchFamily="50" charset="-128"/>
              <a:ea typeface="メイリオ" pitchFamily="50" charset="-128"/>
              <a:cs typeface="メイリオ" pitchFamily="50" charset="-128"/>
            </a:endParaRPr>
          </a:p>
          <a:p>
            <a:r>
              <a:rPr lang="ja-JP" altLang="en-US" sz="1200" u="sng" dirty="0" smtClean="0">
                <a:latin typeface="メイリオ" pitchFamily="50" charset="-128"/>
                <a:ea typeface="メイリオ" pitchFamily="50" charset="-128"/>
                <a:cs typeface="メイリオ" pitchFamily="50" charset="-128"/>
              </a:rPr>
              <a:t>活動可能日時</a:t>
            </a:r>
            <a:r>
              <a:rPr lang="en-US" altLang="ja-JP" sz="1200" u="sng" dirty="0" smtClean="0">
                <a:latin typeface="メイリオ" pitchFamily="50" charset="-128"/>
                <a:ea typeface="メイリオ" pitchFamily="50" charset="-128"/>
                <a:cs typeface="メイリオ" pitchFamily="50" charset="-128"/>
              </a:rPr>
              <a:t>(</a:t>
            </a:r>
            <a:r>
              <a:rPr lang="ja-JP" altLang="en-US" sz="1200" u="sng" dirty="0" smtClean="0">
                <a:latin typeface="メイリオ" pitchFamily="50" charset="-128"/>
                <a:ea typeface="メイリオ" pitchFamily="50" charset="-128"/>
                <a:cs typeface="メイリオ" pitchFamily="50" charset="-128"/>
              </a:rPr>
              <a:t>○印</a:t>
            </a:r>
            <a:r>
              <a:rPr lang="en-US" altLang="ja-JP" sz="1200" u="sng"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：月・火・水・木・金　午前・午後・終日</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（コメント：　　　　　　　　　　　　　　　　　　　　　　　　　　　　　　　　　　　　　　）</a:t>
            </a:r>
            <a:endParaRPr lang="en-US" altLang="ja-JP" sz="1200" dirty="0" smtClean="0">
              <a:latin typeface="メイリオ" pitchFamily="50" charset="-128"/>
              <a:ea typeface="メイリオ" pitchFamily="50" charset="-128"/>
              <a:cs typeface="メイリオ" pitchFamily="50" charset="-128"/>
            </a:endParaRPr>
          </a:p>
          <a:p>
            <a:r>
              <a:rPr lang="ja-JP" altLang="en-US" sz="1200" u="sng" dirty="0" smtClean="0">
                <a:latin typeface="メイリオ" pitchFamily="50" charset="-128"/>
                <a:ea typeface="メイリオ" pitchFamily="50" charset="-128"/>
                <a:cs typeface="メイリオ" pitchFamily="50" charset="-128"/>
              </a:rPr>
              <a:t>使用車両</a:t>
            </a:r>
            <a:r>
              <a:rPr lang="ja-JP" altLang="en-US" sz="1200" dirty="0" smtClean="0">
                <a:latin typeface="メイリオ" pitchFamily="50" charset="-128"/>
                <a:ea typeface="メイリオ" pitchFamily="50" charset="-128"/>
                <a:cs typeface="メイリオ" pitchFamily="50" charset="-128"/>
              </a:rPr>
              <a:t>：　</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①メーカー名（　　　　）　車名（　　　　　　）　型式（　　　　　　）　□車検証確認</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②メーカー名（　　　　）　車名（　　　　　　）　型式（　　　　　　）　□車検証確認</a:t>
            </a:r>
            <a:endParaRPr lang="en-US" altLang="ja-JP" sz="1200" dirty="0" smtClean="0">
              <a:latin typeface="メイリオ" pitchFamily="50" charset="-128"/>
              <a:ea typeface="メイリオ" pitchFamily="50" charset="-128"/>
              <a:cs typeface="メイリオ" pitchFamily="50" charset="-128"/>
            </a:endParaRPr>
          </a:p>
          <a:p>
            <a:r>
              <a:rPr lang="ja-JP" altLang="en-US" sz="1200" u="sng" dirty="0" smtClean="0">
                <a:latin typeface="メイリオ" pitchFamily="50" charset="-128"/>
                <a:ea typeface="メイリオ" pitchFamily="50" charset="-128"/>
                <a:cs typeface="メイリオ" pitchFamily="50" charset="-128"/>
              </a:rPr>
              <a:t>任意保険加入状況（①、②ともに）</a:t>
            </a:r>
            <a:endParaRPr lang="en-US" altLang="ja-JP" sz="1200" u="sng" dirty="0" smtClean="0">
              <a:latin typeface="メイリオ" pitchFamily="50" charset="-128"/>
              <a:ea typeface="メイリオ" pitchFamily="50" charset="-128"/>
              <a:cs typeface="メイリオ" pitchFamily="50" charset="-128"/>
            </a:endParaRPr>
          </a:p>
          <a:p>
            <a:r>
              <a:rPr lang="en-US" altLang="ja-JP"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＊有効期間：①　　年　　月　　日まで、②　　年　　月　　日まで。</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＊同乗の第３者に対する補償が可能か？　□はい　□いいえ（□変更同意）</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＊金額無制限の人身傷害保険は加入済み？□はい　□いいえ（□変更同意）</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＊搭乗者傷害保険の１千万円以上に加入済み？　   □はい□いいえ（□変更同意）　</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＊任意保険証書のコピー（□入手済み　保険証書番号①　　　　　　　　　②　　　　　　　　）</a:t>
            </a:r>
            <a:endParaRPr lang="en-US" altLang="ja-JP" sz="1200" dirty="0" smtClean="0">
              <a:latin typeface="メイリオ" pitchFamily="50" charset="-128"/>
              <a:ea typeface="メイリオ" pitchFamily="50" charset="-128"/>
              <a:cs typeface="メイリオ" pitchFamily="50" charset="-128"/>
            </a:endParaRPr>
          </a:p>
          <a:p>
            <a:r>
              <a:rPr lang="ja-JP" altLang="en-US" sz="1200" u="sng" dirty="0" smtClean="0">
                <a:latin typeface="メイリオ" pitchFamily="50" charset="-128"/>
                <a:ea typeface="メイリオ" pitchFamily="50" charset="-128"/>
                <a:cs typeface="メイリオ" pitchFamily="50" charset="-128"/>
              </a:rPr>
              <a:t>個人賠償責任特約加入状況</a:t>
            </a:r>
            <a:r>
              <a:rPr lang="ja-JP" altLang="en-US" sz="1200" dirty="0" smtClean="0">
                <a:latin typeface="メイリオ" pitchFamily="50" charset="-128"/>
                <a:ea typeface="メイリオ" pitchFamily="50" charset="-128"/>
                <a:cs typeface="メイリオ" pitchFamily="50" charset="-128"/>
              </a:rPr>
              <a:t>（①、もしくは②）または個別の個人賠償責任保険加入状況</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＊クルマの保険に付帯している　□はい　□いいえ　（□追加加入同意）</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＊個人賠償責任保険に加入（□はい　□いいえ（□追加加入同意）</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＊個人賠償責任保険書のコピー　（□入手済み　保険証書番号　　　　　　　　　　　　　　　）</a:t>
            </a:r>
            <a:endParaRPr lang="en-US" altLang="ja-JP" sz="1200" dirty="0" smtClean="0">
              <a:latin typeface="メイリオ" pitchFamily="50" charset="-128"/>
              <a:ea typeface="メイリオ" pitchFamily="50" charset="-128"/>
              <a:cs typeface="メイリオ" pitchFamily="50" charset="-128"/>
            </a:endParaRPr>
          </a:p>
          <a:p>
            <a:endParaRPr lang="en-US" altLang="ja-JP" sz="1200" dirty="0" smtClean="0">
              <a:latin typeface="メイリオ" pitchFamily="50" charset="-128"/>
              <a:ea typeface="メイリオ" pitchFamily="50" charset="-128"/>
              <a:cs typeface="メイリオ" pitchFamily="50" charset="-128"/>
            </a:endParaRPr>
          </a:p>
          <a:p>
            <a:r>
              <a:rPr lang="ja-JP" altLang="en-US" sz="1200" u="sng" dirty="0" smtClean="0">
                <a:latin typeface="メイリオ" pitchFamily="50" charset="-128"/>
                <a:ea typeface="メイリオ" pitchFamily="50" charset="-128"/>
                <a:cs typeface="メイリオ" pitchFamily="50" charset="-128"/>
              </a:rPr>
              <a:t>これまでのドライブ頻度</a:t>
            </a:r>
            <a:r>
              <a:rPr lang="ja-JP" altLang="en-US" sz="1200" dirty="0" smtClean="0">
                <a:latin typeface="メイリオ" pitchFamily="50" charset="-128"/>
                <a:ea typeface="メイリオ" pitchFamily="50" charset="-128"/>
                <a:cs typeface="メイリオ" pitchFamily="50" charset="-128"/>
              </a:rPr>
              <a:t>：□ほぼ毎日　□週</a:t>
            </a:r>
            <a:r>
              <a:rPr lang="en-US" altLang="ja-JP" sz="1200" dirty="0" smtClean="0">
                <a:latin typeface="メイリオ" pitchFamily="50" charset="-128"/>
                <a:ea typeface="メイリオ" pitchFamily="50" charset="-128"/>
                <a:cs typeface="メイリオ" pitchFamily="50" charset="-128"/>
              </a:rPr>
              <a:t>2-3</a:t>
            </a:r>
            <a:r>
              <a:rPr lang="ja-JP" altLang="en-US" sz="1200" dirty="0" smtClean="0">
                <a:latin typeface="メイリオ" pitchFamily="50" charset="-128"/>
                <a:ea typeface="メイリオ" pitchFamily="50" charset="-128"/>
                <a:cs typeface="メイリオ" pitchFamily="50" charset="-128"/>
              </a:rPr>
              <a:t>回　□ 週１回　□月２回　□月１回　□たまに</a:t>
            </a:r>
            <a:endParaRPr lang="en-US" altLang="ja-JP" sz="1200" dirty="0" smtClean="0">
              <a:latin typeface="メイリオ" pitchFamily="50" charset="-128"/>
              <a:ea typeface="メイリオ" pitchFamily="50" charset="-128"/>
              <a:cs typeface="メイリオ" pitchFamily="50" charset="-128"/>
            </a:endParaRPr>
          </a:p>
          <a:p>
            <a:r>
              <a:rPr lang="ja-JP" altLang="en-US" sz="1200" u="sng" dirty="0" smtClean="0">
                <a:latin typeface="メイリオ" pitchFamily="50" charset="-128"/>
                <a:ea typeface="メイリオ" pitchFamily="50" charset="-128"/>
                <a:cs typeface="メイリオ" pitchFamily="50" charset="-128"/>
              </a:rPr>
              <a:t>エコ安全ドライブ講義＆実習</a:t>
            </a:r>
            <a:r>
              <a:rPr lang="ja-JP" altLang="en-US" sz="1200" dirty="0" smtClean="0">
                <a:latin typeface="メイリオ" pitchFamily="50" charset="-128"/>
                <a:ea typeface="メイリオ" pitchFamily="50" charset="-128"/>
                <a:cs typeface="メイリオ" pitchFamily="50" charset="-128"/>
              </a:rPr>
              <a:t>（実施日　　　　年　　月　　日）</a:t>
            </a:r>
            <a:r>
              <a:rPr lang="ja-JP" altLang="en-US" sz="1200" u="sng" dirty="0" smtClean="0">
                <a:latin typeface="メイリオ" pitchFamily="50" charset="-128"/>
                <a:ea typeface="メイリオ" pitchFamily="50" charset="-128"/>
                <a:cs typeface="メイリオ" pitchFamily="50" charset="-128"/>
              </a:rPr>
              <a:t>アドバイザー</a:t>
            </a:r>
            <a:r>
              <a:rPr lang="ja-JP" altLang="en-US" sz="1200" dirty="0" smtClean="0">
                <a:latin typeface="メイリオ" pitchFamily="50" charset="-128"/>
                <a:ea typeface="メイリオ" pitchFamily="50" charset="-128"/>
                <a:cs typeface="メイリオ" pitchFamily="50" charset="-128"/>
              </a:rPr>
              <a:t>：　　　　</a:t>
            </a:r>
            <a:r>
              <a:rPr lang="ja-JP" altLang="en-US" sz="1200" u="sng"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a:t>
            </a:r>
            <a:r>
              <a:rPr lang="ja-JP" altLang="en-US" sz="1200" u="sng"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a:t>
            </a:r>
            <a:endParaRPr lang="en-US" altLang="ja-JP" sz="1200" dirty="0" smtClean="0">
              <a:latin typeface="メイリオ" pitchFamily="50" charset="-128"/>
              <a:ea typeface="メイリオ" pitchFamily="50" charset="-128"/>
              <a:cs typeface="メイリオ" pitchFamily="50" charset="-128"/>
            </a:endParaRPr>
          </a:p>
          <a:p>
            <a:endParaRPr lang="en-US" altLang="ja-JP" sz="1200" dirty="0" smtClean="0">
              <a:latin typeface="メイリオ" pitchFamily="50" charset="-128"/>
              <a:ea typeface="メイリオ" pitchFamily="50" charset="-128"/>
              <a:cs typeface="メイリオ" pitchFamily="50" charset="-128"/>
            </a:endParaRPr>
          </a:p>
        </p:txBody>
      </p:sp>
      <p:sp>
        <p:nvSpPr>
          <p:cNvPr id="2050" name="Rectangle 2"/>
          <p:cNvSpPr>
            <a:spLocks noGrp="1" noChangeArrowheads="1"/>
          </p:cNvSpPr>
          <p:nvPr>
            <p:ph type="ctrTitle"/>
          </p:nvPr>
        </p:nvSpPr>
        <p:spPr>
          <a:xfrm>
            <a:off x="116632" y="128464"/>
            <a:ext cx="5904656" cy="560512"/>
          </a:xfrm>
          <a:noFill/>
          <a:ln w="12700">
            <a:solidFill>
              <a:schemeClr val="tx1"/>
            </a:solidFill>
          </a:ln>
          <a:effectLst/>
        </p:spPr>
        <p:style>
          <a:lnRef idx="1">
            <a:schemeClr val="accent1"/>
          </a:lnRef>
          <a:fillRef idx="2">
            <a:schemeClr val="accent1"/>
          </a:fillRef>
          <a:effectRef idx="1">
            <a:schemeClr val="accent1"/>
          </a:effectRef>
          <a:fontRef idx="minor">
            <a:schemeClr val="dk1"/>
          </a:fontRef>
        </p:style>
        <p:txBody>
          <a:bodyPr/>
          <a:lstStyle/>
          <a:p>
            <a:r>
              <a:rPr lang="ja-JP" altLang="en-US" sz="1500" b="1" dirty="0" smtClean="0">
                <a:solidFill>
                  <a:srgbClr val="002060"/>
                </a:solidFill>
                <a:latin typeface="メイリオ" pitchFamily="50" charset="-128"/>
                <a:ea typeface="メイリオ" pitchFamily="50" charset="-128"/>
                <a:cs typeface="メイリオ" pitchFamily="50" charset="-128"/>
              </a:rPr>
              <a:t>もろっこクラブ「</a:t>
            </a:r>
            <a:r>
              <a:rPr lang="ja-JP" altLang="en-US" sz="1500" b="1" dirty="0" smtClean="0">
                <a:solidFill>
                  <a:srgbClr val="FF0000"/>
                </a:solidFill>
                <a:latin typeface="メイリオ" pitchFamily="50" charset="-128"/>
                <a:ea typeface="メイリオ" pitchFamily="50" charset="-128"/>
                <a:cs typeface="メイリオ" pitchFamily="50" charset="-128"/>
              </a:rPr>
              <a:t>もろカー</a:t>
            </a:r>
            <a:r>
              <a:rPr lang="ja-JP" altLang="en-US" sz="1500" b="1" dirty="0" smtClean="0">
                <a:solidFill>
                  <a:srgbClr val="002060"/>
                </a:solidFill>
                <a:latin typeface="メイリオ" pitchFamily="50" charset="-128"/>
                <a:ea typeface="メイリオ" pitchFamily="50" charset="-128"/>
                <a:cs typeface="メイリオ" pitchFamily="50" charset="-128"/>
              </a:rPr>
              <a:t>」</a:t>
            </a:r>
            <a:r>
              <a:rPr lang="en-US" altLang="ja-JP" sz="1500" b="1" dirty="0" smtClean="0">
                <a:solidFill>
                  <a:srgbClr val="002060"/>
                </a:solidFill>
                <a:latin typeface="メイリオ" pitchFamily="50" charset="-128"/>
                <a:ea typeface="メイリオ" pitchFamily="50" charset="-128"/>
                <a:cs typeface="メイリオ" pitchFamily="50" charset="-128"/>
              </a:rPr>
              <a:t/>
            </a:r>
            <a:br>
              <a:rPr lang="en-US" altLang="ja-JP" sz="1500" b="1" dirty="0" smtClean="0">
                <a:solidFill>
                  <a:srgbClr val="002060"/>
                </a:solidFill>
                <a:latin typeface="メイリオ" pitchFamily="50" charset="-128"/>
                <a:ea typeface="メイリオ" pitchFamily="50" charset="-128"/>
                <a:cs typeface="メイリオ" pitchFamily="50" charset="-128"/>
              </a:rPr>
            </a:br>
            <a:r>
              <a:rPr lang="ja-JP" altLang="en-US" sz="1500" b="1" dirty="0" smtClean="0">
                <a:solidFill>
                  <a:srgbClr val="002060"/>
                </a:solidFill>
                <a:latin typeface="メイリオ" pitchFamily="50" charset="-128"/>
                <a:ea typeface="メイリオ" pitchFamily="50" charset="-128"/>
                <a:cs typeface="メイリオ" pitchFamily="50" charset="-128"/>
              </a:rPr>
              <a:t>ボランティアドライバー登録・同意承諾書</a:t>
            </a:r>
            <a:endParaRPr lang="en-US" altLang="ja-JP" sz="1500" b="1" dirty="0">
              <a:solidFill>
                <a:srgbClr val="002060"/>
              </a:solidFill>
              <a:latin typeface="メイリオ" pitchFamily="50" charset="-128"/>
              <a:ea typeface="メイリオ" pitchFamily="50" charset="-128"/>
              <a:cs typeface="メイリオ" pitchFamily="50" charset="-128"/>
            </a:endParaRPr>
          </a:p>
        </p:txBody>
      </p:sp>
      <p:pic>
        <p:nvPicPr>
          <p:cNvPr id="1028" name="Picture 4" descr="C:\Users\S.HANAOKA\Dropbox\モロッコクラブ＆町役場活動関連\モロッコ狐のイラスト.gif"/>
          <p:cNvPicPr>
            <a:picLocks noChangeAspect="1" noChangeArrowheads="1"/>
          </p:cNvPicPr>
          <p:nvPr/>
        </p:nvPicPr>
        <p:blipFill>
          <a:blip r:embed="rId3" cstate="print"/>
          <a:srcRect/>
          <a:stretch>
            <a:fillRect/>
          </a:stretch>
        </p:blipFill>
        <p:spPr bwMode="auto">
          <a:xfrm>
            <a:off x="6093296" y="128464"/>
            <a:ext cx="620688" cy="620688"/>
          </a:xfrm>
          <a:prstGeom prst="rect">
            <a:avLst/>
          </a:prstGeom>
          <a:noFill/>
        </p:spPr>
      </p:pic>
      <p:sp>
        <p:nvSpPr>
          <p:cNvPr id="9" name="正方形/長方形 8"/>
          <p:cNvSpPr/>
          <p:nvPr/>
        </p:nvSpPr>
        <p:spPr>
          <a:xfrm>
            <a:off x="116632" y="8858979"/>
            <a:ext cx="6408712" cy="830997"/>
          </a:xfrm>
          <a:prstGeom prst="rect">
            <a:avLst/>
          </a:prstGeom>
          <a:ln w="28575">
            <a:noFill/>
          </a:ln>
        </p:spPr>
        <p:txBody>
          <a:bodyPr wrap="square">
            <a:spAutoFit/>
          </a:bodyPr>
          <a:lstStyle/>
          <a:p>
            <a:r>
              <a:rPr lang="ja-JP" altLang="en-US" sz="1200" dirty="0" smtClean="0">
                <a:latin typeface="メイリオ" pitchFamily="50" charset="-128"/>
                <a:ea typeface="メイリオ" pitchFamily="50" charset="-128"/>
                <a:cs typeface="メイリオ" pitchFamily="50" charset="-128"/>
              </a:rPr>
              <a:t>以上、登録内容・記載内容に間違いありません。また、ドライバーが守ることと苦情処理についての取り決めについても了承します。</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ドライバー署名　　　　　　　　　　　   </a:t>
            </a:r>
            <a:r>
              <a:rPr lang="en-US" altLang="ja-JP" sz="1200" dirty="0" smtClean="0">
                <a:latin typeface="メイリオ" pitchFamily="50" charset="-128"/>
                <a:ea typeface="メイリオ" pitchFamily="50" charset="-128"/>
                <a:cs typeface="メイリオ" pitchFamily="50" charset="-128"/>
              </a:rPr>
              <a:t>20   </a:t>
            </a:r>
            <a:r>
              <a:rPr lang="ja-JP" altLang="en-US" sz="1200" dirty="0" smtClean="0">
                <a:latin typeface="メイリオ" pitchFamily="50" charset="-128"/>
                <a:ea typeface="メイリオ" pitchFamily="50" charset="-128"/>
                <a:cs typeface="メイリオ" pitchFamily="50" charset="-128"/>
              </a:rPr>
              <a:t>　年　　月　　日</a:t>
            </a:r>
            <a:r>
              <a:rPr lang="ja-JP" altLang="en-US" sz="1200" u="sng" dirty="0" smtClean="0">
                <a:latin typeface="メイリオ" pitchFamily="50" charset="-128"/>
                <a:ea typeface="メイリオ" pitchFamily="50" charset="-128"/>
                <a:cs typeface="メイリオ" pitchFamily="50" charset="-128"/>
              </a:rPr>
              <a:t>　　　</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もろっこクラブ確認者署名　　　　　　　　　　　   </a:t>
            </a:r>
            <a:r>
              <a:rPr lang="en-US" altLang="ja-JP" sz="1200" dirty="0" smtClean="0">
                <a:latin typeface="メイリオ" pitchFamily="50" charset="-128"/>
                <a:ea typeface="メイリオ" pitchFamily="50" charset="-128"/>
                <a:cs typeface="メイリオ" pitchFamily="50" charset="-128"/>
              </a:rPr>
              <a:t>20</a:t>
            </a:r>
            <a:r>
              <a:rPr lang="ja-JP" altLang="en-US" sz="1200" dirty="0" smtClean="0">
                <a:latin typeface="メイリオ" pitchFamily="50" charset="-128"/>
                <a:ea typeface="メイリオ" pitchFamily="50" charset="-128"/>
                <a:cs typeface="メイリオ" pitchFamily="50" charset="-128"/>
              </a:rPr>
              <a:t> 　  年　　月　　日</a:t>
            </a:r>
            <a:endParaRPr lang="ja-JP" altLang="en-US" sz="1200" dirty="0">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89249" y="5529064"/>
            <a:ext cx="6768751" cy="2492990"/>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ja-JP" altLang="en-US" sz="1200" dirty="0" smtClean="0">
                <a:latin typeface="メイリオ" pitchFamily="50" charset="-128"/>
                <a:ea typeface="メイリオ" pitchFamily="50" charset="-128"/>
                <a:cs typeface="メイリオ" pitchFamily="50" charset="-128"/>
              </a:rPr>
              <a:t>●車室内禁煙厳守。　●過労運転禁止。●アルコール飲酒運転厳禁。●エコドライブ・交通ルール厳守。●個人情報守秘義務厳守。</a:t>
            </a: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●走行は原則として日没まで。●利用者保有の車の運転禁止。●宗教の勧誘・政治行為・商品営業等厳禁。●利用者のシートベルト着用を毎回確認。　</a:t>
            </a: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●幼児の同乗は禁止。（チャイルドシート装着可能で、双方が合意した場合は除く）</a:t>
            </a: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●音楽やラジオをかける場合は低音量で。●その他、公序良俗に反する行為は一切禁止。</a:t>
            </a: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●車椅子での乗車は原則禁止。（介助不要の特殊ケースは除く）●利用者登録票兼利用履歴への記録と保存。●万が一の事故の際や苦情等の、もろっこクラブへのすみやかな連絡。</a:t>
            </a:r>
            <a:endParaRPr lang="en-US" altLang="ja-JP" sz="1200" dirty="0" smtClean="0">
              <a:latin typeface="メイリオ" pitchFamily="50" charset="-128"/>
              <a:ea typeface="メイリオ" pitchFamily="50" charset="-128"/>
              <a:cs typeface="メイリオ" pitchFamily="50" charset="-128"/>
            </a:endParaRPr>
          </a:p>
          <a:p>
            <a:pPr>
              <a:defRPr/>
            </a:pP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＊個人情報の守秘について：ドライバーは運送中または付き添い中に知り得た利用者について</a:t>
            </a: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　の個人情報は、第三者に開示しないことに同意します。個人情報の例は下記の通りですが、</a:t>
            </a: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　これらに限定されるものではなく、利用者から求められた守秘義務情報は全て含みます。</a:t>
            </a: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　・利用履歴（行き先、目的など）年齢、身体の状態、ご家族の状況、その他乗車中に交わし</a:t>
            </a:r>
            <a:endParaRPr lang="en-US" altLang="ja-JP" sz="1200" dirty="0" smtClean="0">
              <a:latin typeface="メイリオ" pitchFamily="50" charset="-128"/>
              <a:ea typeface="メイリオ" pitchFamily="50" charset="-128"/>
              <a:cs typeface="メイリオ" pitchFamily="50" charset="-128"/>
            </a:endParaRPr>
          </a:p>
          <a:p>
            <a:pPr>
              <a:defRPr/>
            </a:pPr>
            <a:r>
              <a:rPr lang="ja-JP" altLang="en-US" sz="1200" dirty="0" smtClean="0">
                <a:latin typeface="メイリオ" pitchFamily="50" charset="-128"/>
                <a:ea typeface="メイリオ" pitchFamily="50" charset="-128"/>
                <a:cs typeface="メイリオ" pitchFamily="50" charset="-128"/>
              </a:rPr>
              <a:t>　　た利用者やご家族等に関する個人情報。但し、ご近所等に広く知られている情報は除きます。　　</a:t>
            </a:r>
            <a:endParaRPr lang="en-US" altLang="ja-JP" sz="1200" dirty="0">
              <a:latin typeface="メイリオ" pitchFamily="50" charset="-128"/>
              <a:ea typeface="メイリオ" pitchFamily="50" charset="-128"/>
              <a:cs typeface="メイリオ" pitchFamily="50" charset="-128"/>
            </a:endParaRPr>
          </a:p>
        </p:txBody>
      </p:sp>
      <p:sp>
        <p:nvSpPr>
          <p:cNvPr id="8" name="テキスト ボックス 7"/>
          <p:cNvSpPr txBox="1"/>
          <p:nvPr/>
        </p:nvSpPr>
        <p:spPr>
          <a:xfrm>
            <a:off x="0" y="5313040"/>
            <a:ext cx="6858000" cy="276999"/>
          </a:xfrm>
          <a:prstGeom prst="rect">
            <a:avLst/>
          </a:prstGeom>
          <a:noFill/>
        </p:spPr>
        <p:txBody>
          <a:bodyPr wrap="square" rtlCol="0">
            <a:spAutoFit/>
          </a:bodyPr>
          <a:lstStyle/>
          <a:p>
            <a:r>
              <a:rPr kumimoji="1" lang="ja-JP" altLang="en-US" sz="1200" u="sng" dirty="0" smtClean="0">
                <a:latin typeface="メイリオ" pitchFamily="50" charset="-128"/>
                <a:ea typeface="メイリオ" pitchFamily="50" charset="-128"/>
                <a:cs typeface="メイリオ" pitchFamily="50" charset="-128"/>
              </a:rPr>
              <a:t>ドライバー遵守事項</a:t>
            </a:r>
            <a:r>
              <a:rPr lang="ja-JP" altLang="en-US" sz="1200" dirty="0" smtClean="0">
                <a:latin typeface="メイリオ" pitchFamily="50" charset="-128"/>
                <a:ea typeface="メイリオ" pitchFamily="50" charset="-128"/>
                <a:cs typeface="メイリオ" pitchFamily="50" charset="-128"/>
              </a:rPr>
              <a:t>：</a:t>
            </a:r>
            <a:r>
              <a:rPr lang="en-US" altLang="ja-JP" sz="1200" dirty="0" smtClean="0">
                <a:latin typeface="メイリオ" pitchFamily="50" charset="-128"/>
                <a:ea typeface="メイリオ" pitchFamily="50" charset="-128"/>
                <a:cs typeface="メイリオ" pitchFamily="50" charset="-128"/>
              </a:rPr>
              <a:t>(</a:t>
            </a:r>
            <a:r>
              <a:rPr kumimoji="1" lang="ja-JP" altLang="en-US" sz="1200" dirty="0" smtClean="0">
                <a:latin typeface="メイリオ" pitchFamily="50" charset="-128"/>
                <a:ea typeface="メイリオ" pitchFamily="50" charset="-128"/>
                <a:cs typeface="メイリオ" pitchFamily="50" charset="-128"/>
              </a:rPr>
              <a:t>下記に限らず、その都度追加・変更し告知した事項が適用されます</a:t>
            </a:r>
            <a:r>
              <a:rPr lang="ja-JP" altLang="en-US" sz="1200" dirty="0" smtClean="0">
                <a:latin typeface="メイリオ" pitchFamily="50" charset="-128"/>
                <a:ea typeface="メイリオ" pitchFamily="50" charset="-128"/>
                <a:cs typeface="メイリオ" pitchFamily="50" charset="-128"/>
              </a:rPr>
              <a:t>。</a:t>
            </a:r>
            <a:r>
              <a:rPr lang="en-US" altLang="ja-JP" sz="1200" dirty="0" smtClean="0">
                <a:latin typeface="メイリオ" pitchFamily="50" charset="-128"/>
                <a:ea typeface="メイリオ" pitchFamily="50" charset="-128"/>
                <a:cs typeface="メイリオ" pitchFamily="50" charset="-128"/>
              </a:rPr>
              <a:t>)</a:t>
            </a:r>
            <a:endParaRPr kumimoji="1" lang="ja-JP" altLang="en-US" sz="1200" dirty="0">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0" y="7977336"/>
            <a:ext cx="6669360" cy="830997"/>
          </a:xfrm>
          <a:prstGeom prst="rect">
            <a:avLst/>
          </a:prstGeom>
          <a:noFill/>
        </p:spPr>
        <p:txBody>
          <a:bodyPr wrap="square" rtlCol="0">
            <a:spAutoFit/>
          </a:bodyPr>
          <a:lstStyle/>
          <a:p>
            <a:r>
              <a:rPr lang="ja-JP" altLang="en-US" sz="1200" u="sng" dirty="0" smtClean="0">
                <a:latin typeface="メイリオ" pitchFamily="50" charset="-128"/>
                <a:ea typeface="メイリオ" pitchFamily="50" charset="-128"/>
                <a:cs typeface="メイリオ" pitchFamily="50" charset="-128"/>
              </a:rPr>
              <a:t>もし苦情があったときは？</a:t>
            </a:r>
            <a:endParaRPr lang="en-US" altLang="ja-JP" sz="1200" u="sng"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●もろっこクラブは、利用者から受けたドライバーに対する苦情を判断し、該当ドライバーに</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に是正するようお願いすることがあります。ドライバーは是正依頼を誠実に実行することを</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約束します。なお、</a:t>
            </a:r>
            <a:r>
              <a:rPr lang="ja-JP" altLang="en-US" sz="1200" u="sng" dirty="0" smtClean="0">
                <a:latin typeface="メイリオ" pitchFamily="50" charset="-128"/>
                <a:ea typeface="メイリオ" pitchFamily="50" charset="-128"/>
                <a:cs typeface="メイリオ" pitchFamily="50" charset="-128"/>
              </a:rPr>
              <a:t>利用者への苦情</a:t>
            </a:r>
            <a:r>
              <a:rPr lang="ja-JP" altLang="en-US" sz="1200" dirty="0" smtClean="0">
                <a:latin typeface="メイリオ" pitchFamily="50" charset="-128"/>
                <a:ea typeface="メイリオ" pitchFamily="50" charset="-128"/>
                <a:cs typeface="メイリオ" pitchFamily="50" charset="-128"/>
              </a:rPr>
              <a:t>も、もろっこクラブに速やかに報告して頂きます。　</a:t>
            </a:r>
            <a:endParaRPr kumimoji="1" lang="ja-JP" altLang="en-US" sz="1200" dirty="0">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560513"/>
            <a:ext cx="7101408" cy="9510296"/>
          </a:xfrm>
          <a:prstGeom prst="rect">
            <a:avLst/>
          </a:prstGeom>
          <a:noFill/>
          <a:ln w="3175">
            <a:noFill/>
          </a:ln>
        </p:spPr>
        <p:txBody>
          <a:bodyPr wrap="square" rtlCol="0">
            <a:spAutoFit/>
          </a:bodyPr>
          <a:lstStyle/>
          <a:p>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まずは、エコドライブ</a:t>
            </a:r>
            <a:r>
              <a:rPr lang="ja-JP" altLang="en-US" sz="1200" dirty="0" smtClean="0">
                <a:latin typeface="メイリオ" pitchFamily="50" charset="-128"/>
                <a:ea typeface="メイリオ" pitchFamily="50" charset="-128"/>
                <a:cs typeface="メイリオ" pitchFamily="50" charset="-128"/>
              </a:rPr>
              <a:t>より</a:t>
            </a:r>
            <a:r>
              <a:rPr lang="ja-JP" altLang="en-US" sz="1200" dirty="0" smtClean="0">
                <a:latin typeface="メイリオ" pitchFamily="50" charset="-128"/>
                <a:ea typeface="メイリオ" pitchFamily="50" charset="-128"/>
                <a:cs typeface="メイリオ" pitchFamily="50" charset="-128"/>
              </a:rPr>
              <a:t>まずは</a:t>
            </a:r>
            <a:r>
              <a:rPr lang="ja-JP" altLang="en-US" sz="1200" dirty="0" smtClean="0">
                <a:latin typeface="メイリオ" pitchFamily="50" charset="-128"/>
                <a:ea typeface="メイリオ" pitchFamily="50" charset="-128"/>
                <a:cs typeface="メイリオ" pitchFamily="50" charset="-128"/>
              </a:rPr>
              <a:t>安全</a:t>
            </a:r>
            <a:r>
              <a:rPr lang="ja-JP" altLang="en-US" sz="1200" dirty="0" smtClean="0">
                <a:latin typeface="メイリオ" pitchFamily="50" charset="-128"/>
                <a:ea typeface="メイリオ" pitchFamily="50" charset="-128"/>
                <a:cs typeface="メイリオ" pitchFamily="50" charset="-128"/>
              </a:rPr>
              <a:t>運転！　そのためには、</a:t>
            </a:r>
            <a:endParaRPr lang="en-US" altLang="ja-JP" sz="1200" dirty="0" smtClean="0">
              <a:latin typeface="メイリオ" pitchFamily="50" charset="-128"/>
              <a:ea typeface="メイリオ" pitchFamily="50" charset="-128"/>
              <a:cs typeface="メイリオ" pitchFamily="50" charset="-128"/>
            </a:endParaRPr>
          </a:p>
          <a:p>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１．乗客は後席の助手席後ろへの着座が基本。必ずシートベルト着用を確認して発進。</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２．ドライビングポジションを正しく。ステアリング上部をきちんと握れるシート位置で</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背もたれはアップライトポジションにしてシートに深く座る。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３．片手運転は、シフトダウンなどの操作時以外はしない。（乗客が不安になる）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４</a:t>
            </a:r>
            <a:r>
              <a:rPr lang="ja-JP" altLang="en-US"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交通の流れに上手に</a:t>
            </a:r>
            <a:r>
              <a:rPr lang="ja-JP" altLang="en-US" sz="1200" dirty="0" smtClean="0">
                <a:latin typeface="メイリオ" pitchFamily="50" charset="-128"/>
                <a:ea typeface="メイリオ" pitchFamily="50" charset="-128"/>
                <a:cs typeface="メイリオ" pitchFamily="50" charset="-128"/>
              </a:rPr>
              <a:t>乗る。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車間距離は</a:t>
            </a:r>
            <a:r>
              <a:rPr lang="ja-JP" altLang="en-US" sz="1200" dirty="0" smtClean="0">
                <a:latin typeface="メイリオ" pitchFamily="50" charset="-128"/>
                <a:ea typeface="メイリオ" pitchFamily="50" charset="-128"/>
                <a:cs typeface="メイリオ" pitchFamily="50" charset="-128"/>
              </a:rPr>
              <a:t>適正</a:t>
            </a:r>
            <a:r>
              <a:rPr lang="ja-JP" altLang="en-US" sz="1200" dirty="0" smtClean="0">
                <a:latin typeface="メイリオ" pitchFamily="50" charset="-128"/>
                <a:ea typeface="メイリオ" pitchFamily="50" charset="-128"/>
                <a:cs typeface="メイリオ" pitchFamily="50" charset="-128"/>
              </a:rPr>
              <a:t>に</a:t>
            </a:r>
            <a:r>
              <a:rPr lang="ja-JP" altLang="en-US" sz="1200" dirty="0" smtClean="0">
                <a:latin typeface="メイリオ" pitchFamily="50" charset="-128"/>
                <a:ea typeface="メイリオ" pitchFamily="50" charset="-128"/>
                <a:cs typeface="メイリオ" pitchFamily="50" charset="-128"/>
              </a:rPr>
              <a:t>。後ろにくっつくクルマがあったら、速やかに前に行かせる。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法定</a:t>
            </a:r>
            <a:r>
              <a:rPr lang="ja-JP" altLang="en-US" sz="1200" dirty="0" smtClean="0">
                <a:latin typeface="メイリオ" pitchFamily="50" charset="-128"/>
                <a:ea typeface="メイリオ" pitchFamily="50" charset="-128"/>
                <a:cs typeface="メイリオ" pitchFamily="50" charset="-128"/>
              </a:rPr>
              <a:t>速度の</a:t>
            </a:r>
            <a:r>
              <a:rPr lang="en-US" altLang="ja-JP" sz="1200" dirty="0" smtClean="0">
                <a:latin typeface="メイリオ" pitchFamily="50" charset="-128"/>
                <a:ea typeface="メイリオ" pitchFamily="50" charset="-128"/>
                <a:cs typeface="メイリオ" pitchFamily="50" charset="-128"/>
              </a:rPr>
              <a:t>10</a:t>
            </a:r>
            <a:r>
              <a:rPr lang="ja-JP" altLang="en-US" sz="1200" dirty="0" smtClean="0">
                <a:latin typeface="メイリオ" pitchFamily="50" charset="-128"/>
                <a:ea typeface="メイリオ" pitchFamily="50" charset="-128"/>
                <a:cs typeface="メイリオ" pitchFamily="50" charset="-128"/>
              </a:rPr>
              <a:t>キロ程度オーバーまでの流れに乗った</a:t>
            </a:r>
            <a:r>
              <a:rPr lang="ja-JP" altLang="en-US" sz="1200" dirty="0" smtClean="0">
                <a:solidFill>
                  <a:srgbClr val="FF0000"/>
                </a:solidFill>
                <a:latin typeface="メイリオ" pitchFamily="50" charset="-128"/>
                <a:ea typeface="メイリオ" pitchFamily="50" charset="-128"/>
                <a:cs typeface="メイリオ" pitchFamily="50" charset="-128"/>
              </a:rPr>
              <a:t>ゆったり運転</a:t>
            </a:r>
            <a:r>
              <a:rPr lang="ja-JP" altLang="en-US" sz="1200" dirty="0" smtClean="0">
                <a:latin typeface="メイリオ" pitchFamily="50" charset="-128"/>
                <a:ea typeface="メイリオ" pitchFamily="50" charset="-128"/>
                <a:cs typeface="メイリオ" pitchFamily="50" charset="-128"/>
              </a:rPr>
              <a:t>を心がける</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５．</a:t>
            </a:r>
            <a:r>
              <a:rPr lang="ja-JP" altLang="en-US" sz="1200" dirty="0" smtClean="0">
                <a:latin typeface="メイリオ" pitchFamily="50" charset="-128"/>
                <a:ea typeface="メイリオ" pitchFamily="50" charset="-128"/>
                <a:cs typeface="メイリオ" pitchFamily="50" charset="-128"/>
              </a:rPr>
              <a:t>ブレーキングテクニック</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信号を先読みし、</a:t>
            </a:r>
            <a:r>
              <a:rPr lang="ja-JP" altLang="en-US" sz="1200" dirty="0" smtClean="0">
                <a:solidFill>
                  <a:srgbClr val="FF0000"/>
                </a:solidFill>
                <a:latin typeface="メイリオ" pitchFamily="50" charset="-128"/>
                <a:ea typeface="メイリオ" pitchFamily="50" charset="-128"/>
                <a:cs typeface="メイリオ" pitchFamily="50" charset="-128"/>
              </a:rPr>
              <a:t>同じ速度で</a:t>
            </a:r>
            <a:r>
              <a:rPr lang="ja-JP" altLang="en-US" sz="1200" dirty="0" smtClean="0">
                <a:latin typeface="メイリオ" pitchFamily="50" charset="-128"/>
                <a:ea typeface="メイリオ" pitchFamily="50" charset="-128"/>
                <a:cs typeface="メイリオ" pitchFamily="50" charset="-128"/>
              </a:rPr>
              <a:t>前車の後ろにきっちりと止まれるようにブレーキングする。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ブレーキは踏み始めはゆっくりと、その後は</a:t>
            </a:r>
            <a:r>
              <a:rPr lang="ja-JP" altLang="en-US" sz="1200" dirty="0" smtClean="0">
                <a:solidFill>
                  <a:srgbClr val="FF0000"/>
                </a:solidFill>
                <a:latin typeface="メイリオ" pitchFamily="50" charset="-128"/>
                <a:ea typeface="メイリオ" pitchFamily="50" charset="-128"/>
                <a:cs typeface="メイリオ" pitchFamily="50" charset="-128"/>
              </a:rPr>
              <a:t>均一な踏力</a:t>
            </a:r>
            <a:r>
              <a:rPr lang="ja-JP" altLang="en-US" sz="1200" dirty="0" smtClean="0">
                <a:latin typeface="メイリオ" pitchFamily="50" charset="-128"/>
                <a:ea typeface="メイリオ" pitchFamily="50" charset="-128"/>
                <a:cs typeface="メイリオ" pitchFamily="50" charset="-128"/>
              </a:rPr>
              <a:t>で最後まで持って行く。</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強く踏んだり弱く踏んだりを繰り返さない。また、いわゆるカックンブレーキは乗車して</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いる人のクルマ酔いを誘うので厳禁</a:t>
            </a:r>
            <a:r>
              <a:rPr lang="ja-JP" altLang="en-US" sz="1200" dirty="0" smtClean="0">
                <a:latin typeface="メイリオ" pitchFamily="50" charset="-128"/>
                <a:ea typeface="メイリオ" pitchFamily="50" charset="-128"/>
                <a:cs typeface="メイリオ" pitchFamily="50" charset="-128"/>
              </a:rPr>
              <a:t>。最後にブレーキを抜いて停車時の衝撃を和らげる。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６．</a:t>
            </a:r>
            <a:r>
              <a:rPr lang="ja-JP" altLang="en-US" sz="1200" dirty="0" smtClean="0">
                <a:latin typeface="メイリオ" pitchFamily="50" charset="-128"/>
                <a:ea typeface="メイリオ" pitchFamily="50" charset="-128"/>
                <a:cs typeface="メイリオ" pitchFamily="50" charset="-128"/>
              </a:rPr>
              <a:t>アクセルワーク</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足の親指の根元あたりをアクセルに押しつけるようにして、</a:t>
            </a:r>
            <a:r>
              <a:rPr lang="ja-JP" altLang="en-US" sz="1200" dirty="0" smtClean="0">
                <a:solidFill>
                  <a:srgbClr val="FF0000"/>
                </a:solidFill>
                <a:latin typeface="メイリオ" pitchFamily="50" charset="-128"/>
                <a:ea typeface="メイリオ" pitchFamily="50" charset="-128"/>
                <a:cs typeface="メイリオ" pitchFamily="50" charset="-128"/>
              </a:rPr>
              <a:t>じわりと押し込んでいく</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爪先を使うと急激なアクセルワークとなり良くない。</a:t>
            </a:r>
            <a:r>
              <a:rPr lang="en-US" altLang="ja-JP" sz="1200" dirty="0" smtClean="0">
                <a:latin typeface="メイリオ" pitchFamily="50" charset="-128"/>
                <a:ea typeface="メイリオ" pitchFamily="50" charset="-128"/>
                <a:cs typeface="メイリオ" pitchFamily="50" charset="-128"/>
              </a:rPr>
              <a:t>20</a:t>
            </a:r>
            <a:r>
              <a:rPr lang="ja-JP" altLang="en-US" sz="1200" dirty="0" smtClean="0">
                <a:latin typeface="メイリオ" pitchFamily="50" charset="-128"/>
                <a:ea typeface="メイリオ" pitchFamily="50" charset="-128"/>
                <a:cs typeface="メイリオ" pitchFamily="50" charset="-128"/>
              </a:rPr>
              <a:t>キロの速度に達するまでの標準</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時間は</a:t>
            </a:r>
            <a:r>
              <a:rPr lang="en-US" altLang="ja-JP" sz="1200" dirty="0" smtClean="0">
                <a:latin typeface="メイリオ" pitchFamily="50" charset="-128"/>
                <a:ea typeface="メイリオ" pitchFamily="50" charset="-128"/>
                <a:cs typeface="メイリオ" pitchFamily="50" charset="-128"/>
              </a:rPr>
              <a:t>5</a:t>
            </a:r>
            <a:r>
              <a:rPr lang="ja-JP" altLang="en-US" sz="1200" dirty="0" smtClean="0">
                <a:latin typeface="メイリオ" pitchFamily="50" charset="-128"/>
                <a:ea typeface="メイリオ" pitchFamily="50" charset="-128"/>
                <a:cs typeface="メイリオ" pitchFamily="50" charset="-128"/>
              </a:rPr>
              <a:t>秒程度を目安に。</a:t>
            </a:r>
            <a:r>
              <a:rPr lang="ja-JP" altLang="en-US" sz="1200" dirty="0" smtClean="0">
                <a:solidFill>
                  <a:srgbClr val="FF0000"/>
                </a:solidFill>
                <a:latin typeface="メイリオ" pitchFamily="50" charset="-128"/>
                <a:ea typeface="メイリオ" pitchFamily="50" charset="-128"/>
                <a:cs typeface="メイリオ" pitchFamily="50" charset="-128"/>
              </a:rPr>
              <a:t>アクセル開閉頻度を少なくし</a:t>
            </a:r>
            <a:r>
              <a:rPr lang="ja-JP" altLang="en-US" sz="1200" dirty="0" smtClean="0">
                <a:latin typeface="メイリオ" pitchFamily="50" charset="-128"/>
                <a:ea typeface="メイリオ" pitchFamily="50" charset="-128"/>
                <a:cs typeface="メイリオ" pitchFamily="50" charset="-128"/>
              </a:rPr>
              <a:t>できるだけ均一な速度で走行する</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７．</a:t>
            </a:r>
            <a:r>
              <a:rPr lang="ja-JP" altLang="en-US" sz="1200" dirty="0" smtClean="0">
                <a:latin typeface="メイリオ" pitchFamily="50" charset="-128"/>
                <a:ea typeface="メイリオ" pitchFamily="50" charset="-128"/>
                <a:cs typeface="メイリオ" pitchFamily="50" charset="-128"/>
              </a:rPr>
              <a:t>交差点での注意事項</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横断歩道に青信号で直進する</a:t>
            </a:r>
            <a:r>
              <a:rPr lang="ja-JP" altLang="en-US" sz="1200" dirty="0" smtClean="0">
                <a:solidFill>
                  <a:srgbClr val="FF0000"/>
                </a:solidFill>
                <a:latin typeface="メイリオ" pitchFamily="50" charset="-128"/>
                <a:ea typeface="メイリオ" pitchFamily="50" charset="-128"/>
                <a:cs typeface="メイリオ" pitchFamily="50" charset="-128"/>
              </a:rPr>
              <a:t>特に前方からの</a:t>
            </a:r>
            <a:r>
              <a:rPr lang="ja-JP" altLang="en-US" sz="1200" dirty="0" smtClean="0">
                <a:latin typeface="メイリオ" pitchFamily="50" charset="-128"/>
                <a:ea typeface="メイリオ" pitchFamily="50" charset="-128"/>
                <a:cs typeface="メイリオ" pitchFamily="50" charset="-128"/>
              </a:rPr>
              <a:t>歩行者や自転車などに注意。　</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左折の場合は、右側（信号が赤）から突っ込んでくるクルマがないか必ず確認。</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（赤信号になっても勢いで信号に突っ込んでくるクルマを事前にキャッチするため</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後方から来る自転車などを巻き込まないようミラーで確認しながら左折する。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右折時は、直進乗用車の後方から来るバイクなどに特に</a:t>
            </a:r>
            <a:r>
              <a:rPr lang="ja-JP" altLang="en-US" sz="1200" dirty="0" smtClean="0">
                <a:latin typeface="メイリオ" pitchFamily="50" charset="-128"/>
                <a:ea typeface="メイリオ" pitchFamily="50" charset="-128"/>
                <a:cs typeface="メイリオ" pitchFamily="50" charset="-128"/>
              </a:rPr>
              <a:t>注意</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８．</a:t>
            </a:r>
            <a:r>
              <a:rPr lang="ja-JP" altLang="en-US" sz="1200" dirty="0" smtClean="0">
                <a:latin typeface="メイリオ" pitchFamily="50" charset="-128"/>
                <a:ea typeface="メイリオ" pitchFamily="50" charset="-128"/>
                <a:cs typeface="メイリオ" pitchFamily="50" charset="-128"/>
              </a:rPr>
              <a:t>点滅信号が始まれば</a:t>
            </a:r>
            <a:r>
              <a:rPr lang="ja-JP" altLang="en-US" sz="1200" dirty="0" smtClean="0">
                <a:solidFill>
                  <a:srgbClr val="FF0000"/>
                </a:solidFill>
                <a:latin typeface="メイリオ" pitchFamily="50" charset="-128"/>
                <a:ea typeface="メイリオ" pitchFamily="50" charset="-128"/>
                <a:cs typeface="メイリオ" pitchFamily="50" charset="-128"/>
              </a:rPr>
              <a:t>余裕を持って減速</a:t>
            </a:r>
            <a:r>
              <a:rPr lang="ja-JP" altLang="en-US" sz="1200" dirty="0" smtClean="0">
                <a:latin typeface="メイリオ" pitchFamily="50" charset="-128"/>
                <a:ea typeface="メイリオ" pitchFamily="50" charset="-128"/>
                <a:cs typeface="メイリオ" pitchFamily="50" charset="-128"/>
              </a:rPr>
              <a:t>し、赤信号に変わる直前に無理に突っ込まない</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９．</a:t>
            </a:r>
            <a:r>
              <a:rPr lang="ja-JP" altLang="en-US" sz="1200" dirty="0" smtClean="0">
                <a:latin typeface="メイリオ" pitchFamily="50" charset="-128"/>
                <a:ea typeface="メイリオ" pitchFamily="50" charset="-128"/>
                <a:cs typeface="メイリオ" pitchFamily="50" charset="-128"/>
              </a:rPr>
              <a:t>ステアリングの</a:t>
            </a:r>
            <a:r>
              <a:rPr lang="ja-JP" altLang="en-US" sz="1200" dirty="0" smtClean="0">
                <a:solidFill>
                  <a:srgbClr val="FF0000"/>
                </a:solidFill>
                <a:latin typeface="メイリオ" pitchFamily="50" charset="-128"/>
                <a:ea typeface="メイリオ" pitchFamily="50" charset="-128"/>
                <a:cs typeface="メイリオ" pitchFamily="50" charset="-128"/>
              </a:rPr>
              <a:t>切り返し頻度はできるだけ少なく</a:t>
            </a:r>
            <a:r>
              <a:rPr lang="ja-JP" altLang="en-US" sz="1200" dirty="0" smtClean="0">
                <a:latin typeface="メイリオ" pitchFamily="50" charset="-128"/>
                <a:ea typeface="メイリオ" pitchFamily="50" charset="-128"/>
                <a:cs typeface="メイリオ" pitchFamily="50" charset="-128"/>
              </a:rPr>
              <a:t>する。そのためには、道路状況の先読み</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を行い、できるだけカーブの出口を意識したステアリング操作を行う</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１０．</a:t>
            </a:r>
            <a:r>
              <a:rPr lang="ja-JP" altLang="en-US" sz="1200" dirty="0" smtClean="0">
                <a:latin typeface="メイリオ" pitchFamily="50" charset="-128"/>
                <a:ea typeface="メイリオ" pitchFamily="50" charset="-128"/>
                <a:cs typeface="メイリオ" pitchFamily="50" charset="-128"/>
              </a:rPr>
              <a:t>対応車線が渋滞している時は、急な飛び出しを予想しながらすぐに止まれる速度まで減速</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しながら通過する。なお、特に横断歩道がある場合は</a:t>
            </a:r>
            <a:r>
              <a:rPr lang="ja-JP" altLang="en-US" sz="1200" dirty="0" smtClean="0">
                <a:latin typeface="メイリオ" pitchFamily="50" charset="-128"/>
                <a:ea typeface="メイリオ" pitchFamily="50" charset="-128"/>
                <a:cs typeface="メイリオ" pitchFamily="50" charset="-128"/>
              </a:rPr>
              <a:t>歩行者を見づらい</a:t>
            </a:r>
            <a:r>
              <a:rPr lang="ja-JP" altLang="en-US" sz="1200" dirty="0" smtClean="0">
                <a:latin typeface="メイリオ" pitchFamily="50" charset="-128"/>
                <a:ea typeface="メイリオ" pitchFamily="50" charset="-128"/>
                <a:cs typeface="メイリオ" pitchFamily="50" charset="-128"/>
              </a:rPr>
              <a:t>ので、減速加減を</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強める。対向車線の</a:t>
            </a:r>
            <a:r>
              <a:rPr lang="ja-JP" altLang="en-US" sz="1200" dirty="0" smtClean="0">
                <a:solidFill>
                  <a:srgbClr val="FF0000"/>
                </a:solidFill>
                <a:latin typeface="メイリオ" pitchFamily="50" charset="-128"/>
                <a:ea typeface="メイリオ" pitchFamily="50" charset="-128"/>
                <a:cs typeface="メイリオ" pitchFamily="50" charset="-128"/>
              </a:rPr>
              <a:t>タイヤの下から歩行者の足下</a:t>
            </a:r>
            <a:r>
              <a:rPr lang="ja-JP" altLang="en-US" sz="1200" dirty="0" smtClean="0">
                <a:latin typeface="メイリオ" pitchFamily="50" charset="-128"/>
                <a:ea typeface="メイリオ" pitchFamily="50" charset="-128"/>
                <a:cs typeface="メイリオ" pitchFamily="50" charset="-128"/>
              </a:rPr>
              <a:t>が見えないかどうか注意しながら走行</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１１</a:t>
            </a:r>
            <a:r>
              <a:rPr lang="ja-JP" altLang="en-US"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複線のメイン道路に合流するときは、一気に追い抜き車線に合流しないで、</a:t>
            </a:r>
            <a:r>
              <a:rPr lang="ja-JP" altLang="en-US" sz="1200" dirty="0" smtClean="0">
                <a:solidFill>
                  <a:srgbClr val="FF0000"/>
                </a:solidFill>
                <a:latin typeface="メイリオ" pitchFamily="50" charset="-128"/>
                <a:ea typeface="メイリオ" pitchFamily="50" charset="-128"/>
                <a:cs typeface="メイリオ" pitchFamily="50" charset="-128"/>
              </a:rPr>
              <a:t>一旦走行車線</a:t>
            </a:r>
            <a:endParaRPr lang="en-US" altLang="ja-JP" sz="1200" dirty="0" smtClean="0">
              <a:solidFill>
                <a:srgbClr val="FF0000"/>
              </a:solidFill>
              <a:latin typeface="メイリオ" pitchFamily="50" charset="-128"/>
              <a:ea typeface="メイリオ" pitchFamily="50" charset="-128"/>
              <a:cs typeface="メイリオ" pitchFamily="50" charset="-128"/>
            </a:endParaRPr>
          </a:p>
          <a:p>
            <a:r>
              <a:rPr lang="ja-JP" altLang="en-US" sz="1200" dirty="0" smtClean="0">
                <a:solidFill>
                  <a:srgbClr val="FF0000"/>
                </a:solidFill>
                <a:latin typeface="メイリオ" pitchFamily="50" charset="-128"/>
                <a:ea typeface="メイリオ" pitchFamily="50" charset="-128"/>
                <a:cs typeface="メイリオ" pitchFamily="50" charset="-128"/>
              </a:rPr>
              <a:t>　　</a:t>
            </a:r>
            <a:r>
              <a:rPr lang="ja-JP" altLang="en-US" sz="1200" dirty="0" err="1" smtClean="0">
                <a:solidFill>
                  <a:srgbClr val="FF0000"/>
                </a:solidFill>
                <a:latin typeface="メイリオ" pitchFamily="50" charset="-128"/>
                <a:ea typeface="メイリオ" pitchFamily="50" charset="-128"/>
                <a:cs typeface="メイリオ" pitchFamily="50" charset="-128"/>
              </a:rPr>
              <a:t>に合</a:t>
            </a:r>
            <a:r>
              <a:rPr lang="ja-JP" altLang="en-US" sz="1200" dirty="0" smtClean="0">
                <a:solidFill>
                  <a:srgbClr val="FF0000"/>
                </a:solidFill>
                <a:latin typeface="メイリオ" pitchFamily="50" charset="-128"/>
                <a:ea typeface="メイリオ" pitchFamily="50" charset="-128"/>
                <a:cs typeface="メイリオ" pitchFamily="50" charset="-128"/>
              </a:rPr>
              <a:t>流</a:t>
            </a:r>
            <a:r>
              <a:rPr lang="ja-JP" altLang="en-US" sz="1200" dirty="0" smtClean="0">
                <a:latin typeface="メイリオ" pitchFamily="50" charset="-128"/>
                <a:ea typeface="メイリオ" pitchFamily="50" charset="-128"/>
                <a:cs typeface="メイリオ" pitchFamily="50" charset="-128"/>
              </a:rPr>
              <a:t>し、その後に後方車両を確認しながら追い抜き車線に入る</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１２</a:t>
            </a:r>
            <a:r>
              <a:rPr lang="ja-JP" altLang="en-US"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やむをえず急ブレーキをかける場合は、</a:t>
            </a:r>
            <a:r>
              <a:rPr lang="ja-JP" altLang="en-US" sz="1200" dirty="0" smtClean="0">
                <a:solidFill>
                  <a:srgbClr val="FF0000"/>
                </a:solidFill>
                <a:latin typeface="メイリオ" pitchFamily="50" charset="-128"/>
                <a:ea typeface="メイリオ" pitchFamily="50" charset="-128"/>
                <a:cs typeface="メイリオ" pitchFamily="50" charset="-128"/>
              </a:rPr>
              <a:t>後方車両の接近度合い</a:t>
            </a:r>
            <a:r>
              <a:rPr lang="ja-JP" altLang="en-US" sz="1200" dirty="0" smtClean="0">
                <a:latin typeface="メイリオ" pitchFamily="50" charset="-128"/>
                <a:ea typeface="メイリオ" pitchFamily="50" charset="-128"/>
                <a:cs typeface="メイリオ" pitchFamily="50" charset="-128"/>
              </a:rPr>
              <a:t>を必ず確認する</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１３．</a:t>
            </a:r>
            <a:r>
              <a:rPr lang="ja-JP" altLang="en-US" sz="1200" dirty="0" smtClean="0">
                <a:latin typeface="メイリオ" pitchFamily="50" charset="-128"/>
                <a:ea typeface="メイリオ" pitchFamily="50" charset="-128"/>
                <a:cs typeface="メイリオ" pitchFamily="50" charset="-128"/>
              </a:rPr>
              <a:t>車内会話は相手の問いかけに応える程度に抑え、できるだけ運転に集中する</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１４．</a:t>
            </a:r>
            <a:r>
              <a:rPr lang="ja-JP" altLang="en-US" sz="1200" dirty="0" smtClean="0">
                <a:latin typeface="メイリオ" pitchFamily="50" charset="-128"/>
                <a:ea typeface="メイリオ" pitchFamily="50" charset="-128"/>
                <a:cs typeface="メイリオ" pitchFamily="50" charset="-128"/>
              </a:rPr>
              <a:t>Ｔ字路などでは、ミラーだけの確認では</a:t>
            </a:r>
            <a:r>
              <a:rPr lang="ja-JP" altLang="en-US" sz="1200" dirty="0" smtClean="0">
                <a:latin typeface="メイリオ" pitchFamily="50" charset="-128"/>
                <a:ea typeface="メイリオ" pitchFamily="50" charset="-128"/>
                <a:cs typeface="メイリオ" pitchFamily="50" charset="-128"/>
              </a:rPr>
              <a:t>なく、自分の眼で再確認</a:t>
            </a:r>
            <a:r>
              <a:rPr lang="ja-JP" altLang="en-US" sz="1200" dirty="0" smtClean="0">
                <a:latin typeface="メイリオ" pitchFamily="50" charset="-128"/>
                <a:ea typeface="メイリオ" pitchFamily="50" charset="-128"/>
                <a:cs typeface="メイリオ" pitchFamily="50" charset="-128"/>
              </a:rPr>
              <a:t>をする</a:t>
            </a:r>
            <a:r>
              <a:rPr lang="ja-JP" altLang="en-US" sz="1200" dirty="0" smtClean="0">
                <a:latin typeface="メイリオ" pitchFamily="50" charset="-128"/>
                <a:ea typeface="メイリオ" pitchFamily="50" charset="-128"/>
                <a:cs typeface="メイリオ" pitchFamily="50" charset="-128"/>
              </a:rPr>
              <a:t>。</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１５．前方からは目を逸らさない。脇見</a:t>
            </a:r>
            <a:r>
              <a:rPr lang="ja-JP" altLang="en-US" sz="1200" dirty="0" smtClean="0">
                <a:latin typeface="メイリオ" pitchFamily="50" charset="-128"/>
                <a:ea typeface="メイリオ" pitchFamily="50" charset="-128"/>
                <a:cs typeface="メイリオ" pitchFamily="50" charset="-128"/>
              </a:rPr>
              <a:t>運転などで目を離すことがないよう</a:t>
            </a:r>
            <a:r>
              <a:rPr lang="ja-JP" altLang="en-US" sz="1200" dirty="0" smtClean="0">
                <a:latin typeface="メイリオ" pitchFamily="50" charset="-128"/>
                <a:ea typeface="メイリオ" pitchFamily="50" charset="-128"/>
                <a:cs typeface="メイリオ" pitchFamily="50" charset="-128"/>
              </a:rPr>
              <a:t>にし追突防止。</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１６</a:t>
            </a:r>
            <a:r>
              <a:rPr lang="ja-JP" altLang="en-US" sz="1200" dirty="0" smtClean="0">
                <a:latin typeface="メイリオ" pitchFamily="50" charset="-128"/>
                <a:ea typeface="メイリオ" pitchFamily="50" charset="-128"/>
                <a:cs typeface="メイリオ" pitchFamily="50" charset="-128"/>
              </a:rPr>
              <a:t>．もし眠気が出た場合でも決してあくびはしない。ガムを用意しておいて噛むと効果的。</a:t>
            </a:r>
            <a:endParaRPr lang="en-US" altLang="ja-JP" sz="1200" dirty="0" smtClean="0">
              <a:latin typeface="メイリオ" pitchFamily="50" charset="-128"/>
              <a:ea typeface="メイリオ" pitchFamily="50" charset="-128"/>
              <a:cs typeface="メイリオ" pitchFamily="50" charset="-128"/>
            </a:endParaRPr>
          </a:p>
          <a:p>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エコドライブのために特に留意する</a:t>
            </a:r>
            <a:r>
              <a:rPr lang="ja-JP" altLang="en-US" sz="1200" dirty="0" smtClean="0">
                <a:latin typeface="メイリオ" pitchFamily="50" charset="-128"/>
                <a:ea typeface="メイリオ" pitchFamily="50" charset="-128"/>
                <a:cs typeface="メイリオ" pitchFamily="50" charset="-128"/>
              </a:rPr>
              <a:t>点：</a:t>
            </a:r>
            <a:endParaRPr lang="en-US" altLang="ja-JP" sz="1200" dirty="0" smtClean="0">
              <a:latin typeface="メイリオ" pitchFamily="50" charset="-128"/>
              <a:ea typeface="メイリオ" pitchFamily="50" charset="-128"/>
              <a:cs typeface="メイリオ" pitchFamily="50" charset="-128"/>
            </a:endParaRPr>
          </a:p>
          <a:p>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・暖機運転は不要　・タイヤの空気圧は少し高めに　・エンジン回転数は出来るだけ低く</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en-US" altLang="ja-JP" sz="1200" dirty="0" smtClean="0">
                <a:latin typeface="メイリオ" pitchFamily="50" charset="-128"/>
                <a:ea typeface="メイリオ" pitchFamily="50" charset="-128"/>
                <a:cs typeface="メイリオ" pitchFamily="50" charset="-128"/>
              </a:rPr>
              <a:t>2000</a:t>
            </a:r>
            <a:r>
              <a:rPr lang="ja-JP" altLang="en-US" sz="1200" dirty="0" smtClean="0">
                <a:latin typeface="メイリオ" pitchFamily="50" charset="-128"/>
                <a:ea typeface="メイリオ" pitchFamily="50" charset="-128"/>
                <a:cs typeface="メイリオ" pitchFamily="50" charset="-128"/>
              </a:rPr>
              <a:t>回転を目処にシフトアップするようアクセル操作する）</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en-US" altLang="ja-JP" sz="1200" dirty="0" smtClean="0">
                <a:latin typeface="メイリオ" pitchFamily="50" charset="-128"/>
                <a:ea typeface="メイリオ" pitchFamily="50" charset="-128"/>
                <a:cs typeface="メイリオ" pitchFamily="50" charset="-128"/>
              </a:rPr>
              <a:t>1</a:t>
            </a:r>
            <a:r>
              <a:rPr lang="ja-JP" altLang="en-US" sz="1200" dirty="0" smtClean="0">
                <a:latin typeface="メイリオ" pitchFamily="50" charset="-128"/>
                <a:ea typeface="メイリオ" pitchFamily="50" charset="-128"/>
                <a:cs typeface="メイリオ" pitchFamily="50" charset="-128"/>
              </a:rPr>
              <a:t>分以上となる場合のアイドリングストップ　・踏切手前ではアイドリングストップは</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しない　・必要な時以外のエアコン停止</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・交通の流れに乗りエンジンブレーキをかけ燃料カットする　・ルートは事前確認し渋滞を</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カーナビで予測　　</a:t>
            </a:r>
            <a:endParaRPr lang="en-US" altLang="ja-JP" sz="1200" dirty="0" smtClean="0">
              <a:latin typeface="メイリオ" pitchFamily="50" charset="-128"/>
              <a:ea typeface="メイリオ" pitchFamily="50" charset="-128"/>
              <a:cs typeface="メイリオ" pitchFamily="50" charset="-128"/>
            </a:endParaRPr>
          </a:p>
          <a:p>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運転時の持参物と確認事項：</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利用者登録票兼利用履歴を必ず持参。発進時にメーターをゼロに。</a:t>
            </a:r>
            <a:r>
              <a:rPr lang="ja-JP" altLang="en-US" sz="1200" dirty="0" smtClean="0">
                <a:latin typeface="メイリオ" pitchFamily="50" charset="-128"/>
                <a:ea typeface="メイリオ" pitchFamily="50" charset="-128"/>
                <a:cs typeface="メイリオ" pitchFamily="50" charset="-128"/>
              </a:rPr>
              <a:t>　　</a:t>
            </a:r>
            <a:r>
              <a:rPr lang="ja-JP" altLang="en-US" sz="1200" u="sng"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a:t>
            </a:r>
            <a:r>
              <a:rPr lang="ja-JP" altLang="en-US" sz="1200" u="sng"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a:t>
            </a:r>
            <a:endParaRPr lang="en-US" altLang="ja-JP" sz="1200" dirty="0" smtClean="0">
              <a:latin typeface="メイリオ" pitchFamily="50" charset="-128"/>
              <a:ea typeface="メイリオ" pitchFamily="50" charset="-128"/>
              <a:cs typeface="メイリオ" pitchFamily="50" charset="-128"/>
            </a:endParaRPr>
          </a:p>
          <a:p>
            <a:endParaRPr lang="en-US" altLang="ja-JP" sz="1200" dirty="0" smtClean="0">
              <a:latin typeface="メイリオ" pitchFamily="50" charset="-128"/>
              <a:ea typeface="メイリオ" pitchFamily="50" charset="-128"/>
              <a:cs typeface="メイリオ" pitchFamily="50" charset="-128"/>
            </a:endParaRPr>
          </a:p>
        </p:txBody>
      </p:sp>
      <p:sp>
        <p:nvSpPr>
          <p:cNvPr id="2050" name="Rectangle 2"/>
          <p:cNvSpPr>
            <a:spLocks noGrp="1" noChangeArrowheads="1"/>
          </p:cNvSpPr>
          <p:nvPr>
            <p:ph type="ctrTitle"/>
          </p:nvPr>
        </p:nvSpPr>
        <p:spPr>
          <a:xfrm>
            <a:off x="116632" y="128464"/>
            <a:ext cx="5904656" cy="560512"/>
          </a:xfrm>
          <a:noFill/>
          <a:ln w="12700">
            <a:solidFill>
              <a:schemeClr val="tx1"/>
            </a:solidFill>
          </a:ln>
          <a:effectLst/>
        </p:spPr>
        <p:style>
          <a:lnRef idx="1">
            <a:schemeClr val="accent1"/>
          </a:lnRef>
          <a:fillRef idx="2">
            <a:schemeClr val="accent1"/>
          </a:fillRef>
          <a:effectRef idx="1">
            <a:schemeClr val="accent1"/>
          </a:effectRef>
          <a:fontRef idx="minor">
            <a:schemeClr val="dk1"/>
          </a:fontRef>
        </p:style>
        <p:txBody>
          <a:bodyPr/>
          <a:lstStyle/>
          <a:p>
            <a:r>
              <a:rPr lang="ja-JP" altLang="en-US" sz="1500" b="1" dirty="0" smtClean="0">
                <a:solidFill>
                  <a:srgbClr val="002060"/>
                </a:solidFill>
                <a:latin typeface="メイリオ" pitchFamily="50" charset="-128"/>
                <a:ea typeface="メイリオ" pitchFamily="50" charset="-128"/>
                <a:cs typeface="メイリオ" pitchFamily="50" charset="-128"/>
              </a:rPr>
              <a:t>もろっこクラブ「</a:t>
            </a:r>
            <a:r>
              <a:rPr lang="ja-JP" altLang="en-US" sz="1500" b="1" dirty="0" smtClean="0">
                <a:solidFill>
                  <a:srgbClr val="FF0000"/>
                </a:solidFill>
                <a:latin typeface="メイリオ" pitchFamily="50" charset="-128"/>
                <a:ea typeface="メイリオ" pitchFamily="50" charset="-128"/>
                <a:cs typeface="メイリオ" pitchFamily="50" charset="-128"/>
              </a:rPr>
              <a:t>もろカー</a:t>
            </a:r>
            <a:r>
              <a:rPr lang="ja-JP" altLang="en-US" sz="1500" b="1" dirty="0" smtClean="0">
                <a:solidFill>
                  <a:srgbClr val="002060"/>
                </a:solidFill>
                <a:latin typeface="メイリオ" pitchFamily="50" charset="-128"/>
                <a:ea typeface="メイリオ" pitchFamily="50" charset="-128"/>
                <a:cs typeface="メイリオ" pitchFamily="50" charset="-128"/>
              </a:rPr>
              <a:t>」</a:t>
            </a:r>
            <a:r>
              <a:rPr lang="en-US" altLang="ja-JP" sz="1500" b="1" dirty="0" smtClean="0">
                <a:solidFill>
                  <a:srgbClr val="002060"/>
                </a:solidFill>
                <a:latin typeface="メイリオ" pitchFamily="50" charset="-128"/>
                <a:ea typeface="メイリオ" pitchFamily="50" charset="-128"/>
                <a:cs typeface="メイリオ" pitchFamily="50" charset="-128"/>
              </a:rPr>
              <a:t/>
            </a:r>
            <a:br>
              <a:rPr lang="en-US" altLang="ja-JP" sz="1500" b="1" dirty="0" smtClean="0">
                <a:solidFill>
                  <a:srgbClr val="002060"/>
                </a:solidFill>
                <a:latin typeface="メイリオ" pitchFamily="50" charset="-128"/>
                <a:ea typeface="メイリオ" pitchFamily="50" charset="-128"/>
                <a:cs typeface="メイリオ" pitchFamily="50" charset="-128"/>
              </a:rPr>
            </a:br>
            <a:r>
              <a:rPr lang="ja-JP" altLang="en-US" sz="1500" b="1" dirty="0" smtClean="0">
                <a:solidFill>
                  <a:srgbClr val="002060"/>
                </a:solidFill>
                <a:latin typeface="メイリオ" pitchFamily="50" charset="-128"/>
                <a:ea typeface="メイリオ" pitchFamily="50" charset="-128"/>
                <a:cs typeface="メイリオ" pitchFamily="50" charset="-128"/>
              </a:rPr>
              <a:t>エコ安全ドライブガイド</a:t>
            </a:r>
            <a:endParaRPr lang="en-US" altLang="ja-JP" sz="1500" b="1" dirty="0">
              <a:solidFill>
                <a:srgbClr val="002060"/>
              </a:solidFill>
              <a:latin typeface="メイリオ" pitchFamily="50" charset="-128"/>
              <a:ea typeface="メイリオ" pitchFamily="50" charset="-128"/>
              <a:cs typeface="メイリオ" pitchFamily="50" charset="-128"/>
            </a:endParaRPr>
          </a:p>
        </p:txBody>
      </p:sp>
      <p:pic>
        <p:nvPicPr>
          <p:cNvPr id="1028" name="Picture 4" descr="C:\Users\S.HANAOKA\Dropbox\モロッコクラブ＆町役場活動関連\モロッコ狐のイラスト.gif"/>
          <p:cNvPicPr>
            <a:picLocks noChangeAspect="1" noChangeArrowheads="1"/>
          </p:cNvPicPr>
          <p:nvPr/>
        </p:nvPicPr>
        <p:blipFill>
          <a:blip r:embed="rId3" cstate="print"/>
          <a:srcRect/>
          <a:stretch>
            <a:fillRect/>
          </a:stretch>
        </p:blipFill>
        <p:spPr bwMode="auto">
          <a:xfrm>
            <a:off x="6093296" y="128464"/>
            <a:ext cx="620688" cy="620688"/>
          </a:xfrm>
          <a:prstGeom prst="rect">
            <a:avLst/>
          </a:prstGeom>
          <a:noFill/>
        </p:spPr>
      </p:pic>
    </p:spTree>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ユーザー定義 2">
      <a:majorFont>
        <a:latin typeface="Verdana"/>
        <a:ea typeface="メイリオ"/>
        <a:cs typeface=""/>
      </a:majorFont>
      <a:minorFont>
        <a:latin typeface="Verdan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2">
      <a:majorFont>
        <a:latin typeface="Verdana"/>
        <a:ea typeface="メイリオ"/>
        <a:cs typeface=""/>
      </a:majorFont>
      <a:minorFont>
        <a:latin typeface="Verdan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881</TotalTime>
  <Words>111</Words>
  <Application>Microsoft Office PowerPoint</Application>
  <PresentationFormat>A4 210 x 297 mm</PresentationFormat>
  <Paragraphs>97</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デザインの設定</vt:lpstr>
      <vt:lpstr>もろっこクラブ「もろカー」 ボランティアドライバー登録・同意承諾書</vt:lpstr>
      <vt:lpstr>もろっこクラブ「もろカー」 エコ安全ドライブガイド</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国交省が推進する 「住民のための住民による自家用車での＊無償送り迎え」のご案内</dc:title>
  <dc:creator>S.HANAOKA</dc:creator>
  <cp:lastModifiedBy>S.HANAOKA</cp:lastModifiedBy>
  <cp:revision>152</cp:revision>
  <dcterms:created xsi:type="dcterms:W3CDTF">2017-10-06T01:37:41Z</dcterms:created>
  <dcterms:modified xsi:type="dcterms:W3CDTF">2018-05-16T02:28:57Z</dcterms:modified>
</cp:coreProperties>
</file>