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8" r:id="rId4"/>
    <p:sldId id="259" r:id="rId5"/>
    <p:sldId id="270" r:id="rId6"/>
    <p:sldId id="264" r:id="rId7"/>
    <p:sldId id="271"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8D75B6-2BE8-4015-9D59-AB51CE9D8E7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CB65880-EFEB-4171-A1B4-C98CB8950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4CA816C-D381-48C7-84CB-AC75D081866B}"/>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5" name="フッター プレースホルダー 4">
            <a:extLst>
              <a:ext uri="{FF2B5EF4-FFF2-40B4-BE49-F238E27FC236}">
                <a16:creationId xmlns:a16="http://schemas.microsoft.com/office/drawing/2014/main" id="{44E3AF76-47A7-4144-AB54-0E1AE95D37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70BB76-3745-494E-B427-3C5B711AD497}"/>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373300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20955-EF02-40DF-B889-5B0E21D2C76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44ECEE-6290-45BB-B798-5E3D13D2F0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EDD195-478E-4782-9FE9-04F88C587A13}"/>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5" name="フッター プレースホルダー 4">
            <a:extLst>
              <a:ext uri="{FF2B5EF4-FFF2-40B4-BE49-F238E27FC236}">
                <a16:creationId xmlns:a16="http://schemas.microsoft.com/office/drawing/2014/main" id="{A2AC3067-7F6C-451E-B441-C62A1E831B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507AE7-3DC1-48AE-B86A-08DEF72C2993}"/>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257727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CE5C9D-172E-4E03-9D19-C7C346DFDB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40D0C5-2196-43CB-A215-2A4DFB2E6C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DFF8A3-BA5D-4D35-837A-69E1D4F21A67}"/>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5" name="フッター プレースホルダー 4">
            <a:extLst>
              <a:ext uri="{FF2B5EF4-FFF2-40B4-BE49-F238E27FC236}">
                <a16:creationId xmlns:a16="http://schemas.microsoft.com/office/drawing/2014/main" id="{23C97822-568B-454B-A04D-4C39C4ADC1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20204D-0719-48D2-8AB9-B886BDC0A48E}"/>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55473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A7CEE9-B55E-4F96-BF27-485B6B139DA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595245-5B4D-4EA8-BC96-CD5238D85F2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E486B6-9F7E-4068-8175-DF7911F199D2}"/>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5" name="フッター プレースホルダー 4">
            <a:extLst>
              <a:ext uri="{FF2B5EF4-FFF2-40B4-BE49-F238E27FC236}">
                <a16:creationId xmlns:a16="http://schemas.microsoft.com/office/drawing/2014/main" id="{3CFFED51-56E7-4FCE-BD21-7C0C8BE3D1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799247-DE0C-4F46-BA5A-0B95D328C212}"/>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183808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0BE7C-4CF4-4D6D-91D6-9CC84D56761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AB3916-3D12-44CB-974B-50B79CF1E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CB4359-B796-41CB-8675-A67518F5816B}"/>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5" name="フッター プレースホルダー 4">
            <a:extLst>
              <a:ext uri="{FF2B5EF4-FFF2-40B4-BE49-F238E27FC236}">
                <a16:creationId xmlns:a16="http://schemas.microsoft.com/office/drawing/2014/main" id="{6796E54F-96F2-437A-BA3D-AA41011203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345C3F-2577-46B1-8C4D-1074AF4B54AD}"/>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38300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FB1BC-56C2-4C40-A7D9-44B69E6595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6017-A9E4-446B-B6D1-CA79C8B804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3221D-520F-46C3-861B-9146B70B597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1E418F8-D7C7-46BB-AC1C-6C338364EAF6}"/>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6" name="フッター プレースホルダー 5">
            <a:extLst>
              <a:ext uri="{FF2B5EF4-FFF2-40B4-BE49-F238E27FC236}">
                <a16:creationId xmlns:a16="http://schemas.microsoft.com/office/drawing/2014/main" id="{532FBCB7-409F-4708-957A-95499439B4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D6CE36-2D55-44AC-8984-3EBABAFDE9B7}"/>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30927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9F03F-51E2-4BA1-A048-A431900EBB0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5AE487-5181-4A2B-A87F-19D549843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EC8B6FA-B773-4326-8359-C3CBC954E9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BC626C2-3897-4B84-B70E-2D0608799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825D33-4EC7-4BEF-A97B-B1E0F26768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BA1E18-6D68-4BE3-A29F-8D254345AD93}"/>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8" name="フッター プレースホルダー 7">
            <a:extLst>
              <a:ext uri="{FF2B5EF4-FFF2-40B4-BE49-F238E27FC236}">
                <a16:creationId xmlns:a16="http://schemas.microsoft.com/office/drawing/2014/main" id="{A1CE1F6D-EEDE-4FBC-AE13-314434B8AAF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0C548AC-C64B-4A5E-9215-7C13DB4D0FFD}"/>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264022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9E66F1-DD9A-4D47-AD65-87ADAAFC355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44DA466-89B5-44C8-A41D-253E5C2F09C1}"/>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4" name="フッター プレースホルダー 3">
            <a:extLst>
              <a:ext uri="{FF2B5EF4-FFF2-40B4-BE49-F238E27FC236}">
                <a16:creationId xmlns:a16="http://schemas.microsoft.com/office/drawing/2014/main" id="{9DB81A11-EFDF-4CFF-8459-85BB2BE270D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EEBBEF-3D13-4F5D-B3C3-E1939083470D}"/>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157088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83E5B6-6AF9-4F7D-BCFE-746B21080DA9}"/>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3" name="フッター プレースホルダー 2">
            <a:extLst>
              <a:ext uri="{FF2B5EF4-FFF2-40B4-BE49-F238E27FC236}">
                <a16:creationId xmlns:a16="http://schemas.microsoft.com/office/drawing/2014/main" id="{02E61226-73C1-40F5-9799-6A336E28F63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11C9FF-E692-4431-86E2-6281D6C86CF4}"/>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2593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A6EDB-9152-44F0-B07D-30B6384B99F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3D674C-FD9D-4386-9610-9744E0FD1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63EC2B-68B6-45DD-B6AF-B81573521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4BE6FA-2DDA-4A90-A009-E8F8EDB82E1B}"/>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6" name="フッター プレースホルダー 5">
            <a:extLst>
              <a:ext uri="{FF2B5EF4-FFF2-40B4-BE49-F238E27FC236}">
                <a16:creationId xmlns:a16="http://schemas.microsoft.com/office/drawing/2014/main" id="{B5FFFD02-7D5B-4C50-B19F-42614E952C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5C8105-15F8-4A9D-B064-5E7C31D4FC63}"/>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371366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9B163-69EB-4DDA-9181-D12DC75E0A6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14EBC7-FAAC-4F01-A3E5-459B03DB9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85B12AA-3A7C-44D1-A7DE-30E4DF7AD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D993DF3-B2C9-485B-BF33-B5DF46678F76}"/>
              </a:ext>
            </a:extLst>
          </p:cNvPr>
          <p:cNvSpPr>
            <a:spLocks noGrp="1"/>
          </p:cNvSpPr>
          <p:nvPr>
            <p:ph type="dt" sz="half" idx="10"/>
          </p:nvPr>
        </p:nvSpPr>
        <p:spPr/>
        <p:txBody>
          <a:bodyPr/>
          <a:lstStyle/>
          <a:p>
            <a:fld id="{958C0274-4CCF-45CC-A973-60ED26FAE5F0}" type="datetimeFigureOut">
              <a:rPr kumimoji="1" lang="ja-JP" altLang="en-US" smtClean="0"/>
              <a:t>2021/4/12</a:t>
            </a:fld>
            <a:endParaRPr kumimoji="1" lang="ja-JP" altLang="en-US"/>
          </a:p>
        </p:txBody>
      </p:sp>
      <p:sp>
        <p:nvSpPr>
          <p:cNvPr id="6" name="フッター プレースホルダー 5">
            <a:extLst>
              <a:ext uri="{FF2B5EF4-FFF2-40B4-BE49-F238E27FC236}">
                <a16:creationId xmlns:a16="http://schemas.microsoft.com/office/drawing/2014/main" id="{8F3F58FD-095F-4AF0-88D8-FB344E959B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1381B5-0DED-4BA3-81FF-61F98965586C}"/>
              </a:ext>
            </a:extLst>
          </p:cNvPr>
          <p:cNvSpPr>
            <a:spLocks noGrp="1"/>
          </p:cNvSpPr>
          <p:nvPr>
            <p:ph type="sldNum" sz="quarter" idx="12"/>
          </p:nvPr>
        </p:nvSpPr>
        <p:spPr/>
        <p:txBody>
          <a:body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386914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58B070B-1548-443E-83C6-A3D649785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DAC51D-6AF0-4E10-AE22-13DCA684A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2DEB0E-EE58-47C2-9348-47EFA558F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C0274-4CCF-45CC-A973-60ED26FAE5F0}" type="datetimeFigureOut">
              <a:rPr kumimoji="1" lang="ja-JP" altLang="en-US" smtClean="0"/>
              <a:t>2021/4/12</a:t>
            </a:fld>
            <a:endParaRPr kumimoji="1" lang="ja-JP" altLang="en-US"/>
          </a:p>
        </p:txBody>
      </p:sp>
      <p:sp>
        <p:nvSpPr>
          <p:cNvPr id="5" name="フッター プレースホルダー 4">
            <a:extLst>
              <a:ext uri="{FF2B5EF4-FFF2-40B4-BE49-F238E27FC236}">
                <a16:creationId xmlns:a16="http://schemas.microsoft.com/office/drawing/2014/main" id="{37CCBE74-A17A-4DBB-9EB5-C86836B33E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C968BD-8102-42E3-A014-54A07BBC1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23EDF-BBD0-44A4-AF09-77B1274DD7C6}" type="slidenum">
              <a:rPr kumimoji="1" lang="ja-JP" altLang="en-US" smtClean="0"/>
              <a:t>‹#›</a:t>
            </a:fld>
            <a:endParaRPr kumimoji="1" lang="ja-JP" altLang="en-US"/>
          </a:p>
        </p:txBody>
      </p:sp>
    </p:spTree>
    <p:extLst>
      <p:ext uri="{BB962C8B-B14F-4D97-AF65-F5344CB8AC3E}">
        <p14:creationId xmlns:p14="http://schemas.microsoft.com/office/powerpoint/2010/main" val="95082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A83B27B-BFEF-4F1F-95F9-7220ABA8DB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2450" y="167730"/>
            <a:ext cx="5699508" cy="3429000"/>
          </a:xfrm>
          <a:prstGeom prst="rect">
            <a:avLst/>
          </a:prstGeom>
        </p:spPr>
      </p:pic>
      <p:sp>
        <p:nvSpPr>
          <p:cNvPr id="7" name="テキスト ボックス 6">
            <a:extLst>
              <a:ext uri="{FF2B5EF4-FFF2-40B4-BE49-F238E27FC236}">
                <a16:creationId xmlns:a16="http://schemas.microsoft.com/office/drawing/2014/main" id="{4674AA9D-4229-4800-BF70-39CE0427D99A}"/>
              </a:ext>
            </a:extLst>
          </p:cNvPr>
          <p:cNvSpPr txBox="1"/>
          <p:nvPr/>
        </p:nvSpPr>
        <p:spPr>
          <a:xfrm>
            <a:off x="-29459" y="-47619"/>
            <a:ext cx="6097656" cy="369332"/>
          </a:xfrm>
          <a:prstGeom prst="rect">
            <a:avLst/>
          </a:prstGeom>
          <a:noFill/>
        </p:spPr>
        <p:txBody>
          <a:bodyPr wrap="square">
            <a:spAutoFit/>
          </a:bodyPr>
          <a:lstStyle/>
          <a:p>
            <a:r>
              <a:rPr lang="ja-JP" altLang="en-US" dirty="0"/>
              <a:t>別資料１ 　</a:t>
            </a:r>
            <a:r>
              <a:rPr lang="zh-TW" altLang="en-US" dirty="0"/>
              <a:t>地域魅力発掘事業</a:t>
            </a:r>
            <a:r>
              <a:rPr lang="ja-JP" altLang="en-US" dirty="0"/>
              <a:t>詳細</a:t>
            </a:r>
          </a:p>
        </p:txBody>
      </p:sp>
      <p:sp>
        <p:nvSpPr>
          <p:cNvPr id="8" name="テキスト ボックス 7">
            <a:extLst>
              <a:ext uri="{FF2B5EF4-FFF2-40B4-BE49-F238E27FC236}">
                <a16:creationId xmlns:a16="http://schemas.microsoft.com/office/drawing/2014/main" id="{E932DC34-AD2D-4849-8E10-5287EB71C901}"/>
              </a:ext>
            </a:extLst>
          </p:cNvPr>
          <p:cNvSpPr txBox="1"/>
          <p:nvPr/>
        </p:nvSpPr>
        <p:spPr>
          <a:xfrm>
            <a:off x="45328" y="210703"/>
            <a:ext cx="6231835" cy="5016758"/>
          </a:xfrm>
          <a:prstGeom prst="rect">
            <a:avLst/>
          </a:prstGeom>
          <a:noFill/>
        </p:spPr>
        <p:txBody>
          <a:bodyPr wrap="square" rtlCol="0">
            <a:spAutoFit/>
          </a:bodyPr>
          <a:lstStyle/>
          <a:p>
            <a:r>
              <a:rPr lang="en-US" altLang="ja-JP" sz="1600" dirty="0"/>
              <a:t>【</a:t>
            </a:r>
            <a:r>
              <a:rPr kumimoji="1" lang="ja-JP" altLang="en-US" sz="1600" dirty="0"/>
              <a:t>背景</a:t>
            </a:r>
            <a:r>
              <a:rPr kumimoji="1" lang="en-US" altLang="ja-JP" sz="1600" dirty="0"/>
              <a:t>】</a:t>
            </a:r>
          </a:p>
          <a:p>
            <a:r>
              <a:rPr lang="en-US" altLang="ja-JP" sz="1600" dirty="0"/>
              <a:t>2019</a:t>
            </a:r>
            <a:r>
              <a:rPr lang="ja-JP" altLang="en-US" sz="1600" dirty="0"/>
              <a:t>年</a:t>
            </a:r>
            <a:r>
              <a:rPr lang="en-US" altLang="ja-JP" sz="1600" dirty="0"/>
              <a:t>8</a:t>
            </a:r>
            <a:r>
              <a:rPr lang="ja-JP" altLang="en-US" sz="1600" dirty="0"/>
              <a:t>月に青山学院大学生</a:t>
            </a:r>
            <a:r>
              <a:rPr lang="en-US" altLang="ja-JP" sz="1600" dirty="0"/>
              <a:t>18</a:t>
            </a:r>
            <a:r>
              <a:rPr lang="ja-JP" altLang="en-US" sz="1600" dirty="0"/>
              <a:t>名が島戸地区の空き家を活用し</a:t>
            </a:r>
            <a:r>
              <a:rPr lang="en-US" altLang="ja-JP" sz="1600" dirty="0"/>
              <a:t>10</a:t>
            </a:r>
            <a:r>
              <a:rPr lang="ja-JP" altLang="en-US" sz="1600" dirty="0"/>
              <a:t>日間のボランティア合宿を実施した。海岸清掃をはじめ地域の困り事の解決に尽力した。その後、東京に戻ってからも</a:t>
            </a:r>
            <a:r>
              <a:rPr lang="en-US" altLang="ja-JP" sz="1600" dirty="0"/>
              <a:t>SNS</a:t>
            </a:r>
            <a:r>
              <a:rPr lang="ja-JP" altLang="en-US" sz="1600" dirty="0"/>
              <a:t>により地域の魅力発信に努め、集客に結びつけようと試みたが彼ら自身が思ったように</a:t>
            </a:r>
            <a:r>
              <a:rPr lang="en-US" altLang="ja-JP" sz="1600" dirty="0"/>
              <a:t>PR</a:t>
            </a:r>
            <a:r>
              <a:rPr lang="ja-JP" altLang="en-US" sz="1600" dirty="0"/>
              <a:t>することができなかった。</a:t>
            </a:r>
            <a:endParaRPr lang="en-US" altLang="ja-JP" sz="1600" dirty="0"/>
          </a:p>
          <a:p>
            <a:endParaRPr kumimoji="1" lang="en-US" altLang="ja-JP" sz="1600" dirty="0"/>
          </a:p>
          <a:p>
            <a:r>
              <a:rPr kumimoji="1" lang="ja-JP" altLang="en-US" sz="1600" dirty="0"/>
              <a:t>本プロジェクトは豊北町の豊かな自然に触れ人間性を育み、その魅力に気付き将来的に豊北町に住みたいと思う人が増えることで地域の過疎解消につなげたいという思いがある。そこで、都市圏在住で小学生を子どもにもつ方</a:t>
            </a:r>
            <a:r>
              <a:rPr kumimoji="1" lang="en-US" altLang="ja-JP" sz="1600" dirty="0"/>
              <a:t>(</a:t>
            </a:r>
            <a:r>
              <a:rPr kumimoji="1" lang="ja-JP" altLang="en-US" sz="1600" dirty="0"/>
              <a:t>峰年さんを代表とする方たち</a:t>
            </a:r>
            <a:r>
              <a:rPr kumimoji="1" lang="en-US" altLang="ja-JP" sz="1600" dirty="0"/>
              <a:t>)</a:t>
            </a:r>
            <a:r>
              <a:rPr kumimoji="1" lang="ja-JP" altLang="en-US" sz="1600" dirty="0"/>
              <a:t>の意見に耳を傾けながら、地域の魅力を探っていった。</a:t>
            </a:r>
            <a:endParaRPr kumimoji="1" lang="en-US" altLang="ja-JP" sz="1600" dirty="0"/>
          </a:p>
          <a:p>
            <a:endParaRPr lang="en-US" altLang="ja-JP" sz="1600" dirty="0"/>
          </a:p>
          <a:p>
            <a:endParaRPr lang="en-US" altLang="ja-JP" sz="1600" dirty="0"/>
          </a:p>
          <a:p>
            <a:endParaRPr kumimoji="1" lang="en-US" altLang="ja-JP" sz="1600" dirty="0"/>
          </a:p>
          <a:p>
            <a:endParaRPr lang="en-US" altLang="ja-JP" sz="1600" dirty="0"/>
          </a:p>
          <a:p>
            <a:endParaRPr kumimoji="1" lang="en-US" altLang="ja-JP" sz="1600" dirty="0"/>
          </a:p>
          <a:p>
            <a:endParaRPr lang="en-US" altLang="ja-JP" sz="1600" dirty="0"/>
          </a:p>
          <a:p>
            <a:endParaRPr kumimoji="1" lang="en-US" altLang="ja-JP" sz="1600" dirty="0"/>
          </a:p>
          <a:p>
            <a:endParaRPr kumimoji="1" lang="en-US" altLang="ja-JP" sz="1600" dirty="0"/>
          </a:p>
        </p:txBody>
      </p:sp>
      <p:sp>
        <p:nvSpPr>
          <p:cNvPr id="9" name="テキスト ボックス 8">
            <a:extLst>
              <a:ext uri="{FF2B5EF4-FFF2-40B4-BE49-F238E27FC236}">
                <a16:creationId xmlns:a16="http://schemas.microsoft.com/office/drawing/2014/main" id="{8C2F4C15-068B-4099-B959-4F4FC9946B55}"/>
              </a:ext>
            </a:extLst>
          </p:cNvPr>
          <p:cNvSpPr txBox="1"/>
          <p:nvPr/>
        </p:nvSpPr>
        <p:spPr>
          <a:xfrm>
            <a:off x="6671416" y="304777"/>
            <a:ext cx="4050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①</a:t>
            </a:r>
          </a:p>
        </p:txBody>
      </p:sp>
      <p:sp>
        <p:nvSpPr>
          <p:cNvPr id="10" name="テキスト ボックス 9">
            <a:extLst>
              <a:ext uri="{FF2B5EF4-FFF2-40B4-BE49-F238E27FC236}">
                <a16:creationId xmlns:a16="http://schemas.microsoft.com/office/drawing/2014/main" id="{E1BB7554-3DDF-44B2-9609-FD2B838C7360}"/>
              </a:ext>
            </a:extLst>
          </p:cNvPr>
          <p:cNvSpPr txBox="1"/>
          <p:nvPr/>
        </p:nvSpPr>
        <p:spPr>
          <a:xfrm>
            <a:off x="9398879" y="331976"/>
            <a:ext cx="4050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③</a:t>
            </a:r>
            <a:endParaRPr kumimoji="1" lang="ja-JP" altLang="en-US" dirty="0"/>
          </a:p>
        </p:txBody>
      </p:sp>
      <p:sp>
        <p:nvSpPr>
          <p:cNvPr id="11" name="テキスト ボックス 10">
            <a:extLst>
              <a:ext uri="{FF2B5EF4-FFF2-40B4-BE49-F238E27FC236}">
                <a16:creationId xmlns:a16="http://schemas.microsoft.com/office/drawing/2014/main" id="{1EC69EE0-835D-43A1-94AA-B0EC12BF7A9F}"/>
              </a:ext>
            </a:extLst>
          </p:cNvPr>
          <p:cNvSpPr txBox="1"/>
          <p:nvPr/>
        </p:nvSpPr>
        <p:spPr>
          <a:xfrm>
            <a:off x="6671416" y="1940814"/>
            <a:ext cx="4050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②</a:t>
            </a:r>
            <a:endParaRPr kumimoji="1" lang="ja-JP" altLang="en-US" dirty="0"/>
          </a:p>
        </p:txBody>
      </p:sp>
      <p:sp>
        <p:nvSpPr>
          <p:cNvPr id="12" name="テキスト ボックス 11">
            <a:extLst>
              <a:ext uri="{FF2B5EF4-FFF2-40B4-BE49-F238E27FC236}">
                <a16:creationId xmlns:a16="http://schemas.microsoft.com/office/drawing/2014/main" id="{99602871-AD28-428D-8873-33E4CBD599B1}"/>
              </a:ext>
            </a:extLst>
          </p:cNvPr>
          <p:cNvSpPr txBox="1"/>
          <p:nvPr/>
        </p:nvSpPr>
        <p:spPr>
          <a:xfrm>
            <a:off x="9398879" y="1940814"/>
            <a:ext cx="4050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④</a:t>
            </a:r>
          </a:p>
        </p:txBody>
      </p:sp>
      <p:sp>
        <p:nvSpPr>
          <p:cNvPr id="13" name="テキスト ボックス 12">
            <a:extLst>
              <a:ext uri="{FF2B5EF4-FFF2-40B4-BE49-F238E27FC236}">
                <a16:creationId xmlns:a16="http://schemas.microsoft.com/office/drawing/2014/main" id="{6B8C3F8E-9EAB-45B5-927F-6935F35A9BB4}"/>
              </a:ext>
            </a:extLst>
          </p:cNvPr>
          <p:cNvSpPr txBox="1"/>
          <p:nvPr/>
        </p:nvSpPr>
        <p:spPr>
          <a:xfrm>
            <a:off x="6732751" y="3966062"/>
            <a:ext cx="5245356" cy="26161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①青山学院大学ボランティアサークル</a:t>
            </a:r>
            <a:endParaRPr kumimoji="1" lang="en-US" altLang="ja-JP" sz="1600" dirty="0"/>
          </a:p>
          <a:p>
            <a:r>
              <a:rPr lang="ja-JP" altLang="en-US" sz="1600" dirty="0"/>
              <a:t>　</a:t>
            </a:r>
            <a:r>
              <a:rPr kumimoji="1" lang="ja-JP" altLang="en-US" sz="1600" dirty="0"/>
              <a:t>シャンティシャンティメンバー</a:t>
            </a:r>
            <a:r>
              <a:rPr lang="ja-JP" altLang="en-US" sz="1600" dirty="0"/>
              <a:t>　香取菜々子</a:t>
            </a:r>
            <a:endParaRPr kumimoji="1" lang="en-US" altLang="ja-JP" sz="1600" dirty="0"/>
          </a:p>
          <a:p>
            <a:endParaRPr kumimoji="1" lang="en-US" altLang="ja-JP" sz="1600" dirty="0"/>
          </a:p>
          <a:p>
            <a:r>
              <a:rPr lang="ja-JP" altLang="en-US" sz="1600" dirty="0"/>
              <a:t>②青山学院大学ボランティアサークル</a:t>
            </a:r>
          </a:p>
          <a:p>
            <a:r>
              <a:rPr lang="ja-JP" altLang="en-US" sz="1600" dirty="0"/>
              <a:t>　シャンティシャンティメンバー　此木りさ子</a:t>
            </a:r>
          </a:p>
          <a:p>
            <a:endParaRPr lang="en-US" altLang="ja-JP" sz="1600" dirty="0"/>
          </a:p>
          <a:p>
            <a:r>
              <a:rPr kumimoji="1" lang="ja-JP" altLang="en-US" sz="1600" dirty="0"/>
              <a:t>③</a:t>
            </a:r>
            <a:r>
              <a:rPr kumimoji="1" lang="en-US" altLang="ja-JP" sz="1600" dirty="0"/>
              <a:t>NPO</a:t>
            </a:r>
            <a:r>
              <a:rPr kumimoji="1" lang="ja-JP" altLang="en-US" sz="1600" dirty="0"/>
              <a:t>法人コバルトブルー下関</a:t>
            </a:r>
            <a:r>
              <a:rPr kumimoji="1" lang="en-US" altLang="ja-JP" sz="1600" dirty="0"/>
              <a:t>L.S.C. </a:t>
            </a:r>
            <a:r>
              <a:rPr kumimoji="1" lang="ja-JP" altLang="en-US" sz="1600" dirty="0"/>
              <a:t>常勤メンバー</a:t>
            </a:r>
            <a:endParaRPr kumimoji="1" lang="en-US" altLang="ja-JP" sz="1600" dirty="0"/>
          </a:p>
          <a:p>
            <a:r>
              <a:rPr lang="ja-JP" altLang="en-US" sz="1600" dirty="0"/>
              <a:t>　　　　　　　　　　　理事　新名文博・松本伊織　</a:t>
            </a:r>
            <a:endParaRPr kumimoji="1" lang="en-US" altLang="ja-JP" sz="1600" dirty="0"/>
          </a:p>
          <a:p>
            <a:endParaRPr kumimoji="1" lang="en-US" altLang="ja-JP" sz="1600" dirty="0"/>
          </a:p>
          <a:p>
            <a:r>
              <a:rPr lang="ja-JP" altLang="en-US" sz="1600" dirty="0"/>
              <a:t>④</a:t>
            </a:r>
            <a:r>
              <a:rPr lang="ja-JP" altLang="en-US" sz="1600" b="0" i="0" dirty="0">
                <a:solidFill>
                  <a:srgbClr val="333333"/>
                </a:solidFill>
                <a:effectLst/>
                <a:latin typeface="游ゴシック体"/>
              </a:rPr>
              <a:t>株式会社ローカルラボ代表取締役社長　千々松葉子</a:t>
            </a:r>
            <a:endParaRPr lang="en-US" altLang="ja-JP" sz="1600" dirty="0"/>
          </a:p>
        </p:txBody>
      </p:sp>
      <p:pic>
        <p:nvPicPr>
          <p:cNvPr id="14" name="図 13">
            <a:extLst>
              <a:ext uri="{FF2B5EF4-FFF2-40B4-BE49-F238E27FC236}">
                <a16:creationId xmlns:a16="http://schemas.microsoft.com/office/drawing/2014/main" id="{4F81A680-8712-43A7-B97A-6B050B9DF4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001" y="3351266"/>
            <a:ext cx="3297740" cy="1874505"/>
          </a:xfrm>
          <a:prstGeom prst="rect">
            <a:avLst/>
          </a:prstGeom>
        </p:spPr>
      </p:pic>
      <p:sp>
        <p:nvSpPr>
          <p:cNvPr id="16" name="テキスト ボックス 15">
            <a:extLst>
              <a:ext uri="{FF2B5EF4-FFF2-40B4-BE49-F238E27FC236}">
                <a16:creationId xmlns:a16="http://schemas.microsoft.com/office/drawing/2014/main" id="{277BC82C-7D96-4488-8FC0-E0B4544FE98E}"/>
              </a:ext>
            </a:extLst>
          </p:cNvPr>
          <p:cNvSpPr txBox="1"/>
          <p:nvPr/>
        </p:nvSpPr>
        <p:spPr>
          <a:xfrm>
            <a:off x="3435011" y="3161636"/>
            <a:ext cx="312921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しかし、コロナ禍の影響は想像以上に深刻で結果として実際に都市圏の子どもたちを迎え、そこに地域住民を巻き込むことが困難になっていった。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4E32FCC-2B2F-4D1A-B9E3-AA0602872137}"/>
              </a:ext>
            </a:extLst>
          </p:cNvPr>
          <p:cNvSpPr txBox="1"/>
          <p:nvPr/>
        </p:nvSpPr>
        <p:spPr>
          <a:xfrm>
            <a:off x="95347" y="5613052"/>
            <a:ext cx="636710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一方で山口県自体が交流人口・関係人口を取り込み山口県の活力に変えていこうとする動きがあることを知った。そこで、これらの事業をうまくすみ分けしつつ本プロジェクトの目的である</a:t>
            </a:r>
            <a:r>
              <a:rPr lang="ja-JP" altLang="en-US" sz="1600" dirty="0">
                <a:solidFill>
                  <a:prstClr val="black"/>
                </a:solidFill>
                <a:latin typeface="游ゴシック" panose="020F0502020204030204"/>
                <a:ea typeface="游ゴシック" panose="020B0400000000000000" pitchFamily="50" charset="-128"/>
              </a:rPr>
              <a:t>地域の</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活性化へとつなげたいと考えた。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9" name="図 18">
            <a:extLst>
              <a:ext uri="{FF2B5EF4-FFF2-40B4-BE49-F238E27FC236}">
                <a16:creationId xmlns:a16="http://schemas.microsoft.com/office/drawing/2014/main" id="{29FBBE67-7550-46D5-8013-156208F12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4189" y="4420524"/>
            <a:ext cx="1650041" cy="1237810"/>
          </a:xfrm>
          <a:prstGeom prst="rect">
            <a:avLst/>
          </a:prstGeom>
        </p:spPr>
      </p:pic>
      <p:sp>
        <p:nvSpPr>
          <p:cNvPr id="2" name="テキスト ボックス 1">
            <a:extLst>
              <a:ext uri="{FF2B5EF4-FFF2-40B4-BE49-F238E27FC236}">
                <a16:creationId xmlns:a16="http://schemas.microsoft.com/office/drawing/2014/main" id="{ECD96F80-9438-43D7-AF4C-B15C9816E1E0}"/>
              </a:ext>
            </a:extLst>
          </p:cNvPr>
          <p:cNvSpPr txBox="1"/>
          <p:nvPr/>
        </p:nvSpPr>
        <p:spPr>
          <a:xfrm>
            <a:off x="6706462" y="3596730"/>
            <a:ext cx="4739129" cy="369332"/>
          </a:xfrm>
          <a:prstGeom prst="rect">
            <a:avLst/>
          </a:prstGeom>
          <a:noFill/>
        </p:spPr>
        <p:txBody>
          <a:bodyPr wrap="square" rtlCol="0">
            <a:spAutoFit/>
          </a:bodyPr>
          <a:lstStyle/>
          <a:p>
            <a:r>
              <a:rPr kumimoji="1" lang="en-US" altLang="ja-JP" dirty="0"/>
              <a:t>(</a:t>
            </a:r>
            <a:r>
              <a:rPr kumimoji="1" lang="ja-JP" altLang="en-US" dirty="0"/>
              <a:t>リモートワークのワンシーン</a:t>
            </a:r>
            <a:r>
              <a:rPr kumimoji="1" lang="en-US" altLang="ja-JP" dirty="0"/>
              <a:t>)</a:t>
            </a:r>
            <a:endParaRPr kumimoji="1" lang="ja-JP" altLang="en-US" dirty="0"/>
          </a:p>
        </p:txBody>
      </p:sp>
      <p:sp>
        <p:nvSpPr>
          <p:cNvPr id="15" name="テキスト ボックス 14">
            <a:extLst>
              <a:ext uri="{FF2B5EF4-FFF2-40B4-BE49-F238E27FC236}">
                <a16:creationId xmlns:a16="http://schemas.microsoft.com/office/drawing/2014/main" id="{C5552394-ED68-4160-93DB-4ED8234F0D4F}"/>
              </a:ext>
            </a:extLst>
          </p:cNvPr>
          <p:cNvSpPr txBox="1"/>
          <p:nvPr/>
        </p:nvSpPr>
        <p:spPr>
          <a:xfrm>
            <a:off x="1263729" y="5230943"/>
            <a:ext cx="4739129" cy="369332"/>
          </a:xfrm>
          <a:prstGeom prst="rect">
            <a:avLst/>
          </a:prstGeom>
          <a:noFill/>
        </p:spPr>
        <p:txBody>
          <a:bodyPr wrap="square" rtlCol="0">
            <a:spAutoFit/>
          </a:bodyPr>
          <a:lstStyle/>
          <a:p>
            <a:r>
              <a:rPr kumimoji="1" lang="en-US" altLang="ja-JP" dirty="0"/>
              <a:t>(</a:t>
            </a:r>
            <a:r>
              <a:rPr kumimoji="1" lang="ja-JP" altLang="en-US" dirty="0"/>
              <a:t>リモートワークのワンシーン</a:t>
            </a:r>
            <a:r>
              <a:rPr kumimoji="1" lang="en-US" altLang="ja-JP" dirty="0"/>
              <a:t>)</a:t>
            </a:r>
            <a:endParaRPr kumimoji="1" lang="ja-JP" altLang="en-US" dirty="0"/>
          </a:p>
        </p:txBody>
      </p:sp>
    </p:spTree>
    <p:extLst>
      <p:ext uri="{BB962C8B-B14F-4D97-AF65-F5344CB8AC3E}">
        <p14:creationId xmlns:p14="http://schemas.microsoft.com/office/powerpoint/2010/main" val="109820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2BE709-89D7-4ABC-98C2-D9525FCAE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4970" y="132499"/>
            <a:ext cx="4823831" cy="3618689"/>
          </a:xfrm>
          <a:prstGeom prst="rect">
            <a:avLst/>
          </a:prstGeom>
        </p:spPr>
      </p:pic>
      <p:pic>
        <p:nvPicPr>
          <p:cNvPr id="5" name="図 4">
            <a:extLst>
              <a:ext uri="{FF2B5EF4-FFF2-40B4-BE49-F238E27FC236}">
                <a16:creationId xmlns:a16="http://schemas.microsoft.com/office/drawing/2014/main" id="{A2BFDAF2-5D51-4FC4-9018-F840724B9B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032" y="3696510"/>
            <a:ext cx="4214368" cy="3161489"/>
          </a:xfrm>
          <a:prstGeom prst="rect">
            <a:avLst/>
          </a:prstGeom>
        </p:spPr>
      </p:pic>
      <p:pic>
        <p:nvPicPr>
          <p:cNvPr id="7" name="図 6">
            <a:extLst>
              <a:ext uri="{FF2B5EF4-FFF2-40B4-BE49-F238E27FC236}">
                <a16:creationId xmlns:a16="http://schemas.microsoft.com/office/drawing/2014/main" id="{AC59D75D-B04B-4D14-8B1B-B450FE716E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2601" y="3696510"/>
            <a:ext cx="4214368" cy="3161490"/>
          </a:xfrm>
          <a:prstGeom prst="rect">
            <a:avLst/>
          </a:prstGeom>
        </p:spPr>
      </p:pic>
      <p:pic>
        <p:nvPicPr>
          <p:cNvPr id="9" name="図 8">
            <a:extLst>
              <a:ext uri="{FF2B5EF4-FFF2-40B4-BE49-F238E27FC236}">
                <a16:creationId xmlns:a16="http://schemas.microsoft.com/office/drawing/2014/main" id="{6E6B089C-A366-499C-A328-5C7EB6FC99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8183" y="232768"/>
            <a:ext cx="2365512" cy="3409090"/>
          </a:xfrm>
          <a:prstGeom prst="rect">
            <a:avLst/>
          </a:prstGeom>
        </p:spPr>
      </p:pic>
      <p:pic>
        <p:nvPicPr>
          <p:cNvPr id="11" name="図 10">
            <a:extLst>
              <a:ext uri="{FF2B5EF4-FFF2-40B4-BE49-F238E27FC236}">
                <a16:creationId xmlns:a16="http://schemas.microsoft.com/office/drawing/2014/main" id="{F1A9C650-CAD5-40E6-850D-EE49CE31C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63270" y="169465"/>
            <a:ext cx="2586578" cy="3472392"/>
          </a:xfrm>
          <a:prstGeom prst="rect">
            <a:avLst/>
          </a:prstGeom>
        </p:spPr>
      </p:pic>
      <p:sp>
        <p:nvSpPr>
          <p:cNvPr id="12" name="テキスト ボックス 11">
            <a:extLst>
              <a:ext uri="{FF2B5EF4-FFF2-40B4-BE49-F238E27FC236}">
                <a16:creationId xmlns:a16="http://schemas.microsoft.com/office/drawing/2014/main" id="{1A7F5996-E71C-4E09-AF9F-96D36FD1E3D8}"/>
              </a:ext>
            </a:extLst>
          </p:cNvPr>
          <p:cNvSpPr txBox="1"/>
          <p:nvPr/>
        </p:nvSpPr>
        <p:spPr>
          <a:xfrm>
            <a:off x="-29458" y="-47620"/>
            <a:ext cx="82491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別資料２ 　地域の魅力発信事業詳細</a:t>
            </a:r>
            <a:r>
              <a:rPr lang="en-US" altLang="ja-JP" dirty="0"/>
              <a:t>(</a:t>
            </a:r>
            <a:r>
              <a:rPr lang="ja-JP" altLang="en-US" dirty="0"/>
              <a:t>下関市立豊北中学校でのワークショップ</a:t>
            </a:r>
            <a:r>
              <a:rPr lang="en-US" altLang="ja-JP" dirty="0"/>
              <a:t>)</a:t>
            </a:r>
          </a:p>
        </p:txBody>
      </p:sp>
    </p:spTree>
    <p:extLst>
      <p:ext uri="{BB962C8B-B14F-4D97-AF65-F5344CB8AC3E}">
        <p14:creationId xmlns:p14="http://schemas.microsoft.com/office/powerpoint/2010/main" val="201077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E002BE-47D7-47CC-8957-55ACD1B663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82360" y="0"/>
            <a:ext cx="6195391" cy="3447870"/>
          </a:xfrm>
          <a:prstGeom prst="rect">
            <a:avLst/>
          </a:prstGeom>
        </p:spPr>
      </p:pic>
      <p:pic>
        <p:nvPicPr>
          <p:cNvPr id="4" name="図 3">
            <a:extLst>
              <a:ext uri="{FF2B5EF4-FFF2-40B4-BE49-F238E27FC236}">
                <a16:creationId xmlns:a16="http://schemas.microsoft.com/office/drawing/2014/main" id="{51104757-6A76-441D-8424-81F205F509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83113"/>
            <a:ext cx="6096000" cy="3374887"/>
          </a:xfrm>
          <a:prstGeom prst="rect">
            <a:avLst/>
          </a:prstGeom>
        </p:spPr>
      </p:pic>
      <p:pic>
        <p:nvPicPr>
          <p:cNvPr id="5" name="図 4">
            <a:extLst>
              <a:ext uri="{FF2B5EF4-FFF2-40B4-BE49-F238E27FC236}">
                <a16:creationId xmlns:a16="http://schemas.microsoft.com/office/drawing/2014/main" id="{213B4E2D-5B72-4B1F-9DA0-F5B5B7D564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6619" y="3483113"/>
            <a:ext cx="6085381" cy="3374887"/>
          </a:xfrm>
          <a:prstGeom prst="rect">
            <a:avLst/>
          </a:prstGeom>
        </p:spPr>
      </p:pic>
      <p:sp>
        <p:nvSpPr>
          <p:cNvPr id="6" name="テキスト ボックス 5">
            <a:extLst>
              <a:ext uri="{FF2B5EF4-FFF2-40B4-BE49-F238E27FC236}">
                <a16:creationId xmlns:a16="http://schemas.microsoft.com/office/drawing/2014/main" id="{8DC02033-00C4-4CC4-A556-10D64E7D7B64}"/>
              </a:ext>
            </a:extLst>
          </p:cNvPr>
          <p:cNvSpPr txBox="1"/>
          <p:nvPr/>
        </p:nvSpPr>
        <p:spPr>
          <a:xfrm>
            <a:off x="6757174" y="506881"/>
            <a:ext cx="47842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2020</a:t>
            </a:r>
            <a:r>
              <a:rPr kumimoji="1" lang="ja-JP" altLang="en-US" dirty="0"/>
              <a:t>年</a:t>
            </a:r>
            <a:r>
              <a:rPr kumimoji="1" lang="en-US" altLang="ja-JP" dirty="0"/>
              <a:t>9</a:t>
            </a:r>
            <a:r>
              <a:rPr kumimoji="1" lang="ja-JP" altLang="en-US" dirty="0"/>
              <a:t>月</a:t>
            </a:r>
            <a:r>
              <a:rPr kumimoji="1" lang="en-US" altLang="ja-JP" dirty="0"/>
              <a:t>2</a:t>
            </a:r>
            <a:r>
              <a:rPr kumimoji="1" lang="ja-JP" altLang="en-US" dirty="0"/>
              <a:t>日　無人島の漂着ゴミ回収事業</a:t>
            </a:r>
          </a:p>
        </p:txBody>
      </p:sp>
      <p:pic>
        <p:nvPicPr>
          <p:cNvPr id="9" name="図 8">
            <a:extLst>
              <a:ext uri="{FF2B5EF4-FFF2-40B4-BE49-F238E27FC236}">
                <a16:creationId xmlns:a16="http://schemas.microsoft.com/office/drawing/2014/main" id="{3D0FFE1C-0995-4FCA-A786-75B1EEEEF2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2000" y="1292327"/>
            <a:ext cx="5223673" cy="2190786"/>
          </a:xfrm>
          <a:prstGeom prst="rect">
            <a:avLst/>
          </a:prstGeom>
        </p:spPr>
      </p:pic>
      <p:sp>
        <p:nvSpPr>
          <p:cNvPr id="10" name="テキスト ボックス 9">
            <a:extLst>
              <a:ext uri="{FF2B5EF4-FFF2-40B4-BE49-F238E27FC236}">
                <a16:creationId xmlns:a16="http://schemas.microsoft.com/office/drawing/2014/main" id="{598EA927-BBCF-4FD9-B1DF-ABD9260F2222}"/>
              </a:ext>
            </a:extLst>
          </p:cNvPr>
          <p:cNvSpPr txBox="1"/>
          <p:nvPr/>
        </p:nvSpPr>
        <p:spPr>
          <a:xfrm>
            <a:off x="14249" y="0"/>
            <a:ext cx="14820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別資料３－</a:t>
            </a:r>
            <a:r>
              <a:rPr lang="en-US" altLang="ja-JP" dirty="0"/>
              <a:t>1</a:t>
            </a:r>
            <a:r>
              <a:rPr lang="ja-JP" altLang="en-US" dirty="0"/>
              <a:t> 　</a:t>
            </a:r>
          </a:p>
        </p:txBody>
      </p:sp>
      <p:sp>
        <p:nvSpPr>
          <p:cNvPr id="8" name="テキスト ボックス 7">
            <a:extLst>
              <a:ext uri="{FF2B5EF4-FFF2-40B4-BE49-F238E27FC236}">
                <a16:creationId xmlns:a16="http://schemas.microsoft.com/office/drawing/2014/main" id="{F9FCDC50-9036-4B85-930C-713057495F3D}"/>
              </a:ext>
            </a:extLst>
          </p:cNvPr>
          <p:cNvSpPr txBox="1"/>
          <p:nvPr/>
        </p:nvSpPr>
        <p:spPr>
          <a:xfrm>
            <a:off x="655865" y="1502777"/>
            <a:ext cx="47842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2020</a:t>
            </a:r>
            <a:r>
              <a:rPr kumimoji="1" lang="ja-JP" altLang="en-US" dirty="0"/>
              <a:t>年</a:t>
            </a:r>
            <a:r>
              <a:rPr kumimoji="1" lang="en-US" altLang="ja-JP" dirty="0"/>
              <a:t>9</a:t>
            </a:r>
            <a:r>
              <a:rPr kumimoji="1" lang="ja-JP" altLang="en-US" dirty="0"/>
              <a:t>月</a:t>
            </a:r>
            <a:r>
              <a:rPr kumimoji="1" lang="en-US" altLang="ja-JP" dirty="0"/>
              <a:t>2</a:t>
            </a:r>
            <a:r>
              <a:rPr kumimoji="1" lang="ja-JP" altLang="en-US" dirty="0"/>
              <a:t>日　ブリヂストンサーフィン部</a:t>
            </a:r>
          </a:p>
        </p:txBody>
      </p:sp>
      <p:sp>
        <p:nvSpPr>
          <p:cNvPr id="12" name="テキスト ボックス 11">
            <a:extLst>
              <a:ext uri="{FF2B5EF4-FFF2-40B4-BE49-F238E27FC236}">
                <a16:creationId xmlns:a16="http://schemas.microsoft.com/office/drawing/2014/main" id="{C1BB938F-3A05-4C42-AE4F-196ACF13EB42}"/>
              </a:ext>
            </a:extLst>
          </p:cNvPr>
          <p:cNvSpPr txBox="1"/>
          <p:nvPr/>
        </p:nvSpPr>
        <p:spPr>
          <a:xfrm>
            <a:off x="14249" y="461497"/>
            <a:ext cx="596811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当日は小雨降る中ブリヂストンサーフィン部とその家族によりホワイトビーチ島戸の漂着ゴミ回収を実施し、その後有志により無人島へと向かった。</a:t>
            </a:r>
          </a:p>
        </p:txBody>
      </p:sp>
    </p:spTree>
    <p:extLst>
      <p:ext uri="{BB962C8B-B14F-4D97-AF65-F5344CB8AC3E}">
        <p14:creationId xmlns:p14="http://schemas.microsoft.com/office/powerpoint/2010/main" val="146448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8194ED-77AB-474F-B3B1-43097BA2B1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8052" y="58977"/>
            <a:ext cx="8040757" cy="6740046"/>
          </a:xfrm>
          <a:prstGeom prst="rect">
            <a:avLst/>
          </a:prstGeom>
        </p:spPr>
      </p:pic>
      <p:pic>
        <p:nvPicPr>
          <p:cNvPr id="5" name="図 4">
            <a:extLst>
              <a:ext uri="{FF2B5EF4-FFF2-40B4-BE49-F238E27FC236}">
                <a16:creationId xmlns:a16="http://schemas.microsoft.com/office/drawing/2014/main" id="{3D12C4E0-D0A0-4034-BDBD-5FB864C2B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994" y="0"/>
            <a:ext cx="5039006" cy="4393096"/>
          </a:xfrm>
          <a:prstGeom prst="rect">
            <a:avLst/>
          </a:prstGeom>
        </p:spPr>
      </p:pic>
      <p:pic>
        <p:nvPicPr>
          <p:cNvPr id="6" name="図 5">
            <a:extLst>
              <a:ext uri="{FF2B5EF4-FFF2-40B4-BE49-F238E27FC236}">
                <a16:creationId xmlns:a16="http://schemas.microsoft.com/office/drawing/2014/main" id="{6A1C1954-8D36-493C-86E4-FA2365D8C0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67227" y="4472609"/>
            <a:ext cx="2924773" cy="2326414"/>
          </a:xfrm>
          <a:prstGeom prst="rect">
            <a:avLst/>
          </a:prstGeom>
        </p:spPr>
      </p:pic>
      <p:sp>
        <p:nvSpPr>
          <p:cNvPr id="7" name="テキスト ボックス 6">
            <a:extLst>
              <a:ext uri="{FF2B5EF4-FFF2-40B4-BE49-F238E27FC236}">
                <a16:creationId xmlns:a16="http://schemas.microsoft.com/office/drawing/2014/main" id="{42D232D3-83E7-4836-ACDA-B9DF3833CE07}"/>
              </a:ext>
            </a:extLst>
          </p:cNvPr>
          <p:cNvSpPr txBox="1"/>
          <p:nvPr/>
        </p:nvSpPr>
        <p:spPr>
          <a:xfrm>
            <a:off x="361488" y="428309"/>
            <a:ext cx="47842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2021</a:t>
            </a:r>
            <a:r>
              <a:rPr kumimoji="1" lang="ja-JP" altLang="en-US" dirty="0"/>
              <a:t>年</a:t>
            </a:r>
            <a:r>
              <a:rPr lang="en-US" altLang="ja-JP" dirty="0"/>
              <a:t>3</a:t>
            </a:r>
            <a:r>
              <a:rPr kumimoji="1" lang="ja-JP" altLang="en-US" dirty="0"/>
              <a:t>月</a:t>
            </a:r>
            <a:r>
              <a:rPr lang="en-US" altLang="ja-JP" dirty="0"/>
              <a:t>14</a:t>
            </a:r>
            <a:r>
              <a:rPr kumimoji="1" lang="ja-JP" altLang="en-US" dirty="0"/>
              <a:t>日　無人島の漂着ゴミ回収事業</a:t>
            </a:r>
          </a:p>
        </p:txBody>
      </p:sp>
      <p:sp>
        <p:nvSpPr>
          <p:cNvPr id="8" name="テキスト ボックス 7">
            <a:extLst>
              <a:ext uri="{FF2B5EF4-FFF2-40B4-BE49-F238E27FC236}">
                <a16:creationId xmlns:a16="http://schemas.microsoft.com/office/drawing/2014/main" id="{EDAAD49F-67D8-48F2-8D24-6174AD741F89}"/>
              </a:ext>
            </a:extLst>
          </p:cNvPr>
          <p:cNvSpPr txBox="1"/>
          <p:nvPr/>
        </p:nvSpPr>
        <p:spPr>
          <a:xfrm>
            <a:off x="14249" y="0"/>
            <a:ext cx="14820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別資料３－</a:t>
            </a:r>
            <a:r>
              <a:rPr lang="en-US" altLang="ja-JP" dirty="0"/>
              <a:t>2</a:t>
            </a:r>
            <a:r>
              <a:rPr lang="ja-JP" altLang="en-US" dirty="0"/>
              <a:t> 　</a:t>
            </a:r>
          </a:p>
        </p:txBody>
      </p:sp>
    </p:spTree>
    <p:extLst>
      <p:ext uri="{BB962C8B-B14F-4D97-AF65-F5344CB8AC3E}">
        <p14:creationId xmlns:p14="http://schemas.microsoft.com/office/powerpoint/2010/main" val="9431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B5F7B03-A5FC-4E77-AE48-EBA208ABD4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9451"/>
            <a:ext cx="8975034" cy="3796747"/>
          </a:xfrm>
          <a:prstGeom prst="rect">
            <a:avLst/>
          </a:prstGeom>
        </p:spPr>
      </p:pic>
      <p:pic>
        <p:nvPicPr>
          <p:cNvPr id="6" name="図 5">
            <a:extLst>
              <a:ext uri="{FF2B5EF4-FFF2-40B4-BE49-F238E27FC236}">
                <a16:creationId xmlns:a16="http://schemas.microsoft.com/office/drawing/2014/main" id="{32218C93-98DD-4E1B-A38B-E1B91D159D69}"/>
              </a:ext>
            </a:extLst>
          </p:cNvPr>
          <p:cNvPicPr>
            <a:picLocks noChangeAspect="1"/>
          </p:cNvPicPr>
          <p:nvPr/>
        </p:nvPicPr>
        <p:blipFill>
          <a:blip r:embed="rId3"/>
          <a:stretch>
            <a:fillRect/>
          </a:stretch>
        </p:blipFill>
        <p:spPr>
          <a:xfrm>
            <a:off x="6914325" y="3807071"/>
            <a:ext cx="5277676" cy="2978869"/>
          </a:xfrm>
          <a:prstGeom prst="rect">
            <a:avLst/>
          </a:prstGeom>
        </p:spPr>
      </p:pic>
      <p:pic>
        <p:nvPicPr>
          <p:cNvPr id="7" name="図 6">
            <a:extLst>
              <a:ext uri="{FF2B5EF4-FFF2-40B4-BE49-F238E27FC236}">
                <a16:creationId xmlns:a16="http://schemas.microsoft.com/office/drawing/2014/main" id="{E5F032F7-2028-4532-AC8D-7E5A749D75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582" y="3886198"/>
            <a:ext cx="5155096" cy="2899742"/>
          </a:xfrm>
          <a:prstGeom prst="rect">
            <a:avLst/>
          </a:prstGeom>
        </p:spPr>
      </p:pic>
      <p:pic>
        <p:nvPicPr>
          <p:cNvPr id="9" name="図 8">
            <a:extLst>
              <a:ext uri="{FF2B5EF4-FFF2-40B4-BE49-F238E27FC236}">
                <a16:creationId xmlns:a16="http://schemas.microsoft.com/office/drawing/2014/main" id="{BB8F19D4-9245-4EC6-AC6E-12B870BEB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84704" y="233761"/>
            <a:ext cx="3707296" cy="3429000"/>
          </a:xfrm>
          <a:prstGeom prst="rect">
            <a:avLst/>
          </a:prstGeom>
        </p:spPr>
      </p:pic>
      <p:pic>
        <p:nvPicPr>
          <p:cNvPr id="11" name="図 10">
            <a:extLst>
              <a:ext uri="{FF2B5EF4-FFF2-40B4-BE49-F238E27FC236}">
                <a16:creationId xmlns:a16="http://schemas.microsoft.com/office/drawing/2014/main" id="{6538BCAA-EE7D-4C0B-BA0C-763002B8F8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58761" y="3886198"/>
            <a:ext cx="3245460" cy="2882351"/>
          </a:xfrm>
          <a:prstGeom prst="rect">
            <a:avLst/>
          </a:prstGeom>
        </p:spPr>
      </p:pic>
      <p:sp>
        <p:nvSpPr>
          <p:cNvPr id="12" name="テキスト ボックス 11">
            <a:extLst>
              <a:ext uri="{FF2B5EF4-FFF2-40B4-BE49-F238E27FC236}">
                <a16:creationId xmlns:a16="http://schemas.microsoft.com/office/drawing/2014/main" id="{93FD72AA-AA8B-4563-B53F-9C510C86065B}"/>
              </a:ext>
            </a:extLst>
          </p:cNvPr>
          <p:cNvSpPr txBox="1"/>
          <p:nvPr/>
        </p:nvSpPr>
        <p:spPr>
          <a:xfrm>
            <a:off x="444615" y="408970"/>
            <a:ext cx="704948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2021</a:t>
            </a:r>
            <a:r>
              <a:rPr kumimoji="1" lang="ja-JP" altLang="en-US" dirty="0"/>
              <a:t>年</a:t>
            </a:r>
            <a:r>
              <a:rPr lang="en-US" altLang="ja-JP" dirty="0"/>
              <a:t>3</a:t>
            </a:r>
            <a:r>
              <a:rPr kumimoji="1" lang="ja-JP" altLang="en-US" dirty="0"/>
              <a:t>月</a:t>
            </a:r>
            <a:r>
              <a:rPr kumimoji="1" lang="en-US" altLang="ja-JP" dirty="0"/>
              <a:t>28</a:t>
            </a:r>
            <a:r>
              <a:rPr kumimoji="1" lang="ja-JP" altLang="en-US" dirty="0"/>
              <a:t>日　角島大橋前ビーチの漂着ゴミ回収を実施した後、</a:t>
            </a:r>
            <a:endParaRPr kumimoji="1" lang="en-US" altLang="ja-JP" dirty="0"/>
          </a:p>
          <a:p>
            <a:r>
              <a:rPr kumimoji="1" lang="ja-JP" altLang="en-US" dirty="0"/>
              <a:t>有志により無人島へと向かった</a:t>
            </a:r>
          </a:p>
        </p:txBody>
      </p:sp>
      <p:sp>
        <p:nvSpPr>
          <p:cNvPr id="13" name="テキスト ボックス 12">
            <a:extLst>
              <a:ext uri="{FF2B5EF4-FFF2-40B4-BE49-F238E27FC236}">
                <a16:creationId xmlns:a16="http://schemas.microsoft.com/office/drawing/2014/main" id="{1C245B00-2A66-49EC-9E82-39D4F3575EDB}"/>
              </a:ext>
            </a:extLst>
          </p:cNvPr>
          <p:cNvSpPr txBox="1"/>
          <p:nvPr/>
        </p:nvSpPr>
        <p:spPr>
          <a:xfrm>
            <a:off x="14249" y="0"/>
            <a:ext cx="14820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別資料３－</a:t>
            </a:r>
            <a:r>
              <a:rPr lang="en-US" altLang="ja-JP" dirty="0"/>
              <a:t>3</a:t>
            </a:r>
            <a:r>
              <a:rPr lang="ja-JP" altLang="en-US" dirty="0"/>
              <a:t> 　</a:t>
            </a:r>
          </a:p>
        </p:txBody>
      </p:sp>
    </p:spTree>
    <p:extLst>
      <p:ext uri="{BB962C8B-B14F-4D97-AF65-F5344CB8AC3E}">
        <p14:creationId xmlns:p14="http://schemas.microsoft.com/office/powerpoint/2010/main" val="103648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CA5D90-2967-49E9-91D6-9C238E4BD7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822"/>
            <a:ext cx="5784574" cy="3339157"/>
          </a:xfrm>
          <a:prstGeom prst="rect">
            <a:avLst/>
          </a:prstGeom>
        </p:spPr>
      </p:pic>
      <p:pic>
        <p:nvPicPr>
          <p:cNvPr id="4" name="図 3">
            <a:extLst>
              <a:ext uri="{FF2B5EF4-FFF2-40B4-BE49-F238E27FC236}">
                <a16:creationId xmlns:a16="http://schemas.microsoft.com/office/drawing/2014/main" id="{9D74ED9E-3D82-4791-806F-FB2A5A81B1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7998" y="0"/>
            <a:ext cx="6145025" cy="3333335"/>
          </a:xfrm>
          <a:prstGeom prst="rect">
            <a:avLst/>
          </a:prstGeom>
        </p:spPr>
      </p:pic>
      <p:pic>
        <p:nvPicPr>
          <p:cNvPr id="5" name="図 4">
            <a:extLst>
              <a:ext uri="{FF2B5EF4-FFF2-40B4-BE49-F238E27FC236}">
                <a16:creationId xmlns:a16="http://schemas.microsoft.com/office/drawing/2014/main" id="{BF2B8C48-C9B8-4B56-B530-495E6EE49C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11337"/>
          <a:stretch/>
        </p:blipFill>
        <p:spPr>
          <a:xfrm>
            <a:off x="5987998" y="3428842"/>
            <a:ext cx="6813602" cy="3401626"/>
          </a:xfrm>
          <a:prstGeom prst="rect">
            <a:avLst/>
          </a:prstGeom>
        </p:spPr>
      </p:pic>
      <p:pic>
        <p:nvPicPr>
          <p:cNvPr id="6" name="図 5">
            <a:extLst>
              <a:ext uri="{FF2B5EF4-FFF2-40B4-BE49-F238E27FC236}">
                <a16:creationId xmlns:a16="http://schemas.microsoft.com/office/drawing/2014/main" id="{0DAEB76E-C79E-4812-AFD8-0D79F1AB9B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428842"/>
            <a:ext cx="5784574" cy="3429158"/>
          </a:xfrm>
          <a:prstGeom prst="rect">
            <a:avLst/>
          </a:prstGeom>
        </p:spPr>
      </p:pic>
      <p:sp>
        <p:nvSpPr>
          <p:cNvPr id="7" name="テキスト ボックス 6">
            <a:extLst>
              <a:ext uri="{FF2B5EF4-FFF2-40B4-BE49-F238E27FC236}">
                <a16:creationId xmlns:a16="http://schemas.microsoft.com/office/drawing/2014/main" id="{6A91F349-BA8B-4509-88BA-5AAF1B815554}"/>
              </a:ext>
            </a:extLst>
          </p:cNvPr>
          <p:cNvSpPr txBox="1"/>
          <p:nvPr/>
        </p:nvSpPr>
        <p:spPr>
          <a:xfrm>
            <a:off x="434225" y="434947"/>
            <a:ext cx="47842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2021</a:t>
            </a:r>
            <a:r>
              <a:rPr kumimoji="1" lang="ja-JP" altLang="en-US" dirty="0"/>
              <a:t>年</a:t>
            </a:r>
            <a:r>
              <a:rPr lang="en-US" altLang="ja-JP" dirty="0"/>
              <a:t>3</a:t>
            </a:r>
            <a:r>
              <a:rPr kumimoji="1" lang="ja-JP" altLang="en-US" dirty="0"/>
              <a:t>月</a:t>
            </a:r>
            <a:r>
              <a:rPr kumimoji="1" lang="en-US" altLang="ja-JP" dirty="0"/>
              <a:t>28</a:t>
            </a:r>
            <a:r>
              <a:rPr kumimoji="1" lang="ja-JP" altLang="en-US" dirty="0"/>
              <a:t>日　無人島の漂着ゴミ回収事業</a:t>
            </a:r>
            <a:endParaRPr kumimoji="1" lang="en-US" altLang="ja-JP" dirty="0"/>
          </a:p>
        </p:txBody>
      </p:sp>
      <p:sp>
        <p:nvSpPr>
          <p:cNvPr id="8" name="テキスト ボックス 7">
            <a:extLst>
              <a:ext uri="{FF2B5EF4-FFF2-40B4-BE49-F238E27FC236}">
                <a16:creationId xmlns:a16="http://schemas.microsoft.com/office/drawing/2014/main" id="{7F71BE61-98F8-4053-91D6-538F19FCC192}"/>
              </a:ext>
            </a:extLst>
          </p:cNvPr>
          <p:cNvSpPr txBox="1"/>
          <p:nvPr/>
        </p:nvSpPr>
        <p:spPr>
          <a:xfrm>
            <a:off x="14249" y="0"/>
            <a:ext cx="14820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別資料３－</a:t>
            </a:r>
            <a:r>
              <a:rPr lang="en-US" altLang="ja-JP" dirty="0"/>
              <a:t>4</a:t>
            </a:r>
            <a:r>
              <a:rPr lang="ja-JP" altLang="en-US" dirty="0"/>
              <a:t> 　</a:t>
            </a:r>
          </a:p>
        </p:txBody>
      </p:sp>
    </p:spTree>
    <p:extLst>
      <p:ext uri="{BB962C8B-B14F-4D97-AF65-F5344CB8AC3E}">
        <p14:creationId xmlns:p14="http://schemas.microsoft.com/office/powerpoint/2010/main" val="154978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A65587-B508-4237-961D-64CCB035D56C}"/>
              </a:ext>
            </a:extLst>
          </p:cNvPr>
          <p:cNvSpPr txBox="1"/>
          <p:nvPr/>
        </p:nvSpPr>
        <p:spPr>
          <a:xfrm>
            <a:off x="412925" y="369332"/>
            <a:ext cx="11280913" cy="2862322"/>
          </a:xfrm>
          <a:prstGeom prst="rect">
            <a:avLst/>
          </a:prstGeom>
          <a:noFill/>
        </p:spPr>
        <p:txBody>
          <a:bodyPr wrap="square" rtlCol="0">
            <a:spAutoFit/>
          </a:bodyPr>
          <a:lstStyle/>
          <a:p>
            <a:r>
              <a:rPr kumimoji="1" lang="en-US" altLang="ja-JP" dirty="0"/>
              <a:t>2000</a:t>
            </a:r>
            <a:r>
              <a:rPr kumimoji="1" lang="ja-JP" altLang="en-US" dirty="0"/>
              <a:t>年に角島大橋がかけられて以来、私たちは海岸清掃を実施してきた。当時は任意団体であったためゴミの分別方法や回収のお願い等手探り状態であったが、</a:t>
            </a:r>
            <a:r>
              <a:rPr kumimoji="1" lang="en-US" altLang="ja-JP" dirty="0"/>
              <a:t>2012</a:t>
            </a:r>
            <a:r>
              <a:rPr kumimoji="1" lang="ja-JP" altLang="en-US" dirty="0"/>
              <a:t>年に</a:t>
            </a:r>
            <a:r>
              <a:rPr kumimoji="1" lang="en-US" altLang="ja-JP" dirty="0"/>
              <a:t>NPO</a:t>
            </a:r>
            <a:r>
              <a:rPr kumimoji="1" lang="ja-JP" altLang="en-US" dirty="0"/>
              <a:t>法人化したことで行政との情報交換・共有がさらに濃くなりより多くの人々を巻き込むことができ始めた。次第に多種多様な水辺の愛好家たちを交えることで広がったこれらの動きは渚の交番島戸ができたことでさらに拍車がかかった。そして、いまではサーファーを中心とした水辺の愛好家たちのグループやブリヂストンサーフィン部や資生堂のボランティアグループ等の企業の</a:t>
            </a:r>
            <a:r>
              <a:rPr kumimoji="1" lang="en-US" altLang="ja-JP" dirty="0"/>
              <a:t>CSR</a:t>
            </a:r>
            <a:r>
              <a:rPr kumimoji="1" lang="ja-JP" altLang="en-US" dirty="0"/>
              <a:t>を意識した団体等が現れはじめた。特に彼らは自ら発信し、呼びかけることで協力者を募り、またゴミの回収についても行政窓口の手続きさえ自発的に動くため、当</a:t>
            </a:r>
            <a:r>
              <a:rPr kumimoji="1" lang="en-US" altLang="ja-JP" dirty="0"/>
              <a:t>NPO</a:t>
            </a:r>
            <a:r>
              <a:rPr kumimoji="1" lang="ja-JP" altLang="en-US" dirty="0"/>
              <a:t>の常勤者である私たちへの負担が少ないこともあり</a:t>
            </a:r>
            <a:r>
              <a:rPr lang="ja-JP" altLang="en-US" dirty="0"/>
              <a:t>、</a:t>
            </a:r>
            <a:r>
              <a:rPr lang="en-US" altLang="ja-JP" dirty="0"/>
              <a:t>SDGs</a:t>
            </a:r>
            <a:r>
              <a:rPr lang="ja-JP" altLang="en-US" dirty="0"/>
              <a:t>を意識した</a:t>
            </a:r>
            <a:r>
              <a:rPr kumimoji="1" lang="ja-JP" altLang="en-US" dirty="0"/>
              <a:t>持続可能なアクションとして高く評価している。また、それらのボランティアの中には自らも水上オートバイの免許を取得し無人島の漂着ゴミの回収にも協力してくれる方たちが現れはじめた。</a:t>
            </a:r>
          </a:p>
        </p:txBody>
      </p:sp>
      <p:pic>
        <p:nvPicPr>
          <p:cNvPr id="7" name="図 6">
            <a:extLst>
              <a:ext uri="{FF2B5EF4-FFF2-40B4-BE49-F238E27FC236}">
                <a16:creationId xmlns:a16="http://schemas.microsoft.com/office/drawing/2014/main" id="{FCEF7DF5-03E8-40D8-B937-5E6F199DF9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3630" y="3191875"/>
            <a:ext cx="4146500" cy="2783450"/>
          </a:xfrm>
          <a:prstGeom prst="rect">
            <a:avLst/>
          </a:prstGeom>
        </p:spPr>
      </p:pic>
      <p:pic>
        <p:nvPicPr>
          <p:cNvPr id="9" name="図 8">
            <a:extLst>
              <a:ext uri="{FF2B5EF4-FFF2-40B4-BE49-F238E27FC236}">
                <a16:creationId xmlns:a16="http://schemas.microsoft.com/office/drawing/2014/main" id="{3047D6AE-D6DA-42E6-9120-FC631E4B42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49" y="3191875"/>
            <a:ext cx="4204805" cy="2783450"/>
          </a:xfrm>
          <a:prstGeom prst="rect">
            <a:avLst/>
          </a:prstGeom>
        </p:spPr>
      </p:pic>
      <p:pic>
        <p:nvPicPr>
          <p:cNvPr id="13" name="図 12">
            <a:extLst>
              <a:ext uri="{FF2B5EF4-FFF2-40B4-BE49-F238E27FC236}">
                <a16:creationId xmlns:a16="http://schemas.microsoft.com/office/drawing/2014/main" id="{81C3747B-3F4D-4793-8006-EA15E7BA6E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4706" y="3191874"/>
            <a:ext cx="3797361" cy="2768521"/>
          </a:xfrm>
          <a:prstGeom prst="rect">
            <a:avLst/>
          </a:prstGeom>
        </p:spPr>
      </p:pic>
      <p:sp>
        <p:nvSpPr>
          <p:cNvPr id="14" name="テキスト ボックス 13">
            <a:extLst>
              <a:ext uri="{FF2B5EF4-FFF2-40B4-BE49-F238E27FC236}">
                <a16:creationId xmlns:a16="http://schemas.microsoft.com/office/drawing/2014/main" id="{BE2BFC21-FBF1-45BD-8348-26B1E24D67F7}"/>
              </a:ext>
            </a:extLst>
          </p:cNvPr>
          <p:cNvSpPr txBox="1"/>
          <p:nvPr/>
        </p:nvSpPr>
        <p:spPr>
          <a:xfrm>
            <a:off x="487035" y="6037117"/>
            <a:ext cx="11009169" cy="923330"/>
          </a:xfrm>
          <a:prstGeom prst="rect">
            <a:avLst/>
          </a:prstGeom>
          <a:noFill/>
        </p:spPr>
        <p:txBody>
          <a:bodyPr wrap="square" rtlCol="0">
            <a:spAutoFit/>
          </a:bodyPr>
          <a:lstStyle/>
          <a:p>
            <a:r>
              <a:rPr kumimoji="1" lang="en-US" altLang="ja-JP" dirty="0"/>
              <a:t>2021</a:t>
            </a:r>
            <a:r>
              <a:rPr kumimoji="1" lang="ja-JP" altLang="en-US" dirty="0"/>
              <a:t>年</a:t>
            </a:r>
            <a:r>
              <a:rPr kumimoji="1" lang="en-US" altLang="ja-JP" dirty="0"/>
              <a:t>3</a:t>
            </a:r>
            <a:r>
              <a:rPr kumimoji="1" lang="ja-JP" altLang="en-US" dirty="0"/>
              <a:t>月</a:t>
            </a:r>
            <a:r>
              <a:rPr kumimoji="1" lang="en-US" altLang="ja-JP" dirty="0"/>
              <a:t>28</a:t>
            </a:r>
            <a:r>
              <a:rPr kumimoji="1" lang="ja-JP" altLang="en-US" dirty="0"/>
              <a:t>日は多様な水辺の愛好家たち</a:t>
            </a:r>
            <a:r>
              <a:rPr kumimoji="1" lang="en-US" altLang="ja-JP" dirty="0"/>
              <a:t>41</a:t>
            </a:r>
            <a:r>
              <a:rPr lang="ja-JP" altLang="en-US" dirty="0"/>
              <a:t>名</a:t>
            </a:r>
            <a:r>
              <a:rPr kumimoji="1" lang="ja-JP" altLang="en-US" dirty="0"/>
              <a:t>で角島大橋下ビーチの海岸清掃を実施した後、無人島の漂着ゴミの回収を</a:t>
            </a:r>
            <a:r>
              <a:rPr kumimoji="1" lang="en-US" altLang="ja-JP" dirty="0"/>
              <a:t>6</a:t>
            </a:r>
            <a:r>
              <a:rPr kumimoji="1" lang="ja-JP" altLang="en-US" dirty="0"/>
              <a:t>名で行った。夕方にワークショップを開催した後に焚火を囲んで</a:t>
            </a:r>
            <a:r>
              <a:rPr kumimoji="1" lang="en-US" altLang="ja-JP" dirty="0"/>
              <a:t>BBQ</a:t>
            </a:r>
            <a:r>
              <a:rPr lang="ja-JP" altLang="en-US" dirty="0"/>
              <a:t>を</a:t>
            </a:r>
            <a:r>
              <a:rPr kumimoji="1" lang="ja-JP" altLang="en-US" dirty="0"/>
              <a:t>して労をねぎらった。</a:t>
            </a:r>
          </a:p>
        </p:txBody>
      </p:sp>
      <p:sp>
        <p:nvSpPr>
          <p:cNvPr id="15" name="テキスト ボックス 14">
            <a:extLst>
              <a:ext uri="{FF2B5EF4-FFF2-40B4-BE49-F238E27FC236}">
                <a16:creationId xmlns:a16="http://schemas.microsoft.com/office/drawing/2014/main" id="{94A1B79B-E8E5-4EFD-AFF2-300545A8A80A}"/>
              </a:ext>
            </a:extLst>
          </p:cNvPr>
          <p:cNvSpPr txBox="1"/>
          <p:nvPr/>
        </p:nvSpPr>
        <p:spPr>
          <a:xfrm>
            <a:off x="14249" y="0"/>
            <a:ext cx="14820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別資料３－</a:t>
            </a:r>
            <a:r>
              <a:rPr lang="en-US" altLang="ja-JP" dirty="0"/>
              <a:t>5</a:t>
            </a:r>
            <a:r>
              <a:rPr lang="ja-JP" altLang="en-US" dirty="0"/>
              <a:t> 　</a:t>
            </a:r>
          </a:p>
        </p:txBody>
      </p:sp>
    </p:spTree>
    <p:extLst>
      <p:ext uri="{BB962C8B-B14F-4D97-AF65-F5344CB8AC3E}">
        <p14:creationId xmlns:p14="http://schemas.microsoft.com/office/powerpoint/2010/main" val="2913531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758</Words>
  <Application>Microsoft Office PowerPoint</Application>
  <PresentationFormat>ワイド画面</PresentationFormat>
  <Paragraphs>44</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游ゴシック</vt:lpstr>
      <vt:lpstr>游ゴシック Light</vt:lpstr>
      <vt:lpstr>游ゴシック体</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Niina Fumihiro</dc:creator>
  <cp:lastModifiedBy>城下 高太郎</cp:lastModifiedBy>
  <cp:revision>26</cp:revision>
  <dcterms:created xsi:type="dcterms:W3CDTF">2021-04-02T01:36:01Z</dcterms:created>
  <dcterms:modified xsi:type="dcterms:W3CDTF">2021-04-11T23:40:20Z</dcterms:modified>
</cp:coreProperties>
</file>