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76" r:id="rId6"/>
    <p:sldId id="277" r:id="rId7"/>
    <p:sldId id="260" r:id="rId8"/>
    <p:sldId id="280" r:id="rId9"/>
    <p:sldId id="266" r:id="rId10"/>
    <p:sldId id="261" r:id="rId11"/>
    <p:sldId id="264" r:id="rId12"/>
    <p:sldId id="271" r:id="rId13"/>
    <p:sldId id="278" r:id="rId14"/>
    <p:sldId id="273" r:id="rId15"/>
    <p:sldId id="267" r:id="rId16"/>
    <p:sldId id="268" r:id="rId17"/>
    <p:sldId id="269" r:id="rId18"/>
    <p:sldId id="274" r:id="rId19"/>
    <p:sldId id="275" r:id="rId20"/>
    <p:sldId id="263" r:id="rId21"/>
    <p:sldId id="265" r:id="rId22"/>
    <p:sldId id="270" r:id="rId23"/>
    <p:sldId id="272" r:id="rId24"/>
    <p:sldId id="279" r:id="rId25"/>
    <p:sldId id="262"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94660"/>
  </p:normalViewPr>
  <p:slideViewPr>
    <p:cSldViewPr>
      <p:cViewPr varScale="1">
        <p:scale>
          <a:sx n="86" d="100"/>
          <a:sy n="86" d="100"/>
        </p:scale>
        <p:origin x="-1494" y="-96"/>
      </p:cViewPr>
      <p:guideLst>
        <p:guide orient="horz" pos="2160"/>
        <p:guide pos="2880"/>
      </p:guideLst>
    </p:cSldViewPr>
  </p:slideViewPr>
  <p:notesTextViewPr>
    <p:cViewPr>
      <p:scale>
        <a:sx n="100" d="100"/>
        <a:sy n="100" d="100"/>
      </p:scale>
      <p:origin x="0" y="0"/>
    </p:cViewPr>
  </p:notesTextViewPr>
  <p:sorterViewPr>
    <p:cViewPr>
      <p:scale>
        <a:sx n="93" d="100"/>
        <a:sy n="93" d="100"/>
      </p:scale>
      <p:origin x="0" y="10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CE8D4-3359-49A8-94ED-6A0383241F26}" type="datetimeFigureOut">
              <a:rPr kumimoji="1" lang="ja-JP" altLang="en-US" smtClean="0"/>
              <a:pPr/>
              <a:t>2011/8/21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38360-21CF-47FD-9182-73005C52F2C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8838360-21CF-47FD-9182-73005C52F2C7}" type="slidenum">
              <a:rPr kumimoji="1" lang="ja-JP" altLang="en-US" smtClean="0"/>
              <a:pPr/>
              <a:t>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演劇をやること、即、コミュニケーションではない！　たいていコミュニケーション下手が多いでしょう！　自分のことしか考えていない場合も少なくない。</a:t>
            </a:r>
            <a:endParaRPr kumimoji="1" lang="ja-JP" altLang="en-US" dirty="0"/>
          </a:p>
        </p:txBody>
      </p:sp>
      <p:sp>
        <p:nvSpPr>
          <p:cNvPr id="4" name="スライド番号プレースホルダ 3"/>
          <p:cNvSpPr>
            <a:spLocks noGrp="1"/>
          </p:cNvSpPr>
          <p:nvPr>
            <p:ph type="sldNum" sz="quarter" idx="10"/>
          </p:nvPr>
        </p:nvSpPr>
        <p:spPr/>
        <p:txBody>
          <a:bodyPr/>
          <a:lstStyle/>
          <a:p>
            <a:fld id="{A8838360-21CF-47FD-9182-73005C52F2C7}" type="slidenum">
              <a:rPr kumimoji="1" lang="ja-JP" altLang="en-US" smtClean="0"/>
              <a:pPr/>
              <a:t>8</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ソーシャル・リハビリテーション。</a:t>
            </a:r>
            <a:r>
              <a:rPr kumimoji="1" lang="en-US" altLang="ja-JP" dirty="0" smtClean="0"/>
              <a:t>Theatre Workshop Edinburgh.</a:t>
            </a:r>
            <a:r>
              <a:rPr kumimoji="1" lang="en-US" altLang="ja-JP" baseline="0" dirty="0" smtClean="0"/>
              <a:t> </a:t>
            </a:r>
            <a:r>
              <a:rPr kumimoji="1" lang="en-US" altLang="ja-JP" baseline="0" dirty="0" smtClean="0"/>
              <a:t>1981</a:t>
            </a:r>
            <a:r>
              <a:rPr kumimoji="1" lang="ja-JP" altLang="en-US" baseline="0" dirty="0" smtClean="0"/>
              <a:t>年国際障害者年。</a:t>
            </a:r>
            <a:r>
              <a:rPr kumimoji="1" lang="en-US" altLang="ja-JP" baseline="0" dirty="0" smtClean="0"/>
              <a:t> 80</a:t>
            </a:r>
            <a:r>
              <a:rPr kumimoji="1" lang="ja-JP" altLang="en-US" baseline="0" smtClean="0"/>
              <a:t>年代半ばから助成要件。</a:t>
            </a:r>
            <a:r>
              <a:rPr kumimoji="1" lang="en-US" altLang="ja-JP" baseline="0" smtClean="0"/>
              <a:t>1995</a:t>
            </a:r>
            <a:r>
              <a:rPr kumimoji="1" lang="ja-JP" altLang="en-US" baseline="0" dirty="0" smtClean="0"/>
              <a:t>年障害者差別法。</a:t>
            </a:r>
            <a:r>
              <a:rPr kumimoji="1" lang="en-US" altLang="ja-JP" baseline="0" dirty="0" smtClean="0"/>
              <a:t>2010</a:t>
            </a:r>
            <a:r>
              <a:rPr kumimoji="1" lang="ja-JP" altLang="en-US" baseline="0" dirty="0" smtClean="0"/>
              <a:t>年平等法。</a:t>
            </a:r>
            <a:endParaRPr kumimoji="1" lang="ja-JP" altLang="en-US" dirty="0"/>
          </a:p>
        </p:txBody>
      </p:sp>
      <p:sp>
        <p:nvSpPr>
          <p:cNvPr id="4" name="スライド番号プレースホルダ 3"/>
          <p:cNvSpPr>
            <a:spLocks noGrp="1"/>
          </p:cNvSpPr>
          <p:nvPr>
            <p:ph type="sldNum" sz="quarter" idx="10"/>
          </p:nvPr>
        </p:nvSpPr>
        <p:spPr/>
        <p:txBody>
          <a:bodyPr/>
          <a:lstStyle/>
          <a:p>
            <a:fld id="{A8838360-21CF-47FD-9182-73005C52F2C7}" type="slidenum">
              <a:rPr kumimoji="1" lang="ja-JP" altLang="en-US" smtClean="0"/>
              <a:pPr/>
              <a:t>15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400800" y="6355080"/>
            <a:ext cx="2286000" cy="365760"/>
          </a:xfrm>
        </p:spPr>
        <p:txBody>
          <a:bodyPr/>
          <a:lstStyle>
            <a:lvl1pPr>
              <a:defRPr sz="1400"/>
            </a:lvl1pPr>
          </a:lstStyle>
          <a:p>
            <a:fld id="{3A67AFAC-4F26-4D74-9D34-4B9786A50A3A}" type="datetimeFigureOut">
              <a:rPr kumimoji="1" lang="ja-JP" altLang="en-US" smtClean="0"/>
              <a:pPr/>
              <a:t>2011/8/21</a:t>
            </a:fld>
            <a:endParaRPr kumimoji="1" lang="ja-JP" altLang="en-US"/>
          </a:p>
        </p:txBody>
      </p:sp>
      <p:sp>
        <p:nvSpPr>
          <p:cNvPr id="17" name="フッター プレースホルダ 16"/>
          <p:cNvSpPr>
            <a:spLocks noGrp="1"/>
          </p:cNvSpPr>
          <p:nvPr>
            <p:ph type="ftr" sz="quarter" idx="11"/>
          </p:nvPr>
        </p:nvSpPr>
        <p:spPr>
          <a:xfrm>
            <a:off x="2898648" y="6355080"/>
            <a:ext cx="3474720" cy="365760"/>
          </a:xfrm>
        </p:spPr>
        <p:txBody>
          <a:bodyPr/>
          <a:lstStyle/>
          <a:p>
            <a:endParaRPr kumimoji="1" lang="ja-JP" altLang="en-US"/>
          </a:p>
        </p:txBody>
      </p:sp>
      <p:sp>
        <p:nvSpPr>
          <p:cNvPr id="29" name="スライド番号プレースホルダ 28"/>
          <p:cNvSpPr>
            <a:spLocks noGrp="1"/>
          </p:cNvSpPr>
          <p:nvPr>
            <p:ph type="sldNum" sz="quarter" idx="12"/>
          </p:nvPr>
        </p:nvSpPr>
        <p:spPr>
          <a:xfrm>
            <a:off x="1216152" y="6355080"/>
            <a:ext cx="1219200" cy="365760"/>
          </a:xfrm>
        </p:spPr>
        <p:txBody>
          <a:bodyPr/>
          <a:lstStyle/>
          <a:p>
            <a:fld id="{B0C415E5-E9F2-42D9-B855-9C0F3319857C}" type="slidenum">
              <a:rPr kumimoji="1" lang="ja-JP" altLang="en-US" smtClean="0"/>
              <a:pPr/>
              <a:t>&lt;#&gt;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3A67AFAC-4F26-4D74-9D34-4B9786A50A3A}" type="datetimeFigureOut">
              <a:rPr kumimoji="1" lang="ja-JP" altLang="en-US" smtClean="0"/>
              <a:pPr/>
              <a:t>2011/8/21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C415E5-E9F2-42D9-B855-9C0F3319857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3A67AFAC-4F26-4D74-9D34-4B9786A50A3A}" type="datetimeFigureOut">
              <a:rPr kumimoji="1" lang="ja-JP" altLang="en-US" smtClean="0"/>
              <a:pPr/>
              <a:t>2011/8/21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C415E5-E9F2-42D9-B855-9C0F3319857C}" type="slidenum">
              <a:rPr kumimoji="1" lang="ja-JP" altLang="en-US" smtClean="0"/>
              <a:pPr/>
              <a:t>&lt;#&gt;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3A67AFAC-4F26-4D74-9D34-4B9786A50A3A}" type="datetimeFigureOut">
              <a:rPr kumimoji="1" lang="ja-JP" altLang="en-US" smtClean="0"/>
              <a:pPr/>
              <a:t>2011/8/21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C415E5-E9F2-42D9-B855-9C0F3319857C}" type="slidenum">
              <a:rPr kumimoji="1" lang="ja-JP" altLang="en-US" smtClean="0"/>
              <a:pPr/>
              <a:t>&lt;#&gt;</a:t>
            </a:fld>
            <a:endParaRPr kumimoji="1" lang="ja-JP" altLang="en-US"/>
          </a:p>
        </p:txBody>
      </p:sp>
      <p:sp>
        <p:nvSpPr>
          <p:cNvPr id="8" name="コンテンツ プレースホルダ 7"/>
          <p:cNvSpPr>
            <a:spLocks noGrp="1"/>
          </p:cNvSpPr>
          <p:nvPr>
            <p:ph sz="quarter" idx="1"/>
          </p:nvPr>
        </p:nvSpPr>
        <p:spPr>
          <a:xfrm>
            <a:off x="457200" y="1219200"/>
            <a:ext cx="8229600"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6400800" y="6355080"/>
            <a:ext cx="2286000" cy="365760"/>
          </a:xfrm>
        </p:spPr>
        <p:txBody>
          <a:bodyPr/>
          <a:lstStyle/>
          <a:p>
            <a:fld id="{3A67AFAC-4F26-4D74-9D34-4B9786A50A3A}" type="datetimeFigureOut">
              <a:rPr kumimoji="1" lang="ja-JP" altLang="en-US" smtClean="0"/>
              <a:pPr/>
              <a:t>2011/8/21</a:t>
            </a:fld>
            <a:endParaRPr kumimoji="1" lang="ja-JP" altLang="en-US"/>
          </a:p>
        </p:txBody>
      </p:sp>
      <p:sp>
        <p:nvSpPr>
          <p:cNvPr id="5" name="フッター プレースホルダ 4"/>
          <p:cNvSpPr>
            <a:spLocks noGrp="1"/>
          </p:cNvSpPr>
          <p:nvPr>
            <p:ph type="ftr" sz="quarter" idx="11"/>
          </p:nvPr>
        </p:nvSpPr>
        <p:spPr>
          <a:xfrm>
            <a:off x="2898648" y="6355080"/>
            <a:ext cx="3474720" cy="365760"/>
          </a:xfrm>
        </p:spPr>
        <p:txBody>
          <a:bodyPr/>
          <a:lstStyle/>
          <a:p>
            <a:endParaRPr kumimoji="1" lang="ja-JP" altLang="en-US"/>
          </a:p>
        </p:txBody>
      </p:sp>
      <p:sp>
        <p:nvSpPr>
          <p:cNvPr id="6" name="スライド番号プレースホルダ 5"/>
          <p:cNvSpPr>
            <a:spLocks noGrp="1"/>
          </p:cNvSpPr>
          <p:nvPr>
            <p:ph type="sldNum" sz="quarter" idx="12"/>
          </p:nvPr>
        </p:nvSpPr>
        <p:spPr>
          <a:xfrm>
            <a:off x="1069848" y="6355080"/>
            <a:ext cx="1520952" cy="365760"/>
          </a:xfrm>
        </p:spPr>
        <p:txBody>
          <a:bodyPr/>
          <a:lstStyle/>
          <a:p>
            <a:fld id="{B0C415E5-E9F2-42D9-B855-9C0F3319857C}" type="slidenum">
              <a:rPr kumimoji="1" lang="ja-JP" altLang="en-US" smtClean="0"/>
              <a:pPr/>
              <a:t>&lt;#&gt;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3A67AFAC-4F26-4D74-9D34-4B9786A50A3A}" type="datetimeFigureOut">
              <a:rPr kumimoji="1" lang="ja-JP" altLang="en-US" smtClean="0"/>
              <a:pPr/>
              <a:t>2011/8/21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0C415E5-E9F2-42D9-B855-9C0F3319857C}"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219200"/>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632198" y="1216152"/>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fld id="{3A67AFAC-4F26-4D74-9D34-4B9786A50A3A}" type="datetimeFigureOut">
              <a:rPr kumimoji="1" lang="ja-JP" altLang="en-US" smtClean="0"/>
              <a:pPr/>
              <a:t>2011/8/21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0C415E5-E9F2-42D9-B855-9C0F3319857C}"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648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3A67AFAC-4F26-4D74-9D34-4B9786A50A3A}" type="datetimeFigureOut">
              <a:rPr kumimoji="1" lang="ja-JP" altLang="en-US" smtClean="0"/>
              <a:pPr/>
              <a:t>2011/8/21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0C415E5-E9F2-42D9-B855-9C0F3319857C}" type="slidenum">
              <a:rPr kumimoji="1" lang="ja-JP" altLang="en-US" smtClean="0"/>
              <a:pPr/>
              <a:t>&lt;#&gt;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A67AFAC-4F26-4D74-9D34-4B9786A50A3A}" type="datetimeFigureOut">
              <a:rPr kumimoji="1" lang="ja-JP" altLang="en-US" smtClean="0"/>
              <a:pPr/>
              <a:t>2011/8/21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0C415E5-E9F2-42D9-B855-9C0F3319857C}" type="slidenum">
              <a:rPr kumimoji="1" lang="ja-JP" altLang="en-US" smtClean="0"/>
              <a:pPr/>
              <a:t>&lt;#&gt;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3A67AFAC-4F26-4D74-9D34-4B9786A50A3A}" type="datetimeFigureOut">
              <a:rPr kumimoji="1" lang="ja-JP" altLang="en-US" smtClean="0"/>
              <a:pPr/>
              <a:t>2011/8/21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0C415E5-E9F2-42D9-B855-9C0F3319857C}" type="slidenum">
              <a:rPr kumimoji="1" lang="ja-JP" altLang="en-US" smtClean="0"/>
              <a:pPr/>
              <a:t>&lt;#&gt;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 11"/>
          <p:cNvSpPr>
            <a:spLocks noGrp="1"/>
          </p:cNvSpPr>
          <p:nvPr>
            <p:ph sz="quarter" idx="1"/>
          </p:nvPr>
        </p:nvSpPr>
        <p:spPr>
          <a:xfrm>
            <a:off x="304800" y="304800"/>
            <a:ext cx="5715000" cy="5715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3A67AFAC-4F26-4D74-9D34-4B9786A50A3A}" type="datetimeFigureOut">
              <a:rPr kumimoji="1" lang="ja-JP" altLang="en-US" smtClean="0"/>
              <a:pPr/>
              <a:t>2011/8/21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0C415E5-E9F2-42D9-B855-9C0F3319857C}" type="slidenum">
              <a:rPr kumimoji="1" lang="ja-JP" altLang="en-US" smtClean="0"/>
              <a:pPr/>
              <a:t>&lt;#&gt;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A67AFAC-4F26-4D74-9D34-4B9786A50A3A}" type="datetimeFigureOut">
              <a:rPr kumimoji="1" lang="ja-JP" altLang="en-US" smtClean="0"/>
              <a:pPr/>
              <a:t>2011/8/21</a:t>
            </a:fld>
            <a:endParaRPr kumimoji="1" lang="ja-JP" altLang="en-US"/>
          </a:p>
        </p:txBody>
      </p:sp>
      <p:sp>
        <p:nvSpPr>
          <p:cNvPr id="3" name="フッター プレースホル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0C415E5-E9F2-42D9-B855-9C0F3319857C}" type="slidenum">
              <a:rPr kumimoji="1" lang="ja-JP" altLang="en-US" smtClean="0"/>
              <a:pPr/>
              <a:t>&lt;#&gt;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応用演劇の理念とマネジメント</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中山　夏織</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応用演劇の目的の「性質」</a:t>
            </a:r>
            <a:endParaRPr kumimoji="1" lang="ja-JP" altLang="en-US" sz="4400" dirty="0"/>
          </a:p>
        </p:txBody>
      </p:sp>
      <p:sp>
        <p:nvSpPr>
          <p:cNvPr id="3" name="コンテンツ プレースホルダ 2"/>
          <p:cNvSpPr>
            <a:spLocks noGrp="1"/>
          </p:cNvSpPr>
          <p:nvPr>
            <p:ph sz="quarter" idx="1"/>
          </p:nvPr>
        </p:nvSpPr>
        <p:spPr/>
        <p:txBody>
          <a:bodyPr/>
          <a:lstStyle/>
          <a:p>
            <a:endParaRPr lang="en-US" altLang="ja-JP" dirty="0" smtClean="0"/>
          </a:p>
          <a:p>
            <a:r>
              <a:rPr lang="ja-JP" altLang="ja-JP" dirty="0" smtClean="0"/>
              <a:t>応用</a:t>
            </a:r>
            <a:r>
              <a:rPr lang="ja-JP" altLang="en-US" dirty="0" smtClean="0"/>
              <a:t>演劇</a:t>
            </a:r>
            <a:r>
              <a:rPr lang="ja-JP" altLang="ja-JP" dirty="0" smtClean="0"/>
              <a:t>が社会的に変容を遂行するものである</a:t>
            </a:r>
            <a:r>
              <a:rPr lang="ja-JP" altLang="en-US" dirty="0" smtClean="0"/>
              <a:t>なら</a:t>
            </a:r>
            <a:r>
              <a:rPr lang="ja-JP" altLang="ja-JP" dirty="0" smtClean="0"/>
              <a:t>、どのような種類の社会を心に描くことが明白なのか？</a:t>
            </a:r>
            <a:endParaRPr lang="en-US" altLang="ja-JP" dirty="0" smtClean="0"/>
          </a:p>
          <a:p>
            <a:pPr>
              <a:buNone/>
            </a:pPr>
            <a:endParaRPr lang="en-US" altLang="ja-JP" dirty="0" smtClean="0"/>
          </a:p>
          <a:p>
            <a:r>
              <a:rPr lang="ja-JP" altLang="ja-JP" dirty="0" smtClean="0"/>
              <a:t>動機</a:t>
            </a:r>
            <a:r>
              <a:rPr lang="ja-JP" altLang="en-US" dirty="0" smtClean="0"/>
              <a:t>・目的</a:t>
            </a:r>
            <a:r>
              <a:rPr lang="ja-JP" altLang="ja-JP" dirty="0" smtClean="0"/>
              <a:t>が、個人</a:t>
            </a:r>
            <a:r>
              <a:rPr lang="ja-JP" altLang="en-US" dirty="0" smtClean="0"/>
              <a:t>または</a:t>
            </a:r>
            <a:r>
              <a:rPr lang="ja-JP" altLang="ja-JP" dirty="0" smtClean="0"/>
              <a:t>個人的な変容だとしたら、それが参加者のために、参加者とともに、あるいは参加者によってなされる何であるのか？　</a:t>
            </a:r>
            <a:endParaRPr lang="en-US" altLang="ja-JP" dirty="0" smtClean="0"/>
          </a:p>
          <a:p>
            <a:endParaRPr lang="en-US" altLang="ja-JP" dirty="0" smtClean="0"/>
          </a:p>
          <a:p>
            <a:r>
              <a:rPr lang="ja-JP" altLang="ja-JP" dirty="0" smtClean="0"/>
              <a:t>良き市民にするという良き意図が必ずしも</a:t>
            </a:r>
            <a:r>
              <a:rPr lang="ja-JP" altLang="en-US" dirty="0" smtClean="0"/>
              <a:t>いつも</a:t>
            </a:r>
            <a:r>
              <a:rPr lang="ja-JP" altLang="ja-JP" dirty="0" smtClean="0"/>
              <a:t>優れている</a:t>
            </a:r>
            <a:r>
              <a:rPr lang="ja-JP" altLang="en-US" dirty="0" smtClean="0"/>
              <a:t>、適切である</a:t>
            </a:r>
            <a:r>
              <a:rPr lang="ja-JP" altLang="ja-JP" dirty="0" smtClean="0"/>
              <a:t>とはいえない</a:t>
            </a:r>
          </a:p>
          <a:p>
            <a:endParaRPr lang="ja-JP" altLang="ja-JP" dirty="0" smtClean="0"/>
          </a:p>
          <a:p>
            <a:endParaRPr lang="ja-JP" altLang="ja-JP"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利他主義的性質</a:t>
            </a:r>
            <a:endParaRPr kumimoji="1" lang="ja-JP" altLang="en-US" sz="4400" dirty="0"/>
          </a:p>
        </p:txBody>
      </p:sp>
      <p:sp>
        <p:nvSpPr>
          <p:cNvPr id="3" name="コンテンツ プレースホルダ 2"/>
          <p:cNvSpPr>
            <a:spLocks noGrp="1"/>
          </p:cNvSpPr>
          <p:nvPr>
            <p:ph sz="quarter" idx="1"/>
          </p:nvPr>
        </p:nvSpPr>
        <p:spPr/>
        <p:txBody>
          <a:bodyPr>
            <a:normAutofit lnSpcReduction="10000"/>
          </a:bodyPr>
          <a:lstStyle/>
          <a:p>
            <a:endParaRPr lang="en-US" altLang="ja-JP" dirty="0" smtClean="0"/>
          </a:p>
          <a:p>
            <a:r>
              <a:rPr lang="ja-JP" altLang="en-US" sz="3200" dirty="0" smtClean="0"/>
              <a:t>利他主義　→　「助けるべく救出に向かう者」（ディヴィッド・ミラー）</a:t>
            </a:r>
            <a:endParaRPr lang="en-US" altLang="ja-JP" sz="3200" dirty="0" smtClean="0"/>
          </a:p>
          <a:p>
            <a:endParaRPr lang="en-US" altLang="ja-JP" sz="3200" dirty="0" smtClean="0"/>
          </a:p>
          <a:p>
            <a:r>
              <a:rPr lang="ja-JP" altLang="en-US" sz="3200" dirty="0" smtClean="0"/>
              <a:t>利他主義は</a:t>
            </a:r>
            <a:r>
              <a:rPr lang="ja-JP" altLang="ja-JP" sz="3200" dirty="0" smtClean="0"/>
              <a:t>与える者に特別な恩恵があ</a:t>
            </a:r>
            <a:r>
              <a:rPr lang="ja-JP" altLang="en-US" sz="3200" dirty="0" smtClean="0"/>
              <a:t>る。</a:t>
            </a:r>
            <a:r>
              <a:rPr lang="ja-JP" altLang="ja-JP" sz="3200" dirty="0" smtClean="0"/>
              <a:t>しかし、利他主義者の恵み深い自尊的動機はいつも他者を尊重する行為に抱合されている</a:t>
            </a:r>
            <a:r>
              <a:rPr lang="ja-JP" altLang="en-US" sz="3200" dirty="0" smtClean="0"/>
              <a:t>。（ニーラ・バウアー</a:t>
            </a:r>
            <a:r>
              <a:rPr lang="ja-JP" altLang="en-US" sz="3200" dirty="0" smtClean="0"/>
              <a:t>）</a:t>
            </a:r>
            <a:endParaRPr lang="en-US" altLang="ja-JP" sz="3200" dirty="0" smtClean="0"/>
          </a:p>
          <a:p>
            <a:endParaRPr lang="en-US" altLang="ja-JP" sz="3200" dirty="0" smtClean="0"/>
          </a:p>
          <a:p>
            <a:r>
              <a:rPr lang="ja-JP" altLang="en-US" sz="3200" dirty="0" smtClean="0"/>
              <a:t>共助の関係性？</a:t>
            </a:r>
            <a:endParaRPr lang="en-US" altLang="ja-JP" sz="3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4400" dirty="0" smtClean="0"/>
              <a:t>何を、どのように提供するのか</a:t>
            </a:r>
            <a:endParaRPr kumimoji="1" lang="ja-JP" altLang="en-US" sz="4400" dirty="0"/>
          </a:p>
        </p:txBody>
      </p:sp>
      <p:sp>
        <p:nvSpPr>
          <p:cNvPr id="3" name="コンテンツ プレースホルダ 2"/>
          <p:cNvSpPr>
            <a:spLocks noGrp="1"/>
          </p:cNvSpPr>
          <p:nvPr>
            <p:ph sz="quarter" idx="1"/>
          </p:nvPr>
        </p:nvSpPr>
        <p:spPr/>
        <p:txBody>
          <a:bodyPr>
            <a:normAutofit fontScale="92500" lnSpcReduction="10000"/>
          </a:bodyPr>
          <a:lstStyle/>
          <a:p>
            <a:endParaRPr kumimoji="1" lang="en-US" altLang="ja-JP" sz="3600" dirty="0" smtClean="0"/>
          </a:p>
          <a:p>
            <a:r>
              <a:rPr kumimoji="1" lang="ja-JP" altLang="en-US" sz="3600" dirty="0" smtClean="0"/>
              <a:t>大人</a:t>
            </a:r>
            <a:r>
              <a:rPr lang="ja-JP" altLang="en-US" sz="3600" dirty="0" smtClean="0"/>
              <a:t>が子どもにみせたい、やらせたいと願うもの</a:t>
            </a:r>
            <a:endParaRPr kumimoji="1" lang="en-US" altLang="ja-JP" sz="3600" dirty="0" smtClean="0"/>
          </a:p>
          <a:p>
            <a:r>
              <a:rPr lang="ja-JP" altLang="en-US" sz="3600" dirty="0" smtClean="0"/>
              <a:t>子どもの好むもの</a:t>
            </a:r>
            <a:endParaRPr lang="en-US" altLang="ja-JP" sz="3600" dirty="0" smtClean="0"/>
          </a:p>
          <a:p>
            <a:endParaRPr kumimoji="1" lang="en-US" altLang="ja-JP" sz="3600" dirty="0" smtClean="0"/>
          </a:p>
          <a:p>
            <a:r>
              <a:rPr lang="ja-JP" altLang="en-US" sz="3600" dirty="0" smtClean="0"/>
              <a:t>高齢者が望むと思われるもの</a:t>
            </a:r>
            <a:endParaRPr lang="en-US" altLang="ja-JP" sz="3600" dirty="0" smtClean="0"/>
          </a:p>
          <a:p>
            <a:r>
              <a:rPr lang="ja-JP" altLang="en-US" sz="3600" dirty="0" smtClean="0"/>
              <a:t>高齢者が望むもの</a:t>
            </a:r>
            <a:endParaRPr lang="en-US" altLang="ja-JP" sz="3600" dirty="0" smtClean="0"/>
          </a:p>
          <a:p>
            <a:endParaRPr kumimoji="1" lang="en-US" altLang="ja-JP" sz="3600" dirty="0" smtClean="0"/>
          </a:p>
          <a:p>
            <a:r>
              <a:rPr lang="ja-JP" altLang="en-US" sz="3600" dirty="0" smtClean="0"/>
              <a:t>「差異」</a:t>
            </a:r>
            <a:endParaRPr kumimoji="1" lang="ja-JP" alt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122" name="Picture 2" descr="C:\Users\Kaori Nakayama\Desktop\画像ファイル\summer2005\100OLYMP\P7270018.JPG"/>
          <p:cNvPicPr>
            <a:picLocks noGrp="1" noChangeAspect="1" noChangeArrowheads="1"/>
          </p:cNvPicPr>
          <p:nvPr>
            <p:ph sz="quarter" idx="1"/>
          </p:nvPr>
        </p:nvPicPr>
        <p:blipFill>
          <a:blip r:embed="rId2" cstate="print"/>
          <a:srcRect/>
          <a:stretch>
            <a:fillRect/>
          </a:stretch>
        </p:blipFill>
        <p:spPr bwMode="auto">
          <a:xfrm>
            <a:off x="251520" y="370546"/>
            <a:ext cx="8649939" cy="648745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社会的弱者と余暇</a:t>
            </a:r>
            <a:endParaRPr kumimoji="1" lang="ja-JP" altLang="en-US" sz="4400" dirty="0"/>
          </a:p>
        </p:txBody>
      </p:sp>
      <p:sp>
        <p:nvSpPr>
          <p:cNvPr id="3" name="コンテンツ プレースホルダ 2"/>
          <p:cNvSpPr>
            <a:spLocks noGrp="1"/>
          </p:cNvSpPr>
          <p:nvPr>
            <p:ph sz="quarter" idx="1"/>
          </p:nvPr>
        </p:nvSpPr>
        <p:spPr/>
        <p:txBody>
          <a:bodyPr>
            <a:normAutofit/>
          </a:bodyPr>
          <a:lstStyle/>
          <a:p>
            <a:endParaRPr lang="en-US" altLang="ja-JP" sz="2800" dirty="0" smtClean="0"/>
          </a:p>
          <a:p>
            <a:r>
              <a:rPr lang="ja-JP" altLang="en-US" sz="2800" dirty="0" smtClean="0"/>
              <a:t>「余暇は個人が個人であるために譲り渡すことのできない最後の砦」</a:t>
            </a:r>
            <a:endParaRPr lang="en-US" altLang="ja-JP" sz="2800" dirty="0" smtClean="0"/>
          </a:p>
          <a:p>
            <a:r>
              <a:rPr lang="ja-JP" altLang="en-US" sz="2800" dirty="0" smtClean="0"/>
              <a:t>「社会参加のチャンネル」　→　「晴れ」の場</a:t>
            </a:r>
            <a:endParaRPr lang="en-US" altLang="ja-JP" sz="2800" dirty="0" smtClean="0"/>
          </a:p>
          <a:p>
            <a:endParaRPr lang="en-US" altLang="ja-JP" sz="2800" dirty="0" smtClean="0"/>
          </a:p>
          <a:p>
            <a:r>
              <a:rPr lang="ja-JP" altLang="en-US" sz="2800" dirty="0" smtClean="0"/>
              <a:t>子どもの遊ぶ権利</a:t>
            </a:r>
            <a:endParaRPr lang="en-US" altLang="ja-JP" sz="2800" dirty="0" smtClean="0"/>
          </a:p>
          <a:p>
            <a:r>
              <a:rPr lang="ja-JP" altLang="en-US" sz="2800" dirty="0" smtClean="0"/>
              <a:t>病気であっても子どもは子ども</a:t>
            </a:r>
            <a:endParaRPr lang="en-US" altLang="ja-JP" sz="2800" dirty="0" smtClean="0"/>
          </a:p>
          <a:p>
            <a:r>
              <a:rPr lang="ja-JP" altLang="en-US" sz="2800" dirty="0" smtClean="0"/>
              <a:t>高齢者のいきがい</a:t>
            </a:r>
            <a:endParaRPr lang="en-US" altLang="ja-JP" sz="2800" dirty="0" smtClean="0"/>
          </a:p>
          <a:p>
            <a:pPr lvl="1"/>
            <a:r>
              <a:rPr lang="ja-JP" altLang="en-US" sz="2500" dirty="0" smtClean="0"/>
              <a:t>「上向きの時間」</a:t>
            </a:r>
            <a:endParaRPr lang="en-US" altLang="ja-JP" sz="2800" dirty="0" smtClean="0"/>
          </a:p>
          <a:p>
            <a:r>
              <a:rPr lang="ja-JP" altLang="en-US" sz="2800" dirty="0" smtClean="0"/>
              <a:t>障害者の文化芸術活動</a:t>
            </a:r>
          </a:p>
          <a:p>
            <a:endParaRPr kumimoji="1" lang="ja-JP" altLang="en-US" dirty="0"/>
          </a:p>
        </p:txBody>
      </p:sp>
      <p:pic>
        <p:nvPicPr>
          <p:cNvPr id="1026" name="Picture 2" descr="C:\Users\Kaori Nakayama\Desktop\画像ファイル\moshe 2010\104_FUJI\DSCF4849.JPG"/>
          <p:cNvPicPr>
            <a:picLocks noChangeAspect="1" noChangeArrowheads="1"/>
          </p:cNvPicPr>
          <p:nvPr/>
        </p:nvPicPr>
        <p:blipFill>
          <a:blip r:embed="rId2" cstate="print"/>
          <a:srcRect/>
          <a:stretch>
            <a:fillRect/>
          </a:stretch>
        </p:blipFill>
        <p:spPr bwMode="auto">
          <a:xfrm>
            <a:off x="5508104" y="4149080"/>
            <a:ext cx="3419872" cy="25649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障害者芸術</a:t>
            </a:r>
            <a:endParaRPr kumimoji="1" lang="ja-JP" altLang="en-US" sz="4400" dirty="0"/>
          </a:p>
        </p:txBody>
      </p:sp>
      <p:sp>
        <p:nvSpPr>
          <p:cNvPr id="3" name="コンテンツ プレースホルダ 2"/>
          <p:cNvSpPr>
            <a:spLocks noGrp="1"/>
          </p:cNvSpPr>
          <p:nvPr>
            <p:ph sz="quarter" idx="1"/>
          </p:nvPr>
        </p:nvSpPr>
        <p:spPr/>
        <p:txBody>
          <a:bodyPr/>
          <a:lstStyle/>
          <a:p>
            <a:endParaRPr lang="en-US" altLang="ja-JP" dirty="0" smtClean="0"/>
          </a:p>
          <a:p>
            <a:r>
              <a:rPr lang="en-US" altLang="ja-JP" dirty="0" smtClean="0"/>
              <a:t>Disabled Arts </a:t>
            </a:r>
            <a:r>
              <a:rPr lang="ja-JP" altLang="en-US" dirty="0" smtClean="0"/>
              <a:t>対　</a:t>
            </a:r>
            <a:r>
              <a:rPr lang="en-US" altLang="ja-JP" dirty="0" smtClean="0"/>
              <a:t>Arts for Disabled</a:t>
            </a:r>
          </a:p>
          <a:p>
            <a:endParaRPr lang="en-US" altLang="ja-JP" dirty="0" smtClean="0"/>
          </a:p>
          <a:p>
            <a:r>
              <a:rPr lang="ja-JP" altLang="en-US" dirty="0" smtClean="0"/>
              <a:t>アクセスできればいいだけではない。</a:t>
            </a:r>
            <a:endParaRPr lang="en-US" altLang="ja-JP" dirty="0" smtClean="0"/>
          </a:p>
          <a:p>
            <a:r>
              <a:rPr lang="ja-JP" altLang="en-US" dirty="0" smtClean="0"/>
              <a:t>参加する権利。</a:t>
            </a:r>
            <a:r>
              <a:rPr lang="en-US" altLang="ja-JP" dirty="0" smtClean="0"/>
              <a:t> Integrated Theatre</a:t>
            </a:r>
          </a:p>
          <a:p>
            <a:pPr>
              <a:buNone/>
            </a:pPr>
            <a:endParaRPr kumimoji="1" lang="en-US" altLang="ja-JP" dirty="0" smtClean="0"/>
          </a:p>
          <a:p>
            <a:r>
              <a:rPr lang="ja-JP" altLang="en-US" dirty="0" smtClean="0"/>
              <a:t>遊びやレクリエーション等の文化活動は、仲間を発見し、他者との多様なつながりを作りだす。</a:t>
            </a:r>
            <a:endParaRPr lang="en-US" altLang="ja-JP" dirty="0" smtClean="0"/>
          </a:p>
          <a:p>
            <a:r>
              <a:rPr kumimoji="1" lang="ja-JP" altLang="en-US" dirty="0" smtClean="0"/>
              <a:t>自らの生に意味をもたらす。</a:t>
            </a:r>
            <a:endParaRPr kumimoji="1" lang="en-US" altLang="ja-JP" dirty="0" smtClean="0"/>
          </a:p>
          <a:p>
            <a:pPr>
              <a:buNone/>
            </a:pP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キネセティック</a:t>
            </a:r>
            <a:r>
              <a:rPr kumimoji="1" lang="en-US" altLang="ja-JP" sz="4400" dirty="0" smtClean="0"/>
              <a:t>kinesthetic</a:t>
            </a:r>
            <a:r>
              <a:rPr kumimoji="1" lang="ja-JP" altLang="en-US" sz="4400" dirty="0" smtClean="0"/>
              <a:t>の力</a:t>
            </a:r>
            <a:endParaRPr kumimoji="1" lang="ja-JP" altLang="en-US" sz="4400" dirty="0"/>
          </a:p>
        </p:txBody>
      </p:sp>
      <p:sp>
        <p:nvSpPr>
          <p:cNvPr id="3" name="コンテンツ プレースホルダ 2"/>
          <p:cNvSpPr>
            <a:spLocks noGrp="1"/>
          </p:cNvSpPr>
          <p:nvPr>
            <p:ph sz="quarter" idx="1"/>
          </p:nvPr>
        </p:nvSpPr>
        <p:spPr/>
        <p:txBody>
          <a:bodyPr>
            <a:normAutofit lnSpcReduction="10000"/>
          </a:bodyPr>
          <a:lstStyle/>
          <a:p>
            <a:endParaRPr kumimoji="1" lang="en-US" altLang="ja-JP" dirty="0" smtClean="0"/>
          </a:p>
          <a:p>
            <a:r>
              <a:rPr lang="en-US" altLang="ja-JP" dirty="0" smtClean="0"/>
              <a:t>Learning by doing</a:t>
            </a:r>
            <a:r>
              <a:rPr lang="ja-JP" altLang="en-US" dirty="0" smtClean="0"/>
              <a:t>を起点</a:t>
            </a:r>
            <a:endParaRPr lang="en-US" altLang="ja-JP" dirty="0" smtClean="0"/>
          </a:p>
          <a:p>
            <a:endParaRPr lang="en-US" altLang="ja-JP" dirty="0" smtClean="0"/>
          </a:p>
          <a:p>
            <a:r>
              <a:rPr kumimoji="1" lang="ja-JP" altLang="en-US" dirty="0" smtClean="0"/>
              <a:t>フィジカル・シアターの手法の有効性</a:t>
            </a:r>
            <a:endParaRPr kumimoji="1" lang="en-US" altLang="ja-JP" dirty="0" smtClean="0"/>
          </a:p>
          <a:p>
            <a:r>
              <a:rPr lang="ja-JP" altLang="ja-JP" dirty="0" smtClean="0"/>
              <a:t>文字を越えて、想像力と比喩の世界で活動する</a:t>
            </a:r>
            <a:endParaRPr lang="en-US" altLang="ja-JP" dirty="0" smtClean="0"/>
          </a:p>
          <a:p>
            <a:r>
              <a:rPr lang="ja-JP" altLang="ja-JP" dirty="0" smtClean="0"/>
              <a:t>ムーブメント、</a:t>
            </a:r>
            <a:r>
              <a:rPr lang="ja-JP" altLang="en-US" dirty="0" smtClean="0"/>
              <a:t>イメージ</a:t>
            </a:r>
            <a:r>
              <a:rPr lang="ja-JP" altLang="ja-JP" dirty="0" smtClean="0"/>
              <a:t>、タッチ、サウンド</a:t>
            </a:r>
            <a:r>
              <a:rPr lang="en-US" altLang="ja-JP" dirty="0" smtClean="0"/>
              <a:t>…</a:t>
            </a:r>
            <a:r>
              <a:rPr lang="ja-JP" altLang="en-US" dirty="0" smtClean="0"/>
              <a:t>身体的語彙</a:t>
            </a:r>
            <a:endParaRPr lang="en-US" altLang="ja-JP" dirty="0" smtClean="0"/>
          </a:p>
          <a:p>
            <a:endParaRPr kumimoji="1" lang="en-US" altLang="ja-JP" dirty="0" smtClean="0"/>
          </a:p>
          <a:p>
            <a:r>
              <a:rPr lang="ja-JP" altLang="ja-JP" dirty="0" smtClean="0"/>
              <a:t>学びがキネセティックな想像力を使ったときに豊かなものとなることであり、演劇の持つより抽象的な身体的言語での彼らの作品は差異に富み表現的であり、自然主義的な作品での彼らの役はしばしばぎこちなく予測可能なもの</a:t>
            </a:r>
            <a:r>
              <a:rPr lang="ja-JP" altLang="en-US" dirty="0" smtClean="0"/>
              <a:t>にとどまる（ヘレン・ニコルソン）</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smtClean="0"/>
              <a:t>障害者とキネセティック</a:t>
            </a:r>
            <a:endParaRPr kumimoji="1" lang="ja-JP" altLang="en-US" sz="4400" dirty="0"/>
          </a:p>
        </p:txBody>
      </p:sp>
      <p:sp>
        <p:nvSpPr>
          <p:cNvPr id="3" name="コンテンツ プレースホルダ 2"/>
          <p:cNvSpPr>
            <a:spLocks noGrp="1"/>
          </p:cNvSpPr>
          <p:nvPr>
            <p:ph sz="quarter" idx="1"/>
          </p:nvPr>
        </p:nvSpPr>
        <p:spPr/>
        <p:txBody>
          <a:bodyPr/>
          <a:lstStyle/>
          <a:p>
            <a:endParaRPr lang="en-US" altLang="ja-JP" dirty="0" smtClean="0"/>
          </a:p>
          <a:p>
            <a:r>
              <a:rPr lang="ja-JP" altLang="ja-JP" dirty="0" smtClean="0"/>
              <a:t>身体的学習の力は、子どもたちの多くが身体的障害をもっていたためにすべてがより明確になる</a:t>
            </a:r>
          </a:p>
          <a:p>
            <a:endParaRPr lang="en-US" altLang="ja-JP" dirty="0" smtClean="0"/>
          </a:p>
          <a:p>
            <a:r>
              <a:rPr lang="ja-JP" altLang="ja-JP" dirty="0" smtClean="0"/>
              <a:t>子どもたちが同じ年齢の健常児よりも明らかに自分たちの身体の限度と可能性にはるかに馴染んで</a:t>
            </a:r>
            <a:r>
              <a:rPr lang="ja-JP" altLang="en-US" dirty="0" smtClean="0"/>
              <a:t>いる。</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smtClean="0"/>
              <a:t>そもそも</a:t>
            </a:r>
            <a:r>
              <a:rPr lang="en-US" altLang="ja-JP" sz="4400" dirty="0" smtClean="0"/>
              <a:t>…</a:t>
            </a:r>
            <a:endParaRPr kumimoji="1" lang="ja-JP" altLang="en-US" sz="4400" dirty="0"/>
          </a:p>
        </p:txBody>
      </p:sp>
      <p:sp>
        <p:nvSpPr>
          <p:cNvPr id="3" name="コンテンツ プレースホルダ 2"/>
          <p:cNvSpPr>
            <a:spLocks noGrp="1"/>
          </p:cNvSpPr>
          <p:nvPr>
            <p:ph sz="quarter" idx="1"/>
          </p:nvPr>
        </p:nvSpPr>
        <p:spPr/>
        <p:txBody>
          <a:bodyPr>
            <a:normAutofit fontScale="92500" lnSpcReduction="10000"/>
          </a:bodyPr>
          <a:lstStyle/>
          <a:p>
            <a:endParaRPr lang="en-US" altLang="ja-JP" dirty="0" smtClean="0"/>
          </a:p>
          <a:p>
            <a:r>
              <a:rPr lang="ja-JP" altLang="en-US" dirty="0" smtClean="0"/>
              <a:t>一般的な芸術体験から疎外されている人々に対して、芸術的体験を提供する意味</a:t>
            </a:r>
            <a:endParaRPr lang="en-US" altLang="ja-JP" dirty="0" smtClean="0"/>
          </a:p>
          <a:p>
            <a:pPr>
              <a:buNone/>
            </a:pPr>
            <a:endParaRPr lang="en-US" altLang="ja-JP" dirty="0" smtClean="0"/>
          </a:p>
          <a:p>
            <a:r>
              <a:rPr lang="ja-JP" altLang="en-US" dirty="0" smtClean="0"/>
              <a:t>芸術を自ら体験する意味</a:t>
            </a:r>
            <a:endParaRPr lang="en-US" altLang="ja-JP" dirty="0" smtClean="0"/>
          </a:p>
          <a:p>
            <a:pPr>
              <a:buNone/>
            </a:pPr>
            <a:endParaRPr lang="en-US" altLang="ja-JP" dirty="0" smtClean="0"/>
          </a:p>
          <a:p>
            <a:r>
              <a:rPr kumimoji="1" lang="ja-JP" altLang="en-US" dirty="0" smtClean="0"/>
              <a:t>私たちとしてはどのような「目的」で芸術体験を提供しようとするのか？</a:t>
            </a:r>
            <a:endParaRPr kumimoji="1" lang="en-US" altLang="ja-JP" dirty="0" smtClean="0"/>
          </a:p>
          <a:p>
            <a:r>
              <a:rPr lang="ja-JP" altLang="en-US" dirty="0" smtClean="0"/>
              <a:t>万能薬では決してない。薬にならないこともある。</a:t>
            </a:r>
            <a:endParaRPr lang="en-US" altLang="ja-JP" dirty="0" smtClean="0"/>
          </a:p>
          <a:p>
            <a:r>
              <a:rPr kumimoji="1" lang="ja-JP" altLang="en-US" dirty="0" smtClean="0"/>
              <a:t>ただ、体験を通し</a:t>
            </a:r>
            <a:r>
              <a:rPr lang="ja-JP" altLang="en-US" dirty="0" smtClean="0"/>
              <a:t>て、達成感や自信を培えるかもしれない。</a:t>
            </a:r>
            <a:endParaRPr lang="en-US" altLang="ja-JP" dirty="0" smtClean="0"/>
          </a:p>
          <a:p>
            <a:endParaRPr kumimoji="1" lang="en-US" altLang="ja-JP" dirty="0" smtClean="0"/>
          </a:p>
          <a:p>
            <a:r>
              <a:rPr kumimoji="1" lang="en-US" altLang="ja-JP" dirty="0" smtClean="0"/>
              <a:t>Better than nothing!</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620688"/>
            <a:ext cx="8229600" cy="2232248"/>
          </a:xfrm>
        </p:spPr>
        <p:txBody>
          <a:bodyPr>
            <a:normAutofit/>
          </a:bodyPr>
          <a:lstStyle/>
          <a:p>
            <a:r>
              <a:rPr kumimoji="1" lang="ja-JP" altLang="en-US" sz="2800" dirty="0" smtClean="0"/>
              <a:t>病気や障害を抱えていても</a:t>
            </a:r>
            <a:r>
              <a:rPr kumimoji="1" lang="en-US" altLang="ja-JP" sz="2800" dirty="0" smtClean="0"/>
              <a:t/>
            </a:r>
            <a:br>
              <a:rPr kumimoji="1" lang="en-US" altLang="ja-JP" sz="2800" dirty="0" smtClean="0"/>
            </a:br>
            <a:r>
              <a:rPr kumimoji="1" lang="ja-JP" altLang="en-US" sz="2800" dirty="0" smtClean="0"/>
              <a:t>何か楽しいもの</a:t>
            </a:r>
            <a:r>
              <a:rPr kumimoji="1" lang="en-US" altLang="ja-JP" sz="2800" dirty="0" smtClean="0"/>
              <a:t/>
            </a:r>
            <a:br>
              <a:rPr kumimoji="1" lang="en-US" altLang="ja-JP" sz="2800" dirty="0" smtClean="0"/>
            </a:br>
            <a:r>
              <a:rPr lang="ja-JP" altLang="en-US" sz="2800" dirty="0" smtClean="0"/>
              <a:t>何か興味深いもの</a:t>
            </a:r>
            <a:r>
              <a:rPr lang="en-US" altLang="ja-JP" sz="2800" dirty="0" smtClean="0"/>
              <a:t/>
            </a:r>
            <a:br>
              <a:rPr lang="en-US" altLang="ja-JP" sz="2800" dirty="0" smtClean="0"/>
            </a:br>
            <a:r>
              <a:rPr lang="ja-JP" altLang="en-US" sz="2800" dirty="0" smtClean="0"/>
              <a:t>何か想像性を高めるものに</a:t>
            </a:r>
            <a:r>
              <a:rPr lang="en-US" altLang="ja-JP" sz="2800" dirty="0" smtClean="0"/>
              <a:t/>
            </a:r>
            <a:br>
              <a:rPr lang="en-US" altLang="ja-JP" sz="2800" dirty="0" smtClean="0"/>
            </a:br>
            <a:r>
              <a:rPr lang="ja-JP" altLang="en-US" sz="2800" dirty="0" smtClean="0"/>
              <a:t>数多く出会うこと</a:t>
            </a:r>
            <a:endParaRPr kumimoji="1" lang="ja-JP" altLang="en-US" sz="2800" dirty="0"/>
          </a:p>
        </p:txBody>
      </p:sp>
      <p:pic>
        <p:nvPicPr>
          <p:cNvPr id="2050" name="Picture 2" descr="C:\Users\Kaori Nakayama\Desktop\画像ファイル\moshe 2010\105_FUJI\DSCF5385.JPG"/>
          <p:cNvPicPr>
            <a:picLocks noGrp="1" noChangeAspect="1" noChangeArrowheads="1"/>
          </p:cNvPicPr>
          <p:nvPr>
            <p:ph sz="quarter" idx="1"/>
          </p:nvPr>
        </p:nvPicPr>
        <p:blipFill>
          <a:blip r:embed="rId2" cstate="print"/>
          <a:srcRect/>
          <a:stretch>
            <a:fillRect/>
          </a:stretch>
        </p:blipFill>
        <p:spPr bwMode="auto">
          <a:xfrm>
            <a:off x="4788024" y="404664"/>
            <a:ext cx="3702844" cy="4937125"/>
          </a:xfrm>
          <a:prstGeom prst="rect">
            <a:avLst/>
          </a:prstGeom>
          <a:noFill/>
        </p:spPr>
      </p:pic>
      <p:pic>
        <p:nvPicPr>
          <p:cNvPr id="2051" name="Picture 3" descr="C:\Users\Kaori Nakayama\Desktop\画像ファイル\moshe 2010\105_FUJI\DSCF5411.JPG"/>
          <p:cNvPicPr>
            <a:picLocks noChangeAspect="1" noChangeArrowheads="1"/>
          </p:cNvPicPr>
          <p:nvPr/>
        </p:nvPicPr>
        <p:blipFill>
          <a:blip r:embed="rId3" cstate="print"/>
          <a:srcRect/>
          <a:stretch>
            <a:fillRect/>
          </a:stretch>
        </p:blipFill>
        <p:spPr bwMode="auto">
          <a:xfrm>
            <a:off x="539552" y="3068960"/>
            <a:ext cx="4355976" cy="3266982"/>
          </a:xfrm>
          <a:prstGeom prst="rect">
            <a:avLst/>
          </a:prstGeom>
          <a:noFill/>
        </p:spPr>
      </p:pic>
      <p:sp>
        <p:nvSpPr>
          <p:cNvPr id="5" name="テキスト ボックス 4"/>
          <p:cNvSpPr txBox="1"/>
          <p:nvPr/>
        </p:nvSpPr>
        <p:spPr>
          <a:xfrm>
            <a:off x="5076056" y="5517232"/>
            <a:ext cx="3672408" cy="523220"/>
          </a:xfrm>
          <a:prstGeom prst="rect">
            <a:avLst/>
          </a:prstGeom>
          <a:noFill/>
        </p:spPr>
        <p:txBody>
          <a:bodyPr wrap="square" rtlCol="0">
            <a:spAutoFit/>
          </a:bodyPr>
          <a:lstStyle/>
          <a:p>
            <a:r>
              <a:rPr lang="ja-JP" altLang="en-US" sz="2800" dirty="0" smtClean="0">
                <a:solidFill>
                  <a:schemeClr val="tx2"/>
                </a:solidFill>
                <a:latin typeface="+mj-lt"/>
                <a:ea typeface="+mj-ea"/>
                <a:cs typeface="+mj-cs"/>
              </a:rPr>
              <a:t>よりよく生きる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smtClean="0"/>
              <a:t>応用演劇とは？</a:t>
            </a:r>
            <a:endParaRPr kumimoji="1" lang="ja-JP" altLang="en-US" sz="4800" dirty="0"/>
          </a:p>
        </p:txBody>
      </p:sp>
      <p:sp>
        <p:nvSpPr>
          <p:cNvPr id="3" name="コンテンツ プレースホルダ 2"/>
          <p:cNvSpPr>
            <a:spLocks noGrp="1"/>
          </p:cNvSpPr>
          <p:nvPr>
            <p:ph sz="quarter" idx="1"/>
          </p:nvPr>
        </p:nvSpPr>
        <p:spPr/>
        <p:txBody>
          <a:bodyPr>
            <a:normAutofit lnSpcReduction="10000"/>
          </a:bodyPr>
          <a:lstStyle/>
          <a:p>
            <a:r>
              <a:rPr lang="ja-JP" altLang="en-US" sz="3600" dirty="0" smtClean="0"/>
              <a:t>一般的な演劇の枠組みの外側</a:t>
            </a:r>
            <a:r>
              <a:rPr lang="en-US" altLang="ja-JP" sz="3600" dirty="0" smtClean="0"/>
              <a:t>に</a:t>
            </a:r>
            <a:r>
              <a:rPr lang="ja-JP" altLang="en-US" sz="3600" dirty="0" smtClean="0"/>
              <a:t>あって、個人や共同体等</a:t>
            </a:r>
            <a:r>
              <a:rPr lang="en-US" altLang="ja-JP" sz="3600" dirty="0" smtClean="0"/>
              <a:t>に</a:t>
            </a:r>
            <a:r>
              <a:rPr lang="ja-JP" altLang="en-US" sz="3600" dirty="0" smtClean="0"/>
              <a:t>対し、ある特別な利益をもたらすことを目的とした、便益</a:t>
            </a:r>
            <a:r>
              <a:rPr lang="en-US" altLang="ja-JP" sz="3600" dirty="0" smtClean="0"/>
              <a:t>を</a:t>
            </a:r>
            <a:r>
              <a:rPr lang="ja-JP" altLang="en-US" sz="3600" dirty="0" smtClean="0"/>
              <a:t>提供する意図をもった「参加型」の演劇形態。</a:t>
            </a:r>
            <a:endParaRPr lang="en-US" altLang="ja-JP" sz="3600" dirty="0" smtClean="0"/>
          </a:p>
          <a:p>
            <a:endParaRPr lang="en-US" altLang="ja-JP" sz="3600" dirty="0" smtClean="0"/>
          </a:p>
          <a:p>
            <a:r>
              <a:rPr lang="en-US" altLang="ja-JP" sz="3600" dirty="0" smtClean="0"/>
              <a:t>1990</a:t>
            </a:r>
            <a:r>
              <a:rPr lang="ja-JP" altLang="ja-JP" sz="3600" dirty="0" smtClean="0"/>
              <a:t>年代、学術研究者、演劇実践家、政策立案者のあいだで</a:t>
            </a:r>
            <a:r>
              <a:rPr lang="ja-JP" altLang="en-US" sz="3600" dirty="0" smtClean="0"/>
              <a:t>生まれた、</a:t>
            </a:r>
            <a:r>
              <a:rPr lang="en-US" altLang="ja-JP" sz="3600" dirty="0" err="1" smtClean="0"/>
              <a:t>ある種の総称</a:t>
            </a:r>
            <a:endParaRPr kumimoji="1" lang="ja-JP" alt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担い手？</a:t>
            </a:r>
            <a:endParaRPr kumimoji="1" lang="ja-JP" altLang="en-US" sz="4400" dirty="0"/>
          </a:p>
        </p:txBody>
      </p:sp>
      <p:sp>
        <p:nvSpPr>
          <p:cNvPr id="3" name="コンテンツ プレースホルダ 2"/>
          <p:cNvSpPr>
            <a:spLocks noGrp="1"/>
          </p:cNvSpPr>
          <p:nvPr>
            <p:ph sz="quarter" idx="1"/>
          </p:nvPr>
        </p:nvSpPr>
        <p:spPr/>
        <p:txBody>
          <a:bodyPr>
            <a:normAutofit/>
          </a:bodyPr>
          <a:lstStyle/>
          <a:p>
            <a:endParaRPr lang="en-US" altLang="ja-JP" dirty="0" smtClean="0"/>
          </a:p>
          <a:p>
            <a:r>
              <a:rPr lang="ja-JP" altLang="en-US" dirty="0" smtClean="0"/>
              <a:t>演劇</a:t>
            </a:r>
            <a:r>
              <a:rPr lang="ja-JP" altLang="ja-JP" dirty="0" smtClean="0"/>
              <a:t>の専門家によって</a:t>
            </a:r>
            <a:r>
              <a:rPr lang="ja-JP" altLang="en-US" dirty="0" smtClean="0"/>
              <a:t>担われる</a:t>
            </a:r>
            <a:r>
              <a:rPr lang="ja-JP" altLang="ja-JP" dirty="0" smtClean="0"/>
              <a:t>必要があるか</a:t>
            </a:r>
            <a:r>
              <a:rPr lang="ja-JP" altLang="en-US" dirty="0" smtClean="0"/>
              <a:t>？</a:t>
            </a:r>
            <a:endParaRPr lang="en-US" altLang="ja-JP" dirty="0" smtClean="0"/>
          </a:p>
          <a:p>
            <a:endParaRPr lang="en-US" altLang="ja-JP" dirty="0" smtClean="0"/>
          </a:p>
          <a:p>
            <a:r>
              <a:rPr lang="ja-JP" altLang="en-US" dirty="0" smtClean="0"/>
              <a:t>当該分野の人材が担うべきなのか？　（演劇スキルを道具として活用する）→　どのようにドラマを使ってファシリテートするのか、その技術の開発。</a:t>
            </a:r>
            <a:endParaRPr lang="en-US" altLang="ja-JP" dirty="0" smtClean="0"/>
          </a:p>
          <a:p>
            <a:endParaRPr lang="en-US" altLang="ja-JP" dirty="0" smtClean="0"/>
          </a:p>
          <a:p>
            <a:r>
              <a:rPr kumimoji="1" lang="ja-JP" altLang="en-US" dirty="0" smtClean="0"/>
              <a:t>両者のパートナーシップのあり方？</a:t>
            </a:r>
            <a:endParaRPr kumimoji="1" lang="en-US" altLang="ja-JP" dirty="0" smtClean="0"/>
          </a:p>
          <a:p>
            <a:endParaRPr lang="en-US" altLang="ja-JP" dirty="0" smtClean="0"/>
          </a:p>
          <a:p>
            <a:r>
              <a:rPr kumimoji="1" lang="ja-JP" altLang="en-US" dirty="0" smtClean="0"/>
              <a:t>危険性－どのような？　参加者やコンテキスト</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理論と実践</a:t>
            </a:r>
            <a:endParaRPr kumimoji="1" lang="ja-JP" altLang="en-US" sz="4400" dirty="0"/>
          </a:p>
        </p:txBody>
      </p:sp>
      <p:sp>
        <p:nvSpPr>
          <p:cNvPr id="3" name="コンテンツ プレースホルダ 2"/>
          <p:cNvSpPr>
            <a:spLocks noGrp="1"/>
          </p:cNvSpPr>
          <p:nvPr>
            <p:ph sz="quarter" idx="1"/>
          </p:nvPr>
        </p:nvSpPr>
        <p:spPr/>
        <p:txBody>
          <a:bodyPr>
            <a:normAutofit fontScale="92500" lnSpcReduction="10000"/>
          </a:bodyPr>
          <a:lstStyle/>
          <a:p>
            <a:endParaRPr lang="en-US" altLang="ja-JP" dirty="0" smtClean="0"/>
          </a:p>
          <a:p>
            <a:r>
              <a:rPr lang="ja-JP" altLang="ja-JP" dirty="0" smtClean="0"/>
              <a:t>実践とは、あるときは理論の一適用形態、つまりはある帰結として理解されてきたし、またあるときは逆に、理論の源泉たるべきもの、来るべき理論の一形態をそれ自身創造すべきものと理解されてきました…理論と実践という関係は、はるかに部分的であり断片的なのです…実践とは、理論のある一点から他の一点へといたる中継の総体であり、理論とは、一つの実践から別の実践への中継のことなのです。いかなる理論といえども、それが一種の壁と遭遇せずに展開することはありえないし、また、その壁をうがつには実践を必要とする。</a:t>
            </a:r>
            <a:endParaRPr lang="en-US" altLang="ja-JP" dirty="0" smtClean="0"/>
          </a:p>
          <a:p>
            <a:pPr lvl="1" algn="r">
              <a:buNone/>
            </a:pPr>
            <a:r>
              <a:rPr lang="ja-JP" altLang="ja-JP" sz="1900" i="1" dirty="0" smtClean="0"/>
              <a:t>ミシェル・フーコー『フーコー・コレクション４―権力・監禁』</a:t>
            </a:r>
          </a:p>
          <a:p>
            <a:endParaRPr lang="ja-JP" altLang="ja-JP" dirty="0" smtClean="0"/>
          </a:p>
          <a:p>
            <a:r>
              <a:rPr lang="ja-JP" altLang="ja-JP" dirty="0" smtClean="0"/>
              <a:t>理論と実践の連続性　→　「マネジメント」</a:t>
            </a:r>
            <a:r>
              <a:rPr lang="ja-JP" altLang="en-US" dirty="0" smtClean="0"/>
              <a:t>の必要性</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考慮すべきこと</a:t>
            </a:r>
            <a:endParaRPr kumimoji="1" lang="ja-JP" altLang="en-US" sz="4400" dirty="0"/>
          </a:p>
        </p:txBody>
      </p:sp>
      <p:sp>
        <p:nvSpPr>
          <p:cNvPr id="3" name="コンテンツ プレースホルダ 2"/>
          <p:cNvSpPr>
            <a:spLocks noGrp="1"/>
          </p:cNvSpPr>
          <p:nvPr>
            <p:ph sz="quarter" idx="1"/>
          </p:nvPr>
        </p:nvSpPr>
        <p:spPr>
          <a:xfrm>
            <a:off x="457200" y="1219200"/>
            <a:ext cx="8229600" cy="5378152"/>
          </a:xfrm>
        </p:spPr>
        <p:txBody>
          <a:bodyPr>
            <a:normAutofit fontScale="92500" lnSpcReduction="10000"/>
          </a:bodyPr>
          <a:lstStyle/>
          <a:p>
            <a:endParaRPr lang="en-US" altLang="ja-JP" dirty="0" smtClean="0"/>
          </a:p>
          <a:p>
            <a:r>
              <a:rPr lang="ja-JP" altLang="ja-JP" dirty="0" smtClean="0"/>
              <a:t>何を実践家として労働の見返りに期待するのか？　</a:t>
            </a:r>
          </a:p>
          <a:p>
            <a:r>
              <a:rPr lang="ja-JP" altLang="ja-JP" dirty="0" smtClean="0"/>
              <a:t>芸術的満足なのか？　</a:t>
            </a:r>
          </a:p>
          <a:p>
            <a:r>
              <a:rPr lang="ja-JP" altLang="ja-JP" dirty="0" smtClean="0"/>
              <a:t>参加者</a:t>
            </a:r>
            <a:r>
              <a:rPr lang="ja-JP" altLang="en-US" dirty="0" smtClean="0"/>
              <a:t>（観客）</a:t>
            </a:r>
            <a:r>
              <a:rPr lang="ja-JP" altLang="ja-JP" dirty="0" smtClean="0"/>
              <a:t>たちの技術あるいは能力の取得なのか？　</a:t>
            </a:r>
          </a:p>
          <a:p>
            <a:r>
              <a:rPr lang="ja-JP" altLang="ja-JP" dirty="0" smtClean="0"/>
              <a:t>参加者</a:t>
            </a:r>
            <a:r>
              <a:rPr lang="ja-JP" altLang="en-US" dirty="0" smtClean="0"/>
              <a:t>（観客）</a:t>
            </a:r>
            <a:r>
              <a:rPr lang="ja-JP" altLang="ja-JP" dirty="0" smtClean="0"/>
              <a:t>たちに新しい思考法や異なる政治的価値を採用するよう求めるのか？　</a:t>
            </a:r>
          </a:p>
          <a:p>
            <a:r>
              <a:rPr lang="ja-JP" altLang="ja-JP" dirty="0" smtClean="0"/>
              <a:t>参加者</a:t>
            </a:r>
            <a:r>
              <a:rPr lang="ja-JP" altLang="en-US" dirty="0" smtClean="0"/>
              <a:t>（観客）</a:t>
            </a:r>
            <a:r>
              <a:rPr lang="ja-JP" altLang="ja-JP" dirty="0" smtClean="0"/>
              <a:t>たちの振舞いを特定なものに変えることを期待するのか？　</a:t>
            </a:r>
          </a:p>
          <a:p>
            <a:r>
              <a:rPr lang="ja-JP" altLang="ja-JP" dirty="0" smtClean="0"/>
              <a:t>見返りに、私たち自身のパースペクティブは活動の結果としてどれだけ改まるのか？　</a:t>
            </a:r>
          </a:p>
          <a:p>
            <a:r>
              <a:rPr lang="ja-JP" altLang="ja-JP" dirty="0" smtClean="0"/>
              <a:t>資金提供者についてはどうなのか？</a:t>
            </a:r>
            <a:endParaRPr lang="en-US" altLang="ja-JP" dirty="0" smtClean="0"/>
          </a:p>
          <a:p>
            <a:r>
              <a:rPr lang="ja-JP" altLang="ja-JP" dirty="0" smtClean="0"/>
              <a:t>資金提供者は見返りを期待しているのか？　　</a:t>
            </a:r>
          </a:p>
          <a:p>
            <a:r>
              <a:rPr lang="ja-JP" altLang="en-US" dirty="0" smtClean="0"/>
              <a:t>自らの活動をどう評価するのか？</a:t>
            </a:r>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評価をめぐって</a:t>
            </a:r>
            <a:endParaRPr kumimoji="1" lang="ja-JP" altLang="en-US" sz="4400" dirty="0"/>
          </a:p>
        </p:txBody>
      </p:sp>
      <p:sp>
        <p:nvSpPr>
          <p:cNvPr id="3" name="コンテンツ プレースホルダ 2"/>
          <p:cNvSpPr>
            <a:spLocks noGrp="1"/>
          </p:cNvSpPr>
          <p:nvPr>
            <p:ph sz="quarter" idx="1"/>
          </p:nvPr>
        </p:nvSpPr>
        <p:spPr/>
        <p:txBody>
          <a:bodyPr>
            <a:normAutofit lnSpcReduction="10000"/>
          </a:bodyPr>
          <a:lstStyle/>
          <a:p>
            <a:endParaRPr kumimoji="1" lang="en-US" altLang="ja-JP" dirty="0" smtClean="0"/>
          </a:p>
          <a:p>
            <a:r>
              <a:rPr kumimoji="1" lang="ja-JP" altLang="en-US" dirty="0" smtClean="0"/>
              <a:t>提供者側の満足度</a:t>
            </a:r>
            <a:endParaRPr lang="en-US" altLang="ja-JP" dirty="0" smtClean="0"/>
          </a:p>
          <a:p>
            <a:r>
              <a:rPr lang="ja-JP" altLang="en-US" dirty="0" smtClean="0"/>
              <a:t>受益者側の満足度</a:t>
            </a:r>
            <a:r>
              <a:rPr lang="en-US" altLang="ja-JP" dirty="0" smtClean="0"/>
              <a:t>―</a:t>
            </a:r>
            <a:r>
              <a:rPr lang="ja-JP" altLang="en-US" dirty="0" smtClean="0"/>
              <a:t>但し、本人が示せないこともある。</a:t>
            </a:r>
            <a:endParaRPr lang="en-US" altLang="ja-JP" dirty="0" smtClean="0"/>
          </a:p>
          <a:p>
            <a:endParaRPr kumimoji="1" lang="en-US" altLang="ja-JP" dirty="0" smtClean="0"/>
          </a:p>
          <a:p>
            <a:r>
              <a:rPr lang="ja-JP" altLang="en-US" dirty="0" smtClean="0"/>
              <a:t>目的は達成されたのか</a:t>
            </a:r>
            <a:r>
              <a:rPr lang="en-US" altLang="ja-JP" dirty="0" smtClean="0"/>
              <a:t>(</a:t>
            </a:r>
            <a:r>
              <a:rPr lang="ja-JP" altLang="en-US" dirty="0" smtClean="0"/>
              <a:t>何ができて、何ができなかったのか、その理由）</a:t>
            </a:r>
            <a:endParaRPr lang="en-US" altLang="ja-JP" dirty="0" smtClean="0"/>
          </a:p>
          <a:p>
            <a:r>
              <a:rPr lang="ja-JP" altLang="en-US" dirty="0" smtClean="0"/>
              <a:t>想定外の成果ということ</a:t>
            </a:r>
            <a:endParaRPr lang="en-US" altLang="ja-JP" dirty="0" smtClean="0"/>
          </a:p>
          <a:p>
            <a:endParaRPr kumimoji="1" lang="en-US" altLang="ja-JP" dirty="0" smtClean="0"/>
          </a:p>
          <a:p>
            <a:r>
              <a:rPr lang="ja-JP" altLang="en-US" dirty="0" smtClean="0"/>
              <a:t>プログラム全体</a:t>
            </a:r>
            <a:r>
              <a:rPr kumimoji="1" lang="ja-JP" altLang="en-US" dirty="0" smtClean="0"/>
              <a:t>は適切であったか</a:t>
            </a:r>
            <a:endParaRPr kumimoji="1" lang="en-US" altLang="ja-JP" dirty="0" smtClean="0"/>
          </a:p>
          <a:p>
            <a:r>
              <a:rPr lang="ja-JP" altLang="en-US" dirty="0" smtClean="0"/>
              <a:t>個々の要素は適切であったか</a:t>
            </a:r>
            <a:endParaRPr lang="en-US" altLang="ja-JP" dirty="0" smtClean="0"/>
          </a:p>
          <a:p>
            <a:r>
              <a:rPr kumimoji="1" lang="ja-JP" altLang="en-US" dirty="0" smtClean="0"/>
              <a:t>何が欠けていたと考えるのか</a:t>
            </a:r>
            <a:endParaRPr kumimoji="1" lang="en-US" altLang="ja-JP" dirty="0" smtClean="0"/>
          </a:p>
          <a:p>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双方向の「倫理」</a:t>
            </a:r>
            <a:endParaRPr kumimoji="1" lang="ja-JP" altLang="en-US" sz="4400" dirty="0"/>
          </a:p>
        </p:txBody>
      </p:sp>
      <p:sp>
        <p:nvSpPr>
          <p:cNvPr id="3" name="コンテンツ プレースホルダ 2"/>
          <p:cNvSpPr>
            <a:spLocks noGrp="1"/>
          </p:cNvSpPr>
          <p:nvPr>
            <p:ph sz="quarter" idx="1"/>
          </p:nvPr>
        </p:nvSpPr>
        <p:spPr/>
        <p:txBody>
          <a:bodyPr/>
          <a:lstStyle/>
          <a:p>
            <a:endParaRPr kumimoji="1" lang="en-US" altLang="ja-JP" dirty="0" smtClean="0"/>
          </a:p>
          <a:p>
            <a:r>
              <a:rPr kumimoji="1" lang="ja-JP" altLang="en-US" sz="3200" dirty="0" smtClean="0"/>
              <a:t>対象者への倫理</a:t>
            </a:r>
            <a:endParaRPr kumimoji="1" lang="en-US" altLang="ja-JP" sz="3200" dirty="0" smtClean="0"/>
          </a:p>
          <a:p>
            <a:endParaRPr lang="en-US" altLang="ja-JP" sz="3200" dirty="0" smtClean="0"/>
          </a:p>
          <a:p>
            <a:r>
              <a:rPr lang="ja-JP" altLang="en-US" sz="3200" dirty="0" smtClean="0"/>
              <a:t>自らへの倫理</a:t>
            </a:r>
            <a:endParaRPr lang="en-US" altLang="ja-JP" sz="3200" dirty="0" smtClean="0"/>
          </a:p>
          <a:p>
            <a:pPr lvl="1"/>
            <a:r>
              <a:rPr lang="ja-JP" altLang="en-US" sz="2900" dirty="0" smtClean="0"/>
              <a:t>自らの努力ではできないことを知る。</a:t>
            </a:r>
            <a:endParaRPr lang="en-US" altLang="ja-JP" sz="2900" dirty="0" smtClean="0"/>
          </a:p>
          <a:p>
            <a:pPr lvl="1"/>
            <a:r>
              <a:rPr kumimoji="1" lang="ja-JP" altLang="en-US" sz="2900" dirty="0" smtClean="0"/>
              <a:t>対象に近づきすぎない／よりそいすぎない。</a:t>
            </a:r>
            <a:endParaRPr kumimoji="1" lang="en-US" altLang="ja-JP" sz="2900" dirty="0" smtClean="0"/>
          </a:p>
          <a:p>
            <a:pPr lvl="1"/>
            <a:r>
              <a:rPr kumimoji="1" lang="ja-JP" altLang="en-US" sz="2900" dirty="0" smtClean="0"/>
              <a:t>個人としてではなく、「バディ・システム」を採用し、カンパニーとしてお互いを見守ること。</a:t>
            </a:r>
            <a:endParaRPr kumimoji="1" lang="ja-JP" altLang="en-US" sz="29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sz="quarter" idx="1"/>
          </p:nvPr>
        </p:nvSpPr>
        <p:spPr/>
        <p:txBody>
          <a:bodyPr/>
          <a:lstStyle/>
          <a:p>
            <a:r>
              <a:rPr lang="ja-JP" altLang="ja-JP" dirty="0" smtClean="0"/>
              <a:t>応用と非応用のドラマが新たな二項対立の構造をつくりだすことが、その芸術的、美学的質を犠牲にする応用ドラマの実用主義を強調する危険性を持つ</a:t>
            </a:r>
          </a:p>
          <a:p>
            <a:endParaRPr kumimoji="1" lang="ja-JP" altLang="en-US" dirty="0"/>
          </a:p>
        </p:txBody>
      </p:sp>
      <p:pic>
        <p:nvPicPr>
          <p:cNvPr id="4" name="Picture 9" descr="MPj04278090000[1]"/>
          <p:cNvPicPr>
            <a:picLocks noChangeAspect="1" noChangeArrowheads="1"/>
          </p:cNvPicPr>
          <p:nvPr/>
        </p:nvPicPr>
        <p:blipFill>
          <a:blip r:embed="rId2" cstate="print"/>
          <a:srcRect/>
          <a:stretch>
            <a:fillRect/>
          </a:stretch>
        </p:blipFill>
        <p:spPr bwMode="auto">
          <a:xfrm>
            <a:off x="-1476672" y="-675456"/>
            <a:ext cx="12192000" cy="7533456"/>
          </a:xfrm>
          <a:prstGeom prst="rect">
            <a:avLst/>
          </a:prstGeom>
          <a:noFill/>
          <a:ln w="9525">
            <a:noFill/>
            <a:miter lim="800000"/>
            <a:headEnd/>
            <a:tailEnd/>
          </a:ln>
        </p:spPr>
      </p:pic>
      <p:sp>
        <p:nvSpPr>
          <p:cNvPr id="5" name="テキスト ボックス 4"/>
          <p:cNvSpPr txBox="1"/>
          <p:nvPr/>
        </p:nvSpPr>
        <p:spPr>
          <a:xfrm>
            <a:off x="1079104" y="3645024"/>
            <a:ext cx="8064896" cy="2862322"/>
          </a:xfrm>
          <a:prstGeom prst="rect">
            <a:avLst/>
          </a:prstGeom>
          <a:noFill/>
        </p:spPr>
        <p:txBody>
          <a:bodyPr wrap="square" rtlCol="0">
            <a:spAutoFit/>
          </a:bodyPr>
          <a:lstStyle/>
          <a:p>
            <a:r>
              <a:rPr lang="ja-JP" altLang="ja-JP" sz="3600" dirty="0" smtClean="0">
                <a:solidFill>
                  <a:schemeClr val="bg1"/>
                </a:solidFill>
              </a:rPr>
              <a:t>倫理的になることは、それゆえに、概念と価値が芸術を作る過程を通して改められ、修正され、あるいは再確認される、固定された位置の出会いというよりは、継続する交渉なのである</a:t>
            </a:r>
            <a:r>
              <a:rPr lang="ja-JP" altLang="ja-JP" dirty="0" smtClean="0"/>
              <a:t>。</a:t>
            </a:r>
            <a:endParaRPr lang="ja-JP" altLang="ja-JP"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応用演劇とは？</a:t>
            </a:r>
            <a:endParaRPr kumimoji="1" lang="ja-JP" altLang="en-US" sz="4400" dirty="0"/>
          </a:p>
        </p:txBody>
      </p:sp>
      <p:sp>
        <p:nvSpPr>
          <p:cNvPr id="3" name="コンテンツ プレースホルダ 2"/>
          <p:cNvSpPr>
            <a:spLocks noGrp="1"/>
          </p:cNvSpPr>
          <p:nvPr>
            <p:ph sz="quarter" idx="1"/>
          </p:nvPr>
        </p:nvSpPr>
        <p:spPr>
          <a:xfrm>
            <a:off x="467544" y="1340768"/>
            <a:ext cx="8229600" cy="4937760"/>
          </a:xfrm>
        </p:spPr>
        <p:txBody>
          <a:bodyPr>
            <a:normAutofit fontScale="92500" lnSpcReduction="10000"/>
          </a:bodyPr>
          <a:lstStyle/>
          <a:p>
            <a:r>
              <a:rPr kumimoji="1" lang="ja-JP" altLang="en-US" dirty="0" smtClean="0"/>
              <a:t>学校のカリキュラムの中の演劇（ＤＩＥ）</a:t>
            </a:r>
            <a:endParaRPr kumimoji="1" lang="en-US" altLang="ja-JP" dirty="0" smtClean="0"/>
          </a:p>
          <a:p>
            <a:r>
              <a:rPr kumimoji="1" lang="ja-JP" altLang="en-US" dirty="0" smtClean="0"/>
              <a:t>教育目的と特殊な手法をつかって学校等を巡演する公演形態（ＴＩＥ）</a:t>
            </a:r>
            <a:endParaRPr kumimoji="1" lang="en-US" altLang="ja-JP" dirty="0" smtClean="0"/>
          </a:p>
          <a:p>
            <a:r>
              <a:rPr kumimoji="1" lang="ja-JP" altLang="en-US" dirty="0" smtClean="0"/>
              <a:t>健康教育演劇</a:t>
            </a:r>
            <a:endParaRPr kumimoji="1" lang="en-US" altLang="ja-JP" dirty="0" smtClean="0"/>
          </a:p>
          <a:p>
            <a:r>
              <a:rPr lang="ja-JP" altLang="en-US" dirty="0" smtClean="0"/>
              <a:t>開発演劇</a:t>
            </a:r>
            <a:endParaRPr lang="en-US" altLang="ja-JP" dirty="0" smtClean="0"/>
          </a:p>
          <a:p>
            <a:r>
              <a:rPr kumimoji="1" lang="ja-JP" altLang="en-US" dirty="0" smtClean="0"/>
              <a:t>刑務所での演劇活動</a:t>
            </a:r>
            <a:endParaRPr kumimoji="1" lang="en-US" altLang="ja-JP" dirty="0" smtClean="0"/>
          </a:p>
          <a:p>
            <a:r>
              <a:rPr lang="ja-JP" altLang="en-US" dirty="0" smtClean="0"/>
              <a:t>ヘリテージ・シアター／ミュージアム・シアター</a:t>
            </a:r>
            <a:endParaRPr lang="en-US" altLang="ja-JP" dirty="0" smtClean="0"/>
          </a:p>
          <a:p>
            <a:r>
              <a:rPr lang="ja-JP" altLang="en-US" dirty="0" smtClean="0"/>
              <a:t>回顧</a:t>
            </a:r>
            <a:r>
              <a:rPr kumimoji="1" lang="ja-JP" altLang="en-US" dirty="0" smtClean="0"/>
              <a:t>演劇</a:t>
            </a:r>
            <a:endParaRPr kumimoji="1" lang="en-US" altLang="ja-JP" dirty="0" smtClean="0"/>
          </a:p>
          <a:p>
            <a:r>
              <a:rPr kumimoji="1" lang="ja-JP" altLang="en-US" dirty="0" smtClean="0"/>
              <a:t>コミュニティ・シアター　</a:t>
            </a:r>
            <a:endParaRPr kumimoji="1" lang="en-US" altLang="ja-JP" dirty="0" smtClean="0"/>
          </a:p>
          <a:p>
            <a:r>
              <a:rPr kumimoji="1" lang="ja-JP" altLang="en-US" dirty="0" smtClean="0"/>
              <a:t>ドラマ・セラピー</a:t>
            </a:r>
            <a:endParaRPr kumimoji="1" lang="en-US" altLang="ja-JP" dirty="0" smtClean="0"/>
          </a:p>
          <a:p>
            <a:r>
              <a:rPr kumimoji="1" lang="ja-JP" altLang="en-US" dirty="0" smtClean="0"/>
              <a:t>・・・</a:t>
            </a:r>
            <a:endParaRPr kumimoji="1" lang="en-US" altLang="ja-JP" dirty="0" smtClean="0"/>
          </a:p>
          <a:p>
            <a:pPr>
              <a:buNone/>
            </a:pPr>
            <a:r>
              <a:rPr kumimoji="1" lang="en-US" altLang="ja-JP" dirty="0" smtClean="0"/>
              <a:t>	</a:t>
            </a:r>
            <a:r>
              <a:rPr kumimoji="1" lang="ja-JP" altLang="en-US" dirty="0" smtClean="0"/>
              <a:t>但し、限定するのも定義づけるのも難しい</a:t>
            </a:r>
            <a:r>
              <a:rPr lang="en-US"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応用演劇とは？</a:t>
            </a:r>
            <a:endParaRPr kumimoji="1" lang="ja-JP" altLang="en-US" sz="4400" dirty="0"/>
          </a:p>
        </p:txBody>
      </p:sp>
      <p:sp>
        <p:nvSpPr>
          <p:cNvPr id="3" name="コンテンツ プレースホルダ 2"/>
          <p:cNvSpPr>
            <a:spLocks noGrp="1"/>
          </p:cNvSpPr>
          <p:nvPr>
            <p:ph sz="quarter" idx="1"/>
          </p:nvPr>
        </p:nvSpPr>
        <p:spPr/>
        <p:txBody>
          <a:bodyPr>
            <a:normAutofit lnSpcReduction="10000"/>
          </a:bodyPr>
          <a:lstStyle/>
          <a:p>
            <a:endParaRPr lang="en-US" altLang="ja-JP" dirty="0" smtClean="0"/>
          </a:p>
          <a:p>
            <a:r>
              <a:rPr lang="ja-JP" altLang="ja-JP" dirty="0" smtClean="0"/>
              <a:t>共同体という場で、また教育的なコンテクストの場で生まれるドラマ、シアター、上演の価値と有効性を探求するもの。</a:t>
            </a:r>
            <a:endParaRPr lang="en-US" altLang="ja-JP" dirty="0" smtClean="0"/>
          </a:p>
          <a:p>
            <a:r>
              <a:rPr lang="ja-JP" altLang="ja-JP" dirty="0" smtClean="0"/>
              <a:t>多くの異なる場所、時にむしろ魅力のない場所</a:t>
            </a:r>
            <a:r>
              <a:rPr lang="ja-JP" altLang="en-US" dirty="0" smtClean="0"/>
              <a:t>、あるいは異界的な場所</a:t>
            </a:r>
            <a:r>
              <a:rPr lang="ja-JP" altLang="ja-JP" dirty="0" smtClean="0"/>
              <a:t>―例えば、高齢者介護施設、ホームレス・ホステル、学校、刑務所―において、共同体を基盤とする参加者たちとともに、ドラマをファシリテートした経験を持つ実践家が担う演劇創造。</a:t>
            </a:r>
            <a:endParaRPr lang="en-US" altLang="ja-JP" dirty="0" smtClean="0"/>
          </a:p>
          <a:p>
            <a:r>
              <a:rPr lang="ja-JP" altLang="ja-JP" dirty="0" smtClean="0"/>
              <a:t>特定の観客とともに特定の観客を対象とした明確に定義されたコンテクストで活動し、芸術的だけではなく教育的、社会的、政治的なさらなる目的に関心を持つ</a:t>
            </a:r>
          </a:p>
          <a:p>
            <a:endParaRPr lang="ja-JP" altLang="ja-JP" dirty="0" smtClean="0"/>
          </a:p>
          <a:p>
            <a:pPr>
              <a:buNone/>
            </a:pP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r"/>
            <a:r>
              <a:rPr kumimoji="1" lang="ja-JP" altLang="en-US" sz="4400" dirty="0" smtClean="0"/>
              <a:t>演劇的体験</a:t>
            </a:r>
            <a:endParaRPr kumimoji="1" lang="ja-JP" altLang="en-US" sz="4400" dirty="0"/>
          </a:p>
        </p:txBody>
      </p:sp>
      <p:pic>
        <p:nvPicPr>
          <p:cNvPr id="4" name="Picture 2" descr="C:\Users\Kaori Nakayama\Desktop\画像ファイル\mihara 2007\100OLYMP\P1010023.JPG"/>
          <p:cNvPicPr>
            <a:picLocks noGrp="1" noChangeAspect="1" noChangeArrowheads="1"/>
          </p:cNvPicPr>
          <p:nvPr>
            <p:ph sz="quarter" idx="1"/>
          </p:nvPr>
        </p:nvPicPr>
        <p:blipFill>
          <a:blip r:embed="rId2" cstate="print"/>
          <a:srcRect/>
          <a:stretch>
            <a:fillRect/>
          </a:stretch>
        </p:blipFill>
        <p:spPr bwMode="auto">
          <a:xfrm>
            <a:off x="467544" y="404664"/>
            <a:ext cx="3702844" cy="4937125"/>
          </a:xfrm>
          <a:prstGeom prst="rect">
            <a:avLst/>
          </a:prstGeom>
          <a:noFill/>
        </p:spPr>
      </p:pic>
      <p:pic>
        <p:nvPicPr>
          <p:cNvPr id="4098" name="Picture 2" descr="C:\Users\Kaori Nakayama\Desktop\画像ファイル\summer 2005 photos\P7270013.JPG"/>
          <p:cNvPicPr>
            <a:picLocks noChangeAspect="1" noChangeArrowheads="1"/>
          </p:cNvPicPr>
          <p:nvPr/>
        </p:nvPicPr>
        <p:blipFill>
          <a:blip r:embed="rId3" cstate="print"/>
          <a:srcRect/>
          <a:stretch>
            <a:fillRect/>
          </a:stretch>
        </p:blipFill>
        <p:spPr bwMode="auto">
          <a:xfrm>
            <a:off x="4283968" y="2780928"/>
            <a:ext cx="4668011" cy="35010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演劇的体験の梯子</a:t>
            </a:r>
            <a:endParaRPr kumimoji="1" lang="ja-JP" altLang="en-US" sz="4000" dirty="0"/>
          </a:p>
        </p:txBody>
      </p:sp>
      <p:sp>
        <p:nvSpPr>
          <p:cNvPr id="3" name="コンテンツ プレースホルダ 2"/>
          <p:cNvSpPr>
            <a:spLocks noGrp="1"/>
          </p:cNvSpPr>
          <p:nvPr>
            <p:ph sz="quarter" idx="1"/>
          </p:nvPr>
        </p:nvSpPr>
        <p:spPr/>
        <p:txBody>
          <a:bodyPr/>
          <a:lstStyle/>
          <a:p>
            <a:endParaRPr kumimoji="1" lang="en-US" altLang="ja-JP" dirty="0" smtClean="0"/>
          </a:p>
          <a:p>
            <a:r>
              <a:rPr lang="ja-JP" altLang="en-US" dirty="0" smtClean="0"/>
              <a:t>パフォーマンスを見る。</a:t>
            </a:r>
            <a:endParaRPr lang="en-US" altLang="ja-JP" dirty="0" smtClean="0"/>
          </a:p>
          <a:p>
            <a:pPr lvl="1"/>
            <a:r>
              <a:rPr lang="ja-JP" altLang="en-US" dirty="0" smtClean="0"/>
              <a:t>与えられたパフォーマンスから、自分で選ぶパフォーマンス</a:t>
            </a:r>
            <a:endParaRPr lang="en-US" altLang="ja-JP" dirty="0" smtClean="0"/>
          </a:p>
          <a:p>
            <a:pPr>
              <a:buNone/>
            </a:pPr>
            <a:endParaRPr kumimoji="1" lang="en-US" altLang="ja-JP" dirty="0" smtClean="0"/>
          </a:p>
          <a:p>
            <a:r>
              <a:rPr lang="ja-JP" altLang="en-US" dirty="0" smtClean="0"/>
              <a:t>インタラクティブなパフォーマンスに参加する</a:t>
            </a:r>
            <a:endParaRPr lang="en-US" altLang="ja-JP" dirty="0" smtClean="0"/>
          </a:p>
          <a:p>
            <a:r>
              <a:rPr lang="ja-JP" altLang="en-US" dirty="0" smtClean="0"/>
              <a:t>応用演劇のプロジェクトに参加する</a:t>
            </a:r>
            <a:endParaRPr lang="en-US" altLang="ja-JP" dirty="0" smtClean="0"/>
          </a:p>
          <a:p>
            <a:endParaRPr lang="en-US" altLang="ja-JP" dirty="0" smtClean="0"/>
          </a:p>
          <a:p>
            <a:r>
              <a:rPr lang="ja-JP" altLang="en-US" dirty="0" smtClean="0"/>
              <a:t>演劇における職業化をめざす。</a:t>
            </a:r>
            <a:endParaRPr lang="en-US" altLang="ja-JP" dirty="0" smtClean="0"/>
          </a:p>
          <a:p>
            <a:r>
              <a:rPr lang="ja-JP" altLang="en-US" dirty="0" smtClean="0"/>
              <a:t>演劇的体験を自らの人生に活用していく。</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通常の演劇との差異</a:t>
            </a:r>
            <a:endParaRPr kumimoji="1" lang="ja-JP" altLang="en-US" sz="4400" dirty="0"/>
          </a:p>
        </p:txBody>
      </p:sp>
      <p:sp>
        <p:nvSpPr>
          <p:cNvPr id="3" name="コンテンツ プレースホルダ 2"/>
          <p:cNvSpPr>
            <a:spLocks noGrp="1"/>
          </p:cNvSpPr>
          <p:nvPr>
            <p:ph sz="quarter" idx="1"/>
          </p:nvPr>
        </p:nvSpPr>
        <p:spPr/>
        <p:txBody>
          <a:bodyPr>
            <a:normAutofit fontScale="77500" lnSpcReduction="20000"/>
          </a:bodyPr>
          <a:lstStyle/>
          <a:p>
            <a:endParaRPr lang="en-US" altLang="ja-JP" dirty="0" smtClean="0"/>
          </a:p>
          <a:p>
            <a:r>
              <a:rPr lang="ja-JP" altLang="ja-JP" sz="3200" dirty="0" smtClean="0"/>
              <a:t>ブラック・ボックスの劇場</a:t>
            </a:r>
            <a:r>
              <a:rPr lang="ja-JP" altLang="en-US" sz="3200" dirty="0" smtClean="0"/>
              <a:t>空間</a:t>
            </a:r>
            <a:r>
              <a:rPr lang="ja-JP" altLang="ja-JP" sz="3200" dirty="0" smtClean="0"/>
              <a:t>ではない、場所・空間コンテクスト</a:t>
            </a:r>
          </a:p>
          <a:p>
            <a:pPr>
              <a:buNone/>
            </a:pPr>
            <a:r>
              <a:rPr lang="ja-JP" altLang="en-US" sz="3200" dirty="0" smtClean="0"/>
              <a:t>　→　</a:t>
            </a:r>
            <a:r>
              <a:rPr lang="ja-JP" altLang="ja-JP" sz="3200" dirty="0" smtClean="0"/>
              <a:t>サイト</a:t>
            </a:r>
            <a:r>
              <a:rPr lang="ja-JP" altLang="en-US" sz="3200" dirty="0" smtClean="0"/>
              <a:t>・</a:t>
            </a:r>
            <a:r>
              <a:rPr lang="ja-JP" altLang="ja-JP" sz="3200" dirty="0" smtClean="0"/>
              <a:t>スペシフィック</a:t>
            </a:r>
            <a:r>
              <a:rPr lang="en-US" altLang="ja-JP" sz="3200" dirty="0" smtClean="0"/>
              <a:t>Site-specific</a:t>
            </a:r>
          </a:p>
          <a:p>
            <a:pPr>
              <a:buNone/>
            </a:pPr>
            <a:endParaRPr lang="en-US" altLang="ja-JP" sz="3200" dirty="0" smtClean="0"/>
          </a:p>
          <a:p>
            <a:pPr>
              <a:buNone/>
            </a:pPr>
            <a:r>
              <a:rPr lang="ja-JP" altLang="en-US" sz="3200" dirty="0" smtClean="0"/>
              <a:t>＋</a:t>
            </a:r>
            <a:endParaRPr lang="ja-JP" altLang="ja-JP" sz="3200" dirty="0" smtClean="0"/>
          </a:p>
          <a:p>
            <a:endParaRPr lang="en-US" altLang="ja-JP" sz="3200" dirty="0" smtClean="0"/>
          </a:p>
          <a:p>
            <a:r>
              <a:rPr lang="ja-JP" altLang="ja-JP" sz="3200" dirty="0" smtClean="0"/>
              <a:t>オーディエンス</a:t>
            </a:r>
            <a:r>
              <a:rPr lang="en-US" altLang="ja-JP" sz="3200" dirty="0" smtClean="0"/>
              <a:t>audience</a:t>
            </a:r>
            <a:r>
              <a:rPr lang="ja-JP" altLang="ja-JP" sz="3200" dirty="0" smtClean="0"/>
              <a:t>／スペクテーター</a:t>
            </a:r>
            <a:r>
              <a:rPr lang="en-US" altLang="ja-JP" sz="3200" dirty="0" smtClean="0"/>
              <a:t>spectator</a:t>
            </a:r>
          </a:p>
          <a:p>
            <a:r>
              <a:rPr lang="ja-JP" altLang="en-US" sz="3200" dirty="0" smtClean="0"/>
              <a:t>パーティシパント</a:t>
            </a:r>
            <a:r>
              <a:rPr lang="en-US" altLang="ja-JP" sz="3200" dirty="0" smtClean="0"/>
              <a:t>participant</a:t>
            </a:r>
            <a:endParaRPr lang="ja-JP" altLang="ja-JP" sz="3200" dirty="0" smtClean="0"/>
          </a:p>
          <a:p>
            <a:pPr>
              <a:buNone/>
            </a:pPr>
            <a:endParaRPr lang="en-US" altLang="ja-JP" sz="3200" dirty="0" smtClean="0"/>
          </a:p>
          <a:p>
            <a:pPr>
              <a:buNone/>
            </a:pPr>
            <a:r>
              <a:rPr lang="ja-JP" altLang="en-US" sz="3200" dirty="0" smtClean="0"/>
              <a:t>→　コンテクストとヒト、目的が規定する演劇活動。</a:t>
            </a:r>
            <a:endParaRPr lang="en-US" altLang="ja-JP" sz="3200" dirty="0" smtClean="0"/>
          </a:p>
          <a:p>
            <a:pPr>
              <a:buNone/>
            </a:pPr>
            <a:r>
              <a:rPr lang="en-GB" altLang="ja-JP" sz="3200" dirty="0" smtClean="0"/>
              <a:t> </a:t>
            </a:r>
          </a:p>
          <a:p>
            <a:pPr>
              <a:buNone/>
            </a:pPr>
            <a:r>
              <a:rPr lang="en-GB" altLang="ja-JP" sz="3200" dirty="0" smtClean="0"/>
              <a:t> </a:t>
            </a:r>
            <a:endParaRPr lang="ja-JP" altLang="ja-JP" sz="3200" dirty="0" smtClean="0"/>
          </a:p>
          <a:p>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俳優トレーニングとの差異</a:t>
            </a:r>
            <a:endParaRPr kumimoji="1" lang="ja-JP" altLang="en-US" sz="4000" dirty="0"/>
          </a:p>
        </p:txBody>
      </p:sp>
      <p:sp>
        <p:nvSpPr>
          <p:cNvPr id="3" name="コンテンツ プレースホルダ 2"/>
          <p:cNvSpPr>
            <a:spLocks noGrp="1"/>
          </p:cNvSpPr>
          <p:nvPr>
            <p:ph sz="quarter" idx="1"/>
          </p:nvPr>
        </p:nvSpPr>
        <p:spPr/>
        <p:txBody>
          <a:bodyPr/>
          <a:lstStyle/>
          <a:p>
            <a:endParaRPr kumimoji="1" lang="en-US" altLang="ja-JP" dirty="0" smtClean="0"/>
          </a:p>
          <a:p>
            <a:r>
              <a:rPr kumimoji="1" lang="ja-JP" altLang="en-US" dirty="0" smtClean="0"/>
              <a:t>演劇スキル、フレームワークを使って、他のことを学ぶ、取得する。</a:t>
            </a:r>
            <a:endParaRPr kumimoji="1" lang="en-US" altLang="ja-JP" dirty="0" smtClean="0"/>
          </a:p>
          <a:p>
            <a:endParaRPr lang="en-US" altLang="ja-JP" dirty="0" smtClean="0"/>
          </a:p>
          <a:p>
            <a:r>
              <a:rPr kumimoji="1" lang="ja-JP" altLang="en-US" dirty="0" smtClean="0"/>
              <a:t>通常、スキルの取得事態が目的にはならない。</a:t>
            </a:r>
            <a:endParaRPr kumimoji="1" lang="en-US" altLang="ja-JP" dirty="0" smtClean="0"/>
          </a:p>
          <a:p>
            <a:endParaRPr kumimoji="1" lang="en-US" altLang="ja-JP" dirty="0" smtClean="0"/>
          </a:p>
          <a:p>
            <a:endParaRPr lang="en-US" altLang="ja-JP" dirty="0" smtClean="0"/>
          </a:p>
          <a:p>
            <a:r>
              <a:rPr kumimoji="1" lang="ja-JP" altLang="en-US" dirty="0" smtClean="0"/>
              <a:t>個人よりも、集団としての学びを重視する。</a:t>
            </a:r>
            <a:endParaRPr kumimoji="1" lang="en-US" altLang="ja-JP" dirty="0" smtClean="0"/>
          </a:p>
          <a:p>
            <a:endParaRPr lang="en-US" altLang="ja-JP" dirty="0" smtClean="0"/>
          </a:p>
          <a:p>
            <a:r>
              <a:rPr lang="en-US" altLang="ja-JP" dirty="0" smtClean="0"/>
              <a:t>Not skill, but skill….</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芸術性ということ</a:t>
            </a:r>
            <a:endParaRPr kumimoji="1" lang="ja-JP" altLang="en-US" sz="4400" dirty="0"/>
          </a:p>
        </p:txBody>
      </p:sp>
      <p:sp>
        <p:nvSpPr>
          <p:cNvPr id="3" name="コンテンツ プレースホルダ 2"/>
          <p:cNvSpPr>
            <a:spLocks noGrp="1"/>
          </p:cNvSpPr>
          <p:nvPr>
            <p:ph sz="quarter" idx="1"/>
          </p:nvPr>
        </p:nvSpPr>
        <p:spPr/>
        <p:txBody>
          <a:bodyPr/>
          <a:lstStyle/>
          <a:p>
            <a:endParaRPr kumimoji="1" lang="en-US" altLang="ja-JP" dirty="0" smtClean="0"/>
          </a:p>
          <a:p>
            <a:r>
              <a:rPr kumimoji="1" lang="ja-JP" altLang="en-US" dirty="0" smtClean="0"/>
              <a:t>芸術以外の目的と芸術性の関連</a:t>
            </a:r>
            <a:endParaRPr kumimoji="1" lang="en-US" altLang="ja-JP" dirty="0" smtClean="0"/>
          </a:p>
          <a:p>
            <a:r>
              <a:rPr lang="ja-JP" altLang="en-US" dirty="0" smtClean="0"/>
              <a:t>芸</a:t>
            </a:r>
            <a:r>
              <a:rPr lang="ja-JP" altLang="ja-JP" dirty="0" smtClean="0"/>
              <a:t>術的、美学的質を犠牲に</a:t>
            </a:r>
            <a:r>
              <a:rPr lang="ja-JP" altLang="en-US" dirty="0" smtClean="0"/>
              <a:t>して、「</a:t>
            </a:r>
            <a:r>
              <a:rPr lang="ja-JP" altLang="ja-JP" dirty="0" smtClean="0"/>
              <a:t>実用主義</a:t>
            </a:r>
            <a:r>
              <a:rPr lang="ja-JP" altLang="en-US" dirty="0" smtClean="0"/>
              <a:t>」</a:t>
            </a:r>
            <a:r>
              <a:rPr lang="ja-JP" altLang="ja-JP" dirty="0" smtClean="0"/>
              <a:t>を強調する危険性を持つ</a:t>
            </a:r>
            <a:endParaRPr lang="en-US" altLang="ja-JP" dirty="0" smtClean="0"/>
          </a:p>
          <a:p>
            <a:pPr lvl="1">
              <a:buNone/>
            </a:pPr>
            <a:r>
              <a:rPr lang="ja-JP" altLang="en-US" dirty="0" smtClean="0"/>
              <a:t>　→　目的を達成できれば、芸術性は必要ない？</a:t>
            </a:r>
            <a:endParaRPr lang="en-US" altLang="ja-JP" dirty="0" smtClean="0"/>
          </a:p>
          <a:p>
            <a:r>
              <a:rPr lang="ja-JP" altLang="ja-JP" dirty="0" smtClean="0"/>
              <a:t>目的が何であれ、応用</a:t>
            </a:r>
            <a:r>
              <a:rPr lang="ja-JP" altLang="en-US" dirty="0" smtClean="0"/>
              <a:t>演劇</a:t>
            </a:r>
            <a:r>
              <a:rPr lang="ja-JP" altLang="ja-JP" dirty="0" smtClean="0"/>
              <a:t>における活動の質は高くなくてはなら</a:t>
            </a:r>
            <a:r>
              <a:rPr lang="ja-JP" altLang="en-US" dirty="0" smtClean="0"/>
              <a:t>ない</a:t>
            </a:r>
            <a:r>
              <a:rPr lang="en-US" altLang="ja-JP" dirty="0" smtClean="0"/>
              <a:t>…</a:t>
            </a:r>
            <a:r>
              <a:rPr lang="ja-JP" altLang="en-US" dirty="0" smtClean="0"/>
              <a:t>（きれいごと？）</a:t>
            </a:r>
            <a:endParaRPr lang="en-US" altLang="ja-JP" dirty="0" smtClean="0"/>
          </a:p>
          <a:p>
            <a:pPr lvl="1"/>
            <a:r>
              <a:rPr lang="ja-JP" altLang="en-US" dirty="0" smtClean="0"/>
              <a:t>「質が高い」ということの定義</a:t>
            </a:r>
            <a:endParaRPr lang="en-US" altLang="ja-JP" dirty="0" smtClean="0"/>
          </a:p>
          <a:p>
            <a:r>
              <a:rPr lang="ja-JP" altLang="en-US" dirty="0" smtClean="0"/>
              <a:t>体験（鑑賞）しないと「美的なるもの」の存在は意識されない？</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637</TotalTime>
  <Words>1264</Words>
  <Application>Microsoft Office PowerPoint</Application>
  <PresentationFormat>画面に合わせる (4:3)</PresentationFormat>
  <Paragraphs>193</Paragraphs>
  <Slides>25</Slides>
  <Notes>3</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アース</vt:lpstr>
      <vt:lpstr>応用演劇の理念とマネジメント</vt:lpstr>
      <vt:lpstr>応用演劇とは？</vt:lpstr>
      <vt:lpstr>応用演劇とは？</vt:lpstr>
      <vt:lpstr>応用演劇とは？</vt:lpstr>
      <vt:lpstr>演劇的体験</vt:lpstr>
      <vt:lpstr>演劇的体験の梯子</vt:lpstr>
      <vt:lpstr>通常の演劇との差異</vt:lpstr>
      <vt:lpstr>俳優トレーニングとの差異</vt:lpstr>
      <vt:lpstr>芸術性ということ</vt:lpstr>
      <vt:lpstr>応用演劇の目的の「性質」</vt:lpstr>
      <vt:lpstr>利他主義的性質</vt:lpstr>
      <vt:lpstr>何を、どのように提供するのか</vt:lpstr>
      <vt:lpstr>スライド 13</vt:lpstr>
      <vt:lpstr>社会的弱者と余暇</vt:lpstr>
      <vt:lpstr>障害者芸術</vt:lpstr>
      <vt:lpstr>キネセティックkinestheticの力</vt:lpstr>
      <vt:lpstr>障害者とキネセティック</vt:lpstr>
      <vt:lpstr>そもそも…</vt:lpstr>
      <vt:lpstr>病気や障害を抱えていても 何か楽しいもの 何か興味深いもの 何か想像性を高めるものに 数多く出会うこと</vt:lpstr>
      <vt:lpstr>担い手？</vt:lpstr>
      <vt:lpstr>理論と実践</vt:lpstr>
      <vt:lpstr>考慮すべきこと</vt:lpstr>
      <vt:lpstr>評価をめぐって</vt:lpstr>
      <vt:lpstr>双方向の「倫理」</vt:lpstr>
      <vt:lpstr>スライド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応用演劇の理念とマネジメント</dc:title>
  <dc:creator>Kaori Nakayama</dc:creator>
  <cp:lastModifiedBy>Kaori Nakayama</cp:lastModifiedBy>
  <cp:revision>88</cp:revision>
  <dcterms:created xsi:type="dcterms:W3CDTF">2011-08-12T07:46:49Z</dcterms:created>
  <dcterms:modified xsi:type="dcterms:W3CDTF">2011-08-21T01:06:03Z</dcterms:modified>
</cp:coreProperties>
</file>