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9" r:id="rId2"/>
    <p:sldId id="258" r:id="rId3"/>
    <p:sldId id="262" r:id="rId4"/>
    <p:sldId id="287" r:id="rId5"/>
    <p:sldId id="286" r:id="rId6"/>
    <p:sldId id="263" r:id="rId7"/>
    <p:sldId id="276" r:id="rId8"/>
    <p:sldId id="279" r:id="rId9"/>
    <p:sldId id="282" r:id="rId10"/>
    <p:sldId id="264" r:id="rId11"/>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9900"/>
    <a:srgbClr val="000099"/>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0194" autoAdjust="0"/>
  </p:normalViewPr>
  <p:slideViewPr>
    <p:cSldViewPr>
      <p:cViewPr>
        <p:scale>
          <a:sx n="50" d="100"/>
          <a:sy n="50" d="100"/>
        </p:scale>
        <p:origin x="-2652" y="18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46247" cy="496732"/>
          </a:xfrm>
          <a:prstGeom prst="rect">
            <a:avLst/>
          </a:prstGeom>
        </p:spPr>
        <p:txBody>
          <a:bodyPr vert="horz" lIns="92078" tIns="46039" rIns="92078" bIns="46039" rtlCol="0"/>
          <a:lstStyle>
            <a:lvl1pPr algn="l">
              <a:defRPr sz="1200"/>
            </a:lvl1pPr>
          </a:lstStyle>
          <a:p>
            <a:endParaRPr kumimoji="1" lang="ja-JP" altLang="en-US"/>
          </a:p>
        </p:txBody>
      </p:sp>
      <p:sp>
        <p:nvSpPr>
          <p:cNvPr id="3" name="日付プレースホルダ 2"/>
          <p:cNvSpPr>
            <a:spLocks noGrp="1"/>
          </p:cNvSpPr>
          <p:nvPr>
            <p:ph type="dt" idx="1"/>
          </p:nvPr>
        </p:nvSpPr>
        <p:spPr>
          <a:xfrm>
            <a:off x="3849826" y="2"/>
            <a:ext cx="2946246" cy="496732"/>
          </a:xfrm>
          <a:prstGeom prst="rect">
            <a:avLst/>
          </a:prstGeom>
        </p:spPr>
        <p:txBody>
          <a:bodyPr vert="horz" lIns="92078" tIns="46039" rIns="92078" bIns="46039" rtlCol="0"/>
          <a:lstStyle>
            <a:lvl1pPr algn="r">
              <a:defRPr sz="1200"/>
            </a:lvl1pPr>
          </a:lstStyle>
          <a:p>
            <a:fld id="{EA133EB1-E6EE-438D-9BDB-37A73CCF905C}" type="datetimeFigureOut">
              <a:rPr kumimoji="1" lang="ja-JP" altLang="en-US" smtClean="0"/>
              <a:pPr/>
              <a:t>2019/1/11</a:t>
            </a:fld>
            <a:endParaRPr kumimoji="1" lang="ja-JP" altLang="en-US"/>
          </a:p>
        </p:txBody>
      </p:sp>
      <p:sp>
        <p:nvSpPr>
          <p:cNvPr id="4" name="スライド イメージ プレースホルダ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2078" tIns="46039" rIns="92078" bIns="46039" rtlCol="0" anchor="ctr"/>
          <a:lstStyle/>
          <a:p>
            <a:endParaRPr lang="ja-JP" altLang="en-US"/>
          </a:p>
        </p:txBody>
      </p:sp>
      <p:sp>
        <p:nvSpPr>
          <p:cNvPr id="5" name="ノート プレースホルダ 4"/>
          <p:cNvSpPr>
            <a:spLocks noGrp="1"/>
          </p:cNvSpPr>
          <p:nvPr>
            <p:ph type="body" sz="quarter" idx="3"/>
          </p:nvPr>
        </p:nvSpPr>
        <p:spPr>
          <a:xfrm>
            <a:off x="679290" y="4714953"/>
            <a:ext cx="5439101" cy="4467387"/>
          </a:xfrm>
          <a:prstGeom prst="rect">
            <a:avLst/>
          </a:prstGeom>
        </p:spPr>
        <p:txBody>
          <a:bodyPr vert="horz" lIns="92078" tIns="46039" rIns="92078" bIns="4603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28309"/>
            <a:ext cx="2946247" cy="496731"/>
          </a:xfrm>
          <a:prstGeom prst="rect">
            <a:avLst/>
          </a:prstGeom>
        </p:spPr>
        <p:txBody>
          <a:bodyPr vert="horz" lIns="92078" tIns="46039" rIns="92078" bIns="4603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826" y="9428309"/>
            <a:ext cx="2946246" cy="496731"/>
          </a:xfrm>
          <a:prstGeom prst="rect">
            <a:avLst/>
          </a:prstGeom>
        </p:spPr>
        <p:txBody>
          <a:bodyPr vert="horz" lIns="92078" tIns="46039" rIns="92078" bIns="46039" rtlCol="0" anchor="b"/>
          <a:lstStyle>
            <a:lvl1pPr algn="r">
              <a:defRPr sz="1200"/>
            </a:lvl1pPr>
          </a:lstStyle>
          <a:p>
            <a:fld id="{F9FBAF80-EA8F-4B4C-ACA1-92911916D112}" type="slidenum">
              <a:rPr kumimoji="1" lang="ja-JP" altLang="en-US" smtClean="0"/>
              <a:pPr/>
              <a:t>‹#›</a:t>
            </a:fld>
            <a:endParaRPr kumimoji="1" lang="ja-JP" altLang="en-US"/>
          </a:p>
        </p:txBody>
      </p:sp>
    </p:spTree>
    <p:extLst>
      <p:ext uri="{BB962C8B-B14F-4D97-AF65-F5344CB8AC3E}">
        <p14:creationId xmlns:p14="http://schemas.microsoft.com/office/powerpoint/2010/main" val="9150850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a:ln/>
        </p:spPr>
      </p:sp>
      <p:sp>
        <p:nvSpPr>
          <p:cNvPr id="276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ja-JP" altLang="en-US" dirty="0" smtClean="0"/>
          </a:p>
        </p:txBody>
      </p:sp>
      <p:sp>
        <p:nvSpPr>
          <p:cNvPr id="276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859" eaLnBrk="0" hangingPunct="0">
              <a:spcBef>
                <a:spcPct val="30000"/>
              </a:spcBef>
              <a:defRPr kumimoji="1" sz="1200">
                <a:solidFill>
                  <a:schemeClr val="tx1"/>
                </a:solidFill>
                <a:latin typeface="Times New Roman" pitchFamily="18" charset="0"/>
                <a:ea typeface="ＭＳ Ｐ明朝" pitchFamily="18" charset="-128"/>
              </a:defRPr>
            </a:lvl1pPr>
            <a:lvl2pPr marL="748374" indent="-287836" defTabSz="949859" eaLnBrk="0" hangingPunct="0">
              <a:spcBef>
                <a:spcPct val="30000"/>
              </a:spcBef>
              <a:defRPr kumimoji="1" sz="1200">
                <a:solidFill>
                  <a:schemeClr val="tx1"/>
                </a:solidFill>
                <a:latin typeface="Times New Roman" pitchFamily="18" charset="0"/>
                <a:ea typeface="ＭＳ Ｐ明朝" pitchFamily="18" charset="-128"/>
              </a:defRPr>
            </a:lvl2pPr>
            <a:lvl3pPr marL="1151344" indent="-230269" defTabSz="949859" eaLnBrk="0" hangingPunct="0">
              <a:spcBef>
                <a:spcPct val="30000"/>
              </a:spcBef>
              <a:defRPr kumimoji="1" sz="1200">
                <a:solidFill>
                  <a:schemeClr val="tx1"/>
                </a:solidFill>
                <a:latin typeface="Times New Roman" pitchFamily="18" charset="0"/>
                <a:ea typeface="ＭＳ Ｐ明朝" pitchFamily="18" charset="-128"/>
              </a:defRPr>
            </a:lvl3pPr>
            <a:lvl4pPr marL="1611881" indent="-230269" defTabSz="949859" eaLnBrk="0" hangingPunct="0">
              <a:spcBef>
                <a:spcPct val="30000"/>
              </a:spcBef>
              <a:defRPr kumimoji="1" sz="1200">
                <a:solidFill>
                  <a:schemeClr val="tx1"/>
                </a:solidFill>
                <a:latin typeface="Times New Roman" pitchFamily="18" charset="0"/>
                <a:ea typeface="ＭＳ Ｐ明朝" pitchFamily="18" charset="-128"/>
              </a:defRPr>
            </a:lvl4pPr>
            <a:lvl5pPr marL="2072419" indent="-230269" defTabSz="949859" eaLnBrk="0" hangingPunct="0">
              <a:spcBef>
                <a:spcPct val="30000"/>
              </a:spcBef>
              <a:defRPr kumimoji="1" sz="1200">
                <a:solidFill>
                  <a:schemeClr val="tx1"/>
                </a:solidFill>
                <a:latin typeface="Times New Roman" pitchFamily="18" charset="0"/>
                <a:ea typeface="ＭＳ Ｐ明朝" pitchFamily="18" charset="-128"/>
              </a:defRPr>
            </a:lvl5pPr>
            <a:lvl6pPr marL="2532957" indent="-230269" defTabSz="94985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93494" indent="-230269" defTabSz="94985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54032" indent="-230269" defTabSz="94985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14569" indent="-230269" defTabSz="94985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C3238AD6-D780-4443-9EE8-757BA55CF6F2}" type="slidenum">
              <a:rPr lang="ja-JP" altLang="en-US" smtClean="0">
                <a:ea typeface="ＭＳ Ｐゴシック" charset="-128"/>
              </a:rPr>
              <a:pPr eaLnBrk="1" hangingPunct="1">
                <a:spcBef>
                  <a:spcPct val="0"/>
                </a:spcBef>
              </a:pPr>
              <a:t>1</a:t>
            </a:fld>
            <a:endParaRPr lang="ja-JP" altLang="en-US" smtClean="0">
              <a:ea typeface="ＭＳ Ｐゴシック" charset="-128"/>
            </a:endParaRPr>
          </a:p>
        </p:txBody>
      </p:sp>
    </p:spTree>
    <p:extLst>
      <p:ext uri="{BB962C8B-B14F-4D97-AF65-F5344CB8AC3E}">
        <p14:creationId xmlns:p14="http://schemas.microsoft.com/office/powerpoint/2010/main" val="100324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r>
              <a:rPr lang="zh-TW" altLang="en-US" b="1" dirty="0">
                <a:latin typeface="Meiryo UI" panose="020B0604030504040204" pitchFamily="50" charset="-128"/>
                <a:ea typeface="Meiryo UI" panose="020B0604030504040204" pitchFamily="50" charset="-128"/>
              </a:rPr>
              <a:t>公益財団法人　日本海事広報協会</a:t>
            </a:r>
            <a:endParaRPr lang="en-US" altLang="ja-JP" b="1" dirty="0">
              <a:latin typeface="Meiryo UI" panose="020B0604030504040204" pitchFamily="50" charset="-128"/>
              <a:ea typeface="Meiryo UI" panose="020B0604030504040204" pitchFamily="50" charset="-128"/>
            </a:endParaRPr>
          </a:p>
          <a:p>
            <a:r>
              <a:rPr lang="en-US" altLang="ja-JP" u="sng" kern="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5)</a:t>
            </a:r>
            <a:r>
              <a:rPr lang="ja-JP" altLang="ja-JP" u="sng" kern="0" dirty="0" smtClean="0">
                <a:solidFill>
                  <a:srgbClr val="000000"/>
                </a:solidFill>
                <a:latin typeface="Century" panose="02040604050505020304" pitchFamily="18" charset="0"/>
                <a:cs typeface="Times New Roman" panose="02020603050405020304" pitchFamily="18" charset="0"/>
              </a:rPr>
              <a:t>所感</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kern="0" dirty="0" smtClean="0">
                <a:solidFill>
                  <a:srgbClr val="000000"/>
                </a:solidFill>
                <a:latin typeface="Century" panose="02040604050505020304" pitchFamily="18" charset="0"/>
                <a:cs typeface="Times New Roman" panose="02020603050405020304" pitchFamily="18" charset="0"/>
              </a:rPr>
              <a:t>今回の事業は各地元自治体及び教育委員会・各学校教諭の理解と協力があってこそのものであったが、海の学習を深める中で子供達の海に関する理解促進、未来の海への主体的貢献意識高揚の面で目覚ましい成果があがった。今回の成功体験を踏まえ、自治体・教育委員会・教諭からは事業フォーマットへの高い評価を頂くとともに、来年度以降の同様の事業の継続実施について強い要望を受けている。</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2</a:t>
            </a:fld>
            <a:endParaRPr kumimoji="1" lang="ja-JP" altLang="en-US"/>
          </a:p>
        </p:txBody>
      </p:sp>
    </p:spTree>
    <p:extLst>
      <p:ext uri="{BB962C8B-B14F-4D97-AF65-F5344CB8AC3E}">
        <p14:creationId xmlns:p14="http://schemas.microsoft.com/office/powerpoint/2010/main" val="236935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　　　　（表面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カラー）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タイトル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「私たちが住む地元で活躍した</a:t>
            </a:r>
            <a:r>
              <a:rPr lang="ja-JP" altLang="ja-JP" dirty="0">
                <a:latin typeface="Meiryo UI" panose="020B0604030504040204" pitchFamily="50" charset="-128"/>
                <a:ea typeface="Meiryo UI" panose="020B0604030504040204" pitchFamily="50" charset="-128"/>
              </a:rPr>
              <a:t>北前船を調べよう！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調査ポイント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①　北前船が運んだもの、北前船で運ばれてきたもの</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②　北前船が地元に残してくれたもの　（食文化、遺構、豪商、祭り・芸能など）</a:t>
            </a:r>
          </a:p>
          <a:p>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③　北前船が行き来した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現在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a:t>
            </a:r>
            <a:r>
              <a:rPr lang="ja-JP" altLang="ja-JP" dirty="0">
                <a:latin typeface="Meiryo UI" panose="020B0604030504040204" pitchFamily="50" charset="-128"/>
                <a:ea typeface="Meiryo UI" panose="020B0604030504040204" pitchFamily="50" charset="-128"/>
              </a:rPr>
              <a:t>港</a:t>
            </a:r>
            <a:r>
              <a:rPr lang="ja-JP" altLang="en-US" dirty="0">
                <a:latin typeface="Meiryo UI" panose="020B0604030504040204" pitchFamily="50" charset="-128"/>
                <a:ea typeface="Meiryo UI" panose="020B0604030504040204" pitchFamily="50" charset="-128"/>
              </a:rPr>
              <a:t>について</a:t>
            </a:r>
            <a:r>
              <a:rPr lang="ja-JP" altLang="ja-JP" dirty="0">
                <a:latin typeface="Meiryo UI" panose="020B0604030504040204" pitchFamily="50" charset="-128"/>
                <a:ea typeface="Meiryo UI" panose="020B0604030504040204" pitchFamily="50" charset="-128"/>
              </a:rPr>
              <a:t>考えてみよう</a:t>
            </a:r>
            <a:r>
              <a:rPr lang="ja-JP" altLang="en-US" dirty="0">
                <a:latin typeface="Meiryo UI" panose="020B0604030504040204" pitchFamily="50" charset="-128"/>
                <a:ea typeface="Meiryo UI" panose="020B0604030504040204" pitchFamily="50" charset="-128"/>
              </a:rPr>
              <a:t>（①②を経て）</a:t>
            </a:r>
            <a:r>
              <a:rPr lang="ja-JP"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その他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＊北前船の概要　＊日本財団ロゴ</a:t>
            </a:r>
            <a:r>
              <a:rPr lang="ja-JP" altLang="en-US" dirty="0">
                <a:latin typeface="Meiryo UI" panose="020B0604030504040204" pitchFamily="50" charset="-128"/>
                <a:ea typeface="Meiryo UI" panose="020B0604030504040204" pitchFamily="50" charset="-128"/>
              </a:rPr>
              <a:t>・事業説明文</a:t>
            </a:r>
            <a:r>
              <a:rPr lang="ja-JP"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＊提出方法</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＊個人情報レギュレーション</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お問合せ</a:t>
            </a:r>
            <a:r>
              <a:rPr lang="ja-JP" altLang="en-US" dirty="0">
                <a:latin typeface="Meiryo UI" panose="020B0604030504040204" pitchFamily="50" charset="-128"/>
                <a:ea typeface="Meiryo UI" panose="020B0604030504040204" pitchFamily="50" charset="-128"/>
              </a:rPr>
              <a:t>先（</a:t>
            </a:r>
            <a:r>
              <a:rPr lang="ja-JP" altLang="ja-JP" dirty="0">
                <a:latin typeface="Meiryo UI" panose="020B0604030504040204" pitchFamily="50" charset="-128"/>
                <a:ea typeface="Meiryo UI" panose="020B0604030504040204" pitchFamily="50" charset="-128"/>
              </a:rPr>
              <a:t>北前船交流拡大機構内事務局</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TEL</a:t>
            </a:r>
            <a:r>
              <a:rPr lang="ja-JP" altLang="en-US" dirty="0">
                <a:latin typeface="Meiryo UI" panose="020B0604030504040204" pitchFamily="50" charset="-128"/>
                <a:ea typeface="Meiryo UI" panose="020B0604030504040204" pitchFamily="50" charset="-128"/>
              </a:rPr>
              <a:t>・受付</a:t>
            </a:r>
            <a:r>
              <a:rPr lang="ja-JP" altLang="ja-JP" dirty="0">
                <a:latin typeface="Meiryo UI" panose="020B0604030504040204" pitchFamily="50" charset="-128"/>
                <a:ea typeface="Meiryo UI" panose="020B0604030504040204" pitchFamily="50" charset="-128"/>
              </a:rPr>
              <a:t>時間）</a:t>
            </a:r>
          </a:p>
          <a:p>
            <a:r>
              <a:rPr lang="ja-JP" altLang="en-US" dirty="0">
                <a:latin typeface="Meiryo UI" panose="020B0604030504040204" pitchFamily="50" charset="-128"/>
                <a:ea typeface="Meiryo UI" panose="020B0604030504040204" pitchFamily="50" charset="-128"/>
              </a:rPr>
              <a:t>　　　　　　　　　　　　　（裏面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モノクロ）　　　　　　</a:t>
            </a:r>
            <a:r>
              <a:rPr lang="ja-JP" altLang="ja-JP" dirty="0">
                <a:latin typeface="Meiryo UI" panose="020B0604030504040204" pitchFamily="50" charset="-128"/>
                <a:ea typeface="Meiryo UI" panose="020B0604030504040204" pitchFamily="50" charset="-128"/>
              </a:rPr>
              <a:t>北前船こども新聞のフォーマット</a:t>
            </a:r>
            <a:endParaRPr lang="en-US" altLang="ja-JP" dirty="0">
              <a:latin typeface="Meiryo UI" panose="020B0604030504040204" pitchFamily="50" charset="-128"/>
              <a:ea typeface="Meiryo UI" panose="020B0604030504040204" pitchFamily="50" charset="-128"/>
            </a:endParaRPr>
          </a:p>
          <a:p>
            <a:pPr defTabSz="921075">
              <a:defRPr/>
            </a:pPr>
            <a:r>
              <a:rPr lang="ja-JP" altLang="en-US" b="1" dirty="0"/>
              <a:t>②モデル校に送る　自由研究シート　（</a:t>
            </a:r>
            <a:r>
              <a:rPr lang="en-US" altLang="ja-JP" dirty="0"/>
              <a:t>A4</a:t>
            </a:r>
            <a:r>
              <a:rPr lang="ja-JP" altLang="ja-JP" dirty="0"/>
              <a:t>両面　カラー</a:t>
            </a:r>
            <a:r>
              <a:rPr lang="en-US" altLang="ja-JP" dirty="0"/>
              <a:t>/</a:t>
            </a:r>
            <a:r>
              <a:rPr lang="ja-JP" altLang="ja-JP" dirty="0"/>
              <a:t>モノクロ</a:t>
            </a:r>
            <a:r>
              <a:rPr lang="ja-JP" altLang="en-US" b="1" dirty="0"/>
              <a:t>）　</a:t>
            </a:r>
            <a:endParaRPr lang="en-US"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3</a:t>
            </a:fld>
            <a:endParaRPr kumimoji="1" lang="ja-JP" altLang="en-US"/>
          </a:p>
        </p:txBody>
      </p:sp>
    </p:spTree>
    <p:extLst>
      <p:ext uri="{BB962C8B-B14F-4D97-AF65-F5344CB8AC3E}">
        <p14:creationId xmlns:p14="http://schemas.microsoft.com/office/powerpoint/2010/main" val="123155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　　　　（表面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カラー）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タイトル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「私たちが住む地元で活躍した</a:t>
            </a:r>
            <a:r>
              <a:rPr lang="ja-JP" altLang="ja-JP" dirty="0">
                <a:latin typeface="Meiryo UI" panose="020B0604030504040204" pitchFamily="50" charset="-128"/>
                <a:ea typeface="Meiryo UI" panose="020B0604030504040204" pitchFamily="50" charset="-128"/>
              </a:rPr>
              <a:t>北前船を調べよう！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調査ポイント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①　北前船が運んだもの、北前船で運ばれてきたもの</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②　北前船が地元に残してくれたもの　（食文化、遺構、豪商、祭り・芸能など）</a:t>
            </a:r>
          </a:p>
          <a:p>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③　北前船が行き来した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現在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a:t>
            </a:r>
            <a:r>
              <a:rPr lang="ja-JP" altLang="ja-JP" dirty="0">
                <a:latin typeface="Meiryo UI" panose="020B0604030504040204" pitchFamily="50" charset="-128"/>
                <a:ea typeface="Meiryo UI" panose="020B0604030504040204" pitchFamily="50" charset="-128"/>
              </a:rPr>
              <a:t>港</a:t>
            </a:r>
            <a:r>
              <a:rPr lang="ja-JP" altLang="en-US" dirty="0">
                <a:latin typeface="Meiryo UI" panose="020B0604030504040204" pitchFamily="50" charset="-128"/>
                <a:ea typeface="Meiryo UI" panose="020B0604030504040204" pitchFamily="50" charset="-128"/>
              </a:rPr>
              <a:t>について</a:t>
            </a:r>
            <a:r>
              <a:rPr lang="ja-JP" altLang="ja-JP" dirty="0">
                <a:latin typeface="Meiryo UI" panose="020B0604030504040204" pitchFamily="50" charset="-128"/>
                <a:ea typeface="Meiryo UI" panose="020B0604030504040204" pitchFamily="50" charset="-128"/>
              </a:rPr>
              <a:t>考えてみよう</a:t>
            </a:r>
            <a:r>
              <a:rPr lang="ja-JP" altLang="en-US" dirty="0">
                <a:latin typeface="Meiryo UI" panose="020B0604030504040204" pitchFamily="50" charset="-128"/>
                <a:ea typeface="Meiryo UI" panose="020B0604030504040204" pitchFamily="50" charset="-128"/>
              </a:rPr>
              <a:t>（①②を経て）</a:t>
            </a:r>
            <a:r>
              <a:rPr lang="ja-JP"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その他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＊北前船の概要　＊日本財団ロゴ</a:t>
            </a:r>
            <a:r>
              <a:rPr lang="ja-JP" altLang="en-US" dirty="0">
                <a:latin typeface="Meiryo UI" panose="020B0604030504040204" pitchFamily="50" charset="-128"/>
                <a:ea typeface="Meiryo UI" panose="020B0604030504040204" pitchFamily="50" charset="-128"/>
              </a:rPr>
              <a:t>・事業説明文</a:t>
            </a:r>
            <a:r>
              <a:rPr lang="ja-JP"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＊提出方法</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＊個人情報レギュレーション</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お問合せ</a:t>
            </a:r>
            <a:r>
              <a:rPr lang="ja-JP" altLang="en-US" dirty="0">
                <a:latin typeface="Meiryo UI" panose="020B0604030504040204" pitchFamily="50" charset="-128"/>
                <a:ea typeface="Meiryo UI" panose="020B0604030504040204" pitchFamily="50" charset="-128"/>
              </a:rPr>
              <a:t>先（</a:t>
            </a:r>
            <a:r>
              <a:rPr lang="ja-JP" altLang="ja-JP" dirty="0">
                <a:latin typeface="Meiryo UI" panose="020B0604030504040204" pitchFamily="50" charset="-128"/>
                <a:ea typeface="Meiryo UI" panose="020B0604030504040204" pitchFamily="50" charset="-128"/>
              </a:rPr>
              <a:t>北前船交流拡大機構内事務局</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TEL</a:t>
            </a:r>
            <a:r>
              <a:rPr lang="ja-JP" altLang="en-US" dirty="0">
                <a:latin typeface="Meiryo UI" panose="020B0604030504040204" pitchFamily="50" charset="-128"/>
                <a:ea typeface="Meiryo UI" panose="020B0604030504040204" pitchFamily="50" charset="-128"/>
              </a:rPr>
              <a:t>・受付</a:t>
            </a:r>
            <a:r>
              <a:rPr lang="ja-JP" altLang="ja-JP" dirty="0">
                <a:latin typeface="Meiryo UI" panose="020B0604030504040204" pitchFamily="50" charset="-128"/>
                <a:ea typeface="Meiryo UI" panose="020B0604030504040204" pitchFamily="50" charset="-128"/>
              </a:rPr>
              <a:t>時間）</a:t>
            </a:r>
          </a:p>
          <a:p>
            <a:r>
              <a:rPr lang="ja-JP" altLang="en-US" dirty="0">
                <a:latin typeface="Meiryo UI" panose="020B0604030504040204" pitchFamily="50" charset="-128"/>
                <a:ea typeface="Meiryo UI" panose="020B0604030504040204" pitchFamily="50" charset="-128"/>
              </a:rPr>
              <a:t>　　　　　　　　　　　　　（裏面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モノクロ）　　　　　　</a:t>
            </a:r>
            <a:r>
              <a:rPr lang="ja-JP" altLang="ja-JP" dirty="0">
                <a:latin typeface="Meiryo UI" panose="020B0604030504040204" pitchFamily="50" charset="-128"/>
                <a:ea typeface="Meiryo UI" panose="020B0604030504040204" pitchFamily="50" charset="-128"/>
              </a:rPr>
              <a:t>北前船こども新聞のフォーマット</a:t>
            </a:r>
            <a:endParaRPr lang="en-US" altLang="ja-JP" dirty="0">
              <a:latin typeface="Meiryo UI" panose="020B0604030504040204" pitchFamily="50" charset="-128"/>
              <a:ea typeface="Meiryo UI" panose="020B0604030504040204" pitchFamily="50" charset="-128"/>
            </a:endParaRPr>
          </a:p>
          <a:p>
            <a:pPr defTabSz="921075">
              <a:defRPr/>
            </a:pPr>
            <a:r>
              <a:rPr lang="ja-JP" altLang="en-US" b="1" dirty="0"/>
              <a:t>②モデル校に送る　自由研究シート　（</a:t>
            </a:r>
            <a:r>
              <a:rPr lang="en-US" altLang="ja-JP" dirty="0"/>
              <a:t>A4</a:t>
            </a:r>
            <a:r>
              <a:rPr lang="ja-JP" altLang="ja-JP" dirty="0"/>
              <a:t>両面　カラー</a:t>
            </a:r>
            <a:r>
              <a:rPr lang="en-US" altLang="ja-JP" dirty="0"/>
              <a:t>/</a:t>
            </a:r>
            <a:r>
              <a:rPr lang="ja-JP" altLang="ja-JP" dirty="0"/>
              <a:t>モノクロ</a:t>
            </a:r>
            <a:r>
              <a:rPr lang="ja-JP" altLang="en-US" b="1" dirty="0"/>
              <a:t>）　</a:t>
            </a:r>
            <a:endParaRPr lang="en-US"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4</a:t>
            </a:fld>
            <a:endParaRPr kumimoji="1" lang="ja-JP" altLang="en-US"/>
          </a:p>
        </p:txBody>
      </p:sp>
    </p:spTree>
    <p:extLst>
      <p:ext uri="{BB962C8B-B14F-4D97-AF65-F5344CB8AC3E}">
        <p14:creationId xmlns:p14="http://schemas.microsoft.com/office/powerpoint/2010/main" val="68720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　　　　（表面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カラー）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タイトル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「私たちが住む地元で活躍した</a:t>
            </a:r>
            <a:r>
              <a:rPr lang="ja-JP" altLang="ja-JP" dirty="0">
                <a:latin typeface="Meiryo UI" panose="020B0604030504040204" pitchFamily="50" charset="-128"/>
                <a:ea typeface="Meiryo UI" panose="020B0604030504040204" pitchFamily="50" charset="-128"/>
              </a:rPr>
              <a:t>北前船を調べよう！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調査ポイント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①　北前船が運んだもの、北前船で運ばれてきたもの</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②　北前船が地元に残してくれたもの　（食文化、遺構、豪商、祭り・芸能など）</a:t>
            </a:r>
          </a:p>
          <a:p>
            <a:r>
              <a:rPr lang="ja-JP" altLang="en-US" dirty="0">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③　北前船が行き来した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現在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a:t>
            </a:r>
            <a:r>
              <a:rPr lang="ja-JP" altLang="ja-JP" dirty="0">
                <a:latin typeface="Meiryo UI" panose="020B0604030504040204" pitchFamily="50" charset="-128"/>
                <a:ea typeface="Meiryo UI" panose="020B0604030504040204" pitchFamily="50" charset="-128"/>
              </a:rPr>
              <a:t>港</a:t>
            </a:r>
            <a:r>
              <a:rPr lang="ja-JP" altLang="en-US" dirty="0">
                <a:latin typeface="Meiryo UI" panose="020B0604030504040204" pitchFamily="50" charset="-128"/>
                <a:ea typeface="Meiryo UI" panose="020B0604030504040204" pitchFamily="50" charset="-128"/>
              </a:rPr>
              <a:t>について</a:t>
            </a:r>
            <a:r>
              <a:rPr lang="ja-JP" altLang="ja-JP" dirty="0">
                <a:latin typeface="Meiryo UI" panose="020B0604030504040204" pitchFamily="50" charset="-128"/>
                <a:ea typeface="Meiryo UI" panose="020B0604030504040204" pitchFamily="50" charset="-128"/>
              </a:rPr>
              <a:t>考えてみよう</a:t>
            </a:r>
            <a:r>
              <a:rPr lang="ja-JP" altLang="en-US" dirty="0">
                <a:latin typeface="Meiryo UI" panose="020B0604030504040204" pitchFamily="50" charset="-128"/>
                <a:ea typeface="Meiryo UI" panose="020B0604030504040204" pitchFamily="50" charset="-128"/>
              </a:rPr>
              <a:t>（①②を経て）</a:t>
            </a:r>
            <a:r>
              <a:rPr lang="ja-JP"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その他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＊北前船の概要　＊日本財団ロゴ</a:t>
            </a:r>
            <a:r>
              <a:rPr lang="ja-JP" altLang="en-US" dirty="0">
                <a:latin typeface="Meiryo UI" panose="020B0604030504040204" pitchFamily="50" charset="-128"/>
                <a:ea typeface="Meiryo UI" panose="020B0604030504040204" pitchFamily="50" charset="-128"/>
              </a:rPr>
              <a:t>・事業説明文</a:t>
            </a:r>
            <a:r>
              <a:rPr lang="ja-JP"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＊提出方法</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＊個人情報レギュレーション</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お問合せ</a:t>
            </a:r>
            <a:r>
              <a:rPr lang="ja-JP" altLang="en-US" dirty="0">
                <a:latin typeface="Meiryo UI" panose="020B0604030504040204" pitchFamily="50" charset="-128"/>
                <a:ea typeface="Meiryo UI" panose="020B0604030504040204" pitchFamily="50" charset="-128"/>
              </a:rPr>
              <a:t>先（</a:t>
            </a:r>
            <a:r>
              <a:rPr lang="ja-JP" altLang="ja-JP" dirty="0">
                <a:latin typeface="Meiryo UI" panose="020B0604030504040204" pitchFamily="50" charset="-128"/>
                <a:ea typeface="Meiryo UI" panose="020B0604030504040204" pitchFamily="50" charset="-128"/>
              </a:rPr>
              <a:t>北前船交流拡大機構内事務局</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TEL</a:t>
            </a:r>
            <a:r>
              <a:rPr lang="ja-JP" altLang="en-US" dirty="0">
                <a:latin typeface="Meiryo UI" panose="020B0604030504040204" pitchFamily="50" charset="-128"/>
                <a:ea typeface="Meiryo UI" panose="020B0604030504040204" pitchFamily="50" charset="-128"/>
              </a:rPr>
              <a:t>・受付</a:t>
            </a:r>
            <a:r>
              <a:rPr lang="ja-JP" altLang="ja-JP" dirty="0">
                <a:latin typeface="Meiryo UI" panose="020B0604030504040204" pitchFamily="50" charset="-128"/>
                <a:ea typeface="Meiryo UI" panose="020B0604030504040204" pitchFamily="50" charset="-128"/>
              </a:rPr>
              <a:t>時間）</a:t>
            </a:r>
          </a:p>
          <a:p>
            <a:r>
              <a:rPr lang="ja-JP" altLang="en-US" dirty="0">
                <a:latin typeface="Meiryo UI" panose="020B0604030504040204" pitchFamily="50" charset="-128"/>
                <a:ea typeface="Meiryo UI" panose="020B0604030504040204" pitchFamily="50" charset="-128"/>
              </a:rPr>
              <a:t>　　　　　　　　　　　　　（裏面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モノクロ）　　　　　　</a:t>
            </a:r>
            <a:r>
              <a:rPr lang="ja-JP" altLang="ja-JP" dirty="0">
                <a:latin typeface="Meiryo UI" panose="020B0604030504040204" pitchFamily="50" charset="-128"/>
                <a:ea typeface="Meiryo UI" panose="020B0604030504040204" pitchFamily="50" charset="-128"/>
              </a:rPr>
              <a:t>北前船こども新聞のフォーマット</a:t>
            </a:r>
            <a:endParaRPr lang="en-US" altLang="ja-JP" dirty="0">
              <a:latin typeface="Meiryo UI" panose="020B0604030504040204" pitchFamily="50" charset="-128"/>
              <a:ea typeface="Meiryo UI" panose="020B0604030504040204" pitchFamily="50" charset="-128"/>
            </a:endParaRPr>
          </a:p>
          <a:p>
            <a:pPr defTabSz="921075">
              <a:defRPr/>
            </a:pPr>
            <a:r>
              <a:rPr lang="ja-JP" altLang="en-US" b="1" dirty="0"/>
              <a:t>②モデル校に送る　自由研究シート　（</a:t>
            </a:r>
            <a:r>
              <a:rPr lang="en-US" altLang="ja-JP" dirty="0"/>
              <a:t>A4</a:t>
            </a:r>
            <a:r>
              <a:rPr lang="ja-JP" altLang="ja-JP" dirty="0"/>
              <a:t>両面　カラー</a:t>
            </a:r>
            <a:r>
              <a:rPr lang="en-US" altLang="ja-JP" dirty="0"/>
              <a:t>/</a:t>
            </a:r>
            <a:r>
              <a:rPr lang="ja-JP" altLang="ja-JP" dirty="0"/>
              <a:t>モノクロ</a:t>
            </a:r>
            <a:r>
              <a:rPr lang="ja-JP" altLang="en-US" b="1" dirty="0"/>
              <a:t>）　</a:t>
            </a:r>
            <a:endParaRPr lang="en-US"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5</a:t>
            </a:fld>
            <a:endParaRPr kumimoji="1" lang="ja-JP" altLang="en-US"/>
          </a:p>
        </p:txBody>
      </p:sp>
    </p:spTree>
    <p:extLst>
      <p:ext uri="{BB962C8B-B14F-4D97-AF65-F5344CB8AC3E}">
        <p14:creationId xmlns:p14="http://schemas.microsoft.com/office/powerpoint/2010/main" val="227850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lang="ja-JP" altLang="en-US" dirty="0">
                <a:solidFill>
                  <a:srgbClr val="FF0000"/>
                </a:solidFill>
                <a:latin typeface="Meiryo UI" panose="020B0604030504040204" pitchFamily="50" charset="-128"/>
                <a:ea typeface="Meiryo UI" panose="020B0604030504040204" pitchFamily="50" charset="-128"/>
              </a:rPr>
              <a:t>■局への依頼事項　　　：　</a:t>
            </a:r>
            <a:r>
              <a:rPr lang="ja-JP" altLang="ja-JP" dirty="0">
                <a:solidFill>
                  <a:srgbClr val="FF0000"/>
                </a:solidFill>
                <a:latin typeface="Meiryo UI" panose="020B0604030504040204" pitchFamily="50" charset="-128"/>
                <a:ea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rPr>
              <a:t>→</a:t>
            </a:r>
            <a:r>
              <a:rPr lang="ja-JP" altLang="ja-JP" dirty="0">
                <a:solidFill>
                  <a:srgbClr val="FF0000"/>
                </a:solidFill>
                <a:latin typeface="Meiryo UI" panose="020B0604030504040204" pitchFamily="50" charset="-128"/>
                <a:ea typeface="Meiryo UI" panose="020B0604030504040204" pitchFamily="50" charset="-128"/>
              </a:rPr>
              <a:t>エリア事務局</a:t>
            </a:r>
            <a:r>
              <a:rPr lang="ja-JP" altLang="en-US" dirty="0">
                <a:solidFill>
                  <a:srgbClr val="FF0000"/>
                </a:solidFill>
                <a:latin typeface="Meiryo UI" panose="020B0604030504040204" pitchFamily="50" charset="-128"/>
                <a:ea typeface="Meiryo UI" panose="020B0604030504040204" pitchFamily="50" charset="-128"/>
              </a:rPr>
              <a:t>ご担当者と</a:t>
            </a:r>
            <a:r>
              <a:rPr lang="ja-JP" altLang="ja-JP" dirty="0">
                <a:solidFill>
                  <a:srgbClr val="FF0000"/>
                </a:solidFill>
                <a:latin typeface="Meiryo UI" panose="020B0604030504040204" pitchFamily="50" charset="-128"/>
                <a:ea typeface="Meiryo UI" panose="020B0604030504040204" pitchFamily="50" charset="-128"/>
              </a:rPr>
              <a:t>市町担当者</a:t>
            </a:r>
            <a:r>
              <a:rPr lang="ja-JP" altLang="en-US" dirty="0">
                <a:solidFill>
                  <a:srgbClr val="FF0000"/>
                </a:solidFill>
                <a:latin typeface="Meiryo UI" panose="020B0604030504040204" pitchFamily="50" charset="-128"/>
                <a:ea typeface="Meiryo UI" panose="020B0604030504040204" pitchFamily="50" charset="-128"/>
              </a:rPr>
              <a:t>で、</a:t>
            </a:r>
            <a:r>
              <a:rPr lang="ja-JP" altLang="en-US" b="1" dirty="0">
                <a:solidFill>
                  <a:srgbClr val="FF0000"/>
                </a:solidFill>
                <a:latin typeface="Meiryo UI" panose="020B0604030504040204" pitchFamily="50" charset="-128"/>
                <a:ea typeface="Meiryo UI" panose="020B0604030504040204" pitchFamily="50" charset="-128"/>
              </a:rPr>
              <a:t>日程・場所・内容・講師</a:t>
            </a:r>
            <a:r>
              <a:rPr lang="ja-JP" altLang="en-US" dirty="0">
                <a:solidFill>
                  <a:srgbClr val="FF0000"/>
                </a:solidFill>
                <a:latin typeface="Meiryo UI" panose="020B0604030504040204" pitchFamily="50" charset="-128"/>
                <a:ea typeface="Meiryo UI" panose="020B0604030504040204" pitchFamily="50" charset="-128"/>
              </a:rPr>
              <a:t>等ご調整をお願い致します。</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rPr>
              <a:t>WS</a:t>
            </a:r>
            <a:r>
              <a:rPr lang="ja-JP" altLang="en-US" dirty="0">
                <a:solidFill>
                  <a:srgbClr val="FF0000"/>
                </a:solidFill>
                <a:latin typeface="Meiryo UI" panose="020B0604030504040204" pitchFamily="50" charset="-128"/>
                <a:ea typeface="Meiryo UI" panose="020B0604030504040204" pitchFamily="50" charset="-128"/>
              </a:rPr>
              <a:t>日程・場所（</a:t>
            </a:r>
            <a:r>
              <a:rPr lang="ja-JP" altLang="ja-JP" dirty="0">
                <a:solidFill>
                  <a:srgbClr val="FF0000"/>
                </a:solidFill>
                <a:latin typeface="Meiryo UI" panose="020B0604030504040204" pitchFamily="50" charset="-128"/>
                <a:ea typeface="Meiryo UI" panose="020B0604030504040204" pitchFamily="50" charset="-128"/>
              </a:rPr>
              <a:t>機構・市町・エリア事務局で協議し</a:t>
            </a:r>
            <a:r>
              <a:rPr lang="ja-JP" altLang="en-US"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夏休み前に確定・モデル校に連絡</a:t>
            </a:r>
            <a:r>
              <a:rPr lang="ja-JP" altLang="en-US" dirty="0">
                <a:solidFill>
                  <a:srgbClr val="FF0000"/>
                </a:solidFill>
                <a:latin typeface="Meiryo UI" panose="020B0604030504040204" pitchFamily="50" charset="-128"/>
                <a:ea typeface="Meiryo UI" panose="020B0604030504040204" pitchFamily="50" charset="-128"/>
              </a:rPr>
              <a:t>）</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参加人数確認（</a:t>
            </a:r>
            <a:r>
              <a:rPr lang="en-US" altLang="ja-JP" b="1" dirty="0">
                <a:solidFill>
                  <a:srgbClr val="FF0000"/>
                </a:solidFill>
                <a:latin typeface="Meiryo UI" panose="020B0604030504040204" pitchFamily="50" charset="-128"/>
                <a:ea typeface="Meiryo UI" panose="020B0604030504040204" pitchFamily="50" charset="-128"/>
              </a:rPr>
              <a:t>1</a:t>
            </a:r>
            <a:r>
              <a:rPr lang="ja-JP" altLang="en-US" b="1" dirty="0">
                <a:solidFill>
                  <a:srgbClr val="FF0000"/>
                </a:solidFill>
                <a:latin typeface="Meiryo UI" panose="020B0604030504040204" pitchFamily="50" charset="-128"/>
                <a:ea typeface="Meiryo UI" panose="020B0604030504040204" pitchFamily="50" charset="-128"/>
              </a:rPr>
              <a:t>クラスか５学年全クラスか</a:t>
            </a:r>
            <a:r>
              <a:rPr lang="ja-JP" altLang="en-US" dirty="0">
                <a:solidFill>
                  <a:srgbClr val="FF0000"/>
                </a:solidFill>
                <a:latin typeface="Meiryo UI" panose="020B0604030504040204" pitchFamily="50" charset="-128"/>
                <a:ea typeface="Meiryo UI" panose="020B0604030504040204" pitchFamily="50" charset="-128"/>
              </a:rPr>
              <a:t>）→市町担当者にご確認ください。</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＊講師確定（</a:t>
            </a:r>
            <a:r>
              <a:rPr lang="ja-JP" altLang="ja-JP" dirty="0">
                <a:solidFill>
                  <a:srgbClr val="FF0000"/>
                </a:solidFill>
                <a:latin typeface="Meiryo UI" panose="020B0604030504040204" pitchFamily="50" charset="-128"/>
                <a:ea typeface="Meiryo UI" panose="020B0604030504040204" pitchFamily="50" charset="-128"/>
              </a:rPr>
              <a:t>市町と機構</a:t>
            </a:r>
            <a:r>
              <a:rPr lang="ja-JP" altLang="en-US" dirty="0">
                <a:solidFill>
                  <a:srgbClr val="FF0000"/>
                </a:solidFill>
                <a:latin typeface="Meiryo UI" panose="020B0604030504040204" pitchFamily="50" charset="-128"/>
                <a:ea typeface="Meiryo UI" panose="020B0604030504040204" pitchFamily="50" charset="-128"/>
              </a:rPr>
              <a:t>とエリア事務局で</a:t>
            </a:r>
            <a:r>
              <a:rPr lang="ja-JP" altLang="ja-JP" dirty="0">
                <a:solidFill>
                  <a:srgbClr val="FF0000"/>
                </a:solidFill>
                <a:latin typeface="Meiryo UI" panose="020B0604030504040204" pitchFamily="50" charset="-128"/>
                <a:ea typeface="Meiryo UI" panose="020B0604030504040204" pitchFamily="50" charset="-128"/>
              </a:rPr>
              <a:t>調整</a:t>
            </a:r>
            <a:r>
              <a:rPr lang="ja-JP" altLang="en-US" dirty="0">
                <a:solidFill>
                  <a:srgbClr val="FF0000"/>
                </a:solidFill>
                <a:latin typeface="Meiryo UI" panose="020B0604030504040204" pitchFamily="50" charset="-128"/>
                <a:ea typeface="Meiryo UI" panose="020B0604030504040204" pitchFamily="50" charset="-128"/>
              </a:rPr>
              <a:t>　</a:t>
            </a:r>
            <a:r>
              <a:rPr lang="ja-JP" altLang="ja-JP" dirty="0">
                <a:solidFill>
                  <a:srgbClr val="FF0000"/>
                </a:solidFill>
                <a:latin typeface="Meiryo UI" panose="020B0604030504040204" pitchFamily="50" charset="-128"/>
                <a:ea typeface="Meiryo UI" panose="020B0604030504040204" pitchFamily="50" charset="-128"/>
              </a:rPr>
              <a:t>大学教授、市町担当者、語り部など地元北前船に精通した人物</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rPr>
              <a:t>WS</a:t>
            </a:r>
            <a:r>
              <a:rPr lang="ja-JP" altLang="en-US" dirty="0">
                <a:solidFill>
                  <a:srgbClr val="FF0000"/>
                </a:solidFill>
                <a:latin typeface="Meiryo UI" panose="020B0604030504040204" pitchFamily="50" charset="-128"/>
                <a:ea typeface="Meiryo UI" panose="020B0604030504040204" pitchFamily="50" charset="-128"/>
              </a:rPr>
              <a:t>内容（各地ごと）</a:t>
            </a:r>
            <a:r>
              <a:rPr lang="ja-JP" altLang="en-US" b="1" dirty="0">
                <a:solidFill>
                  <a:srgbClr val="FF0000"/>
                </a:solidFill>
                <a:latin typeface="Meiryo UI" panose="020B0604030504040204" pitchFamily="50" charset="-128"/>
                <a:ea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rPr>
              <a:t>WS</a:t>
            </a:r>
            <a:r>
              <a:rPr lang="ja-JP" altLang="en-US" b="1" dirty="0">
                <a:solidFill>
                  <a:srgbClr val="FF0000"/>
                </a:solidFill>
                <a:latin typeface="Meiryo UI" panose="020B0604030504040204" pitchFamily="50" charset="-128"/>
                <a:ea typeface="Meiryo UI" panose="020B0604030504040204" pitchFamily="50" charset="-128"/>
              </a:rPr>
              <a:t>実施マニュアル作成</a:t>
            </a:r>
            <a:r>
              <a:rPr lang="ja-JP"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＋ガイドブック制作用</a:t>
            </a:r>
            <a:r>
              <a:rPr lang="ja-JP" altLang="ja-JP" b="1" dirty="0">
                <a:solidFill>
                  <a:srgbClr val="FF0000"/>
                </a:solidFill>
                <a:latin typeface="Meiryo UI" panose="020B0604030504040204" pitchFamily="50" charset="-128"/>
                <a:ea typeface="Meiryo UI" panose="020B0604030504040204" pitchFamily="50" charset="-128"/>
              </a:rPr>
              <a:t>資料</a:t>
            </a:r>
            <a:r>
              <a:rPr lang="ja-JP" altLang="en-US" b="1" dirty="0">
                <a:solidFill>
                  <a:srgbClr val="FF0000"/>
                </a:solidFill>
                <a:latin typeface="Meiryo UI" panose="020B0604030504040204" pitchFamily="50" charset="-128"/>
                <a:ea typeface="Meiryo UI" panose="020B0604030504040204" pitchFamily="50" charset="-128"/>
              </a:rPr>
              <a:t>収集</a:t>
            </a:r>
            <a:r>
              <a:rPr lang="ja-JP" altLang="ja-JP" b="1" dirty="0">
                <a:solidFill>
                  <a:srgbClr val="FF0000"/>
                </a:solidFill>
                <a:latin typeface="Meiryo UI" panose="020B0604030504040204" pitchFamily="50" charset="-128"/>
                <a:ea typeface="Meiryo UI" panose="020B0604030504040204" pitchFamily="50" charset="-128"/>
              </a:rPr>
              <a:t>）</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→写真を抑えてください。（集合写真・・・調査の様子・・・・など　ガイドブック、報告書用）</a:t>
            </a:r>
            <a:r>
              <a:rPr lang="ja-JP" altLang="en-US" dirty="0">
                <a:solidFill>
                  <a:srgbClr val="FF0000"/>
                </a:solidFill>
                <a:latin typeface="Meiryo UI" panose="020B0604030504040204" pitchFamily="50" charset="-128"/>
                <a:ea typeface="Meiryo UI" panose="020B0604030504040204" pitchFamily="50" charset="-128"/>
              </a:rPr>
              <a:t>■市町への依頼事項　：　→各エリア事務局</a:t>
            </a:r>
            <a:r>
              <a:rPr lang="ja-JP" altLang="ja-JP" dirty="0">
                <a:solidFill>
                  <a:srgbClr val="FF0000"/>
                </a:solidFill>
                <a:latin typeface="Meiryo UI" panose="020B0604030504040204" pitchFamily="50" charset="-128"/>
                <a:ea typeface="Meiryo UI" panose="020B0604030504040204" pitchFamily="50" charset="-128"/>
              </a:rPr>
              <a:t>担当者</a:t>
            </a:r>
            <a:r>
              <a:rPr lang="ja-JP" altLang="en-US" dirty="0">
                <a:solidFill>
                  <a:srgbClr val="FF0000"/>
                </a:solidFill>
                <a:latin typeface="Meiryo UI" panose="020B0604030504040204" pitchFamily="50" charset="-128"/>
                <a:ea typeface="Meiryo UI" panose="020B0604030504040204" pitchFamily="50" charset="-128"/>
              </a:rPr>
              <a:t>と、日程・場所・内容・講師等ご相談させてください。</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＊日程・集合場所など</a:t>
            </a:r>
            <a:r>
              <a:rPr lang="ja-JP" altLang="en-US" u="sng" dirty="0">
                <a:solidFill>
                  <a:srgbClr val="FF0000"/>
                </a:solidFill>
                <a:latin typeface="Meiryo UI" panose="020B0604030504040204" pitchFamily="50" charset="-128"/>
                <a:ea typeface="Meiryo UI" panose="020B0604030504040204" pitchFamily="50" charset="-128"/>
              </a:rPr>
              <a:t>夏休み前に</a:t>
            </a:r>
            <a:r>
              <a:rPr lang="ja-JP" altLang="en-US" dirty="0">
                <a:solidFill>
                  <a:srgbClr val="FF0000"/>
                </a:solidFill>
                <a:latin typeface="Meiryo UI" panose="020B0604030504040204" pitchFamily="50" charset="-128"/>
                <a:ea typeface="Meiryo UI" panose="020B0604030504040204" pitchFamily="50" charset="-128"/>
              </a:rPr>
              <a:t>確定・モデル校に連絡（参加小学生へご連絡をお願いします）</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→参加人数をエリア事務局担当者へご連絡ください。　（</a:t>
            </a:r>
            <a:r>
              <a:rPr lang="en-US" altLang="ja-JP" dirty="0">
                <a:solidFill>
                  <a:srgbClr val="FF0000"/>
                </a:solidFill>
                <a:latin typeface="Meiryo UI" panose="020B0604030504040204" pitchFamily="50" charset="-128"/>
                <a:ea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rPr>
              <a:t>クラスまたは</a:t>
            </a:r>
            <a:r>
              <a:rPr lang="en-US" altLang="ja-JP" dirty="0">
                <a:solidFill>
                  <a:srgbClr val="FF0000"/>
                </a:solidFill>
                <a:latin typeface="Meiryo UI" panose="020B0604030504040204" pitchFamily="50" charset="-128"/>
                <a:ea typeface="Meiryo UI" panose="020B0604030504040204" pitchFamily="50" charset="-128"/>
              </a:rPr>
              <a:t>20</a:t>
            </a:r>
            <a:r>
              <a:rPr lang="ja-JP" altLang="en-US" dirty="0">
                <a:solidFill>
                  <a:srgbClr val="FF0000"/>
                </a:solidFill>
                <a:latin typeface="Meiryo UI" panose="020B0604030504040204" pitchFamily="50" charset="-128"/>
                <a:ea typeface="Meiryo UI" panose="020B0604030504040204" pitchFamily="50" charset="-128"/>
              </a:rPr>
              <a:t>名以上）</a:t>
            </a:r>
            <a:endParaRPr lang="en-US" altLang="ja-JP" dirty="0">
              <a:solidFill>
                <a:srgbClr val="FF0000"/>
              </a:solidFill>
              <a:latin typeface="Meiryo UI" panose="020B0604030504040204" pitchFamily="50" charset="-128"/>
              <a:ea typeface="Meiryo UI" panose="020B0604030504040204" pitchFamily="50" charset="-128"/>
            </a:endParaRPr>
          </a:p>
          <a:p>
            <a:endParaRPr lang="en-US" altLang="ja-JP" dirty="0">
              <a:solidFill>
                <a:srgbClr val="FF0000"/>
              </a:solidFill>
              <a:latin typeface="Meiryo UI" panose="020B0604030504040204" pitchFamily="50" charset="-128"/>
              <a:ea typeface="Meiryo UI" panose="020B0604030504040204" pitchFamily="50" charset="-128"/>
            </a:endParaRPr>
          </a:p>
          <a:p>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dirty="0" smtClean="0"/>
              <a:t>・北前船こども新聞　（データ、または写真）</a:t>
            </a:r>
          </a:p>
          <a:p>
            <a:r>
              <a:rPr lang="ja-JP" altLang="en-US" dirty="0" smtClean="0"/>
              <a:t>            　・北前船ガイドブック用材料</a:t>
            </a:r>
          </a:p>
          <a:p>
            <a:r>
              <a:rPr lang="ja-JP" altLang="en-US" dirty="0" smtClean="0"/>
              <a:t>　　　          ①私たちの町の北前船にキャッチコピーをつけよう　</a:t>
            </a:r>
          </a:p>
          <a:p>
            <a:r>
              <a:rPr lang="ja-JP" altLang="en-US" dirty="0" smtClean="0"/>
              <a:t>　　　　         → </a:t>
            </a:r>
            <a:r>
              <a:rPr lang="en-US" altLang="ja-JP" dirty="0" smtClean="0"/>
              <a:t>word</a:t>
            </a:r>
            <a:r>
              <a:rPr lang="ja-JP" altLang="en-US" dirty="0" smtClean="0"/>
              <a:t>などの文字ベース（</a:t>
            </a:r>
            <a:r>
              <a:rPr lang="en-US" altLang="ja-JP" dirty="0" smtClean="0"/>
              <a:t>15</a:t>
            </a:r>
            <a:r>
              <a:rPr lang="ja-JP" altLang="en-US" dirty="0" smtClean="0"/>
              <a:t>文字以内）</a:t>
            </a:r>
          </a:p>
          <a:p>
            <a:r>
              <a:rPr lang="ja-JP" altLang="en-US" dirty="0" smtClean="0"/>
              <a:t>　　　          ②海を越え北前船が地元から運んだもの（何をどこへ？）、</a:t>
            </a:r>
          </a:p>
          <a:p>
            <a:r>
              <a:rPr lang="ja-JP" altLang="en-US" dirty="0" smtClean="0"/>
              <a:t>　　　　　　　　　地元へ運んできたもの（どこから何を？）</a:t>
            </a:r>
          </a:p>
          <a:p>
            <a:r>
              <a:rPr lang="ja-JP" altLang="en-US" dirty="0" smtClean="0"/>
              <a:t>　　　　         →</a:t>
            </a:r>
            <a:r>
              <a:rPr lang="en-US" altLang="ja-JP" dirty="0" smtClean="0"/>
              <a:t>word</a:t>
            </a:r>
            <a:r>
              <a:rPr lang="ja-JP" altLang="en-US" dirty="0" smtClean="0"/>
              <a:t>などの文字ベース（</a:t>
            </a:r>
            <a:r>
              <a:rPr lang="en-US" altLang="ja-JP" dirty="0" smtClean="0"/>
              <a:t>80</a:t>
            </a:r>
            <a:r>
              <a:rPr lang="ja-JP" altLang="en-US" dirty="0" smtClean="0"/>
              <a:t>文字以内）と項目がわかる写真データ</a:t>
            </a:r>
          </a:p>
          <a:p>
            <a:r>
              <a:rPr lang="ja-JP" altLang="en-US" dirty="0" smtClean="0"/>
              <a:t>　　　　　　　　　（権利処理済のもの）各</a:t>
            </a:r>
            <a:r>
              <a:rPr lang="en-US" altLang="ja-JP" dirty="0" smtClean="0"/>
              <a:t>1-2</a:t>
            </a:r>
            <a:r>
              <a:rPr lang="ja-JP" altLang="en-US" dirty="0" smtClean="0"/>
              <a:t>点。</a:t>
            </a:r>
          </a:p>
          <a:p>
            <a:r>
              <a:rPr lang="ja-JP" altLang="en-US" dirty="0" smtClean="0"/>
              <a:t>　　　         ③北前船が私たちの町と海に残してくれたものは？</a:t>
            </a:r>
          </a:p>
          <a:p>
            <a:r>
              <a:rPr lang="ja-JP" altLang="en-US" dirty="0" smtClean="0"/>
              <a:t>　　　　        →</a:t>
            </a:r>
            <a:r>
              <a:rPr lang="en-US" altLang="ja-JP" dirty="0" smtClean="0"/>
              <a:t>ex</a:t>
            </a:r>
            <a:r>
              <a:rPr lang="ja-JP" altLang="en-US" dirty="0" smtClean="0"/>
              <a:t>）北前船に影響を受けた食文化や祭り・芸能文化、北前船ゆかり</a:t>
            </a:r>
          </a:p>
          <a:p>
            <a:r>
              <a:rPr lang="ja-JP" altLang="en-US" dirty="0" smtClean="0"/>
              <a:t>　　　　　　　　　　　の建物、北前船に乗っていた地元の有名人　など</a:t>
            </a:r>
          </a:p>
          <a:p>
            <a:r>
              <a:rPr lang="ja-JP" altLang="en-US" dirty="0" smtClean="0"/>
              <a:t>　　　　　　　　　　　</a:t>
            </a:r>
            <a:r>
              <a:rPr lang="en-US" altLang="ja-JP" dirty="0" smtClean="0"/>
              <a:t>word</a:t>
            </a:r>
            <a:r>
              <a:rPr lang="ja-JP" altLang="en-US" dirty="0" smtClean="0"/>
              <a:t>などの文字ベース（</a:t>
            </a:r>
            <a:r>
              <a:rPr lang="en-US" altLang="ja-JP" dirty="0" smtClean="0"/>
              <a:t>80</a:t>
            </a:r>
            <a:r>
              <a:rPr lang="ja-JP" altLang="en-US" dirty="0" smtClean="0"/>
              <a:t>文字以内）と項目がわかる</a:t>
            </a:r>
          </a:p>
          <a:p>
            <a:r>
              <a:rPr lang="ja-JP" altLang="en-US" dirty="0" smtClean="0"/>
              <a:t>　　　　　　　　　　　写真データ（権利処理済のもの）各</a:t>
            </a:r>
            <a:r>
              <a:rPr lang="en-US" altLang="ja-JP" dirty="0" smtClean="0"/>
              <a:t>1-2</a:t>
            </a:r>
            <a:r>
              <a:rPr lang="ja-JP" altLang="en-US" dirty="0" smtClean="0"/>
              <a:t>点。</a:t>
            </a:r>
          </a:p>
          <a:p>
            <a:r>
              <a:rPr lang="ja-JP" altLang="en-US" dirty="0" smtClean="0"/>
              <a:t>　         　　④北前船ＷＳで学んで、地元の海をどう思いましたか？　</a:t>
            </a:r>
          </a:p>
          <a:p>
            <a:r>
              <a:rPr lang="ja-JP" altLang="en-US" dirty="0" smtClean="0"/>
              <a:t>　　　　       →　北前船を通じ、子どもたちが「地元の海」について”</a:t>
            </a:r>
          </a:p>
          <a:p>
            <a:r>
              <a:rPr lang="ja-JP" altLang="en-US" dirty="0" smtClean="0"/>
              <a:t>　　　　　　　　　何を感じたか”など収集ください。</a:t>
            </a:r>
          </a:p>
          <a:p>
            <a:r>
              <a:rPr lang="ja-JP" altLang="en-US" dirty="0" smtClean="0"/>
              <a:t>　　　　　    　</a:t>
            </a:r>
            <a:r>
              <a:rPr lang="en-US" altLang="ja-JP" dirty="0" smtClean="0"/>
              <a:t>word</a:t>
            </a:r>
            <a:r>
              <a:rPr lang="ja-JP" altLang="en-US" dirty="0" smtClean="0"/>
              <a:t>などの文字ベース（特別制限はありません）</a:t>
            </a:r>
            <a:endParaRPr kumimoji="1" lang="ja-JP" altLang="en-US" dirty="0" smtClean="0"/>
          </a:p>
          <a:p>
            <a:endParaRPr lang="ja-JP" altLang="en-US" dirty="0" smtClean="0"/>
          </a:p>
          <a:p>
            <a:r>
              <a:rPr lang="ja-JP" altLang="en-US" dirty="0" smtClean="0"/>
              <a:t>・開始時　海プロの話</a:t>
            </a:r>
          </a:p>
          <a:p>
            <a:r>
              <a:rPr lang="ja-JP" altLang="en-US" dirty="0" smtClean="0"/>
              <a:t>・海運業など、私たちと海とのつながりを意識させることは</a:t>
            </a:r>
            <a:endParaRPr lang="en-US" altLang="ja-JP" dirty="0" smtClean="0"/>
          </a:p>
          <a:p>
            <a:endParaRPr kumimoji="1" lang="en-US" altLang="ja-JP" dirty="0" smtClean="0"/>
          </a:p>
          <a:p>
            <a:r>
              <a:rPr lang="ja-JP" altLang="en-US" dirty="0" smtClean="0"/>
              <a:t>公益財団法人　日本海事広報協会</a:t>
            </a:r>
          </a:p>
          <a:p>
            <a:r>
              <a:rPr lang="ja-JP" altLang="en-US" dirty="0" smtClean="0"/>
              <a:t>速水　美恵子　　　　</a:t>
            </a:r>
            <a:r>
              <a:rPr lang="en-US" altLang="ja-JP" dirty="0" smtClean="0"/>
              <a:t>m.hayami@kaijipr.or.jp</a:t>
            </a:r>
          </a:p>
          <a:p>
            <a:endParaRPr lang="en-US" altLang="ja-JP" dirty="0" smtClean="0"/>
          </a:p>
          <a:p>
            <a:r>
              <a:rPr lang="en-US" altLang="ja-JP" dirty="0" smtClean="0"/>
              <a:t>〒104-0043</a:t>
            </a:r>
          </a:p>
          <a:p>
            <a:r>
              <a:rPr lang="ja-JP" altLang="en-US" dirty="0" smtClean="0"/>
              <a:t>東京都中央区湊</a:t>
            </a:r>
            <a:r>
              <a:rPr lang="en-US" altLang="ja-JP" dirty="0" smtClean="0"/>
              <a:t>2-12-6</a:t>
            </a:r>
          </a:p>
          <a:p>
            <a:r>
              <a:rPr lang="en-US" altLang="ja-JP" dirty="0" smtClean="0"/>
              <a:t>℡03-3552-5033</a:t>
            </a:r>
            <a:r>
              <a:rPr lang="ja-JP" altLang="en-US" dirty="0" smtClean="0"/>
              <a:t>　</a:t>
            </a:r>
            <a:r>
              <a:rPr lang="en-US" altLang="ja-JP" dirty="0" smtClean="0"/>
              <a:t>FAX03-3553-6580</a:t>
            </a:r>
          </a:p>
          <a:p>
            <a:r>
              <a:rPr lang="en-US" altLang="ja-JP" dirty="0" smtClean="0"/>
              <a:t>URL http://www.kaijipr.or.jp</a:t>
            </a:r>
            <a:endParaRPr kumimoji="1" lang="ja-JP" altLang="en-US" dirty="0" smtClean="0"/>
          </a:p>
          <a:p>
            <a:endParaRPr lang="ja-JP" altLang="en-US" dirty="0" smtClean="0"/>
          </a:p>
          <a:p>
            <a:r>
              <a:rPr lang="ja-JP" altLang="en-US" dirty="0" smtClean="0"/>
              <a:t>北前船はきっかけであって「海」を感じ、考えることがメインということだけ徹底していただけるようお願いいたします。</a:t>
            </a:r>
          </a:p>
          <a:p>
            <a:r>
              <a:rPr lang="ja-JP" altLang="en-US" dirty="0" smtClean="0"/>
              <a:t>歴史・文化・伝統に偏らず海との関わりや海（港）の大切さを考える時間にしていただければと思います。</a:t>
            </a:r>
            <a:endParaRPr lang="en-US" altLang="ja-JP" dirty="0" smtClean="0"/>
          </a:p>
          <a:p>
            <a:r>
              <a:rPr lang="ja-JP" altLang="en-US" dirty="0" smtClean="0"/>
              <a:t>「海を考える時間」を作ってください。</a:t>
            </a:r>
          </a:p>
          <a:p>
            <a:r>
              <a:rPr lang="ja-JP" altLang="en-US" dirty="0" smtClean="0"/>
              <a:t>　→内容：海との繋がり（私たちの生活に欠かせない海運など）、海の恵みなど海に関心を持ってもらえるもの。</a:t>
            </a:r>
          </a:p>
          <a:p>
            <a:endParaRPr lang="ja-JP" altLang="en-US" dirty="0" smtClean="0"/>
          </a:p>
          <a:p>
            <a:r>
              <a:rPr lang="ja-JP" altLang="en-US" dirty="0" smtClean="0"/>
              <a:t>　　　→伝え方（誰が）</a:t>
            </a:r>
          </a:p>
          <a:p>
            <a:r>
              <a:rPr lang="ja-JP" altLang="en-US" dirty="0" smtClean="0"/>
              <a:t>　　　→伝えるタイミング（どこで）</a:t>
            </a:r>
          </a:p>
          <a:p>
            <a:r>
              <a:rPr lang="ja-JP" altLang="en-US" dirty="0" smtClean="0"/>
              <a:t>　　＊この部分、特に財団チェックがありますのでご留意ください。</a:t>
            </a:r>
          </a:p>
          <a:p>
            <a:endParaRPr lang="ja-JP" altLang="en-US" dirty="0" smtClean="0"/>
          </a:p>
          <a:p>
            <a:r>
              <a:rPr lang="ja-JP" altLang="en-US" dirty="0" smtClean="0"/>
              <a:t>　→海のことを話し考える参考資料</a:t>
            </a:r>
          </a:p>
          <a:p>
            <a:r>
              <a:rPr lang="ja-JP" altLang="en-US" dirty="0" smtClean="0"/>
              <a:t>　　　　：　小学校向け副読本「海運と船と港の役割」（出典：日本海事広報協会　</a:t>
            </a:r>
            <a:r>
              <a:rPr lang="en-US" altLang="ja-JP" dirty="0" smtClean="0"/>
              <a:t>9.10</a:t>
            </a:r>
            <a:r>
              <a:rPr lang="ja-JP" altLang="en-US" dirty="0" smtClean="0"/>
              <a:t>頁に日本の貿易の</a:t>
            </a:r>
            <a:r>
              <a:rPr lang="en-US" altLang="ja-JP" dirty="0" smtClean="0"/>
              <a:t>99.6</a:t>
            </a:r>
            <a:r>
              <a:rPr lang="ja-JP" altLang="en-US" dirty="0" smtClean="0"/>
              <a:t>％は海運という箇所）</a:t>
            </a:r>
          </a:p>
          <a:p>
            <a:r>
              <a:rPr lang="ja-JP" altLang="en-US" dirty="0" smtClean="0"/>
              <a:t>　　　　　　キッズ日本海学　　</a:t>
            </a:r>
            <a:r>
              <a:rPr lang="en-US" altLang="ja-JP" dirty="0" smtClean="0"/>
              <a:t>http://www.nihonkaigaku.org/kids/index.html</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6</a:t>
            </a:fld>
            <a:endParaRPr kumimoji="1" lang="ja-JP" altLang="en-US"/>
          </a:p>
        </p:txBody>
      </p:sp>
    </p:spTree>
    <p:extLst>
      <p:ext uri="{BB962C8B-B14F-4D97-AF65-F5344CB8AC3E}">
        <p14:creationId xmlns:p14="http://schemas.microsoft.com/office/powerpoint/2010/main" val="382200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7</a:t>
            </a:fld>
            <a:endParaRPr kumimoji="1" lang="ja-JP" altLang="en-US"/>
          </a:p>
        </p:txBody>
      </p:sp>
    </p:spTree>
    <p:extLst>
      <p:ext uri="{BB962C8B-B14F-4D97-AF65-F5344CB8AC3E}">
        <p14:creationId xmlns:p14="http://schemas.microsoft.com/office/powerpoint/2010/main" val="411173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smtClean="0"/>
          </a:p>
        </p:txBody>
      </p:sp>
      <p:sp>
        <p:nvSpPr>
          <p:cNvPr id="4" name="スライド番号プレースホルダー 3"/>
          <p:cNvSpPr>
            <a:spLocks noGrp="1"/>
          </p:cNvSpPr>
          <p:nvPr>
            <p:ph type="sldNum" sz="quarter" idx="10"/>
          </p:nvPr>
        </p:nvSpPr>
        <p:spPr/>
        <p:txBody>
          <a:bodyPr/>
          <a:lstStyle/>
          <a:p>
            <a:fld id="{36007546-9221-0543-B818-0C3524BF45D1}" type="slidenum">
              <a:rPr kumimoji="1" lang="ja-JP" altLang="en-US" smtClean="0"/>
              <a:pPr/>
              <a:t>8</a:t>
            </a:fld>
            <a:endParaRPr kumimoji="1" lang="ja-JP" altLang="en-US"/>
          </a:p>
        </p:txBody>
      </p:sp>
    </p:spTree>
    <p:extLst>
      <p:ext uri="{BB962C8B-B14F-4D97-AF65-F5344CB8AC3E}">
        <p14:creationId xmlns:p14="http://schemas.microsoft.com/office/powerpoint/2010/main" val="362440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r>
              <a:rPr lang="ja-JP" altLang="en-US" dirty="0">
                <a:latin typeface="Meiryo UI" panose="020B0604030504040204" pitchFamily="50" charset="-128"/>
                <a:ea typeface="Meiryo UI" panose="020B0604030504040204" pitchFamily="50" charset="-128"/>
              </a:rPr>
              <a:t>　総合学習の一環としての実施を想定。</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10</a:t>
            </a:fld>
            <a:endParaRPr kumimoji="1" lang="ja-JP" altLang="en-US"/>
          </a:p>
        </p:txBody>
      </p:sp>
    </p:spTree>
    <p:extLst>
      <p:ext uri="{BB962C8B-B14F-4D97-AF65-F5344CB8AC3E}">
        <p14:creationId xmlns:p14="http://schemas.microsoft.com/office/powerpoint/2010/main" val="36166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2019/1/11</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srcRect/>
          <a:stretch>
            <a:fillRect/>
          </a:stretch>
        </p:blipFill>
        <p:spPr bwMode="auto">
          <a:xfrm>
            <a:off x="1402569" y="4598437"/>
            <a:ext cx="4032469" cy="4135434"/>
          </a:xfrm>
          <a:prstGeom prst="rect">
            <a:avLst/>
          </a:prstGeom>
          <a:noFill/>
          <a:ln w="9525">
            <a:noFill/>
            <a:miter lim="800000"/>
            <a:headEnd/>
            <a:tailEnd/>
          </a:ln>
          <a:effectLst/>
        </p:spPr>
      </p:pic>
      <p:sp>
        <p:nvSpPr>
          <p:cNvPr id="10" name="正方形/長方形 5"/>
          <p:cNvSpPr>
            <a:spLocks noChangeArrowheads="1"/>
          </p:cNvSpPr>
          <p:nvPr/>
        </p:nvSpPr>
        <p:spPr bwMode="auto">
          <a:xfrm>
            <a:off x="1" y="750044"/>
            <a:ext cx="6842374" cy="865188"/>
          </a:xfrm>
          <a:prstGeom prst="rect">
            <a:avLst/>
          </a:prstGeom>
          <a:solidFill>
            <a:schemeClr val="bg1">
              <a:lumMod val="85000"/>
              <a:alpha val="45000"/>
            </a:schemeClr>
          </a:solidFill>
          <a:ln>
            <a:noFill/>
          </a:ln>
        </p:spPr>
        <p:txBody>
          <a:bodyPr/>
          <a:lstStyle>
            <a:lvl1pPr defTabSz="817563" eaLnBrk="0" hangingPunct="0">
              <a:defRPr kumimoji="1" sz="2100">
                <a:solidFill>
                  <a:schemeClr val="tx1"/>
                </a:solidFill>
                <a:latin typeface="Times New Roman" pitchFamily="18" charset="0"/>
                <a:ea typeface="ＭＳ Ｐゴシック" pitchFamily="50" charset="-128"/>
              </a:defRPr>
            </a:lvl1pPr>
            <a:lvl2pPr marL="742950" indent="-285750" defTabSz="817563" eaLnBrk="0" hangingPunct="0">
              <a:defRPr kumimoji="1" sz="2100">
                <a:solidFill>
                  <a:schemeClr val="tx1"/>
                </a:solidFill>
                <a:latin typeface="Times New Roman" pitchFamily="18" charset="0"/>
                <a:ea typeface="ＭＳ Ｐゴシック" pitchFamily="50" charset="-128"/>
              </a:defRPr>
            </a:lvl2pPr>
            <a:lvl3pPr marL="1143000" indent="-228600" defTabSz="817563" eaLnBrk="0" hangingPunct="0">
              <a:defRPr kumimoji="1" sz="2100">
                <a:solidFill>
                  <a:schemeClr val="tx1"/>
                </a:solidFill>
                <a:latin typeface="Times New Roman" pitchFamily="18" charset="0"/>
                <a:ea typeface="ＭＳ Ｐゴシック" pitchFamily="50" charset="-128"/>
              </a:defRPr>
            </a:lvl3pPr>
            <a:lvl4pPr marL="1600200" indent="-228600" defTabSz="817563" eaLnBrk="0" hangingPunct="0">
              <a:defRPr kumimoji="1" sz="2100">
                <a:solidFill>
                  <a:schemeClr val="tx1"/>
                </a:solidFill>
                <a:latin typeface="Times New Roman" pitchFamily="18" charset="0"/>
                <a:ea typeface="ＭＳ Ｐゴシック" pitchFamily="50" charset="-128"/>
              </a:defRPr>
            </a:lvl4pPr>
            <a:lvl5pPr marL="2057400" indent="-228600" defTabSz="817563" eaLnBrk="0" hangingPunct="0">
              <a:defRPr kumimoji="1" sz="2100">
                <a:solidFill>
                  <a:schemeClr val="tx1"/>
                </a:solidFill>
                <a:latin typeface="Times New Roman" pitchFamily="18" charset="0"/>
                <a:ea typeface="ＭＳ Ｐゴシック" pitchFamily="50" charset="-128"/>
              </a:defRPr>
            </a:lvl5pPr>
            <a:lvl6pPr marL="25146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6pPr>
            <a:lvl7pPr marL="29718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7pPr>
            <a:lvl8pPr marL="34290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8pPr>
            <a:lvl9pPr marL="38862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9pPr>
          </a:lstStyle>
          <a:p>
            <a:pPr eaLnBrk="1" hangingPunct="1">
              <a:defRPr/>
            </a:pPr>
            <a:endParaRPr lang="ja-JP" altLang="en-US"/>
          </a:p>
        </p:txBody>
      </p:sp>
      <p:sp>
        <p:nvSpPr>
          <p:cNvPr id="9" name="正方形/長方形 5"/>
          <p:cNvSpPr>
            <a:spLocks noChangeArrowheads="1"/>
          </p:cNvSpPr>
          <p:nvPr/>
        </p:nvSpPr>
        <p:spPr bwMode="auto">
          <a:xfrm>
            <a:off x="-4763" y="4448213"/>
            <a:ext cx="6847138" cy="5457787"/>
          </a:xfrm>
          <a:prstGeom prst="rect">
            <a:avLst/>
          </a:prstGeom>
          <a:solidFill>
            <a:schemeClr val="bg1">
              <a:lumMod val="85000"/>
              <a:alpha val="45000"/>
            </a:schemeClr>
          </a:solidFill>
          <a:ln>
            <a:noFill/>
          </a:ln>
        </p:spPr>
        <p:txBody>
          <a:bodyPr/>
          <a:lstStyle>
            <a:lvl1pPr defTabSz="817563" eaLnBrk="0" hangingPunct="0">
              <a:defRPr kumimoji="1" sz="2100">
                <a:solidFill>
                  <a:schemeClr val="tx1"/>
                </a:solidFill>
                <a:latin typeface="Times New Roman" pitchFamily="18" charset="0"/>
                <a:ea typeface="ＭＳ Ｐゴシック" pitchFamily="50" charset="-128"/>
              </a:defRPr>
            </a:lvl1pPr>
            <a:lvl2pPr marL="742950" indent="-285750" defTabSz="817563" eaLnBrk="0" hangingPunct="0">
              <a:defRPr kumimoji="1" sz="2100">
                <a:solidFill>
                  <a:schemeClr val="tx1"/>
                </a:solidFill>
                <a:latin typeface="Times New Roman" pitchFamily="18" charset="0"/>
                <a:ea typeface="ＭＳ Ｐゴシック" pitchFamily="50" charset="-128"/>
              </a:defRPr>
            </a:lvl2pPr>
            <a:lvl3pPr marL="1143000" indent="-228600" defTabSz="817563" eaLnBrk="0" hangingPunct="0">
              <a:defRPr kumimoji="1" sz="2100">
                <a:solidFill>
                  <a:schemeClr val="tx1"/>
                </a:solidFill>
                <a:latin typeface="Times New Roman" pitchFamily="18" charset="0"/>
                <a:ea typeface="ＭＳ Ｐゴシック" pitchFamily="50" charset="-128"/>
              </a:defRPr>
            </a:lvl3pPr>
            <a:lvl4pPr marL="1600200" indent="-228600" defTabSz="817563" eaLnBrk="0" hangingPunct="0">
              <a:defRPr kumimoji="1" sz="2100">
                <a:solidFill>
                  <a:schemeClr val="tx1"/>
                </a:solidFill>
                <a:latin typeface="Times New Roman" pitchFamily="18" charset="0"/>
                <a:ea typeface="ＭＳ Ｐゴシック" pitchFamily="50" charset="-128"/>
              </a:defRPr>
            </a:lvl4pPr>
            <a:lvl5pPr marL="2057400" indent="-228600" defTabSz="817563" eaLnBrk="0" hangingPunct="0">
              <a:defRPr kumimoji="1" sz="2100">
                <a:solidFill>
                  <a:schemeClr val="tx1"/>
                </a:solidFill>
                <a:latin typeface="Times New Roman" pitchFamily="18" charset="0"/>
                <a:ea typeface="ＭＳ Ｐゴシック" pitchFamily="50" charset="-128"/>
              </a:defRPr>
            </a:lvl5pPr>
            <a:lvl6pPr marL="25146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6pPr>
            <a:lvl7pPr marL="29718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7pPr>
            <a:lvl8pPr marL="34290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8pPr>
            <a:lvl9pPr marL="3886200" indent="-228600" defTabSz="817563" eaLnBrk="0" fontAlgn="base" hangingPunct="0">
              <a:spcBef>
                <a:spcPct val="0"/>
              </a:spcBef>
              <a:spcAft>
                <a:spcPct val="0"/>
              </a:spcAft>
              <a:defRPr kumimoji="1" sz="2100">
                <a:solidFill>
                  <a:schemeClr val="tx1"/>
                </a:solidFill>
                <a:latin typeface="Times New Roman" pitchFamily="18" charset="0"/>
                <a:ea typeface="ＭＳ Ｐゴシック" pitchFamily="50" charset="-128"/>
              </a:defRPr>
            </a:lvl9pPr>
          </a:lstStyle>
          <a:p>
            <a:pPr eaLnBrk="1" hangingPunct="1">
              <a:defRPr/>
            </a:pPr>
            <a:endParaRPr lang="ja-JP" altLang="en-US"/>
          </a:p>
        </p:txBody>
      </p:sp>
      <p:sp>
        <p:nvSpPr>
          <p:cNvPr id="5" name="正方形/長方形 4"/>
          <p:cNvSpPr/>
          <p:nvPr/>
        </p:nvSpPr>
        <p:spPr>
          <a:xfrm>
            <a:off x="-4763" y="1261848"/>
            <a:ext cx="6847138" cy="2951200"/>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053" name="正方形/長方形 11"/>
          <p:cNvSpPr>
            <a:spLocks noChangeArrowheads="1"/>
          </p:cNvSpPr>
          <p:nvPr/>
        </p:nvSpPr>
        <p:spPr bwMode="auto">
          <a:xfrm>
            <a:off x="-4763" y="1460315"/>
            <a:ext cx="68675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40000"/>
              </a:lnSpc>
              <a:defRPr kumimoji="1" sz="1000">
                <a:solidFill>
                  <a:schemeClr val="tx1"/>
                </a:solidFill>
                <a:latin typeface="ＭＳ Ｐ明朝" pitchFamily="18" charset="-128"/>
                <a:ea typeface="ＭＳ Ｐ明朝" pitchFamily="18" charset="-128"/>
              </a:defRPr>
            </a:lvl1pPr>
            <a:lvl2pPr marL="742950" indent="-285750" eaLnBrk="0" hangingPunct="0">
              <a:spcBef>
                <a:spcPct val="20000"/>
              </a:spcBef>
              <a:buChar char="–"/>
              <a:defRPr kumimoji="1" sz="23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1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17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17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9pPr>
          </a:lstStyle>
          <a:p>
            <a:pPr algn="ctr" eaLnBrk="1" hangingPunct="1">
              <a:lnSpc>
                <a:spcPct val="100000"/>
              </a:lnSpc>
            </a:pPr>
            <a:r>
              <a:rPr lang="ja-JP" altLang="en-US" sz="5400" dirty="0" smtClean="0">
                <a:solidFill>
                  <a:schemeClr val="bg1"/>
                </a:solidFill>
                <a:latin typeface="HGP創英角ｺﾞｼｯｸUB" pitchFamily="50" charset="-128"/>
                <a:ea typeface="HGP創英角ｺﾞｼｯｸUB" pitchFamily="50" charset="-128"/>
              </a:rPr>
              <a:t>北前船こども交流拡大プロジェクト</a:t>
            </a:r>
            <a:endParaRPr lang="en-US" altLang="ja-JP" sz="5400" dirty="0" smtClean="0">
              <a:solidFill>
                <a:schemeClr val="bg1"/>
              </a:solidFill>
              <a:latin typeface="HGP創英角ｺﾞｼｯｸUB" pitchFamily="50" charset="-128"/>
              <a:ea typeface="HGP創英角ｺﾞｼｯｸUB" pitchFamily="50" charset="-128"/>
            </a:endParaRPr>
          </a:p>
          <a:p>
            <a:pPr algn="ctr" eaLnBrk="1" hangingPunct="1">
              <a:lnSpc>
                <a:spcPct val="100000"/>
              </a:lnSpc>
            </a:pPr>
            <a:r>
              <a:rPr lang="ja-JP" altLang="en-US" sz="5400" dirty="0" smtClean="0">
                <a:solidFill>
                  <a:schemeClr val="bg1"/>
                </a:solidFill>
                <a:latin typeface="HGP創英角ｺﾞｼｯｸUB" pitchFamily="50" charset="-128"/>
                <a:ea typeface="HGP創英角ｺﾞｼｯｸUB" pitchFamily="50" charset="-128"/>
              </a:rPr>
              <a:t>実施報告書</a:t>
            </a:r>
            <a:endParaRPr lang="en-US" altLang="ja-JP" sz="5400" dirty="0">
              <a:solidFill>
                <a:schemeClr val="bg1"/>
              </a:solidFill>
              <a:latin typeface="HGP創英角ｺﾞｼｯｸUB" pitchFamily="50" charset="-128"/>
              <a:ea typeface="HGP創英角ｺﾞｼｯｸUB" pitchFamily="50" charset="-128"/>
            </a:endParaRPr>
          </a:p>
        </p:txBody>
      </p:sp>
      <p:sp>
        <p:nvSpPr>
          <p:cNvPr id="12" name="正方形/長方形 11"/>
          <p:cNvSpPr/>
          <p:nvPr/>
        </p:nvSpPr>
        <p:spPr>
          <a:xfrm>
            <a:off x="188640" y="410497"/>
            <a:ext cx="1723549"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日本財団　御中</a:t>
            </a:r>
          </a:p>
        </p:txBody>
      </p:sp>
      <p:sp>
        <p:nvSpPr>
          <p:cNvPr id="13" name="テキスト ボックス 12">
            <a:extLst>
              <a:ext uri="{FF2B5EF4-FFF2-40B4-BE49-F238E27FC236}">
                <a16:creationId xmlns:a16="http://schemas.microsoft.com/office/drawing/2014/main" xmlns="" id="{2EA3FA5A-F484-4E15-94E6-51ACCF44E079}"/>
              </a:ext>
            </a:extLst>
          </p:cNvPr>
          <p:cNvSpPr txBox="1"/>
          <p:nvPr/>
        </p:nvSpPr>
        <p:spPr>
          <a:xfrm>
            <a:off x="5431" y="9041290"/>
            <a:ext cx="6857331"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一般</a:t>
            </a:r>
            <a:r>
              <a:rPr lang="ja-JP" altLang="en-US" dirty="0">
                <a:latin typeface="Meiryo UI" panose="020B0604030504040204" pitchFamily="50" charset="-128"/>
                <a:ea typeface="Meiryo UI" panose="020B0604030504040204" pitchFamily="50" charset="-128"/>
              </a:rPr>
              <a:t>社団</a:t>
            </a:r>
            <a:r>
              <a:rPr lang="ja-JP" altLang="en-US" dirty="0" smtClean="0">
                <a:latin typeface="Meiryo UI" panose="020B0604030504040204" pitchFamily="50" charset="-128"/>
                <a:ea typeface="Meiryo UI" panose="020B0604030504040204" pitchFamily="50" charset="-128"/>
              </a:rPr>
              <a:t>法人</a:t>
            </a:r>
            <a:endParaRPr lang="en-US" altLang="ja-JP" dirty="0" smtClean="0">
              <a:latin typeface="Meiryo UI" panose="020B0604030504040204" pitchFamily="50" charset="-128"/>
              <a:ea typeface="Meiryo UI" panose="020B0604030504040204" pitchFamily="50" charset="-128"/>
            </a:endParaRPr>
          </a:p>
          <a:p>
            <a:pPr algn="ctr"/>
            <a:r>
              <a:rPr lang="ja-JP" altLang="ja-JP" dirty="0" smtClean="0">
                <a:latin typeface="Meiryo UI" panose="020B0604030504040204" pitchFamily="50" charset="-128"/>
                <a:ea typeface="Meiryo UI" panose="020B0604030504040204" pitchFamily="50" charset="-128"/>
              </a:rPr>
              <a:t>北前</a:t>
            </a:r>
            <a:r>
              <a:rPr lang="ja-JP" altLang="ja-JP" dirty="0">
                <a:latin typeface="Meiryo UI" panose="020B0604030504040204" pitchFamily="50" charset="-128"/>
                <a:ea typeface="Meiryo UI" panose="020B0604030504040204" pitchFamily="50" charset="-128"/>
              </a:rPr>
              <a:t>船交流拡大機構</a:t>
            </a:r>
            <a:endParaRPr kumimoji="1" lang="ja-JP" altLang="en-US" b="1" dirty="0">
              <a:latin typeface="Meiryo UI" panose="020B0604030504040204" pitchFamily="50" charset="-128"/>
              <a:ea typeface="Meiryo UI" panose="020B0604030504040204" pitchFamily="50" charset="-128"/>
            </a:endParaRPr>
          </a:p>
        </p:txBody>
      </p:sp>
      <p:sp>
        <p:nvSpPr>
          <p:cNvPr id="3" name="正方形/長方形 2"/>
          <p:cNvSpPr/>
          <p:nvPr/>
        </p:nvSpPr>
        <p:spPr>
          <a:xfrm>
            <a:off x="0" y="4159370"/>
            <a:ext cx="6842375" cy="5055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871732" y="4225469"/>
            <a:ext cx="1094146" cy="276999"/>
          </a:xfrm>
          <a:prstGeom prst="rect">
            <a:avLst/>
          </a:prstGeom>
        </p:spPr>
        <p:txBody>
          <a:bodyPr wrap="none">
            <a:spAutoFit/>
          </a:bodyPr>
          <a:lstStyle/>
          <a:p>
            <a:pPr algn="ct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rPr>
              <a:t>2018/12/31</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589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88640" y="119172"/>
            <a:ext cx="2794355"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④　小学校での北前船授業</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12" name="正方形/長方形 11"/>
          <p:cNvSpPr/>
          <p:nvPr/>
        </p:nvSpPr>
        <p:spPr>
          <a:xfrm>
            <a:off x="197343" y="848544"/>
            <a:ext cx="6480720" cy="3231654"/>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日時場所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2018</a:t>
            </a:r>
            <a:r>
              <a:rPr lang="ja-JP" altLang="ja-JP"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11</a:t>
            </a:r>
            <a:r>
              <a:rPr lang="ja-JP"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12</a:t>
            </a:r>
            <a:r>
              <a:rPr lang="ja-JP" altLang="ja-JP" sz="1200" dirty="0" smtClean="0">
                <a:latin typeface="Meiryo UI" panose="020B0604030504040204" pitchFamily="50" charset="-128"/>
                <a:ea typeface="Meiryo UI" panose="020B0604030504040204" pitchFamily="50" charset="-128"/>
              </a:rPr>
              <a:t>月</a:t>
            </a:r>
            <a:r>
              <a:rPr lang="ja-J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15</a:t>
            </a:r>
            <a:r>
              <a:rPr lang="ja-JP" altLang="ja-JP" sz="1200" dirty="0">
                <a:latin typeface="Meiryo UI" panose="020B0604030504040204" pitchFamily="50" charset="-128"/>
                <a:ea typeface="Meiryo UI" panose="020B0604030504040204" pitchFamily="50" charset="-128"/>
              </a:rPr>
              <a:t>道</a:t>
            </a:r>
            <a:r>
              <a:rPr lang="ja-JP" altLang="ja-JP" sz="1200" dirty="0" smtClean="0">
                <a:latin typeface="Meiryo UI" panose="020B0604030504040204" pitchFamily="50" charset="-128"/>
                <a:ea typeface="Meiryo UI" panose="020B0604030504040204" pitchFamily="50" charset="-128"/>
              </a:rPr>
              <a:t>府県</a:t>
            </a:r>
            <a:r>
              <a:rPr lang="ja-JP" altLang="en-US" sz="1200" dirty="0" smtClean="0">
                <a:latin typeface="Meiryo UI" panose="020B0604030504040204" pitchFamily="50" charset="-128"/>
                <a:ea typeface="Meiryo UI" panose="020B0604030504040204" pitchFamily="50" charset="-128"/>
              </a:rPr>
              <a:t>の</a:t>
            </a:r>
            <a:r>
              <a:rPr lang="ja-JP" altLang="ja-JP" sz="1200" dirty="0" smtClean="0">
                <a:latin typeface="Meiryo UI" panose="020B0604030504040204" pitchFamily="50" charset="-128"/>
                <a:ea typeface="Meiryo UI" panose="020B0604030504040204" pitchFamily="50" charset="-128"/>
              </a:rPr>
              <a:t>各モデル校</a:t>
            </a:r>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参加者　　　：　北前船モデル校の小学５年生（１クラス　または　５学年</a:t>
            </a:r>
            <a:r>
              <a:rPr lang="ja-JP" altLang="en-US" sz="1200" dirty="0" smtClean="0">
                <a:latin typeface="Meiryo UI" panose="020B0604030504040204" pitchFamily="50" charset="-128"/>
                <a:ea typeface="Meiryo UI" panose="020B0604030504040204" pitchFamily="50" charset="-128"/>
              </a:rPr>
              <a:t>全クラス）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「北前船こどもガイドブック</a:t>
            </a:r>
            <a:r>
              <a:rPr lang="ja-JP" altLang="ja-JP" sz="1200" dirty="0" smtClean="0">
                <a:latin typeface="Meiryo UI" panose="020B0604030504040204" pitchFamily="50" charset="-128"/>
                <a:ea typeface="Meiryo UI" panose="020B0604030504040204" pitchFamily="50" charset="-128"/>
              </a:rPr>
              <a:t>」</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利用した小学校で</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北前船</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授業</a:t>
            </a:r>
            <a:r>
              <a:rPr lang="ja-JP" altLang="en-US"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メディア</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取材</a:t>
            </a:r>
            <a:endPar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■講師</a:t>
            </a:r>
            <a:r>
              <a:rPr lang="ja-JP" altLang="en-US" sz="1200" dirty="0">
                <a:latin typeface="Meiryo UI" panose="020B0604030504040204" pitchFamily="50" charset="-128"/>
                <a:ea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rPr>
              <a:t>ワークショップ</a:t>
            </a:r>
            <a:r>
              <a:rPr lang="ja-JP" altLang="en-US" sz="1200" dirty="0">
                <a:latin typeface="Meiryo UI" panose="020B0604030504040204" pitchFamily="50" charset="-128"/>
                <a:ea typeface="Meiryo UI" panose="020B0604030504040204" pitchFamily="50" charset="-128"/>
              </a:rPr>
              <a:t>実施時と同様</a:t>
            </a:r>
            <a:r>
              <a:rPr lang="ja-JP" altLang="en-US" sz="1200" dirty="0" smtClean="0">
                <a:latin typeface="Meiryo UI" panose="020B0604030504040204" pitchFamily="50" charset="-128"/>
                <a:ea typeface="Meiryo UI" panose="020B0604030504040204" pitchFamily="50" charset="-128"/>
              </a:rPr>
              <a:t>。地元の有識者または学校の担任の方に講義いただく。</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授業</a:t>
            </a:r>
            <a:r>
              <a:rPr lang="ja-JP" altLang="ja-JP" sz="1200" dirty="0">
                <a:latin typeface="Meiryo UI" panose="020B0604030504040204" pitchFamily="50" charset="-128"/>
                <a:ea typeface="Meiryo UI" panose="020B0604030504040204" pitchFamily="50" charset="-128"/>
              </a:rPr>
              <a:t>内容　：　北前船によってもたらされた地元ならではの文化や伝統を他市町の特徴と比較</a:t>
            </a:r>
            <a:r>
              <a:rPr lang="ja-JP" altLang="ja-JP" sz="1200" dirty="0" smtClean="0">
                <a:latin typeface="Meiryo UI" panose="020B0604030504040204" pitchFamily="50" charset="-128"/>
                <a:ea typeface="Meiryo UI" panose="020B0604030504040204" pitchFamily="50" charset="-128"/>
              </a:rPr>
              <a:t>しながら</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学び</a:t>
            </a:r>
            <a:r>
              <a:rPr lang="ja-JP" altLang="ja-JP" sz="1200" dirty="0">
                <a:latin typeface="Meiryo UI" panose="020B0604030504040204" pitchFamily="50" charset="-128"/>
                <a:ea typeface="Meiryo UI" panose="020B0604030504040204" pitchFamily="50" charset="-128"/>
              </a:rPr>
              <a:t>、北前船が現在の私たちにのこしてくれた地元</a:t>
            </a:r>
            <a:r>
              <a:rPr lang="ja-JP" altLang="ja-JP" sz="1200" dirty="0" smtClean="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海と歴史という</a:t>
            </a:r>
            <a:r>
              <a:rPr lang="ja-JP" altLang="ja-JP" sz="1200" dirty="0" smtClean="0">
                <a:latin typeface="Meiryo UI" panose="020B0604030504040204" pitchFamily="50" charset="-128"/>
                <a:ea typeface="Meiryo UI" panose="020B0604030504040204" pitchFamily="50" charset="-128"/>
              </a:rPr>
              <a:t>宝</a:t>
            </a:r>
            <a:r>
              <a:rPr lang="ja-JP" altLang="ja-JP" sz="1200" dirty="0">
                <a:latin typeface="Meiryo UI" panose="020B0604030504040204" pitchFamily="50" charset="-128"/>
                <a:ea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rPr>
              <a:t>再認識</a:t>
            </a:r>
            <a:r>
              <a:rPr lang="ja-JP" altLang="en-US" sz="1200" dirty="0" smtClean="0">
                <a:latin typeface="Meiryo UI" panose="020B0604030504040204" pitchFamily="50" charset="-128"/>
                <a:ea typeface="Meiryo UI" panose="020B0604030504040204" pitchFamily="50" charset="-128"/>
              </a:rPr>
              <a:t>する</a:t>
            </a:r>
            <a:r>
              <a:rPr lang="ja-JP" altLang="ja-JP"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（例） 　　＊ワークショップ</a:t>
            </a:r>
            <a:r>
              <a:rPr lang="ja-JP" altLang="en-US" sz="1200" dirty="0">
                <a:latin typeface="Meiryo UI" panose="020B0604030504040204" pitchFamily="50" charset="-128"/>
                <a:ea typeface="Meiryo UI" panose="020B0604030504040204" pitchFamily="50" charset="-128"/>
              </a:rPr>
              <a:t>で勉強した</a:t>
            </a:r>
            <a:r>
              <a:rPr lang="ja-JP" altLang="en-US" sz="1200" dirty="0" smtClean="0">
                <a:latin typeface="Meiryo UI" panose="020B0604030504040204" pitchFamily="50" charset="-128"/>
                <a:ea typeface="Meiryo UI" panose="020B0604030504040204" pitchFamily="50" charset="-128"/>
              </a:rPr>
              <a:t>ことを全校</a:t>
            </a:r>
            <a:r>
              <a:rPr lang="ja-JP" altLang="en-US" sz="1200" dirty="0">
                <a:latin typeface="Meiryo UI" panose="020B0604030504040204" pitchFamily="50" charset="-128"/>
                <a:ea typeface="Meiryo UI" panose="020B0604030504040204" pitchFamily="50" charset="-128"/>
              </a:rPr>
              <a:t>（または全</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学年生）に発表。</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＊ワークショップ</a:t>
            </a:r>
            <a:r>
              <a:rPr lang="ja-JP" altLang="en-US" sz="1200" dirty="0">
                <a:latin typeface="Meiryo UI" panose="020B0604030504040204" pitchFamily="50" charset="-128"/>
                <a:ea typeface="Meiryo UI" panose="020B0604030504040204" pitchFamily="50" charset="-128"/>
              </a:rPr>
              <a:t>で製作した「北前船こども新聞」を振り返りながら</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北前船</a:t>
            </a:r>
            <a:r>
              <a:rPr lang="ja-JP" altLang="en-US" sz="1200" dirty="0" smtClean="0">
                <a:latin typeface="Meiryo UI" panose="020B0604030504040204" pitchFamily="50" charset="-128"/>
                <a:ea typeface="Meiryo UI" panose="020B0604030504040204" pitchFamily="50" charset="-128"/>
              </a:rPr>
              <a:t>ガイドブックで</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                        38</a:t>
            </a:r>
            <a:r>
              <a:rPr lang="ja-JP" altLang="en-US" sz="1200" dirty="0" smtClean="0">
                <a:latin typeface="Meiryo UI" panose="020B0604030504040204" pitchFamily="50" charset="-128"/>
                <a:ea typeface="Meiryo UI" panose="020B0604030504040204" pitchFamily="50" charset="-128"/>
              </a:rPr>
              <a:t>市町に北前船が残したものを</a:t>
            </a:r>
            <a:r>
              <a:rPr lang="ja-JP" altLang="en-US" sz="1200" dirty="0">
                <a:latin typeface="Meiryo UI" panose="020B0604030504040204" pitchFamily="50" charset="-128"/>
                <a:ea typeface="Meiryo UI" panose="020B0604030504040204" pitchFamily="50" charset="-128"/>
              </a:rPr>
              <a:t>班</a:t>
            </a:r>
            <a:r>
              <a:rPr lang="ja-JP" altLang="en-US" sz="1200" dirty="0" smtClean="0">
                <a:latin typeface="Meiryo UI" panose="020B0604030504040204" pitchFamily="50" charset="-128"/>
                <a:ea typeface="Meiryo UI" panose="020B0604030504040204" pitchFamily="50" charset="-128"/>
              </a:rPr>
              <a:t>に分かれて</a:t>
            </a:r>
            <a:r>
              <a:rPr lang="ja-JP" altLang="en-US" sz="1200" dirty="0">
                <a:latin typeface="Meiryo UI" panose="020B0604030504040204" pitchFamily="50" charset="-128"/>
                <a:ea typeface="Meiryo UI" panose="020B0604030504040204" pitchFamily="50" charset="-128"/>
              </a:rPr>
              <a:t>調べる。その結果を共有し、地元</a:t>
            </a:r>
            <a:r>
              <a:rPr lang="ja-JP" altLang="en-US" sz="1200" dirty="0" smtClean="0">
                <a:latin typeface="Meiryo UI" panose="020B0604030504040204" pitchFamily="50" charset="-128"/>
                <a:ea typeface="Meiryo UI" panose="020B0604030504040204" pitchFamily="50" charset="-128"/>
              </a:rPr>
              <a:t>が</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全国</a:t>
            </a:r>
            <a:r>
              <a:rPr lang="ja-JP" altLang="en-US" sz="1200" dirty="0">
                <a:latin typeface="Meiryo UI" panose="020B0604030504040204" pitchFamily="50" charset="-128"/>
                <a:ea typeface="Meiryo UI" panose="020B0604030504040204" pitchFamily="50" charset="-128"/>
              </a:rPr>
              <a:t>に誇れる宝を考える。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■実施校　　 ：</a:t>
            </a:r>
            <a:endParaRPr lang="en-US" altLang="ja-JP" sz="12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683665272"/>
              </p:ext>
            </p:extLst>
          </p:nvPr>
        </p:nvGraphicFramePr>
        <p:xfrm>
          <a:off x="368660" y="4088904"/>
          <a:ext cx="6372708" cy="5256584"/>
        </p:xfrm>
        <a:graphic>
          <a:graphicData uri="http://schemas.openxmlformats.org/drawingml/2006/table">
            <a:tbl>
              <a:tblPr firstRow="1" bandRow="1">
                <a:tableStyleId>{5940675A-B579-460E-94D1-54222C63F5DA}</a:tableStyleId>
              </a:tblPr>
              <a:tblGrid>
                <a:gridCol w="1458162">
                  <a:extLst>
                    <a:ext uri="{9D8B030D-6E8A-4147-A177-3AD203B41FA5}">
                      <a16:colId xmlns:a16="http://schemas.microsoft.com/office/drawing/2014/main" xmlns="" val="1960631863"/>
                    </a:ext>
                  </a:extLst>
                </a:gridCol>
                <a:gridCol w="1152128">
                  <a:extLst>
                    <a:ext uri="{9D8B030D-6E8A-4147-A177-3AD203B41FA5}">
                      <a16:colId xmlns:a16="http://schemas.microsoft.com/office/drawing/2014/main" xmlns="" val="1712228182"/>
                    </a:ext>
                  </a:extLst>
                </a:gridCol>
                <a:gridCol w="864096">
                  <a:extLst>
                    <a:ext uri="{9D8B030D-6E8A-4147-A177-3AD203B41FA5}">
                      <a16:colId xmlns:a16="http://schemas.microsoft.com/office/drawing/2014/main" xmlns="" val="1275875859"/>
                    </a:ext>
                  </a:extLst>
                </a:gridCol>
                <a:gridCol w="1008112">
                  <a:extLst>
                    <a:ext uri="{9D8B030D-6E8A-4147-A177-3AD203B41FA5}">
                      <a16:colId xmlns:a16="http://schemas.microsoft.com/office/drawing/2014/main" xmlns="" val="73861285"/>
                    </a:ext>
                  </a:extLst>
                </a:gridCol>
                <a:gridCol w="1890210">
                  <a:extLst>
                    <a:ext uri="{9D8B030D-6E8A-4147-A177-3AD203B41FA5}">
                      <a16:colId xmlns:a16="http://schemas.microsoft.com/office/drawing/2014/main" xmlns="" val="1864117174"/>
                    </a:ext>
                  </a:extLst>
                </a:gridCol>
              </a:tblGrid>
              <a:tr h="360040">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エリア</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小学校</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学年</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参加人数</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日程</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extLst>
                  <a:ext uri="{0D108BD9-81ED-4DB2-BD59-A6C34878D82A}">
                    <a16:rowId xmlns:a16="http://schemas.microsoft.com/office/drawing/2014/main" xmlns="" val="884607653"/>
                  </a:ext>
                </a:extLst>
              </a:tr>
              <a:tr h="180588">
                <a:tc>
                  <a:txBody>
                    <a:bodyPr/>
                    <a:lstStyle/>
                    <a:p>
                      <a:r>
                        <a:rPr lang="ja-JP" altLang="en-US" sz="1200" dirty="0" smtClean="0">
                          <a:latin typeface="Meiryo UI" panose="020B0604030504040204" pitchFamily="50" charset="-128"/>
                          <a:ea typeface="Meiryo UI" panose="020B0604030504040204" pitchFamily="50" charset="-128"/>
                        </a:rPr>
                        <a:t>山形県酒田市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琢成小学校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11/9(</a:t>
                      </a:r>
                      <a:r>
                        <a:rPr lang="ja-JP" altLang="en-US" sz="1200" u="none" strike="noStrike" dirty="0" smtClean="0">
                          <a:effectLst/>
                          <a:latin typeface="Meiryo UI" panose="020B0604030504040204" pitchFamily="50" charset="-128"/>
                          <a:ea typeface="Meiryo UI" panose="020B0604030504040204" pitchFamily="50" charset="-128"/>
                        </a:rPr>
                        <a:t>金</a:t>
                      </a:r>
                      <a:r>
                        <a:rPr lang="en-US" altLang="ja-JP" sz="1200" u="none" strike="noStrike" dirty="0" smtClean="0">
                          <a:effectLst/>
                          <a:latin typeface="Meiryo UI" panose="020B0604030504040204" pitchFamily="50" charset="-128"/>
                          <a:ea typeface="Meiryo UI" panose="020B0604030504040204" pitchFamily="50" charset="-128"/>
                        </a:rPr>
                        <a:t>) 10:20-11:10</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786913168"/>
                  </a:ext>
                </a:extLst>
              </a:tr>
              <a:tr h="217160">
                <a:tc>
                  <a:txBody>
                    <a:bodyPr/>
                    <a:lstStyle/>
                    <a:p>
                      <a:r>
                        <a:rPr lang="ja-JP" altLang="en-US" sz="1200" dirty="0" smtClean="0">
                          <a:latin typeface="Meiryo UI" panose="020B0604030504040204" pitchFamily="50" charset="-128"/>
                          <a:ea typeface="Meiryo UI" panose="020B0604030504040204" pitchFamily="50" charset="-128"/>
                        </a:rPr>
                        <a:t>北海道石狩市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生振小学校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18</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12/17(</a:t>
                      </a:r>
                      <a:r>
                        <a:rPr lang="ja-JP" altLang="en-US" sz="1200" u="none" strike="noStrike" dirty="0" smtClean="0">
                          <a:effectLst/>
                          <a:latin typeface="Meiryo UI" panose="020B0604030504040204" pitchFamily="50" charset="-128"/>
                          <a:ea typeface="Meiryo UI" panose="020B0604030504040204" pitchFamily="50" charset="-128"/>
                        </a:rPr>
                        <a:t>月</a:t>
                      </a:r>
                      <a:r>
                        <a:rPr lang="en-US" altLang="ja-JP" sz="1200" u="none" strike="noStrike" dirty="0" smtClean="0">
                          <a:effectLst/>
                          <a:latin typeface="Meiryo UI" panose="020B0604030504040204" pitchFamily="50" charset="-128"/>
                          <a:ea typeface="Meiryo UI" panose="020B0604030504040204" pitchFamily="50" charset="-128"/>
                        </a:rPr>
                        <a:t>)  1</a:t>
                      </a:r>
                      <a:r>
                        <a:rPr lang="ja-JP" altLang="en-US" sz="1200" u="none" strike="noStrike" dirty="0" smtClean="0">
                          <a:effectLst/>
                          <a:latin typeface="Meiryo UI" panose="020B0604030504040204" pitchFamily="50" charset="-128"/>
                          <a:ea typeface="Meiryo UI" panose="020B0604030504040204" pitchFamily="50" charset="-128"/>
                        </a:rPr>
                        <a:t>コマ</a:t>
                      </a:r>
                      <a:r>
                        <a:rPr lang="en-US" altLang="ja-JP" sz="1200" u="none" strike="noStrike" dirty="0" smtClean="0">
                          <a:effectLst/>
                          <a:latin typeface="Meiryo UI" panose="020B0604030504040204" pitchFamily="50" charset="-128"/>
                          <a:ea typeface="Meiryo UI" panose="020B0604030504040204" pitchFamily="50" charset="-128"/>
                        </a:rPr>
                        <a:t>45</a:t>
                      </a:r>
                      <a:r>
                        <a:rPr lang="ja-JP" altLang="en-US" sz="1200" u="none" strike="noStrike" dirty="0" smtClean="0">
                          <a:effectLst/>
                          <a:latin typeface="Meiryo UI" panose="020B0604030504040204" pitchFamily="50" charset="-128"/>
                          <a:ea typeface="Meiryo UI" panose="020B0604030504040204" pitchFamily="50" charset="-128"/>
                        </a:rPr>
                        <a:t>分</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600368913"/>
                  </a:ext>
                </a:extLst>
              </a:tr>
              <a:tr h="253732">
                <a:tc>
                  <a:txBody>
                    <a:bodyPr/>
                    <a:lstStyle/>
                    <a:p>
                      <a:r>
                        <a:rPr lang="ja-JP" altLang="en-US" sz="1200" dirty="0" smtClean="0">
                          <a:latin typeface="Meiryo UI" panose="020B0604030504040204" pitchFamily="50" charset="-128"/>
                          <a:ea typeface="Meiryo UI" panose="020B0604030504040204" pitchFamily="50" charset="-128"/>
                        </a:rPr>
                        <a:t>青森県野辺地町</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野辺地小学校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12/13(</a:t>
                      </a:r>
                      <a:r>
                        <a:rPr lang="ja-JP" altLang="en-US" sz="1200" u="none" strike="noStrike" dirty="0" smtClean="0">
                          <a:effectLst/>
                          <a:latin typeface="Meiryo UI" panose="020B0604030504040204" pitchFamily="50" charset="-128"/>
                          <a:ea typeface="Meiryo UI" panose="020B0604030504040204" pitchFamily="50" charset="-128"/>
                        </a:rPr>
                        <a:t>木</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450117477"/>
                  </a:ext>
                </a:extLst>
              </a:tr>
              <a:tr h="144016">
                <a:tc rowSpan="2">
                  <a:txBody>
                    <a:bodyPr/>
                    <a:lstStyle/>
                    <a:p>
                      <a:r>
                        <a:rPr lang="ja-JP" altLang="en-US" sz="1200" dirty="0" smtClean="0">
                          <a:latin typeface="Meiryo UI" panose="020B0604030504040204" pitchFamily="50" charset="-128"/>
                          <a:ea typeface="Meiryo UI" panose="020B0604030504040204" pitchFamily="50" charset="-128"/>
                        </a:rPr>
                        <a:t>秋田県由利本荘市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新山小学校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u="none" strike="noStrike" dirty="0" smtClean="0">
                          <a:effectLst/>
                          <a:latin typeface="Meiryo UI" panose="020B0604030504040204" pitchFamily="50" charset="-128"/>
                          <a:ea typeface="Meiryo UI" panose="020B0604030504040204" pitchFamily="50" charset="-128"/>
                        </a:rPr>
                        <a:t>140</a:t>
                      </a:r>
                      <a:r>
                        <a:rPr lang="ja-JP" altLang="en-US" sz="1200" u="none" strike="noStrike" dirty="0" smtClean="0">
                          <a:effectLst/>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11/14(</a:t>
                      </a:r>
                      <a:r>
                        <a:rPr lang="ja-JP" altLang="en-US" sz="1200" u="none" strike="noStrike" dirty="0" smtClean="0">
                          <a:effectLst/>
                          <a:latin typeface="Meiryo UI" panose="020B0604030504040204" pitchFamily="50" charset="-128"/>
                          <a:ea typeface="Meiryo UI" panose="020B0604030504040204" pitchFamily="50" charset="-128"/>
                        </a:rPr>
                        <a:t>水</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1120-1205</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760777153"/>
                  </a:ext>
                </a:extLst>
              </a:tr>
              <a:tr h="133216">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鶴舞小学校</a:t>
                      </a:r>
                      <a:endParaRPr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u="none" strike="noStrike" dirty="0" smtClean="0">
                          <a:effectLst/>
                          <a:latin typeface="Meiryo UI" panose="020B0604030504040204" pitchFamily="50" charset="-128"/>
                          <a:ea typeface="Meiryo UI" panose="020B0604030504040204" pitchFamily="50" charset="-128"/>
                        </a:rPr>
                        <a:t>75</a:t>
                      </a:r>
                      <a:r>
                        <a:rPr lang="ja-JP" altLang="en-US" sz="1200" u="none" strike="noStrike" dirty="0" smtClean="0">
                          <a:effectLst/>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11/14(</a:t>
                      </a:r>
                      <a:r>
                        <a:rPr lang="ja-JP" altLang="en-US" sz="1200" u="none" strike="noStrike" dirty="0" smtClean="0">
                          <a:effectLst/>
                          <a:latin typeface="Meiryo UI" panose="020B0604030504040204" pitchFamily="50" charset="-128"/>
                          <a:ea typeface="Meiryo UI" panose="020B0604030504040204" pitchFamily="50" charset="-128"/>
                        </a:rPr>
                        <a:t>水</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1340-1425</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672374797"/>
                  </a:ext>
                </a:extLst>
              </a:tr>
              <a:tr h="145152">
                <a:tc>
                  <a:txBody>
                    <a:bodyPr/>
                    <a:lstStyle/>
                    <a:p>
                      <a:r>
                        <a:rPr lang="ja-JP" altLang="en-US" sz="1200" dirty="0" smtClean="0">
                          <a:latin typeface="Meiryo UI" panose="020B0604030504040204" pitchFamily="50" charset="-128"/>
                          <a:ea typeface="Meiryo UI" panose="020B0604030504040204" pitchFamily="50" charset="-128"/>
                        </a:rPr>
                        <a:t>新潟県上越市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国府小学校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65</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11/19(</a:t>
                      </a:r>
                      <a:r>
                        <a:rPr lang="ja-JP" altLang="en-US" sz="1200" u="none" strike="noStrike" dirty="0" smtClean="0">
                          <a:effectLst/>
                          <a:latin typeface="Meiryo UI" panose="020B0604030504040204" pitchFamily="50" charset="-128"/>
                          <a:ea typeface="Meiryo UI" panose="020B0604030504040204" pitchFamily="50" charset="-128"/>
                        </a:rPr>
                        <a:t>月</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1035-1125</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118222032"/>
                  </a:ext>
                </a:extLst>
              </a:tr>
              <a:tr h="0">
                <a:tc>
                  <a:txBody>
                    <a:bodyPr/>
                    <a:lstStyle/>
                    <a:p>
                      <a:r>
                        <a:rPr lang="ja-JP" altLang="en-US" sz="1200" dirty="0" smtClean="0">
                          <a:latin typeface="Meiryo UI" panose="020B0604030504040204" pitchFamily="50" charset="-128"/>
                          <a:ea typeface="Meiryo UI" panose="020B0604030504040204" pitchFamily="50" charset="-128"/>
                        </a:rPr>
                        <a:t>富山県高岡市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伏木小学校 </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 </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11/27(</a:t>
                      </a:r>
                      <a:r>
                        <a:rPr lang="ja-JP" altLang="en-US" sz="1200" u="none" strike="noStrike" dirty="0" smtClean="0">
                          <a:effectLst/>
                          <a:latin typeface="Meiryo UI" panose="020B0604030504040204" pitchFamily="50" charset="-128"/>
                          <a:ea typeface="Meiryo UI" panose="020B0604030504040204" pitchFamily="50" charset="-128"/>
                        </a:rPr>
                        <a:t>火</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75444236"/>
                  </a:ext>
                </a:extLst>
              </a:tr>
              <a:tr h="146288">
                <a:tc>
                  <a:txBody>
                    <a:bodyPr/>
                    <a:lstStyle/>
                    <a:p>
                      <a:r>
                        <a:rPr lang="ja-JP" altLang="en-US" sz="1200" dirty="0" smtClean="0">
                          <a:latin typeface="Meiryo UI" panose="020B0604030504040204" pitchFamily="50" charset="-128"/>
                          <a:ea typeface="Meiryo UI" panose="020B0604030504040204" pitchFamily="50" charset="-128"/>
                        </a:rPr>
                        <a:t>石川県小松市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安宅小学校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11/28(</a:t>
                      </a:r>
                      <a:r>
                        <a:rPr lang="ja-JP" altLang="en-US" sz="1200" u="none" strike="noStrike" dirty="0" smtClean="0">
                          <a:effectLst/>
                          <a:latin typeface="Meiryo UI" panose="020B0604030504040204" pitchFamily="50" charset="-128"/>
                          <a:ea typeface="Meiryo UI" panose="020B0604030504040204" pitchFamily="50" charset="-128"/>
                        </a:rPr>
                        <a:t>水</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1320-1405</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329120383"/>
                  </a:ext>
                </a:extLst>
              </a:tr>
              <a:tr h="182860">
                <a:tc>
                  <a:txBody>
                    <a:bodyPr/>
                    <a:lstStyle/>
                    <a:p>
                      <a:r>
                        <a:rPr lang="ja-JP" altLang="en-US" sz="1200" dirty="0" smtClean="0">
                          <a:latin typeface="Meiryo UI" panose="020B0604030504040204" pitchFamily="50" charset="-128"/>
                          <a:ea typeface="Meiryo UI" panose="020B0604030504040204" pitchFamily="50" charset="-128"/>
                        </a:rPr>
                        <a:t>福井県小浜市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雲浜小学校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12/17(</a:t>
                      </a:r>
                      <a:r>
                        <a:rPr lang="ja-JP" altLang="en-US" sz="1200" u="none" strike="noStrike" dirty="0" smtClean="0">
                          <a:effectLst/>
                          <a:latin typeface="Meiryo UI" panose="020B0604030504040204" pitchFamily="50" charset="-128"/>
                          <a:ea typeface="Meiryo UI" panose="020B0604030504040204" pitchFamily="50" charset="-128"/>
                        </a:rPr>
                        <a:t>月</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1040-1215</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4804615"/>
                  </a:ext>
                </a:extLst>
              </a:tr>
              <a:tr h="147424">
                <a:tc>
                  <a:txBody>
                    <a:bodyPr/>
                    <a:lstStyle/>
                    <a:p>
                      <a:r>
                        <a:rPr lang="ja-JP" altLang="en-US" sz="1200" dirty="0" smtClean="0">
                          <a:latin typeface="Meiryo UI" panose="020B0604030504040204" pitchFamily="50" charset="-128"/>
                          <a:ea typeface="Meiryo UI" panose="020B0604030504040204" pitchFamily="50" charset="-128"/>
                        </a:rPr>
                        <a:t>京都府宮津市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栗田小学校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u="none" strike="noStrike" dirty="0" smtClean="0">
                          <a:effectLst/>
                          <a:latin typeface="Meiryo UI" panose="020B0604030504040204" pitchFamily="50" charset="-128"/>
                          <a:ea typeface="Meiryo UI" panose="020B0604030504040204" pitchFamily="50" charset="-128"/>
                        </a:rPr>
                        <a:t>11/10(</a:t>
                      </a:r>
                      <a:r>
                        <a:rPr lang="ja-JP" altLang="en-US" sz="1200" u="none" strike="noStrike" dirty="0" smtClean="0">
                          <a:effectLst/>
                          <a:latin typeface="Meiryo UI" panose="020B0604030504040204" pitchFamily="50" charset="-128"/>
                          <a:ea typeface="Meiryo UI" panose="020B0604030504040204" pitchFamily="50" charset="-128"/>
                        </a:rPr>
                        <a:t>土</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1300-1450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048714256"/>
                  </a:ext>
                </a:extLst>
              </a:tr>
              <a:tr h="183996">
                <a:tc>
                  <a:txBody>
                    <a:bodyPr/>
                    <a:lstStyle/>
                    <a:p>
                      <a:r>
                        <a:rPr lang="ja-JP" altLang="en-US" sz="1200" dirty="0" smtClean="0">
                          <a:latin typeface="Meiryo UI" panose="020B0604030504040204" pitchFamily="50" charset="-128"/>
                          <a:ea typeface="Meiryo UI" panose="020B0604030504040204" pitchFamily="50" charset="-128"/>
                        </a:rPr>
                        <a:t>大阪府大阪市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住吉小学校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77</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11/30(</a:t>
                      </a:r>
                      <a:r>
                        <a:rPr lang="ja-JP" altLang="en-US" sz="1200" u="none" strike="noStrike" dirty="0" smtClean="0">
                          <a:effectLst/>
                          <a:latin typeface="Meiryo UI" panose="020B0604030504040204" pitchFamily="50" charset="-128"/>
                          <a:ea typeface="Meiryo UI" panose="020B0604030504040204" pitchFamily="50" charset="-128"/>
                        </a:rPr>
                        <a:t>金</a:t>
                      </a:r>
                      <a:r>
                        <a:rPr lang="en-US" altLang="ja-JP" sz="1200" u="none" strike="noStrike" dirty="0" smtClean="0">
                          <a:effectLst/>
                          <a:latin typeface="Meiryo UI" panose="020B0604030504040204" pitchFamily="50" charset="-128"/>
                          <a:ea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rPr>
                        <a:t>9:45-10:30</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545792339"/>
                  </a:ext>
                </a:extLst>
              </a:tr>
              <a:tr h="148560">
                <a:tc>
                  <a:txBody>
                    <a:bodyPr/>
                    <a:lstStyle/>
                    <a:p>
                      <a:r>
                        <a:rPr lang="ja-JP" altLang="en-US" sz="1200" dirty="0" smtClean="0">
                          <a:latin typeface="Meiryo UI" panose="020B0604030504040204" pitchFamily="50" charset="-128"/>
                          <a:ea typeface="Meiryo UI" panose="020B0604030504040204" pitchFamily="50" charset="-128"/>
                        </a:rPr>
                        <a:t>兵庫県赤穂市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坂越小学校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11/21(</a:t>
                      </a:r>
                      <a:r>
                        <a:rPr lang="ja-JP" altLang="en-US" sz="1200" u="none" strike="noStrike" dirty="0" smtClean="0">
                          <a:effectLst/>
                          <a:latin typeface="Meiryo UI" panose="020B0604030504040204" pitchFamily="50" charset="-128"/>
                          <a:ea typeface="Meiryo UI" panose="020B0604030504040204" pitchFamily="50" charset="-128"/>
                        </a:rPr>
                        <a:t>水</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74427788"/>
                  </a:ext>
                </a:extLst>
              </a:tr>
              <a:tr h="0">
                <a:tc>
                  <a:txBody>
                    <a:bodyPr/>
                    <a:lstStyle/>
                    <a:p>
                      <a:r>
                        <a:rPr lang="ja-JP" altLang="en-US" sz="1200" dirty="0" smtClean="0">
                          <a:latin typeface="Meiryo UI" panose="020B0604030504040204" pitchFamily="50" charset="-128"/>
                          <a:ea typeface="Meiryo UI" panose="020B0604030504040204" pitchFamily="50" charset="-128"/>
                        </a:rPr>
                        <a:t>鳥取県鳥取市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賀露小学校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58</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11/26(</a:t>
                      </a:r>
                      <a:r>
                        <a:rPr lang="ja-JP" altLang="en-US" sz="1200" u="none" strike="noStrike" dirty="0" smtClean="0">
                          <a:effectLst/>
                          <a:latin typeface="Meiryo UI" panose="020B0604030504040204" pitchFamily="50" charset="-128"/>
                          <a:ea typeface="Meiryo UI" panose="020B0604030504040204" pitchFamily="50" charset="-128"/>
                        </a:rPr>
                        <a:t>月</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835967134"/>
                  </a:ext>
                </a:extLst>
              </a:tr>
              <a:tr h="149696">
                <a:tc>
                  <a:txBody>
                    <a:bodyPr/>
                    <a:lstStyle/>
                    <a:p>
                      <a:r>
                        <a:rPr lang="ja-JP" altLang="en-US" sz="1200" dirty="0" smtClean="0">
                          <a:latin typeface="Meiryo UI" panose="020B0604030504040204" pitchFamily="50" charset="-128"/>
                          <a:ea typeface="Meiryo UI" panose="020B0604030504040204" pitchFamily="50" charset="-128"/>
                        </a:rPr>
                        <a:t>島根県浜田市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松原小学校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200" u="none" strike="noStrike" dirty="0" smtClean="0">
                          <a:effectLst/>
                          <a:latin typeface="Meiryo UI" panose="020B0604030504040204" pitchFamily="50" charset="-128"/>
                          <a:ea typeface="Meiryo UI" panose="020B0604030504040204" pitchFamily="50" charset="-128"/>
                        </a:rPr>
                        <a:t>12/14(</a:t>
                      </a:r>
                      <a:r>
                        <a:rPr lang="ja-JP" altLang="en-US" sz="1200" u="none" strike="noStrike" dirty="0" smtClean="0">
                          <a:effectLst/>
                          <a:latin typeface="Meiryo UI" panose="020B0604030504040204" pitchFamily="50" charset="-128"/>
                          <a:ea typeface="Meiryo UI" panose="020B0604030504040204" pitchFamily="50" charset="-128"/>
                        </a:rPr>
                        <a:t>金</a:t>
                      </a:r>
                      <a:r>
                        <a:rPr lang="en-US" altLang="zh-TW" sz="1200" u="none" strike="noStrike" dirty="0" smtClean="0">
                          <a:effectLst/>
                          <a:latin typeface="Meiryo UI" panose="020B0604030504040204" pitchFamily="50" charset="-128"/>
                          <a:ea typeface="Meiryo UI" panose="020B0604030504040204" pitchFamily="50" charset="-128"/>
                        </a:rPr>
                        <a:t>) 14:30-</a:t>
                      </a:r>
                      <a:r>
                        <a:rPr lang="en-US" altLang="ja-JP" sz="1200" u="none" strike="noStrike" dirty="0" smtClean="0">
                          <a:effectLst/>
                          <a:latin typeface="Meiryo UI" panose="020B0604030504040204" pitchFamily="50" charset="-128"/>
                          <a:ea typeface="Meiryo UI" panose="020B0604030504040204" pitchFamily="50" charset="-128"/>
                        </a:rPr>
                        <a:t>1515</a:t>
                      </a:r>
                      <a:endParaRPr lang="en-US" altLang="zh-TW"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697752132"/>
                  </a:ext>
                </a:extLst>
              </a:tr>
              <a:tr h="186268">
                <a:tc>
                  <a:txBody>
                    <a:bodyPr/>
                    <a:lstStyle/>
                    <a:p>
                      <a:r>
                        <a:rPr lang="ja-JP" altLang="en-US" sz="1200" dirty="0" smtClean="0">
                          <a:latin typeface="Meiryo UI" panose="020B0604030504040204" pitchFamily="50" charset="-128"/>
                          <a:ea typeface="Meiryo UI" panose="020B0604030504040204" pitchFamily="50" charset="-128"/>
                        </a:rPr>
                        <a:t>岡山県倉敷市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下津井西小</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下津井東小</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29</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12/17(</a:t>
                      </a:r>
                      <a:r>
                        <a:rPr lang="ja-JP" altLang="en-US" sz="1200" u="none" strike="noStrike" dirty="0" smtClean="0">
                          <a:effectLst/>
                          <a:latin typeface="Meiryo UI" panose="020B0604030504040204" pitchFamily="50" charset="-128"/>
                          <a:ea typeface="Meiryo UI" panose="020B0604030504040204" pitchFamily="50" charset="-128"/>
                        </a:rPr>
                        <a:t>月</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41734569"/>
                  </a:ext>
                </a:extLst>
              </a:tr>
              <a:tr h="134828">
                <a:tc>
                  <a:txBody>
                    <a:bodyPr/>
                    <a:lstStyle/>
                    <a:p>
                      <a:r>
                        <a:rPr lang="ja-JP" altLang="en-US" sz="1200" dirty="0" smtClean="0">
                          <a:latin typeface="Meiryo UI" panose="020B0604030504040204" pitchFamily="50" charset="-128"/>
                          <a:ea typeface="Meiryo UI" panose="020B0604030504040204" pitchFamily="50" charset="-128"/>
                        </a:rPr>
                        <a:t>広島県呉市</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200" dirty="0" smtClean="0">
                          <a:latin typeface="Meiryo UI" panose="020B0604030504040204" pitchFamily="50" charset="-128"/>
                          <a:ea typeface="Meiryo UI" panose="020B0604030504040204" pitchFamily="50" charset="-128"/>
                        </a:rPr>
                        <a:t>豊小学校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rPr>
                        <a:t>年生</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latin typeface="Meiryo UI" panose="020B0604030504040204" pitchFamily="50" charset="-128"/>
                          <a:ea typeface="Meiryo UI" panose="020B0604030504040204" pitchFamily="50" charset="-128"/>
                        </a:rPr>
                        <a:t>11/20(</a:t>
                      </a:r>
                      <a:r>
                        <a:rPr lang="ja-JP" altLang="en-US" sz="1200" u="none" strike="noStrike" dirty="0" smtClean="0">
                          <a:effectLst/>
                          <a:latin typeface="Meiryo UI" panose="020B0604030504040204" pitchFamily="50" charset="-128"/>
                          <a:ea typeface="Meiryo UI" panose="020B0604030504040204" pitchFamily="50" charset="-128"/>
                        </a:rPr>
                        <a:t>火</a:t>
                      </a:r>
                      <a:r>
                        <a:rPr lang="en-US" altLang="ja-JP" sz="1200" u="none" strike="noStrike" dirty="0" smtClean="0">
                          <a:effectLst/>
                          <a:latin typeface="Meiryo UI" panose="020B0604030504040204" pitchFamily="50" charset="-128"/>
                          <a:ea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014773225"/>
                  </a:ext>
                </a:extLst>
              </a:tr>
              <a:tr h="324544">
                <a:tc gridSpan="3">
                  <a:txBody>
                    <a:bodyPr/>
                    <a:lstStyle/>
                    <a:p>
                      <a:pPr algn="r"/>
                      <a:r>
                        <a:rPr kumimoji="1" lang="ja-JP" altLang="en-US" sz="1200" b="1" dirty="0" smtClean="0">
                          <a:solidFill>
                            <a:schemeClr val="bg1"/>
                          </a:solidFill>
                          <a:latin typeface="Meiryo UI" panose="020B0604030504040204" pitchFamily="50" charset="-128"/>
                          <a:ea typeface="Meiryo UI" panose="020B0604030504040204" pitchFamily="50" charset="-128"/>
                        </a:rPr>
                        <a:t>合計</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743</a:t>
                      </a:r>
                      <a:r>
                        <a:rPr kumimoji="1" lang="ja-JP" altLang="en-US" sz="1200" b="1" dirty="0" smtClean="0">
                          <a:solidFill>
                            <a:schemeClr val="bg1"/>
                          </a:solidFill>
                          <a:latin typeface="Meiryo UI" panose="020B0604030504040204" pitchFamily="50" charset="-128"/>
                          <a:ea typeface="Meiryo UI" panose="020B0604030504040204" pitchFamily="50" charset="-128"/>
                        </a:rPr>
                        <a:t>名</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24114273"/>
                  </a:ext>
                </a:extLst>
              </a:tr>
            </a:tbl>
          </a:graphicData>
        </a:graphic>
      </p:graphicFrame>
    </p:spTree>
    <p:extLst>
      <p:ext uri="{BB962C8B-B14F-4D97-AF65-F5344CB8AC3E}">
        <p14:creationId xmlns:p14="http://schemas.microsoft.com/office/powerpoint/2010/main" val="330909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5293" y="765036"/>
            <a:ext cx="6607414" cy="9140964"/>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■実施名称　　　□北前船こども交流拡大プロジェクト</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ja-JP"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実施体制　　</a:t>
            </a:r>
            <a:r>
              <a:rPr lang="ja-JP" altLang="en-US" sz="1200" dirty="0" smtClean="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北前船交流拡大</a:t>
            </a:r>
            <a:r>
              <a:rPr lang="ja-JP" altLang="ja-JP" sz="1200" dirty="0" smtClean="0">
                <a:latin typeface="Meiryo UI" panose="020B0604030504040204" pitchFamily="50" charset="-128"/>
                <a:ea typeface="Meiryo UI" panose="020B0604030504040204" pitchFamily="50" charset="-128"/>
              </a:rPr>
              <a:t>機構</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北前船日本遺産推進協</a:t>
            </a:r>
            <a:r>
              <a:rPr lang="ja-JP" altLang="ja-JP" sz="1200" dirty="0" smtClean="0">
                <a:latin typeface="Meiryo UI" panose="020B0604030504040204" pitchFamily="50" charset="-128"/>
                <a:ea typeface="Meiryo UI" panose="020B0604030504040204" pitchFamily="50" charset="-128"/>
              </a:rPr>
              <a:t>議会</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日本財団「海と日本プロジェクト」エリア事務局　（各エリアのテレビ局）</a:t>
            </a:r>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■目的　　　　　　□</a:t>
            </a:r>
            <a:r>
              <a:rPr lang="ja-JP" altLang="ja-JP" sz="1200" dirty="0">
                <a:latin typeface="Meiryo UI" panose="020B0604030504040204" pitchFamily="50" charset="-128"/>
                <a:ea typeface="Meiryo UI" panose="020B0604030504040204" pitchFamily="50" charset="-128"/>
              </a:rPr>
              <a:t>日本遺産に認定された寄港地３８市町の小学生が地元の北前船が築いた港の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文化・特徴・功績を学び全国で共有</a:t>
            </a:r>
            <a:r>
              <a:rPr lang="ja-JP" altLang="en-US" sz="1200" dirty="0">
                <a:latin typeface="Meiryo UI" panose="020B0604030504040204" pitchFamily="50" charset="-128"/>
                <a:ea typeface="Meiryo UI" panose="020B0604030504040204" pitchFamily="50" charset="-128"/>
              </a:rPr>
              <a:t>する</a:t>
            </a:r>
            <a:r>
              <a:rPr lang="ja-JP"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北前船のワークショップを通じて、北前船が地元にもたらした食文化や歴史を楽しみ</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err="1">
                <a:latin typeface="Meiryo UI" panose="020B0604030504040204" pitchFamily="50" charset="-128"/>
                <a:ea typeface="Meiryo UI" panose="020B0604030504040204" pitchFamily="50" charset="-128"/>
              </a:rPr>
              <a:t>ながら</a:t>
            </a:r>
            <a:r>
              <a:rPr lang="ja-JP" altLang="ja-JP" sz="1200" dirty="0">
                <a:latin typeface="Meiryo UI" panose="020B0604030504040204" pitchFamily="50" charset="-128"/>
                <a:ea typeface="Meiryo UI" panose="020B0604030504040204" pitchFamily="50" charset="-128"/>
              </a:rPr>
              <a:t>学ぶとともに、日本経済を支える「港」の役割について再認識し、北前船を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培った海に関心</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持ってもら</a:t>
            </a:r>
            <a:r>
              <a:rPr lang="ja-JP" altLang="en-US" sz="1200" dirty="0">
                <a:latin typeface="Meiryo UI" panose="020B0604030504040204" pitchFamily="50" charset="-128"/>
                <a:ea typeface="Meiryo UI" panose="020B0604030504040204" pitchFamily="50" charset="-128"/>
              </a:rPr>
              <a:t>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■実施内容</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①</a:t>
            </a:r>
            <a:r>
              <a:rPr lang="ja-JP" altLang="en-US" sz="1200" dirty="0">
                <a:latin typeface="Meiryo UI" panose="020B0604030504040204" pitchFamily="50" charset="-128"/>
                <a:ea typeface="Meiryo UI" panose="020B0604030504040204" pitchFamily="50" charset="-128"/>
              </a:rPr>
              <a:t>　渉外</a:t>
            </a:r>
            <a:r>
              <a:rPr lang="ja-JP" altLang="en-US" sz="1200" dirty="0" smtClean="0">
                <a:latin typeface="Meiryo UI" panose="020B0604030504040204" pitchFamily="50" charset="-128"/>
                <a:ea typeface="Meiryo UI" panose="020B0604030504040204" pitchFamily="50" charset="-128"/>
              </a:rPr>
              <a:t>活動　（</a:t>
            </a:r>
            <a:r>
              <a:rPr lang="ja-JP" altLang="ja-JP" sz="1200" dirty="0">
                <a:latin typeface="Meiryo UI" panose="020B0604030504040204" pitchFamily="50" charset="-128"/>
                <a:ea typeface="Meiryo UI" panose="020B0604030504040204" pitchFamily="50" charset="-128"/>
              </a:rPr>
              <a:t>北前船　夏休みの自由研究の推奨課題とするモデル校　</a:t>
            </a:r>
            <a:r>
              <a:rPr lang="en-US" altLang="ja-JP" sz="1200" dirty="0">
                <a:latin typeface="Meiryo UI" panose="020B0604030504040204" pitchFamily="50" charset="-128"/>
                <a:ea typeface="Meiryo UI" panose="020B0604030504040204" pitchFamily="50" charset="-128"/>
              </a:rPr>
              <a:t>1</a:t>
            </a:r>
            <a:r>
              <a:rPr lang="ja-JP" altLang="ja-JP" sz="1200" dirty="0">
                <a:latin typeface="Meiryo UI" panose="020B0604030504040204" pitchFamily="50" charset="-128"/>
                <a:ea typeface="Meiryo UI" panose="020B0604030504040204" pitchFamily="50" charset="-128"/>
              </a:rPr>
              <a:t>校選定</a:t>
            </a:r>
            <a:r>
              <a:rPr lang="ja-JP" altLang="en-US"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・期間：</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5</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a:t>
            </a:r>
            <a:r>
              <a:rPr lang="ja-JP" altLang="ja-JP" sz="1200" dirty="0">
                <a:latin typeface="Meiryo UI" panose="020B0604030504040204" pitchFamily="50" charset="-128"/>
                <a:ea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・場所：　</a:t>
            </a:r>
            <a:r>
              <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道</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府県</a:t>
            </a:r>
            <a:r>
              <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38</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市町</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②　</a:t>
            </a:r>
            <a:r>
              <a:rPr lang="ja-JP" altLang="ja-JP" sz="1200" dirty="0" smtClean="0">
                <a:latin typeface="Meiryo UI" panose="020B0604030504040204" pitchFamily="50" charset="-128"/>
                <a:ea typeface="Meiryo UI" panose="020B0604030504040204" pitchFamily="50" charset="-128"/>
              </a:rPr>
              <a:t>北前</a:t>
            </a:r>
            <a:r>
              <a:rPr lang="ja-JP" altLang="ja-JP" sz="1200" dirty="0">
                <a:latin typeface="Meiryo UI" panose="020B0604030504040204" pitchFamily="50" charset="-128"/>
                <a:ea typeface="Meiryo UI" panose="020B0604030504040204" pitchFamily="50" charset="-128"/>
              </a:rPr>
              <a:t>船ワークショップを実施　（</a:t>
            </a:r>
            <a:r>
              <a:rPr lang="en-US" altLang="ja-JP" sz="1200" dirty="0">
                <a:latin typeface="Meiryo UI" panose="020B0604030504040204" pitchFamily="50" charset="-128"/>
                <a:ea typeface="Meiryo UI" panose="020B0604030504040204" pitchFamily="50" charset="-128"/>
              </a:rPr>
              <a:t>15</a:t>
            </a:r>
            <a:r>
              <a:rPr lang="ja-JP" altLang="ja-JP" sz="1200" dirty="0">
                <a:latin typeface="Meiryo UI" panose="020B0604030504040204" pitchFamily="50" charset="-128"/>
                <a:ea typeface="Meiryo UI" panose="020B0604030504040204" pitchFamily="50" charset="-128"/>
              </a:rPr>
              <a:t>道府県の各モデル校</a:t>
            </a:r>
            <a:r>
              <a:rPr lang="ja-JP" altLang="ja-JP" sz="1200" dirty="0" smtClean="0">
                <a:latin typeface="Meiryo UI" panose="020B0604030504040204" pitchFamily="50" charset="-128"/>
                <a:ea typeface="Meiryo UI" panose="020B0604030504040204" pitchFamily="50" charset="-128"/>
              </a:rPr>
              <a:t>）</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・期間：　</a:t>
            </a:r>
            <a:r>
              <a:rPr lang="en-US" altLang="ja-JP" sz="1200" dirty="0">
                <a:latin typeface="Meiryo UI" panose="020B0604030504040204" pitchFamily="50" charset="-128"/>
                <a:ea typeface="Meiryo UI" panose="020B0604030504040204" pitchFamily="50" charset="-128"/>
              </a:rPr>
              <a:t>7</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a:t>
            </a:r>
            <a:r>
              <a:rPr lang="ja-JP" altLang="ja-JP" sz="1200" dirty="0">
                <a:latin typeface="Meiryo UI" panose="020B0604030504040204" pitchFamily="50" charset="-128"/>
                <a:ea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endParaRPr>
          </a:p>
          <a:p>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・参加者：　</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地元</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有識者、及び小学</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年生</a:t>
            </a:r>
            <a:endPar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・内容：　</a:t>
            </a:r>
            <a:r>
              <a:rPr lang="ja-JP"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有識者に</a:t>
            </a:r>
            <a:r>
              <a:rPr lang="ja-JP" altLang="ja-JP" sz="11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よる自由</a:t>
            </a:r>
            <a:r>
              <a:rPr lang="ja-JP"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研究ワークショップの実施</a:t>
            </a:r>
            <a:r>
              <a:rPr lang="ja-JP" altLang="en-US"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「北前船こども新聞」の作成</a:t>
            </a:r>
            <a:endParaRPr lang="ja-JP"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③</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北前船こども</a:t>
            </a:r>
            <a:r>
              <a:rPr lang="ja-JP" altLang="ja-JP" sz="1200" dirty="0" smtClean="0">
                <a:latin typeface="Meiryo UI" panose="020B0604030504040204" pitchFamily="50" charset="-128"/>
                <a:ea typeface="Meiryo UI" panose="020B0604030504040204" pitchFamily="50" charset="-128"/>
              </a:rPr>
              <a:t>ガイドブック」</a:t>
            </a:r>
            <a:r>
              <a:rPr lang="ja-JP" altLang="ja-JP" sz="1200" dirty="0">
                <a:latin typeface="Meiryo UI" panose="020B0604030504040204" pitchFamily="50" charset="-128"/>
                <a:ea typeface="Meiryo UI" panose="020B0604030504040204" pitchFamily="50" charset="-128"/>
              </a:rPr>
              <a:t>制作・発送　</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・期間：　</a:t>
            </a:r>
            <a:r>
              <a:rPr lang="en-US" altLang="ja-JP" sz="1200" dirty="0" smtClean="0">
                <a:latin typeface="Meiryo UI" panose="020B0604030504040204" pitchFamily="50" charset="-128"/>
                <a:ea typeface="Meiryo UI" panose="020B0604030504040204" pitchFamily="50" charset="-128"/>
              </a:rPr>
              <a:t>9</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endParaRPr>
          </a:p>
          <a:p>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・場所：</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道</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府県</a:t>
            </a:r>
            <a:r>
              <a:rPr lang="en-US" altLang="ja-JP" sz="1100" dirty="0" smtClean="0">
                <a:latin typeface="Meiryo UI" panose="020B0604030504040204" pitchFamily="50" charset="-128"/>
                <a:ea typeface="Meiryo UI" panose="020B0604030504040204" pitchFamily="50" charset="-128"/>
              </a:rPr>
              <a:t>38</a:t>
            </a:r>
            <a:r>
              <a:rPr lang="ja-JP" altLang="ja-JP" sz="1100" dirty="0">
                <a:latin typeface="Meiryo UI" panose="020B0604030504040204" pitchFamily="50" charset="-128"/>
                <a:ea typeface="Meiryo UI" panose="020B0604030504040204" pitchFamily="50" charset="-128"/>
              </a:rPr>
              <a:t>市町の</a:t>
            </a:r>
            <a:r>
              <a:rPr lang="ja-JP" altLang="en-US" sz="1100" dirty="0" smtClean="0">
                <a:latin typeface="Meiryo UI" panose="020B0604030504040204" pitchFamily="50" charset="-128"/>
                <a:ea typeface="Meiryo UI" panose="020B0604030504040204" pitchFamily="50" charset="-128"/>
              </a:rPr>
              <a:t>全</a:t>
            </a:r>
            <a:r>
              <a:rPr lang="ja-JP" altLang="ja-JP" sz="1100" dirty="0" smtClean="0">
                <a:latin typeface="Meiryo UI" panose="020B0604030504040204" pitchFamily="50" charset="-128"/>
                <a:ea typeface="Meiryo UI" panose="020B0604030504040204" pitchFamily="50" charset="-128"/>
              </a:rPr>
              <a:t>小学校</a:t>
            </a:r>
            <a:r>
              <a:rPr lang="en-US" altLang="ja-JP" sz="1100" dirty="0" smtClean="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学年に</a:t>
            </a:r>
            <a:r>
              <a:rPr lang="en-US"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4</a:t>
            </a:r>
            <a:r>
              <a:rPr lang="ja-JP" altLang="ja-JP" sz="11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万部</a:t>
            </a:r>
            <a:r>
              <a:rPr lang="ja-JP" altLang="en-US" sz="1100" dirty="0" smtClean="0">
                <a:latin typeface="Meiryo UI" panose="020B0604030504040204" pitchFamily="50" charset="-128"/>
                <a:ea typeface="Meiryo UI" panose="020B0604030504040204" pitchFamily="50" charset="-128"/>
              </a:rPr>
              <a:t>配布</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u="sng"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dirty="0" smtClean="0">
                <a:latin typeface="Meiryo UI" panose="020B0604030504040204" pitchFamily="50" charset="-128"/>
                <a:ea typeface="Meiryo UI" panose="020B0604030504040204" pitchFamily="50" charset="-128"/>
              </a:rPr>
              <a:t>　　　　　　　　　　④　</a:t>
            </a:r>
            <a:r>
              <a:rPr lang="ja-JP" altLang="ja-JP"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北前船こども</a:t>
            </a:r>
            <a:r>
              <a:rPr lang="ja-JP" altLang="ja-JP" sz="1200" dirty="0" smtClean="0">
                <a:latin typeface="Meiryo UI" panose="020B0604030504040204" pitchFamily="50" charset="-128"/>
                <a:ea typeface="Meiryo UI" panose="020B0604030504040204" pitchFamily="50" charset="-128"/>
              </a:rPr>
              <a:t>ガイドブック」</a:t>
            </a:r>
            <a:r>
              <a:rPr lang="ja-JP" altLang="ja-JP" sz="1200" dirty="0">
                <a:latin typeface="Meiryo UI" panose="020B0604030504040204" pitchFamily="50" charset="-128"/>
                <a:ea typeface="Meiryo UI" panose="020B0604030504040204" pitchFamily="50" charset="-128"/>
              </a:rPr>
              <a:t>を利用し、モデル校で「北前船」授業の実施</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・期間：　</a:t>
            </a:r>
            <a:r>
              <a:rPr lang="en-US" altLang="ja-JP" sz="1200" dirty="0" smtClean="0">
                <a:latin typeface="Meiryo UI" panose="020B0604030504040204" pitchFamily="50" charset="-128"/>
                <a:ea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12</a:t>
            </a:r>
            <a:r>
              <a:rPr lang="ja-JP" altLang="ja-JP" sz="1200" dirty="0" smtClean="0">
                <a:latin typeface="Meiryo UI" panose="020B0604030504040204" pitchFamily="50" charset="-128"/>
                <a:ea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endParaRPr>
          </a:p>
          <a:p>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場所</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道府県</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38</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市町</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参加者</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小学</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年生</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・内容：　</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冊子</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を利用した小学校での課外</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授業</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　メディア</a:t>
            </a:r>
            <a:r>
              <a:rPr lang="ja-JP" altLang="ja-JP" sz="1200" kern="0" dirty="0" smtClean="0">
                <a:solidFill>
                  <a:srgbClr val="231F20"/>
                </a:solidFill>
                <a:latin typeface="Meiryo UI" panose="020B0604030504040204" pitchFamily="50" charset="-128"/>
                <a:ea typeface="Meiryo UI" panose="020B0604030504040204" pitchFamily="50" charset="-128"/>
                <a:cs typeface="Times New Roman" panose="02020603050405020304" pitchFamily="18" charset="0"/>
              </a:rPr>
              <a:t>取材</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実施</a:t>
            </a:r>
            <a:r>
              <a:rPr lang="ja-JP" altLang="en-US" sz="1200" dirty="0" smtClean="0">
                <a:latin typeface="Meiryo UI" panose="020B0604030504040204" pitchFamily="50" charset="-128"/>
                <a:ea typeface="Meiryo UI" panose="020B0604030504040204" pitchFamily="50" charset="-128"/>
              </a:rPr>
              <a:t>エリア　　（</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道府県／</a:t>
            </a:r>
            <a:r>
              <a:rPr lang="en-US" altLang="ja-JP" sz="1200" dirty="0">
                <a:latin typeface="Meiryo UI" panose="020B0604030504040204" pitchFamily="50" charset="-128"/>
                <a:ea typeface="Meiryo UI" panose="020B0604030504040204" pitchFamily="50" charset="-128"/>
              </a:rPr>
              <a:t>38</a:t>
            </a:r>
            <a:r>
              <a:rPr lang="ja-JP" altLang="en-US" sz="1200" dirty="0">
                <a:latin typeface="Meiryo UI" panose="020B0604030504040204" pitchFamily="50" charset="-128"/>
                <a:ea typeface="Meiryo UI" panose="020B0604030504040204" pitchFamily="50" charset="-128"/>
              </a:rPr>
              <a:t>市町）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北海道　　（函館市　　松前町　　小樽市　　</a:t>
            </a:r>
            <a:r>
              <a:rPr lang="ja-JP" altLang="en-US" sz="1200" u="sng" dirty="0">
                <a:latin typeface="Meiryo UI" panose="020B0604030504040204" pitchFamily="50" charset="-128"/>
                <a:ea typeface="Meiryo UI" panose="020B0604030504040204" pitchFamily="50" charset="-128"/>
              </a:rPr>
              <a:t>石狩市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青森県　　（</a:t>
            </a:r>
            <a:r>
              <a:rPr lang="ja-JP" altLang="en-US" sz="1200" dirty="0" err="1">
                <a:latin typeface="Meiryo UI" panose="020B0604030504040204" pitchFamily="50" charset="-128"/>
                <a:ea typeface="Meiryo UI" panose="020B0604030504040204" pitchFamily="50" charset="-128"/>
              </a:rPr>
              <a:t>鰺ヶ</a:t>
            </a:r>
            <a:r>
              <a:rPr lang="ja-JP" altLang="en-US" sz="1200" dirty="0">
                <a:latin typeface="Meiryo UI" panose="020B0604030504040204" pitchFamily="50" charset="-128"/>
                <a:ea typeface="Meiryo UI" panose="020B0604030504040204" pitchFamily="50" charset="-128"/>
              </a:rPr>
              <a:t>沢町　　深浦町　　</a:t>
            </a:r>
            <a:r>
              <a:rPr lang="ja-JP" altLang="en-US" sz="1200" u="sng" dirty="0">
                <a:latin typeface="Meiryo UI" panose="020B0604030504040204" pitchFamily="50" charset="-128"/>
                <a:ea typeface="Meiryo UI" panose="020B0604030504040204" pitchFamily="50" charset="-128"/>
              </a:rPr>
              <a:t>野辺地町</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秋田県　　（秋田市　　に</a:t>
            </a:r>
            <a:r>
              <a:rPr lang="ja-JP" altLang="en-US" sz="1200" dirty="0" err="1">
                <a:latin typeface="Meiryo UI" panose="020B0604030504040204" pitchFamily="50" charset="-128"/>
                <a:ea typeface="Meiryo UI" panose="020B0604030504040204" pitchFamily="50" charset="-128"/>
              </a:rPr>
              <a:t>かほ</a:t>
            </a:r>
            <a:r>
              <a:rPr lang="ja-JP" altLang="en-US" sz="1200" dirty="0">
                <a:latin typeface="Meiryo UI" panose="020B0604030504040204" pitchFamily="50" charset="-128"/>
                <a:ea typeface="Meiryo UI" panose="020B0604030504040204" pitchFamily="50" charset="-128"/>
              </a:rPr>
              <a:t>市　　男鹿市　　能代市　　</a:t>
            </a:r>
            <a:r>
              <a:rPr lang="ja-JP" altLang="en-US" sz="1200" u="sng" dirty="0">
                <a:latin typeface="Meiryo UI" panose="020B0604030504040204" pitchFamily="50" charset="-128"/>
                <a:ea typeface="Meiryo UI" panose="020B0604030504040204" pitchFamily="50" charset="-128"/>
              </a:rPr>
              <a:t>由利本荘市</a:t>
            </a:r>
            <a:r>
              <a:rPr lang="ja-JP" altLang="en-US"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山形県　　（</a:t>
            </a:r>
            <a:r>
              <a:rPr lang="ja-JP" altLang="en-US" sz="1200" u="sng" dirty="0">
                <a:latin typeface="Meiryo UI" panose="020B0604030504040204" pitchFamily="50" charset="-128"/>
                <a:ea typeface="Meiryo UI" panose="020B0604030504040204" pitchFamily="50" charset="-128"/>
              </a:rPr>
              <a:t>酒田市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新潟県　　（長岡市　　新潟市　　佐渡市　　</a:t>
            </a:r>
            <a:r>
              <a:rPr lang="ja-JP" altLang="en-US" sz="1200" u="sng" dirty="0">
                <a:latin typeface="Meiryo UI" panose="020B0604030504040204" pitchFamily="50" charset="-128"/>
                <a:ea typeface="Meiryo UI" panose="020B0604030504040204" pitchFamily="50" charset="-128"/>
              </a:rPr>
              <a:t>上越市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石川県　　（加賀市　　輪島市　　</a:t>
            </a:r>
            <a:r>
              <a:rPr lang="ja-JP" altLang="en-US" sz="1200" u="sng" dirty="0">
                <a:latin typeface="Meiryo UI" panose="020B0604030504040204" pitchFamily="50" charset="-128"/>
                <a:ea typeface="Meiryo UI" panose="020B0604030504040204" pitchFamily="50" charset="-128"/>
              </a:rPr>
              <a:t>小松市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富山県　　（富山市　　</a:t>
            </a:r>
            <a:r>
              <a:rPr lang="ja-JP" altLang="en-US" sz="1200" u="sng" dirty="0">
                <a:latin typeface="Meiryo UI" panose="020B0604030504040204" pitchFamily="50" charset="-128"/>
                <a:ea typeface="Meiryo UI" panose="020B0604030504040204" pitchFamily="50" charset="-128"/>
              </a:rPr>
              <a:t>高岡市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福井県　　（敦賀市　　南越前町　　坂井市　　</a:t>
            </a:r>
            <a:r>
              <a:rPr lang="ja-JP" altLang="en-US" sz="1200" u="sng" dirty="0">
                <a:latin typeface="Meiryo UI" panose="020B0604030504040204" pitchFamily="50" charset="-128"/>
                <a:ea typeface="Meiryo UI" panose="020B0604030504040204" pitchFamily="50" charset="-128"/>
              </a:rPr>
              <a:t>小浜市</a:t>
            </a:r>
            <a:r>
              <a:rPr lang="ja-JP" altLang="en-US" sz="1200" dirty="0">
                <a:latin typeface="Meiryo UI" panose="020B0604030504040204" pitchFamily="50" charset="-128"/>
                <a:ea typeface="Meiryo UI" panose="020B0604030504040204" pitchFamily="50" charset="-128"/>
              </a:rPr>
              <a:t>）</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京都府　　（</a:t>
            </a:r>
            <a:r>
              <a:rPr lang="ja-JP" altLang="en-US" sz="1200" u="sng" dirty="0">
                <a:latin typeface="Meiryo UI" panose="020B0604030504040204" pitchFamily="50" charset="-128"/>
                <a:ea typeface="Meiryo UI" panose="020B0604030504040204" pitchFamily="50" charset="-128"/>
              </a:rPr>
              <a:t>宮津市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大阪府　　（</a:t>
            </a:r>
            <a:r>
              <a:rPr lang="ja-JP" altLang="en-US" sz="1200" u="sng" dirty="0">
                <a:latin typeface="Meiryo UI" panose="020B0604030504040204" pitchFamily="50" charset="-128"/>
                <a:ea typeface="Meiryo UI" panose="020B0604030504040204" pitchFamily="50" charset="-128"/>
              </a:rPr>
              <a:t>大阪市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兵庫県　　（神戸市　　高砂市　　新温泉町　　</a:t>
            </a:r>
            <a:r>
              <a:rPr lang="ja-JP" altLang="en-US" sz="1200" u="sng" dirty="0">
                <a:latin typeface="Meiryo UI" panose="020B0604030504040204" pitchFamily="50" charset="-128"/>
                <a:ea typeface="Meiryo UI" panose="020B0604030504040204" pitchFamily="50" charset="-128"/>
              </a:rPr>
              <a:t>赤穂市</a:t>
            </a:r>
            <a:r>
              <a:rPr lang="ja-JP" altLang="en-US" sz="1200" dirty="0">
                <a:latin typeface="Meiryo UI" panose="020B0604030504040204" pitchFamily="50" charset="-128"/>
                <a:ea typeface="Meiryo UI" panose="020B0604030504040204" pitchFamily="50" charset="-128"/>
              </a:rPr>
              <a:t>　　洲本市）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鳥取県　　（</a:t>
            </a:r>
            <a:r>
              <a:rPr lang="ja-JP" altLang="en-US" sz="1200" u="sng" dirty="0">
                <a:latin typeface="Meiryo UI" panose="020B0604030504040204" pitchFamily="50" charset="-128"/>
                <a:ea typeface="Meiryo UI" panose="020B0604030504040204" pitchFamily="50" charset="-128"/>
              </a:rPr>
              <a:t>鳥取市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島根県　　（</a:t>
            </a:r>
            <a:r>
              <a:rPr lang="ja-JP" altLang="en-US" sz="1200" u="sng" dirty="0">
                <a:latin typeface="Meiryo UI" panose="020B0604030504040204" pitchFamily="50" charset="-128"/>
                <a:ea typeface="Meiryo UI" panose="020B0604030504040204" pitchFamily="50" charset="-128"/>
              </a:rPr>
              <a:t>浜田市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岡山県　　（</a:t>
            </a:r>
            <a:r>
              <a:rPr lang="ja-JP" altLang="en-US" sz="1200" u="sng" dirty="0">
                <a:latin typeface="Meiryo UI" panose="020B0604030504040204" pitchFamily="50" charset="-128"/>
                <a:ea typeface="Meiryo UI" panose="020B0604030504040204" pitchFamily="50" charset="-128"/>
              </a:rPr>
              <a:t>倉敷市</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広島県　　（尾道市　　</a:t>
            </a:r>
            <a:r>
              <a:rPr lang="ja-JP" altLang="en-US" sz="1200" u="sng" dirty="0">
                <a:latin typeface="Meiryo UI" panose="020B0604030504040204" pitchFamily="50" charset="-128"/>
                <a:ea typeface="Meiryo UI" panose="020B0604030504040204" pitchFamily="50" charset="-128"/>
              </a:rPr>
              <a:t>呉市</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下線自治体はワークショップ実施</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88640" y="119172"/>
            <a:ext cx="1107996" cy="369332"/>
          </a:xfrm>
          <a:prstGeom prst="rect">
            <a:avLst/>
          </a:prstGeom>
        </p:spPr>
        <p:txBody>
          <a:bodyPr wrap="none">
            <a:spAutoFit/>
          </a:bodyPr>
          <a:lstStyle/>
          <a:p>
            <a:r>
              <a:rPr lang="ja-JP" altLang="en-US" dirty="0">
                <a:solidFill>
                  <a:schemeClr val="bg1"/>
                </a:solidFill>
                <a:latin typeface="Meiryo UI" panose="020B0604030504040204" pitchFamily="50" charset="-128"/>
                <a:ea typeface="Meiryo UI" panose="020B0604030504040204" pitchFamily="50" charset="-128"/>
              </a:rPr>
              <a:t>実施概要</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Tree>
    <p:extLst>
      <p:ext uri="{BB962C8B-B14F-4D97-AF65-F5344CB8AC3E}">
        <p14:creationId xmlns:p14="http://schemas.microsoft.com/office/powerpoint/2010/main" val="3011812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8640" y="692029"/>
            <a:ext cx="6331669" cy="8956298"/>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日時</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2018</a:t>
            </a:r>
            <a:r>
              <a:rPr lang="ja-JP" altLang="ja-JP"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5</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a:t>
            </a:r>
            <a:r>
              <a:rPr lang="ja-JP" altLang="ja-JP" sz="1200" dirty="0">
                <a:latin typeface="Meiryo UI" panose="020B0604030504040204" pitchFamily="50" charset="-128"/>
                <a:ea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■場所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15</a:t>
            </a:r>
            <a:r>
              <a:rPr lang="ja-JP" altLang="ja-JP" sz="1200" dirty="0">
                <a:latin typeface="Meiryo UI" panose="020B0604030504040204" pitchFamily="50" charset="-128"/>
                <a:ea typeface="Meiryo UI" panose="020B0604030504040204" pitchFamily="50" charset="-128"/>
              </a:rPr>
              <a:t>道府県</a:t>
            </a:r>
            <a:r>
              <a:rPr lang="en-US" altLang="ja-JP" sz="1200" dirty="0">
                <a:latin typeface="Meiryo UI" panose="020B0604030504040204" pitchFamily="50" charset="-128"/>
                <a:ea typeface="Meiryo UI" panose="020B0604030504040204" pitchFamily="50" charset="-128"/>
              </a:rPr>
              <a:t>38</a:t>
            </a:r>
            <a:r>
              <a:rPr lang="ja-JP" altLang="ja-JP" sz="1200" dirty="0">
                <a:latin typeface="Meiryo UI" panose="020B0604030504040204" pitchFamily="50" charset="-128"/>
                <a:ea typeface="Meiryo UI" panose="020B0604030504040204" pitchFamily="50" charset="-128"/>
              </a:rPr>
              <a:t>市町教育委員会　（または市町</a:t>
            </a:r>
            <a:r>
              <a:rPr lang="ja-JP" altLang="ja-JP"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■内容</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北前船交流拡大機構　事務局（ＡＮＡ総研）</a:t>
            </a:r>
            <a:r>
              <a:rPr lang="ja-JP" altLang="en-US" sz="1200" dirty="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38</a:t>
            </a:r>
            <a:r>
              <a:rPr lang="ja-JP" altLang="en-US" sz="1200" dirty="0">
                <a:latin typeface="Meiryo UI" panose="020B0604030504040204" pitchFamily="50" charset="-128"/>
                <a:ea typeface="Meiryo UI" panose="020B0604030504040204" pitchFamily="50" charset="-128"/>
              </a:rPr>
              <a:t>市町に「北前船こども交流</a:t>
            </a:r>
            <a:r>
              <a:rPr lang="ja-JP" altLang="en-US" sz="1200" dirty="0" smtClean="0">
                <a:latin typeface="Meiryo UI" panose="020B0604030504040204" pitchFamily="50" charset="-128"/>
                <a:ea typeface="Meiryo UI" panose="020B0604030504040204" pitchFamily="50" charset="-128"/>
              </a:rPr>
              <a:t>拡大</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プロジェクト</a:t>
            </a:r>
            <a:r>
              <a:rPr lang="ja-JP" altLang="en-US" sz="1200" dirty="0">
                <a:latin typeface="Meiryo UI" panose="020B0604030504040204" pitchFamily="50" charset="-128"/>
                <a:ea typeface="Meiryo UI" panose="020B0604030504040204" pitchFamily="50" charset="-128"/>
              </a:rPr>
              <a:t>」参画に伴う</a:t>
            </a:r>
            <a:r>
              <a:rPr lang="ja-JP" altLang="en-US" sz="1200" dirty="0" smtClean="0">
                <a:latin typeface="Meiryo UI" panose="020B0604030504040204" pitchFamily="50" charset="-128"/>
                <a:ea typeface="Meiryo UI" panose="020B0604030504040204" pitchFamily="50" charset="-128"/>
              </a:rPr>
              <a:t>、北前</a:t>
            </a:r>
            <a:r>
              <a:rPr lang="ja-JP" altLang="en-US" sz="1200" dirty="0">
                <a:latin typeface="Meiryo UI" panose="020B0604030504040204" pitchFamily="50" charset="-128"/>
                <a:ea typeface="Meiryo UI" panose="020B0604030504040204" pitchFamily="50" charset="-128"/>
              </a:rPr>
              <a:t>船を夏休みの自由研究の推奨課題としていただく渉外活動。</a:t>
            </a:r>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渉外事項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①　</a:t>
            </a:r>
            <a:r>
              <a:rPr lang="en-US" altLang="ja-JP" sz="1200" dirty="0">
                <a:latin typeface="Meiryo UI" panose="020B0604030504040204" pitchFamily="50" charset="-128"/>
                <a:ea typeface="Meiryo UI" panose="020B0604030504040204" pitchFamily="50" charset="-128"/>
              </a:rPr>
              <a:t>38</a:t>
            </a:r>
            <a:r>
              <a:rPr lang="ja-JP" altLang="ja-JP" sz="1200" dirty="0">
                <a:latin typeface="Meiryo UI" panose="020B0604030504040204" pitchFamily="50" charset="-128"/>
                <a:ea typeface="Meiryo UI" panose="020B0604030504040204" pitchFamily="50" charset="-128"/>
              </a:rPr>
              <a:t>市町</a:t>
            </a:r>
            <a:r>
              <a:rPr lang="ja-JP" altLang="en-US" sz="1200" dirty="0">
                <a:latin typeface="Meiryo UI" panose="020B0604030504040204" pitchFamily="50" charset="-128"/>
                <a:ea typeface="Meiryo UI" panose="020B0604030504040204" pitchFamily="50" charset="-128"/>
              </a:rPr>
              <a:t>と協議し、</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道府県ごとに北前船の研究</a:t>
            </a:r>
            <a:r>
              <a:rPr lang="ja-JP" altLang="ja-JP" sz="1200" dirty="0">
                <a:latin typeface="Meiryo UI" panose="020B0604030504040204" pitchFamily="50" charset="-128"/>
                <a:ea typeface="Meiryo UI" panose="020B0604030504040204" pitchFamily="50" charset="-128"/>
              </a:rPr>
              <a:t>モデル校（</a:t>
            </a:r>
            <a:r>
              <a:rPr lang="en-US" altLang="ja-JP" sz="1200" dirty="0">
                <a:latin typeface="Meiryo UI" panose="020B0604030504040204" pitchFamily="50" charset="-128"/>
                <a:ea typeface="Meiryo UI" panose="020B0604030504040204" pitchFamily="50" charset="-128"/>
              </a:rPr>
              <a:t>1</a:t>
            </a:r>
            <a:r>
              <a:rPr lang="ja-JP" altLang="ja-JP" sz="1200" dirty="0">
                <a:latin typeface="Meiryo UI" panose="020B0604030504040204" pitchFamily="50" charset="-128"/>
                <a:ea typeface="Meiryo UI" panose="020B0604030504040204" pitchFamily="50" charset="-128"/>
              </a:rPr>
              <a:t>校）を選定</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夏休み必須課題として北前船の自由研究を取り上げていただ</a:t>
            </a:r>
            <a:r>
              <a:rPr lang="ja-JP" altLang="en-US" sz="1200" dirty="0">
                <a:latin typeface="Meiryo UI" panose="020B0604030504040204" pitchFamily="50" charset="-128"/>
                <a:ea typeface="Meiryo UI" panose="020B0604030504040204" pitchFamily="50" charset="-128"/>
              </a:rPr>
              <a:t>く。</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自由研究</a:t>
            </a:r>
            <a:r>
              <a:rPr lang="ja-JP" altLang="en-US" sz="1200" dirty="0">
                <a:latin typeface="Meiryo UI" panose="020B0604030504040204" pitchFamily="50" charset="-128"/>
                <a:ea typeface="Meiryo UI" panose="020B0604030504040204" pitchFamily="50" charset="-128"/>
              </a:rPr>
              <a:t>用の</a:t>
            </a:r>
            <a:r>
              <a:rPr lang="ja-JP" altLang="ja-JP" sz="1200" dirty="0">
                <a:latin typeface="Meiryo UI" panose="020B0604030504040204" pitchFamily="50" charset="-128"/>
                <a:ea typeface="Meiryo UI" panose="020B0604030504040204" pitchFamily="50" charset="-128"/>
              </a:rPr>
              <a:t>北前船チラシ（全国共通）を製作し、</a:t>
            </a:r>
            <a:r>
              <a:rPr lang="ja-JP" altLang="en-US" sz="1200" dirty="0">
                <a:latin typeface="Meiryo UI" panose="020B0604030504040204" pitchFamily="50" charset="-128"/>
                <a:ea typeface="Meiryo UI" panose="020B0604030504040204" pitchFamily="50" charset="-128"/>
              </a:rPr>
              <a:t>モデル校へ</a:t>
            </a:r>
            <a:r>
              <a:rPr lang="ja-JP" altLang="ja-JP" sz="1200" dirty="0" smtClean="0">
                <a:latin typeface="Meiryo UI" panose="020B0604030504040204" pitchFamily="50" charset="-128"/>
                <a:ea typeface="Meiryo UI" panose="020B0604030504040204" pitchFamily="50" charset="-128"/>
              </a:rPr>
              <a:t>発送</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②</a:t>
            </a:r>
            <a:r>
              <a:rPr lang="ja-JP" altLang="en-US" sz="1200" dirty="0">
                <a:latin typeface="Meiryo UI" panose="020B0604030504040204" pitchFamily="50" charset="-128"/>
                <a:ea typeface="Meiryo UI" panose="020B0604030504040204" pitchFamily="50" charset="-128"/>
              </a:rPr>
              <a:t>　北前船ワークショップをモデル校で実施依頼</a:t>
            </a:r>
            <a:r>
              <a:rPr lang="ja-JP" altLang="en-US" sz="1200" dirty="0" smtClean="0">
                <a:latin typeface="Meiryo UI" panose="020B0604030504040204" pitchFamily="50" charset="-128"/>
                <a:ea typeface="Meiryo UI" panose="020B0604030504040204" pitchFamily="50" charset="-128"/>
              </a:rPr>
              <a:t>。北前</a:t>
            </a:r>
            <a:r>
              <a:rPr lang="ja-JP" altLang="en-US" sz="1200" dirty="0">
                <a:latin typeface="Meiryo UI" panose="020B0604030504040204" pitchFamily="50" charset="-128"/>
                <a:ea typeface="Meiryo UI" panose="020B0604030504040204" pitchFamily="50" charset="-128"/>
              </a:rPr>
              <a:t>船こども新聞に</a:t>
            </a:r>
            <a:r>
              <a:rPr lang="ja-JP" altLang="en-US" sz="1200" dirty="0" smtClean="0">
                <a:latin typeface="Meiryo UI" panose="020B0604030504040204" pitchFamily="50" charset="-128"/>
                <a:ea typeface="Meiryo UI" panose="020B0604030504040204" pitchFamily="50" charset="-128"/>
              </a:rPr>
              <a:t>まとめて</a:t>
            </a:r>
            <a:r>
              <a:rPr lang="ja-JP" altLang="en-US" sz="1200" dirty="0">
                <a:latin typeface="Meiryo UI" panose="020B0604030504040204" pitchFamily="50" charset="-128"/>
                <a:ea typeface="Meiryo UI" panose="020B0604030504040204" pitchFamily="50" charset="-128"/>
              </a:rPr>
              <a:t>もらう。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③</a:t>
            </a:r>
            <a:r>
              <a:rPr lang="ja-JP" altLang="en-US" sz="1200" dirty="0">
                <a:latin typeface="Meiryo UI" panose="020B0604030504040204" pitchFamily="50" charset="-128"/>
                <a:ea typeface="Meiryo UI" panose="020B0604030504040204" pitchFamily="50" charset="-128"/>
              </a:rPr>
              <a:t>　冊子化した北前船こども新聞を</a:t>
            </a:r>
            <a:r>
              <a:rPr lang="en-US" altLang="ja-JP" sz="1200" dirty="0">
                <a:latin typeface="Meiryo UI" panose="020B0604030504040204" pitchFamily="50" charset="-128"/>
                <a:ea typeface="Meiryo UI" panose="020B0604030504040204" pitchFamily="50" charset="-128"/>
              </a:rPr>
              <a:t>38</a:t>
            </a:r>
            <a:r>
              <a:rPr lang="ja-JP" altLang="en-US" sz="1200" dirty="0" smtClean="0">
                <a:latin typeface="Meiryo UI" panose="020B0604030504040204" pitchFamily="50" charset="-128"/>
                <a:ea typeface="Meiryo UI" panose="020B0604030504040204" pitchFamily="50" charset="-128"/>
              </a:rPr>
              <a:t>市町の各</a:t>
            </a:r>
            <a:r>
              <a:rPr lang="ja-JP" altLang="en-US" sz="1200" dirty="0">
                <a:latin typeface="Meiryo UI" panose="020B0604030504040204" pitchFamily="50" charset="-128"/>
                <a:ea typeface="Meiryo UI" panose="020B0604030504040204" pitchFamily="50" charset="-128"/>
              </a:rPr>
              <a:t>小学校へ発送依頼。</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④</a:t>
            </a:r>
            <a:r>
              <a:rPr lang="ja-JP" altLang="en-US" sz="1200" dirty="0">
                <a:latin typeface="Meiryo UI" panose="020B0604030504040204" pitchFamily="50" charset="-128"/>
                <a:ea typeface="Meiryo UI" panose="020B0604030504040204" pitchFamily="50" charset="-128"/>
              </a:rPr>
              <a:t>　モデル校での課外授業の実施依頼</a:t>
            </a:r>
            <a:r>
              <a:rPr lang="ja-JP" altLang="ja-JP" sz="1200" dirty="0">
                <a:latin typeface="Meiryo UI" panose="020B0604030504040204" pitchFamily="50" charset="-128"/>
                <a:ea typeface="Meiryo UI" panose="020B0604030504040204" pitchFamily="50" charset="-128"/>
              </a:rPr>
              <a:t>（テレビ取材</a:t>
            </a:r>
            <a:r>
              <a:rPr lang="ja-JP" altLang="en-US" sz="1200" dirty="0">
                <a:latin typeface="Meiryo UI" panose="020B0604030504040204" pitchFamily="50" charset="-128"/>
                <a:ea typeface="Meiryo UI" panose="020B0604030504040204" pitchFamily="50" charset="-128"/>
              </a:rPr>
              <a:t>が入る可能性</a:t>
            </a:r>
            <a:r>
              <a:rPr lang="ja-JP" altLang="ja-JP" sz="1200" dirty="0">
                <a:latin typeface="Meiryo UI" panose="020B0604030504040204" pitchFamily="50" charset="-128"/>
                <a:ea typeface="Meiryo UI" panose="020B0604030504040204" pitchFamily="50" charset="-128"/>
              </a:rPr>
              <a:t>あり）</a:t>
            </a:r>
            <a:r>
              <a:rPr lang="ja-JP" altLang="en-US"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■チラシ</a:t>
            </a:r>
            <a:r>
              <a:rPr lang="ja-JP" altLang="en-US" sz="1200" dirty="0">
                <a:latin typeface="Meiryo UI" panose="020B0604030504040204" pitchFamily="50" charset="-128"/>
                <a:ea typeface="Meiryo UI" panose="020B0604030504040204" pitchFamily="50" charset="-128"/>
              </a:rPr>
              <a:t>　：　</a:t>
            </a:r>
            <a:r>
              <a:rPr lang="en-US" altLang="ja-JP" sz="1200" dirty="0" smtClean="0">
                <a:latin typeface="Meiryo UI" panose="020B0604030504040204" pitchFamily="50" charset="-128"/>
                <a:ea typeface="Meiryo UI" panose="020B0604030504040204" pitchFamily="50" charset="-128"/>
              </a:rPr>
              <a:t>A4</a:t>
            </a:r>
            <a:r>
              <a:rPr lang="ja-JP" altLang="ja-JP" sz="1200" dirty="0">
                <a:latin typeface="Meiryo UI" panose="020B0604030504040204" pitchFamily="50" charset="-128"/>
                <a:ea typeface="Meiryo UI" panose="020B0604030504040204" pitchFamily="50" charset="-128"/>
              </a:rPr>
              <a:t>両面　カラー</a:t>
            </a:r>
            <a:r>
              <a:rPr lang="en-US" altLang="ja-JP" sz="1200" dirty="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モノクロ</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75000</a:t>
            </a:r>
            <a:r>
              <a:rPr lang="ja-JP" altLang="en-US" sz="1200" dirty="0" smtClean="0">
                <a:latin typeface="Meiryo UI" panose="020B0604030504040204" pitchFamily="50" charset="-128"/>
                <a:ea typeface="Meiryo UI" panose="020B0604030504040204" pitchFamily="50" charset="-128"/>
              </a:rPr>
              <a:t>枚</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（次・次々ページご参照）</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5" name="正方形/長方形 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9" name="正方形/長方形 8"/>
          <p:cNvSpPr/>
          <p:nvPr/>
        </p:nvSpPr>
        <p:spPr>
          <a:xfrm>
            <a:off x="188640" y="119172"/>
            <a:ext cx="1492716"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①　渉外活動</a:t>
            </a:r>
            <a:endParaRPr lang="en-US" altLang="ja-JP" dirty="0">
              <a:solidFill>
                <a:schemeClr val="bg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15062328"/>
              </p:ext>
            </p:extLst>
          </p:nvPr>
        </p:nvGraphicFramePr>
        <p:xfrm>
          <a:off x="1052736" y="1352600"/>
          <a:ext cx="5683598" cy="5940608"/>
        </p:xfrm>
        <a:graphic>
          <a:graphicData uri="http://schemas.openxmlformats.org/drawingml/2006/table">
            <a:tbl>
              <a:tblPr firstRow="1" bandRow="1">
                <a:tableStyleId>{5940675A-B579-460E-94D1-54222C63F5DA}</a:tableStyleId>
              </a:tblPr>
              <a:tblGrid>
                <a:gridCol w="1190560">
                  <a:extLst>
                    <a:ext uri="{9D8B030D-6E8A-4147-A177-3AD203B41FA5}">
                      <a16:colId xmlns:a16="http://schemas.microsoft.com/office/drawing/2014/main" xmlns="" val="1336974869"/>
                    </a:ext>
                  </a:extLst>
                </a:gridCol>
                <a:gridCol w="4493038">
                  <a:extLst>
                    <a:ext uri="{9D8B030D-6E8A-4147-A177-3AD203B41FA5}">
                      <a16:colId xmlns:a16="http://schemas.microsoft.com/office/drawing/2014/main" xmlns="" val="2145860524"/>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solidFill>
                            <a:schemeClr val="bg1"/>
                          </a:solidFill>
                          <a:effectLst/>
                          <a:latin typeface="Meiryo UI" panose="020B0604030504040204" pitchFamily="50" charset="-128"/>
                          <a:ea typeface="Meiryo UI" panose="020B0604030504040204" pitchFamily="50" charset="-128"/>
                        </a:rPr>
                        <a:t>自治体名</a:t>
                      </a:r>
                      <a:endPar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solidFill>
                            <a:schemeClr val="bg1"/>
                          </a:solidFill>
                          <a:effectLst/>
                          <a:latin typeface="Meiryo UI" panose="020B0604030504040204" pitchFamily="50" charset="-128"/>
                          <a:ea typeface="Meiryo UI" panose="020B0604030504040204" pitchFamily="50" charset="-128"/>
                        </a:rPr>
                        <a:t>ご担当　（敬称略）</a:t>
                      </a:r>
                      <a:endPar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xmlns="" val="3260408826"/>
                  </a:ext>
                </a:extLst>
              </a:tr>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酒田市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地域創生部交流観光課観光戦略主査</a:t>
                      </a:r>
                      <a:r>
                        <a:rPr lang="ja-JP" altLang="en-US" sz="1200" u="none" strike="noStrike" dirty="0" smtClean="0">
                          <a:effectLst/>
                          <a:latin typeface="Meiryo UI" panose="020B0604030504040204" pitchFamily="50" charset="-128"/>
                          <a:ea typeface="Meiryo UI" panose="020B0604030504040204" pitchFamily="50" charset="-128"/>
                        </a:rPr>
                        <a:t>　　</a:t>
                      </a:r>
                      <a:r>
                        <a:rPr lang="zh-TW" altLang="en-US" sz="1200" u="none" strike="noStrike" dirty="0" smtClean="0">
                          <a:effectLst/>
                          <a:latin typeface="Meiryo UI" panose="020B0604030504040204" pitchFamily="50" charset="-128"/>
                          <a:ea typeface="Meiryo UI" panose="020B0604030504040204" pitchFamily="50" charset="-128"/>
                        </a:rPr>
                        <a:t>庄司　英一</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3168986211"/>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石狩市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u="none" strike="noStrike" dirty="0" smtClean="0">
                          <a:effectLst/>
                          <a:latin typeface="Meiryo UI" panose="020B0604030504040204" pitchFamily="50" charset="-128"/>
                          <a:ea typeface="Meiryo UI" panose="020B0604030504040204" pitchFamily="50" charset="-128"/>
                        </a:rPr>
                        <a:t>企画経済部商工労働観光課観光担当　主査　袴田　実</a:t>
                      </a:r>
                      <a:endPar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181187989"/>
                  </a:ext>
                </a:extLst>
              </a:tr>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野辺地町</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地域戦略課　課長　橋本邦夫</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1602451455"/>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由利本荘市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商工観光部観光文化振興課　課長　熊谷 信幸</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3991111818"/>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上越市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産業観光部産業立地課　直江津港振興係長　橘　陽子</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1422211195"/>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高岡市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市長政策部文化創造課　企画係長　吉本恭子</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2828327765"/>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小松市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小松市にぎわい交流部　部長　望月精司</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2122346056"/>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小浜市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教育委員会文化課日本遺産活用グループ　下仲　隆浩</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1037336267"/>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宮津市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教育委員会事務局総括室文化振興係　主任　河森 一浩</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2368679760"/>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大阪市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u="none" strike="noStrike" dirty="0" smtClean="0">
                          <a:effectLst/>
                          <a:latin typeface="Meiryo UI" panose="020B0604030504040204" pitchFamily="50" charset="-128"/>
                          <a:ea typeface="Meiryo UI" panose="020B0604030504040204" pitchFamily="50" charset="-128"/>
                        </a:rPr>
                        <a:t>経済戦略局観光部観光課観光施策担当　担当課長　梅原　啓志</a:t>
                      </a:r>
                      <a:endPar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117994366"/>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赤穂市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赤穂市教育委員会 生涯学習課 文化財係　中田 宗伯</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2247367885"/>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鳥取市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経済観光部観光戦略課　課長　山根　康子郎</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4214569944"/>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浜田市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産業経済部観光交流課石見神楽係　主事　千代延　弘晃</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27202424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倉敷市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企画財政局企画財政部　企画経営室副参</a:t>
                      </a:r>
                      <a:endParaRPr lang="en-US" altLang="zh-TW" sz="1200" u="none" strike="noStrike" dirty="0" smtClean="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eiryo UI" panose="020B0604030504040204" pitchFamily="50" charset="-128"/>
                          <a:ea typeface="Meiryo UI" panose="020B0604030504040204" pitchFamily="50" charset="-128"/>
                        </a:rPr>
                        <a:t>（兼）日本遺産推進室長　岡本　由美子</a:t>
                      </a:r>
                      <a:endPar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37269286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呉市</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rPr>
                        <a:t>文化スポーツ部文化振興課　主査　里田　謙一</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xmlns="" val="3981357747"/>
                  </a:ext>
                </a:extLst>
              </a:tr>
            </a:tbl>
          </a:graphicData>
        </a:graphic>
      </p:graphicFrame>
    </p:spTree>
    <p:extLst>
      <p:ext uri="{BB962C8B-B14F-4D97-AF65-F5344CB8AC3E}">
        <p14:creationId xmlns:p14="http://schemas.microsoft.com/office/powerpoint/2010/main" val="107621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8640" y="692029"/>
            <a:ext cx="6331669"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■チラシ</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表面</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5" name="正方形/長方形 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9" name="正方形/長方形 8"/>
          <p:cNvSpPr/>
          <p:nvPr/>
        </p:nvSpPr>
        <p:spPr>
          <a:xfrm>
            <a:off x="188640" y="119172"/>
            <a:ext cx="1492716"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①　渉外活動</a:t>
            </a:r>
            <a:endParaRPr lang="en-US" altLang="ja-JP" dirty="0">
              <a:solidFill>
                <a:schemeClr val="bg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a:srcRect l="9970" t="12959" r="55871" b="8624"/>
          <a:stretch/>
        </p:blipFill>
        <p:spPr>
          <a:xfrm>
            <a:off x="620688" y="1136576"/>
            <a:ext cx="5976664" cy="8575210"/>
          </a:xfrm>
          <a:prstGeom prst="rect">
            <a:avLst/>
          </a:prstGeom>
        </p:spPr>
      </p:pic>
    </p:spTree>
    <p:extLst>
      <p:ext uri="{BB962C8B-B14F-4D97-AF65-F5344CB8AC3E}">
        <p14:creationId xmlns:p14="http://schemas.microsoft.com/office/powerpoint/2010/main" val="298954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8640" y="692029"/>
            <a:ext cx="6331669"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■チラシ</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裏面</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5" name="正方形/長方形 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9" name="正方形/長方形 8"/>
          <p:cNvSpPr/>
          <p:nvPr/>
        </p:nvSpPr>
        <p:spPr>
          <a:xfrm>
            <a:off x="188640" y="119172"/>
            <a:ext cx="1492716"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①　渉外活動</a:t>
            </a:r>
            <a:endParaRPr lang="en-US" altLang="ja-JP" dirty="0">
              <a:solidFill>
                <a:schemeClr val="bg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a:srcRect l="10280" t="12055" r="55129" b="9983"/>
          <a:stretch/>
        </p:blipFill>
        <p:spPr>
          <a:xfrm>
            <a:off x="614819" y="1172552"/>
            <a:ext cx="6006529" cy="8460968"/>
          </a:xfrm>
          <a:prstGeom prst="rect">
            <a:avLst/>
          </a:prstGeom>
          <a:ln>
            <a:solidFill>
              <a:schemeClr val="bg1">
                <a:lumMod val="50000"/>
              </a:schemeClr>
            </a:solidFill>
          </a:ln>
        </p:spPr>
      </p:pic>
    </p:spTree>
    <p:extLst>
      <p:ext uri="{BB962C8B-B14F-4D97-AF65-F5344CB8AC3E}">
        <p14:creationId xmlns:p14="http://schemas.microsoft.com/office/powerpoint/2010/main" val="418044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88640" y="119172"/>
            <a:ext cx="2403222"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②　北前船ワークショップ</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12" name="正方形/長方形 11"/>
          <p:cNvSpPr/>
          <p:nvPr/>
        </p:nvSpPr>
        <p:spPr>
          <a:xfrm>
            <a:off x="181834" y="737334"/>
            <a:ext cx="6480720" cy="8217634"/>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日時場所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2018</a:t>
            </a:r>
            <a:r>
              <a:rPr lang="ja-JP" altLang="ja-JP"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a:t>
            </a:r>
            <a:r>
              <a:rPr lang="ja-JP" altLang="ja-JP" sz="1200" dirty="0">
                <a:latin typeface="Meiryo UI" panose="020B0604030504040204" pitchFamily="50" charset="-128"/>
                <a:ea typeface="Meiryo UI" panose="020B0604030504040204" pitchFamily="50" charset="-128"/>
              </a:rPr>
              <a:t>月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15</a:t>
            </a:r>
            <a:r>
              <a:rPr lang="ja-JP" altLang="ja-JP" sz="1200" dirty="0">
                <a:latin typeface="Meiryo UI" panose="020B0604030504040204" pitchFamily="50" charset="-128"/>
                <a:ea typeface="Meiryo UI" panose="020B0604030504040204" pitchFamily="50" charset="-128"/>
              </a:rPr>
              <a:t>道府県各モデル校</a:t>
            </a:r>
            <a:r>
              <a:rPr lang="ja-JP" altLang="en-US" sz="1200" dirty="0" smtClean="0">
                <a:latin typeface="Meiryo UI" panose="020B0604030504040204" pitchFamily="50" charset="-128"/>
                <a:ea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rPr>
              <a:t>１回</a:t>
            </a:r>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参加者　　　：　北前船モデル校の小学５年生（１クラス　または　５学年</a:t>
            </a:r>
            <a:r>
              <a:rPr lang="ja-JP" altLang="en-US" sz="1200" dirty="0" smtClean="0">
                <a:latin typeface="Meiryo UI" panose="020B0604030504040204" pitchFamily="50" charset="-128"/>
                <a:ea typeface="Meiryo UI" panose="020B0604030504040204" pitchFamily="50" charset="-128"/>
              </a:rPr>
              <a:t>全クラス　</a:t>
            </a:r>
            <a:r>
              <a:rPr lang="en-US" altLang="ja-JP" sz="12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ja-JP" sz="1200" dirty="0">
                <a:latin typeface="Meiryo UI" panose="020B0604030504040204" pitchFamily="50" charset="-128"/>
                <a:ea typeface="Meiryo UI" panose="020B0604030504040204" pitchFamily="50" charset="-128"/>
                <a:cs typeface="Times New Roman" panose="02020603050405020304" pitchFamily="18" charset="0"/>
              </a:rPr>
              <a:t>名</a:t>
            </a:r>
            <a:r>
              <a:rPr lang="ja-JP" altLang="ja-JP" sz="1200" dirty="0" smtClean="0">
                <a:latin typeface="Meiryo UI" panose="020B0604030504040204" pitchFamily="50" charset="-128"/>
                <a:ea typeface="Meiryo UI" panose="020B0604030504040204" pitchFamily="50" charset="-128"/>
                <a:cs typeface="Times New Roman" panose="02020603050405020304" pitchFamily="18" charset="0"/>
              </a:rPr>
              <a:t>以上</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自由研究の推奨課題である北前船を学ぶ機会としてワークショップを実施</a:t>
            </a:r>
            <a:r>
              <a:rPr lang="ja-JP" altLang="ja-JP"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自由</a:t>
            </a:r>
            <a:r>
              <a:rPr lang="ja-JP" altLang="ja-JP" sz="1200" dirty="0">
                <a:latin typeface="Meiryo UI" panose="020B0604030504040204" pitchFamily="50" charset="-128"/>
                <a:ea typeface="Meiryo UI" panose="020B0604030504040204" pitchFamily="50" charset="-128"/>
              </a:rPr>
              <a:t>研究「北前船こども新聞」</a:t>
            </a:r>
            <a:r>
              <a:rPr lang="ja-JP" altLang="ja-JP" sz="1200" dirty="0" smtClean="0">
                <a:latin typeface="Meiryo UI" panose="020B0604030504040204" pitchFamily="50" charset="-128"/>
                <a:ea typeface="Meiryo UI" panose="020B0604030504040204" pitchFamily="50" charset="-128"/>
              </a:rPr>
              <a:t>チラシ</a:t>
            </a:r>
            <a:r>
              <a:rPr lang="ja-JP" altLang="en-US" sz="1200" dirty="0" smtClean="0">
                <a:latin typeface="Meiryo UI" panose="020B0604030504040204" pitchFamily="50" charset="-128"/>
                <a:ea typeface="Meiryo UI" panose="020B0604030504040204" pitchFamily="50" charset="-128"/>
              </a:rPr>
              <a:t>に</a:t>
            </a:r>
            <a:r>
              <a:rPr lang="ja-JP" altLang="ja-JP" sz="1200" dirty="0" smtClean="0">
                <a:latin typeface="Meiryo UI" panose="020B0604030504040204" pitchFamily="50" charset="-128"/>
                <a:ea typeface="Meiryo UI" panose="020B0604030504040204" pitchFamily="50" charset="-128"/>
              </a:rPr>
              <a:t>沿って</a:t>
            </a:r>
            <a:r>
              <a:rPr lang="ja-JP"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下記</a:t>
            </a:r>
            <a:r>
              <a:rPr lang="en-US" altLang="ja-JP" sz="1200" dirty="0" smtClean="0">
                <a:latin typeface="Meiryo UI" panose="020B0604030504040204" pitchFamily="50" charset="-128"/>
                <a:ea typeface="Meiryo UI" panose="020B0604030504040204" pitchFamily="50" charset="-128"/>
              </a:rPr>
              <a:t>3</a:t>
            </a:r>
            <a:r>
              <a:rPr lang="ja-JP" altLang="ja-JP" sz="1200" dirty="0" err="1">
                <a:latin typeface="Meiryo UI" panose="020B0604030504040204" pitchFamily="50" charset="-128"/>
                <a:ea typeface="Meiryo UI" panose="020B0604030504040204" pitchFamily="50" charset="-128"/>
              </a:rPr>
              <a:t>つの</a:t>
            </a:r>
            <a:r>
              <a:rPr lang="ja-JP" altLang="ja-JP" sz="1200" dirty="0">
                <a:latin typeface="Meiryo UI" panose="020B0604030504040204" pitchFamily="50" charset="-128"/>
                <a:ea typeface="Meiryo UI" panose="020B0604030504040204" pitchFamily="50" charset="-128"/>
              </a:rPr>
              <a:t>ポイントを</a:t>
            </a:r>
            <a:r>
              <a:rPr lang="ja-JP" altLang="en-US" sz="1200" dirty="0">
                <a:latin typeface="Meiryo UI" panose="020B0604030504040204" pitchFamily="50" charset="-128"/>
                <a:ea typeface="Meiryo UI" panose="020B0604030504040204" pitchFamily="50" charset="-128"/>
              </a:rPr>
              <a:t>学び</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参加者</a:t>
            </a:r>
            <a:r>
              <a:rPr lang="ja-JP" altLang="en-US" sz="1200" dirty="0">
                <a:latin typeface="Meiryo UI" panose="020B0604030504040204" pitchFamily="50" charset="-128"/>
                <a:ea typeface="Meiryo UI" panose="020B0604030504040204" pitchFamily="50" charset="-128"/>
              </a:rPr>
              <a:t>で共有し、</a:t>
            </a:r>
            <a:r>
              <a:rPr lang="ja-JP" altLang="ja-JP" sz="1200" dirty="0">
                <a:latin typeface="Meiryo UI" panose="020B0604030504040204" pitchFamily="50" charset="-128"/>
                <a:ea typeface="Meiryo UI" panose="020B0604030504040204" pitchFamily="50" charset="-128"/>
              </a:rPr>
              <a:t>市町独自の「北前船こども新聞」を完成させる。</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■役割　　　　　：　</a:t>
            </a:r>
            <a:r>
              <a:rPr lang="ja-JP" altLang="ja-JP" sz="1200" dirty="0">
                <a:latin typeface="Meiryo UI" panose="020B0604030504040204" pitchFamily="50" charset="-128"/>
                <a:ea typeface="Meiryo UI" panose="020B0604030504040204" pitchFamily="50" charset="-128"/>
              </a:rPr>
              <a:t>講師　</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（北前船の講義、フィールドワーク）</a:t>
            </a: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北前</a:t>
            </a:r>
            <a:r>
              <a:rPr lang="ja-JP" altLang="ja-JP" sz="1200" dirty="0">
                <a:latin typeface="Meiryo UI" panose="020B0604030504040204" pitchFamily="50" charset="-128"/>
                <a:ea typeface="Meiryo UI" panose="020B0604030504040204" pitchFamily="50" charset="-128"/>
              </a:rPr>
              <a:t>船交流拡大機構と市町教育委員会で協議をして</a:t>
            </a:r>
            <a:r>
              <a:rPr lang="ja-JP" altLang="ja-JP" sz="1200" dirty="0" smtClean="0">
                <a:latin typeface="Meiryo UI" panose="020B0604030504040204" pitchFamily="50" charset="-128"/>
                <a:ea typeface="Meiryo UI" panose="020B0604030504040204" pitchFamily="50" charset="-128"/>
              </a:rPr>
              <a:t>、地元有識者</a:t>
            </a:r>
            <a:r>
              <a:rPr lang="ja-JP" altLang="en-US" sz="1200" dirty="0" smtClean="0">
                <a:latin typeface="Meiryo UI" panose="020B0604030504040204" pitchFamily="50" charset="-128"/>
                <a:ea typeface="Meiryo UI" panose="020B0604030504040204" pitchFamily="50" charset="-128"/>
              </a:rPr>
              <a:t>など</a:t>
            </a:r>
            <a:r>
              <a:rPr lang="ja-JP" altLang="ja-JP" sz="1200" dirty="0" smtClean="0">
                <a:latin typeface="Meiryo UI" panose="020B0604030504040204" pitchFamily="50" charset="-128"/>
                <a:ea typeface="Meiryo UI" panose="020B0604030504040204" pitchFamily="50" charset="-128"/>
              </a:rPr>
              <a:t>に</a:t>
            </a:r>
            <a:r>
              <a:rPr lang="ja-JP" altLang="ja-JP" sz="1200" dirty="0">
                <a:latin typeface="Meiryo UI" panose="020B0604030504040204" pitchFamily="50" charset="-128"/>
                <a:ea typeface="Meiryo UI" panose="020B0604030504040204" pitchFamily="50" charset="-128"/>
              </a:rPr>
              <a:t>依頼</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コーディネーター</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北前船こども新聞の完成への補助</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エリア</a:t>
            </a:r>
            <a:r>
              <a:rPr lang="ja-JP" altLang="en-US" sz="1200" dirty="0">
                <a:latin typeface="Meiryo UI" panose="020B0604030504040204" pitchFamily="50" charset="-128"/>
                <a:ea typeface="Meiryo UI" panose="020B0604030504040204" pitchFamily="50" charset="-128"/>
              </a:rPr>
              <a:t>事務局　（</a:t>
            </a:r>
            <a:r>
              <a:rPr lang="ja-JP" altLang="ja-JP" sz="1200" dirty="0">
                <a:latin typeface="Meiryo UI" panose="020B0604030504040204" pitchFamily="50" charset="-128"/>
                <a:ea typeface="Meiryo UI" panose="020B0604030504040204" pitchFamily="50" charset="-128"/>
              </a:rPr>
              <a:t>ワークショップ運営、冊子化の材料とりまとめ、進行役手配</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■実施フォーマット</a:t>
            </a:r>
            <a:r>
              <a:rPr lang="ja-JP" altLang="en-US" sz="1200" dirty="0">
                <a:latin typeface="Meiryo UI" panose="020B0604030504040204" pitchFamily="50" charset="-128"/>
                <a:ea typeface="Meiryo UI" panose="020B0604030504040204" pitchFamily="50" charset="-128"/>
              </a:rPr>
              <a:t>　 ：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■学ぶポイント　：　①　</a:t>
            </a:r>
            <a:r>
              <a:rPr lang="ja-JP" altLang="ja-JP" sz="1200" dirty="0" smtClean="0">
                <a:latin typeface="Meiryo UI" panose="020B0604030504040204" pitchFamily="50" charset="-128"/>
                <a:ea typeface="Meiryo UI" panose="020B0604030504040204" pitchFamily="50" charset="-128"/>
              </a:rPr>
              <a:t>北前</a:t>
            </a:r>
            <a:r>
              <a:rPr lang="ja-JP" altLang="ja-JP" sz="1200" dirty="0">
                <a:latin typeface="Meiryo UI" panose="020B0604030504040204" pitchFamily="50" charset="-128"/>
                <a:ea typeface="Meiryo UI" panose="020B0604030504040204" pitchFamily="50" charset="-128"/>
              </a:rPr>
              <a:t>船が運んだもの、北前船で運ばれてきたもの</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②</a:t>
            </a:r>
            <a:r>
              <a:rPr lang="ja-JP" altLang="en-US" sz="1200" dirty="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北前</a:t>
            </a:r>
            <a:r>
              <a:rPr lang="ja-JP" altLang="ja-JP" sz="1200" dirty="0">
                <a:latin typeface="Meiryo UI" panose="020B0604030504040204" pitchFamily="50" charset="-128"/>
                <a:ea typeface="Meiryo UI" panose="020B0604030504040204" pitchFamily="50" charset="-128"/>
              </a:rPr>
              <a:t>船が地元に残してくれた</a:t>
            </a:r>
            <a:r>
              <a:rPr lang="ja-JP" altLang="ja-JP" sz="1200" dirty="0" smtClean="0">
                <a:latin typeface="Meiryo UI" panose="020B0604030504040204" pitchFamily="50" charset="-128"/>
                <a:ea typeface="Meiryo UI" panose="020B0604030504040204" pitchFamily="50" charset="-128"/>
              </a:rPr>
              <a:t>もの（</a:t>
            </a:r>
            <a:r>
              <a:rPr lang="ja-JP" altLang="ja-JP" sz="1200" dirty="0">
                <a:latin typeface="Meiryo UI" panose="020B0604030504040204" pitchFamily="50" charset="-128"/>
                <a:ea typeface="Meiryo UI" panose="020B0604030504040204" pitchFamily="50" charset="-128"/>
              </a:rPr>
              <a:t>食文化、遺構、豪商、祭り・芸能など</a:t>
            </a:r>
            <a:r>
              <a:rPr lang="ja-JP" altLang="ja-JP"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③　</a:t>
            </a:r>
            <a:r>
              <a:rPr lang="ja-JP" altLang="ja-JP" sz="1200" dirty="0" smtClean="0">
                <a:latin typeface="Meiryo UI" panose="020B0604030504040204" pitchFamily="50" charset="-128"/>
                <a:ea typeface="Meiryo UI" panose="020B0604030504040204" pitchFamily="50" charset="-128"/>
              </a:rPr>
              <a:t>北前船が</a:t>
            </a:r>
            <a:r>
              <a:rPr lang="ja-JP" altLang="ja-JP" sz="1200" dirty="0">
                <a:latin typeface="Meiryo UI" panose="020B0604030504040204" pitchFamily="50" charset="-128"/>
                <a:ea typeface="Meiryo UI" panose="020B0604030504040204" pitchFamily="50" charset="-128"/>
              </a:rPr>
              <a:t>行き来した港の、現代の役割も考えてみよう。</a:t>
            </a:r>
          </a:p>
          <a:p>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＊北前船を通して、最終的に</a:t>
            </a:r>
            <a:r>
              <a:rPr lang="ja-JP" altLang="en-US" sz="1200" dirty="0">
                <a:latin typeface="Meiryo UI" panose="020B0604030504040204" pitchFamily="50" charset="-128"/>
                <a:ea typeface="Meiryo UI" panose="020B0604030504040204" pitchFamily="50" charset="-128"/>
              </a:rPr>
              <a:t>地域それぞれの</a:t>
            </a:r>
            <a:r>
              <a:rPr lang="ja-JP" altLang="en-US" sz="1200" dirty="0" smtClean="0">
                <a:latin typeface="Meiryo UI" panose="020B0604030504040204" pitchFamily="50" charset="-128"/>
                <a:ea typeface="Meiryo UI" panose="020B0604030504040204" pitchFamily="50" charset="-128"/>
              </a:rPr>
              <a:t>「海でつないだもの、文化、食」などが</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学べるように、楽しい体験をしながら海に関心を寄せることができるように致しました。</a:t>
            </a:r>
            <a:endParaRPr lang="en-US" altLang="ja-JP" sz="1200" dirty="0" smtClean="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xmlns="" id="{12416BB6-F70B-4D7F-93AE-043B3E3E7414}"/>
              </a:ext>
            </a:extLst>
          </p:cNvPr>
          <p:cNvSpPr/>
          <p:nvPr/>
        </p:nvSpPr>
        <p:spPr>
          <a:xfrm>
            <a:off x="182756" y="3436054"/>
            <a:ext cx="2503400" cy="43610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1050" dirty="0">
              <a:solidFill>
                <a:schemeClr val="tx1"/>
              </a:solidFill>
              <a:latin typeface="+mn-ea"/>
            </a:endParaRPr>
          </a:p>
        </p:txBody>
      </p:sp>
      <p:cxnSp>
        <p:nvCxnSpPr>
          <p:cNvPr id="14" name="直線コネクタ 13">
            <a:extLst>
              <a:ext uri="{FF2B5EF4-FFF2-40B4-BE49-F238E27FC236}">
                <a16:creationId xmlns:a16="http://schemas.microsoft.com/office/drawing/2014/main" xmlns="" id="{596EADA5-3A57-4747-A16B-88530F1451C2}"/>
              </a:ext>
            </a:extLst>
          </p:cNvPr>
          <p:cNvCxnSpPr/>
          <p:nvPr/>
        </p:nvCxnSpPr>
        <p:spPr>
          <a:xfrm>
            <a:off x="285183" y="3509818"/>
            <a:ext cx="637152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5" name="矢印: 右 24">
            <a:extLst>
              <a:ext uri="{FF2B5EF4-FFF2-40B4-BE49-F238E27FC236}">
                <a16:creationId xmlns:a16="http://schemas.microsoft.com/office/drawing/2014/main" xmlns="" id="{2C625CBE-6E9A-4795-A908-574740B6B7FB}"/>
              </a:ext>
            </a:extLst>
          </p:cNvPr>
          <p:cNvSpPr/>
          <p:nvPr/>
        </p:nvSpPr>
        <p:spPr>
          <a:xfrm>
            <a:off x="284835" y="4224843"/>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開会式</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16" name="矢印: 右 32">
            <a:extLst>
              <a:ext uri="{FF2B5EF4-FFF2-40B4-BE49-F238E27FC236}">
                <a16:creationId xmlns:a16="http://schemas.microsoft.com/office/drawing/2014/main" xmlns="" id="{A19D7917-E6E6-45C8-90F2-2828B2F89E59}"/>
              </a:ext>
            </a:extLst>
          </p:cNvPr>
          <p:cNvSpPr/>
          <p:nvPr/>
        </p:nvSpPr>
        <p:spPr>
          <a:xfrm>
            <a:off x="1399550" y="4224843"/>
            <a:ext cx="2672162" cy="540638"/>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25" dirty="0">
                <a:solidFill>
                  <a:schemeClr val="bg1"/>
                </a:solidFill>
                <a:latin typeface="Meiryo UI" panose="020B0604030504040204" pitchFamily="50" charset="-128"/>
                <a:ea typeface="Meiryo UI" panose="020B0604030504040204" pitchFamily="50" charset="-128"/>
              </a:rPr>
              <a:t>・開会挨拶</a:t>
            </a:r>
            <a:endParaRPr lang="en-US" altLang="ja-JP" sz="825" dirty="0">
              <a:solidFill>
                <a:schemeClr val="bg1"/>
              </a:solidFill>
              <a:latin typeface="Meiryo UI" panose="020B0604030504040204" pitchFamily="50" charset="-128"/>
              <a:ea typeface="Meiryo UI" panose="020B0604030504040204" pitchFamily="50" charset="-128"/>
            </a:endParaRPr>
          </a:p>
          <a:p>
            <a:r>
              <a:rPr lang="ja-JP" altLang="en-US" sz="825" dirty="0">
                <a:solidFill>
                  <a:schemeClr val="bg1"/>
                </a:solidFill>
                <a:latin typeface="Meiryo UI" panose="020B0604030504040204" pitchFamily="50" charset="-128"/>
                <a:ea typeface="Meiryo UI" panose="020B0604030504040204" pitchFamily="50" charset="-128"/>
              </a:rPr>
              <a:t>・海と日本プロジェクトの意義・趣旨説明</a:t>
            </a:r>
            <a:endParaRPr lang="en-US" altLang="ja-JP" sz="825" dirty="0">
              <a:solidFill>
                <a:schemeClr val="bg1"/>
              </a:solidFill>
              <a:latin typeface="Meiryo UI" panose="020B0604030504040204" pitchFamily="50" charset="-128"/>
              <a:ea typeface="Meiryo UI" panose="020B0604030504040204" pitchFamily="50" charset="-128"/>
            </a:endParaRPr>
          </a:p>
          <a:p>
            <a:r>
              <a:rPr lang="ja-JP" altLang="en-US" sz="825" dirty="0">
                <a:solidFill>
                  <a:schemeClr val="bg1"/>
                </a:solidFill>
                <a:latin typeface="Meiryo UI" panose="020B0604030504040204" pitchFamily="50" charset="-128"/>
                <a:ea typeface="Meiryo UI" panose="020B0604030504040204" pitchFamily="50" charset="-128"/>
              </a:rPr>
              <a:t>・北前船、そして本プログラム</a:t>
            </a:r>
            <a:r>
              <a:rPr lang="en-US" altLang="ja-JP" sz="825" dirty="0">
                <a:solidFill>
                  <a:schemeClr val="bg1"/>
                </a:solidFill>
                <a:latin typeface="Meiryo UI" panose="020B0604030504040204" pitchFamily="50" charset="-128"/>
                <a:ea typeface="Meiryo UI" panose="020B0604030504040204" pitchFamily="50" charset="-128"/>
              </a:rPr>
              <a:t>/</a:t>
            </a:r>
            <a:r>
              <a:rPr lang="ja-JP" altLang="en-US" sz="825" dirty="0">
                <a:solidFill>
                  <a:schemeClr val="bg1"/>
                </a:solidFill>
                <a:latin typeface="Meiryo UI" panose="020B0604030504040204" pitchFamily="50" charset="-128"/>
                <a:ea typeface="Meiryo UI" panose="020B0604030504040204" pitchFamily="50" charset="-128"/>
              </a:rPr>
              <a:t>ワークショップについて</a:t>
            </a:r>
            <a:endParaRPr lang="en-US" altLang="ja-JP" sz="825" dirty="0">
              <a:solidFill>
                <a:schemeClr val="bg1"/>
              </a:solidFill>
              <a:latin typeface="Meiryo UI" panose="020B0604030504040204" pitchFamily="50" charset="-128"/>
              <a:ea typeface="Meiryo UI" panose="020B0604030504040204" pitchFamily="50" charset="-128"/>
            </a:endParaRPr>
          </a:p>
          <a:p>
            <a:r>
              <a:rPr lang="en-US" altLang="ja-JP" sz="825" dirty="0">
                <a:solidFill>
                  <a:schemeClr val="bg1"/>
                </a:solidFill>
                <a:latin typeface="Meiryo UI" panose="020B0604030504040204" pitchFamily="50" charset="-128"/>
                <a:ea typeface="Meiryo UI" panose="020B0604030504040204" pitchFamily="50" charset="-128"/>
              </a:rPr>
              <a:t>※</a:t>
            </a:r>
            <a:r>
              <a:rPr lang="ja-JP" altLang="en-US" sz="825" dirty="0">
                <a:solidFill>
                  <a:schemeClr val="bg1"/>
                </a:solidFill>
                <a:latin typeface="Meiryo UI" panose="020B0604030504040204" pitchFamily="50" charset="-128"/>
                <a:ea typeface="Meiryo UI" panose="020B0604030504040204" pitchFamily="50" charset="-128"/>
              </a:rPr>
              <a:t>アンケートを配布　</a:t>
            </a:r>
            <a:endParaRPr lang="en-US" altLang="ja-JP" sz="825" dirty="0">
              <a:solidFill>
                <a:srgbClr val="FF0000"/>
              </a:solidFill>
              <a:latin typeface="Meiryo UI" panose="020B0604030504040204" pitchFamily="50" charset="-128"/>
              <a:ea typeface="Meiryo UI" panose="020B0604030504040204" pitchFamily="50" charset="-128"/>
            </a:endParaRPr>
          </a:p>
        </p:txBody>
      </p:sp>
      <p:sp>
        <p:nvSpPr>
          <p:cNvPr id="17" name="矢印: 右 33">
            <a:extLst>
              <a:ext uri="{FF2B5EF4-FFF2-40B4-BE49-F238E27FC236}">
                <a16:creationId xmlns:a16="http://schemas.microsoft.com/office/drawing/2014/main" xmlns="" id="{D100B28B-FBAE-4803-92F8-BAE519274D4D}"/>
              </a:ext>
            </a:extLst>
          </p:cNvPr>
          <p:cNvSpPr/>
          <p:nvPr/>
        </p:nvSpPr>
        <p:spPr>
          <a:xfrm>
            <a:off x="4146317" y="4224843"/>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・挨拶者を誰にするのか（例：市長、講師 教育長・校長等）</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・進行役を誰にするのか（例：エリアキャスター、等）</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・実施場所選定（例：北前船セミナー施設、学校など）</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18" name="矢印: 右 39">
            <a:extLst>
              <a:ext uri="{FF2B5EF4-FFF2-40B4-BE49-F238E27FC236}">
                <a16:creationId xmlns:a16="http://schemas.microsoft.com/office/drawing/2014/main" xmlns="" id="{6B36A824-0C80-44BC-8B80-519B23337093}"/>
              </a:ext>
            </a:extLst>
          </p:cNvPr>
          <p:cNvSpPr/>
          <p:nvPr/>
        </p:nvSpPr>
        <p:spPr>
          <a:xfrm>
            <a:off x="284835" y="4835775"/>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北前船</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セミナー</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（座学）</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19" name="矢印: 右 40">
            <a:extLst>
              <a:ext uri="{FF2B5EF4-FFF2-40B4-BE49-F238E27FC236}">
                <a16:creationId xmlns:a16="http://schemas.microsoft.com/office/drawing/2014/main" xmlns="" id="{21940115-AE1A-438D-A9D6-4F9DD346B579}"/>
              </a:ext>
            </a:extLst>
          </p:cNvPr>
          <p:cNvSpPr/>
          <p:nvPr/>
        </p:nvSpPr>
        <p:spPr>
          <a:xfrm>
            <a:off x="1399550" y="4835775"/>
            <a:ext cx="2672162" cy="246491"/>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ja-JP" altLang="en-US" sz="825" b="1" dirty="0">
                <a:solidFill>
                  <a:schemeClr val="bg1"/>
                </a:solidFill>
                <a:latin typeface="Meiryo UI" panose="020B0604030504040204" pitchFamily="50" charset="-128"/>
                <a:ea typeface="Meiryo UI" panose="020B0604030504040204" pitchFamily="50" charset="-128"/>
              </a:rPr>
              <a:t>北前船セミナー①「北前船」が運んだもの</a:t>
            </a:r>
            <a:endParaRPr lang="en-US" altLang="ja-JP" sz="825" b="1" dirty="0">
              <a:solidFill>
                <a:schemeClr val="bg1"/>
              </a:solidFill>
              <a:latin typeface="Meiryo UI" panose="020B0604030504040204" pitchFamily="50" charset="-128"/>
              <a:ea typeface="Meiryo UI" panose="020B0604030504040204" pitchFamily="50" charset="-128"/>
            </a:endParaRPr>
          </a:p>
          <a:p>
            <a:endParaRPr lang="en-US" altLang="ja-JP" sz="825" dirty="0">
              <a:solidFill>
                <a:schemeClr val="bg1"/>
              </a:solidFill>
              <a:latin typeface="Meiryo UI" panose="020B0604030504040204" pitchFamily="50" charset="-128"/>
              <a:ea typeface="Meiryo UI" panose="020B0604030504040204" pitchFamily="50" charset="-128"/>
            </a:endParaRPr>
          </a:p>
        </p:txBody>
      </p:sp>
      <p:sp>
        <p:nvSpPr>
          <p:cNvPr id="20" name="矢印: 右 41">
            <a:extLst>
              <a:ext uri="{FF2B5EF4-FFF2-40B4-BE49-F238E27FC236}">
                <a16:creationId xmlns:a16="http://schemas.microsoft.com/office/drawing/2014/main" xmlns="" id="{35C2E17F-7024-484B-A780-326A9E662DA8}"/>
              </a:ext>
            </a:extLst>
          </p:cNvPr>
          <p:cNvSpPr/>
          <p:nvPr/>
        </p:nvSpPr>
        <p:spPr>
          <a:xfrm>
            <a:off x="4146317" y="4835775"/>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テーマ：北前船が運んだもの、北前船で運ばれてきたもの</a:t>
            </a:r>
            <a:endParaRPr lang="en-US" altLang="ja-JP" sz="825"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テーマに即し　</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北前船</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が地域にもたらしたものなどを</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対象者（子ども）に向けわかりやすく講義いただく</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21" name="矢印: 右 43">
            <a:extLst>
              <a:ext uri="{FF2B5EF4-FFF2-40B4-BE49-F238E27FC236}">
                <a16:creationId xmlns:a16="http://schemas.microsoft.com/office/drawing/2014/main" xmlns="" id="{C331C558-04E4-408C-89F2-23719F57D93B}"/>
              </a:ext>
            </a:extLst>
          </p:cNvPr>
          <p:cNvSpPr/>
          <p:nvPr/>
        </p:nvSpPr>
        <p:spPr>
          <a:xfrm>
            <a:off x="284835" y="5446705"/>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フィールド</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ワーク</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22" name="矢印: 右 44">
            <a:extLst>
              <a:ext uri="{FF2B5EF4-FFF2-40B4-BE49-F238E27FC236}">
                <a16:creationId xmlns:a16="http://schemas.microsoft.com/office/drawing/2014/main" xmlns="" id="{83A1E411-CE92-4617-9F4B-44562088A2F9}"/>
              </a:ext>
            </a:extLst>
          </p:cNvPr>
          <p:cNvSpPr/>
          <p:nvPr/>
        </p:nvSpPr>
        <p:spPr>
          <a:xfrm>
            <a:off x="1399550" y="5446705"/>
            <a:ext cx="2672162" cy="540638"/>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bg1"/>
                </a:solidFill>
                <a:latin typeface="Meiryo UI" panose="020B0604030504040204" pitchFamily="50" charset="-128"/>
                <a:ea typeface="Meiryo UI" panose="020B0604030504040204" pitchFamily="50" charset="-128"/>
              </a:rPr>
              <a:t>北前船が地元に残してくれたものがわかる施設、港などを見学</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（食文化、遺構豪商祭り・芸能など）</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子どもたちが、北前船＝海を通じて、”何をもたらしたのか”を</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楽しく体験できる建付けに</a:t>
            </a:r>
          </a:p>
        </p:txBody>
      </p:sp>
      <p:sp>
        <p:nvSpPr>
          <p:cNvPr id="23" name="矢印: 右 45">
            <a:extLst>
              <a:ext uri="{FF2B5EF4-FFF2-40B4-BE49-F238E27FC236}">
                <a16:creationId xmlns:a16="http://schemas.microsoft.com/office/drawing/2014/main" xmlns="" id="{AF7E892F-D35D-4031-B5F6-84B88B18EB69}"/>
              </a:ext>
            </a:extLst>
          </p:cNvPr>
          <p:cNvSpPr/>
          <p:nvPr/>
        </p:nvSpPr>
        <p:spPr>
          <a:xfrm>
            <a:off x="4146317" y="5446705"/>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・施設選定（講師選定ともに）</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・体験</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学びをどのように行うのか、質問・まとめの時間は確保</a:t>
            </a:r>
            <a:endParaRPr lang="en-US" altLang="ja-JP" sz="788" dirty="0">
              <a:solidFill>
                <a:schemeClr val="tx1"/>
              </a:solidFill>
              <a:latin typeface="Meiryo UI" panose="020B0604030504040204" pitchFamily="50" charset="-128"/>
              <a:ea typeface="Meiryo UI" panose="020B0604030504040204" pitchFamily="50" charset="-128"/>
            </a:endParaRPr>
          </a:p>
          <a:p>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備品など必要なものがあれば適時用意</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・昼食時に北前船がもたらした食文化を学ぶのもあり。</a:t>
            </a:r>
          </a:p>
        </p:txBody>
      </p:sp>
      <p:sp>
        <p:nvSpPr>
          <p:cNvPr id="24" name="矢印: 右 47">
            <a:extLst>
              <a:ext uri="{FF2B5EF4-FFF2-40B4-BE49-F238E27FC236}">
                <a16:creationId xmlns:a16="http://schemas.microsoft.com/office/drawing/2014/main" xmlns="" id="{310B06FD-14C5-402E-928B-D0A9687A4701}"/>
              </a:ext>
            </a:extLst>
          </p:cNvPr>
          <p:cNvSpPr/>
          <p:nvPr/>
        </p:nvSpPr>
        <p:spPr>
          <a:xfrm>
            <a:off x="284835" y="6057636"/>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まとめ</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900" b="1" dirty="0">
                <a:solidFill>
                  <a:schemeClr val="bg1"/>
                </a:solidFill>
                <a:latin typeface="Meiryo UI" panose="020B0604030504040204" pitchFamily="50" charset="-128"/>
                <a:ea typeface="Meiryo UI" panose="020B0604030504040204" pitchFamily="50" charset="-128"/>
              </a:rPr>
              <a:t>（アウトプット）</a:t>
            </a:r>
            <a:endParaRPr lang="en-US" altLang="ja-JP" sz="900" b="1" dirty="0">
              <a:solidFill>
                <a:schemeClr val="bg1"/>
              </a:solidFill>
              <a:latin typeface="Meiryo UI" panose="020B0604030504040204" pitchFamily="50" charset="-128"/>
              <a:ea typeface="Meiryo UI" panose="020B0604030504040204" pitchFamily="50" charset="-128"/>
            </a:endParaRPr>
          </a:p>
        </p:txBody>
      </p:sp>
      <p:sp>
        <p:nvSpPr>
          <p:cNvPr id="25" name="矢印: 右 48">
            <a:extLst>
              <a:ext uri="{FF2B5EF4-FFF2-40B4-BE49-F238E27FC236}">
                <a16:creationId xmlns:a16="http://schemas.microsoft.com/office/drawing/2014/main" xmlns="" id="{83E60860-679B-42A8-98C7-2370915DF2F8}"/>
              </a:ext>
            </a:extLst>
          </p:cNvPr>
          <p:cNvSpPr/>
          <p:nvPr/>
        </p:nvSpPr>
        <p:spPr>
          <a:xfrm>
            <a:off x="1399550" y="6057636"/>
            <a:ext cx="2672162" cy="540638"/>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bg1"/>
                </a:solidFill>
                <a:latin typeface="Meiryo UI" panose="020B0604030504040204" pitchFamily="50" charset="-128"/>
                <a:ea typeface="Meiryo UI" panose="020B0604030504040204" pitchFamily="50" charset="-128"/>
              </a:rPr>
              <a:t>調査内容が</a:t>
            </a:r>
            <a:r>
              <a:rPr lang="ja-JP" altLang="en-US" sz="1050" dirty="0">
                <a:solidFill>
                  <a:schemeClr val="accent1"/>
                </a:solidFill>
                <a:latin typeface="Meiryo UI" panose="020B0604030504040204" pitchFamily="50" charset="-128"/>
                <a:ea typeface="Meiryo UI" panose="020B0604030504040204" pitchFamily="50" charset="-128"/>
              </a:rPr>
              <a:t>「北前船こども新聞</a:t>
            </a:r>
            <a:r>
              <a:rPr lang="ja-JP" altLang="en-US" sz="1050" dirty="0" smtClean="0">
                <a:solidFill>
                  <a:schemeClr val="accent1"/>
                </a:solidFill>
                <a:latin typeface="Meiryo UI" panose="020B0604030504040204" pitchFamily="50" charset="-128"/>
                <a:ea typeface="Meiryo UI" panose="020B0604030504040204" pitchFamily="50" charset="-128"/>
              </a:rPr>
              <a:t>」（サイズ自由）</a:t>
            </a:r>
            <a:r>
              <a:rPr lang="ja-JP" altLang="en-US" sz="788" dirty="0" smtClean="0">
                <a:solidFill>
                  <a:schemeClr val="bg1"/>
                </a:solidFill>
                <a:latin typeface="Meiryo UI" panose="020B0604030504040204" pitchFamily="50" charset="-128"/>
                <a:ea typeface="Meiryo UI" panose="020B0604030504040204" pitchFamily="50" charset="-128"/>
              </a:rPr>
              <a:t>に</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・参加者同士での発表の場を設ける</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・講師により解説</a:t>
            </a:r>
            <a:endParaRPr lang="en-US" altLang="ja-JP" sz="788" dirty="0">
              <a:solidFill>
                <a:schemeClr val="bg1"/>
              </a:solidFill>
              <a:latin typeface="Meiryo UI" panose="020B0604030504040204" pitchFamily="50" charset="-128"/>
              <a:ea typeface="Meiryo UI" panose="020B0604030504040204" pitchFamily="50" charset="-128"/>
            </a:endParaRPr>
          </a:p>
          <a:p>
            <a:r>
              <a:rPr lang="ja-JP" altLang="en-US" sz="788" dirty="0">
                <a:solidFill>
                  <a:schemeClr val="bg1"/>
                </a:solidFill>
                <a:latin typeface="Meiryo UI" panose="020B0604030504040204" pitchFamily="50" charset="-128"/>
                <a:ea typeface="Meiryo UI" panose="020B0604030504040204" pitchFamily="50" charset="-128"/>
              </a:rPr>
              <a:t>～北前船が行き来した港の現代の役割を考えてみる～</a:t>
            </a:r>
            <a:endParaRPr lang="en-US" altLang="ja-JP" sz="788" dirty="0">
              <a:solidFill>
                <a:schemeClr val="bg1"/>
              </a:solidFill>
              <a:latin typeface="Meiryo UI" panose="020B0604030504040204" pitchFamily="50" charset="-128"/>
              <a:ea typeface="Meiryo UI" panose="020B0604030504040204" pitchFamily="50" charset="-128"/>
            </a:endParaRPr>
          </a:p>
        </p:txBody>
      </p:sp>
      <p:sp>
        <p:nvSpPr>
          <p:cNvPr id="26" name="矢印: 右 49">
            <a:extLst>
              <a:ext uri="{FF2B5EF4-FFF2-40B4-BE49-F238E27FC236}">
                <a16:creationId xmlns:a16="http://schemas.microsoft.com/office/drawing/2014/main" xmlns="" id="{AED4CCD5-D33C-4F3B-AAB0-CC3AEAA334A4}"/>
              </a:ext>
            </a:extLst>
          </p:cNvPr>
          <p:cNvSpPr/>
          <p:nvPr/>
        </p:nvSpPr>
        <p:spPr>
          <a:xfrm>
            <a:off x="4146317" y="6057636"/>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・発表の場をどのように行うのか　（班分けするか）</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楽しむ</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要素をどのように行うか検討</a:t>
            </a:r>
            <a:endParaRPr lang="en-US" altLang="ja-JP" sz="788" dirty="0">
              <a:solidFill>
                <a:schemeClr val="tx1"/>
              </a:solidFill>
              <a:latin typeface="Meiryo UI" panose="020B0604030504040204" pitchFamily="50" charset="-128"/>
              <a:ea typeface="Meiryo UI" panose="020B0604030504040204" pitchFamily="50" charset="-128"/>
            </a:endParaRPr>
          </a:p>
          <a:p>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実施場所選定（例：北前船セミナー施設、学校など）</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27" name="矢印: 右 46">
            <a:extLst>
              <a:ext uri="{FF2B5EF4-FFF2-40B4-BE49-F238E27FC236}">
                <a16:creationId xmlns:a16="http://schemas.microsoft.com/office/drawing/2014/main" xmlns="" id="{80BA0676-C323-46A7-8270-6B3F39C719F8}"/>
              </a:ext>
            </a:extLst>
          </p:cNvPr>
          <p:cNvSpPr/>
          <p:nvPr/>
        </p:nvSpPr>
        <p:spPr>
          <a:xfrm>
            <a:off x="292177" y="3594791"/>
            <a:ext cx="967760" cy="554726"/>
          </a:xfrm>
          <a:prstGeom prst="rightArrow">
            <a:avLst>
              <a:gd name="adj1" fmla="val 100000"/>
              <a:gd name="adj2" fmla="val 0"/>
            </a:avLst>
          </a:prstGeom>
          <a:solidFill>
            <a:schemeClr val="tx2">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事前準備</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28" name="矢印: 右 50">
            <a:extLst>
              <a:ext uri="{FF2B5EF4-FFF2-40B4-BE49-F238E27FC236}">
                <a16:creationId xmlns:a16="http://schemas.microsoft.com/office/drawing/2014/main" xmlns="" id="{D6A27F50-D0FB-4BB7-83BF-197D2AEFA170}"/>
              </a:ext>
            </a:extLst>
          </p:cNvPr>
          <p:cNvSpPr/>
          <p:nvPr/>
        </p:nvSpPr>
        <p:spPr>
          <a:xfrm>
            <a:off x="1406892" y="3594791"/>
            <a:ext cx="2672162" cy="554726"/>
          </a:xfrm>
          <a:prstGeom prst="rightArrow">
            <a:avLst>
              <a:gd name="adj1" fmla="val 100000"/>
              <a:gd name="adj2" fmla="val 0"/>
            </a:avLst>
          </a:prstGeom>
          <a:solidFill>
            <a:schemeClr val="tx2">
              <a:lumMod val="20000"/>
              <a:lumOff val="8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プログラム開発</a:t>
            </a:r>
            <a:r>
              <a:rPr lang="en-US" altLang="ja-JP" sz="825" dirty="0">
                <a:solidFill>
                  <a:schemeClr val="tx1"/>
                </a:solidFill>
                <a:latin typeface="Meiryo UI" panose="020B0604030504040204" pitchFamily="50" charset="-128"/>
                <a:ea typeface="Meiryo UI" panose="020B0604030504040204" pitchFamily="50" charset="-128"/>
              </a:rPr>
              <a:t>/</a:t>
            </a:r>
            <a:r>
              <a:rPr lang="ja-JP" altLang="en-US" sz="825" dirty="0">
                <a:solidFill>
                  <a:schemeClr val="tx1"/>
                </a:solidFill>
                <a:latin typeface="Meiryo UI" panose="020B0604030504040204" pitchFamily="50" charset="-128"/>
                <a:ea typeface="Meiryo UI" panose="020B0604030504040204" pitchFamily="50" charset="-128"/>
              </a:rPr>
              <a:t>モデル校との調整</a:t>
            </a:r>
            <a:r>
              <a:rPr lang="en-US" altLang="ja-JP" sz="825" dirty="0">
                <a:solidFill>
                  <a:schemeClr val="tx1"/>
                </a:solidFill>
                <a:latin typeface="Meiryo UI" panose="020B0604030504040204" pitchFamily="50" charset="-128"/>
                <a:ea typeface="Meiryo UI" panose="020B0604030504040204" pitchFamily="50" charset="-128"/>
              </a:rPr>
              <a:t>/</a:t>
            </a:r>
            <a:r>
              <a:rPr lang="ja-JP" altLang="en-US" sz="825" dirty="0">
                <a:solidFill>
                  <a:schemeClr val="tx1"/>
                </a:solidFill>
                <a:latin typeface="Meiryo UI" panose="020B0604030504040204" pitchFamily="50" charset="-128"/>
                <a:ea typeface="Meiryo UI" panose="020B0604030504040204" pitchFamily="50" charset="-128"/>
              </a:rPr>
              <a:t>キャスティング</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29" name="矢印: 右 51">
            <a:extLst>
              <a:ext uri="{FF2B5EF4-FFF2-40B4-BE49-F238E27FC236}">
                <a16:creationId xmlns:a16="http://schemas.microsoft.com/office/drawing/2014/main" xmlns="" id="{29F4EA8A-AE42-4B87-9CB8-E57CE39098D6}"/>
              </a:ext>
            </a:extLst>
          </p:cNvPr>
          <p:cNvSpPr/>
          <p:nvPr/>
        </p:nvSpPr>
        <p:spPr>
          <a:xfrm>
            <a:off x="4153659" y="3594791"/>
            <a:ext cx="2510742" cy="554726"/>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自治体、モデル校担当の先生とプログラムを開発</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30" name="矢印: 右 52">
            <a:extLst>
              <a:ext uri="{FF2B5EF4-FFF2-40B4-BE49-F238E27FC236}">
                <a16:creationId xmlns:a16="http://schemas.microsoft.com/office/drawing/2014/main" xmlns="" id="{2306BE54-CF9A-4512-AA6C-CE7004E90AEF}"/>
              </a:ext>
            </a:extLst>
          </p:cNvPr>
          <p:cNvSpPr/>
          <p:nvPr/>
        </p:nvSpPr>
        <p:spPr>
          <a:xfrm>
            <a:off x="285183" y="6681192"/>
            <a:ext cx="967760" cy="554726"/>
          </a:xfrm>
          <a:prstGeom prst="rightArrow">
            <a:avLst>
              <a:gd name="adj1" fmla="val 100000"/>
              <a:gd name="adj2" fmla="val 0"/>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事後作業</a:t>
            </a:r>
            <a:endParaRPr lang="en-US" altLang="ja-JP" sz="900" b="1" dirty="0">
              <a:solidFill>
                <a:schemeClr val="bg1"/>
              </a:solidFill>
              <a:latin typeface="Meiryo UI" panose="020B0604030504040204" pitchFamily="50" charset="-128"/>
              <a:ea typeface="Meiryo UI" panose="020B0604030504040204" pitchFamily="50" charset="-128"/>
            </a:endParaRPr>
          </a:p>
        </p:txBody>
      </p:sp>
      <p:sp>
        <p:nvSpPr>
          <p:cNvPr id="31" name="矢印: 右 53">
            <a:extLst>
              <a:ext uri="{FF2B5EF4-FFF2-40B4-BE49-F238E27FC236}">
                <a16:creationId xmlns:a16="http://schemas.microsoft.com/office/drawing/2014/main" xmlns="" id="{79BAD623-917E-4B2A-916F-880877EEC47A}"/>
              </a:ext>
            </a:extLst>
          </p:cNvPr>
          <p:cNvSpPr/>
          <p:nvPr/>
        </p:nvSpPr>
        <p:spPr>
          <a:xfrm>
            <a:off x="1399898" y="6681192"/>
            <a:ext cx="2672162" cy="554726"/>
          </a:xfrm>
          <a:prstGeom prst="rightArrow">
            <a:avLst>
              <a:gd name="adj1" fmla="val 100000"/>
              <a:gd name="adj2" fmla="val 0"/>
            </a:avLst>
          </a:prstGeom>
          <a:solidFill>
            <a:schemeClr val="tx2">
              <a:lumMod val="60000"/>
              <a:lumOff val="4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bg1"/>
                </a:solidFill>
                <a:latin typeface="Meiryo UI" panose="020B0604030504040204" pitchFamily="50" charset="-128"/>
                <a:ea typeface="Meiryo UI" panose="020B0604030504040204" pitchFamily="50" charset="-128"/>
              </a:rPr>
              <a:t>記録映像</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写真</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レポート</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アンケートなどを納品</a:t>
            </a:r>
            <a:endParaRPr lang="en-US" altLang="ja-JP" sz="788" dirty="0">
              <a:solidFill>
                <a:schemeClr val="bg1"/>
              </a:solidFill>
              <a:latin typeface="Meiryo UI" panose="020B0604030504040204" pitchFamily="50" charset="-128"/>
              <a:ea typeface="Meiryo UI" panose="020B0604030504040204" pitchFamily="50" charset="-128"/>
            </a:endParaRPr>
          </a:p>
        </p:txBody>
      </p:sp>
      <p:sp>
        <p:nvSpPr>
          <p:cNvPr id="32" name="矢印: 右 54">
            <a:extLst>
              <a:ext uri="{FF2B5EF4-FFF2-40B4-BE49-F238E27FC236}">
                <a16:creationId xmlns:a16="http://schemas.microsoft.com/office/drawing/2014/main" xmlns="" id="{0A203494-8707-4914-BB11-B26B5C5F30B0}"/>
              </a:ext>
            </a:extLst>
          </p:cNvPr>
          <p:cNvSpPr/>
          <p:nvPr/>
        </p:nvSpPr>
        <p:spPr>
          <a:xfrm>
            <a:off x="4146665" y="6681192"/>
            <a:ext cx="2510742" cy="554726"/>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ワークショップの模様を収めた映像、写真、イベントレポート</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アンケートを納品いただく。</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33" name="矢印: 右 55">
            <a:extLst>
              <a:ext uri="{FF2B5EF4-FFF2-40B4-BE49-F238E27FC236}">
                <a16:creationId xmlns:a16="http://schemas.microsoft.com/office/drawing/2014/main" xmlns="" id="{4B66FAF7-D38A-4A61-A0F0-3D5A27F56F9F}"/>
              </a:ext>
            </a:extLst>
          </p:cNvPr>
          <p:cNvSpPr/>
          <p:nvPr/>
        </p:nvSpPr>
        <p:spPr>
          <a:xfrm>
            <a:off x="1399894" y="5128680"/>
            <a:ext cx="2672162" cy="246491"/>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ja-JP" altLang="en-US" sz="825" b="1" dirty="0">
                <a:solidFill>
                  <a:schemeClr val="bg1"/>
                </a:solidFill>
                <a:latin typeface="Meiryo UI" panose="020B0604030504040204" pitchFamily="50" charset="-128"/>
                <a:ea typeface="Meiryo UI" panose="020B0604030504040204" pitchFamily="50" charset="-128"/>
              </a:rPr>
              <a:t>北前船セミナー②「北前船」が地域にもたらしたもの</a:t>
            </a:r>
            <a:endParaRPr lang="en-US" altLang="ja-JP" sz="825" b="1" dirty="0">
              <a:solidFill>
                <a:schemeClr val="bg1"/>
              </a:solidFill>
              <a:latin typeface="Meiryo UI" panose="020B0604030504040204" pitchFamily="50" charset="-128"/>
              <a:ea typeface="Meiryo UI" panose="020B0604030504040204" pitchFamily="50" charset="-128"/>
            </a:endParaRPr>
          </a:p>
          <a:p>
            <a:endParaRPr lang="en-US" altLang="ja-JP" sz="82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3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6632" y="836248"/>
            <a:ext cx="6475684"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■ワークショップを実施した小学校</a:t>
            </a:r>
            <a:endParaRPr lang="ja-JP" altLang="en-US" sz="12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724376120"/>
              </p:ext>
            </p:extLst>
          </p:nvPr>
        </p:nvGraphicFramePr>
        <p:xfrm>
          <a:off x="332656" y="1185256"/>
          <a:ext cx="6408712" cy="6551308"/>
        </p:xfrm>
        <a:graphic>
          <a:graphicData uri="http://schemas.openxmlformats.org/drawingml/2006/table">
            <a:tbl>
              <a:tblPr firstRow="1" bandRow="1">
                <a:tableStyleId>{5940675A-B579-460E-94D1-54222C63F5DA}</a:tableStyleId>
              </a:tblPr>
              <a:tblGrid>
                <a:gridCol w="1456526">
                  <a:extLst>
                    <a:ext uri="{9D8B030D-6E8A-4147-A177-3AD203B41FA5}">
                      <a16:colId xmlns:a16="http://schemas.microsoft.com/office/drawing/2014/main" xmlns="" val="1960631863"/>
                    </a:ext>
                  </a:extLst>
                </a:gridCol>
                <a:gridCol w="1092394">
                  <a:extLst>
                    <a:ext uri="{9D8B030D-6E8A-4147-A177-3AD203B41FA5}">
                      <a16:colId xmlns:a16="http://schemas.microsoft.com/office/drawing/2014/main" xmlns="" val="1712228182"/>
                    </a:ext>
                  </a:extLst>
                </a:gridCol>
                <a:gridCol w="946742">
                  <a:extLst>
                    <a:ext uri="{9D8B030D-6E8A-4147-A177-3AD203B41FA5}">
                      <a16:colId xmlns:a16="http://schemas.microsoft.com/office/drawing/2014/main" xmlns="" val="1275875859"/>
                    </a:ext>
                  </a:extLst>
                </a:gridCol>
                <a:gridCol w="1019568">
                  <a:extLst>
                    <a:ext uri="{9D8B030D-6E8A-4147-A177-3AD203B41FA5}">
                      <a16:colId xmlns:a16="http://schemas.microsoft.com/office/drawing/2014/main" xmlns="" val="73861285"/>
                    </a:ext>
                  </a:extLst>
                </a:gridCol>
                <a:gridCol w="1893482">
                  <a:extLst>
                    <a:ext uri="{9D8B030D-6E8A-4147-A177-3AD203B41FA5}">
                      <a16:colId xmlns:a16="http://schemas.microsoft.com/office/drawing/2014/main" xmlns="" val="1864117174"/>
                    </a:ext>
                  </a:extLst>
                </a:gridCol>
              </a:tblGrid>
              <a:tr h="353292">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エリア</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小学校</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学年</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参加人数</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日程</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extLst>
                  <a:ext uri="{0D108BD9-81ED-4DB2-BD59-A6C34878D82A}">
                    <a16:rowId xmlns:a16="http://schemas.microsoft.com/office/drawing/2014/main" xmlns="" val="884607653"/>
                  </a:ext>
                </a:extLst>
              </a:tr>
              <a:tr h="390116">
                <a:tc>
                  <a:txBody>
                    <a:bodyPr/>
                    <a:lstStyle/>
                    <a:p>
                      <a:r>
                        <a:rPr lang="ja-JP" altLang="en-US" sz="1100" dirty="0" smtClean="0">
                          <a:latin typeface="Meiryo UI" panose="020B0604030504040204" pitchFamily="50" charset="-128"/>
                          <a:ea typeface="Meiryo UI" panose="020B0604030504040204" pitchFamily="50" charset="-128"/>
                        </a:rPr>
                        <a:t>山形県酒田市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琢成小学校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8/31</a:t>
                      </a:r>
                      <a:r>
                        <a:rPr lang="ja-JP" altLang="en-US" sz="1100" dirty="0" smtClean="0">
                          <a:latin typeface="Meiryo UI" panose="020B0604030504040204" pitchFamily="50" charset="-128"/>
                          <a:ea typeface="Meiryo UI" panose="020B0604030504040204" pitchFamily="50" charset="-128"/>
                        </a:rPr>
                        <a:t>（金）</a:t>
                      </a:r>
                      <a:endParaRPr lang="en-US" altLang="ja-JP" sz="1100" dirty="0" smtClean="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9/3-7</a:t>
                      </a:r>
                      <a:r>
                        <a:rPr lang="ja-JP" altLang="en-US" sz="1100" dirty="0" smtClean="0">
                          <a:latin typeface="Meiryo UI" panose="020B0604030504040204" pitchFamily="50" charset="-128"/>
                          <a:ea typeface="Meiryo UI" panose="020B0604030504040204" pitchFamily="50" charset="-128"/>
                        </a:rPr>
                        <a:t>の授業</a:t>
                      </a:r>
                    </a:p>
                  </a:txBody>
                  <a:tcPr anchor="ctr"/>
                </a:tc>
                <a:extLst>
                  <a:ext uri="{0D108BD9-81ED-4DB2-BD59-A6C34878D82A}">
                    <a16:rowId xmlns:a16="http://schemas.microsoft.com/office/drawing/2014/main" xmlns="" val="3786913168"/>
                  </a:ext>
                </a:extLst>
              </a:tr>
              <a:tr h="360040">
                <a:tc>
                  <a:txBody>
                    <a:bodyPr/>
                    <a:lstStyle/>
                    <a:p>
                      <a:r>
                        <a:rPr lang="ja-JP" altLang="en-US" sz="1100" dirty="0" smtClean="0">
                          <a:latin typeface="Meiryo UI" panose="020B0604030504040204" pitchFamily="50" charset="-128"/>
                          <a:ea typeface="Meiryo UI" panose="020B0604030504040204" pitchFamily="50" charset="-128"/>
                        </a:rPr>
                        <a:t>北海道石狩市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生振小学校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17</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7/25(</a:t>
                      </a:r>
                      <a:r>
                        <a:rPr lang="ja-JP" altLang="en-US" sz="1100" dirty="0" smtClean="0">
                          <a:latin typeface="Meiryo UI" panose="020B0604030504040204" pitchFamily="50" charset="-128"/>
                          <a:ea typeface="Meiryo UI" panose="020B0604030504040204" pitchFamily="50" charset="-128"/>
                        </a:rPr>
                        <a:t>水</a:t>
                      </a:r>
                      <a:r>
                        <a:rPr lang="en-US" altLang="ja-JP" sz="1100" dirty="0" smtClean="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xmlns="" val="600368913"/>
                  </a:ext>
                </a:extLst>
              </a:tr>
              <a:tr h="432048">
                <a:tc>
                  <a:txBody>
                    <a:bodyPr/>
                    <a:lstStyle/>
                    <a:p>
                      <a:r>
                        <a:rPr lang="ja-JP" altLang="en-US" sz="1100" dirty="0" smtClean="0">
                          <a:latin typeface="Meiryo UI" panose="020B0604030504040204" pitchFamily="50" charset="-128"/>
                          <a:ea typeface="Meiryo UI" panose="020B0604030504040204" pitchFamily="50" charset="-128"/>
                        </a:rPr>
                        <a:t>青森県野辺地町</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野辺地小学校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51</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8/22</a:t>
                      </a:r>
                      <a:r>
                        <a:rPr lang="ja-JP" altLang="en-US" sz="1100" dirty="0" smtClean="0">
                          <a:latin typeface="Meiryo UI" panose="020B0604030504040204" pitchFamily="50" charset="-128"/>
                          <a:ea typeface="Meiryo UI" panose="020B0604030504040204" pitchFamily="50" charset="-128"/>
                        </a:rPr>
                        <a:t>（水）</a:t>
                      </a:r>
                    </a:p>
                  </a:txBody>
                  <a:tcPr anchor="ctr"/>
                </a:tc>
                <a:extLst>
                  <a:ext uri="{0D108BD9-81ED-4DB2-BD59-A6C34878D82A}">
                    <a16:rowId xmlns:a16="http://schemas.microsoft.com/office/drawing/2014/main" xmlns="" val="450117477"/>
                  </a:ext>
                </a:extLst>
              </a:tr>
              <a:tr h="370840">
                <a:tc>
                  <a:txBody>
                    <a:bodyPr/>
                    <a:lstStyle/>
                    <a:p>
                      <a:r>
                        <a:rPr lang="ja-JP" altLang="en-US" sz="1100" dirty="0" smtClean="0">
                          <a:latin typeface="Meiryo UI" panose="020B0604030504040204" pitchFamily="50" charset="-128"/>
                          <a:ea typeface="Meiryo UI" panose="020B0604030504040204" pitchFamily="50" charset="-128"/>
                        </a:rPr>
                        <a:t>秋田県由利本荘市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鶴舞小学校</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新山小学校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8/7</a:t>
                      </a:r>
                      <a:r>
                        <a:rPr lang="ja-JP" altLang="en-US" sz="1100" dirty="0" smtClean="0">
                          <a:latin typeface="Meiryo UI" panose="020B0604030504040204" pitchFamily="50" charset="-128"/>
                          <a:ea typeface="Meiryo UI" panose="020B0604030504040204" pitchFamily="50" charset="-128"/>
                        </a:rPr>
                        <a:t>（火）</a:t>
                      </a:r>
                    </a:p>
                  </a:txBody>
                  <a:tcPr anchor="ctr"/>
                </a:tc>
                <a:extLst>
                  <a:ext uri="{0D108BD9-81ED-4DB2-BD59-A6C34878D82A}">
                    <a16:rowId xmlns:a16="http://schemas.microsoft.com/office/drawing/2014/main" xmlns="" val="3760777153"/>
                  </a:ext>
                </a:extLst>
              </a:tr>
              <a:tr h="261158">
                <a:tc>
                  <a:txBody>
                    <a:bodyPr/>
                    <a:lstStyle/>
                    <a:p>
                      <a:r>
                        <a:rPr lang="ja-JP" altLang="en-US" sz="1100" dirty="0" smtClean="0">
                          <a:latin typeface="Meiryo UI" panose="020B0604030504040204" pitchFamily="50" charset="-128"/>
                          <a:ea typeface="Meiryo UI" panose="020B0604030504040204" pitchFamily="50" charset="-128"/>
                        </a:rPr>
                        <a:t>新潟県上越市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国府小学校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65</a:t>
                      </a:r>
                      <a:r>
                        <a:rPr lang="ja-JP" altLang="en-US" sz="1100" dirty="0" smtClean="0">
                          <a:latin typeface="Meiryo UI" panose="020B0604030504040204" pitchFamily="50" charset="-128"/>
                          <a:ea typeface="Meiryo UI" panose="020B0604030504040204" pitchFamily="50" charset="-128"/>
                        </a:rPr>
                        <a:t>名</a:t>
                      </a:r>
                      <a:endParaRPr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7/17</a:t>
                      </a:r>
                      <a:r>
                        <a:rPr lang="ja-JP" altLang="en-US" sz="1100" dirty="0" smtClean="0">
                          <a:latin typeface="Meiryo UI" panose="020B0604030504040204" pitchFamily="50" charset="-128"/>
                          <a:ea typeface="Meiryo UI" panose="020B0604030504040204" pitchFamily="50" charset="-128"/>
                        </a:rPr>
                        <a:t>（火）</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8/8</a:t>
                      </a:r>
                      <a:r>
                        <a:rPr lang="ja-JP" altLang="en-US" sz="1100" dirty="0" smtClean="0">
                          <a:latin typeface="Meiryo UI" panose="020B0604030504040204" pitchFamily="50" charset="-128"/>
                          <a:ea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118222032"/>
                  </a:ext>
                </a:extLst>
              </a:tr>
              <a:tr h="370696">
                <a:tc>
                  <a:txBody>
                    <a:bodyPr/>
                    <a:lstStyle/>
                    <a:p>
                      <a:r>
                        <a:rPr lang="ja-JP" altLang="en-US" sz="1100" dirty="0" smtClean="0">
                          <a:latin typeface="Meiryo UI" panose="020B0604030504040204" pitchFamily="50" charset="-128"/>
                          <a:ea typeface="Meiryo UI" panose="020B0604030504040204" pitchFamily="50" charset="-128"/>
                        </a:rPr>
                        <a:t>富山県高岡市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伏木小学校 </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 </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8/10</a:t>
                      </a:r>
                      <a:r>
                        <a:rPr lang="ja-JP" altLang="en-US" sz="1100" dirty="0" smtClean="0">
                          <a:latin typeface="Meiryo UI" panose="020B0604030504040204" pitchFamily="50" charset="-128"/>
                          <a:ea typeface="Meiryo UI" panose="020B0604030504040204" pitchFamily="50" charset="-128"/>
                        </a:rPr>
                        <a:t>（金）</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75444236"/>
                  </a:ext>
                </a:extLst>
              </a:tr>
              <a:tr h="360040">
                <a:tc>
                  <a:txBody>
                    <a:bodyPr/>
                    <a:lstStyle/>
                    <a:p>
                      <a:r>
                        <a:rPr lang="ja-JP" altLang="en-US" sz="1100" dirty="0" smtClean="0">
                          <a:latin typeface="Meiryo UI" panose="020B0604030504040204" pitchFamily="50" charset="-128"/>
                          <a:ea typeface="Meiryo UI" panose="020B0604030504040204" pitchFamily="50" charset="-128"/>
                        </a:rPr>
                        <a:t>石川県小松市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安宅小学校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40</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7/24</a:t>
                      </a:r>
                      <a:r>
                        <a:rPr lang="ja-JP" altLang="en-US" sz="1100" dirty="0" smtClean="0">
                          <a:latin typeface="Meiryo UI" panose="020B0604030504040204" pitchFamily="50" charset="-128"/>
                          <a:ea typeface="Meiryo UI" panose="020B0604030504040204" pitchFamily="50" charset="-128"/>
                        </a:rPr>
                        <a:t>（火）</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329120383"/>
                  </a:ext>
                </a:extLst>
              </a:tr>
              <a:tr h="360040">
                <a:tc>
                  <a:txBody>
                    <a:bodyPr/>
                    <a:lstStyle/>
                    <a:p>
                      <a:r>
                        <a:rPr lang="ja-JP" altLang="en-US" sz="1100" dirty="0" smtClean="0">
                          <a:latin typeface="Meiryo UI" panose="020B0604030504040204" pitchFamily="50" charset="-128"/>
                          <a:ea typeface="Meiryo UI" panose="020B0604030504040204" pitchFamily="50" charset="-128"/>
                        </a:rPr>
                        <a:t>福井県小浜市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雲浜小学校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9/13</a:t>
                      </a:r>
                      <a:r>
                        <a:rPr lang="ja-JP" altLang="en-US" sz="1100" dirty="0" smtClean="0">
                          <a:latin typeface="Meiryo UI" panose="020B0604030504040204" pitchFamily="50" charset="-128"/>
                          <a:ea typeface="Meiryo UI" panose="020B0604030504040204" pitchFamily="50" charset="-128"/>
                        </a:rPr>
                        <a:t>（木）</a:t>
                      </a:r>
                      <a:endParaRPr lang="en-US" altLang="ja-JP" sz="11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4804615"/>
                  </a:ext>
                </a:extLst>
              </a:tr>
              <a:tr h="360040">
                <a:tc>
                  <a:txBody>
                    <a:bodyPr/>
                    <a:lstStyle/>
                    <a:p>
                      <a:r>
                        <a:rPr lang="ja-JP" altLang="en-US" sz="1100" dirty="0" smtClean="0">
                          <a:latin typeface="Meiryo UI" panose="020B0604030504040204" pitchFamily="50" charset="-128"/>
                          <a:ea typeface="Meiryo UI" panose="020B0604030504040204" pitchFamily="50" charset="-128"/>
                        </a:rPr>
                        <a:t>京都府宮津市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栗田小学校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17</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7/10</a:t>
                      </a:r>
                      <a:r>
                        <a:rPr lang="ja-JP" altLang="en-US" sz="1100" dirty="0" smtClean="0">
                          <a:latin typeface="Meiryo UI" panose="020B0604030504040204" pitchFamily="50" charset="-128"/>
                          <a:ea typeface="Meiryo UI" panose="020B0604030504040204" pitchFamily="50" charset="-128"/>
                        </a:rPr>
                        <a:t>（火）</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048714256"/>
                  </a:ext>
                </a:extLst>
              </a:tr>
              <a:tr h="360040">
                <a:tc>
                  <a:txBody>
                    <a:bodyPr/>
                    <a:lstStyle/>
                    <a:p>
                      <a:r>
                        <a:rPr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住吉小学校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67</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8/24</a:t>
                      </a:r>
                      <a:r>
                        <a:rPr lang="ja-JP" altLang="en-US" sz="1100" dirty="0" smtClean="0">
                          <a:latin typeface="Meiryo UI" panose="020B0604030504040204" pitchFamily="50" charset="-128"/>
                          <a:ea typeface="Meiryo UI" panose="020B0604030504040204" pitchFamily="50" charset="-128"/>
                        </a:rPr>
                        <a:t>（金）</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545792339"/>
                  </a:ext>
                </a:extLst>
              </a:tr>
              <a:tr h="360040">
                <a:tc>
                  <a:txBody>
                    <a:bodyPr/>
                    <a:lstStyle/>
                    <a:p>
                      <a:r>
                        <a:rPr lang="ja-JP" altLang="en-US" sz="1100" dirty="0" smtClean="0">
                          <a:latin typeface="Meiryo UI" panose="020B0604030504040204" pitchFamily="50" charset="-128"/>
                          <a:ea typeface="Meiryo UI" panose="020B0604030504040204" pitchFamily="50" charset="-128"/>
                        </a:rPr>
                        <a:t>兵庫県赤穂市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坂越小学校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24</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9/6</a:t>
                      </a:r>
                      <a:r>
                        <a:rPr lang="ja-JP" altLang="en-US" sz="1100" dirty="0" smtClean="0">
                          <a:latin typeface="Meiryo UI" panose="020B0604030504040204" pitchFamily="50" charset="-128"/>
                          <a:ea typeface="Meiryo UI" panose="020B0604030504040204" pitchFamily="50" charset="-128"/>
                        </a:rPr>
                        <a:t>（木）</a:t>
                      </a:r>
                      <a:endParaRPr lang="en-US" altLang="ja-JP" sz="11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74427788"/>
                  </a:ext>
                </a:extLst>
              </a:tr>
              <a:tr h="360040">
                <a:tc>
                  <a:txBody>
                    <a:bodyPr/>
                    <a:lstStyle/>
                    <a:p>
                      <a:r>
                        <a:rPr lang="ja-JP" altLang="en-US" sz="1100" dirty="0" smtClean="0">
                          <a:latin typeface="Meiryo UI" panose="020B0604030504040204" pitchFamily="50" charset="-128"/>
                          <a:ea typeface="Meiryo UI" panose="020B0604030504040204" pitchFamily="50" charset="-128"/>
                        </a:rPr>
                        <a:t>鳥取県鳥取市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賀露小学校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8/1</a:t>
                      </a:r>
                      <a:r>
                        <a:rPr lang="ja-JP" altLang="en-US" sz="1100" dirty="0" smtClean="0">
                          <a:latin typeface="Meiryo UI" panose="020B0604030504040204" pitchFamily="50" charset="-128"/>
                          <a:ea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835967134"/>
                  </a:ext>
                </a:extLst>
              </a:tr>
              <a:tr h="263005">
                <a:tc>
                  <a:txBody>
                    <a:bodyPr/>
                    <a:lstStyle/>
                    <a:p>
                      <a:r>
                        <a:rPr lang="ja-JP" altLang="en-US" sz="1100" dirty="0" smtClean="0">
                          <a:latin typeface="Meiryo UI" panose="020B0604030504040204" pitchFamily="50" charset="-128"/>
                          <a:ea typeface="Meiryo UI" panose="020B0604030504040204" pitchFamily="50" charset="-128"/>
                        </a:rPr>
                        <a:t>島根県浜田市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松原小学校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75</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7/6</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9/10</a:t>
                      </a:r>
                      <a:r>
                        <a:rPr lang="ja-JP" altLang="en-US" sz="1100" dirty="0" smtClean="0">
                          <a:latin typeface="Meiryo UI" panose="020B0604030504040204" pitchFamily="50" charset="-128"/>
                          <a:ea typeface="Meiryo UI" panose="020B0604030504040204" pitchFamily="50" charset="-128"/>
                        </a:rPr>
                        <a:t>（月）新聞まとめ</a:t>
                      </a:r>
                    </a:p>
                  </a:txBody>
                  <a:tcPr anchor="ctr"/>
                </a:tc>
                <a:extLst>
                  <a:ext uri="{0D108BD9-81ED-4DB2-BD59-A6C34878D82A}">
                    <a16:rowId xmlns:a16="http://schemas.microsoft.com/office/drawing/2014/main" xmlns="" val="2697752132"/>
                  </a:ext>
                </a:extLst>
              </a:tr>
              <a:tr h="370840">
                <a:tc>
                  <a:txBody>
                    <a:bodyPr/>
                    <a:lstStyle/>
                    <a:p>
                      <a:r>
                        <a:rPr lang="ja-JP" altLang="en-US" sz="1100" dirty="0" smtClean="0">
                          <a:latin typeface="Meiryo UI" panose="020B0604030504040204" pitchFamily="50" charset="-128"/>
                          <a:ea typeface="Meiryo UI" panose="020B0604030504040204" pitchFamily="50" charset="-128"/>
                        </a:rPr>
                        <a:t>岡山県倉敷市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下津井西小</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下津井東小</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7/17</a:t>
                      </a:r>
                      <a:r>
                        <a:rPr lang="ja-JP" altLang="en-US" sz="1100" dirty="0" smtClean="0">
                          <a:latin typeface="Meiryo UI" panose="020B0604030504040204" pitchFamily="50" charset="-128"/>
                          <a:ea typeface="Meiryo UI" panose="020B0604030504040204" pitchFamily="50" charset="-128"/>
                        </a:rPr>
                        <a:t>（火）</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41734569"/>
                  </a:ext>
                </a:extLst>
              </a:tr>
              <a:tr h="370696">
                <a:tc>
                  <a:txBody>
                    <a:bodyPr/>
                    <a:lstStyle/>
                    <a:p>
                      <a:r>
                        <a:rPr lang="ja-JP" altLang="en-US" sz="1100" dirty="0" smtClean="0">
                          <a:latin typeface="Meiryo UI" panose="020B0604030504040204" pitchFamily="50" charset="-128"/>
                          <a:ea typeface="Meiryo UI" panose="020B0604030504040204" pitchFamily="50" charset="-128"/>
                        </a:rPr>
                        <a:t>広島県呉市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ja-JP" altLang="en-US" sz="1100" dirty="0" smtClean="0">
                          <a:latin typeface="Meiryo UI" panose="020B0604030504040204" pitchFamily="50" charset="-128"/>
                          <a:ea typeface="Meiryo UI" panose="020B0604030504040204" pitchFamily="50" charset="-128"/>
                        </a:rPr>
                        <a:t>豊小学校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年生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lang="en-US" altLang="ja-JP" sz="1100" dirty="0" smtClean="0">
                          <a:latin typeface="Meiryo UI" panose="020B0604030504040204" pitchFamily="50" charset="-128"/>
                          <a:ea typeface="Meiryo UI" panose="020B0604030504040204" pitchFamily="50" charset="-128"/>
                        </a:rPr>
                        <a:t>8/20</a:t>
                      </a:r>
                      <a:r>
                        <a:rPr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014773225"/>
                  </a:ext>
                </a:extLst>
              </a:tr>
              <a:tr h="370696">
                <a:tc gridSpan="3">
                  <a:txBody>
                    <a:bodyPr/>
                    <a:lstStyle/>
                    <a:p>
                      <a:pPr algn="r"/>
                      <a:r>
                        <a:rPr kumimoji="1" lang="ja-JP" altLang="en-US" sz="1100" b="1" dirty="0" smtClean="0">
                          <a:solidFill>
                            <a:schemeClr val="bg1"/>
                          </a:solidFill>
                          <a:latin typeface="Meiryo UI" panose="020B0604030504040204" pitchFamily="50" charset="-128"/>
                          <a:ea typeface="Meiryo UI" panose="020B0604030504040204" pitchFamily="50" charset="-128"/>
                        </a:rPr>
                        <a:t>合計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574</a:t>
                      </a:r>
                      <a:r>
                        <a:rPr kumimoji="1" lang="ja-JP" altLang="en-US" sz="1100" b="1" dirty="0" smtClean="0">
                          <a:solidFill>
                            <a:schemeClr val="bg1"/>
                          </a:solidFill>
                          <a:latin typeface="Meiryo UI" panose="020B0604030504040204" pitchFamily="50" charset="-128"/>
                          <a:ea typeface="Meiryo UI" panose="020B0604030504040204" pitchFamily="50" charset="-128"/>
                        </a:rPr>
                        <a:t>名</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24114273"/>
                  </a:ext>
                </a:extLst>
              </a:tr>
            </a:tbl>
          </a:graphicData>
        </a:graphic>
      </p:graphicFrame>
      <p:sp>
        <p:nvSpPr>
          <p:cNvPr id="7" name="正方形/長方形 6"/>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11" name="正方形/長方形 10"/>
          <p:cNvSpPr/>
          <p:nvPr/>
        </p:nvSpPr>
        <p:spPr>
          <a:xfrm>
            <a:off x="188640" y="119172"/>
            <a:ext cx="2403222"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②　北前船ワークショップ</a:t>
            </a:r>
            <a:endParaRPr lang="en-US" altLang="ja-JP"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681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sp>
        <p:nvSpPr>
          <p:cNvPr id="60" name="正方形/長方形 59"/>
          <p:cNvSpPr/>
          <p:nvPr/>
        </p:nvSpPr>
        <p:spPr>
          <a:xfrm>
            <a:off x="188640" y="119172"/>
            <a:ext cx="3919663"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③　北前船こどもガイドブック　製作・発送</a:t>
            </a:r>
            <a:endParaRPr lang="en-US" altLang="ja-JP" dirty="0">
              <a:solidFill>
                <a:schemeClr val="bg1"/>
              </a:solidFill>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rotWithShape="1">
          <a:blip r:embed="rId3">
            <a:extLst>
              <a:ext uri="{28A0092B-C50C-407E-A947-70E740481C1C}">
                <a14:useLocalDpi xmlns:a14="http://schemas.microsoft.com/office/drawing/2010/main" val="0"/>
              </a:ext>
            </a:extLst>
          </a:blip>
          <a:srcRect t="14722" b="11899"/>
          <a:stretch/>
        </p:blipFill>
        <p:spPr>
          <a:xfrm>
            <a:off x="397347" y="6834153"/>
            <a:ext cx="3982560" cy="2922359"/>
          </a:xfrm>
          <a:prstGeom prst="rect">
            <a:avLst/>
          </a:prstGeom>
        </p:spPr>
      </p:pic>
      <p:sp>
        <p:nvSpPr>
          <p:cNvPr id="63" name="正方形/長方形 62"/>
          <p:cNvSpPr/>
          <p:nvPr/>
        </p:nvSpPr>
        <p:spPr>
          <a:xfrm>
            <a:off x="281402" y="704528"/>
            <a:ext cx="6331669" cy="1938992"/>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日時</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2018</a:t>
            </a:r>
            <a:r>
              <a:rPr lang="ja-JP" altLang="ja-JP"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rPr>
              <a:t>月</a:t>
            </a:r>
            <a:r>
              <a:rPr lang="ja-JP" altLang="ja-JP"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■場所 ：</a:t>
            </a:r>
            <a:r>
              <a:rPr lang="ja-JP" altLang="ja-JP" sz="1200" dirty="0">
                <a:latin typeface="Meiryo UI" panose="020B0604030504040204" pitchFamily="50" charset="-128"/>
                <a:ea typeface="Meiryo UI" panose="020B0604030504040204" pitchFamily="50" charset="-128"/>
              </a:rPr>
              <a:t>　</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道府県</a:t>
            </a:r>
            <a:r>
              <a:rPr lang="en-US" altLang="ja-JP" sz="1200" dirty="0">
                <a:latin typeface="Meiryo UI" panose="020B0604030504040204" pitchFamily="50" charset="-128"/>
                <a:ea typeface="Meiryo UI" panose="020B0604030504040204" pitchFamily="50" charset="-128"/>
              </a:rPr>
              <a:t>38</a:t>
            </a:r>
            <a:r>
              <a:rPr lang="ja-JP" altLang="ja-JP" sz="1200" dirty="0">
                <a:latin typeface="Meiryo UI" panose="020B0604030504040204" pitchFamily="50" charset="-128"/>
                <a:ea typeface="Meiryo UI" panose="020B0604030504040204" pitchFamily="50" charset="-128"/>
              </a:rPr>
              <a:t>市町の</a:t>
            </a:r>
            <a:r>
              <a:rPr lang="ja-JP" altLang="en-US" sz="1200" dirty="0">
                <a:latin typeface="Meiryo UI" panose="020B0604030504040204" pitchFamily="50" charset="-128"/>
                <a:ea typeface="Meiryo UI" panose="020B0604030504040204" pitchFamily="50" charset="-128"/>
              </a:rPr>
              <a:t>全</a:t>
            </a:r>
            <a:r>
              <a:rPr lang="ja-JP" altLang="ja-JP" sz="1200" dirty="0">
                <a:latin typeface="Meiryo UI" panose="020B0604030504040204" pitchFamily="50" charset="-128"/>
                <a:ea typeface="Meiryo UI" panose="020B0604030504040204" pitchFamily="50" charset="-128"/>
              </a:rPr>
              <a:t>小学校</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学年に</a:t>
            </a:r>
            <a:r>
              <a:rPr lang="en-US"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0" dirty="0">
                <a:solidFill>
                  <a:srgbClr val="231F20"/>
                </a:solidFill>
                <a:latin typeface="Meiryo UI" panose="020B0604030504040204" pitchFamily="50" charset="-128"/>
                <a:ea typeface="Meiryo UI" panose="020B0604030504040204" pitchFamily="50" charset="-128"/>
                <a:cs typeface="Times New Roman" panose="02020603050405020304" pitchFamily="18" charset="0"/>
              </a:rPr>
              <a:t>万部</a:t>
            </a:r>
            <a:r>
              <a:rPr lang="ja-JP" altLang="en-US" sz="1200" dirty="0">
                <a:latin typeface="Meiryo UI" panose="020B0604030504040204" pitchFamily="50" charset="-128"/>
                <a:ea typeface="Meiryo UI" panose="020B0604030504040204" pitchFamily="50" charset="-128"/>
              </a:rPr>
              <a:t>配布</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■内容 ：　各エリア</a:t>
            </a:r>
            <a:r>
              <a:rPr lang="ja-JP" altLang="en-US" sz="1200" dirty="0">
                <a:latin typeface="Meiryo UI" panose="020B0604030504040204" pitchFamily="50" charset="-128"/>
                <a:ea typeface="Meiryo UI" panose="020B0604030504040204" pitchFamily="50" charset="-128"/>
              </a:rPr>
              <a:t>のワークショップの北前船こども新聞の記事を含め、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38</a:t>
            </a:r>
            <a:r>
              <a:rPr lang="ja-JP" altLang="ja-JP" sz="1200" dirty="0">
                <a:latin typeface="Meiryo UI" panose="020B0604030504040204" pitchFamily="50" charset="-128"/>
                <a:ea typeface="Meiryo UI" panose="020B0604030504040204" pitchFamily="50" charset="-128"/>
              </a:rPr>
              <a:t>市町</a:t>
            </a:r>
            <a:r>
              <a:rPr lang="ja-JP" altLang="en-US" sz="1200" dirty="0">
                <a:latin typeface="Meiryo UI" panose="020B0604030504040204" pitchFamily="50" charset="-128"/>
                <a:ea typeface="Meiryo UI" panose="020B0604030504040204" pitchFamily="50" charset="-128"/>
              </a:rPr>
              <a:t>の北前船ゆかりの遺構など</a:t>
            </a:r>
            <a:r>
              <a:rPr lang="ja-JP" altLang="ja-JP" sz="1200" dirty="0">
                <a:latin typeface="Meiryo UI" panose="020B0604030504040204" pitchFamily="50" charset="-128"/>
                <a:ea typeface="Meiryo UI" panose="020B0604030504040204" pitchFamily="50" charset="-128"/>
              </a:rPr>
              <a:t>を網羅した「北前船こども新聞」を冊子化。</a:t>
            </a:r>
            <a:r>
              <a:rPr lang="ja-JP" altLang="en-US"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■仕様　</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B5</a:t>
            </a:r>
            <a:r>
              <a:rPr lang="ja-JP" altLang="en-US" sz="1200" dirty="0" smtClean="0">
                <a:latin typeface="Meiryo UI" panose="020B0604030504040204" pitchFamily="50" charset="-128"/>
                <a:ea typeface="Meiryo UI" panose="020B0604030504040204" pitchFamily="50" charset="-128"/>
              </a:rPr>
              <a:t>サイズ　</a:t>
            </a:r>
            <a:r>
              <a:rPr lang="en-US" altLang="ja-JP" sz="1200" dirty="0" smtClean="0">
                <a:latin typeface="Meiryo UI" panose="020B0604030504040204" pitchFamily="50" charset="-128"/>
                <a:ea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rPr>
              <a:t>ページカラー　４万部</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■ページ：（抜粋　詳細は本誌を、ご参照ください）</a:t>
            </a:r>
            <a:endParaRPr lang="en-US" altLang="ja-JP"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4"/>
          <a:srcRect l="23168" t="10218" r="39197" b="4144"/>
          <a:stretch/>
        </p:blipFill>
        <p:spPr>
          <a:xfrm>
            <a:off x="816699" y="2720752"/>
            <a:ext cx="2812990" cy="4000695"/>
          </a:xfrm>
          <a:prstGeom prst="rect">
            <a:avLst/>
          </a:prstGeom>
        </p:spPr>
      </p:pic>
      <p:pic>
        <p:nvPicPr>
          <p:cNvPr id="10" name="図 9"/>
          <p:cNvPicPr>
            <a:picLocks noChangeAspect="1"/>
          </p:cNvPicPr>
          <p:nvPr/>
        </p:nvPicPr>
        <p:blipFill rotWithShape="1">
          <a:blip r:embed="rId5"/>
          <a:srcRect l="22675" t="10638" r="39362" b="6174"/>
          <a:stretch/>
        </p:blipFill>
        <p:spPr>
          <a:xfrm>
            <a:off x="3725032" y="2720752"/>
            <a:ext cx="2944327" cy="4032448"/>
          </a:xfrm>
          <a:prstGeom prst="rect">
            <a:avLst/>
          </a:prstGeom>
        </p:spPr>
      </p:pic>
      <p:pic>
        <p:nvPicPr>
          <p:cNvPr id="17" name="図 16"/>
          <p:cNvPicPr>
            <a:picLocks noChangeAspect="1"/>
          </p:cNvPicPr>
          <p:nvPr/>
        </p:nvPicPr>
        <p:blipFill rotWithShape="1">
          <a:blip r:embed="rId6"/>
          <a:srcRect l="37109" t="20368" r="30047" b="6415"/>
          <a:stretch/>
        </p:blipFill>
        <p:spPr>
          <a:xfrm>
            <a:off x="4565408" y="6825208"/>
            <a:ext cx="2103951" cy="2931304"/>
          </a:xfrm>
          <a:prstGeom prst="rect">
            <a:avLst/>
          </a:prstGeom>
        </p:spPr>
      </p:pic>
    </p:spTree>
    <p:extLst>
      <p:ext uri="{BB962C8B-B14F-4D97-AF65-F5344CB8AC3E}">
        <p14:creationId xmlns:p14="http://schemas.microsoft.com/office/powerpoint/2010/main" val="285701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12976" y="88394"/>
            <a:ext cx="4337720" cy="400110"/>
          </a:xfrm>
          <a:prstGeom prst="rect">
            <a:avLst/>
          </a:prstGeom>
        </p:spPr>
        <p:txBody>
          <a:bodyPr wrap="square">
            <a:spAutoFit/>
          </a:bodyPr>
          <a:lstStyle/>
          <a:p>
            <a:r>
              <a:rPr lang="ja-JP" altLang="en-US" sz="2000" b="1" dirty="0">
                <a:solidFill>
                  <a:schemeClr val="tx2">
                    <a:lumMod val="60000"/>
                    <a:lumOff val="40000"/>
                  </a:schemeClr>
                </a:solidFill>
                <a:latin typeface="Meiryo UI" panose="020B0604030504040204" pitchFamily="50" charset="-128"/>
                <a:ea typeface="Meiryo UI" panose="020B0604030504040204" pitchFamily="50" charset="-128"/>
              </a:rPr>
              <a:t>北前船こども交流拡大プロジェクト</a:t>
            </a:r>
          </a:p>
        </p:txBody>
      </p:sp>
      <p:graphicFrame>
        <p:nvGraphicFramePr>
          <p:cNvPr id="9" name="表 8"/>
          <p:cNvGraphicFramePr>
            <a:graphicFrameLocks noGrp="1"/>
          </p:cNvGraphicFramePr>
          <p:nvPr>
            <p:extLst>
              <p:ext uri="{D42A27DB-BD31-4B8C-83A1-F6EECF244321}">
                <p14:modId xmlns:p14="http://schemas.microsoft.com/office/powerpoint/2010/main" val="4130032421"/>
              </p:ext>
            </p:extLst>
          </p:nvPr>
        </p:nvGraphicFramePr>
        <p:xfrm>
          <a:off x="302278" y="632520"/>
          <a:ext cx="6439090" cy="9201624"/>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xmlns="" val="1960631863"/>
                    </a:ext>
                  </a:extLst>
                </a:gridCol>
                <a:gridCol w="3342746">
                  <a:extLst>
                    <a:ext uri="{9D8B030D-6E8A-4147-A177-3AD203B41FA5}">
                      <a16:colId xmlns:a16="http://schemas.microsoft.com/office/drawing/2014/main" xmlns="" val="491867400"/>
                    </a:ext>
                  </a:extLst>
                </a:gridCol>
                <a:gridCol w="792088">
                  <a:extLst>
                    <a:ext uri="{9D8B030D-6E8A-4147-A177-3AD203B41FA5}">
                      <a16:colId xmlns:a16="http://schemas.microsoft.com/office/drawing/2014/main" xmlns="" val="1712228182"/>
                    </a:ext>
                  </a:extLst>
                </a:gridCol>
                <a:gridCol w="936104">
                  <a:extLst>
                    <a:ext uri="{9D8B030D-6E8A-4147-A177-3AD203B41FA5}">
                      <a16:colId xmlns:a16="http://schemas.microsoft.com/office/drawing/2014/main" xmlns="" val="73861285"/>
                    </a:ext>
                  </a:extLst>
                </a:gridCol>
              </a:tblGrid>
              <a:tr h="149261">
                <a:tc>
                  <a:txBody>
                    <a:bodyPr/>
                    <a:lstStyle/>
                    <a:p>
                      <a:pPr algn="ctr"/>
                      <a:r>
                        <a:rPr kumimoji="1" lang="ja-JP" altLang="en-US" sz="900" dirty="0" smtClean="0">
                          <a:solidFill>
                            <a:schemeClr val="bg1"/>
                          </a:solidFill>
                          <a:latin typeface="Meiryo UI" panose="020B0604030504040204" pitchFamily="50" charset="-128"/>
                          <a:ea typeface="Meiryo UI" panose="020B0604030504040204" pitchFamily="50" charset="-128"/>
                        </a:rPr>
                        <a:t>自治体</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900" dirty="0" smtClean="0">
                          <a:solidFill>
                            <a:schemeClr val="bg1"/>
                          </a:solidFill>
                          <a:latin typeface="Meiryo UI" panose="020B0604030504040204" pitchFamily="50" charset="-128"/>
                          <a:ea typeface="Meiryo UI" panose="020B0604030504040204" pitchFamily="50" charset="-128"/>
                        </a:rPr>
                        <a:t>自治体　担当課</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900" dirty="0" smtClean="0">
                          <a:solidFill>
                            <a:schemeClr val="bg1"/>
                          </a:solidFill>
                          <a:latin typeface="Meiryo UI" panose="020B0604030504040204" pitchFamily="50" charset="-128"/>
                          <a:ea typeface="Meiryo UI" panose="020B0604030504040204" pitchFamily="50" charset="-128"/>
                        </a:rPr>
                        <a:t>小学校数</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900" dirty="0" smtClean="0">
                          <a:solidFill>
                            <a:schemeClr val="bg1"/>
                          </a:solidFill>
                          <a:latin typeface="Meiryo UI" panose="020B0604030504040204" pitchFamily="50" charset="-128"/>
                          <a:ea typeface="Meiryo UI" panose="020B0604030504040204" pitchFamily="50" charset="-128"/>
                        </a:rPr>
                        <a:t>送付数</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extLst>
                  <a:ext uri="{0D108BD9-81ED-4DB2-BD59-A6C34878D82A}">
                    <a16:rowId xmlns:a16="http://schemas.microsoft.com/office/drawing/2014/main" xmlns="" val="884607653"/>
                  </a:ext>
                </a:extLst>
              </a:tr>
              <a:tr h="213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函館市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観光部観光誘致課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1232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78691316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松前町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商工観光課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84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600368913"/>
                  </a:ext>
                </a:extLst>
              </a:tr>
              <a:tr h="208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err="1" smtClean="0">
                          <a:effectLst/>
                          <a:latin typeface="Meiryo UI" panose="020B0604030504040204" pitchFamily="50" charset="-128"/>
                          <a:ea typeface="Meiryo UI" panose="020B0604030504040204" pitchFamily="50" charset="-128"/>
                        </a:rPr>
                        <a:t>鰺ヶ</a:t>
                      </a:r>
                      <a:r>
                        <a:rPr lang="ja-JP" altLang="en-US" sz="900" u="none" strike="noStrike" dirty="0" smtClean="0">
                          <a:effectLst/>
                          <a:latin typeface="Meiryo UI" panose="020B0604030504040204" pitchFamily="50" charset="-128"/>
                          <a:ea typeface="Meiryo UI" panose="020B0604030504040204" pitchFamily="50" charset="-128"/>
                        </a:rPr>
                        <a:t>沢町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教育課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45011747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深浦町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観光課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84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760777153"/>
                  </a:ext>
                </a:extLst>
              </a:tr>
              <a:tr h="194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秋田市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観光文化スポーツ部文化振興課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1176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118222032"/>
                  </a:ext>
                </a:extLst>
              </a:tr>
              <a:tr h="151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酒田市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地域創生部交流観光課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21</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588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7544423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新潟市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文化スポーツ部 歴史文化課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109</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3052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329120383"/>
                  </a:ext>
                </a:extLst>
              </a:tr>
              <a:tr h="209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長岡市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観光・交流部観光企画課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560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4804615"/>
                  </a:ext>
                </a:extLst>
              </a:tr>
              <a:tr h="238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加賀市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観光戦略部文化振興課文化推進係</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19</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532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048714256"/>
                  </a:ext>
                </a:extLst>
              </a:tr>
              <a:tr h="195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敦賀市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産業経済部観光振興課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13</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364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545792339"/>
                  </a:ext>
                </a:extLst>
              </a:tr>
              <a:tr h="152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南越前町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観光まちづくり課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112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74427788"/>
                  </a:ext>
                </a:extLst>
              </a:tr>
              <a:tr h="2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小樽市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00" u="none" strike="noStrike" dirty="0" smtClean="0">
                          <a:effectLst/>
                          <a:latin typeface="Meiryo UI" panose="020B0604030504040204" pitchFamily="50" charset="-128"/>
                          <a:ea typeface="Meiryo UI" panose="020B0604030504040204" pitchFamily="50" charset="-128"/>
                        </a:rPr>
                        <a:t>産業港湾部（日本遺産等担当）</a:t>
                      </a:r>
                      <a:endPar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504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414033809"/>
                  </a:ext>
                </a:extLst>
              </a:tr>
              <a:tr h="138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石狩市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企画経済部商工労働観光課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336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7459813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野辺地町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地域戦略課 地域振興担当</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7131356"/>
                  </a:ext>
                </a:extLst>
              </a:tr>
              <a:tr h="19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err="1" smtClean="0">
                          <a:effectLst/>
                          <a:latin typeface="Meiryo UI" panose="020B0604030504040204" pitchFamily="50" charset="-128"/>
                          <a:ea typeface="Meiryo UI" panose="020B0604030504040204" pitchFamily="50" charset="-128"/>
                        </a:rPr>
                        <a:t>にかほ</a:t>
                      </a:r>
                      <a:r>
                        <a:rPr lang="ja-JP" altLang="en-US" sz="900" u="none" strike="noStrike" dirty="0" smtClean="0">
                          <a:effectLst/>
                          <a:latin typeface="Meiryo UI" panose="020B0604030504040204" pitchFamily="50" charset="-128"/>
                          <a:ea typeface="Meiryo UI" panose="020B0604030504040204" pitchFamily="50" charset="-128"/>
                        </a:rPr>
                        <a:t>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教育委員会文化財保護課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112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521550209"/>
                  </a:ext>
                </a:extLst>
              </a:tr>
              <a:tr h="1529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男鹿市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観光文化スポーツ部文化スポーツ課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168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579031499"/>
                  </a:ext>
                </a:extLst>
              </a:tr>
              <a:tr h="181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能代市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教育部学校教育課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336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472117685"/>
                  </a:ext>
                </a:extLst>
              </a:tr>
              <a:tr h="138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由利本荘市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教育委員会文化課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336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794424851"/>
                  </a:ext>
                </a:extLst>
              </a:tr>
              <a:tr h="239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佐渡市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産業観光部観光振興課交流イベント推進室</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616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140406015"/>
                  </a:ext>
                </a:extLst>
              </a:tr>
              <a:tr h="196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上越市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産業観光部産業立地課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1400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490600040"/>
                  </a:ext>
                </a:extLst>
              </a:tr>
              <a:tr h="225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富山市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商工労働部観光政策課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1848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314944099"/>
                  </a:ext>
                </a:extLst>
              </a:tr>
              <a:tr h="182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高岡市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市長政策部文化創造課企画係</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728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105345167"/>
                  </a:ext>
                </a:extLst>
              </a:tr>
              <a:tr h="139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輪島市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教育委員会文化課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280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819607552"/>
                  </a:ext>
                </a:extLst>
              </a:tr>
              <a:tr h="240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小松市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小松市にぎわい交流部観光文化課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616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05268754"/>
                  </a:ext>
                </a:extLst>
              </a:tr>
              <a:tr h="125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宮津市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教育委員会学校教育課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140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4236005235"/>
                  </a:ext>
                </a:extLst>
              </a:tr>
              <a:tr h="226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大阪市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00" u="none" strike="noStrike" dirty="0" smtClean="0">
                          <a:effectLst/>
                          <a:latin typeface="Meiryo UI" panose="020B0604030504040204" pitchFamily="50" charset="-128"/>
                          <a:ea typeface="Meiryo UI" panose="020B0604030504040204" pitchFamily="50" charset="-128"/>
                        </a:rPr>
                        <a:t>経済戦略局観光部観光課観光施策担当</a:t>
                      </a:r>
                      <a:endPar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288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8064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968637378"/>
                  </a:ext>
                </a:extLst>
              </a:tr>
              <a:tr h="183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神戸市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教育委員会文化財課文化財保護活用係</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168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4704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982695814"/>
                  </a:ext>
                </a:extLst>
              </a:tr>
              <a:tr h="14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高砂市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生活環境部産業振興課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280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643638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新温泉町</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教育委員会生涯教育課長（先人記念館長兼人権推進室長）</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168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58373514"/>
                  </a:ext>
                </a:extLst>
              </a:tr>
              <a:tr h="19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赤穂市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algn="l"/>
                      <a:r>
                        <a:rPr lang="ja-JP" altLang="en-US" sz="900" u="none" strike="noStrike" dirty="0" smtClean="0">
                          <a:effectLst/>
                          <a:latin typeface="Meiryo UI" panose="020B0604030504040204" pitchFamily="50" charset="-128"/>
                          <a:ea typeface="Meiryo UI" panose="020B0604030504040204" pitchFamily="50" charset="-128"/>
                        </a:rPr>
                        <a:t>教育委員会生涯学習課文化財担当</a:t>
                      </a: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9</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252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70423736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洲本市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産業振興部商工観光課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13</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364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53660523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鳥取市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経済観光部観光戦略課観光振興係</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43</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1204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83110471"/>
                  </a:ext>
                </a:extLst>
              </a:tr>
              <a:tr h="146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坂井市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教育委員会文化課</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19</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532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6661865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小浜市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教育委員会文化課日本遺産活用グループ </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11</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308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134636053"/>
                  </a:ext>
                </a:extLst>
              </a:tr>
              <a:tr h="132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浜田市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u="none" strike="noStrike" dirty="0" smtClean="0">
                          <a:effectLst/>
                          <a:latin typeface="Meiryo UI" panose="020B0604030504040204" pitchFamily="50" charset="-128"/>
                          <a:ea typeface="Meiryo UI" panose="020B0604030504040204" pitchFamily="50" charset="-128"/>
                        </a:rPr>
                        <a:t>産業経済部観光交流課石見神楽係</a:t>
                      </a:r>
                      <a:endPar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15</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420</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5860278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倉敷市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企画財政局企画財政部</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62</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1736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835967134"/>
                  </a:ext>
                </a:extLst>
              </a:tr>
              <a:tr h="118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尾道市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algn="l"/>
                      <a:r>
                        <a:rPr lang="zh-TW" altLang="en-US" sz="900" u="none" strike="noStrike" dirty="0" smtClean="0">
                          <a:effectLst/>
                          <a:latin typeface="Meiryo UI" panose="020B0604030504040204" pitchFamily="50" charset="-128"/>
                          <a:ea typeface="Meiryo UI" panose="020B0604030504040204" pitchFamily="50" charset="-128"/>
                        </a:rPr>
                        <a:t>企画財政部文化振興課</a:t>
                      </a:r>
                      <a:endParaRPr kumimoji="1" lang="ja-JP" altLang="en-US" sz="9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28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784</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69775213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呉市</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Meiryo UI" panose="020B0604030504040204" pitchFamily="50" charset="-128"/>
                          <a:ea typeface="Meiryo UI" panose="020B0604030504040204" pitchFamily="50" charset="-128"/>
                        </a:rPr>
                        <a:t>文化スポーツ部文化振興課</a:t>
                      </a: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36</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smtClean="0">
                          <a:effectLst/>
                          <a:latin typeface="Meiryo UI" panose="020B0604030504040204" pitchFamily="50" charset="-128"/>
                          <a:ea typeface="Meiryo UI" panose="020B0604030504040204" pitchFamily="50" charset="-128"/>
                        </a:rPr>
                        <a:t>1008</a:t>
                      </a:r>
                      <a:endPar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267054972"/>
                  </a:ext>
                </a:extLst>
              </a:tr>
              <a:tr h="0">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smtClean="0">
                          <a:solidFill>
                            <a:schemeClr val="bg1"/>
                          </a:solidFill>
                          <a:effectLst/>
                          <a:latin typeface="Meiryo UI" panose="020B0604030504040204" pitchFamily="50" charset="-128"/>
                          <a:ea typeface="Meiryo UI" panose="020B0604030504040204" pitchFamily="50" charset="-128"/>
                        </a:rPr>
                        <a:t>合計</a:t>
                      </a:r>
                    </a:p>
                  </a:txBody>
                  <a:tcPr anchor="ctr">
                    <a:solidFill>
                      <a:schemeClr val="tx1">
                        <a:lumMod val="50000"/>
                        <a:lumOff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smtClean="0">
                          <a:solidFill>
                            <a:schemeClr val="bg1"/>
                          </a:solidFill>
                          <a:effectLst/>
                          <a:latin typeface="Meiryo UI" panose="020B0604030504040204" pitchFamily="50" charset="-128"/>
                          <a:ea typeface="Meiryo UI" panose="020B0604030504040204" pitchFamily="50" charset="-128"/>
                        </a:rPr>
                        <a:t>1255</a:t>
                      </a:r>
                    </a:p>
                  </a:txBody>
                  <a:tcPr anchor="ct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smtClean="0">
                          <a:solidFill>
                            <a:schemeClr val="bg1"/>
                          </a:solidFill>
                          <a:effectLst/>
                          <a:latin typeface="Meiryo UI" panose="020B0604030504040204" pitchFamily="50" charset="-128"/>
                          <a:ea typeface="Meiryo UI" panose="020B0604030504040204" pitchFamily="50" charset="-128"/>
                        </a:rPr>
                        <a:t>35140</a:t>
                      </a:r>
                    </a:p>
                  </a:txBody>
                  <a:tcPr anchor="ctr">
                    <a:solidFill>
                      <a:schemeClr val="tx1">
                        <a:lumMod val="50000"/>
                        <a:lumOff val="50000"/>
                      </a:schemeClr>
                    </a:solidFill>
                  </a:tcPr>
                </a:tc>
                <a:extLst>
                  <a:ext uri="{0D108BD9-81ED-4DB2-BD59-A6C34878D82A}">
                    <a16:rowId xmlns:a16="http://schemas.microsoft.com/office/drawing/2014/main" xmlns="" val="1041734569"/>
                  </a:ext>
                </a:extLst>
              </a:tr>
            </a:tbl>
          </a:graphicData>
        </a:graphic>
      </p:graphicFrame>
      <p:sp>
        <p:nvSpPr>
          <p:cNvPr id="11" name="正方形/長方形 10"/>
          <p:cNvSpPr/>
          <p:nvPr/>
        </p:nvSpPr>
        <p:spPr>
          <a:xfrm>
            <a:off x="188640" y="119172"/>
            <a:ext cx="4727576" cy="369332"/>
          </a:xfrm>
          <a:prstGeom prst="rect">
            <a:avLst/>
          </a:prstGeom>
        </p:spPr>
        <p:txBody>
          <a:bodyPr wrap="none">
            <a:spAutoFit/>
          </a:bodyPr>
          <a:lstStyle/>
          <a:p>
            <a:r>
              <a:rPr lang="ja-JP" altLang="en-US" dirty="0" smtClean="0">
                <a:solidFill>
                  <a:schemeClr val="bg1"/>
                </a:solidFill>
                <a:latin typeface="Meiryo UI" panose="020B0604030504040204" pitchFamily="50" charset="-128"/>
                <a:ea typeface="Meiryo UI" panose="020B0604030504040204" pitchFamily="50" charset="-128"/>
              </a:rPr>
              <a:t>③　北前船こどもガイドブック　発送先（小学校）</a:t>
            </a:r>
            <a:endParaRPr lang="en-US" altLang="ja-JP"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8377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3882</TotalTime>
  <Words>1301</Words>
  <Application>Microsoft Office PowerPoint</Application>
  <PresentationFormat>A4 210 x 297 mm</PresentationFormat>
  <Paragraphs>698</Paragraphs>
  <Slides>10</Slides>
  <Notes>9</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7DH105016</dc:creator>
  <cp:lastModifiedBy>全日本空輸株式会社</cp:lastModifiedBy>
  <cp:revision>136</cp:revision>
  <cp:lastPrinted>2019-01-11T07:38:09Z</cp:lastPrinted>
  <dcterms:created xsi:type="dcterms:W3CDTF">2015-04-17T04:49:30Z</dcterms:created>
  <dcterms:modified xsi:type="dcterms:W3CDTF">2019-01-11T10:22:35Z</dcterms:modified>
</cp:coreProperties>
</file>