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71"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BCF"/>
    <a:srgbClr val="4087C8"/>
    <a:srgbClr val="FF5050"/>
    <a:srgbClr val="BBE0E3"/>
    <a:srgbClr val="0000FF"/>
    <a:srgbClr val="262673"/>
    <a:srgbClr val="9BDFF7"/>
    <a:srgbClr val="FF0000"/>
    <a:srgbClr val="4133C8"/>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98" autoAdjust="0"/>
    <p:restoredTop sz="93804" autoAdjust="0"/>
  </p:normalViewPr>
  <p:slideViewPr>
    <p:cSldViewPr>
      <p:cViewPr varScale="1">
        <p:scale>
          <a:sx n="87" d="100"/>
          <a:sy n="87" d="100"/>
        </p:scale>
        <p:origin x="1470"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9413" cy="495300"/>
          </a:xfrm>
          <a:prstGeom prst="rect">
            <a:avLst/>
          </a:prstGeom>
        </p:spPr>
        <p:txBody>
          <a:bodyPr vert="horz" lIns="91428" tIns="45715" rIns="91428" bIns="457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4" y="1"/>
            <a:ext cx="2919412" cy="495300"/>
          </a:xfrm>
          <a:prstGeom prst="rect">
            <a:avLst/>
          </a:prstGeom>
        </p:spPr>
        <p:txBody>
          <a:bodyPr vert="horz" lIns="91428" tIns="45715" rIns="91428" bIns="45715" rtlCol="0"/>
          <a:lstStyle>
            <a:lvl1pPr algn="r">
              <a:defRPr sz="1200"/>
            </a:lvl1pPr>
          </a:lstStyle>
          <a:p>
            <a:fld id="{FDE9CD46-0E94-4832-B67D-D12C13FE9CBF}" type="datetimeFigureOut">
              <a:rPr kumimoji="1" lang="ja-JP" altLang="en-US" smtClean="0"/>
              <a:t>2024/2/27</a:t>
            </a:fld>
            <a:endParaRPr kumimoji="1" lang="ja-JP" altLang="en-US"/>
          </a:p>
        </p:txBody>
      </p:sp>
      <p:sp>
        <p:nvSpPr>
          <p:cNvPr id="4" name="フッター プレースホルダー 3"/>
          <p:cNvSpPr>
            <a:spLocks noGrp="1"/>
          </p:cNvSpPr>
          <p:nvPr>
            <p:ph type="ftr" sz="quarter" idx="2"/>
          </p:nvPr>
        </p:nvSpPr>
        <p:spPr>
          <a:xfrm>
            <a:off x="2" y="9371013"/>
            <a:ext cx="2919413" cy="495300"/>
          </a:xfrm>
          <a:prstGeom prst="rect">
            <a:avLst/>
          </a:prstGeom>
        </p:spPr>
        <p:txBody>
          <a:bodyPr vert="horz" lIns="91428" tIns="45715" rIns="91428" bIns="457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4" y="9371013"/>
            <a:ext cx="2919412" cy="495300"/>
          </a:xfrm>
          <a:prstGeom prst="rect">
            <a:avLst/>
          </a:prstGeom>
        </p:spPr>
        <p:txBody>
          <a:bodyPr vert="horz" lIns="91428" tIns="45715" rIns="91428" bIns="45715" rtlCol="0" anchor="b"/>
          <a:lstStyle>
            <a:lvl1pPr algn="r">
              <a:defRPr sz="1200"/>
            </a:lvl1pPr>
          </a:lstStyle>
          <a:p>
            <a:fld id="{288AC339-EF87-436E-B7E4-EC2026D6DF7D}" type="slidenum">
              <a:rPr kumimoji="1" lang="ja-JP" altLang="en-US" smtClean="0"/>
              <a:t>‹#›</a:t>
            </a:fld>
            <a:endParaRPr kumimoji="1" lang="ja-JP" altLang="en-US"/>
          </a:p>
        </p:txBody>
      </p:sp>
    </p:spTree>
    <p:extLst>
      <p:ext uri="{BB962C8B-B14F-4D97-AF65-F5344CB8AC3E}">
        <p14:creationId xmlns:p14="http://schemas.microsoft.com/office/powerpoint/2010/main" val="390262905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9413" cy="495300"/>
          </a:xfrm>
          <a:prstGeom prst="rect">
            <a:avLst/>
          </a:prstGeom>
        </p:spPr>
        <p:txBody>
          <a:bodyPr vert="horz" lIns="91428" tIns="45715" rIns="91428"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4" y="1"/>
            <a:ext cx="2919412" cy="495300"/>
          </a:xfrm>
          <a:prstGeom prst="rect">
            <a:avLst/>
          </a:prstGeom>
        </p:spPr>
        <p:txBody>
          <a:bodyPr vert="horz" lIns="91428" tIns="45715" rIns="91428" bIns="45715" rtlCol="0"/>
          <a:lstStyle>
            <a:lvl1pPr algn="r">
              <a:defRPr sz="1200"/>
            </a:lvl1pPr>
          </a:lstStyle>
          <a:p>
            <a:fld id="{B54703EB-D868-4C78-8189-6356C35E3FFB}" type="datetimeFigureOut">
              <a:rPr kumimoji="1" lang="ja-JP" altLang="en-US" smtClean="0"/>
              <a:t>2024/2/27</a:t>
            </a:fld>
            <a:endParaRPr kumimoji="1" lang="ja-JP" altLang="en-US"/>
          </a:p>
        </p:txBody>
      </p:sp>
      <p:sp>
        <p:nvSpPr>
          <p:cNvPr id="4" name="スライド イメージ プレースホルダー 3"/>
          <p:cNvSpPr>
            <a:spLocks noGrp="1" noRot="1" noChangeAspect="1"/>
          </p:cNvSpPr>
          <p:nvPr>
            <p:ph type="sldImg" idx="2"/>
          </p:nvPr>
        </p:nvSpPr>
        <p:spPr>
          <a:xfrm>
            <a:off x="1150938" y="1233488"/>
            <a:ext cx="4433887" cy="3327400"/>
          </a:xfrm>
          <a:prstGeom prst="rect">
            <a:avLst/>
          </a:prstGeom>
          <a:noFill/>
          <a:ln w="12700">
            <a:solidFill>
              <a:prstClr val="black"/>
            </a:solidFill>
          </a:ln>
        </p:spPr>
        <p:txBody>
          <a:bodyPr vert="horz" lIns="91428" tIns="45715" rIns="91428" bIns="45715" rtlCol="0" anchor="ctr"/>
          <a:lstStyle/>
          <a:p>
            <a:endParaRPr lang="ja-JP" altLang="en-US"/>
          </a:p>
        </p:txBody>
      </p:sp>
      <p:sp>
        <p:nvSpPr>
          <p:cNvPr id="5" name="ノート プレースホルダー 4"/>
          <p:cNvSpPr>
            <a:spLocks noGrp="1"/>
          </p:cNvSpPr>
          <p:nvPr>
            <p:ph type="body" sz="quarter" idx="3"/>
          </p:nvPr>
        </p:nvSpPr>
        <p:spPr>
          <a:xfrm>
            <a:off x="673102" y="4748214"/>
            <a:ext cx="5389563" cy="3884612"/>
          </a:xfrm>
          <a:prstGeom prst="rect">
            <a:avLst/>
          </a:prstGeom>
        </p:spPr>
        <p:txBody>
          <a:bodyPr vert="horz" lIns="91428" tIns="45715" rIns="91428"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013"/>
            <a:ext cx="2919413" cy="495300"/>
          </a:xfrm>
          <a:prstGeom prst="rect">
            <a:avLst/>
          </a:prstGeom>
        </p:spPr>
        <p:txBody>
          <a:bodyPr vert="horz" lIns="91428" tIns="45715" rIns="91428"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4" y="9371013"/>
            <a:ext cx="2919412" cy="495300"/>
          </a:xfrm>
          <a:prstGeom prst="rect">
            <a:avLst/>
          </a:prstGeom>
        </p:spPr>
        <p:txBody>
          <a:bodyPr vert="horz" lIns="91428" tIns="45715" rIns="91428" bIns="45715" rtlCol="0" anchor="b"/>
          <a:lstStyle>
            <a:lvl1pPr algn="r">
              <a:defRPr sz="1200"/>
            </a:lvl1pPr>
          </a:lstStyle>
          <a:p>
            <a:fld id="{A0622A01-541B-4DB6-994B-3ED0274A3795}" type="slidenum">
              <a:rPr kumimoji="1" lang="ja-JP" altLang="en-US" smtClean="0"/>
              <a:t>‹#›</a:t>
            </a:fld>
            <a:endParaRPr kumimoji="1" lang="ja-JP" altLang="en-US"/>
          </a:p>
        </p:txBody>
      </p:sp>
    </p:spTree>
    <p:extLst>
      <p:ext uri="{BB962C8B-B14F-4D97-AF65-F5344CB8AC3E}">
        <p14:creationId xmlns:p14="http://schemas.microsoft.com/office/powerpoint/2010/main" val="33849869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3488"/>
            <a:ext cx="4437063" cy="3327400"/>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6510234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9"/>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7" y="3284542"/>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7" name="Text Box 12"/>
          <p:cNvSpPr txBox="1">
            <a:spLocks noChangeArrowheads="1"/>
          </p:cNvSpPr>
          <p:nvPr userDrawn="1"/>
        </p:nvSpPr>
        <p:spPr bwMode="auto">
          <a:xfrm>
            <a:off x="2" y="6524627"/>
            <a:ext cx="364292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4"/>
            <a:ext cx="7524750"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pPr>
                <a:defRPr/>
              </a:pPr>
              <a:t>‹#›</a:t>
            </a:fld>
            <a:endParaRPr lang="en-US" altLang="ja-JP"/>
          </a:p>
        </p:txBody>
      </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4"/>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4"/>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dirty="0"/>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6"/>
          <p:cNvSpPr>
            <a:spLocks noGrp="1" noChangeArrowheads="1"/>
          </p:cNvSpPr>
          <p:nvPr>
            <p:ph type="sldNum" sz="quarter" idx="12"/>
          </p:nvPr>
        </p:nvSpPr>
        <p:spPr>
          <a:xfrm>
            <a:off x="7010400" y="6553150"/>
            <a:ext cx="2133600" cy="476250"/>
          </a:xfrm>
          <a:ln/>
        </p:spPr>
        <p:txBody>
          <a:bodyPr/>
          <a:lstStyle>
            <a:lvl1pPr>
              <a:defRPr/>
            </a:lvl1pPr>
          </a:lstStyle>
          <a:p>
            <a:pPr>
              <a:defRPr/>
            </a:pPr>
            <a:fld id="{651FC12D-27C1-4F31-90C9-A93D49E44687}" type="slidenum">
              <a:rPr lang="en-US" altLang="ja-JP"/>
              <a:pPr>
                <a:defRPr/>
              </a:pPr>
              <a:t>‹#›</a:t>
            </a:fld>
            <a:endParaRPr lang="en-US" altLang="ja-JP" dirty="0"/>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196" indent="0">
              <a:buNone/>
              <a:defRPr sz="1800"/>
            </a:lvl2pPr>
            <a:lvl3pPr marL="914390" indent="0">
              <a:buNone/>
              <a:defRPr sz="1600"/>
            </a:lvl3pPr>
            <a:lvl4pPr marL="1371584" indent="0">
              <a:buNone/>
              <a:defRPr sz="1400"/>
            </a:lvl4pPr>
            <a:lvl5pPr marL="1828778" indent="0">
              <a:buNone/>
              <a:defRPr sz="1400"/>
            </a:lvl5pPr>
            <a:lvl6pPr marL="2285974" indent="0">
              <a:buNone/>
              <a:defRPr sz="1400"/>
            </a:lvl6pPr>
            <a:lvl7pPr marL="2743169" indent="0">
              <a:buNone/>
              <a:defRPr sz="1400"/>
            </a:lvl7pPr>
            <a:lvl8pPr marL="3200363" indent="0">
              <a:buNone/>
              <a:defRPr sz="1400"/>
            </a:lvl8pPr>
            <a:lvl9pPr marL="3657558" indent="0">
              <a:buNone/>
              <a:defRPr sz="1400"/>
            </a:lvl9pPr>
          </a:lstStyle>
          <a:p>
            <a:pPr lvl="0"/>
            <a:r>
              <a:rPr lang="ja-JP" altLang="en-US"/>
              <a:t>マスター テキストの書式設定</a:t>
            </a:r>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196" indent="0">
              <a:buNone/>
              <a:defRPr sz="2000" b="1"/>
            </a:lvl2pPr>
            <a:lvl3pPr marL="914390" indent="0">
              <a:buNone/>
              <a:defRPr sz="1800" b="1"/>
            </a:lvl3pPr>
            <a:lvl4pPr marL="1371584" indent="0">
              <a:buNone/>
              <a:defRPr sz="1600" b="1"/>
            </a:lvl4pPr>
            <a:lvl5pPr marL="1828778" indent="0">
              <a:buNone/>
              <a:defRPr sz="1600" b="1"/>
            </a:lvl5pPr>
            <a:lvl6pPr marL="2285974" indent="0">
              <a:buNone/>
              <a:defRPr sz="1600" b="1"/>
            </a:lvl6pPr>
            <a:lvl7pPr marL="2743169" indent="0">
              <a:buNone/>
              <a:defRPr sz="1600" b="1"/>
            </a:lvl7pPr>
            <a:lvl8pPr marL="3200363" indent="0">
              <a:buNone/>
              <a:defRPr sz="1600" b="1"/>
            </a:lvl8pPr>
            <a:lvl9pPr marL="3657558"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7" y="1535113"/>
            <a:ext cx="4041775" cy="639762"/>
          </a:xfrm>
        </p:spPr>
        <p:txBody>
          <a:bodyPr anchor="b"/>
          <a:lstStyle>
            <a:lvl1pPr marL="0" indent="0">
              <a:buNone/>
              <a:defRPr sz="2400" b="1"/>
            </a:lvl1pPr>
            <a:lvl2pPr marL="457196" indent="0">
              <a:buNone/>
              <a:defRPr sz="2000" b="1"/>
            </a:lvl2pPr>
            <a:lvl3pPr marL="914390" indent="0">
              <a:buNone/>
              <a:defRPr sz="1800" b="1"/>
            </a:lvl3pPr>
            <a:lvl4pPr marL="1371584" indent="0">
              <a:buNone/>
              <a:defRPr sz="1600" b="1"/>
            </a:lvl4pPr>
            <a:lvl5pPr marL="1828778" indent="0">
              <a:buNone/>
              <a:defRPr sz="1600" b="1"/>
            </a:lvl5pPr>
            <a:lvl6pPr marL="2285974" indent="0">
              <a:buNone/>
              <a:defRPr sz="1600" b="1"/>
            </a:lvl6pPr>
            <a:lvl7pPr marL="2743169" indent="0">
              <a:buNone/>
              <a:defRPr sz="1600" b="1"/>
            </a:lvl7pPr>
            <a:lvl8pPr marL="3200363" indent="0">
              <a:buNone/>
              <a:defRPr sz="1600" b="1"/>
            </a:lvl8pPr>
            <a:lvl9pPr marL="3657558"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dirty="0"/>
          </a:p>
        </p:txBody>
      </p:sp>
      <p:sp>
        <p:nvSpPr>
          <p:cNvPr id="7" name="コンテンツ プレースホルダー 6"/>
          <p:cNvSpPr>
            <a:spLocks noGrp="1"/>
          </p:cNvSpPr>
          <p:nvPr>
            <p:ph sz="quarter" idx="13"/>
          </p:nvPr>
        </p:nvSpPr>
        <p:spPr>
          <a:xfrm>
            <a:off x="457200" y="765175"/>
            <a:ext cx="8147050" cy="5327650"/>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dirty="0"/>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dirty="0"/>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313" cy="4691063"/>
          </a:xfrm>
        </p:spPr>
        <p:txBody>
          <a:bodyPr/>
          <a:lstStyle>
            <a:lvl1pPr marL="0" indent="0">
              <a:buNone/>
              <a:defRPr sz="1400"/>
            </a:lvl1pPr>
            <a:lvl2pPr marL="457196" indent="0">
              <a:buNone/>
              <a:defRPr sz="1200"/>
            </a:lvl2pPr>
            <a:lvl3pPr marL="914390" indent="0">
              <a:buNone/>
              <a:defRPr sz="1000"/>
            </a:lvl3pPr>
            <a:lvl4pPr marL="1371584" indent="0">
              <a:buNone/>
              <a:defRPr sz="900"/>
            </a:lvl4pPr>
            <a:lvl5pPr marL="1828778" indent="0">
              <a:buNone/>
              <a:defRPr sz="900"/>
            </a:lvl5pPr>
            <a:lvl6pPr marL="2285974" indent="0">
              <a:buNone/>
              <a:defRPr sz="900"/>
            </a:lvl6pPr>
            <a:lvl7pPr marL="2743169" indent="0">
              <a:buNone/>
              <a:defRPr sz="900"/>
            </a:lvl7pPr>
            <a:lvl8pPr marL="3200363" indent="0">
              <a:buNone/>
              <a:defRPr sz="900"/>
            </a:lvl8pPr>
            <a:lvl9pPr marL="3657558"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196" indent="0">
              <a:buNone/>
              <a:defRPr sz="2800"/>
            </a:lvl2pPr>
            <a:lvl3pPr marL="914390" indent="0">
              <a:buNone/>
              <a:defRPr sz="2400"/>
            </a:lvl3pPr>
            <a:lvl4pPr marL="1371584" indent="0">
              <a:buNone/>
              <a:defRPr sz="2000"/>
            </a:lvl4pPr>
            <a:lvl5pPr marL="1828778" indent="0">
              <a:buNone/>
              <a:defRPr sz="2000"/>
            </a:lvl5pPr>
            <a:lvl6pPr marL="2285974" indent="0">
              <a:buNone/>
              <a:defRPr sz="2000"/>
            </a:lvl6pPr>
            <a:lvl7pPr marL="2743169" indent="0">
              <a:buNone/>
              <a:defRPr sz="2000"/>
            </a:lvl7pPr>
            <a:lvl8pPr marL="3200363" indent="0">
              <a:buNone/>
              <a:defRPr sz="2000"/>
            </a:lvl8pPr>
            <a:lvl9pPr marL="3657558"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196" indent="0">
              <a:buNone/>
              <a:defRPr sz="1200"/>
            </a:lvl2pPr>
            <a:lvl3pPr marL="914390" indent="0">
              <a:buNone/>
              <a:defRPr sz="1000"/>
            </a:lvl3pPr>
            <a:lvl4pPr marL="1371584" indent="0">
              <a:buNone/>
              <a:defRPr sz="900"/>
            </a:lvl4pPr>
            <a:lvl5pPr marL="1828778" indent="0">
              <a:buNone/>
              <a:defRPr sz="900"/>
            </a:lvl5pPr>
            <a:lvl6pPr marL="2285974" indent="0">
              <a:buNone/>
              <a:defRPr sz="900"/>
            </a:lvl6pPr>
            <a:lvl7pPr marL="2743169" indent="0">
              <a:buNone/>
              <a:defRPr sz="900"/>
            </a:lvl7pPr>
            <a:lvl8pPr marL="3200363" indent="0">
              <a:buNone/>
              <a:defRPr sz="900"/>
            </a:lvl8pPr>
            <a:lvl9pPr marL="3657558"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ltLang="ja-JP" dirty="0"/>
          </a:p>
        </p:txBody>
      </p:sp>
      <p:sp>
        <p:nvSpPr>
          <p:cNvPr id="6"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4"/>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dirty="0"/>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2"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6"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84"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78"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96" indent="-342896" algn="l" rtl="0" eaLnBrk="1" fontAlgn="base" hangingPunct="1">
        <a:spcBef>
          <a:spcPct val="20000"/>
        </a:spcBef>
        <a:spcAft>
          <a:spcPct val="0"/>
        </a:spcAft>
        <a:buChar char="•"/>
        <a:defRPr kumimoji="1" sz="3200">
          <a:solidFill>
            <a:schemeClr val="tx1"/>
          </a:solidFill>
          <a:latin typeface="+mn-lt"/>
          <a:ea typeface="+mn-ea"/>
          <a:cs typeface="+mn-cs"/>
        </a:defRPr>
      </a:lvl1pPr>
      <a:lvl2pPr marL="742941" indent="-285747" algn="l" rtl="0" eaLnBrk="1" fontAlgn="base" hangingPunct="1">
        <a:spcBef>
          <a:spcPct val="20000"/>
        </a:spcBef>
        <a:spcAft>
          <a:spcPct val="0"/>
        </a:spcAft>
        <a:buChar char="–"/>
        <a:defRPr kumimoji="1" sz="2800">
          <a:solidFill>
            <a:schemeClr val="tx1"/>
          </a:solidFill>
          <a:latin typeface="+mn-lt"/>
          <a:ea typeface="+mn-ea"/>
        </a:defRPr>
      </a:lvl2pPr>
      <a:lvl3pPr marL="1142986" indent="-228596" algn="l" rtl="0" eaLnBrk="1" fontAlgn="base" hangingPunct="1">
        <a:spcBef>
          <a:spcPct val="20000"/>
        </a:spcBef>
        <a:spcAft>
          <a:spcPct val="0"/>
        </a:spcAft>
        <a:buChar char="•"/>
        <a:defRPr kumimoji="1" sz="2400">
          <a:solidFill>
            <a:schemeClr val="tx1"/>
          </a:solidFill>
          <a:latin typeface="+mn-lt"/>
          <a:ea typeface="+mn-ea"/>
        </a:defRPr>
      </a:lvl3pPr>
      <a:lvl4pPr marL="1600182" indent="-228596" algn="l" rtl="0" eaLnBrk="1" fontAlgn="base" hangingPunct="1">
        <a:spcBef>
          <a:spcPct val="20000"/>
        </a:spcBef>
        <a:spcAft>
          <a:spcPct val="0"/>
        </a:spcAft>
        <a:buChar char="–"/>
        <a:defRPr kumimoji="1" sz="2000">
          <a:solidFill>
            <a:schemeClr val="tx1"/>
          </a:solidFill>
          <a:latin typeface="+mn-lt"/>
          <a:ea typeface="+mn-ea"/>
        </a:defRPr>
      </a:lvl4pPr>
      <a:lvl5pPr marL="2057376" indent="-228596" algn="l" rtl="0" eaLnBrk="1" fontAlgn="base" hangingPunct="1">
        <a:spcBef>
          <a:spcPct val="20000"/>
        </a:spcBef>
        <a:spcAft>
          <a:spcPct val="0"/>
        </a:spcAft>
        <a:buChar char="»"/>
        <a:defRPr kumimoji="1" sz="2000">
          <a:solidFill>
            <a:schemeClr val="tx1"/>
          </a:solidFill>
          <a:latin typeface="+mn-lt"/>
          <a:ea typeface="+mn-ea"/>
        </a:defRPr>
      </a:lvl5pPr>
      <a:lvl6pPr marL="2514571" indent="-228596" algn="l" rtl="0" eaLnBrk="1" fontAlgn="base" hangingPunct="1">
        <a:spcBef>
          <a:spcPct val="20000"/>
        </a:spcBef>
        <a:spcAft>
          <a:spcPct val="0"/>
        </a:spcAft>
        <a:buChar char="»"/>
        <a:defRPr kumimoji="1" sz="2000">
          <a:solidFill>
            <a:schemeClr val="tx1"/>
          </a:solidFill>
          <a:latin typeface="+mn-lt"/>
          <a:ea typeface="+mn-ea"/>
        </a:defRPr>
      </a:lvl6pPr>
      <a:lvl7pPr marL="2971766" indent="-228596" algn="l" rtl="0" eaLnBrk="1" fontAlgn="base" hangingPunct="1">
        <a:spcBef>
          <a:spcPct val="20000"/>
        </a:spcBef>
        <a:spcAft>
          <a:spcPct val="0"/>
        </a:spcAft>
        <a:buChar char="»"/>
        <a:defRPr kumimoji="1" sz="2000">
          <a:solidFill>
            <a:schemeClr val="tx1"/>
          </a:solidFill>
          <a:latin typeface="+mn-lt"/>
          <a:ea typeface="+mn-ea"/>
        </a:defRPr>
      </a:lvl7pPr>
      <a:lvl8pPr marL="3428960" indent="-228596" algn="l" rtl="0" eaLnBrk="1" fontAlgn="base" hangingPunct="1">
        <a:spcBef>
          <a:spcPct val="20000"/>
        </a:spcBef>
        <a:spcAft>
          <a:spcPct val="0"/>
        </a:spcAft>
        <a:buChar char="»"/>
        <a:defRPr kumimoji="1" sz="2000">
          <a:solidFill>
            <a:schemeClr val="tx1"/>
          </a:solidFill>
          <a:latin typeface="+mn-lt"/>
          <a:ea typeface="+mn-ea"/>
        </a:defRPr>
      </a:lvl8pPr>
      <a:lvl9pPr marL="3886155" indent="-228596"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0" rtl="0" eaLnBrk="1" latinLnBrk="0" hangingPunct="1">
        <a:defRPr kumimoji="1" sz="1800" kern="1200">
          <a:solidFill>
            <a:schemeClr val="tx1"/>
          </a:solidFill>
          <a:latin typeface="+mn-lt"/>
          <a:ea typeface="+mn-ea"/>
          <a:cs typeface="+mn-cs"/>
        </a:defRPr>
      </a:lvl1pPr>
      <a:lvl2pPr marL="457196" algn="l" defTabSz="914390" rtl="0" eaLnBrk="1" latinLnBrk="0" hangingPunct="1">
        <a:defRPr kumimoji="1" sz="1800" kern="1200">
          <a:solidFill>
            <a:schemeClr val="tx1"/>
          </a:solidFill>
          <a:latin typeface="+mn-lt"/>
          <a:ea typeface="+mn-ea"/>
          <a:cs typeface="+mn-cs"/>
        </a:defRPr>
      </a:lvl2pPr>
      <a:lvl3pPr marL="914390" algn="l" defTabSz="914390" rtl="0" eaLnBrk="1" latinLnBrk="0" hangingPunct="1">
        <a:defRPr kumimoji="1" sz="1800" kern="1200">
          <a:solidFill>
            <a:schemeClr val="tx1"/>
          </a:solidFill>
          <a:latin typeface="+mn-lt"/>
          <a:ea typeface="+mn-ea"/>
          <a:cs typeface="+mn-cs"/>
        </a:defRPr>
      </a:lvl3pPr>
      <a:lvl4pPr marL="1371584" algn="l" defTabSz="914390" rtl="0" eaLnBrk="1" latinLnBrk="0" hangingPunct="1">
        <a:defRPr kumimoji="1" sz="1800" kern="1200">
          <a:solidFill>
            <a:schemeClr val="tx1"/>
          </a:solidFill>
          <a:latin typeface="+mn-lt"/>
          <a:ea typeface="+mn-ea"/>
          <a:cs typeface="+mn-cs"/>
        </a:defRPr>
      </a:lvl4pPr>
      <a:lvl5pPr marL="1828778" algn="l" defTabSz="914390" rtl="0" eaLnBrk="1" latinLnBrk="0" hangingPunct="1">
        <a:defRPr kumimoji="1" sz="1800" kern="1200">
          <a:solidFill>
            <a:schemeClr val="tx1"/>
          </a:solidFill>
          <a:latin typeface="+mn-lt"/>
          <a:ea typeface="+mn-ea"/>
          <a:cs typeface="+mn-cs"/>
        </a:defRPr>
      </a:lvl5pPr>
      <a:lvl6pPr marL="2285974" algn="l" defTabSz="914390" rtl="0" eaLnBrk="1" latinLnBrk="0" hangingPunct="1">
        <a:defRPr kumimoji="1" sz="1800" kern="1200">
          <a:solidFill>
            <a:schemeClr val="tx1"/>
          </a:solidFill>
          <a:latin typeface="+mn-lt"/>
          <a:ea typeface="+mn-ea"/>
          <a:cs typeface="+mn-cs"/>
        </a:defRPr>
      </a:lvl6pPr>
      <a:lvl7pPr marL="2743169" algn="l" defTabSz="914390" rtl="0" eaLnBrk="1" latinLnBrk="0" hangingPunct="1">
        <a:defRPr kumimoji="1" sz="1800" kern="1200">
          <a:solidFill>
            <a:schemeClr val="tx1"/>
          </a:solidFill>
          <a:latin typeface="+mn-lt"/>
          <a:ea typeface="+mn-ea"/>
          <a:cs typeface="+mn-cs"/>
        </a:defRPr>
      </a:lvl7pPr>
      <a:lvl8pPr marL="3200363" algn="l" defTabSz="914390" rtl="0" eaLnBrk="1" latinLnBrk="0" hangingPunct="1">
        <a:defRPr kumimoji="1" sz="1800" kern="1200">
          <a:solidFill>
            <a:schemeClr val="tx1"/>
          </a:solidFill>
          <a:latin typeface="+mn-lt"/>
          <a:ea typeface="+mn-ea"/>
          <a:cs typeface="+mn-cs"/>
        </a:defRPr>
      </a:lvl8pPr>
      <a:lvl9pPr marL="3657558" algn="l" defTabSz="91439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4045026751"/>
              </p:ext>
            </p:extLst>
          </p:nvPr>
        </p:nvGraphicFramePr>
        <p:xfrm>
          <a:off x="4347479" y="1154743"/>
          <a:ext cx="4660948" cy="597780"/>
        </p:xfrm>
        <a:graphic>
          <a:graphicData uri="http://schemas.openxmlformats.org/drawingml/2006/table">
            <a:tbl>
              <a:tblPr firstRow="1" bandRow="1">
                <a:tableStyleId>{5C22544A-7EE6-4342-B048-85BDC9FD1C3A}</a:tableStyleId>
              </a:tblPr>
              <a:tblGrid>
                <a:gridCol w="465988">
                  <a:extLst>
                    <a:ext uri="{9D8B030D-6E8A-4147-A177-3AD203B41FA5}">
                      <a16:colId xmlns:a16="http://schemas.microsoft.com/office/drawing/2014/main" val="4204786547"/>
                    </a:ext>
                  </a:extLst>
                </a:gridCol>
                <a:gridCol w="524370">
                  <a:extLst>
                    <a:ext uri="{9D8B030D-6E8A-4147-A177-3AD203B41FA5}">
                      <a16:colId xmlns:a16="http://schemas.microsoft.com/office/drawing/2014/main" val="20000"/>
                    </a:ext>
                  </a:extLst>
                </a:gridCol>
                <a:gridCol w="524370">
                  <a:extLst>
                    <a:ext uri="{9D8B030D-6E8A-4147-A177-3AD203B41FA5}">
                      <a16:colId xmlns:a16="http://schemas.microsoft.com/office/drawing/2014/main" val="2390772696"/>
                    </a:ext>
                  </a:extLst>
                </a:gridCol>
                <a:gridCol w="524370">
                  <a:extLst>
                    <a:ext uri="{9D8B030D-6E8A-4147-A177-3AD203B41FA5}">
                      <a16:colId xmlns:a16="http://schemas.microsoft.com/office/drawing/2014/main" val="88816558"/>
                    </a:ext>
                  </a:extLst>
                </a:gridCol>
                <a:gridCol w="524370">
                  <a:extLst>
                    <a:ext uri="{9D8B030D-6E8A-4147-A177-3AD203B41FA5}">
                      <a16:colId xmlns:a16="http://schemas.microsoft.com/office/drawing/2014/main" val="727804907"/>
                    </a:ext>
                  </a:extLst>
                </a:gridCol>
                <a:gridCol w="524370">
                  <a:extLst>
                    <a:ext uri="{9D8B030D-6E8A-4147-A177-3AD203B41FA5}">
                      <a16:colId xmlns:a16="http://schemas.microsoft.com/office/drawing/2014/main" val="2529094533"/>
                    </a:ext>
                  </a:extLst>
                </a:gridCol>
                <a:gridCol w="524370">
                  <a:extLst>
                    <a:ext uri="{9D8B030D-6E8A-4147-A177-3AD203B41FA5}">
                      <a16:colId xmlns:a16="http://schemas.microsoft.com/office/drawing/2014/main" val="3696164136"/>
                    </a:ext>
                  </a:extLst>
                </a:gridCol>
                <a:gridCol w="524370">
                  <a:extLst>
                    <a:ext uri="{9D8B030D-6E8A-4147-A177-3AD203B41FA5}">
                      <a16:colId xmlns:a16="http://schemas.microsoft.com/office/drawing/2014/main" val="4250784999"/>
                    </a:ext>
                  </a:extLst>
                </a:gridCol>
                <a:gridCol w="524370">
                  <a:extLst>
                    <a:ext uri="{9D8B030D-6E8A-4147-A177-3AD203B41FA5}">
                      <a16:colId xmlns:a16="http://schemas.microsoft.com/office/drawing/2014/main" val="3219678765"/>
                    </a:ext>
                  </a:extLst>
                </a:gridCol>
              </a:tblGrid>
              <a:tr h="365760">
                <a:tc rowSpan="2">
                  <a:txBody>
                    <a:bodyPr/>
                    <a:lstStyle/>
                    <a:p>
                      <a:pPr algn="ctr"/>
                      <a:r>
                        <a:rPr kumimoji="1" lang="ja-JP" altLang="en-US" sz="1200" b="1" dirty="0">
                          <a:solidFill>
                            <a:schemeClr val="tx1"/>
                          </a:solidFill>
                          <a:latin typeface="+mn-ea"/>
                          <a:ea typeface="+mn-ea"/>
                        </a:rPr>
                        <a:t>取組分類</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a:txBody>
                    <a:bodyPr/>
                    <a:lstStyle/>
                    <a:p>
                      <a:pPr algn="ctr"/>
                      <a:endParaRPr kumimoji="1" lang="ja-JP" altLang="en-US" sz="1200" b="1" dirty="0">
                        <a:solidFill>
                          <a:schemeClr val="tx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extLst>
                  <a:ext uri="{0D108BD9-81ED-4DB2-BD59-A6C34878D82A}">
                    <a16:rowId xmlns:a16="http://schemas.microsoft.com/office/drawing/2014/main" val="1789092196"/>
                  </a:ext>
                </a:extLst>
              </a:tr>
              <a:tr h="232020">
                <a:tc vMerge="1">
                  <a:txBody>
                    <a:bodyPr/>
                    <a:lstStyle/>
                    <a:p>
                      <a:pPr marL="0" indent="0" algn="ctr">
                        <a:buFont typeface="Wingdings" panose="05000000000000000000" pitchFamily="2" charset="2"/>
                        <a:buNone/>
                      </a:pPr>
                      <a:endParaRPr kumimoji="1" lang="ja-JP" altLang="en-US" sz="1050" b="0" u="none" dirty="0">
                        <a:solidFill>
                          <a:schemeClr val="tx1"/>
                        </a:solidFill>
                        <a:latin typeface="HGPｺﾞｼｯｸE" panose="020B0900000000000000" pitchFamily="50" charset="-128"/>
                        <a:ea typeface="HGPｺﾞｼｯｸE" panose="020B09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390" rtl="0" eaLnBrk="1" fontAlgn="auto" latinLnBrk="0" hangingPunct="1">
                        <a:lnSpc>
                          <a:spcPct val="100000"/>
                        </a:lnSpc>
                        <a:spcBef>
                          <a:spcPts val="0"/>
                        </a:spcBef>
                        <a:spcAft>
                          <a:spcPts val="0"/>
                        </a:spcAft>
                        <a:buClrTx/>
                        <a:buSzTx/>
                        <a:buFont typeface="+mj-ea"/>
                        <a:buNone/>
                        <a:tabLst/>
                        <a:defRPr/>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mj-ea"/>
                        <a:buNone/>
                      </a:pPr>
                      <a:endParaRPr kumimoji="1" lang="en-US" altLang="ja-JP"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2532922"/>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3479626369"/>
              </p:ext>
            </p:extLst>
          </p:nvPr>
        </p:nvGraphicFramePr>
        <p:xfrm>
          <a:off x="107505" y="599791"/>
          <a:ext cx="8902313" cy="486989"/>
        </p:xfrm>
        <a:graphic>
          <a:graphicData uri="http://schemas.openxmlformats.org/drawingml/2006/table">
            <a:tbl>
              <a:tblPr firstRow="1" bandRow="1">
                <a:tableStyleId>{5C22544A-7EE6-4342-B048-85BDC9FD1C3A}</a:tableStyleId>
              </a:tblPr>
              <a:tblGrid>
                <a:gridCol w="720572">
                  <a:extLst>
                    <a:ext uri="{9D8B030D-6E8A-4147-A177-3AD203B41FA5}">
                      <a16:colId xmlns:a16="http://schemas.microsoft.com/office/drawing/2014/main" val="4144917312"/>
                    </a:ext>
                  </a:extLst>
                </a:gridCol>
                <a:gridCol w="8181741">
                  <a:extLst>
                    <a:ext uri="{9D8B030D-6E8A-4147-A177-3AD203B41FA5}">
                      <a16:colId xmlns:a16="http://schemas.microsoft.com/office/drawing/2014/main" val="2991735175"/>
                    </a:ext>
                  </a:extLst>
                </a:gridCol>
              </a:tblGrid>
              <a:tr h="486989">
                <a:tc>
                  <a:txBody>
                    <a:bodyPr/>
                    <a:lstStyle/>
                    <a:p>
                      <a:pPr algn="ctr"/>
                      <a:r>
                        <a:rPr kumimoji="1" lang="ja-JP" altLang="en-US" sz="1200" b="1" strike="noStrike" dirty="0">
                          <a:solidFill>
                            <a:schemeClr val="tx1"/>
                          </a:solidFill>
                          <a:latin typeface="+mn-ea"/>
                          <a:ea typeface="+mn-ea"/>
                        </a:rPr>
                        <a:t>事業概要</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r>
                        <a:rPr kumimoji="1" lang="ja-JP" altLang="en-US" sz="1200" b="0" dirty="0" smtClean="0">
                          <a:solidFill>
                            <a:schemeClr val="tx1"/>
                          </a:solidFill>
                          <a:latin typeface="+mn-ea"/>
                          <a:ea typeface="+mn-ea"/>
                        </a:rPr>
                        <a:t>大工実習生等を活用した空き家の改修工事を実施して、改修後の空き家を民泊登録、社員寮、移住者に対する一時体験施設・賃貸・販売等で収益化させる当社の空き家リノベーション事業を通じて、空き家活用事業の担い手となる人材を育成する。</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60661635"/>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738408317"/>
              </p:ext>
            </p:extLst>
          </p:nvPr>
        </p:nvGraphicFramePr>
        <p:xfrm>
          <a:off x="4347476" y="1830648"/>
          <a:ext cx="4653841" cy="4860997"/>
        </p:xfrm>
        <a:graphic>
          <a:graphicData uri="http://schemas.openxmlformats.org/drawingml/2006/table">
            <a:tbl>
              <a:tblPr firstRow="1" bandRow="1">
                <a:tableStyleId>{5C22544A-7EE6-4342-B048-85BDC9FD1C3A}</a:tableStyleId>
              </a:tblPr>
              <a:tblGrid>
                <a:gridCol w="2888820">
                  <a:extLst>
                    <a:ext uri="{9D8B030D-6E8A-4147-A177-3AD203B41FA5}">
                      <a16:colId xmlns:a16="http://schemas.microsoft.com/office/drawing/2014/main" val="331853674"/>
                    </a:ext>
                  </a:extLst>
                </a:gridCol>
                <a:gridCol w="1765021">
                  <a:extLst>
                    <a:ext uri="{9D8B030D-6E8A-4147-A177-3AD203B41FA5}">
                      <a16:colId xmlns:a16="http://schemas.microsoft.com/office/drawing/2014/main" val="1351102202"/>
                    </a:ext>
                  </a:extLst>
                </a:gridCol>
              </a:tblGrid>
              <a:tr h="280094">
                <a:tc gridSpan="2">
                  <a:txBody>
                    <a:bodyPr/>
                    <a:lstStyle/>
                    <a:p>
                      <a:pPr algn="ctr"/>
                      <a:r>
                        <a:rPr kumimoji="1" lang="ja-JP" altLang="en-US" sz="1200" b="1" dirty="0">
                          <a:solidFill>
                            <a:schemeClr val="tx1"/>
                          </a:solidFill>
                          <a:latin typeface="+mn-ea"/>
                          <a:ea typeface="+mn-ea"/>
                        </a:rPr>
                        <a:t>取組内容及び成果</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90000"/>
                      </a:schemeClr>
                    </a:solidFill>
                  </a:tcPr>
                </a:tc>
                <a:tc hMerge="1">
                  <a:txBody>
                    <a:bodyPr/>
                    <a:lstStyle/>
                    <a:p>
                      <a:endParaRPr kumimoji="1" lang="ja-JP" altLang="en-US"/>
                    </a:p>
                  </a:txBody>
                  <a:tcPr/>
                </a:tc>
                <a:extLst>
                  <a:ext uri="{0D108BD9-81ED-4DB2-BD59-A6C34878D82A}">
                    <a16:rowId xmlns:a16="http://schemas.microsoft.com/office/drawing/2014/main" val="1789092196"/>
                  </a:ext>
                </a:extLst>
              </a:tr>
              <a:tr h="1761993">
                <a:tc>
                  <a:txBody>
                    <a:bodyPr/>
                    <a:lstStyle/>
                    <a:p>
                      <a:pPr algn="l"/>
                      <a:r>
                        <a:rPr kumimoji="1" lang="en-US" altLang="ja-JP" sz="1200" dirty="0" smtClean="0">
                          <a:latin typeface="+mn-ea"/>
                          <a:ea typeface="+mn-ea"/>
                        </a:rPr>
                        <a:t>【</a:t>
                      </a:r>
                      <a:r>
                        <a:rPr kumimoji="1" lang="ja-JP" altLang="en-US" sz="1200" dirty="0" smtClean="0">
                          <a:latin typeface="+mn-ea"/>
                          <a:ea typeface="+mn-ea"/>
                        </a:rPr>
                        <a:t>取組成果及び成果物</a:t>
                      </a:r>
                      <a:r>
                        <a:rPr kumimoji="1" lang="en-US" altLang="ja-JP" sz="1200" dirty="0" smtClean="0">
                          <a:latin typeface="+mn-ea"/>
                          <a:ea typeface="+mn-ea"/>
                        </a:rPr>
                        <a:t>】</a:t>
                      </a:r>
                    </a:p>
                    <a:p>
                      <a:pPr algn="l"/>
                      <a:r>
                        <a:rPr kumimoji="1" lang="ja-JP" altLang="en-US" sz="1200" dirty="0" smtClean="0">
                          <a:latin typeface="+mn-ea"/>
                          <a:ea typeface="+mn-ea"/>
                        </a:rPr>
                        <a:t>①空き家の調査と改修（栗原市・加美町）</a:t>
                      </a:r>
                      <a:endParaRPr kumimoji="1" lang="en-US" altLang="ja-JP" sz="1200" dirty="0" smtClean="0">
                        <a:latin typeface="+mn-ea"/>
                        <a:ea typeface="+mn-ea"/>
                      </a:endParaRPr>
                    </a:p>
                    <a:p>
                      <a:pPr algn="l"/>
                      <a:r>
                        <a:rPr kumimoji="1" lang="ja-JP" altLang="en-US" sz="1200" b="1" dirty="0" smtClean="0">
                          <a:latin typeface="+mn-ea"/>
                          <a:ea typeface="+mn-ea"/>
                        </a:rPr>
                        <a:t>栗原市及び加美町で空き家の調査と改修を実施した。将来的に移住希望者の一時体験施設となる。</a:t>
                      </a:r>
                      <a:endParaRPr kumimoji="1" lang="en-US" altLang="ja-JP" sz="1200" b="1" dirty="0" smtClean="0">
                        <a:latin typeface="+mn-ea"/>
                        <a:ea typeface="+mn-ea"/>
                      </a:endParaRPr>
                    </a:p>
                    <a:p>
                      <a:pPr algn="l"/>
                      <a:r>
                        <a:rPr kumimoji="1" lang="ja-JP" altLang="en-US" sz="1200" dirty="0" smtClean="0">
                          <a:latin typeface="+mn-ea"/>
                          <a:ea typeface="+mn-ea"/>
                        </a:rPr>
                        <a:t>②空き家検討会の実施</a:t>
                      </a:r>
                      <a:endParaRPr kumimoji="1" lang="en-US" altLang="ja-JP" sz="1200" dirty="0" smtClean="0">
                        <a:latin typeface="+mn-ea"/>
                        <a:ea typeface="+mn-ea"/>
                      </a:endParaRPr>
                    </a:p>
                    <a:p>
                      <a:pPr algn="l"/>
                      <a:r>
                        <a:rPr kumimoji="1" lang="ja-JP" altLang="en-US" sz="1200" b="1" dirty="0" smtClean="0">
                          <a:latin typeface="+mn-ea"/>
                          <a:ea typeface="+mn-ea"/>
                        </a:rPr>
                        <a:t>栗原市及び加美町で空き家内部の見学・検討会を実施した。地域住民・地域おこし協力隊の人に参加してもらい、現状と改修内容の説明と参加者からアイデアをもらい改修物件に反映させた。</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2650827"/>
                  </a:ext>
                </a:extLst>
              </a:tr>
              <a:tr h="1466826">
                <a:tc>
                  <a:txBody>
                    <a:bodyPr/>
                    <a:lstStyle/>
                    <a:p>
                      <a:pPr marL="0" marR="0" lvl="0" indent="0" algn="l" defTabSz="91439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ea"/>
                          <a:ea typeface="+mn-ea"/>
                        </a:rPr>
                        <a:t>③空き家利活用セミナーの実施</a:t>
                      </a:r>
                      <a:endParaRPr kumimoji="1" lang="en-US" altLang="ja-JP" sz="1200" dirty="0" smtClean="0">
                        <a:latin typeface="+mn-ea"/>
                        <a:ea typeface="+mn-ea"/>
                      </a:endParaRPr>
                    </a:p>
                    <a:p>
                      <a:pPr marL="0" marR="0" lvl="0" indent="0" algn="l" defTabSz="914390" rtl="0" eaLnBrk="1" fontAlgn="auto" latinLnBrk="0" hangingPunct="1">
                        <a:lnSpc>
                          <a:spcPct val="100000"/>
                        </a:lnSpc>
                        <a:spcBef>
                          <a:spcPts val="0"/>
                        </a:spcBef>
                        <a:spcAft>
                          <a:spcPts val="0"/>
                        </a:spcAft>
                        <a:buClrTx/>
                        <a:buSzTx/>
                        <a:buFontTx/>
                        <a:buNone/>
                        <a:tabLst/>
                        <a:defRPr/>
                      </a:pPr>
                      <a:r>
                        <a:rPr kumimoji="1" lang="ja-JP" altLang="en-US" sz="1200" b="1" dirty="0" smtClean="0">
                          <a:latin typeface="+mn-ea"/>
                          <a:ea typeface="+mn-ea"/>
                        </a:rPr>
                        <a:t>栗原市及び加美町で空き家の民泊転用等利活用について地域住民・地域おこし協力隊の人が参加した。</a:t>
                      </a:r>
                      <a:endParaRPr kumimoji="1" lang="ja-JP" altLang="en-US" sz="1200" dirty="0" smtClean="0">
                        <a:latin typeface="+mn-ea"/>
                        <a:ea typeface="+mn-ea"/>
                      </a:endParaRPr>
                    </a:p>
                    <a:p>
                      <a:pPr algn="l"/>
                      <a:endParaRPr kumimoji="1" lang="ja-JP" altLang="en-US" sz="1200" dirty="0" smtClean="0">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00" b="0" dirty="0">
                        <a:solidFill>
                          <a:schemeClr val="tx1"/>
                        </a:solidFill>
                        <a:latin typeface="+mn-ea"/>
                        <a:ea typeface="+mn-ea"/>
                      </a:endParaRPr>
                    </a:p>
                  </a:txBody>
                  <a:tcPr marL="36000" marR="36000" marT="36000" marB="36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5390477"/>
                  </a:ext>
                </a:extLst>
              </a:tr>
              <a:tr h="1030397">
                <a:tc>
                  <a:txBody>
                    <a:bodyPr/>
                    <a:lstStyle/>
                    <a:p>
                      <a:pPr algn="l"/>
                      <a:r>
                        <a:rPr kumimoji="1" lang="ja-JP" altLang="en-US" sz="1200" dirty="0" smtClean="0">
                          <a:latin typeface="+mn-ea"/>
                          <a:ea typeface="+mn-ea"/>
                        </a:rPr>
                        <a:t>④</a:t>
                      </a:r>
                      <a:r>
                        <a:rPr kumimoji="1" lang="en-US" altLang="ja-JP" sz="1200" dirty="0" smtClean="0">
                          <a:latin typeface="+mn-ea"/>
                          <a:ea typeface="+mn-ea"/>
                        </a:rPr>
                        <a:t>DIY</a:t>
                      </a:r>
                      <a:r>
                        <a:rPr kumimoji="1" lang="ja-JP" altLang="en-US" sz="1200" dirty="0" smtClean="0">
                          <a:latin typeface="+mn-ea"/>
                          <a:ea typeface="+mn-ea"/>
                        </a:rPr>
                        <a:t>工事体験の実施</a:t>
                      </a:r>
                      <a:endParaRPr kumimoji="1" lang="en-US" altLang="ja-JP" sz="1200" dirty="0" smtClean="0">
                        <a:latin typeface="+mn-ea"/>
                        <a:ea typeface="+mn-ea"/>
                      </a:endParaRPr>
                    </a:p>
                    <a:p>
                      <a:pPr algn="l"/>
                      <a:r>
                        <a:rPr kumimoji="1" lang="ja-JP" altLang="en-US" sz="1200" b="1" dirty="0" smtClean="0">
                          <a:latin typeface="+mn-ea"/>
                          <a:ea typeface="+mn-ea"/>
                        </a:rPr>
                        <a:t>加美町の物件を利用して地域住民を対象に</a:t>
                      </a:r>
                      <a:r>
                        <a:rPr kumimoji="1" lang="en-US" altLang="ja-JP" sz="1200" b="1" dirty="0" smtClean="0">
                          <a:latin typeface="+mn-ea"/>
                          <a:ea typeface="+mn-ea"/>
                        </a:rPr>
                        <a:t>DIY</a:t>
                      </a:r>
                      <a:r>
                        <a:rPr kumimoji="1" lang="ja-JP" altLang="en-US" sz="1200" b="1" dirty="0" smtClean="0">
                          <a:latin typeface="+mn-ea"/>
                          <a:ea typeface="+mn-ea"/>
                        </a:rPr>
                        <a:t>教室を実施した。補修が必要な個所をどのような道具を使ってどのように直すのか、第</a:t>
                      </a:r>
                      <a:r>
                        <a:rPr kumimoji="1" lang="en-US" altLang="ja-JP" sz="1200" b="1" dirty="0" smtClean="0">
                          <a:latin typeface="+mn-ea"/>
                          <a:ea typeface="+mn-ea"/>
                        </a:rPr>
                        <a:t>1</a:t>
                      </a:r>
                      <a:r>
                        <a:rPr kumimoji="1" lang="ja-JP" altLang="en-US" sz="1200" b="1" dirty="0" smtClean="0">
                          <a:latin typeface="+mn-ea"/>
                          <a:ea typeface="+mn-ea"/>
                        </a:rPr>
                        <a:t>戦を退いた大工が参加者に指導をした。</a:t>
                      </a:r>
                      <a:endParaRPr kumimoji="1" lang="en-US" altLang="ja-JP" sz="1200" b="1" dirty="0" smtClean="0">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1200" dirty="0">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6098739"/>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380899234"/>
              </p:ext>
            </p:extLst>
          </p:nvPr>
        </p:nvGraphicFramePr>
        <p:xfrm>
          <a:off x="134245" y="2733532"/>
          <a:ext cx="4104456" cy="3907740"/>
        </p:xfrm>
        <a:graphic>
          <a:graphicData uri="http://schemas.openxmlformats.org/drawingml/2006/table">
            <a:tbl>
              <a:tblPr firstRow="1" bandRow="1">
                <a:tableStyleId>{5C22544A-7EE6-4342-B048-85BDC9FD1C3A}</a:tableStyleId>
              </a:tblPr>
              <a:tblGrid>
                <a:gridCol w="792088">
                  <a:extLst>
                    <a:ext uri="{9D8B030D-6E8A-4147-A177-3AD203B41FA5}">
                      <a16:colId xmlns:a16="http://schemas.microsoft.com/office/drawing/2014/main" val="2776354826"/>
                    </a:ext>
                  </a:extLst>
                </a:gridCol>
                <a:gridCol w="3312368">
                  <a:extLst>
                    <a:ext uri="{9D8B030D-6E8A-4147-A177-3AD203B41FA5}">
                      <a16:colId xmlns:a16="http://schemas.microsoft.com/office/drawing/2014/main" val="240280096"/>
                    </a:ext>
                  </a:extLst>
                </a:gridCol>
              </a:tblGrid>
              <a:tr h="43868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活動地域</a:t>
                      </a:r>
                      <a:endParaRPr kumimoji="1" lang="en-US" altLang="ja-JP" sz="12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marL="0" indent="0" algn="l">
                        <a:buFont typeface="Wingdings" panose="05000000000000000000" pitchFamily="2" charset="2"/>
                        <a:buNone/>
                      </a:pPr>
                      <a:r>
                        <a:rPr kumimoji="1" lang="ja-JP" altLang="en-US" sz="1200" b="0" dirty="0" smtClean="0">
                          <a:solidFill>
                            <a:schemeClr val="tx1"/>
                          </a:solidFill>
                          <a:latin typeface="+mn-ea"/>
                          <a:ea typeface="+mn-ea"/>
                        </a:rPr>
                        <a:t>宮城県栗原市・加美郡加美町</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5619653"/>
                  </a:ext>
                </a:extLst>
              </a:tr>
              <a:tr h="346905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事業</a:t>
                      </a:r>
                      <a:endParaRPr kumimoji="1" lang="en-US" altLang="ja-JP" sz="1200" b="1"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スキーム</a:t>
                      </a:r>
                      <a:endParaRPr kumimoji="1" lang="en-US" altLang="ja-JP" sz="12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marL="0" indent="0" algn="l">
                        <a:buFont typeface="Wingdings" panose="05000000000000000000" pitchFamily="2" charset="2"/>
                        <a:buNone/>
                      </a:pPr>
                      <a:endParaRPr kumimoji="1" lang="ja-JP" altLang="en-US" sz="1200" b="0" dirty="0">
                        <a:solidFill>
                          <a:schemeClr val="tx1"/>
                        </a:solidFill>
                        <a:latin typeface="HGPｺﾞｼｯｸM" panose="020B0600000000000000" pitchFamily="50" charset="-128"/>
                        <a:ea typeface="HGPｺﾞｼｯｸM" panose="020B0600000000000000" pitchFamily="50" charset="-128"/>
                      </a:endParaRPr>
                    </a:p>
                  </a:txBody>
                  <a:tcPr marL="36000" marR="36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57497281"/>
                  </a:ext>
                </a:extLst>
              </a:tr>
            </a:tbl>
          </a:graphicData>
        </a:graphic>
      </p:graphicFrame>
      <p:graphicFrame>
        <p:nvGraphicFramePr>
          <p:cNvPr id="25" name="表 24"/>
          <p:cNvGraphicFramePr>
            <a:graphicFrameLocks noGrp="1"/>
          </p:cNvGraphicFramePr>
          <p:nvPr>
            <p:extLst>
              <p:ext uri="{D42A27DB-BD31-4B8C-83A1-F6EECF244321}">
                <p14:modId xmlns:p14="http://schemas.microsoft.com/office/powerpoint/2010/main" val="2841248736"/>
              </p:ext>
            </p:extLst>
          </p:nvPr>
        </p:nvGraphicFramePr>
        <p:xfrm>
          <a:off x="107505" y="1154462"/>
          <a:ext cx="4131196" cy="1511388"/>
        </p:xfrm>
        <a:graphic>
          <a:graphicData uri="http://schemas.openxmlformats.org/drawingml/2006/table">
            <a:tbl>
              <a:tblPr firstRow="1">
                <a:tableStyleId>{5C22544A-7EE6-4342-B048-85BDC9FD1C3A}</a:tableStyleId>
              </a:tblPr>
              <a:tblGrid>
                <a:gridCol w="81882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318480">
                <a:tc gridSpan="2">
                  <a:txBody>
                    <a:bodyPr/>
                    <a:lstStyle/>
                    <a:p>
                      <a:pPr algn="ctr"/>
                      <a:r>
                        <a:rPr kumimoji="1" lang="ja-JP" altLang="en-US" sz="1200" b="1" dirty="0">
                          <a:solidFill>
                            <a:schemeClr val="tx1"/>
                          </a:solidFill>
                          <a:latin typeface="+mn-ea"/>
                          <a:ea typeface="+mn-ea"/>
                        </a:rPr>
                        <a:t>事業者</a:t>
                      </a:r>
                      <a:r>
                        <a:rPr kumimoji="1" lang="ja-JP" altLang="en-US" sz="1200" b="1" kern="1200" dirty="0">
                          <a:solidFill>
                            <a:schemeClr val="tx1"/>
                          </a:solidFill>
                          <a:latin typeface="+mn-ea"/>
                          <a:ea typeface="+mn-ea"/>
                          <a:cs typeface="+mn-cs"/>
                        </a:rPr>
                        <a:t>情報</a:t>
                      </a:r>
                    </a:p>
                  </a:txBody>
                  <a:tcPr marL="36000" marR="36000" marT="36000" marB="36000" anchor="ctr">
                    <a:lnB w="38100" cap="flat" cmpd="sng" algn="ctr">
                      <a:solidFill>
                        <a:schemeClr val="bg1"/>
                      </a:solidFill>
                      <a:prstDash val="solid"/>
                      <a:round/>
                      <a:headEnd type="none" w="med" len="med"/>
                      <a:tailEnd type="none" w="med" len="med"/>
                    </a:lnB>
                    <a:solidFill>
                      <a:srgbClr val="9ED3D7"/>
                    </a:solidFill>
                  </a:tcPr>
                </a:tc>
                <a:tc hMerge="1">
                  <a:txBody>
                    <a:bodyPr/>
                    <a:lstStyle/>
                    <a:p>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9092196"/>
                  </a:ext>
                </a:extLst>
              </a:tr>
              <a:tr h="298227">
                <a:tc>
                  <a:txBody>
                    <a:bodyPr/>
                    <a:lstStyle/>
                    <a:p>
                      <a:pPr algn="ctr"/>
                      <a:r>
                        <a:rPr kumimoji="1" lang="ja-JP" altLang="en-US" sz="1200" b="1" dirty="0">
                          <a:solidFill>
                            <a:schemeClr val="tx1"/>
                          </a:solidFill>
                          <a:latin typeface="+mn-ea"/>
                          <a:ea typeface="+mn-ea"/>
                        </a:rPr>
                        <a:t>団体名</a:t>
                      </a:r>
                    </a:p>
                  </a:txBody>
                  <a:tcPr marL="36000" marR="36000" marT="36000" marB="3600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tc>
                  <a:txBody>
                    <a:bodyPr/>
                    <a:lstStyle/>
                    <a:p>
                      <a:r>
                        <a:rPr kumimoji="1" lang="zh-CN" altLang="en-US" sz="1200" b="0" dirty="0" smtClean="0">
                          <a:solidFill>
                            <a:schemeClr val="tx1"/>
                          </a:solidFill>
                          <a:latin typeface="+mn-ea"/>
                          <a:ea typeface="+mn-ea"/>
                        </a:rPr>
                        <a:t>Ｅｎｔｅｒ株式会社</a:t>
                      </a:r>
                    </a:p>
                  </a:txBody>
                  <a:tcPr marL="36000" marR="36000" marT="36000" marB="3600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40619422"/>
                  </a:ext>
                </a:extLst>
              </a:tr>
              <a:tr h="298227">
                <a:tc>
                  <a:txBody>
                    <a:bodyPr/>
                    <a:lstStyle/>
                    <a:p>
                      <a:pPr algn="ctr"/>
                      <a:r>
                        <a:rPr kumimoji="1" lang="ja-JP" altLang="en-US" sz="1200" b="1" dirty="0">
                          <a:solidFill>
                            <a:schemeClr val="tx1"/>
                          </a:solidFill>
                          <a:latin typeface="+mn-ea"/>
                          <a:ea typeface="+mn-ea"/>
                        </a:rPr>
                        <a:t>所在地</a:t>
                      </a:r>
                    </a:p>
                  </a:txBody>
                  <a:tcPr marL="36000" marR="36000" marT="36000" marB="3600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tc>
                  <a:txBody>
                    <a:bodyPr/>
                    <a:lstStyle/>
                    <a:p>
                      <a:r>
                        <a:rPr kumimoji="1" lang="zh-CN" altLang="en-US" sz="1200" b="0" dirty="0" smtClean="0">
                          <a:solidFill>
                            <a:schemeClr val="tx1"/>
                          </a:solidFill>
                          <a:latin typeface="+mn-ea"/>
                          <a:ea typeface="+mn-ea"/>
                        </a:rPr>
                        <a:t>宮城県仙台市若林区蒲町２６番１６号</a:t>
                      </a:r>
                    </a:p>
                  </a:txBody>
                  <a:tcPr marL="36000" marR="36000" marT="36000" marB="3600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60661635"/>
                  </a:ext>
                </a:extLst>
              </a:tr>
              <a:tr h="298227">
                <a:tc>
                  <a:txBody>
                    <a:bodyPr/>
                    <a:lstStyle/>
                    <a:p>
                      <a:pPr algn="ctr"/>
                      <a:r>
                        <a:rPr kumimoji="1" lang="ja-JP" altLang="en-US" sz="1200" b="1" dirty="0">
                          <a:latin typeface="+mn-ea"/>
                          <a:ea typeface="+mn-ea"/>
                        </a:rPr>
                        <a:t>設立時期</a:t>
                      </a:r>
                      <a:endParaRPr kumimoji="1" lang="ja-JP" altLang="en-US" sz="1200" b="1" dirty="0">
                        <a:solidFill>
                          <a:schemeClr val="tx1"/>
                        </a:solidFill>
                        <a:latin typeface="+mn-ea"/>
                        <a:ea typeface="+mn-ea"/>
                      </a:endParaRPr>
                    </a:p>
                  </a:txBody>
                  <a:tcPr marL="36000" marR="36000" marT="36000" marB="3600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tc>
                  <a:txBody>
                    <a:bodyPr/>
                    <a:lstStyle/>
                    <a:p>
                      <a:pPr algn="l"/>
                      <a:r>
                        <a:rPr kumimoji="1" lang="en-US" altLang="ja-JP" sz="1200" b="0" dirty="0" smtClean="0">
                          <a:solidFill>
                            <a:schemeClr val="tx1"/>
                          </a:solidFill>
                          <a:latin typeface="+mn-ea"/>
                          <a:ea typeface="+mn-ea"/>
                        </a:rPr>
                        <a:t>2013</a:t>
                      </a:r>
                      <a:r>
                        <a:rPr kumimoji="1" lang="ja-JP" altLang="en-US" sz="1200" b="0" dirty="0" smtClean="0">
                          <a:solidFill>
                            <a:schemeClr val="tx1"/>
                          </a:solidFill>
                          <a:latin typeface="+mn-ea"/>
                          <a:ea typeface="+mn-ea"/>
                        </a:rPr>
                        <a:t>年</a:t>
                      </a:r>
                      <a:r>
                        <a:rPr kumimoji="1" lang="en-US" altLang="ja-JP" sz="1200" b="0" dirty="0" smtClean="0">
                          <a:solidFill>
                            <a:schemeClr val="tx1"/>
                          </a:solidFill>
                          <a:latin typeface="+mn-ea"/>
                          <a:ea typeface="+mn-ea"/>
                        </a:rPr>
                        <a:t>1</a:t>
                      </a:r>
                      <a:r>
                        <a:rPr kumimoji="1" lang="ja-JP" altLang="en-US" sz="1200" b="0" dirty="0" smtClean="0">
                          <a:solidFill>
                            <a:schemeClr val="tx1"/>
                          </a:solidFill>
                          <a:latin typeface="+mn-ea"/>
                          <a:ea typeface="+mn-ea"/>
                        </a:rPr>
                        <a:t>月</a:t>
                      </a:r>
                    </a:p>
                  </a:txBody>
                  <a:tcPr marL="36000" marR="36000" marT="36000" marB="3600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72119421"/>
                  </a:ext>
                </a:extLst>
              </a:tr>
              <a:tr h="298227">
                <a:tc>
                  <a:txBody>
                    <a:bodyPr/>
                    <a:lstStyle/>
                    <a:p>
                      <a:pPr algn="ctr"/>
                      <a:r>
                        <a:rPr kumimoji="1" lang="ja-JP" altLang="en-US" sz="1200" b="1" dirty="0">
                          <a:solidFill>
                            <a:schemeClr val="tx1"/>
                          </a:solidFill>
                          <a:latin typeface="+mn-ea"/>
                          <a:ea typeface="+mn-ea"/>
                        </a:rPr>
                        <a:t>団体ＨＰ</a:t>
                      </a:r>
                    </a:p>
                  </a:txBody>
                  <a:tcPr marL="36000" marR="36000" marT="36000" marB="3600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tc>
                  <a:txBody>
                    <a:bodyPr/>
                    <a:lstStyle/>
                    <a:p>
                      <a:r>
                        <a:rPr kumimoji="1" lang="en-US" altLang="ja-JP" sz="1200" b="0" smtClean="0">
                          <a:solidFill>
                            <a:schemeClr val="tx1"/>
                          </a:solidFill>
                          <a:latin typeface="+mn-ea"/>
                          <a:ea typeface="+mn-ea"/>
                        </a:rPr>
                        <a:t>http://enter-jp.net/index.html</a:t>
                      </a:r>
                      <a:endParaRPr kumimoji="1" lang="en-US" altLang="ja-JP" sz="1200" b="0" dirty="0">
                        <a:solidFill>
                          <a:schemeClr val="tx1"/>
                        </a:solidFill>
                        <a:latin typeface="+mn-ea"/>
                        <a:ea typeface="+mn-ea"/>
                      </a:endParaRPr>
                    </a:p>
                  </a:txBody>
                  <a:tcPr marL="36000" marR="36000" marT="36000" marB="3600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61429419"/>
                  </a:ext>
                </a:extLst>
              </a:tr>
            </a:tbl>
          </a:graphicData>
        </a:graphic>
      </p:graphicFrame>
      <p:sp>
        <p:nvSpPr>
          <p:cNvPr id="37" name="角丸四角形 36"/>
          <p:cNvSpPr/>
          <p:nvPr/>
        </p:nvSpPr>
        <p:spPr>
          <a:xfrm>
            <a:off x="975128" y="3204340"/>
            <a:ext cx="1577838" cy="153207"/>
          </a:xfrm>
          <a:prstGeom prst="round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endParaRPr kumimoji="1" lang="ja-JP" altLang="en-US" sz="1000" dirty="0"/>
          </a:p>
        </p:txBody>
      </p:sp>
      <p:sp>
        <p:nvSpPr>
          <p:cNvPr id="4" name="テキスト ボックス 3"/>
          <p:cNvSpPr txBox="1"/>
          <p:nvPr/>
        </p:nvSpPr>
        <p:spPr>
          <a:xfrm>
            <a:off x="899592" y="3183572"/>
            <a:ext cx="3291748" cy="215444"/>
          </a:xfrm>
          <a:prstGeom prst="rect">
            <a:avLst/>
          </a:prstGeom>
          <a:noFill/>
        </p:spPr>
        <p:txBody>
          <a:bodyPr wrap="square" rtlCol="0">
            <a:spAutoFit/>
          </a:bodyPr>
          <a:lstStyle/>
          <a:p>
            <a:r>
              <a:rPr kumimoji="1" lang="ja-JP" altLang="en-US" sz="800" dirty="0"/>
              <a:t>凡例　　　　　　</a:t>
            </a:r>
            <a:r>
              <a:rPr kumimoji="1" lang="en-US" altLang="ja-JP" sz="800" dirty="0"/>
              <a:t>…</a:t>
            </a:r>
            <a:r>
              <a:rPr kumimoji="1" lang="ja-JP" altLang="en-US" sz="800" dirty="0"/>
              <a:t>実施</a:t>
            </a:r>
            <a:r>
              <a:rPr lang="ja-JP" altLang="en-US" sz="800" dirty="0"/>
              <a:t>事業者</a:t>
            </a:r>
            <a:r>
              <a:rPr kumimoji="1" lang="ja-JP" altLang="en-US" sz="800" dirty="0"/>
              <a:t>　　　　　　</a:t>
            </a:r>
            <a:r>
              <a:rPr kumimoji="1" lang="en-US" altLang="ja-JP" sz="800" dirty="0"/>
              <a:t>…</a:t>
            </a:r>
            <a:r>
              <a:rPr kumimoji="1" lang="ja-JP" altLang="en-US" sz="800" dirty="0"/>
              <a:t>自治体　　　　　</a:t>
            </a:r>
            <a:r>
              <a:rPr kumimoji="1" lang="en-US" altLang="ja-JP" sz="800" dirty="0"/>
              <a:t>…</a:t>
            </a:r>
            <a:r>
              <a:rPr lang="ja-JP" altLang="en-US" sz="800" dirty="0"/>
              <a:t>その他連携先</a:t>
            </a:r>
            <a:endParaRPr kumimoji="1" lang="ja-JP" altLang="en-US" sz="800" dirty="0"/>
          </a:p>
        </p:txBody>
      </p:sp>
      <p:sp>
        <p:nvSpPr>
          <p:cNvPr id="38" name="角丸四角形 37"/>
          <p:cNvSpPr/>
          <p:nvPr/>
        </p:nvSpPr>
        <p:spPr>
          <a:xfrm>
            <a:off x="1255597" y="3227623"/>
            <a:ext cx="305623" cy="11900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en-US" altLang="ja-JP" sz="1100" dirty="0">
              <a:solidFill>
                <a:schemeClr val="tx1"/>
              </a:solidFill>
              <a:latin typeface="+mn-ea"/>
            </a:endParaRPr>
          </a:p>
        </p:txBody>
      </p:sp>
      <p:sp>
        <p:nvSpPr>
          <p:cNvPr id="39" name="角丸四角形 38"/>
          <p:cNvSpPr/>
          <p:nvPr/>
        </p:nvSpPr>
        <p:spPr>
          <a:xfrm>
            <a:off x="2305071" y="3228782"/>
            <a:ext cx="288971" cy="113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dirty="0">
              <a:solidFill>
                <a:schemeClr val="tx1"/>
              </a:solidFill>
              <a:latin typeface="+mn-ea"/>
            </a:endParaRPr>
          </a:p>
        </p:txBody>
      </p:sp>
      <p:sp>
        <p:nvSpPr>
          <p:cNvPr id="40" name="角丸四角形 39"/>
          <p:cNvSpPr/>
          <p:nvPr/>
        </p:nvSpPr>
        <p:spPr>
          <a:xfrm>
            <a:off x="3063135" y="3241190"/>
            <a:ext cx="288480" cy="112300"/>
          </a:xfrm>
          <a:prstGeom prst="roundRect">
            <a:avLst/>
          </a:prstGeom>
          <a:solidFill>
            <a:schemeClr val="accent6">
              <a:lumMod val="20000"/>
              <a:lumOff val="80000"/>
            </a:schemeClr>
          </a:solidFill>
          <a:ln w="19050" cap="flat" cmpd="sng" algn="ctr">
            <a:solidFill>
              <a:srgbClr val="333399"/>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rtlCol="0" anchor="ctr"/>
          <a:lstStyle/>
          <a:p>
            <a:pPr algn="ctr"/>
            <a:endParaRPr lang="ja-JP" altLang="en-US" sz="700" b="1" dirty="0">
              <a:solidFill>
                <a:srgbClr val="333399"/>
              </a:solidFill>
              <a:latin typeface="+mn-ea"/>
            </a:endParaRPr>
          </a:p>
        </p:txBody>
      </p:sp>
      <p:sp>
        <p:nvSpPr>
          <p:cNvPr id="6" name="正方形/長方形 5">
            <a:extLst>
              <a:ext uri="{FF2B5EF4-FFF2-40B4-BE49-F238E27FC236}">
                <a16:creationId xmlns:a16="http://schemas.microsoft.com/office/drawing/2014/main" id="{CFCE4888-CBD6-FEA5-E567-26F446DA5BBF}"/>
              </a:ext>
            </a:extLst>
          </p:cNvPr>
          <p:cNvSpPr/>
          <p:nvPr/>
        </p:nvSpPr>
        <p:spPr>
          <a:xfrm>
            <a:off x="7812360" y="47496"/>
            <a:ext cx="1237136" cy="37096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rgbClr val="FF0000"/>
                </a:solidFill>
              </a:rPr>
              <a:t>別添資料４</a:t>
            </a:r>
            <a:endParaRPr kumimoji="1" lang="ja-JP" altLang="en-US" sz="1400" b="1" dirty="0">
              <a:solidFill>
                <a:srgbClr val="FF0000"/>
              </a:solidFill>
            </a:endParaRPr>
          </a:p>
        </p:txBody>
      </p:sp>
      <p:sp>
        <p:nvSpPr>
          <p:cNvPr id="14" name="正方形/長方形 13">
            <a:extLst>
              <a:ext uri="{FF2B5EF4-FFF2-40B4-BE49-F238E27FC236}">
                <a16:creationId xmlns:a16="http://schemas.microsoft.com/office/drawing/2014/main" id="{CFCE4888-CBD6-FEA5-E567-26F446DA5BBF}"/>
              </a:ext>
            </a:extLst>
          </p:cNvPr>
          <p:cNvSpPr/>
          <p:nvPr/>
        </p:nvSpPr>
        <p:spPr>
          <a:xfrm>
            <a:off x="4991048" y="1268111"/>
            <a:ext cx="3829424" cy="37096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rgbClr val="FF0000"/>
                </a:solidFill>
              </a:rPr>
              <a:t>事務局使用欄</a:t>
            </a:r>
            <a:endParaRPr kumimoji="1" lang="ja-JP" altLang="en-US" sz="1400" b="1" dirty="0">
              <a:solidFill>
                <a:srgbClr val="FF0000"/>
              </a:solidFill>
            </a:endParaRPr>
          </a:p>
        </p:txBody>
      </p:sp>
      <p:sp>
        <p:nvSpPr>
          <p:cNvPr id="15" name="Rectangle 2"/>
          <p:cNvSpPr txBox="1">
            <a:spLocks noChangeArrowheads="1"/>
          </p:cNvSpPr>
          <p:nvPr/>
        </p:nvSpPr>
        <p:spPr bwMode="auto">
          <a:xfrm>
            <a:off x="-50957" y="-58684"/>
            <a:ext cx="6228184"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zh-CN" altLang="en-US" sz="2400" dirty="0"/>
              <a:t>Ｅｎｔｅｒ株式会社</a:t>
            </a:r>
            <a:endParaRPr lang="ja-JP" altLang="en-US" sz="2400" strike="sngStrike" kern="0" dirty="0">
              <a:solidFill>
                <a:srgbClr val="FF0000"/>
              </a:solidFill>
              <a:latin typeface="+mj-ea"/>
            </a:endParaRPr>
          </a:p>
        </p:txBody>
      </p:sp>
      <p:graphicFrame>
        <p:nvGraphicFramePr>
          <p:cNvPr id="17" name="表 16"/>
          <p:cNvGraphicFramePr>
            <a:graphicFrameLocks noGrp="1"/>
          </p:cNvGraphicFramePr>
          <p:nvPr>
            <p:extLst>
              <p:ext uri="{D42A27DB-BD31-4B8C-83A1-F6EECF244321}">
                <p14:modId xmlns:p14="http://schemas.microsoft.com/office/powerpoint/2010/main" val="512320447"/>
              </p:ext>
            </p:extLst>
          </p:nvPr>
        </p:nvGraphicFramePr>
        <p:xfrm>
          <a:off x="134245" y="2743200"/>
          <a:ext cx="4104456" cy="3998168"/>
        </p:xfrm>
        <a:graphic>
          <a:graphicData uri="http://schemas.openxmlformats.org/drawingml/2006/table">
            <a:tbl>
              <a:tblPr firstRow="1" bandRow="1">
                <a:tableStyleId>{5C22544A-7EE6-4342-B048-85BDC9FD1C3A}</a:tableStyleId>
              </a:tblPr>
              <a:tblGrid>
                <a:gridCol w="792088">
                  <a:extLst>
                    <a:ext uri="{9D8B030D-6E8A-4147-A177-3AD203B41FA5}">
                      <a16:colId xmlns:a16="http://schemas.microsoft.com/office/drawing/2014/main" val="2776354826"/>
                    </a:ext>
                  </a:extLst>
                </a:gridCol>
                <a:gridCol w="3312368">
                  <a:extLst>
                    <a:ext uri="{9D8B030D-6E8A-4147-A177-3AD203B41FA5}">
                      <a16:colId xmlns:a16="http://schemas.microsoft.com/office/drawing/2014/main" val="240280096"/>
                    </a:ext>
                  </a:extLst>
                </a:gridCol>
              </a:tblGrid>
              <a:tr h="41464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活動地域</a:t>
                      </a:r>
                      <a:endParaRPr kumimoji="1" lang="en-US" altLang="ja-JP" sz="12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marL="0" indent="0" algn="l">
                        <a:buFont typeface="Wingdings" panose="05000000000000000000" pitchFamily="2" charset="2"/>
                        <a:buNone/>
                      </a:pPr>
                      <a:r>
                        <a:rPr kumimoji="1" lang="ja-JP" altLang="en-US" sz="1200" b="0" dirty="0" smtClean="0">
                          <a:solidFill>
                            <a:schemeClr val="tx1"/>
                          </a:solidFill>
                          <a:latin typeface="+mn-ea"/>
                          <a:ea typeface="+mn-ea"/>
                        </a:rPr>
                        <a:t>宮城県栗原市・加美郡加美町</a:t>
                      </a:r>
                      <a:endParaRPr kumimoji="1" lang="en-US" altLang="ja-JP" sz="1200" b="0"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5619653"/>
                  </a:ext>
                </a:extLst>
              </a:tr>
              <a:tr h="358352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事業</a:t>
                      </a:r>
                      <a:endParaRPr kumimoji="1" lang="en-US" altLang="ja-JP" sz="1200" b="1"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スキーム</a:t>
                      </a:r>
                      <a:endParaRPr kumimoji="1" lang="en-US" altLang="ja-JP" sz="1200" b="1" dirty="0">
                        <a:solidFill>
                          <a:schemeClr val="tx1"/>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marL="0" indent="0" algn="l">
                        <a:buFont typeface="Wingdings" panose="05000000000000000000" pitchFamily="2" charset="2"/>
                        <a:buNone/>
                      </a:pPr>
                      <a:endParaRPr kumimoji="1" lang="ja-JP" altLang="en-US" sz="1200" b="0" dirty="0">
                        <a:solidFill>
                          <a:schemeClr val="tx1"/>
                        </a:solidFill>
                        <a:latin typeface="HGPｺﾞｼｯｸM" panose="020B0600000000000000" pitchFamily="50" charset="-128"/>
                        <a:ea typeface="HGPｺﾞｼｯｸM" panose="020B0600000000000000" pitchFamily="50" charset="-128"/>
                      </a:endParaRPr>
                    </a:p>
                  </a:txBody>
                  <a:tcPr marL="36000" marR="36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57497281"/>
                  </a:ext>
                </a:extLst>
              </a:tr>
            </a:tbl>
          </a:graphicData>
        </a:graphic>
      </p:graphicFrame>
      <p:sp>
        <p:nvSpPr>
          <p:cNvPr id="18" name="角丸四角形 17"/>
          <p:cNvSpPr/>
          <p:nvPr/>
        </p:nvSpPr>
        <p:spPr>
          <a:xfrm>
            <a:off x="975128" y="3204340"/>
            <a:ext cx="1577838" cy="153207"/>
          </a:xfrm>
          <a:prstGeom prst="round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endParaRPr kumimoji="1" lang="ja-JP" altLang="en-US" sz="1000" dirty="0"/>
          </a:p>
        </p:txBody>
      </p:sp>
      <p:sp>
        <p:nvSpPr>
          <p:cNvPr id="19" name="テキスト ボックス 18"/>
          <p:cNvSpPr txBox="1"/>
          <p:nvPr/>
        </p:nvSpPr>
        <p:spPr>
          <a:xfrm>
            <a:off x="899592" y="3183572"/>
            <a:ext cx="3291748" cy="215444"/>
          </a:xfrm>
          <a:prstGeom prst="rect">
            <a:avLst/>
          </a:prstGeom>
          <a:noFill/>
        </p:spPr>
        <p:txBody>
          <a:bodyPr wrap="square" rtlCol="0">
            <a:spAutoFit/>
          </a:bodyPr>
          <a:lstStyle/>
          <a:p>
            <a:r>
              <a:rPr kumimoji="1" lang="ja-JP" altLang="en-US" sz="800" dirty="0"/>
              <a:t>凡例　　　　　　</a:t>
            </a:r>
            <a:r>
              <a:rPr kumimoji="1" lang="en-US" altLang="ja-JP" sz="800" dirty="0"/>
              <a:t>…</a:t>
            </a:r>
            <a:r>
              <a:rPr kumimoji="1" lang="ja-JP" altLang="en-US" sz="800" dirty="0"/>
              <a:t>実施</a:t>
            </a:r>
            <a:r>
              <a:rPr lang="ja-JP" altLang="en-US" sz="800" dirty="0"/>
              <a:t>事業者</a:t>
            </a:r>
            <a:r>
              <a:rPr kumimoji="1" lang="ja-JP" altLang="en-US" sz="800" dirty="0"/>
              <a:t>　　　　　　</a:t>
            </a:r>
            <a:r>
              <a:rPr kumimoji="1" lang="en-US" altLang="ja-JP" sz="800" dirty="0"/>
              <a:t>…</a:t>
            </a:r>
            <a:r>
              <a:rPr kumimoji="1" lang="ja-JP" altLang="en-US" sz="800" dirty="0"/>
              <a:t>自治体　　　　　</a:t>
            </a:r>
            <a:r>
              <a:rPr kumimoji="1" lang="en-US" altLang="ja-JP" sz="800" dirty="0"/>
              <a:t>…</a:t>
            </a:r>
            <a:r>
              <a:rPr lang="ja-JP" altLang="en-US" sz="800" dirty="0"/>
              <a:t>その他連携先</a:t>
            </a:r>
            <a:endParaRPr kumimoji="1" lang="ja-JP" altLang="en-US" sz="800" dirty="0"/>
          </a:p>
        </p:txBody>
      </p:sp>
      <p:sp>
        <p:nvSpPr>
          <p:cNvPr id="20" name="角丸四角形 19"/>
          <p:cNvSpPr/>
          <p:nvPr/>
        </p:nvSpPr>
        <p:spPr>
          <a:xfrm>
            <a:off x="1255597" y="3227623"/>
            <a:ext cx="305623" cy="11900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en-US" altLang="ja-JP" sz="1100" dirty="0">
              <a:solidFill>
                <a:schemeClr val="tx1"/>
              </a:solidFill>
              <a:latin typeface="+mn-ea"/>
            </a:endParaRPr>
          </a:p>
        </p:txBody>
      </p:sp>
      <p:sp>
        <p:nvSpPr>
          <p:cNvPr id="21" name="角丸四角形 20"/>
          <p:cNvSpPr/>
          <p:nvPr/>
        </p:nvSpPr>
        <p:spPr>
          <a:xfrm>
            <a:off x="2305071" y="3228782"/>
            <a:ext cx="288971" cy="113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dirty="0">
              <a:solidFill>
                <a:schemeClr val="tx1"/>
              </a:solidFill>
              <a:latin typeface="+mn-ea"/>
            </a:endParaRPr>
          </a:p>
        </p:txBody>
      </p:sp>
      <p:sp>
        <p:nvSpPr>
          <p:cNvPr id="22" name="角丸四角形 21"/>
          <p:cNvSpPr/>
          <p:nvPr/>
        </p:nvSpPr>
        <p:spPr>
          <a:xfrm>
            <a:off x="3063135" y="3241190"/>
            <a:ext cx="288480" cy="112300"/>
          </a:xfrm>
          <a:prstGeom prst="roundRect">
            <a:avLst/>
          </a:prstGeom>
          <a:solidFill>
            <a:schemeClr val="accent6">
              <a:lumMod val="20000"/>
              <a:lumOff val="80000"/>
            </a:schemeClr>
          </a:solidFill>
          <a:ln w="19050" cap="flat" cmpd="sng" algn="ctr">
            <a:solidFill>
              <a:srgbClr val="333399"/>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rtlCol="0" anchor="ctr"/>
          <a:lstStyle/>
          <a:p>
            <a:pPr algn="ctr"/>
            <a:endParaRPr lang="ja-JP" altLang="en-US" sz="700" b="1" dirty="0">
              <a:solidFill>
                <a:srgbClr val="333399"/>
              </a:solidFill>
              <a:latin typeface="+mn-ea"/>
            </a:endParaRPr>
          </a:p>
        </p:txBody>
      </p:sp>
      <p:sp>
        <p:nvSpPr>
          <p:cNvPr id="23" name="角丸四角形 22"/>
          <p:cNvSpPr/>
          <p:nvPr/>
        </p:nvSpPr>
        <p:spPr>
          <a:xfrm>
            <a:off x="1043608" y="4417029"/>
            <a:ext cx="805590" cy="35670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1100" dirty="0" smtClean="0">
                <a:solidFill>
                  <a:schemeClr val="tx1"/>
                </a:solidFill>
                <a:latin typeface="+mn-ea"/>
              </a:rPr>
              <a:t>Ｅｎｔｅｒ</a:t>
            </a:r>
            <a:endParaRPr lang="en-US" altLang="zh-CN" sz="1100" dirty="0" smtClean="0">
              <a:solidFill>
                <a:schemeClr val="tx1"/>
              </a:solidFill>
              <a:latin typeface="+mn-ea"/>
            </a:endParaRPr>
          </a:p>
          <a:p>
            <a:pPr algn="ctr"/>
            <a:r>
              <a:rPr lang="zh-CN" altLang="en-US" sz="1100" dirty="0" smtClean="0">
                <a:solidFill>
                  <a:schemeClr val="tx1"/>
                </a:solidFill>
                <a:latin typeface="+mn-ea"/>
              </a:rPr>
              <a:t>株式</a:t>
            </a:r>
            <a:r>
              <a:rPr lang="zh-CN" altLang="en-US" sz="1100" dirty="0">
                <a:solidFill>
                  <a:schemeClr val="tx1"/>
                </a:solidFill>
                <a:latin typeface="+mn-ea"/>
              </a:rPr>
              <a:t>会社</a:t>
            </a:r>
          </a:p>
        </p:txBody>
      </p:sp>
      <p:sp>
        <p:nvSpPr>
          <p:cNvPr id="24" name="角丸四角形 23"/>
          <p:cNvSpPr/>
          <p:nvPr/>
        </p:nvSpPr>
        <p:spPr>
          <a:xfrm>
            <a:off x="2978226" y="4139806"/>
            <a:ext cx="1161726" cy="345005"/>
          </a:xfrm>
          <a:prstGeom prst="roundRect">
            <a:avLst/>
          </a:prstGeom>
          <a:solidFill>
            <a:schemeClr val="accent6">
              <a:lumMod val="20000"/>
              <a:lumOff val="80000"/>
            </a:schemeClr>
          </a:solidFill>
          <a:ln w="19050" cap="flat" cmpd="sng" algn="ctr">
            <a:solidFill>
              <a:srgbClr val="333399"/>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rtlCol="0" anchor="ctr"/>
          <a:lstStyle/>
          <a:p>
            <a:pPr algn="ctr"/>
            <a:r>
              <a:rPr lang="ja-JP" altLang="en-US" sz="1000" b="1" dirty="0" smtClean="0">
                <a:solidFill>
                  <a:srgbClr val="333399"/>
                </a:solidFill>
                <a:latin typeface="+mn-ea"/>
              </a:rPr>
              <a:t>（一社）復興支援士業ネットワーク</a:t>
            </a:r>
            <a:endParaRPr lang="ja-JP" altLang="en-US" sz="1000" b="1" dirty="0">
              <a:solidFill>
                <a:srgbClr val="333399"/>
              </a:solidFill>
              <a:latin typeface="+mn-ea"/>
            </a:endParaRPr>
          </a:p>
        </p:txBody>
      </p:sp>
      <p:sp>
        <p:nvSpPr>
          <p:cNvPr id="26" name="角丸四角形 25"/>
          <p:cNvSpPr/>
          <p:nvPr/>
        </p:nvSpPr>
        <p:spPr>
          <a:xfrm>
            <a:off x="2967392" y="4944023"/>
            <a:ext cx="1161726" cy="233584"/>
          </a:xfrm>
          <a:prstGeom prst="roundRect">
            <a:avLst/>
          </a:prstGeom>
          <a:solidFill>
            <a:schemeClr val="accent6">
              <a:lumMod val="20000"/>
              <a:lumOff val="80000"/>
            </a:schemeClr>
          </a:solidFill>
          <a:ln w="19050" cap="flat" cmpd="sng" algn="ctr">
            <a:solidFill>
              <a:srgbClr val="333399"/>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rtlCol="0" anchor="ctr"/>
          <a:lstStyle/>
          <a:p>
            <a:pPr algn="ctr"/>
            <a:r>
              <a:rPr lang="zh-CN" altLang="en-US" sz="1000" b="1" dirty="0">
                <a:solidFill>
                  <a:srgbClr val="333399"/>
                </a:solidFill>
                <a:latin typeface="+mn-ea"/>
              </a:rPr>
              <a:t>六日町（同）</a:t>
            </a:r>
            <a:endParaRPr lang="ja-JP" altLang="en-US" sz="1000" b="1" dirty="0">
              <a:solidFill>
                <a:srgbClr val="333399"/>
              </a:solidFill>
              <a:latin typeface="+mn-ea"/>
            </a:endParaRPr>
          </a:p>
        </p:txBody>
      </p:sp>
      <p:sp>
        <p:nvSpPr>
          <p:cNvPr id="27" name="角丸四角形 26"/>
          <p:cNvSpPr/>
          <p:nvPr/>
        </p:nvSpPr>
        <p:spPr>
          <a:xfrm>
            <a:off x="2978226" y="4540333"/>
            <a:ext cx="805590" cy="349554"/>
          </a:xfrm>
          <a:prstGeom prst="roundRect">
            <a:avLst/>
          </a:prstGeom>
          <a:solidFill>
            <a:schemeClr val="accent6">
              <a:lumMod val="20000"/>
              <a:lumOff val="80000"/>
            </a:schemeClr>
          </a:solidFill>
          <a:ln w="19050" cap="flat" cmpd="sng" algn="ctr">
            <a:solidFill>
              <a:srgbClr val="333399"/>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rtlCol="0" anchor="ctr"/>
          <a:lstStyle/>
          <a:p>
            <a:pPr algn="ctr"/>
            <a:r>
              <a:rPr lang="ja-JP" altLang="en-US" sz="1000" b="1" dirty="0" smtClean="0">
                <a:solidFill>
                  <a:srgbClr val="333399"/>
                </a:solidFill>
                <a:latin typeface="+mn-ea"/>
              </a:rPr>
              <a:t>司法書士</a:t>
            </a:r>
            <a:endParaRPr lang="en-US" altLang="ja-JP" sz="1000" b="1" dirty="0" smtClean="0">
              <a:solidFill>
                <a:srgbClr val="333399"/>
              </a:solidFill>
              <a:latin typeface="+mn-ea"/>
            </a:endParaRPr>
          </a:p>
          <a:p>
            <a:pPr algn="ctr"/>
            <a:r>
              <a:rPr lang="ja-JP" altLang="en-US" sz="1000" b="1" dirty="0" smtClean="0">
                <a:solidFill>
                  <a:srgbClr val="333399"/>
                </a:solidFill>
                <a:latin typeface="+mn-ea"/>
              </a:rPr>
              <a:t>鈴木豪人</a:t>
            </a:r>
            <a:endParaRPr lang="ja-JP" altLang="en-US" sz="1000" b="1" dirty="0">
              <a:solidFill>
                <a:srgbClr val="333399"/>
              </a:solidFill>
              <a:latin typeface="+mn-ea"/>
            </a:endParaRPr>
          </a:p>
        </p:txBody>
      </p:sp>
      <p:sp>
        <p:nvSpPr>
          <p:cNvPr id="29" name="角丸四角形 28"/>
          <p:cNvSpPr/>
          <p:nvPr/>
        </p:nvSpPr>
        <p:spPr>
          <a:xfrm>
            <a:off x="2978226" y="3817388"/>
            <a:ext cx="1001887" cy="247733"/>
          </a:xfrm>
          <a:prstGeom prst="roundRect">
            <a:avLst/>
          </a:prstGeom>
          <a:solidFill>
            <a:schemeClr val="accent6">
              <a:lumMod val="20000"/>
              <a:lumOff val="80000"/>
            </a:schemeClr>
          </a:solidFill>
          <a:ln w="19050" cap="flat" cmpd="sng" algn="ctr">
            <a:solidFill>
              <a:srgbClr val="333399"/>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rtlCol="0" anchor="ctr"/>
          <a:lstStyle/>
          <a:p>
            <a:pPr algn="ctr"/>
            <a:r>
              <a:rPr lang="ja-JP" altLang="en-US" sz="1000" b="1" dirty="0" smtClean="0">
                <a:solidFill>
                  <a:srgbClr val="333399"/>
                </a:solidFill>
                <a:latin typeface="+mn-ea"/>
              </a:rPr>
              <a:t>㈲栗駒建業</a:t>
            </a:r>
            <a:endParaRPr lang="ja-JP" altLang="en-US" sz="1000" b="1" dirty="0">
              <a:solidFill>
                <a:srgbClr val="333399"/>
              </a:solidFill>
              <a:latin typeface="+mn-ea"/>
            </a:endParaRPr>
          </a:p>
        </p:txBody>
      </p:sp>
      <p:sp>
        <p:nvSpPr>
          <p:cNvPr id="30" name="角丸四角形 29"/>
          <p:cNvSpPr/>
          <p:nvPr/>
        </p:nvSpPr>
        <p:spPr>
          <a:xfrm>
            <a:off x="2976872" y="5381364"/>
            <a:ext cx="1089718" cy="220569"/>
          </a:xfrm>
          <a:prstGeom prst="roundRect">
            <a:avLst/>
          </a:prstGeom>
          <a:solidFill>
            <a:schemeClr val="accent6">
              <a:lumMod val="20000"/>
              <a:lumOff val="80000"/>
            </a:schemeClr>
          </a:solidFill>
          <a:ln w="19050" cap="flat" cmpd="sng" algn="ctr">
            <a:solidFill>
              <a:srgbClr val="333399"/>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rtlCol="0" anchor="ctr"/>
          <a:lstStyle/>
          <a:p>
            <a:pPr algn="ctr"/>
            <a:r>
              <a:rPr lang="ja-JP" altLang="en-US" sz="1100" b="1" dirty="0" smtClean="0">
                <a:solidFill>
                  <a:srgbClr val="333399"/>
                </a:solidFill>
                <a:latin typeface="+mn-ea"/>
              </a:rPr>
              <a:t>リロカリクリ（㈱）</a:t>
            </a:r>
            <a:endParaRPr lang="ja-JP" altLang="en-US" sz="1100" b="1" dirty="0">
              <a:solidFill>
                <a:srgbClr val="333399"/>
              </a:solidFill>
              <a:latin typeface="+mn-ea"/>
            </a:endParaRPr>
          </a:p>
        </p:txBody>
      </p:sp>
      <p:cxnSp>
        <p:nvCxnSpPr>
          <p:cNvPr id="31" name="カギ線コネクタ 30"/>
          <p:cNvCxnSpPr>
            <a:stCxn id="23" idx="3"/>
            <a:endCxn id="29" idx="1"/>
          </p:cNvCxnSpPr>
          <p:nvPr/>
        </p:nvCxnSpPr>
        <p:spPr>
          <a:xfrm flipV="1">
            <a:off x="1849198" y="3941255"/>
            <a:ext cx="1129028" cy="654125"/>
          </a:xfrm>
          <a:prstGeom prst="bentConnector3">
            <a:avLst>
              <a:gd name="adj1" fmla="val 23135"/>
            </a:avLst>
          </a:prstGeom>
          <a:ln>
            <a:tailEnd type="triangle"/>
          </a:ln>
        </p:spPr>
        <p:style>
          <a:lnRef idx="1">
            <a:schemeClr val="dk1"/>
          </a:lnRef>
          <a:fillRef idx="0">
            <a:schemeClr val="dk1"/>
          </a:fillRef>
          <a:effectRef idx="0">
            <a:schemeClr val="dk1"/>
          </a:effectRef>
          <a:fontRef idx="minor">
            <a:schemeClr val="tx1"/>
          </a:fontRef>
        </p:style>
      </p:cxnSp>
      <p:cxnSp>
        <p:nvCxnSpPr>
          <p:cNvPr id="32" name="カギ線コネクタ 31"/>
          <p:cNvCxnSpPr>
            <a:stCxn id="23" idx="3"/>
            <a:endCxn id="27" idx="1"/>
          </p:cNvCxnSpPr>
          <p:nvPr/>
        </p:nvCxnSpPr>
        <p:spPr>
          <a:xfrm>
            <a:off x="1849198" y="4595380"/>
            <a:ext cx="1129028" cy="119730"/>
          </a:xfrm>
          <a:prstGeom prst="bentConnector3">
            <a:avLst>
              <a:gd name="adj1" fmla="val 23530"/>
            </a:avLst>
          </a:prstGeom>
          <a:ln>
            <a:tailEnd type="triangle"/>
          </a:ln>
        </p:spPr>
        <p:style>
          <a:lnRef idx="1">
            <a:schemeClr val="dk1"/>
          </a:lnRef>
          <a:fillRef idx="0">
            <a:schemeClr val="dk1"/>
          </a:fillRef>
          <a:effectRef idx="0">
            <a:schemeClr val="dk1"/>
          </a:effectRef>
          <a:fontRef idx="minor">
            <a:schemeClr val="tx1"/>
          </a:fontRef>
        </p:style>
      </p:cxnSp>
      <p:cxnSp>
        <p:nvCxnSpPr>
          <p:cNvPr id="33" name="カギ線コネクタ 32"/>
          <p:cNvCxnSpPr>
            <a:stCxn id="23" idx="3"/>
            <a:endCxn id="24" idx="1"/>
          </p:cNvCxnSpPr>
          <p:nvPr/>
        </p:nvCxnSpPr>
        <p:spPr>
          <a:xfrm flipV="1">
            <a:off x="1849198" y="4312309"/>
            <a:ext cx="1129028" cy="283071"/>
          </a:xfrm>
          <a:prstGeom prst="bentConnector3">
            <a:avLst>
              <a:gd name="adj1" fmla="val 23135"/>
            </a:avLst>
          </a:prstGeom>
          <a:ln>
            <a:tailEnd type="triangle"/>
          </a:ln>
        </p:spPr>
        <p:style>
          <a:lnRef idx="1">
            <a:schemeClr val="dk1"/>
          </a:lnRef>
          <a:fillRef idx="0">
            <a:schemeClr val="dk1"/>
          </a:fillRef>
          <a:effectRef idx="0">
            <a:schemeClr val="dk1"/>
          </a:effectRef>
          <a:fontRef idx="minor">
            <a:schemeClr val="tx1"/>
          </a:fontRef>
        </p:style>
      </p:cxnSp>
      <p:cxnSp>
        <p:nvCxnSpPr>
          <p:cNvPr id="34" name="カギ線コネクタ 33"/>
          <p:cNvCxnSpPr>
            <a:stCxn id="23" idx="3"/>
            <a:endCxn id="26" idx="1"/>
          </p:cNvCxnSpPr>
          <p:nvPr/>
        </p:nvCxnSpPr>
        <p:spPr>
          <a:xfrm>
            <a:off x="1849198" y="4595380"/>
            <a:ext cx="1118194" cy="465435"/>
          </a:xfrm>
          <a:prstGeom prst="bentConnector3">
            <a:avLst>
              <a:gd name="adj1" fmla="val 22934"/>
            </a:avLst>
          </a:prstGeom>
          <a:ln>
            <a:tailEnd type="triangle"/>
          </a:ln>
        </p:spPr>
        <p:style>
          <a:lnRef idx="1">
            <a:schemeClr val="dk1"/>
          </a:lnRef>
          <a:fillRef idx="0">
            <a:schemeClr val="dk1"/>
          </a:fillRef>
          <a:effectRef idx="0">
            <a:schemeClr val="dk1"/>
          </a:effectRef>
          <a:fontRef idx="minor">
            <a:schemeClr val="tx1"/>
          </a:fontRef>
        </p:style>
      </p:cxnSp>
      <p:cxnSp>
        <p:nvCxnSpPr>
          <p:cNvPr id="35" name="カギ線コネクタ 34"/>
          <p:cNvCxnSpPr>
            <a:stCxn id="23" idx="3"/>
            <a:endCxn id="30" idx="1"/>
          </p:cNvCxnSpPr>
          <p:nvPr/>
        </p:nvCxnSpPr>
        <p:spPr>
          <a:xfrm>
            <a:off x="1849198" y="4595380"/>
            <a:ext cx="1127674" cy="896269"/>
          </a:xfrm>
          <a:prstGeom prst="bentConnector3">
            <a:avLst>
              <a:gd name="adj1" fmla="val 23103"/>
            </a:avLst>
          </a:prstGeom>
          <a:ln>
            <a:tailEnd type="triangle"/>
          </a:ln>
        </p:spPr>
        <p:style>
          <a:lnRef idx="1">
            <a:schemeClr val="dk1"/>
          </a:lnRef>
          <a:fillRef idx="0">
            <a:schemeClr val="dk1"/>
          </a:fillRef>
          <a:effectRef idx="0">
            <a:schemeClr val="dk1"/>
          </a:effectRef>
          <a:fontRef idx="minor">
            <a:schemeClr val="tx1"/>
          </a:fontRef>
        </p:style>
      </p:cxnSp>
      <p:sp>
        <p:nvSpPr>
          <p:cNvPr id="36" name="角丸四角形 35"/>
          <p:cNvSpPr/>
          <p:nvPr/>
        </p:nvSpPr>
        <p:spPr>
          <a:xfrm>
            <a:off x="975128" y="3476366"/>
            <a:ext cx="3236832" cy="2392813"/>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1027275" y="3532324"/>
            <a:ext cx="1290120" cy="261610"/>
          </a:xfrm>
          <a:prstGeom prst="rect">
            <a:avLst/>
          </a:prstGeom>
          <a:noFill/>
        </p:spPr>
        <p:txBody>
          <a:bodyPr wrap="square" rtlCol="0">
            <a:spAutoFit/>
          </a:bodyPr>
          <a:lstStyle/>
          <a:p>
            <a:r>
              <a:rPr kumimoji="1" lang="ja-JP" altLang="en-US" sz="1100" dirty="0" smtClean="0"/>
              <a:t>連携体制</a:t>
            </a:r>
            <a:endParaRPr kumimoji="1" lang="ja-JP" altLang="en-US" sz="1100" dirty="0"/>
          </a:p>
        </p:txBody>
      </p:sp>
      <p:sp>
        <p:nvSpPr>
          <p:cNvPr id="42" name="テキスト ボックス 41"/>
          <p:cNvSpPr txBox="1"/>
          <p:nvPr/>
        </p:nvSpPr>
        <p:spPr>
          <a:xfrm>
            <a:off x="2110275" y="3644119"/>
            <a:ext cx="715555" cy="338554"/>
          </a:xfrm>
          <a:prstGeom prst="rect">
            <a:avLst/>
          </a:prstGeom>
          <a:noFill/>
        </p:spPr>
        <p:txBody>
          <a:bodyPr wrap="square" rtlCol="0">
            <a:spAutoFit/>
          </a:bodyPr>
          <a:lstStyle/>
          <a:p>
            <a:r>
              <a:rPr kumimoji="1" lang="ja-JP" altLang="en-US" sz="800" dirty="0" smtClean="0"/>
              <a:t>①設計関係の業務委託</a:t>
            </a:r>
            <a:endParaRPr kumimoji="1" lang="ja-JP" altLang="en-US" sz="800" dirty="0"/>
          </a:p>
        </p:txBody>
      </p:sp>
      <p:sp>
        <p:nvSpPr>
          <p:cNvPr id="43" name="テキスト ボックス 42"/>
          <p:cNvSpPr txBox="1"/>
          <p:nvPr/>
        </p:nvSpPr>
        <p:spPr>
          <a:xfrm>
            <a:off x="2117153" y="4275096"/>
            <a:ext cx="859719" cy="461665"/>
          </a:xfrm>
          <a:prstGeom prst="rect">
            <a:avLst/>
          </a:prstGeom>
          <a:noFill/>
        </p:spPr>
        <p:txBody>
          <a:bodyPr wrap="square" rtlCol="0">
            <a:spAutoFit/>
          </a:bodyPr>
          <a:lstStyle/>
          <a:p>
            <a:r>
              <a:rPr kumimoji="1" lang="ja-JP" altLang="en-US" sz="800" dirty="0" smtClean="0"/>
              <a:t>③行政との連携及び事務関係の業務委託</a:t>
            </a:r>
            <a:endParaRPr kumimoji="1" lang="ja-JP" altLang="en-US" sz="800" dirty="0"/>
          </a:p>
        </p:txBody>
      </p:sp>
      <p:sp>
        <p:nvSpPr>
          <p:cNvPr id="44" name="テキスト ボックス 43"/>
          <p:cNvSpPr txBox="1"/>
          <p:nvPr/>
        </p:nvSpPr>
        <p:spPr>
          <a:xfrm>
            <a:off x="2102484" y="4697623"/>
            <a:ext cx="908583" cy="338554"/>
          </a:xfrm>
          <a:prstGeom prst="rect">
            <a:avLst/>
          </a:prstGeom>
          <a:noFill/>
        </p:spPr>
        <p:txBody>
          <a:bodyPr wrap="square" rtlCol="0">
            <a:spAutoFit/>
          </a:bodyPr>
          <a:lstStyle/>
          <a:p>
            <a:r>
              <a:rPr kumimoji="1" lang="ja-JP" altLang="en-US" sz="800" dirty="0" smtClean="0"/>
              <a:t>④不動産法律関係のアドバイス</a:t>
            </a:r>
            <a:endParaRPr kumimoji="1" lang="ja-JP" altLang="en-US" sz="800" dirty="0"/>
          </a:p>
        </p:txBody>
      </p:sp>
      <p:sp>
        <p:nvSpPr>
          <p:cNvPr id="45" name="テキスト ボックス 44"/>
          <p:cNvSpPr txBox="1"/>
          <p:nvPr/>
        </p:nvSpPr>
        <p:spPr>
          <a:xfrm>
            <a:off x="2087789" y="5052568"/>
            <a:ext cx="865250" cy="461665"/>
          </a:xfrm>
          <a:prstGeom prst="rect">
            <a:avLst/>
          </a:prstGeom>
          <a:noFill/>
        </p:spPr>
        <p:txBody>
          <a:bodyPr wrap="square" rtlCol="0">
            <a:spAutoFit/>
          </a:bodyPr>
          <a:lstStyle/>
          <a:p>
            <a:r>
              <a:rPr kumimoji="1" lang="ja-JP" altLang="en-US" sz="800" dirty="0" smtClean="0"/>
              <a:t>⑤栗原市での空き家利活用のアドバイス</a:t>
            </a:r>
            <a:endParaRPr kumimoji="1" lang="ja-JP" altLang="en-US" sz="800" dirty="0"/>
          </a:p>
        </p:txBody>
      </p:sp>
      <p:sp>
        <p:nvSpPr>
          <p:cNvPr id="46" name="テキスト ボックス 45"/>
          <p:cNvSpPr txBox="1"/>
          <p:nvPr/>
        </p:nvSpPr>
        <p:spPr>
          <a:xfrm>
            <a:off x="2084945" y="5473036"/>
            <a:ext cx="891927" cy="338554"/>
          </a:xfrm>
          <a:prstGeom prst="rect">
            <a:avLst/>
          </a:prstGeom>
          <a:noFill/>
        </p:spPr>
        <p:txBody>
          <a:bodyPr wrap="square" rtlCol="0">
            <a:spAutoFit/>
          </a:bodyPr>
          <a:lstStyle/>
          <a:p>
            <a:r>
              <a:rPr lang="ja-JP" altLang="en-US" sz="800" dirty="0"/>
              <a:t>⑥</a:t>
            </a:r>
            <a:r>
              <a:rPr kumimoji="1" lang="ja-JP" altLang="en-US" sz="800" dirty="0" smtClean="0"/>
              <a:t>加美町での移住者等の紹介</a:t>
            </a:r>
            <a:endParaRPr kumimoji="1" lang="ja-JP" altLang="en-US" sz="800" dirty="0"/>
          </a:p>
        </p:txBody>
      </p:sp>
      <p:sp>
        <p:nvSpPr>
          <p:cNvPr id="47" name="角丸四角形 46"/>
          <p:cNvSpPr/>
          <p:nvPr/>
        </p:nvSpPr>
        <p:spPr>
          <a:xfrm>
            <a:off x="1557017" y="6320363"/>
            <a:ext cx="1941315" cy="22392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t>空き家</a:t>
            </a:r>
            <a:r>
              <a:rPr kumimoji="1" lang="ja-JP" altLang="en-US" sz="1200" dirty="0" smtClean="0"/>
              <a:t>所有者・移住希望者</a:t>
            </a:r>
            <a:endParaRPr kumimoji="1" lang="ja-JP" altLang="en-US" sz="1200" dirty="0"/>
          </a:p>
        </p:txBody>
      </p:sp>
      <p:sp>
        <p:nvSpPr>
          <p:cNvPr id="48" name="角丸四角形 47"/>
          <p:cNvSpPr/>
          <p:nvPr/>
        </p:nvSpPr>
        <p:spPr>
          <a:xfrm>
            <a:off x="899592" y="6029644"/>
            <a:ext cx="1261518" cy="187987"/>
          </a:xfrm>
          <a:prstGeom prst="round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r>
              <a:rPr lang="ja-JP" altLang="en-US" sz="800" dirty="0" smtClean="0"/>
              <a:t>セミナー開催　情報提供</a:t>
            </a:r>
            <a:endParaRPr lang="en-US" altLang="ja-JP" sz="800" dirty="0"/>
          </a:p>
        </p:txBody>
      </p:sp>
      <p:sp>
        <p:nvSpPr>
          <p:cNvPr id="49" name="下矢印 48"/>
          <p:cNvSpPr/>
          <p:nvPr/>
        </p:nvSpPr>
        <p:spPr>
          <a:xfrm>
            <a:off x="2024299" y="5918455"/>
            <a:ext cx="382397" cy="3799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下矢印 49"/>
          <p:cNvSpPr/>
          <p:nvPr/>
        </p:nvSpPr>
        <p:spPr>
          <a:xfrm rot="10800000">
            <a:off x="2634632" y="5903578"/>
            <a:ext cx="382397" cy="3799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角丸四角形 50"/>
          <p:cNvSpPr/>
          <p:nvPr/>
        </p:nvSpPr>
        <p:spPr>
          <a:xfrm>
            <a:off x="2958794" y="6058934"/>
            <a:ext cx="1261518" cy="187987"/>
          </a:xfrm>
          <a:prstGeom prst="round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r>
              <a:rPr lang="ja-JP" altLang="en-US" sz="800" dirty="0" smtClean="0"/>
              <a:t>相談</a:t>
            </a:r>
            <a:endParaRPr lang="en-US" altLang="ja-JP" sz="800" dirty="0"/>
          </a:p>
        </p:txBody>
      </p:sp>
      <p:sp>
        <p:nvSpPr>
          <p:cNvPr id="52" name="角丸四角形 51"/>
          <p:cNvSpPr/>
          <p:nvPr/>
        </p:nvSpPr>
        <p:spPr>
          <a:xfrm>
            <a:off x="2980431" y="3532805"/>
            <a:ext cx="1001887" cy="247733"/>
          </a:xfrm>
          <a:prstGeom prst="roundRect">
            <a:avLst/>
          </a:prstGeom>
          <a:solidFill>
            <a:schemeClr val="accent6">
              <a:lumMod val="20000"/>
              <a:lumOff val="80000"/>
            </a:schemeClr>
          </a:solidFill>
          <a:ln w="19050" cap="flat" cmpd="sng" algn="ctr">
            <a:solidFill>
              <a:srgbClr val="333399"/>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rtlCol="0" anchor="ctr"/>
          <a:lstStyle/>
          <a:p>
            <a:pPr algn="ctr"/>
            <a:r>
              <a:rPr lang="ja-JP" altLang="en-US" sz="1000" b="1" dirty="0" smtClean="0">
                <a:solidFill>
                  <a:srgbClr val="333399"/>
                </a:solidFill>
                <a:latin typeface="+mn-ea"/>
              </a:rPr>
              <a:t>㈱</a:t>
            </a:r>
            <a:r>
              <a:rPr lang="en-US" altLang="ja-JP" sz="1000" b="1" dirty="0" err="1" smtClean="0">
                <a:solidFill>
                  <a:srgbClr val="333399"/>
                </a:solidFill>
                <a:latin typeface="+mn-ea"/>
              </a:rPr>
              <a:t>THREEe</a:t>
            </a:r>
            <a:endParaRPr lang="ja-JP" altLang="en-US" sz="1000" b="1" dirty="0">
              <a:solidFill>
                <a:srgbClr val="333399"/>
              </a:solidFill>
              <a:latin typeface="+mn-ea"/>
            </a:endParaRPr>
          </a:p>
        </p:txBody>
      </p:sp>
      <p:cxnSp>
        <p:nvCxnSpPr>
          <p:cNvPr id="53" name="カギ線コネクタ 52"/>
          <p:cNvCxnSpPr>
            <a:stCxn id="23" idx="3"/>
            <a:endCxn id="52" idx="1"/>
          </p:cNvCxnSpPr>
          <p:nvPr/>
        </p:nvCxnSpPr>
        <p:spPr>
          <a:xfrm flipV="1">
            <a:off x="1849198" y="3656672"/>
            <a:ext cx="1131233" cy="938708"/>
          </a:xfrm>
          <a:prstGeom prst="bentConnector3">
            <a:avLst>
              <a:gd name="adj1" fmla="val 23187"/>
            </a:avLst>
          </a:prstGeom>
          <a:ln>
            <a:tailEnd type="triangle"/>
          </a:ln>
        </p:spPr>
        <p:style>
          <a:lnRef idx="1">
            <a:schemeClr val="dk1"/>
          </a:lnRef>
          <a:fillRef idx="0">
            <a:schemeClr val="dk1"/>
          </a:fillRef>
          <a:effectRef idx="0">
            <a:schemeClr val="dk1"/>
          </a:effectRef>
          <a:fontRef idx="minor">
            <a:schemeClr val="tx1"/>
          </a:fontRef>
        </p:style>
      </p:cxnSp>
      <p:sp>
        <p:nvSpPr>
          <p:cNvPr id="54" name="テキスト ボックス 53"/>
          <p:cNvSpPr txBox="1"/>
          <p:nvPr/>
        </p:nvSpPr>
        <p:spPr>
          <a:xfrm>
            <a:off x="2121223" y="3944678"/>
            <a:ext cx="715555" cy="338554"/>
          </a:xfrm>
          <a:prstGeom prst="rect">
            <a:avLst/>
          </a:prstGeom>
          <a:noFill/>
        </p:spPr>
        <p:txBody>
          <a:bodyPr wrap="square" rtlCol="0">
            <a:spAutoFit/>
          </a:bodyPr>
          <a:lstStyle/>
          <a:p>
            <a:r>
              <a:rPr kumimoji="1" lang="ja-JP" altLang="en-US" sz="800" dirty="0" smtClean="0"/>
              <a:t>②建物改修の実行</a:t>
            </a:r>
            <a:endParaRPr kumimoji="1" lang="ja-JP" altLang="en-US" sz="800" dirty="0"/>
          </a:p>
        </p:txBody>
      </p:sp>
      <p:pic>
        <p:nvPicPr>
          <p:cNvPr id="55" name="図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2754" y="2204864"/>
            <a:ext cx="747252" cy="581522"/>
          </a:xfrm>
          <a:prstGeom prst="rect">
            <a:avLst/>
          </a:prstGeom>
        </p:spPr>
      </p:pic>
      <p:sp>
        <p:nvSpPr>
          <p:cNvPr id="56" name="テキスト ボックス 55"/>
          <p:cNvSpPr txBox="1"/>
          <p:nvPr/>
        </p:nvSpPr>
        <p:spPr>
          <a:xfrm>
            <a:off x="8289643" y="2267361"/>
            <a:ext cx="674845" cy="276999"/>
          </a:xfrm>
          <a:prstGeom prst="rect">
            <a:avLst/>
          </a:prstGeom>
          <a:noFill/>
        </p:spPr>
        <p:txBody>
          <a:bodyPr wrap="square" rtlCol="0">
            <a:spAutoFit/>
          </a:bodyPr>
          <a:lstStyle/>
          <a:p>
            <a:r>
              <a:rPr kumimoji="1" lang="ja-JP" altLang="en-US" sz="1200" dirty="0" smtClean="0">
                <a:latin typeface="+mn-ea"/>
                <a:ea typeface="+mn-ea"/>
              </a:rPr>
              <a:t>改修前</a:t>
            </a:r>
            <a:endParaRPr kumimoji="1" lang="ja-JP" altLang="en-US" sz="1200" dirty="0">
              <a:latin typeface="+mn-ea"/>
              <a:ea typeface="+mn-ea"/>
            </a:endParaRPr>
          </a:p>
        </p:txBody>
      </p:sp>
      <p:pic>
        <p:nvPicPr>
          <p:cNvPr id="57" name="図 5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80502" y="2800069"/>
            <a:ext cx="837444" cy="627942"/>
          </a:xfrm>
          <a:prstGeom prst="rect">
            <a:avLst/>
          </a:prstGeom>
        </p:spPr>
      </p:pic>
      <p:sp>
        <p:nvSpPr>
          <p:cNvPr id="58" name="テキスト ボックス 57"/>
          <p:cNvSpPr txBox="1"/>
          <p:nvPr/>
        </p:nvSpPr>
        <p:spPr>
          <a:xfrm>
            <a:off x="7380312" y="3045072"/>
            <a:ext cx="674845" cy="276999"/>
          </a:xfrm>
          <a:prstGeom prst="rect">
            <a:avLst/>
          </a:prstGeom>
          <a:noFill/>
        </p:spPr>
        <p:txBody>
          <a:bodyPr wrap="square" rtlCol="0">
            <a:spAutoFit/>
          </a:bodyPr>
          <a:lstStyle/>
          <a:p>
            <a:r>
              <a:rPr kumimoji="1" lang="ja-JP" altLang="en-US" sz="1200" dirty="0" smtClean="0">
                <a:latin typeface="+mn-ea"/>
                <a:ea typeface="+mn-ea"/>
              </a:rPr>
              <a:t>改修中</a:t>
            </a:r>
            <a:endParaRPr kumimoji="1" lang="ja-JP" altLang="en-US" sz="1200" dirty="0">
              <a:latin typeface="+mn-ea"/>
              <a:ea typeface="+mn-ea"/>
            </a:endParaRPr>
          </a:p>
        </p:txBody>
      </p:sp>
      <p:pic>
        <p:nvPicPr>
          <p:cNvPr id="59" name="図 5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21901" y="3533768"/>
            <a:ext cx="773584" cy="580187"/>
          </a:xfrm>
          <a:prstGeom prst="rect">
            <a:avLst/>
          </a:prstGeom>
        </p:spPr>
      </p:pic>
      <p:sp>
        <p:nvSpPr>
          <p:cNvPr id="60" name="テキスト ボックス 59"/>
          <p:cNvSpPr txBox="1"/>
          <p:nvPr/>
        </p:nvSpPr>
        <p:spPr>
          <a:xfrm>
            <a:off x="7361613" y="3705674"/>
            <a:ext cx="674845" cy="276999"/>
          </a:xfrm>
          <a:prstGeom prst="rect">
            <a:avLst/>
          </a:prstGeom>
          <a:noFill/>
        </p:spPr>
        <p:txBody>
          <a:bodyPr wrap="square" rtlCol="0">
            <a:spAutoFit/>
          </a:bodyPr>
          <a:lstStyle/>
          <a:p>
            <a:r>
              <a:rPr kumimoji="1" lang="ja-JP" altLang="en-US" sz="1200" dirty="0" smtClean="0">
                <a:latin typeface="+mn-ea"/>
                <a:ea typeface="+mn-ea"/>
              </a:rPr>
              <a:t>検討会</a:t>
            </a:r>
            <a:endParaRPr kumimoji="1" lang="ja-JP" altLang="en-US" sz="1200" dirty="0">
              <a:latin typeface="+mn-ea"/>
              <a:ea typeface="+mn-ea"/>
            </a:endParaRPr>
          </a:p>
        </p:txBody>
      </p:sp>
      <p:pic>
        <p:nvPicPr>
          <p:cNvPr id="61" name="図 6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7324512" y="4336468"/>
            <a:ext cx="823735" cy="617941"/>
          </a:xfrm>
          <a:prstGeom prst="rect">
            <a:avLst/>
          </a:prstGeom>
        </p:spPr>
      </p:pic>
      <p:sp>
        <p:nvSpPr>
          <p:cNvPr id="62" name="テキスト ボックス 61"/>
          <p:cNvSpPr txBox="1"/>
          <p:nvPr/>
        </p:nvSpPr>
        <p:spPr>
          <a:xfrm>
            <a:off x="8150815" y="4317368"/>
            <a:ext cx="741330" cy="461665"/>
          </a:xfrm>
          <a:prstGeom prst="rect">
            <a:avLst/>
          </a:prstGeom>
          <a:noFill/>
        </p:spPr>
        <p:txBody>
          <a:bodyPr wrap="square" rtlCol="0">
            <a:spAutoFit/>
          </a:bodyPr>
          <a:lstStyle/>
          <a:p>
            <a:r>
              <a:rPr kumimoji="1" lang="ja-JP" altLang="en-US" sz="1200" dirty="0" smtClean="0">
                <a:latin typeface="+mn-ea"/>
                <a:ea typeface="+mn-ea"/>
              </a:rPr>
              <a:t>栗原セミナー</a:t>
            </a:r>
            <a:endParaRPr kumimoji="1" lang="ja-JP" altLang="en-US" sz="1200" dirty="0">
              <a:latin typeface="+mn-ea"/>
              <a:ea typeface="+mn-ea"/>
            </a:endParaRPr>
          </a:p>
        </p:txBody>
      </p:sp>
      <p:sp>
        <p:nvSpPr>
          <p:cNvPr id="63" name="テキスト ボックス 62"/>
          <p:cNvSpPr txBox="1"/>
          <p:nvPr/>
        </p:nvSpPr>
        <p:spPr>
          <a:xfrm>
            <a:off x="7349516" y="5021676"/>
            <a:ext cx="741330" cy="461665"/>
          </a:xfrm>
          <a:prstGeom prst="rect">
            <a:avLst/>
          </a:prstGeom>
          <a:noFill/>
        </p:spPr>
        <p:txBody>
          <a:bodyPr wrap="square" rtlCol="0">
            <a:spAutoFit/>
          </a:bodyPr>
          <a:lstStyle/>
          <a:p>
            <a:r>
              <a:rPr kumimoji="1" lang="ja-JP" altLang="en-US" sz="1200" dirty="0" smtClean="0">
                <a:latin typeface="+mn-ea"/>
                <a:ea typeface="+mn-ea"/>
              </a:rPr>
              <a:t>加美</a:t>
            </a:r>
            <a:endParaRPr kumimoji="1" lang="en-US" altLang="ja-JP" sz="1200" dirty="0" smtClean="0">
              <a:latin typeface="+mn-ea"/>
              <a:ea typeface="+mn-ea"/>
            </a:endParaRPr>
          </a:p>
          <a:p>
            <a:r>
              <a:rPr kumimoji="1" lang="ja-JP" altLang="en-US" sz="1200" dirty="0" smtClean="0">
                <a:latin typeface="+mn-ea"/>
                <a:ea typeface="+mn-ea"/>
              </a:rPr>
              <a:t>セミナー</a:t>
            </a:r>
            <a:endParaRPr kumimoji="1" lang="ja-JP" altLang="en-US" sz="1200" dirty="0">
              <a:latin typeface="+mn-ea"/>
              <a:ea typeface="+mn-ea"/>
            </a:endParaRPr>
          </a:p>
        </p:txBody>
      </p:sp>
      <p:pic>
        <p:nvPicPr>
          <p:cNvPr id="64" name="図 6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178530" y="4979117"/>
            <a:ext cx="785958" cy="589469"/>
          </a:xfrm>
          <a:prstGeom prst="rect">
            <a:avLst/>
          </a:prstGeom>
        </p:spPr>
      </p:pic>
      <p:sp>
        <p:nvSpPr>
          <p:cNvPr id="65" name="テキスト ボックス 64"/>
          <p:cNvSpPr txBox="1"/>
          <p:nvPr/>
        </p:nvSpPr>
        <p:spPr>
          <a:xfrm>
            <a:off x="7302336" y="6072219"/>
            <a:ext cx="720080" cy="461665"/>
          </a:xfrm>
          <a:prstGeom prst="rect">
            <a:avLst/>
          </a:prstGeom>
          <a:noFill/>
        </p:spPr>
        <p:txBody>
          <a:bodyPr wrap="square" rtlCol="0">
            <a:spAutoFit/>
          </a:bodyPr>
          <a:lstStyle/>
          <a:p>
            <a:r>
              <a:rPr kumimoji="1" lang="ja-JP" altLang="en-US" sz="1200" dirty="0" smtClean="0">
                <a:latin typeface="+mn-ea"/>
                <a:ea typeface="+mn-ea"/>
              </a:rPr>
              <a:t>実習中の模様</a:t>
            </a:r>
            <a:endParaRPr kumimoji="1" lang="ja-JP" altLang="en-US" sz="1200" dirty="0">
              <a:latin typeface="+mn-ea"/>
              <a:ea typeface="+mn-ea"/>
            </a:endParaRPr>
          </a:p>
        </p:txBody>
      </p:sp>
      <p:pic>
        <p:nvPicPr>
          <p:cNvPr id="66" name="図 6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36458" y="5954092"/>
            <a:ext cx="814018" cy="611079"/>
          </a:xfrm>
          <a:prstGeom prst="rect">
            <a:avLst/>
          </a:prstGeom>
        </p:spPr>
      </p:pic>
    </p:spTree>
    <p:extLst>
      <p:ext uri="{BB962C8B-B14F-4D97-AF65-F5344CB8AC3E}">
        <p14:creationId xmlns:p14="http://schemas.microsoft.com/office/powerpoint/2010/main" val="4130388465"/>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Franklin Gothic Medium"/>
        <a:ea typeface="HG創英角ｺﾞｼｯｸUB"/>
        <a:cs typeface=""/>
      </a:majorFont>
      <a:minorFont>
        <a:latin typeface="Franklin Gothic Book"/>
        <a:ea typeface="HGPｺﾞｼｯｸ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5154908F-1419-4CAC-B4AE-9298353669D5}" vid="{E00009AC-6EF1-4080-B073-2679ADBAC50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3653</TotalTime>
  <Words>437</Words>
  <Application>Microsoft Office PowerPoint</Application>
  <PresentationFormat>画面に合わせる (4:3)</PresentationFormat>
  <Paragraphs>61</Paragraphs>
  <Slides>1</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HGPｺﾞｼｯｸM</vt:lpstr>
      <vt:lpstr>HGP創英角ｺﾞｼｯｸUB</vt:lpstr>
      <vt:lpstr>HG創英角ｺﾞｼｯｸUB</vt:lpstr>
      <vt:lpstr>ＭＳ Ｐゴシック</vt:lpstr>
      <vt:lpstr>Arial</vt:lpstr>
      <vt:lpstr>Calibri</vt:lpstr>
      <vt:lpstr>Franklin Gothic Book</vt:lpstr>
      <vt:lpstr>Franklin Gothic Medium</vt:lpstr>
      <vt:lpstr>Times New Roman</vt:lpstr>
      <vt:lpstr>Wingdings</vt:lpstr>
      <vt:lpstr>標準デザイン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団体名</dc:title>
  <dc:creator>なし</dc:creator>
  <cp:lastModifiedBy>磯脇 賢二</cp:lastModifiedBy>
  <cp:revision>203</cp:revision>
  <cp:lastPrinted>2023-01-06T12:57:06Z</cp:lastPrinted>
  <dcterms:created xsi:type="dcterms:W3CDTF">2016-03-28T11:09:17Z</dcterms:created>
  <dcterms:modified xsi:type="dcterms:W3CDTF">2024-02-27T13:28:40Z</dcterms:modified>
</cp:coreProperties>
</file>