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88163" cy="10020300"/>
  <p:embeddedFontLst>
    <p:embeddedFont>
      <p:font typeface="Gill Sans" panose="020B0600070205080204" charset="0"/>
      <p:regular r:id="rId12"/>
      <p:bold r:id="rId13"/>
    </p:embeddedFont>
    <p:embeddedFont>
      <p:font typeface="HGSｺﾞｼｯｸE" panose="020B0900000000000000" pitchFamily="50" charset="-128"/>
      <p:regular r:id="rId14"/>
    </p:embeddedFont>
    <p:embeddedFont>
      <p:font typeface="Tw Cen MT" panose="020B0602020104020603" pitchFamily="34" charset="0"/>
      <p:regular r:id="rId15"/>
      <p:bold r:id="rId16"/>
    </p:embeddedFont>
    <p:embeddedFont>
      <p:font typeface="Tw Cen MT Condensed" panose="020B0606020104020203" pitchFamily="34" charset="0"/>
      <p:regular r:id="rId17"/>
    </p:embeddedFont>
    <p:embeddedFont>
      <p:font typeface="Wingdings 3" panose="05040102010807070707" pitchFamily="18" charset="2"/>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YjdD+/JIfmuCOvXlqS3XDHibQ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266AFB-176A-4461-A447-4AE44A67BE3C}">
  <a:tblStyle styleId="{D8266AFB-176A-4461-A447-4AE44A67BE3C}" styleName="Table_0">
    <a:wholeTbl>
      <a:tcTxStyle b="off" i="off">
        <a:font>
          <a:latin typeface="Gill Sans MT"/>
          <a:ea typeface="Gill Sans MT"/>
          <a:cs typeface="Gill Sans MT"/>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98" name="Google Shape;98;p1: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8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489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8086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155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8912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60202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5736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054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435238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58978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632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768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
          <p:cNvSpPr/>
          <p:nvPr/>
        </p:nvSpPr>
        <p:spPr>
          <a:xfrm>
            <a:off x="1" y="0"/>
            <a:ext cx="1219199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1"/>
          <p:cNvSpPr txBox="1">
            <a:spLocks noGrp="1"/>
          </p:cNvSpPr>
          <p:nvPr>
            <p:ph type="ctrTitle"/>
          </p:nvPr>
        </p:nvSpPr>
        <p:spPr>
          <a:xfrm>
            <a:off x="644848" y="954923"/>
            <a:ext cx="6146369" cy="46565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600"/>
              <a:buFont typeface="Arial"/>
              <a:buNone/>
            </a:pPr>
            <a:r>
              <a:rPr lang="en-US" sz="1600"/>
              <a:t>熊本県人吉市における「子ども第三の居場所」</a:t>
            </a:r>
            <a:br>
              <a:rPr lang="en-US" sz="1600"/>
            </a:br>
            <a:r>
              <a:rPr lang="en-US" sz="1600"/>
              <a:t>コミュニティモデルの運営（3年目）</a:t>
            </a:r>
            <a:br>
              <a:rPr lang="en-US" sz="1600"/>
            </a:br>
            <a:r>
              <a:rPr lang="en-US" sz="1600"/>
              <a:t>2024年度事業報告書</a:t>
            </a:r>
            <a:endParaRPr/>
          </a:p>
        </p:txBody>
      </p:sp>
      <p:sp>
        <p:nvSpPr>
          <p:cNvPr id="102" name="Google Shape;102;p1"/>
          <p:cNvSpPr txBox="1">
            <a:spLocks noGrp="1"/>
          </p:cNvSpPr>
          <p:nvPr>
            <p:ph type="subTitle" idx="1"/>
          </p:nvPr>
        </p:nvSpPr>
        <p:spPr>
          <a:xfrm>
            <a:off x="643157" y="5611476"/>
            <a:ext cx="5877385" cy="80299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None/>
            </a:pPr>
            <a:r>
              <a:rPr lang="en-US" sz="1600">
                <a:solidFill>
                  <a:srgbClr val="583600"/>
                </a:solidFill>
              </a:rPr>
              <a:t>社会福祉法人グリーンコープ</a:t>
            </a:r>
            <a:endParaRPr sz="1600">
              <a:solidFill>
                <a:srgbClr val="583600"/>
              </a:solidFill>
            </a:endParaRPr>
          </a:p>
          <a:p>
            <a:pPr marL="0" lvl="0" indent="0" algn="ctr" rtl="0">
              <a:lnSpc>
                <a:spcPct val="100000"/>
              </a:lnSpc>
              <a:spcBef>
                <a:spcPts val="700"/>
              </a:spcBef>
              <a:spcAft>
                <a:spcPts val="0"/>
              </a:spcAft>
              <a:buSzPts val="1600"/>
              <a:buNone/>
            </a:pPr>
            <a:r>
              <a:rPr lang="en-US" sz="1600">
                <a:solidFill>
                  <a:srgbClr val="583600"/>
                </a:solidFill>
              </a:rPr>
              <a:t>子どもの居場所　ひだまり </a:t>
            </a:r>
            <a:endParaRPr/>
          </a:p>
        </p:txBody>
      </p:sp>
      <p:sp>
        <p:nvSpPr>
          <p:cNvPr id="103" name="Google Shape;103;p1"/>
          <p:cNvSpPr/>
          <p:nvPr/>
        </p:nvSpPr>
        <p:spPr>
          <a:xfrm flipH="1">
            <a:off x="6909478" y="0"/>
            <a:ext cx="5282519" cy="6858000"/>
          </a:xfrm>
          <a:custGeom>
            <a:avLst/>
            <a:gdLst/>
            <a:ahLst/>
            <a:cxnLst/>
            <a:rect l="l" t="t" r="r" b="b"/>
            <a:pathLst>
              <a:path w="4992864" h="6858000" extrusionOk="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lt1"/>
          </a:solidFill>
          <a:ln>
            <a:noFill/>
          </a:ln>
        </p:spPr>
      </p:sp>
      <p:pic>
        <p:nvPicPr>
          <p:cNvPr id="104" name="Google Shape;104;p1"/>
          <p:cNvPicPr preferRelativeResize="0"/>
          <p:nvPr/>
        </p:nvPicPr>
        <p:blipFill rotWithShape="1">
          <a:blip r:embed="rId3">
            <a:alphaModFix/>
          </a:blip>
          <a:srcRect/>
          <a:stretch/>
        </p:blipFill>
        <p:spPr>
          <a:xfrm>
            <a:off x="5414582" y="5461516"/>
            <a:ext cx="1102912" cy="1102912"/>
          </a:xfrm>
          <a:prstGeom prst="rect">
            <a:avLst/>
          </a:prstGeom>
          <a:noFill/>
          <a:ln>
            <a:noFill/>
          </a:ln>
        </p:spPr>
      </p:pic>
      <p:pic>
        <p:nvPicPr>
          <p:cNvPr id="105" name="Google Shape;105;p1"/>
          <p:cNvPicPr preferRelativeResize="0"/>
          <p:nvPr/>
        </p:nvPicPr>
        <p:blipFill rotWithShape="1">
          <a:blip r:embed="rId4">
            <a:alphaModFix/>
          </a:blip>
          <a:srcRect l="19355" t="16488" r="807" b="12388"/>
          <a:stretch/>
        </p:blipFill>
        <p:spPr>
          <a:xfrm>
            <a:off x="6909478" y="1820711"/>
            <a:ext cx="4814208" cy="32165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Arial"/>
              <a:buNone/>
            </a:pPr>
            <a:r>
              <a:rPr lang="en-US"/>
              <a:t>事業計画</a:t>
            </a:r>
            <a:endParaRPr/>
          </a:p>
        </p:txBody>
      </p:sp>
      <p:sp>
        <p:nvSpPr>
          <p:cNvPr id="111" name="Google Shape;111;p2"/>
          <p:cNvSpPr txBox="1">
            <a:spLocks noGrp="1"/>
          </p:cNvSpPr>
          <p:nvPr>
            <p:ph idx="1"/>
          </p:nvPr>
        </p:nvSpPr>
        <p:spPr>
          <a:xfrm>
            <a:off x="762000" y="1128451"/>
            <a:ext cx="11079480" cy="4986599"/>
          </a:xfrm>
          <a:prstGeom prst="rect">
            <a:avLst/>
          </a:prstGeom>
          <a:noFill/>
          <a:ln>
            <a:noFill/>
          </a:ln>
        </p:spPr>
        <p:txBody>
          <a:bodyPr spcFirstLastPara="1" wrap="square" lIns="91425" tIns="45700" rIns="91425" bIns="45700" anchor="t" anchorCtr="0">
            <a:normAutofit fontScale="85000" lnSpcReduction="20000"/>
          </a:bodyPr>
          <a:lstStyle/>
          <a:p>
            <a:pPr marL="228600" lvl="0" indent="-217169" algn="l" rtl="0">
              <a:lnSpc>
                <a:spcPct val="110000"/>
              </a:lnSpc>
              <a:spcBef>
                <a:spcPts val="0"/>
              </a:spcBef>
              <a:spcAft>
                <a:spcPts val="0"/>
              </a:spcAft>
              <a:buSzPct val="100000"/>
              <a:buChar char="•"/>
            </a:pPr>
            <a:r>
              <a:rPr lang="en-US" sz="2400" b="1" u="sng" dirty="0" err="1"/>
              <a:t>目的</a:t>
            </a:r>
            <a:r>
              <a:rPr lang="en-US" sz="2400" dirty="0"/>
              <a:t>　　生き抜く力を育む「子ども第三の居場所」を運営する。行政、NPO、市民、企業の方々と協力し、誰一人取り残さない地域子育てコミュニティーをつくることで「みんなが、みんなの子どもを育てる社会」を目指す</a:t>
            </a:r>
            <a:endParaRPr sz="2400" dirty="0"/>
          </a:p>
          <a:p>
            <a:pPr marL="228600" lvl="0" indent="-217169" algn="l" rtl="0">
              <a:lnSpc>
                <a:spcPct val="110000"/>
              </a:lnSpc>
              <a:spcBef>
                <a:spcPts val="700"/>
              </a:spcBef>
              <a:spcAft>
                <a:spcPts val="0"/>
              </a:spcAft>
              <a:buSzPct val="100000"/>
              <a:buChar char="•"/>
            </a:pPr>
            <a:r>
              <a:rPr lang="en-US" sz="2400" b="1" u="sng" dirty="0" err="1"/>
              <a:t>目標</a:t>
            </a:r>
            <a:r>
              <a:rPr lang="en-US" sz="2400" dirty="0"/>
              <a:t>　　・2025年3月31日までに一日平均利用児童数を20名にする・ボランティア等の地域住民や、行政、学校との関係構築、多世代交流機会の提供・子どもの「経験の不足」を解消するような定期的なイベントを事業期間内に10回実施する</a:t>
            </a:r>
            <a:endParaRPr sz="2400" dirty="0"/>
          </a:p>
          <a:p>
            <a:pPr marL="228600" lvl="0" indent="-217169" algn="l" rtl="0">
              <a:lnSpc>
                <a:spcPct val="110000"/>
              </a:lnSpc>
              <a:spcBef>
                <a:spcPts val="700"/>
              </a:spcBef>
              <a:spcAft>
                <a:spcPts val="0"/>
              </a:spcAft>
              <a:buSzPct val="100000"/>
              <a:buChar char="•"/>
            </a:pPr>
            <a:r>
              <a:rPr lang="en-US" sz="2400" b="1" u="sng" dirty="0" err="1"/>
              <a:t>事業内容</a:t>
            </a:r>
            <a:r>
              <a:rPr lang="en-US" sz="2400" b="1" u="sng" dirty="0"/>
              <a:t>　</a:t>
            </a:r>
            <a:endParaRPr sz="2400" b="1" u="sng" dirty="0"/>
          </a:p>
          <a:p>
            <a:pPr marL="0" lvl="0" indent="0" algn="l" rtl="0">
              <a:lnSpc>
                <a:spcPct val="110000"/>
              </a:lnSpc>
              <a:spcBef>
                <a:spcPts val="700"/>
              </a:spcBef>
              <a:spcAft>
                <a:spcPts val="0"/>
              </a:spcAft>
              <a:buSzPct val="100000"/>
              <a:buNone/>
            </a:pPr>
            <a:r>
              <a:rPr lang="en-US" sz="2400" b="1" dirty="0"/>
              <a:t>　</a:t>
            </a:r>
            <a:r>
              <a:rPr lang="en-US" sz="2400" dirty="0" err="1"/>
              <a:t>熊本県人吉市における「子ども第三の居場所」コミュニティモデルの運営</a:t>
            </a:r>
            <a:endParaRPr sz="2400" dirty="0"/>
          </a:p>
          <a:p>
            <a:pPr marL="0" lvl="0" indent="0" algn="l" rtl="0">
              <a:lnSpc>
                <a:spcPct val="110000"/>
              </a:lnSpc>
              <a:spcBef>
                <a:spcPts val="700"/>
              </a:spcBef>
              <a:spcAft>
                <a:spcPts val="0"/>
              </a:spcAft>
              <a:buSzPct val="100000"/>
              <a:buNone/>
            </a:pPr>
            <a:r>
              <a:rPr lang="en-US" sz="2400" dirty="0"/>
              <a:t>（１）期間　202</a:t>
            </a:r>
            <a:r>
              <a:rPr lang="en-US" altLang="ja-JP" sz="2400" dirty="0"/>
              <a:t>4</a:t>
            </a:r>
            <a:r>
              <a:rPr lang="en-US" sz="2400" dirty="0"/>
              <a:t>年4月1日～202</a:t>
            </a:r>
            <a:r>
              <a:rPr lang="en-US" altLang="ja-JP" sz="2400" dirty="0"/>
              <a:t>5</a:t>
            </a:r>
            <a:r>
              <a:rPr lang="en-US" sz="2400" dirty="0"/>
              <a:t>年３月31日（週4日、14時から18時まで開所）</a:t>
            </a:r>
            <a:endParaRPr sz="2400" dirty="0"/>
          </a:p>
          <a:p>
            <a:pPr marL="0" lvl="0" indent="0" algn="l" rtl="0">
              <a:lnSpc>
                <a:spcPct val="110000"/>
              </a:lnSpc>
              <a:spcBef>
                <a:spcPts val="700"/>
              </a:spcBef>
              <a:spcAft>
                <a:spcPts val="0"/>
              </a:spcAft>
              <a:buSzPct val="100000"/>
              <a:buNone/>
            </a:pPr>
            <a:r>
              <a:rPr lang="en-US" sz="2400" dirty="0"/>
              <a:t>（２）場所　</a:t>
            </a:r>
            <a:r>
              <a:rPr lang="en-US" sz="2400" dirty="0" err="1"/>
              <a:t>熊本県人吉市</a:t>
            </a:r>
            <a:r>
              <a:rPr lang="en-US" sz="2400" dirty="0"/>
              <a:t>　</a:t>
            </a:r>
            <a:r>
              <a:rPr lang="en-US" sz="2400" dirty="0" err="1"/>
              <a:t>ヒトハレハウスいっとこ内</a:t>
            </a:r>
            <a:endParaRPr sz="2400" dirty="0"/>
          </a:p>
          <a:p>
            <a:pPr marL="0" lvl="0" indent="0" algn="l" rtl="0">
              <a:lnSpc>
                <a:spcPct val="110000"/>
              </a:lnSpc>
              <a:spcBef>
                <a:spcPts val="700"/>
              </a:spcBef>
              <a:spcAft>
                <a:spcPts val="0"/>
              </a:spcAft>
              <a:buSzPct val="100000"/>
              <a:buNone/>
            </a:pPr>
            <a:r>
              <a:rPr lang="en-US" sz="2400" dirty="0"/>
              <a:t>（３）対象　25名（家庭や自身に課題を抱えた小中学生を中心）</a:t>
            </a:r>
            <a:endParaRPr sz="2400" dirty="0"/>
          </a:p>
          <a:p>
            <a:pPr marL="0" lvl="0" indent="0" algn="l" rtl="0">
              <a:lnSpc>
                <a:spcPct val="110000"/>
              </a:lnSpc>
              <a:spcBef>
                <a:spcPts val="700"/>
              </a:spcBef>
              <a:spcAft>
                <a:spcPts val="0"/>
              </a:spcAft>
              <a:buSzPct val="100000"/>
              <a:buNone/>
            </a:pPr>
            <a:r>
              <a:rPr lang="en-US" sz="2400" dirty="0"/>
              <a:t>（４）内容　「子ども第三の居場所」をつくり、子どもや保護者との信頼関係を重視しながら、子どもたちの精神安定、多様な大人と関わる機会、被災児童へのケアを行い、社会的相続を補完する。また、料理や洗濯等の簡単な家事の練習等も盛り込み、子ども達の自立する力を伸ばす。</a:t>
            </a:r>
            <a:endParaRPr sz="2400"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Arial"/>
              <a:buNone/>
            </a:pPr>
            <a:r>
              <a:rPr lang="en-US"/>
              <a:t>開催回数　利用人数</a:t>
            </a:r>
            <a:endParaRPr/>
          </a:p>
        </p:txBody>
      </p:sp>
      <p:graphicFrame>
        <p:nvGraphicFramePr>
          <p:cNvPr id="117" name="Google Shape;117;p3"/>
          <p:cNvGraphicFramePr/>
          <p:nvPr/>
        </p:nvGraphicFramePr>
        <p:xfrm>
          <a:off x="933451" y="2039112"/>
          <a:ext cx="10889850" cy="3775765"/>
        </p:xfrm>
        <a:graphic>
          <a:graphicData uri="http://schemas.openxmlformats.org/drawingml/2006/table">
            <a:tbl>
              <a:tblPr firstRow="1" bandRow="1">
                <a:noFill/>
                <a:tableStyleId>{D8266AFB-176A-4461-A447-4AE44A67BE3C}</a:tableStyleId>
              </a:tblPr>
              <a:tblGrid>
                <a:gridCol w="1115475">
                  <a:extLst>
                    <a:ext uri="{9D8B030D-6E8A-4147-A177-3AD203B41FA5}">
                      <a16:colId xmlns:a16="http://schemas.microsoft.com/office/drawing/2014/main" val="20000"/>
                    </a:ext>
                  </a:extLst>
                </a:gridCol>
                <a:gridCol w="751875">
                  <a:extLst>
                    <a:ext uri="{9D8B030D-6E8A-4147-A177-3AD203B41FA5}">
                      <a16:colId xmlns:a16="http://schemas.microsoft.com/office/drawing/2014/main" val="20001"/>
                    </a:ext>
                  </a:extLst>
                </a:gridCol>
                <a:gridCol w="751875">
                  <a:extLst>
                    <a:ext uri="{9D8B030D-6E8A-4147-A177-3AD203B41FA5}">
                      <a16:colId xmlns:a16="http://schemas.microsoft.com/office/drawing/2014/main" val="20002"/>
                    </a:ext>
                  </a:extLst>
                </a:gridCol>
                <a:gridCol w="751875">
                  <a:extLst>
                    <a:ext uri="{9D8B030D-6E8A-4147-A177-3AD203B41FA5}">
                      <a16:colId xmlns:a16="http://schemas.microsoft.com/office/drawing/2014/main" val="20003"/>
                    </a:ext>
                  </a:extLst>
                </a:gridCol>
                <a:gridCol w="751875">
                  <a:extLst>
                    <a:ext uri="{9D8B030D-6E8A-4147-A177-3AD203B41FA5}">
                      <a16:colId xmlns:a16="http://schemas.microsoft.com/office/drawing/2014/main" val="20004"/>
                    </a:ext>
                  </a:extLst>
                </a:gridCol>
                <a:gridCol w="751875">
                  <a:extLst>
                    <a:ext uri="{9D8B030D-6E8A-4147-A177-3AD203B41FA5}">
                      <a16:colId xmlns:a16="http://schemas.microsoft.com/office/drawing/2014/main" val="20005"/>
                    </a:ext>
                  </a:extLst>
                </a:gridCol>
                <a:gridCol w="751875">
                  <a:extLst>
                    <a:ext uri="{9D8B030D-6E8A-4147-A177-3AD203B41FA5}">
                      <a16:colId xmlns:a16="http://schemas.microsoft.com/office/drawing/2014/main" val="20006"/>
                    </a:ext>
                  </a:extLst>
                </a:gridCol>
                <a:gridCol w="751875">
                  <a:extLst>
                    <a:ext uri="{9D8B030D-6E8A-4147-A177-3AD203B41FA5}">
                      <a16:colId xmlns:a16="http://schemas.microsoft.com/office/drawing/2014/main" val="20007"/>
                    </a:ext>
                  </a:extLst>
                </a:gridCol>
                <a:gridCol w="751875">
                  <a:extLst>
                    <a:ext uri="{9D8B030D-6E8A-4147-A177-3AD203B41FA5}">
                      <a16:colId xmlns:a16="http://schemas.microsoft.com/office/drawing/2014/main" val="20008"/>
                    </a:ext>
                  </a:extLst>
                </a:gridCol>
                <a:gridCol w="751875">
                  <a:extLst>
                    <a:ext uri="{9D8B030D-6E8A-4147-A177-3AD203B41FA5}">
                      <a16:colId xmlns:a16="http://schemas.microsoft.com/office/drawing/2014/main" val="20009"/>
                    </a:ext>
                  </a:extLst>
                </a:gridCol>
                <a:gridCol w="751875">
                  <a:extLst>
                    <a:ext uri="{9D8B030D-6E8A-4147-A177-3AD203B41FA5}">
                      <a16:colId xmlns:a16="http://schemas.microsoft.com/office/drawing/2014/main" val="20010"/>
                    </a:ext>
                  </a:extLst>
                </a:gridCol>
                <a:gridCol w="751875">
                  <a:extLst>
                    <a:ext uri="{9D8B030D-6E8A-4147-A177-3AD203B41FA5}">
                      <a16:colId xmlns:a16="http://schemas.microsoft.com/office/drawing/2014/main" val="20011"/>
                    </a:ext>
                  </a:extLst>
                </a:gridCol>
                <a:gridCol w="751875">
                  <a:extLst>
                    <a:ext uri="{9D8B030D-6E8A-4147-A177-3AD203B41FA5}">
                      <a16:colId xmlns:a16="http://schemas.microsoft.com/office/drawing/2014/main" val="20012"/>
                    </a:ext>
                  </a:extLst>
                </a:gridCol>
                <a:gridCol w="751875">
                  <a:extLst>
                    <a:ext uri="{9D8B030D-6E8A-4147-A177-3AD203B41FA5}">
                      <a16:colId xmlns:a16="http://schemas.microsoft.com/office/drawing/2014/main" val="20013"/>
                    </a:ext>
                  </a:extLst>
                </a:gridCol>
              </a:tblGrid>
              <a:tr h="445300">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4月</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5月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6月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7月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8月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9月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10月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11月</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12月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2月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3月</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合計</a:t>
                      </a:r>
                      <a:endParaRPr/>
                    </a:p>
                  </a:txBody>
                  <a:tcPr marL="91450" marR="91450" marT="45725" marB="45725"/>
                </a:tc>
                <a:extLst>
                  <a:ext uri="{0D108BD9-81ED-4DB2-BD59-A6C34878D82A}">
                    <a16:rowId xmlns:a16="http://schemas.microsoft.com/office/drawing/2014/main" val="10000"/>
                  </a:ext>
                </a:extLst>
              </a:tr>
              <a:tr h="463875">
                <a:tc>
                  <a:txBody>
                    <a:bodyPr/>
                    <a:lstStyle/>
                    <a:p>
                      <a:pPr marL="0" marR="0" lvl="0" indent="0" algn="ctr" rtl="0">
                        <a:spcBef>
                          <a:spcPts val="0"/>
                        </a:spcBef>
                        <a:spcAft>
                          <a:spcPts val="0"/>
                        </a:spcAft>
                        <a:buNone/>
                      </a:pPr>
                      <a:r>
                        <a:rPr lang="en-US" sz="1800" u="none" strike="noStrike" cap="none"/>
                        <a:t>開催回数</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15</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194</a:t>
                      </a:r>
                      <a:endParaRPr sz="1800" u="none" strike="noStrike" cap="none"/>
                    </a:p>
                  </a:txBody>
                  <a:tcPr marL="91450" marR="91450" marT="45725" marB="45725"/>
                </a:tc>
                <a:extLst>
                  <a:ext uri="{0D108BD9-81ED-4DB2-BD59-A6C34878D82A}">
                    <a16:rowId xmlns:a16="http://schemas.microsoft.com/office/drawing/2014/main" val="10001"/>
                  </a:ext>
                </a:extLst>
              </a:tr>
              <a:tr h="445300">
                <a:tc>
                  <a:txBody>
                    <a:bodyPr/>
                    <a:lstStyle/>
                    <a:p>
                      <a:pPr marL="0" marR="0" lvl="0" indent="0" algn="ctr" rtl="0">
                        <a:spcBef>
                          <a:spcPts val="0"/>
                        </a:spcBef>
                        <a:spcAft>
                          <a:spcPts val="0"/>
                        </a:spcAft>
                        <a:buNone/>
                      </a:pPr>
                      <a:r>
                        <a:rPr lang="en-US" sz="1800" u="none" strike="noStrike" cap="none"/>
                        <a:t>未就学</a:t>
                      </a:r>
                      <a:endParaRPr/>
                    </a:p>
                  </a:txBody>
                  <a:tcPr marL="91450" marR="91450" marT="45725" marB="45725"/>
                </a:tc>
                <a:tc>
                  <a:txBody>
                    <a:bodyPr/>
                    <a:lstStyle/>
                    <a:p>
                      <a:pPr marL="0" marR="0" lvl="0" indent="0" algn="ctr" rtl="0">
                        <a:spcBef>
                          <a:spcPts val="0"/>
                        </a:spcBef>
                        <a:spcAft>
                          <a:spcPts val="0"/>
                        </a:spcAft>
                        <a:buNone/>
                      </a:pPr>
                      <a:r>
                        <a:rPr lang="en-US" sz="1800"/>
                        <a:t>12</a:t>
                      </a:r>
                      <a:endParaRPr/>
                    </a:p>
                  </a:txBody>
                  <a:tcPr marL="91450" marR="91450" marT="45725" marB="45725"/>
                </a:tc>
                <a:tc>
                  <a:txBody>
                    <a:bodyPr/>
                    <a:lstStyle/>
                    <a:p>
                      <a:pPr marL="0" marR="0" lvl="0" indent="0" algn="ctr" rtl="0">
                        <a:spcBef>
                          <a:spcPts val="0"/>
                        </a:spcBef>
                        <a:spcAft>
                          <a:spcPts val="0"/>
                        </a:spcAft>
                        <a:buNone/>
                      </a:pPr>
                      <a:r>
                        <a:rPr lang="en-US" sz="1800"/>
                        <a:t>23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23</a:t>
                      </a:r>
                      <a:endParaRPr/>
                    </a:p>
                  </a:txBody>
                  <a:tcPr marL="91450" marR="91450" marT="45725" marB="45725"/>
                </a:tc>
                <a:tc>
                  <a:txBody>
                    <a:bodyPr/>
                    <a:lstStyle/>
                    <a:p>
                      <a:pPr marL="0" marR="0" lvl="0" indent="0" algn="ctr" rtl="0">
                        <a:spcBef>
                          <a:spcPts val="0"/>
                        </a:spcBef>
                        <a:spcAft>
                          <a:spcPts val="0"/>
                        </a:spcAft>
                        <a:buNone/>
                      </a:pPr>
                      <a:r>
                        <a:rPr lang="en-US" sz="1800"/>
                        <a:t>22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25</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186</a:t>
                      </a:r>
                      <a:endParaRPr sz="1800" u="none" strike="noStrike" cap="none"/>
                    </a:p>
                  </a:txBody>
                  <a:tcPr marL="91450" marR="91450" marT="45725" marB="45725"/>
                </a:tc>
                <a:extLst>
                  <a:ext uri="{0D108BD9-81ED-4DB2-BD59-A6C34878D82A}">
                    <a16:rowId xmlns:a16="http://schemas.microsoft.com/office/drawing/2014/main" val="10002"/>
                  </a:ext>
                </a:extLst>
              </a:tr>
              <a:tr h="445300">
                <a:tc>
                  <a:txBody>
                    <a:bodyPr/>
                    <a:lstStyle/>
                    <a:p>
                      <a:pPr marL="0" marR="0" lvl="0" indent="0" algn="ctr" rtl="0">
                        <a:spcBef>
                          <a:spcPts val="0"/>
                        </a:spcBef>
                        <a:spcAft>
                          <a:spcPts val="0"/>
                        </a:spcAft>
                        <a:buNone/>
                      </a:pPr>
                      <a:r>
                        <a:rPr lang="en-US" sz="1800" u="none" strike="noStrike" cap="none"/>
                        <a:t>小学生</a:t>
                      </a:r>
                      <a:endParaRPr/>
                    </a:p>
                  </a:txBody>
                  <a:tcPr marL="91450" marR="91450" marT="45725" marB="45725"/>
                </a:tc>
                <a:tc>
                  <a:txBody>
                    <a:bodyPr/>
                    <a:lstStyle/>
                    <a:p>
                      <a:pPr marL="0" marR="0" lvl="0" indent="0" algn="ctr" rtl="0">
                        <a:spcBef>
                          <a:spcPts val="0"/>
                        </a:spcBef>
                        <a:spcAft>
                          <a:spcPts val="0"/>
                        </a:spcAft>
                        <a:buNone/>
                      </a:pPr>
                      <a:r>
                        <a:rPr lang="en-US" sz="1800"/>
                        <a:t>156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179</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143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121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84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119</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166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128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148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115</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81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1</a:t>
                      </a:r>
                      <a:r>
                        <a:rPr lang="en-US" sz="1800"/>
                        <a:t>13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1553</a:t>
                      </a:r>
                      <a:endParaRPr sz="1800" u="none" strike="noStrike" cap="none"/>
                    </a:p>
                  </a:txBody>
                  <a:tcPr marL="91450" marR="91450" marT="45725" marB="45725"/>
                </a:tc>
                <a:extLst>
                  <a:ext uri="{0D108BD9-81ED-4DB2-BD59-A6C34878D82A}">
                    <a16:rowId xmlns:a16="http://schemas.microsoft.com/office/drawing/2014/main" val="10003"/>
                  </a:ext>
                </a:extLst>
              </a:tr>
              <a:tr h="445300">
                <a:tc>
                  <a:txBody>
                    <a:bodyPr/>
                    <a:lstStyle/>
                    <a:p>
                      <a:pPr marL="0" marR="0" lvl="0" indent="0" algn="ctr" rtl="0">
                        <a:spcBef>
                          <a:spcPts val="0"/>
                        </a:spcBef>
                        <a:spcAft>
                          <a:spcPts val="0"/>
                        </a:spcAft>
                        <a:buNone/>
                      </a:pPr>
                      <a:r>
                        <a:rPr lang="en-US" sz="1800" u="none" strike="noStrike" cap="none"/>
                        <a:t>中学生</a:t>
                      </a:r>
                      <a:endParaRPr/>
                    </a:p>
                  </a:txBody>
                  <a:tcPr marL="91450" marR="91450" marT="45725" marB="45725"/>
                </a:tc>
                <a:tc>
                  <a:txBody>
                    <a:bodyPr/>
                    <a:lstStyle/>
                    <a:p>
                      <a:pPr marL="0" marR="0" lvl="0" indent="0" algn="ctr" rtl="0">
                        <a:spcBef>
                          <a:spcPts val="0"/>
                        </a:spcBef>
                        <a:spcAft>
                          <a:spcPts val="0"/>
                        </a:spcAft>
                        <a:buNone/>
                      </a:pPr>
                      <a:r>
                        <a:rPr lang="en-US" sz="1800"/>
                        <a:t>10</a:t>
                      </a:r>
                      <a:endParaRPr/>
                    </a:p>
                  </a:txBody>
                  <a:tcPr marL="91450" marR="91450" marT="45725" marB="45725"/>
                </a:tc>
                <a:tc>
                  <a:txBody>
                    <a:bodyPr/>
                    <a:lstStyle/>
                    <a:p>
                      <a:pPr marL="0" marR="0" lvl="0" indent="0" algn="ctr" rtl="0">
                        <a:spcBef>
                          <a:spcPts val="0"/>
                        </a:spcBef>
                        <a:spcAft>
                          <a:spcPts val="0"/>
                        </a:spcAft>
                        <a:buNone/>
                      </a:pPr>
                      <a:r>
                        <a:rPr lang="en-US" sz="1800"/>
                        <a:t>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103</a:t>
                      </a:r>
                      <a:endParaRPr sz="1800" u="none" strike="noStrike" cap="none"/>
                    </a:p>
                  </a:txBody>
                  <a:tcPr marL="91450" marR="91450" marT="45725" marB="45725"/>
                </a:tc>
                <a:extLst>
                  <a:ext uri="{0D108BD9-81ED-4DB2-BD59-A6C34878D82A}">
                    <a16:rowId xmlns:a16="http://schemas.microsoft.com/office/drawing/2014/main" val="10004"/>
                  </a:ext>
                </a:extLst>
              </a:tr>
              <a:tr h="445300">
                <a:tc>
                  <a:txBody>
                    <a:bodyPr/>
                    <a:lstStyle/>
                    <a:p>
                      <a:pPr marL="0" marR="0" lvl="0" indent="0" algn="ctr" rtl="0">
                        <a:spcBef>
                          <a:spcPts val="0"/>
                        </a:spcBef>
                        <a:spcAft>
                          <a:spcPts val="0"/>
                        </a:spcAft>
                        <a:buNone/>
                      </a:pPr>
                      <a:r>
                        <a:rPr lang="en-US" sz="1800" u="none" strike="noStrike" cap="none"/>
                        <a:t>高校生</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20</a:t>
                      </a:r>
                      <a:endParaRPr/>
                    </a:p>
                  </a:txBody>
                  <a:tcPr marL="91450" marR="91450" marT="45725" marB="45725"/>
                </a:tc>
                <a:tc>
                  <a:txBody>
                    <a:bodyPr/>
                    <a:lstStyle/>
                    <a:p>
                      <a:pPr marL="0" marR="0" lvl="0" indent="0" algn="ctr" rtl="0">
                        <a:spcBef>
                          <a:spcPts val="0"/>
                        </a:spcBef>
                        <a:spcAft>
                          <a:spcPts val="0"/>
                        </a:spcAft>
                        <a:buNone/>
                      </a:pPr>
                      <a:r>
                        <a:rPr lang="en-US" sz="1800"/>
                        <a:t>11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91</a:t>
                      </a:r>
                      <a:endParaRPr sz="1800" u="none" strike="noStrike" cap="none"/>
                    </a:p>
                  </a:txBody>
                  <a:tcPr marL="91450" marR="91450" marT="45725" marB="45725"/>
                </a:tc>
                <a:extLst>
                  <a:ext uri="{0D108BD9-81ED-4DB2-BD59-A6C34878D82A}">
                    <a16:rowId xmlns:a16="http://schemas.microsoft.com/office/drawing/2014/main" val="10005"/>
                  </a:ext>
                </a:extLst>
              </a:tr>
              <a:tr h="445300">
                <a:tc>
                  <a:txBody>
                    <a:bodyPr/>
                    <a:lstStyle/>
                    <a:p>
                      <a:pPr marL="0" marR="0" lvl="0" indent="0" algn="ctr" rtl="0">
                        <a:spcBef>
                          <a:spcPts val="0"/>
                        </a:spcBef>
                        <a:spcAft>
                          <a:spcPts val="0"/>
                        </a:spcAft>
                        <a:buNone/>
                      </a:pPr>
                      <a:r>
                        <a:rPr lang="en-US" sz="1800" u="none" strike="noStrike" cap="none"/>
                        <a:t>大人</a:t>
                      </a:r>
                      <a:endParaRPr/>
                    </a:p>
                  </a:txBody>
                  <a:tcPr marL="91450" marR="91450" marT="45725" marB="45725"/>
                </a:tc>
                <a:tc>
                  <a:txBody>
                    <a:bodyPr/>
                    <a:lstStyle/>
                    <a:p>
                      <a:pPr marL="0" marR="0" lvl="0" indent="0" algn="ctr" rtl="0">
                        <a:spcBef>
                          <a:spcPts val="0"/>
                        </a:spcBef>
                        <a:spcAft>
                          <a:spcPts val="0"/>
                        </a:spcAft>
                        <a:buNone/>
                      </a:pPr>
                      <a:r>
                        <a:rPr lang="en-US" sz="1800"/>
                        <a:t>36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40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46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8</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301</a:t>
                      </a:r>
                      <a:endParaRPr sz="1800" u="none" strike="noStrike" cap="none"/>
                    </a:p>
                  </a:txBody>
                  <a:tcPr marL="91450" marR="91450" marT="45725" marB="45725"/>
                </a:tc>
                <a:extLst>
                  <a:ext uri="{0D108BD9-81ED-4DB2-BD59-A6C34878D82A}">
                    <a16:rowId xmlns:a16="http://schemas.microsoft.com/office/drawing/2014/main" val="10006"/>
                  </a:ext>
                </a:extLst>
              </a:tr>
              <a:tr h="445300">
                <a:tc>
                  <a:txBody>
                    <a:bodyPr/>
                    <a:lstStyle/>
                    <a:p>
                      <a:pPr marL="0" marR="0" lvl="0" indent="0" algn="ctr" rtl="0">
                        <a:spcBef>
                          <a:spcPts val="0"/>
                        </a:spcBef>
                        <a:spcAft>
                          <a:spcPts val="0"/>
                        </a:spcAft>
                        <a:buNone/>
                      </a:pPr>
                      <a:r>
                        <a:rPr lang="en-US" sz="1800" u="none" strike="noStrike" cap="none"/>
                        <a:t>合計</a:t>
                      </a:r>
                      <a:endParaRPr/>
                    </a:p>
                  </a:txBody>
                  <a:tcPr marL="91450" marR="91450" marT="45725" marB="45725"/>
                </a:tc>
                <a:tc>
                  <a:txBody>
                    <a:bodyPr/>
                    <a:lstStyle/>
                    <a:p>
                      <a:pPr marL="0" marR="0" lvl="0" indent="0" algn="ctr" rtl="0">
                        <a:spcBef>
                          <a:spcPts val="0"/>
                        </a:spcBef>
                        <a:spcAft>
                          <a:spcPts val="0"/>
                        </a:spcAft>
                        <a:buNone/>
                      </a:pPr>
                      <a:r>
                        <a:rPr lang="en-US" sz="1800"/>
                        <a:t>234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254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204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193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150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180</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243</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187</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195</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146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102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146</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a:t>2428</a:t>
                      </a:r>
                      <a:endParaRPr/>
                    </a:p>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251678" y="382385"/>
            <a:ext cx="10178322" cy="59602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a:t>開催日数と利用人数について</a:t>
            </a:r>
            <a:endParaRPr/>
          </a:p>
        </p:txBody>
      </p:sp>
      <p:sp>
        <p:nvSpPr>
          <p:cNvPr id="123" name="Google Shape;123;p4"/>
          <p:cNvSpPr txBox="1">
            <a:spLocks noGrp="1"/>
          </p:cNvSpPr>
          <p:nvPr>
            <p:ph idx="1"/>
          </p:nvPr>
        </p:nvSpPr>
        <p:spPr>
          <a:xfrm>
            <a:off x="1104900" y="1562101"/>
            <a:ext cx="10325100" cy="49135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ts val="2000"/>
              <a:buNone/>
            </a:pPr>
            <a:r>
              <a:rPr lang="en-US" dirty="0"/>
              <a:t>　</a:t>
            </a:r>
            <a:r>
              <a:rPr lang="en-US" dirty="0">
                <a:latin typeface="HGSｺﾞｼｯｸE" panose="020B0900000000000000" pitchFamily="50" charset="-128"/>
                <a:ea typeface="HGSｺﾞｼｯｸE" panose="020B0900000000000000" pitchFamily="50" charset="-128"/>
              </a:rPr>
              <a:t>前年の３月から、小学生の登録、利用が増え続け、４月は27名登録からのスタートとなった。小学5年生、4年生を中心として口コミでひだまりの認知度が上がったためと考えられる。「ひだまり子どもマルシェ」を4月に開催した際には、担任の先生や保護者、主任児童委員、市社協の方など多くの方に来場頂き、子ども達の生き生きした姿を見せる事ができたと思う。</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ts val="2000"/>
              <a:buNone/>
            </a:pPr>
            <a:r>
              <a:rPr lang="en-US" dirty="0">
                <a:latin typeface="HGSｺﾞｼｯｸE" panose="020B0900000000000000" pitchFamily="50" charset="-128"/>
                <a:ea typeface="HGSｺﾞｼｯｸE" panose="020B0900000000000000" pitchFamily="50" charset="-128"/>
              </a:rPr>
              <a:t>　火曜日が利用人数が多く、水曜、木曜に利用人数が少ない傾向にある。習い事や養育に通う曜日が水、木に集中しているようだ。また、保護者の仕事が休みの日も水、木が多いようだ。夏休みを過ぎると、少ない曜日に静かに過ごしたい子ども、兄妹と一緒には嫌だという子どもがあえて利用の少ない曜日に来るというのが定着しつつあ</a:t>
            </a:r>
            <a:r>
              <a:rPr lang="ja-JP" altLang="en-US" dirty="0">
                <a:latin typeface="HGSｺﾞｼｯｸE" panose="020B0900000000000000" pitchFamily="50" charset="-128"/>
                <a:ea typeface="HGSｺﾞｼｯｸE" panose="020B0900000000000000" pitchFamily="50" charset="-128"/>
              </a:rPr>
              <a:t>る</a:t>
            </a:r>
            <a:r>
              <a:rPr lang="en-US" dirty="0">
                <a:latin typeface="HGSｺﾞｼｯｸE" panose="020B0900000000000000" pitchFamily="50" charset="-128"/>
                <a:ea typeface="HGSｺﾞｼｯｸE" panose="020B0900000000000000" pitchFamily="50" charset="-128"/>
              </a:rPr>
              <a:t>。</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ts val="2000"/>
              <a:buNone/>
            </a:pPr>
            <a:r>
              <a:rPr lang="en-US" dirty="0">
                <a:latin typeface="HGSｺﾞｼｯｸE" panose="020B0900000000000000" pitchFamily="50" charset="-128"/>
                <a:ea typeface="HGSｺﾞｼｯｸE" panose="020B0900000000000000" pitchFamily="50" charset="-128"/>
              </a:rPr>
              <a:t>　小５女子の利用が大半だったため、学校での女子同士のトラブルを居場所にも持ち込むことが何度もあり、泣きながら居場所にくる子どももいた。1月から利用が減ったのは、女子特有の友人関係が大きく影響してしまった。誰にとっても、1人で来れる居場所にはなっていなかった事が大きな要因だと思う。</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ts val="2000"/>
              <a:buNone/>
            </a:pPr>
            <a:r>
              <a:rPr lang="en-US" dirty="0">
                <a:latin typeface="HGSｺﾞｼｯｸE" panose="020B0900000000000000" pitchFamily="50" charset="-128"/>
                <a:ea typeface="HGSｺﾞｼｯｸE" panose="020B0900000000000000" pitchFamily="50" charset="-128"/>
              </a:rPr>
              <a:t>　開催日に関しては、計画通りに実行できた。台風、大雪等で臨時に3回閉所、居場所開催中に地震発生で急遽閉所があった。</a:t>
            </a:r>
            <a:endParaRPr dirty="0">
              <a:latin typeface="HGSｺﾞｼｯｸE" panose="020B0900000000000000" pitchFamily="50" charset="-128"/>
              <a:ea typeface="HGSｺﾞｼｯｸE" panose="020B09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251678" y="382385"/>
            <a:ext cx="10178322" cy="8154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Arial"/>
              <a:buNone/>
            </a:pPr>
            <a:r>
              <a:rPr lang="en-US"/>
              <a:t>ひだまりイベント</a:t>
            </a:r>
            <a:endParaRPr/>
          </a:p>
        </p:txBody>
      </p:sp>
      <p:sp>
        <p:nvSpPr>
          <p:cNvPr id="129" name="Google Shape;129;p5"/>
          <p:cNvSpPr txBox="1">
            <a:spLocks noGrp="1"/>
          </p:cNvSpPr>
          <p:nvPr>
            <p:ph idx="1"/>
          </p:nvPr>
        </p:nvSpPr>
        <p:spPr>
          <a:xfrm>
            <a:off x="1060704" y="1362456"/>
            <a:ext cx="4590288" cy="502919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ct val="100000"/>
              <a:buNone/>
            </a:pPr>
            <a:r>
              <a:rPr lang="en-US" sz="1050" b="1" dirty="0"/>
              <a:t>4月   </a:t>
            </a:r>
            <a:r>
              <a:rPr lang="en-US" sz="1050" b="1" dirty="0" err="1"/>
              <a:t>ひだまり子どもマルシェ</a:t>
            </a:r>
            <a:r>
              <a:rPr lang="en-US" sz="1050" b="1" dirty="0"/>
              <a:t>　 </a:t>
            </a:r>
            <a:endParaRPr sz="1050" b="1" dirty="0"/>
          </a:p>
          <a:p>
            <a:pPr marL="0" lvl="0" indent="0" algn="l" rtl="0">
              <a:lnSpc>
                <a:spcPct val="110000"/>
              </a:lnSpc>
              <a:spcBef>
                <a:spcPts val="700"/>
              </a:spcBef>
              <a:spcAft>
                <a:spcPts val="0"/>
              </a:spcAft>
              <a:buSzPct val="100000"/>
              <a:buNone/>
            </a:pPr>
            <a:r>
              <a:rPr lang="en-US" sz="1050" b="1" dirty="0"/>
              <a:t>7月   </a:t>
            </a:r>
            <a:r>
              <a:rPr lang="en-US" sz="1050" b="1" dirty="0" err="1"/>
              <a:t>親子で考えよう保護犬の話</a:t>
            </a:r>
            <a:endParaRPr sz="1050" b="1" dirty="0"/>
          </a:p>
          <a:p>
            <a:pPr marL="0" lvl="0" indent="0" algn="l" rtl="0">
              <a:lnSpc>
                <a:spcPct val="110000"/>
              </a:lnSpc>
              <a:spcBef>
                <a:spcPts val="700"/>
              </a:spcBef>
              <a:spcAft>
                <a:spcPts val="0"/>
              </a:spcAft>
              <a:buSzPct val="100000"/>
              <a:buNone/>
            </a:pPr>
            <a:r>
              <a:rPr lang="en-US" sz="1050" b="1" dirty="0"/>
              <a:t>8月   </a:t>
            </a:r>
            <a:r>
              <a:rPr lang="en-US" sz="1050" b="1" dirty="0" err="1"/>
              <a:t>ピーマン収獲体験</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ひだまりディキャンプ</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カーボンニュートラルのお話会</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ラフティング体験（雨天中止</a:t>
            </a:r>
            <a:r>
              <a:rPr lang="en-US" sz="1050" b="1" dirty="0"/>
              <a:t>）</a:t>
            </a:r>
            <a:endParaRPr sz="1050" b="1" dirty="0"/>
          </a:p>
          <a:p>
            <a:pPr marL="0" lvl="0" indent="0" algn="l" rtl="0">
              <a:lnSpc>
                <a:spcPct val="110000"/>
              </a:lnSpc>
              <a:spcBef>
                <a:spcPts val="700"/>
              </a:spcBef>
              <a:spcAft>
                <a:spcPts val="0"/>
              </a:spcAft>
              <a:buSzPct val="100000"/>
              <a:buNone/>
            </a:pPr>
            <a:r>
              <a:rPr lang="en-US" sz="1050" b="1" dirty="0"/>
              <a:t>9月    </a:t>
            </a:r>
            <a:r>
              <a:rPr lang="en-US" sz="1050" b="1" dirty="0" err="1"/>
              <a:t>敬老の日プレゼント作り</a:t>
            </a:r>
            <a:endParaRPr sz="1050" b="1" dirty="0"/>
          </a:p>
          <a:p>
            <a:pPr marL="0" lvl="0" indent="0" algn="l" rtl="0">
              <a:lnSpc>
                <a:spcPct val="110000"/>
              </a:lnSpc>
              <a:spcBef>
                <a:spcPts val="700"/>
              </a:spcBef>
              <a:spcAft>
                <a:spcPts val="0"/>
              </a:spcAft>
              <a:buSzPct val="100000"/>
              <a:buNone/>
            </a:pPr>
            <a:r>
              <a:rPr lang="en-US" sz="1050" b="1" dirty="0"/>
              <a:t>10月  </a:t>
            </a:r>
            <a:r>
              <a:rPr lang="en-US" sz="1050" b="1" dirty="0" err="1"/>
              <a:t>味噌づくり</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競技カルタ大会出場</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ハロウィンパーティ</a:t>
            </a:r>
            <a:r>
              <a:rPr lang="en-US" sz="1050" b="1" dirty="0"/>
              <a:t>ー　 </a:t>
            </a:r>
            <a:endParaRPr sz="1050" b="1" dirty="0"/>
          </a:p>
          <a:p>
            <a:pPr marL="0" lvl="0" indent="0" algn="l" rtl="0">
              <a:lnSpc>
                <a:spcPct val="110000"/>
              </a:lnSpc>
              <a:spcBef>
                <a:spcPts val="700"/>
              </a:spcBef>
              <a:spcAft>
                <a:spcPts val="0"/>
              </a:spcAft>
              <a:buSzPct val="100000"/>
              <a:buNone/>
            </a:pPr>
            <a:r>
              <a:rPr lang="en-US" sz="1050" b="1" dirty="0"/>
              <a:t>12月 </a:t>
            </a:r>
            <a:r>
              <a:rPr lang="en-US" sz="1050" b="1" dirty="0" err="1"/>
              <a:t>クリスマス会</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餅つき大会</a:t>
            </a:r>
            <a:endParaRPr sz="1050" b="1" dirty="0"/>
          </a:p>
          <a:p>
            <a:pPr marL="0" lvl="0" indent="0" algn="l" rtl="0">
              <a:lnSpc>
                <a:spcPct val="110000"/>
              </a:lnSpc>
              <a:spcBef>
                <a:spcPts val="700"/>
              </a:spcBef>
              <a:spcAft>
                <a:spcPts val="0"/>
              </a:spcAft>
              <a:buSzPct val="100000"/>
              <a:buNone/>
            </a:pPr>
            <a:r>
              <a:rPr lang="en-US" sz="1050" b="1" dirty="0"/>
              <a:t>1月　</a:t>
            </a:r>
            <a:r>
              <a:rPr lang="en-US" sz="1050" b="1" dirty="0" err="1"/>
              <a:t>新春カルタ大会</a:t>
            </a:r>
            <a:endParaRPr sz="1050" b="1" dirty="0"/>
          </a:p>
          <a:p>
            <a:pPr marL="0" lvl="0" indent="0" algn="l" rtl="0">
              <a:lnSpc>
                <a:spcPct val="110000"/>
              </a:lnSpc>
              <a:spcBef>
                <a:spcPts val="700"/>
              </a:spcBef>
              <a:spcAft>
                <a:spcPts val="0"/>
              </a:spcAft>
              <a:buSzPct val="100000"/>
              <a:buNone/>
            </a:pPr>
            <a:r>
              <a:rPr lang="en-US" sz="1050" b="1" dirty="0"/>
              <a:t>2月　第2回ひだまり子どもマルシェ</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バレンタインスイーツ作り</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節分巻き寿司作り</a:t>
            </a:r>
            <a:endParaRPr sz="1050" b="1" dirty="0"/>
          </a:p>
          <a:p>
            <a:pPr marL="0" lvl="0" indent="0" algn="l" rtl="0">
              <a:lnSpc>
                <a:spcPct val="110000"/>
              </a:lnSpc>
              <a:spcBef>
                <a:spcPts val="700"/>
              </a:spcBef>
              <a:spcAft>
                <a:spcPts val="0"/>
              </a:spcAft>
              <a:buSzPct val="100000"/>
              <a:buNone/>
            </a:pPr>
            <a:r>
              <a:rPr lang="en-US" sz="1050" b="1" dirty="0"/>
              <a:t>3月　</a:t>
            </a:r>
            <a:r>
              <a:rPr lang="en-US" sz="1050" b="1" dirty="0" err="1"/>
              <a:t>味噌づくり</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モッツァレラチーズ作り</a:t>
            </a:r>
            <a:endParaRPr sz="1050" b="1" dirty="0"/>
          </a:p>
          <a:p>
            <a:pPr marL="0" lvl="0" indent="0" algn="l" rtl="0">
              <a:lnSpc>
                <a:spcPct val="110000"/>
              </a:lnSpc>
              <a:spcBef>
                <a:spcPts val="700"/>
              </a:spcBef>
              <a:spcAft>
                <a:spcPts val="0"/>
              </a:spcAft>
              <a:buSzPct val="100000"/>
              <a:buNone/>
            </a:pPr>
            <a:r>
              <a:rPr lang="en-US" sz="1050" b="1" dirty="0"/>
              <a:t>　　  </a:t>
            </a:r>
            <a:r>
              <a:rPr lang="en-US" sz="1050" b="1" dirty="0" err="1"/>
              <a:t>卒業いちご狩り</a:t>
            </a:r>
            <a:endParaRPr sz="1050" b="1" dirty="0"/>
          </a:p>
          <a:p>
            <a:pPr marL="0" lvl="0" indent="0" algn="l" rtl="0">
              <a:lnSpc>
                <a:spcPct val="110000"/>
              </a:lnSpc>
              <a:spcBef>
                <a:spcPts val="700"/>
              </a:spcBef>
              <a:spcAft>
                <a:spcPts val="0"/>
              </a:spcAft>
              <a:buSzPct val="100000"/>
              <a:buNone/>
            </a:pPr>
            <a:r>
              <a:rPr lang="en-US" sz="1050" dirty="0"/>
              <a:t>　　　</a:t>
            </a:r>
            <a:endParaRPr sz="1050" dirty="0"/>
          </a:p>
        </p:txBody>
      </p:sp>
      <p:pic>
        <p:nvPicPr>
          <p:cNvPr id="130" name="Google Shape;130;p5" title="1730440404173-0.jpg"/>
          <p:cNvPicPr preferRelativeResize="0"/>
          <p:nvPr/>
        </p:nvPicPr>
        <p:blipFill>
          <a:blip r:embed="rId3">
            <a:alphaModFix/>
          </a:blip>
          <a:stretch>
            <a:fillRect/>
          </a:stretch>
        </p:blipFill>
        <p:spPr>
          <a:xfrm>
            <a:off x="4081152" y="1197863"/>
            <a:ext cx="2564200" cy="1922175"/>
          </a:xfrm>
          <a:prstGeom prst="rect">
            <a:avLst/>
          </a:prstGeom>
          <a:noFill/>
          <a:ln>
            <a:noFill/>
          </a:ln>
        </p:spPr>
      </p:pic>
      <p:pic>
        <p:nvPicPr>
          <p:cNvPr id="131" name="Google Shape;131;p5" title="20241029_162410.jpg"/>
          <p:cNvPicPr preferRelativeResize="0"/>
          <p:nvPr/>
        </p:nvPicPr>
        <p:blipFill>
          <a:blip r:embed="rId4">
            <a:alphaModFix/>
          </a:blip>
          <a:stretch>
            <a:fillRect/>
          </a:stretch>
        </p:blipFill>
        <p:spPr>
          <a:xfrm>
            <a:off x="9250000" y="2792168"/>
            <a:ext cx="2544400" cy="1907356"/>
          </a:xfrm>
          <a:prstGeom prst="rect">
            <a:avLst/>
          </a:prstGeom>
          <a:noFill/>
          <a:ln>
            <a:noFill/>
          </a:ln>
        </p:spPr>
      </p:pic>
      <p:pic>
        <p:nvPicPr>
          <p:cNvPr id="132" name="Google Shape;132;p5" title="K0137_20250128.jpg"/>
          <p:cNvPicPr preferRelativeResize="0"/>
          <p:nvPr/>
        </p:nvPicPr>
        <p:blipFill>
          <a:blip r:embed="rId5">
            <a:alphaModFix/>
          </a:blip>
          <a:stretch>
            <a:fillRect/>
          </a:stretch>
        </p:blipFill>
        <p:spPr>
          <a:xfrm>
            <a:off x="7105250" y="643375"/>
            <a:ext cx="1818926" cy="2425226"/>
          </a:xfrm>
          <a:prstGeom prst="rect">
            <a:avLst/>
          </a:prstGeom>
          <a:noFill/>
          <a:ln>
            <a:noFill/>
          </a:ln>
        </p:spPr>
      </p:pic>
      <p:pic>
        <p:nvPicPr>
          <p:cNvPr id="133" name="Google Shape;133;p5" title="20240802_093302.jpg"/>
          <p:cNvPicPr preferRelativeResize="0"/>
          <p:nvPr/>
        </p:nvPicPr>
        <p:blipFill>
          <a:blip r:embed="rId6">
            <a:alphaModFix/>
          </a:blip>
          <a:stretch>
            <a:fillRect/>
          </a:stretch>
        </p:blipFill>
        <p:spPr>
          <a:xfrm>
            <a:off x="9250000" y="643364"/>
            <a:ext cx="2544410" cy="1908961"/>
          </a:xfrm>
          <a:prstGeom prst="rect">
            <a:avLst/>
          </a:prstGeom>
          <a:noFill/>
          <a:ln>
            <a:noFill/>
          </a:ln>
        </p:spPr>
      </p:pic>
      <p:pic>
        <p:nvPicPr>
          <p:cNvPr id="134" name="Google Shape;134;p5" title="1722426815209.jpg"/>
          <p:cNvPicPr preferRelativeResize="0"/>
          <p:nvPr/>
        </p:nvPicPr>
        <p:blipFill>
          <a:blip r:embed="rId7">
            <a:alphaModFix/>
          </a:blip>
          <a:stretch>
            <a:fillRect/>
          </a:stretch>
        </p:blipFill>
        <p:spPr>
          <a:xfrm>
            <a:off x="9241186" y="4810298"/>
            <a:ext cx="2562018" cy="1922176"/>
          </a:xfrm>
          <a:prstGeom prst="rect">
            <a:avLst/>
          </a:prstGeom>
          <a:noFill/>
          <a:ln>
            <a:noFill/>
          </a:ln>
        </p:spPr>
      </p:pic>
      <p:pic>
        <p:nvPicPr>
          <p:cNvPr id="135" name="Google Shape;135;p5" title="20240820_164404.jpg"/>
          <p:cNvPicPr preferRelativeResize="0"/>
          <p:nvPr/>
        </p:nvPicPr>
        <p:blipFill>
          <a:blip r:embed="rId8">
            <a:alphaModFix/>
          </a:blip>
          <a:stretch>
            <a:fillRect/>
          </a:stretch>
        </p:blipFill>
        <p:spPr>
          <a:xfrm>
            <a:off x="3514625" y="3318813"/>
            <a:ext cx="1740225" cy="2319474"/>
          </a:xfrm>
          <a:prstGeom prst="rect">
            <a:avLst/>
          </a:prstGeom>
          <a:noFill/>
          <a:ln>
            <a:noFill/>
          </a:ln>
        </p:spPr>
      </p:pic>
      <p:pic>
        <p:nvPicPr>
          <p:cNvPr id="136" name="Google Shape;136;p5" title="20240823_133357.jpg"/>
          <p:cNvPicPr preferRelativeResize="0"/>
          <p:nvPr/>
        </p:nvPicPr>
        <p:blipFill>
          <a:blip r:embed="rId9">
            <a:alphaModFix/>
          </a:blip>
          <a:stretch>
            <a:fillRect/>
          </a:stretch>
        </p:blipFill>
        <p:spPr>
          <a:xfrm>
            <a:off x="7322050" y="3318825"/>
            <a:ext cx="1740225" cy="2319456"/>
          </a:xfrm>
          <a:prstGeom prst="rect">
            <a:avLst/>
          </a:prstGeom>
          <a:noFill/>
          <a:ln>
            <a:noFill/>
          </a:ln>
        </p:spPr>
      </p:pic>
      <p:pic>
        <p:nvPicPr>
          <p:cNvPr id="137" name="Google Shape;137;p5" title="20240823_113102.jpg"/>
          <p:cNvPicPr preferRelativeResize="0"/>
          <p:nvPr/>
        </p:nvPicPr>
        <p:blipFill>
          <a:blip r:embed="rId10">
            <a:alphaModFix/>
          </a:blip>
          <a:stretch>
            <a:fillRect/>
          </a:stretch>
        </p:blipFill>
        <p:spPr>
          <a:xfrm>
            <a:off x="5418337" y="4168626"/>
            <a:ext cx="1740225" cy="23194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1251678" y="382385"/>
            <a:ext cx="10178322" cy="59602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a:t>イベントについて</a:t>
            </a:r>
            <a:endParaRPr/>
          </a:p>
        </p:txBody>
      </p:sp>
      <p:sp>
        <p:nvSpPr>
          <p:cNvPr id="143" name="Google Shape;143;p6"/>
          <p:cNvSpPr txBox="1">
            <a:spLocks noGrp="1"/>
          </p:cNvSpPr>
          <p:nvPr>
            <p:ph idx="1"/>
          </p:nvPr>
        </p:nvSpPr>
        <p:spPr>
          <a:xfrm>
            <a:off x="1104900" y="1143000"/>
            <a:ext cx="10325100" cy="5714999"/>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SzPct val="100000"/>
              <a:buNone/>
            </a:pPr>
            <a:r>
              <a:rPr lang="en-US" dirty="0"/>
              <a:t>　　</a:t>
            </a:r>
            <a:r>
              <a:rPr lang="en-US" dirty="0">
                <a:latin typeface="HGSｺﾞｼｯｸE" panose="020B0900000000000000" pitchFamily="50" charset="-128"/>
                <a:ea typeface="HGSｺﾞｼｯｸE" panose="020B0900000000000000" pitchFamily="50" charset="-128"/>
              </a:rPr>
              <a:t>今年度は、高学年は自分達が中心となって動けるようなイベントの開催を意識して、実行。4月は、新しくできたお寿司屋さんにみんなで行きたいとの事だったので、4月に子どもマルシェを計画。売上でみんなでお寿司を食べに行くことができ、成功体験にもな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ピーマン収獲体験は、子ども達は嫌々の参加だったが、収獲を楽しみ、収獲後に作ったピーマンの肉詰めは、苦手な子にも好評だった。保護者より「早速、家で作ってくれました」と報告があった。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a:t>
            </a:r>
            <a:r>
              <a:rPr lang="en-US" dirty="0" err="1">
                <a:latin typeface="HGSｺﾞｼｯｸE" panose="020B0900000000000000" pitchFamily="50" charset="-128"/>
                <a:ea typeface="HGSｺﾞｼｯｸE" panose="020B0900000000000000" pitchFamily="50" charset="-128"/>
              </a:rPr>
              <a:t>ひだまりディキャンプでは、子ども劇場のワークショップ</a:t>
            </a:r>
            <a:r>
              <a:rPr lang="ja-JP" altLang="en-US" dirty="0">
                <a:latin typeface="HGSｺﾞｼｯｸE" panose="020B0900000000000000" pitchFamily="50" charset="-128"/>
                <a:ea typeface="HGSｺﾞｼｯｸE" panose="020B0900000000000000" pitchFamily="50" charset="-128"/>
              </a:rPr>
              <a:t>、</a:t>
            </a:r>
            <a:r>
              <a:rPr lang="en-US" dirty="0">
                <a:latin typeface="HGSｺﾞｼｯｸE" panose="020B0900000000000000" pitchFamily="50" charset="-128"/>
                <a:ea typeface="HGSｺﾞｼｯｸE" panose="020B0900000000000000" pitchFamily="50" charset="-128"/>
              </a:rPr>
              <a:t>遊び環境Museumアフタフ・バーバンの「りっちゃんと遊ぼう」に参加した。スタッフは事前研修で「子どもの権利」を深める事ができた。当日は、普段子どもっぽい遊びには無関心な高学年の子ども達も、どんどんのめり込み、時間を延長するほど夢</a:t>
            </a:r>
            <a:r>
              <a:rPr lang="ja-JP" altLang="en-US" dirty="0">
                <a:latin typeface="HGSｺﾞｼｯｸE" panose="020B0900000000000000" pitchFamily="50" charset="-128"/>
                <a:ea typeface="HGSｺﾞｼｯｸE" panose="020B0900000000000000" pitchFamily="50" charset="-128"/>
              </a:rPr>
              <a:t>中になった</a:t>
            </a:r>
            <a:r>
              <a:rPr lang="en-US" dirty="0">
                <a:latin typeface="HGSｺﾞｼｯｸE" panose="020B0900000000000000" pitchFamily="50" charset="-128"/>
                <a:ea typeface="HGSｺﾞｼｯｸE" panose="020B0900000000000000" pitchFamily="50" charset="-128"/>
              </a:rPr>
              <a:t>。お昼ごはんのそうめん流しでは、今年も「初めてそうめん流しをした」という子どもがいて、食べるよりも取ることに夢中な姿がとても印象的だった。そうめん流しの組み立ては男子が、おにぎり作りは女子が率先してやってくれた。最後に、映画館が近くにないので、大きなスクリーンで映画鑑賞をした。ポップコーンやジュース等をおやつにして、雰囲気を出すととても好評だ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保護犬のお話会やカーボンニュートラルのお話会は、地域の方が「子ども達にも聞かせたい」と持ち掛けてくれた。保護犬の話しでは、1週間前から居場所に写真等を展示し、当日参加できない子ど</a:t>
            </a:r>
            <a:r>
              <a:rPr lang="ja-JP" altLang="en-US" dirty="0">
                <a:latin typeface="HGSｺﾞｼｯｸE" panose="020B0900000000000000" pitchFamily="50" charset="-128"/>
                <a:ea typeface="HGSｺﾞｼｯｸE" panose="020B0900000000000000" pitchFamily="50" charset="-128"/>
              </a:rPr>
              <a:t>もも</a:t>
            </a:r>
            <a:r>
              <a:rPr lang="en-US" dirty="0">
                <a:latin typeface="HGSｺﾞｼｯｸE" panose="020B0900000000000000" pitchFamily="50" charset="-128"/>
                <a:ea typeface="HGSｺﾞｼｯｸE" panose="020B0900000000000000" pitchFamily="50" charset="-128"/>
              </a:rPr>
              <a:t>、スタッフと一緒に説明を読みながら意見交換をした。当日も、子ども達に分かりやすいお話会で、保護犬について深く考えた様子だった。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今年度は、味噌をはじめ、季節ごとの食育を行った。味噌は、地域の方の関心も上がってきたので、子どもだけでなく、地域の方にも参加頂けたので良かった。「なんか作りたい」という声が今年度は沢山聞くことができた。スタッフも全てを自分達で作るのではなく、一緒におにぎりを握ったり、デコレーションをさせたりと、体験が沢山できる体制にした。味噌を手作りするようになり、「味噌汁が飲みたい」という子どもが増えたので、乾燥野菜とわかめや出汁を入れた味噌を容器に沢山作り、お湯に溶かせば味噌汁がいつでも飲めるようにした。ストックがなくなると補充してくれる味噌係もでき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今年度は、バランスよくイベントの開催は出来なかったが、子ども達のニーズに合せて開催することができた。作ったり、やったことのない事を今後も体験できるイベントを企画していく</a:t>
            </a:r>
            <a:r>
              <a:rPr lang="en-US" dirty="0">
                <a:latin typeface="+mj-ea"/>
                <a:ea typeface="+mj-ea"/>
              </a:rPr>
              <a:t>。</a:t>
            </a:r>
            <a:endParaRPr dirty="0">
              <a:latin typeface="+mj-ea"/>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2877801" y="191625"/>
            <a:ext cx="69516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Arial"/>
              <a:buNone/>
            </a:pPr>
            <a:r>
              <a:rPr lang="en-US"/>
              <a:t>ひだまりでできる体験</a:t>
            </a:r>
            <a:endParaRPr/>
          </a:p>
        </p:txBody>
      </p:sp>
      <p:sp>
        <p:nvSpPr>
          <p:cNvPr id="149" name="Google Shape;149;p7"/>
          <p:cNvSpPr txBox="1"/>
          <p:nvPr/>
        </p:nvSpPr>
        <p:spPr>
          <a:xfrm>
            <a:off x="1150026" y="3490479"/>
            <a:ext cx="2369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味噌づくり</a:t>
            </a:r>
            <a:r>
              <a:rPr lang="en-US" sz="1800" b="0" i="0" u="none" strike="noStrike" cap="none" dirty="0">
                <a:solidFill>
                  <a:schemeClr val="dk1"/>
                </a:solidFill>
                <a:latin typeface="Gill Sans"/>
                <a:ea typeface="Gill Sans"/>
                <a:cs typeface="Gill Sans"/>
                <a:sym typeface="Gill Sans"/>
              </a:rPr>
              <a:t>（</a:t>
            </a:r>
            <a:r>
              <a:rPr lang="en-US" sz="1800" dirty="0">
                <a:solidFill>
                  <a:schemeClr val="dk1"/>
                </a:solidFill>
                <a:latin typeface="Gill Sans"/>
                <a:ea typeface="Gill Sans"/>
                <a:cs typeface="Gill Sans"/>
                <a:sym typeface="Gill Sans"/>
              </a:rPr>
              <a:t>年2回）</a:t>
            </a:r>
            <a:endParaRPr dirty="0"/>
          </a:p>
        </p:txBody>
      </p:sp>
      <p:pic>
        <p:nvPicPr>
          <p:cNvPr id="150" name="Google Shape;150;p7"/>
          <p:cNvPicPr preferRelativeResize="0"/>
          <p:nvPr/>
        </p:nvPicPr>
        <p:blipFill rotWithShape="1">
          <a:blip r:embed="rId3">
            <a:alphaModFix/>
          </a:blip>
          <a:srcRect/>
          <a:stretch/>
        </p:blipFill>
        <p:spPr>
          <a:xfrm>
            <a:off x="4351880" y="1252027"/>
            <a:ext cx="2771012" cy="2076154"/>
          </a:xfrm>
          <a:prstGeom prst="rect">
            <a:avLst/>
          </a:prstGeom>
          <a:noFill/>
          <a:ln>
            <a:noFill/>
          </a:ln>
        </p:spPr>
      </p:pic>
      <p:sp>
        <p:nvSpPr>
          <p:cNvPr id="151" name="Google Shape;151;p7"/>
          <p:cNvSpPr txBox="1"/>
          <p:nvPr/>
        </p:nvSpPr>
        <p:spPr>
          <a:xfrm>
            <a:off x="4765762" y="3490479"/>
            <a:ext cx="19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Gill Sans"/>
                <a:ea typeface="Gill Sans"/>
                <a:cs typeface="Gill Sans"/>
                <a:sym typeface="Gill Sans"/>
              </a:rPr>
              <a:t>ウンスンカルタ</a:t>
            </a:r>
            <a:endParaRPr dirty="0"/>
          </a:p>
        </p:txBody>
      </p:sp>
      <p:sp>
        <p:nvSpPr>
          <p:cNvPr id="152" name="Google Shape;152;p7"/>
          <p:cNvSpPr txBox="1"/>
          <p:nvPr/>
        </p:nvSpPr>
        <p:spPr>
          <a:xfrm>
            <a:off x="8230974" y="3490479"/>
            <a:ext cx="162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Gill Sans"/>
                <a:ea typeface="Gill Sans"/>
                <a:cs typeface="Gill Sans"/>
                <a:sym typeface="Gill Sans"/>
              </a:rPr>
              <a:t>おやつづくり</a:t>
            </a:r>
            <a:endParaRPr dirty="0"/>
          </a:p>
        </p:txBody>
      </p:sp>
      <p:sp>
        <p:nvSpPr>
          <p:cNvPr id="153" name="Google Shape;153;p7"/>
          <p:cNvSpPr txBox="1"/>
          <p:nvPr/>
        </p:nvSpPr>
        <p:spPr>
          <a:xfrm>
            <a:off x="4449498" y="6427292"/>
            <a:ext cx="22745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折り紙教室（金曜）</a:t>
            </a:r>
            <a:endParaRPr/>
          </a:p>
        </p:txBody>
      </p:sp>
      <p:pic>
        <p:nvPicPr>
          <p:cNvPr id="154" name="Google Shape;154;p7"/>
          <p:cNvPicPr preferRelativeResize="0"/>
          <p:nvPr/>
        </p:nvPicPr>
        <p:blipFill rotWithShape="1">
          <a:blip r:embed="rId4">
            <a:alphaModFix/>
          </a:blip>
          <a:srcRect/>
          <a:stretch/>
        </p:blipFill>
        <p:spPr>
          <a:xfrm>
            <a:off x="1323276" y="4189615"/>
            <a:ext cx="1654101" cy="2203888"/>
          </a:xfrm>
          <a:prstGeom prst="rect">
            <a:avLst/>
          </a:prstGeom>
          <a:noFill/>
          <a:ln>
            <a:noFill/>
          </a:ln>
        </p:spPr>
      </p:pic>
      <p:sp>
        <p:nvSpPr>
          <p:cNvPr id="155" name="Google Shape;155;p7"/>
          <p:cNvSpPr txBox="1"/>
          <p:nvPr/>
        </p:nvSpPr>
        <p:spPr>
          <a:xfrm>
            <a:off x="1253661" y="6427292"/>
            <a:ext cx="2369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競技カルタ（月曜）</a:t>
            </a:r>
            <a:endParaRPr/>
          </a:p>
        </p:txBody>
      </p:sp>
      <p:sp>
        <p:nvSpPr>
          <p:cNvPr id="156" name="Google Shape;156;p7"/>
          <p:cNvSpPr txBox="1"/>
          <p:nvPr/>
        </p:nvSpPr>
        <p:spPr>
          <a:xfrm>
            <a:off x="8313463" y="6468233"/>
            <a:ext cx="1626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らくがき</a:t>
            </a:r>
            <a:endParaRPr sz="1800">
              <a:solidFill>
                <a:schemeClr val="dk1"/>
              </a:solidFill>
              <a:latin typeface="Gill Sans"/>
              <a:ea typeface="Gill Sans"/>
              <a:cs typeface="Gill Sans"/>
              <a:sym typeface="Gill Sans"/>
            </a:endParaRPr>
          </a:p>
        </p:txBody>
      </p:sp>
      <p:pic>
        <p:nvPicPr>
          <p:cNvPr id="157" name="Google Shape;157;p7" title="20240917_152051.jpg"/>
          <p:cNvPicPr preferRelativeResize="0"/>
          <p:nvPr/>
        </p:nvPicPr>
        <p:blipFill>
          <a:blip r:embed="rId5">
            <a:alphaModFix/>
          </a:blip>
          <a:stretch>
            <a:fillRect/>
          </a:stretch>
        </p:blipFill>
        <p:spPr>
          <a:xfrm>
            <a:off x="8092912" y="967767"/>
            <a:ext cx="1846800" cy="2399755"/>
          </a:xfrm>
          <a:prstGeom prst="rect">
            <a:avLst/>
          </a:prstGeom>
          <a:noFill/>
          <a:ln>
            <a:noFill/>
          </a:ln>
        </p:spPr>
      </p:pic>
      <p:pic>
        <p:nvPicPr>
          <p:cNvPr id="158" name="Google Shape;158;p7" title="K0137_20250326.jpg"/>
          <p:cNvPicPr preferRelativeResize="0"/>
          <p:nvPr/>
        </p:nvPicPr>
        <p:blipFill>
          <a:blip r:embed="rId6">
            <a:alphaModFix/>
          </a:blip>
          <a:stretch>
            <a:fillRect/>
          </a:stretch>
        </p:blipFill>
        <p:spPr>
          <a:xfrm>
            <a:off x="8203175" y="4075058"/>
            <a:ext cx="1654099" cy="2205466"/>
          </a:xfrm>
          <a:prstGeom prst="rect">
            <a:avLst/>
          </a:prstGeom>
          <a:noFill/>
          <a:ln>
            <a:noFill/>
          </a:ln>
        </p:spPr>
      </p:pic>
      <p:pic>
        <p:nvPicPr>
          <p:cNvPr id="159" name="Google Shape;159;p7" title="K0137_20250220.jpg"/>
          <p:cNvPicPr preferRelativeResize="0"/>
          <p:nvPr/>
        </p:nvPicPr>
        <p:blipFill>
          <a:blip r:embed="rId7">
            <a:alphaModFix/>
          </a:blip>
          <a:stretch>
            <a:fillRect/>
          </a:stretch>
        </p:blipFill>
        <p:spPr>
          <a:xfrm>
            <a:off x="1323274" y="967334"/>
            <a:ext cx="1846800" cy="2462416"/>
          </a:xfrm>
          <a:prstGeom prst="rect">
            <a:avLst/>
          </a:prstGeom>
          <a:noFill/>
          <a:ln>
            <a:noFill/>
          </a:ln>
        </p:spPr>
      </p:pic>
      <p:pic>
        <p:nvPicPr>
          <p:cNvPr id="160" name="Google Shape;160;p7" title="1730441258944-0.jpg"/>
          <p:cNvPicPr preferRelativeResize="0"/>
          <p:nvPr/>
        </p:nvPicPr>
        <p:blipFill>
          <a:blip r:embed="rId8">
            <a:alphaModFix/>
          </a:blip>
          <a:stretch>
            <a:fillRect/>
          </a:stretch>
        </p:blipFill>
        <p:spPr>
          <a:xfrm>
            <a:off x="4340849" y="4250690"/>
            <a:ext cx="2771026" cy="20817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251678" y="382385"/>
            <a:ext cx="10178322" cy="59602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a:t>食で支える環境へ</a:t>
            </a:r>
            <a:endParaRPr/>
          </a:p>
        </p:txBody>
      </p:sp>
      <p:sp>
        <p:nvSpPr>
          <p:cNvPr id="166" name="Google Shape;166;p8"/>
          <p:cNvSpPr txBox="1">
            <a:spLocks noGrp="1"/>
          </p:cNvSpPr>
          <p:nvPr>
            <p:ph idx="1"/>
          </p:nvPr>
        </p:nvSpPr>
        <p:spPr>
          <a:xfrm>
            <a:off x="1104900" y="1128550"/>
            <a:ext cx="10325100" cy="561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0000"/>
              </a:lnSpc>
              <a:spcBef>
                <a:spcPts val="0"/>
              </a:spcBef>
              <a:spcAft>
                <a:spcPts val="0"/>
              </a:spcAft>
              <a:buSzPct val="100000"/>
              <a:buNone/>
            </a:pPr>
            <a:r>
              <a:rPr lang="en-US" dirty="0"/>
              <a:t>　</a:t>
            </a:r>
            <a:r>
              <a:rPr lang="en-US" dirty="0">
                <a:latin typeface="HGSｺﾞｼｯｸE" panose="020B0900000000000000" pitchFamily="50" charset="-128"/>
                <a:ea typeface="HGSｺﾞｼｯｸE" panose="020B0900000000000000" pitchFamily="50" charset="-128"/>
              </a:rPr>
              <a:t>お手伝いがしたくてたまらない低学年の子ども達、YouTubeで見たことを実践してみたい高学年の子ども達が多い1年だった。スイーツに関しては、火・木にパティシエのスタッフがいるので、クリスマス、バレンタインと本格的なケーキの作成、簡単に作れるプリン等、子ども達は常に経験する事ができた。遊びに飽きた子や、何となく場を離れ1人になりたい子がキッチンに来て、おやつやご飯づくりの手伝いをしながらモヤモヤすることを話す光景が何度も見られた。元気がない子には「このお手伝いやってくれない？」と声をかけ、一緒に作ることも何度もあった。1年を通して、一緒に沢山の調理をしたので、ご飯を1人で炊けるようになった子、フレンチトーストが上手に焼ける様になった子、何よりみんな卵を上手に割れるようになり、おにぎりを同じ大きさに握れるようになり、おにぎりの塩加減がとても上手になったりと、成長した。おやつが足りなくなりそうになった時に「ホットケーキ作っていい？」と自分達でおやつを作って補充してくれるなど、食べるだけだったおやつやご飯が、自分達で作るものになった1年だった。推しの誕生日を祝いたいと、居場所にくるなりパティシエスタッフにスポンジケーキを焼いてもらいデコレーションして、写真を飾って本人しか分からない推しの誕生日をみんなでお祝いしたこともあった。忙しく働く母親には頼みづらい事を、居場所スタッフに頼む姿がとても多い1年でもあ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食材にはこだわり、夏休み中はアトピーが酷くなった子や生理痛が酷い子のためのメニューにしたり、お茶も麦茶だけでなくルイボス茶などに変え、さりげなく悪化しないようにした。運動会等で疲れる時期には、おにぎりの具をスタミナのつく具にしたり、さっぱりする柑橘系のゼリーにしたり、魚と野菜中心のご飯を心がけ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err="1">
                <a:latin typeface="HGSｺﾞｼｯｸE" panose="020B0900000000000000" pitchFamily="50" charset="-128"/>
                <a:ea typeface="HGSｺﾞｼｯｸE" panose="020B0900000000000000" pitchFamily="50" charset="-128"/>
              </a:rPr>
              <a:t>今年度も、子ども達は沢山食べて、元気に遊んだ一年だった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1251678" y="382385"/>
            <a:ext cx="10178322" cy="8558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Arial"/>
              <a:buNone/>
            </a:pPr>
            <a:r>
              <a:rPr lang="en-US"/>
              <a:t>1年を振り返って</a:t>
            </a:r>
            <a:endParaRPr/>
          </a:p>
        </p:txBody>
      </p:sp>
      <p:sp>
        <p:nvSpPr>
          <p:cNvPr id="172" name="Google Shape;172;p10"/>
          <p:cNvSpPr txBox="1">
            <a:spLocks noGrp="1"/>
          </p:cNvSpPr>
          <p:nvPr>
            <p:ph idx="1"/>
          </p:nvPr>
        </p:nvSpPr>
        <p:spPr>
          <a:xfrm>
            <a:off x="1251675" y="1409700"/>
            <a:ext cx="10178400" cy="5320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0000"/>
              </a:lnSpc>
              <a:spcBef>
                <a:spcPts val="0"/>
              </a:spcBef>
              <a:spcAft>
                <a:spcPts val="0"/>
              </a:spcAft>
              <a:buSzPct val="100000"/>
              <a:buNone/>
            </a:pPr>
            <a:r>
              <a:rPr lang="en-US" dirty="0"/>
              <a:t>　</a:t>
            </a:r>
            <a:r>
              <a:rPr lang="en-US" dirty="0">
                <a:latin typeface="HGSｺﾞｼｯｸE" panose="020B0900000000000000" pitchFamily="50" charset="-128"/>
                <a:ea typeface="HGSｺﾞｼｯｸE" panose="020B0900000000000000" pitchFamily="50" charset="-128"/>
              </a:rPr>
              <a:t>利用者の半分が小学5年生の女子だった。</a:t>
            </a:r>
            <a:r>
              <a:rPr lang="ja-JP" altLang="en-US" dirty="0">
                <a:latin typeface="HGSｺﾞｼｯｸE" panose="020B0900000000000000" pitchFamily="50" charset="-128"/>
                <a:ea typeface="HGSｺﾞｼｯｸE" panose="020B0900000000000000" pitchFamily="50" charset="-128"/>
              </a:rPr>
              <a:t>中</a:t>
            </a:r>
            <a:r>
              <a:rPr lang="en-US" dirty="0">
                <a:latin typeface="HGSｺﾞｼｯｸE" panose="020B0900000000000000" pitchFamily="50" charset="-128"/>
                <a:ea typeface="HGSｺﾞｼｯｸE" panose="020B0900000000000000" pitchFamily="50" charset="-128"/>
              </a:rPr>
              <a:t>には、学童が嫌でひだまりに来るようになった子もいた。子ども達の口コミで、利用したい子どもが来て後日登録するというのが、ほとんどの流れだった。利用する子どもがひだまりに来てほしくない子には知られない様にしていたという事実を夏休み明け位に聞いた。自分達のひだまりになってるんだなと感じた。</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小学5年生女子を中心に「競技カルタ」に熱が入り、どんどん上達していった。ひだまりカルタ部として2回ほど大会に出場。ひだまりでカルタの練習が始まると、他の子どもが騒げないという現象が起こってしまった為、近所の方の座敷を借りて練習する事もあった。大会に出るには、会場まで遠い為、保護者の協力が必要だが、保護者の協力が得れない家庭もあった。家庭環境で子ども達に差が出てしまわないように、カルタの指導者とも話合い、昔あったカルタ会「木綿葉会」を復活させ、組織化し、指導者の体系への送迎ができるようにし</a:t>
            </a:r>
            <a:r>
              <a:rPr lang="ja-JP" altLang="en-US" dirty="0">
                <a:latin typeface="HGSｺﾞｼｯｸE" panose="020B0900000000000000" pitchFamily="50" charset="-128"/>
                <a:ea typeface="HGSｺﾞｼｯｸE" panose="020B0900000000000000" pitchFamily="50" charset="-128"/>
              </a:rPr>
              <a:t>てもらった</a:t>
            </a:r>
            <a:r>
              <a:rPr lang="en-US" dirty="0">
                <a:latin typeface="HGSｺﾞｼｯｸE" panose="020B0900000000000000" pitchFamily="50" charset="-128"/>
                <a:ea typeface="HGSｺﾞｼｯｸE" panose="020B0900000000000000" pitchFamily="50" charset="-128"/>
              </a:rPr>
              <a:t>。</a:t>
            </a:r>
            <a:r>
              <a:rPr lang="ja-JP" altLang="en-US" dirty="0">
                <a:latin typeface="HGSｺﾞｼｯｸE" panose="020B0900000000000000" pitchFamily="50" charset="-128"/>
                <a:ea typeface="HGSｺﾞｼｯｸE" panose="020B0900000000000000" pitchFamily="50" charset="-128"/>
              </a:rPr>
              <a:t>会が復活したことで、</a:t>
            </a:r>
            <a:r>
              <a:rPr lang="en-US" dirty="0" err="1">
                <a:latin typeface="HGSｺﾞｼｯｸE" panose="020B0900000000000000" pitchFamily="50" charset="-128"/>
                <a:ea typeface="HGSｺﾞｼｯｸE" panose="020B0900000000000000" pitchFamily="50" charset="-128"/>
              </a:rPr>
              <a:t>ひだまりがない月曜に、カルタの練習を思いっきりできるようになった</a:t>
            </a:r>
            <a:r>
              <a:rPr lang="en-US" dirty="0">
                <a:latin typeface="HGSｺﾞｼｯｸE" panose="020B0900000000000000" pitchFamily="50" charset="-128"/>
                <a:ea typeface="HGSｺﾞｼｯｸE" panose="020B0900000000000000" pitchFamily="50" charset="-128"/>
              </a:rPr>
              <a:t>。</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多子世帯の子ども達の利用が多く、ひだまりごはんの日は仲良くご飯を食べる姿もあった。未就学児から高校生まで、一緒に食べたり、遊んだ姿も見られた。宿題や勉強をする子も増えた。高学年がお節介をやいて教えたり、友人同士で競い合うように宿題をする場面も見られた。宿題をやらない子どもに関しても、根気強く声掛けしていく。</a:t>
            </a:r>
            <a:endParaRPr dirty="0">
              <a:latin typeface="HGSｺﾞｼｯｸE" panose="020B0900000000000000" pitchFamily="50" charset="-128"/>
              <a:ea typeface="HGSｺﾞｼｯｸE" panose="020B0900000000000000" pitchFamily="50" charset="-128"/>
            </a:endParaRPr>
          </a:p>
          <a:p>
            <a:pPr marL="0" lvl="0" indent="0" algn="l" rtl="0">
              <a:lnSpc>
                <a:spcPct val="110000"/>
              </a:lnSpc>
              <a:spcBef>
                <a:spcPts val="0"/>
              </a:spcBef>
              <a:spcAft>
                <a:spcPts val="0"/>
              </a:spcAft>
              <a:buSzPct val="100000"/>
              <a:buNone/>
            </a:pPr>
            <a:r>
              <a:rPr lang="en-US" dirty="0">
                <a:latin typeface="HGSｺﾞｼｯｸE" panose="020B0900000000000000" pitchFamily="50" charset="-128"/>
                <a:ea typeface="HGSｺﾞｼｯｸE" panose="020B0900000000000000" pitchFamily="50" charset="-128"/>
              </a:rPr>
              <a:t>　打ち込める事を見つけた子、やりたい事が出来て自信がついた子、感情が追い付かなくて沢山泣いた子、喧嘩した仲直りした子、日に日に声が大きくなっていく子ども達をみて、遠慮なく自分を出せるひだまりになったんだなと実感した1年だった。</a:t>
            </a:r>
            <a:endParaRPr dirty="0">
              <a:latin typeface="HGSｺﾞｼｯｸE" panose="020B0900000000000000" pitchFamily="50" charset="-128"/>
              <a:ea typeface="HGSｺﾞｼｯｸE" panose="020B0900000000000000" pitchFamily="50"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TotalTime>
  <Words>817</Words>
  <Application>Microsoft Office PowerPoint</Application>
  <PresentationFormat>ワイド画面</PresentationFormat>
  <Paragraphs>174</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Tw Cen MT</vt:lpstr>
      <vt:lpstr>Wingdings 3</vt:lpstr>
      <vt:lpstr>Arial</vt:lpstr>
      <vt:lpstr>Tw Cen MT Condensed</vt:lpstr>
      <vt:lpstr>Gill Sans</vt:lpstr>
      <vt:lpstr>HGSｺﾞｼｯｸE</vt:lpstr>
      <vt:lpstr>インテグラル</vt:lpstr>
      <vt:lpstr>熊本県人吉市における「子ども第三の居場所」 コミュニティモデルの運営（3年目） 2024年度事業報告書</vt:lpstr>
      <vt:lpstr>事業計画</vt:lpstr>
      <vt:lpstr>開催回数　利用人数</vt:lpstr>
      <vt:lpstr>開催日数と利用人数について</vt:lpstr>
      <vt:lpstr>ひだまりイベント</vt:lpstr>
      <vt:lpstr>イベントについて</vt:lpstr>
      <vt:lpstr>ひだまりでできる体験</vt:lpstr>
      <vt:lpstr>食で支える環境へ</vt:lpstr>
      <vt:lpstr>1年を振り返って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j0hitohar</dc:creator>
  <cp:lastModifiedBy>j0hitohar</cp:lastModifiedBy>
  <cp:revision>3</cp:revision>
  <dcterms:created xsi:type="dcterms:W3CDTF">2024-04-11T11:47:46Z</dcterms:created>
  <dcterms:modified xsi:type="dcterms:W3CDTF">2025-04-09T22:48:36Z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