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9" r:id="rId2"/>
    <p:sldId id="281" r:id="rId3"/>
    <p:sldId id="288" r:id="rId4"/>
    <p:sldId id="287" r:id="rId5"/>
    <p:sldId id="289" r:id="rId6"/>
    <p:sldId id="290" r:id="rId7"/>
    <p:sldId id="291" r:id="rId8"/>
    <p:sldId id="292" r:id="rId9"/>
    <p:sldId id="293" r:id="rId10"/>
    <p:sldId id="294" r:id="rId11"/>
    <p:sldId id="295" r:id="rId12"/>
    <p:sldId id="296" r:id="rId13"/>
    <p:sldId id="297" r:id="rId14"/>
    <p:sldId id="298" r:id="rId15"/>
    <p:sldId id="299" r:id="rId16"/>
    <p:sldId id="300" r:id="rId17"/>
    <p:sldId id="286" r:id="rId18"/>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8.オリジナルイベント" id="{A9D4F7E4-142E-4B2E-8C60-821DDD3745FD}">
          <p14:sldIdLst>
            <p14:sldId id="279"/>
            <p14:sldId id="281"/>
            <p14:sldId id="288"/>
            <p14:sldId id="287"/>
            <p14:sldId id="289"/>
            <p14:sldId id="290"/>
            <p14:sldId id="291"/>
            <p14:sldId id="292"/>
            <p14:sldId id="293"/>
            <p14:sldId id="294"/>
            <p14:sldId id="295"/>
            <p14:sldId id="296"/>
            <p14:sldId id="297"/>
            <p14:sldId id="298"/>
            <p14:sldId id="299"/>
            <p14:sldId id="300"/>
            <p14:sldId id="286"/>
          </p14:sldIdLst>
        </p14:section>
      </p14:sectionLst>
    </p:ex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40" d="100"/>
          <a:sy n="40" d="100"/>
        </p:scale>
        <p:origin x="54" y="546"/>
      </p:cViewPr>
      <p:guideLst>
        <p:guide orient="horz" pos="3120"/>
        <p:guide pos="216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418" y="-78"/>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2236" tIns="46118" rIns="92236" bIns="46118" rtlCol="0"/>
          <a:lstStyle>
            <a:lvl1pPr algn="r">
              <a:defRPr sz="1200"/>
            </a:lvl1pPr>
          </a:lstStyle>
          <a:p>
            <a:fld id="{5F57F38A-40D4-4870-90EA-BD0B58993538}" type="datetimeFigureOut">
              <a:rPr kumimoji="1" lang="ja-JP" altLang="en-US" smtClean="0"/>
              <a:pPr/>
              <a:t>2016/12/24</a:t>
            </a:fld>
            <a:endParaRPr kumimoji="1" lang="ja-JP" altLang="en-US"/>
          </a:p>
        </p:txBody>
      </p:sp>
      <p:sp>
        <p:nvSpPr>
          <p:cNvPr id="4" name="フッター プレースホルダー 3"/>
          <p:cNvSpPr>
            <a:spLocks noGrp="1"/>
          </p:cNvSpPr>
          <p:nvPr>
            <p:ph type="ftr" sz="quarter" idx="2"/>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2236" tIns="46118" rIns="92236" bIns="46118" rtlCol="0" anchor="b"/>
          <a:lstStyle>
            <a:lvl1pPr algn="r">
              <a:defRPr sz="1200"/>
            </a:lvl1pPr>
          </a:lstStyle>
          <a:p>
            <a:fld id="{4154A854-1580-470C-81F4-AF8C5687A699}" type="slidenum">
              <a:rPr kumimoji="1" lang="ja-JP" altLang="en-US" smtClean="0"/>
              <a:pPr/>
              <a:t>‹#›</a:t>
            </a:fld>
            <a:endParaRPr kumimoji="1" lang="ja-JP" altLang="en-US"/>
          </a:p>
        </p:txBody>
      </p:sp>
    </p:spTree>
    <p:extLst>
      <p:ext uri="{BB962C8B-B14F-4D97-AF65-F5344CB8AC3E}">
        <p14:creationId xmlns:p14="http://schemas.microsoft.com/office/powerpoint/2010/main" val="2541058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9B363652-5649-4AEE-81D8-0FE3792F6A1F}" type="datetimeFigureOut">
              <a:rPr kumimoji="1" lang="ja-JP" altLang="en-US" smtClean="0"/>
              <a:pPr/>
              <a:t>2016/12/24</a:t>
            </a:fld>
            <a:endParaRPr kumimoji="1" lang="ja-JP" altLang="en-US"/>
          </a:p>
        </p:txBody>
      </p:sp>
      <p:sp>
        <p:nvSpPr>
          <p:cNvPr id="4" name="スライド イメージ プレースホルダー 3"/>
          <p:cNvSpPr>
            <a:spLocks noGrp="1" noRot="1" noChangeAspect="1"/>
          </p:cNvSpPr>
          <p:nvPr>
            <p:ph type="sldImg" idx="2"/>
          </p:nvPr>
        </p:nvSpPr>
        <p:spPr>
          <a:xfrm>
            <a:off x="2112963" y="744538"/>
            <a:ext cx="2581275"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6E29C4FE-C9DA-49B2-97E3-4216686DEBF5}" type="slidenum">
              <a:rPr kumimoji="1" lang="ja-JP" altLang="en-US" smtClean="0"/>
              <a:pPr/>
              <a:t>‹#›</a:t>
            </a:fld>
            <a:endParaRPr kumimoji="1" lang="ja-JP" altLang="en-US"/>
          </a:p>
        </p:txBody>
      </p:sp>
    </p:spTree>
    <p:extLst>
      <p:ext uri="{BB962C8B-B14F-4D97-AF65-F5344CB8AC3E}">
        <p14:creationId xmlns:p14="http://schemas.microsoft.com/office/powerpoint/2010/main" val="32576630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10</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11</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12</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13</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14</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lang="ja-JP" altLang="en-US" smtClean="0">
                <a:solidFill>
                  <a:prstClr val="black"/>
                </a:solidFill>
              </a:rPr>
              <a:pPr/>
              <a:t>15</a:t>
            </a:fld>
            <a:endParaRPr lang="ja-JP" altLang="en-US">
              <a:solidFill>
                <a:prstClr val="black"/>
              </a:solidFill>
            </a:endParaRPr>
          </a:p>
        </p:txBody>
      </p:sp>
    </p:spTree>
    <p:extLst>
      <p:ext uri="{BB962C8B-B14F-4D97-AF65-F5344CB8AC3E}">
        <p14:creationId xmlns:p14="http://schemas.microsoft.com/office/powerpoint/2010/main" val="3630156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630156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2</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lang="ja-JP" altLang="en-US" smtClean="0">
                <a:solidFill>
                  <a:prstClr val="black"/>
                </a:solidFill>
              </a:rPr>
              <a:pPr/>
              <a:t>3</a:t>
            </a:fld>
            <a:endParaRPr lang="ja-JP" altLang="en-US">
              <a:solidFill>
                <a:prstClr val="black"/>
              </a:solidFill>
            </a:endParaRPr>
          </a:p>
        </p:txBody>
      </p:sp>
    </p:spTree>
    <p:extLst>
      <p:ext uri="{BB962C8B-B14F-4D97-AF65-F5344CB8AC3E}">
        <p14:creationId xmlns:p14="http://schemas.microsoft.com/office/powerpoint/2010/main" val="3630156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lang="ja-JP" altLang="en-US" smtClean="0">
                <a:solidFill>
                  <a:prstClr val="black"/>
                </a:solidFill>
              </a:rPr>
              <a:pPr/>
              <a:t>4</a:t>
            </a:fld>
            <a:endParaRPr lang="ja-JP" altLang="en-US">
              <a:solidFill>
                <a:prstClr val="black"/>
              </a:solidFill>
            </a:endParaRPr>
          </a:p>
        </p:txBody>
      </p:sp>
    </p:spTree>
    <p:extLst>
      <p:ext uri="{BB962C8B-B14F-4D97-AF65-F5344CB8AC3E}">
        <p14:creationId xmlns:p14="http://schemas.microsoft.com/office/powerpoint/2010/main" val="363015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5</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6</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7</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8</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300" dirty="0"/>
          </a:p>
        </p:txBody>
      </p:sp>
      <p:sp>
        <p:nvSpPr>
          <p:cNvPr id="4" name="スライド番号プレースホルダー 3"/>
          <p:cNvSpPr>
            <a:spLocks noGrp="1"/>
          </p:cNvSpPr>
          <p:nvPr>
            <p:ph type="sldNum" sz="quarter" idx="10"/>
          </p:nvPr>
        </p:nvSpPr>
        <p:spPr/>
        <p:txBody>
          <a:bodyPr/>
          <a:lstStyle/>
          <a:p>
            <a:fld id="{6E29C4FE-C9DA-49B2-97E3-4216686DEBF5}" type="slidenum">
              <a:rPr kumimoji="1" lang="ja-JP" altLang="en-US" smtClean="0"/>
              <a:pPr/>
              <a:t>9</a:t>
            </a:fld>
            <a:endParaRPr kumimoji="1" lang="ja-JP" altLang="en-US"/>
          </a:p>
        </p:txBody>
      </p:sp>
    </p:spTree>
    <p:extLst>
      <p:ext uri="{BB962C8B-B14F-4D97-AF65-F5344CB8AC3E}">
        <p14:creationId xmlns:p14="http://schemas.microsoft.com/office/powerpoint/2010/main" val="363015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p>
            <a:fld id="{6A740782-1C0D-48A8-8E82-0DB450E44A9E}" type="datetime1">
              <a:rPr kumimoji="1" lang="ja-JP" altLang="en-US" smtClean="0"/>
              <a:pPr/>
              <a:t>2016/12/24</a:t>
            </a:fld>
            <a:endParaRPr kumimoji="1" lang="ja-JP" altLang="en-US"/>
          </a:p>
        </p:txBody>
      </p:sp>
      <p:sp>
        <p:nvSpPr>
          <p:cNvPr id="8" name="フッター プレースホルダー 7"/>
          <p:cNvSpPr>
            <a:spLocks noGrp="1"/>
          </p:cNvSpPr>
          <p:nvPr>
            <p:ph type="ftr" sz="quarter" idx="11"/>
          </p:nvPr>
        </p:nvSpPr>
        <p:spPr>
          <a:xfrm>
            <a:off x="2420888" y="9200714"/>
            <a:ext cx="2171700" cy="527402"/>
          </a:xfrm>
        </p:spPr>
        <p:txBody>
          <a:bodyPr/>
          <a:lstStyle/>
          <a:p>
            <a:endParaRPr kumimoji="1" lang="ja-JP" altLang="en-US" dirty="0"/>
          </a:p>
        </p:txBody>
      </p:sp>
    </p:spTree>
    <p:extLst>
      <p:ext uri="{BB962C8B-B14F-4D97-AF65-F5344CB8AC3E}">
        <p14:creationId xmlns:p14="http://schemas.microsoft.com/office/powerpoint/2010/main" val="35104800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正方形/長方形 9"/>
          <p:cNvSpPr/>
          <p:nvPr userDrawn="1"/>
        </p:nvSpPr>
        <p:spPr>
          <a:xfrm>
            <a:off x="332656" y="272480"/>
            <a:ext cx="6192688"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kumimoji="1" lang="ja-JP" altLang="en-US" sz="1100" dirty="0">
              <a:solidFill>
                <a:schemeClr val="bg1">
                  <a:lumMod val="50000"/>
                </a:schemeClr>
              </a:solidFill>
              <a:latin typeface="+mn-ea"/>
              <a:ea typeface="+mn-ea"/>
            </a:endParaRPr>
          </a:p>
        </p:txBody>
      </p:sp>
      <p:sp>
        <p:nvSpPr>
          <p:cNvPr id="4" name="日付プレースホルダー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9AC3247D-DB2C-4C8F-AAD8-BDFE8DB1EF29}" type="datetime1">
              <a:rPr kumimoji="1" lang="ja-JP" altLang="en-US" smtClean="0"/>
              <a:pPr/>
              <a:t>2016/12/24</a:t>
            </a:fld>
            <a:endParaRPr kumimoji="1" lang="ja-JP" altLang="en-US"/>
          </a:p>
        </p:txBody>
      </p:sp>
      <p:sp>
        <p:nvSpPr>
          <p:cNvPr id="5" name="フッター プレースホルダー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Tree>
    <p:extLst>
      <p:ext uri="{BB962C8B-B14F-4D97-AF65-F5344CB8AC3E}">
        <p14:creationId xmlns:p14="http://schemas.microsoft.com/office/powerpoint/2010/main" val="3803243771"/>
      </p:ext>
    </p:extLst>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hf hdr="0" ftr="0" dt="0"/>
  <p:txStyles>
    <p:title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813528474"/>
              </p:ext>
            </p:extLst>
          </p:nvPr>
        </p:nvGraphicFramePr>
        <p:xfrm>
          <a:off x="548680" y="2144984"/>
          <a:ext cx="5832648" cy="3096342"/>
        </p:xfrm>
        <a:graphic>
          <a:graphicData uri="http://schemas.openxmlformats.org/drawingml/2006/table">
            <a:tbl>
              <a:tblPr firstRow="1" bandRow="1">
                <a:tableStyleId>{5C22544A-7EE6-4342-B048-85BDC9FD1C3A}</a:tableStyleId>
              </a:tblPr>
              <a:tblGrid>
                <a:gridCol w="1296144"/>
                <a:gridCol w="4536504"/>
              </a:tblGrid>
              <a:tr h="184931">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ハッピーオーシャンズプログラム</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0079">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原発事故で避難生活を続けている大熊町の子どもや海から遠くはなれた会津若松市に住む子供たちに新鮮な魚を食べる機会を提供すると共に、水産資源の持続的な活用について考える機会を提供する。</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2016</a:t>
                      </a:r>
                      <a:r>
                        <a:rPr kumimoji="1" lang="ja-JP" altLang="en-US" sz="1050" b="0" dirty="0" smtClean="0">
                          <a:solidFill>
                            <a:schemeClr val="tx1"/>
                          </a:solidFill>
                        </a:rPr>
                        <a:t>年</a:t>
                      </a:r>
                      <a:r>
                        <a:rPr kumimoji="1" lang="en-US" altLang="ja-JP" sz="1050" b="0" dirty="0" smtClean="0">
                          <a:solidFill>
                            <a:schemeClr val="tx1"/>
                          </a:solidFill>
                        </a:rPr>
                        <a:t>7</a:t>
                      </a:r>
                      <a:r>
                        <a:rPr kumimoji="1" lang="ja-JP" altLang="en-US" sz="1050" b="0" dirty="0" smtClean="0">
                          <a:solidFill>
                            <a:schemeClr val="tx1"/>
                          </a:solidFill>
                        </a:rPr>
                        <a:t>月</a:t>
                      </a:r>
                      <a:r>
                        <a:rPr kumimoji="1" lang="en-US" altLang="ja-JP" sz="1050" b="0" dirty="0" smtClean="0">
                          <a:solidFill>
                            <a:schemeClr val="tx1"/>
                          </a:solidFill>
                        </a:rPr>
                        <a:t>26</a:t>
                      </a:r>
                      <a:r>
                        <a:rPr kumimoji="1" lang="ja-JP" altLang="en-US" sz="1050" b="0" dirty="0" smtClean="0">
                          <a:solidFill>
                            <a:schemeClr val="tx1"/>
                          </a:solidFill>
                        </a:rPr>
                        <a:t>日（火）、</a:t>
                      </a:r>
                      <a:r>
                        <a:rPr kumimoji="1" lang="en-US" altLang="ja-JP" sz="1050" b="0" dirty="0" smtClean="0">
                          <a:solidFill>
                            <a:schemeClr val="tx1"/>
                          </a:solidFill>
                        </a:rPr>
                        <a:t>7</a:t>
                      </a:r>
                      <a:r>
                        <a:rPr kumimoji="1" lang="ja-JP" altLang="en-US" sz="1050" b="0" dirty="0" smtClean="0">
                          <a:solidFill>
                            <a:schemeClr val="tx1"/>
                          </a:solidFill>
                        </a:rPr>
                        <a:t>月</a:t>
                      </a:r>
                      <a:r>
                        <a:rPr kumimoji="1" lang="en-US" altLang="ja-JP" sz="1050" b="0" dirty="0" smtClean="0">
                          <a:solidFill>
                            <a:schemeClr val="tx1"/>
                          </a:solidFill>
                        </a:rPr>
                        <a:t>27</a:t>
                      </a:r>
                      <a:r>
                        <a:rPr kumimoji="1" lang="ja-JP" altLang="en-US" sz="1050" b="0" dirty="0" smtClean="0">
                          <a:solidFill>
                            <a:schemeClr val="tx1"/>
                          </a:solidFill>
                        </a:rPr>
                        <a:t>日（水）、</a:t>
                      </a:r>
                      <a:r>
                        <a:rPr kumimoji="1" lang="en-US" altLang="ja-JP" sz="1050" b="0" dirty="0" smtClean="0">
                          <a:solidFill>
                            <a:schemeClr val="tx1"/>
                          </a:solidFill>
                        </a:rPr>
                        <a:t>7</a:t>
                      </a:r>
                      <a:r>
                        <a:rPr kumimoji="1" lang="ja-JP" altLang="en-US" sz="1050" b="0" dirty="0" smtClean="0">
                          <a:solidFill>
                            <a:schemeClr val="tx1"/>
                          </a:solidFill>
                        </a:rPr>
                        <a:t>月</a:t>
                      </a:r>
                      <a:r>
                        <a:rPr kumimoji="1" lang="en-US" altLang="ja-JP" sz="1050" b="0" dirty="0" smtClean="0">
                          <a:solidFill>
                            <a:schemeClr val="tx1"/>
                          </a:solidFill>
                        </a:rPr>
                        <a:t>28</a:t>
                      </a:r>
                      <a:r>
                        <a:rPr kumimoji="1" lang="ja-JP" altLang="en-US" sz="1050" b="0" dirty="0" smtClean="0">
                          <a:solidFill>
                            <a:schemeClr val="tx1"/>
                          </a:solidFill>
                        </a:rPr>
                        <a:t>日（木）</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環境水族館アクアマリンふくしま</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参加人数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92</a:t>
                      </a:r>
                      <a:r>
                        <a:rPr kumimoji="1" lang="ja-JP" altLang="en-US" sz="1050" b="0" dirty="0" smtClean="0">
                          <a:solidFill>
                            <a:schemeClr val="tx1"/>
                          </a:solidFill>
                        </a:rPr>
                        <a:t>名</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公益財団法人ふくしま海洋科学館</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共催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料理研究家　宮内祥子</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協力</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福島県立博物館</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6043">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会津若松市内の小学校生全員に学校をとおして募集チラシを配布</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１）オリジナルイベント開催概要</a:t>
            </a:r>
            <a:endParaRPr lang="en-US" altLang="ja-JP" sz="1300" b="1" dirty="0" smtClean="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2037391513"/>
              </p:ext>
            </p:extLst>
          </p:nvPr>
        </p:nvGraphicFramePr>
        <p:xfrm>
          <a:off x="548680" y="5996084"/>
          <a:ext cx="5832648" cy="1872206"/>
        </p:xfrm>
        <a:graphic>
          <a:graphicData uri="http://schemas.openxmlformats.org/drawingml/2006/table">
            <a:tbl>
              <a:tblPr firstRow="1" bandRow="1">
                <a:tableStyleId>{5C22544A-7EE6-4342-B048-85BDC9FD1C3A}</a:tableStyleId>
              </a:tblPr>
              <a:tblGrid>
                <a:gridCol w="1296144"/>
                <a:gridCol w="4536504"/>
              </a:tblGrid>
              <a:tr h="1872206">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1</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会津若松市内の小学生を対象に各日３０名の定員で参加者を募集した。参加者は、福島県立博物館の駐車場発着で、当財団がチャーターした大型バスでアクアマリンふくしま間を送迎した。到着後、料理研究家宮内祥子氏の指導の下、鰆を調理して、食べた。その後、水族館を自由に見学させ、バスで会津若松まで送り届けた。</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タイトル 1"/>
          <p:cNvSpPr txBox="1">
            <a:spLocks/>
          </p:cNvSpPr>
          <p:nvPr/>
        </p:nvSpPr>
        <p:spPr>
          <a:xfrm>
            <a:off x="342900" y="5493545"/>
            <a:ext cx="6254452" cy="431290"/>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p:txBody>
      </p:sp>
      <p:sp>
        <p:nvSpPr>
          <p:cNvPr id="13" name="テキスト ボックス 12"/>
          <p:cNvSpPr txBox="1"/>
          <p:nvPr/>
        </p:nvSpPr>
        <p:spPr>
          <a:xfrm>
            <a:off x="1700808" y="857443"/>
            <a:ext cx="4585712"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dirty="0" smtClean="0"/>
              <a:t>2015329893</a:t>
            </a:r>
          </a:p>
          <a:p>
            <a:r>
              <a:rPr lang="ja-JP" altLang="en-US" sz="1200" dirty="0" smtClean="0"/>
              <a:t>事業名：アクアマリンの夏まつり～海と日本プロジェクト～</a:t>
            </a:r>
            <a:endParaRPr lang="en-US" altLang="ja-JP" sz="1200" dirty="0" smtClean="0"/>
          </a:p>
          <a:p>
            <a:r>
              <a:rPr kumimoji="1" lang="ja-JP" altLang="en-US" sz="1200" dirty="0" smtClean="0"/>
              <a:t>団体名：公益財団法人ふくしま海洋科学館</a:t>
            </a:r>
            <a:endParaRPr kumimoji="1" lang="ja-JP" altLang="en-US" sz="1200" dirty="0"/>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879" y="8035798"/>
            <a:ext cx="3068960" cy="1726290"/>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6224" y="8033592"/>
            <a:ext cx="3101128" cy="1744385"/>
          </a:xfrm>
          <a:prstGeom prst="rect">
            <a:avLst/>
          </a:prstGeom>
        </p:spPr>
      </p:pic>
    </p:spTree>
    <p:extLst>
      <p:ext uri="{BB962C8B-B14F-4D97-AF65-F5344CB8AC3E}">
        <p14:creationId xmlns:p14="http://schemas.microsoft.com/office/powerpoint/2010/main" val="1151684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028533916"/>
              </p:ext>
            </p:extLst>
          </p:nvPr>
        </p:nvGraphicFramePr>
        <p:xfrm>
          <a:off x="548680" y="2613309"/>
          <a:ext cx="5832648" cy="6012099"/>
        </p:xfrm>
        <a:graphic>
          <a:graphicData uri="http://schemas.openxmlformats.org/drawingml/2006/table">
            <a:tbl>
              <a:tblPr firstRow="1" bandRow="1">
                <a:tableStyleId>{5C22544A-7EE6-4342-B048-85BDC9FD1C3A}</a:tableStyleId>
              </a:tblPr>
              <a:tblGrid>
                <a:gridCol w="1296144"/>
                <a:gridCol w="4536504"/>
              </a:tblGrid>
              <a:tr h="1907643">
                <a:tc>
                  <a:txBody>
                    <a:bodyPr/>
                    <a:lstStyle/>
                    <a:p>
                      <a:pPr algn="l"/>
                      <a:r>
                        <a:rPr kumimoji="1" lang="ja-JP" altLang="en-US" sz="1050" b="1" dirty="0" smtClean="0">
                          <a:solidFill>
                            <a:schemeClr val="tx1"/>
                          </a:solidFill>
                        </a:rPr>
                        <a:t>参加者の声</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ロボットが本物みたいに動いた。</a:t>
                      </a:r>
                      <a:endParaRPr kumimoji="1" lang="en-US" altLang="ja-JP" sz="1050" b="0" dirty="0" smtClean="0">
                        <a:solidFill>
                          <a:schemeClr val="tx1"/>
                        </a:solidFill>
                      </a:endParaRPr>
                    </a:p>
                    <a:p>
                      <a:pPr algn="l"/>
                      <a:r>
                        <a:rPr kumimoji="1" lang="ja-JP" altLang="en-US" sz="1050" b="0" dirty="0" smtClean="0">
                          <a:solidFill>
                            <a:schemeClr val="tx1"/>
                          </a:solidFill>
                        </a:rPr>
                        <a:t>いろんな生き物と一緒に泳げて楽しかった。</a:t>
                      </a:r>
                      <a:endParaRPr kumimoji="1" lang="en-US" altLang="ja-JP" sz="1050" b="0" dirty="0" smtClean="0">
                        <a:solidFill>
                          <a:schemeClr val="tx1"/>
                        </a:solidFill>
                      </a:endParaRPr>
                    </a:p>
                    <a:p>
                      <a:pPr algn="l"/>
                      <a:r>
                        <a:rPr kumimoji="1" lang="ja-JP" altLang="en-US" sz="1050" b="0" dirty="0" smtClean="0">
                          <a:solidFill>
                            <a:schemeClr val="tx1"/>
                          </a:solidFill>
                        </a:rPr>
                        <a:t>説明をしているおじさんの話が面白かった。</a:t>
                      </a:r>
                      <a:endParaRPr kumimoji="1" lang="en-US" altLang="ja-JP" sz="1050" b="0" dirty="0" smtClean="0">
                        <a:solidFill>
                          <a:schemeClr val="tx1"/>
                        </a:solidFill>
                      </a:endParaRPr>
                    </a:p>
                    <a:p>
                      <a:pPr algn="l"/>
                      <a:r>
                        <a:rPr kumimoji="1" lang="ja-JP" altLang="en-US" sz="1050" b="0" dirty="0" smtClean="0">
                          <a:solidFill>
                            <a:schemeClr val="tx1"/>
                          </a:solidFill>
                        </a:rPr>
                        <a:t>見たことのない生き物が泳ぐ姿を見ることができて興味がわいた。</a:t>
                      </a:r>
                      <a:endParaRPr kumimoji="1" lang="en-US" altLang="ja-JP" sz="1050" b="0" dirty="0" smtClean="0">
                        <a:solidFill>
                          <a:schemeClr val="tx1"/>
                        </a:solidFill>
                      </a:endParaRPr>
                    </a:p>
                    <a:p>
                      <a:pPr algn="l"/>
                      <a:r>
                        <a:rPr kumimoji="1" lang="ja-JP" altLang="en-US" sz="1050" b="0" dirty="0" smtClean="0">
                          <a:solidFill>
                            <a:schemeClr val="tx1"/>
                          </a:solidFill>
                        </a:rPr>
                        <a:t>水族館に戻って、実際の魚の動きを見てみたくなった。</a:t>
                      </a:r>
                      <a:endParaRPr kumimoji="1" lang="en-US" altLang="ja-JP" sz="1050" b="0" dirty="0" smtClean="0">
                        <a:solidFill>
                          <a:schemeClr val="tx1"/>
                        </a:solidFill>
                      </a:endParaRPr>
                    </a:p>
                    <a:p>
                      <a:pPr algn="l"/>
                      <a:r>
                        <a:rPr kumimoji="1" lang="ja-JP" altLang="en-US" sz="1050" b="0" dirty="0" smtClean="0">
                          <a:solidFill>
                            <a:schemeClr val="tx1"/>
                          </a:solidFill>
                        </a:rPr>
                        <a:t>暑かった。</a:t>
                      </a:r>
                      <a:endParaRPr kumimoji="1" lang="en-US" altLang="ja-JP" sz="1050" b="0" dirty="0" smtClean="0">
                        <a:solidFill>
                          <a:schemeClr val="tx1"/>
                        </a:solidFill>
                      </a:endParaRP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2128">
                <a:tc>
                  <a:txBody>
                    <a:bodyPr/>
                    <a:lstStyle/>
                    <a:p>
                      <a:pPr algn="l"/>
                      <a:r>
                        <a:rPr kumimoji="1" lang="ja-JP" altLang="en-US" sz="1050" b="1" dirty="0" smtClean="0">
                          <a:solidFill>
                            <a:schemeClr val="tx1"/>
                          </a:solidFill>
                        </a:rPr>
                        <a:t>配布資料</a:t>
                      </a:r>
                      <a:endParaRPr kumimoji="1" lang="en-US" altLang="ja-JP" sz="1050" b="1" dirty="0" smtClean="0">
                        <a:solidFill>
                          <a:schemeClr val="tx1"/>
                        </a:solidFill>
                      </a:endParaRPr>
                    </a:p>
                    <a:p>
                      <a:pPr algn="l"/>
                      <a:r>
                        <a:rPr kumimoji="1" lang="ja-JP" altLang="en-US" sz="900" b="0" dirty="0" smtClean="0">
                          <a:solidFill>
                            <a:schemeClr val="tx1"/>
                          </a:solidFill>
                        </a:rPr>
                        <a:t>（資料データがある場合、レポートに添付して提出してください。）</a:t>
                      </a:r>
                      <a:endParaRPr kumimoji="1" lang="en-US" altLang="ja-JP" sz="9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19">
                <a:tc>
                  <a:txBody>
                    <a:bodyPr/>
                    <a:lstStyle/>
                    <a:p>
                      <a:pPr algn="l"/>
                      <a:r>
                        <a:rPr kumimoji="1" lang="ja-JP" altLang="en-US" sz="1050" b="1" dirty="0" smtClean="0">
                          <a:solidFill>
                            <a:schemeClr val="tx1"/>
                          </a:solidFill>
                        </a:rPr>
                        <a:t>メディア掲出</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雑誌、新聞の記事、広告、ラジオ、テレビパフリシティ</a:t>
                      </a: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3709">
                <a:tc>
                  <a:txBody>
                    <a:bodyPr/>
                    <a:lstStyle/>
                    <a:p>
                      <a:pPr algn="l"/>
                      <a:r>
                        <a:rPr kumimoji="1" lang="ja-JP" altLang="en-US" sz="1050" b="1" dirty="0" smtClean="0">
                          <a:solidFill>
                            <a:schemeClr val="tx1"/>
                          </a:solidFill>
                        </a:rPr>
                        <a:t>その他特記事項</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218202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３）その他</a:t>
            </a:r>
            <a:endParaRPr lang="en-US" altLang="ja-JP" sz="1300" b="1" dirty="0" smtClean="0">
              <a:solidFill>
                <a:schemeClr val="tx1">
                  <a:lumMod val="95000"/>
                  <a:lumOff val="5000"/>
                </a:schemeClr>
              </a:solidFill>
            </a:endParaRPr>
          </a:p>
        </p:txBody>
      </p:sp>
      <p:sp>
        <p:nvSpPr>
          <p:cNvPr id="7" name="テキスト ボックス 6"/>
          <p:cNvSpPr txBox="1"/>
          <p:nvPr/>
        </p:nvSpPr>
        <p:spPr>
          <a:xfrm>
            <a:off x="1700808" y="1136576"/>
            <a:ext cx="4657150"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dirty="0" smtClean="0"/>
              <a:t>2015329893</a:t>
            </a:r>
          </a:p>
          <a:p>
            <a:r>
              <a:rPr lang="ja-JP" altLang="en-US" sz="1200" dirty="0" smtClean="0"/>
              <a:t>事業名：アクアマリンの夏まつり～海と日本プロジェクト～</a:t>
            </a:r>
            <a:endParaRPr lang="en-US" altLang="ja-JP" sz="1200" dirty="0" smtClean="0"/>
          </a:p>
          <a:p>
            <a:r>
              <a:rPr lang="ja-JP" altLang="en-US" sz="1200" dirty="0" smtClean="0"/>
              <a:t>団体名：公益財団法人ふくしま海洋科学館</a:t>
            </a:r>
            <a:endParaRPr lang="ja-JP" altLang="en-US" sz="1200" dirty="0"/>
          </a:p>
        </p:txBody>
      </p:sp>
      <p:sp>
        <p:nvSpPr>
          <p:cNvPr id="8" name="正方形/長方形 7"/>
          <p:cNvSpPr/>
          <p:nvPr/>
        </p:nvSpPr>
        <p:spPr>
          <a:xfrm>
            <a:off x="1628800" y="1008112"/>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3293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16238015"/>
              </p:ext>
            </p:extLst>
          </p:nvPr>
        </p:nvGraphicFramePr>
        <p:xfrm>
          <a:off x="548680" y="2144984"/>
          <a:ext cx="5832648" cy="3168056"/>
        </p:xfrm>
        <a:graphic>
          <a:graphicData uri="http://schemas.openxmlformats.org/drawingml/2006/table">
            <a:tbl>
              <a:tblPr firstRow="1" bandRow="1">
                <a:tableStyleId>{5C22544A-7EE6-4342-B048-85BDC9FD1C3A}</a:tableStyleId>
              </a:tblPr>
              <a:tblGrid>
                <a:gridCol w="1296144"/>
                <a:gridCol w="4536504"/>
              </a:tblGrid>
              <a:tr h="184931">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インドネシアにおける魚類調査研究～メダカからインドネシアシーラカンスまで</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0079">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　インドネシアシーラカンス標本の展示にあわせ、シーラカンス研究の第一線で活躍するインドネシア研究者及び日本人研究者を招き、シーラカンス研究の最新情報やインドネシアの海に関する講演、シーラカンス解剖を行う。</a:t>
                      </a:r>
                      <a:endParaRPr kumimoji="1" lang="en-US" altLang="ja-JP" sz="1050" b="0" dirty="0" smtClean="0">
                        <a:solidFill>
                          <a:schemeClr val="tx1"/>
                        </a:solidFill>
                      </a:endParaRPr>
                    </a:p>
                    <a:p>
                      <a:pPr algn="l"/>
                      <a:r>
                        <a:rPr kumimoji="1" lang="ja-JP" altLang="en-US" sz="1050" b="0" dirty="0" smtClean="0">
                          <a:solidFill>
                            <a:schemeClr val="tx1"/>
                          </a:solidFill>
                        </a:rPr>
                        <a:t>　「生きた化石」と呼ばれるシーラカンスの解剖、標本解説や、最新の研究成果の発表などを通して、「海の神秘、生物進化」に対する関心を高める。</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平成２８年１１月３日（木・祝）～１１月４日（金）</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環境水族館アクアマリンふくしま　マリンシアター、水生生物保全センター</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参加人数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１００名</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公益財団法人ふくしま海洋科学館</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共催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協力</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インドネシアＬＩＰＩ海洋研究所、インドネシアサムラトランギ大学、国内各大学等研究者</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6276">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プレスリリース、ホームページ、ＳＮＳ</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１）オリジナルイベント開催概要</a:t>
            </a:r>
            <a:endParaRPr lang="en-US" altLang="ja-JP" sz="1300" b="1" dirty="0" smtClean="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924778318"/>
              </p:ext>
            </p:extLst>
          </p:nvPr>
        </p:nvGraphicFramePr>
        <p:xfrm>
          <a:off x="512676" y="5837855"/>
          <a:ext cx="5832648" cy="1872206"/>
        </p:xfrm>
        <a:graphic>
          <a:graphicData uri="http://schemas.openxmlformats.org/drawingml/2006/table">
            <a:tbl>
              <a:tblPr firstRow="1" bandRow="1">
                <a:tableStyleId>{5C22544A-7EE6-4342-B048-85BDC9FD1C3A}</a:tableStyleId>
              </a:tblPr>
              <a:tblGrid>
                <a:gridCol w="1296144"/>
                <a:gridCol w="4536504"/>
              </a:tblGrid>
              <a:tr h="1872206">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1</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シーラカンス講演会</a:t>
                      </a:r>
                      <a:endParaRPr kumimoji="1" lang="en-US" altLang="ja-JP" sz="1050" b="0" dirty="0" smtClean="0">
                        <a:solidFill>
                          <a:schemeClr val="tx1"/>
                        </a:solidFill>
                      </a:endParaRPr>
                    </a:p>
                    <a:p>
                      <a:pPr algn="l"/>
                      <a:r>
                        <a:rPr kumimoji="1" lang="ja-JP" altLang="en-US" sz="1050" b="0" dirty="0" smtClean="0">
                          <a:solidFill>
                            <a:schemeClr val="tx1"/>
                          </a:solidFill>
                        </a:rPr>
                        <a:t>　１　インドネシアにおけるシーラカンス及び深海調査</a:t>
                      </a:r>
                      <a:endParaRPr kumimoji="1" lang="en-US" altLang="ja-JP" sz="1050" b="0" dirty="0" smtClean="0">
                        <a:solidFill>
                          <a:schemeClr val="tx1"/>
                        </a:solidFill>
                      </a:endParaRPr>
                    </a:p>
                    <a:p>
                      <a:pPr algn="l"/>
                      <a:r>
                        <a:rPr kumimoji="1" lang="ja-JP" altLang="en-US" sz="1050" b="0" dirty="0" smtClean="0">
                          <a:solidFill>
                            <a:schemeClr val="tx1"/>
                          </a:solidFill>
                        </a:rPr>
                        <a:t>　　　　（アウギー・シャハイラトゥアＬＩＰＩ海洋研究所所長）</a:t>
                      </a:r>
                      <a:endParaRPr kumimoji="1" lang="en-US" altLang="ja-JP" sz="1050" b="0" dirty="0" smtClean="0">
                        <a:solidFill>
                          <a:schemeClr val="tx1"/>
                        </a:solidFill>
                      </a:endParaRPr>
                    </a:p>
                    <a:p>
                      <a:pPr algn="l"/>
                      <a:r>
                        <a:rPr kumimoji="1" lang="ja-JP" altLang="en-US" sz="1050" b="0" dirty="0" smtClean="0">
                          <a:solidFill>
                            <a:schemeClr val="tx1"/>
                          </a:solidFill>
                        </a:rPr>
                        <a:t>　２　シーラカンス標本捕獲報告</a:t>
                      </a:r>
                      <a:endParaRPr kumimoji="1" lang="en-US" altLang="ja-JP" sz="1050" b="0" dirty="0" smtClean="0">
                        <a:solidFill>
                          <a:schemeClr val="tx1"/>
                        </a:solidFill>
                      </a:endParaRPr>
                    </a:p>
                    <a:p>
                      <a:pPr algn="l"/>
                      <a:r>
                        <a:rPr kumimoji="1" lang="ja-JP" altLang="en-US" sz="1050" b="0" dirty="0" smtClean="0">
                          <a:solidFill>
                            <a:schemeClr val="tx1"/>
                          </a:solidFill>
                        </a:rPr>
                        <a:t>　　　　（テグー・プリスティワディＬＩＰＩビトゥン支所上級研究員）</a:t>
                      </a:r>
                      <a:endParaRPr kumimoji="1" lang="en-US" altLang="ja-JP" sz="1050" b="0" dirty="0" smtClean="0">
                        <a:solidFill>
                          <a:schemeClr val="tx1"/>
                        </a:solidFill>
                      </a:endParaRPr>
                    </a:p>
                    <a:p>
                      <a:pPr algn="l"/>
                      <a:r>
                        <a:rPr kumimoji="1" lang="ja-JP" altLang="en-US" sz="1050" b="0" dirty="0" smtClean="0">
                          <a:solidFill>
                            <a:schemeClr val="tx1"/>
                          </a:solidFill>
                        </a:rPr>
                        <a:t>　３　最新シーラカンス研究１</a:t>
                      </a:r>
                      <a:endParaRPr kumimoji="1" lang="en-US" altLang="ja-JP" sz="1050" b="0" dirty="0" smtClean="0">
                        <a:solidFill>
                          <a:schemeClr val="tx1"/>
                        </a:solidFill>
                      </a:endParaRPr>
                    </a:p>
                    <a:p>
                      <a:pPr algn="l"/>
                      <a:r>
                        <a:rPr kumimoji="1" lang="ja-JP" altLang="en-US" sz="1050" b="0" dirty="0" smtClean="0">
                          <a:solidFill>
                            <a:schemeClr val="tx1"/>
                          </a:solidFill>
                        </a:rPr>
                        <a:t>　　　　（薮本美孝北九州市立自然史・歴史博物館学芸員）</a:t>
                      </a:r>
                      <a:endParaRPr kumimoji="1" lang="en-US" altLang="ja-JP" sz="1050" b="0" dirty="0" smtClean="0">
                        <a:solidFill>
                          <a:schemeClr val="tx1"/>
                        </a:solidFill>
                      </a:endParaRPr>
                    </a:p>
                    <a:p>
                      <a:pPr algn="l"/>
                      <a:r>
                        <a:rPr kumimoji="1" lang="ja-JP" altLang="en-US" sz="1050" b="0" dirty="0" smtClean="0">
                          <a:solidFill>
                            <a:schemeClr val="tx1"/>
                          </a:solidFill>
                        </a:rPr>
                        <a:t>　４　最新シーラカンス研究２</a:t>
                      </a:r>
                    </a:p>
                    <a:p>
                      <a:pPr algn="l"/>
                      <a:r>
                        <a:rPr kumimoji="1" lang="ja-JP" altLang="en-US" sz="1050" b="0" dirty="0" smtClean="0">
                          <a:solidFill>
                            <a:schemeClr val="tx1"/>
                          </a:solidFill>
                        </a:rPr>
                        <a:t>　　　　（熊本水賴ＮＰＯ生体機構制御研究会理事長）</a:t>
                      </a:r>
                      <a:endParaRPr kumimoji="1" lang="en-US" altLang="ja-JP" sz="1050" b="0" dirty="0" smtClean="0">
                        <a:solidFill>
                          <a:schemeClr val="tx1"/>
                        </a:solidFill>
                      </a:endParaRPr>
                    </a:p>
                    <a:p>
                      <a:pPr algn="l"/>
                      <a:r>
                        <a:rPr kumimoji="1" lang="ja-JP" altLang="en-US" sz="1050" b="0" dirty="0" smtClean="0">
                          <a:solidFill>
                            <a:schemeClr val="tx1"/>
                          </a:solidFill>
                        </a:rPr>
                        <a:t>　５　インドネシアにおける魚類研究</a:t>
                      </a:r>
                      <a:endParaRPr kumimoji="1" lang="en-US" altLang="ja-JP" sz="1050" b="0" dirty="0" smtClean="0">
                        <a:solidFill>
                          <a:schemeClr val="tx1"/>
                        </a:solidFill>
                      </a:endParaRPr>
                    </a:p>
                    <a:p>
                      <a:pPr algn="l"/>
                      <a:r>
                        <a:rPr kumimoji="1" lang="ja-JP" altLang="en-US" sz="1050" b="0" dirty="0" smtClean="0">
                          <a:solidFill>
                            <a:schemeClr val="tx1"/>
                          </a:solidFill>
                        </a:rPr>
                        <a:t>　　　　（山平寿智琉球大学教授）</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タイトル 1"/>
          <p:cNvSpPr txBox="1">
            <a:spLocks/>
          </p:cNvSpPr>
          <p:nvPr/>
        </p:nvSpPr>
        <p:spPr>
          <a:xfrm>
            <a:off x="342900" y="5493545"/>
            <a:ext cx="6254452" cy="228682"/>
          </a:xfrm>
          <a:prstGeom prst="rect">
            <a:avLst/>
          </a:prstGeom>
        </p:spPr>
        <p:txBody>
          <a:bodyPr vert="horz" lIns="91440" tIns="45720" rIns="91440" bIns="45720" rtlCol="0" anchor="t">
            <a:normAutofit fontScale="77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p:txBody>
      </p:sp>
      <p:sp>
        <p:nvSpPr>
          <p:cNvPr id="13" name="テキスト ボックス 12"/>
          <p:cNvSpPr txBox="1"/>
          <p:nvPr/>
        </p:nvSpPr>
        <p:spPr>
          <a:xfrm>
            <a:off x="1700808" y="857443"/>
            <a:ext cx="2917786" cy="646331"/>
          </a:xfrm>
          <a:prstGeom prst="rect">
            <a:avLst/>
          </a:prstGeom>
          <a:noFill/>
        </p:spPr>
        <p:txBody>
          <a:bodyPr wrap="non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dirty="0" smtClean="0"/>
              <a:t>2015329893</a:t>
            </a:r>
          </a:p>
          <a:p>
            <a:r>
              <a:rPr lang="ja-JP" altLang="en-US" sz="1200" dirty="0" smtClean="0"/>
              <a:t>事業名：アクアマリンの夏祭り</a:t>
            </a:r>
            <a:endParaRPr lang="en-US" altLang="ja-JP" sz="1200" dirty="0" smtClean="0"/>
          </a:p>
          <a:p>
            <a:r>
              <a:rPr kumimoji="1" lang="ja-JP" altLang="en-US" sz="1200" dirty="0" smtClean="0"/>
              <a:t>団体名：公益財団法人ふくしま海洋科学館</a:t>
            </a:r>
            <a:endParaRPr kumimoji="1" lang="ja-JP" altLang="en-US" sz="1200" dirty="0"/>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0768" y="8142147"/>
            <a:ext cx="2007998" cy="150599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3056" y="8135978"/>
            <a:ext cx="2016224" cy="1512168"/>
          </a:xfrm>
          <a:prstGeom prst="rect">
            <a:avLst/>
          </a:prstGeom>
        </p:spPr>
      </p:pic>
    </p:spTree>
    <p:extLst>
      <p:ext uri="{BB962C8B-B14F-4D97-AF65-F5344CB8AC3E}">
        <p14:creationId xmlns:p14="http://schemas.microsoft.com/office/powerpoint/2010/main" val="1151684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p:cNvGraphicFramePr>
            <a:graphicFrameLocks noGrp="1"/>
          </p:cNvGraphicFramePr>
          <p:nvPr>
            <p:extLst>
              <p:ext uri="{D42A27DB-BD31-4B8C-83A1-F6EECF244321}">
                <p14:modId xmlns:p14="http://schemas.microsoft.com/office/powerpoint/2010/main" val="671653622"/>
              </p:ext>
            </p:extLst>
          </p:nvPr>
        </p:nvGraphicFramePr>
        <p:xfrm>
          <a:off x="1052736" y="5601072"/>
          <a:ext cx="5328592" cy="251460"/>
        </p:xfrm>
        <a:graphic>
          <a:graphicData uri="http://schemas.openxmlformats.org/drawingml/2006/table">
            <a:tbl>
              <a:tblPr firstRow="1" bandRow="1">
                <a:tableStyleId>{5C22544A-7EE6-4342-B048-85BDC9FD1C3A}</a:tableStyleId>
              </a:tblPr>
              <a:tblGrid>
                <a:gridCol w="1184132"/>
                <a:gridCol w="4144460"/>
              </a:tblGrid>
              <a:tr h="126474">
                <a:tc>
                  <a:txBody>
                    <a:bodyPr/>
                    <a:lstStyle/>
                    <a:p>
                      <a:pPr algn="l"/>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2018222079"/>
              </p:ext>
            </p:extLst>
          </p:nvPr>
        </p:nvGraphicFramePr>
        <p:xfrm>
          <a:off x="565894" y="632520"/>
          <a:ext cx="5832648" cy="1872206"/>
        </p:xfrm>
        <a:graphic>
          <a:graphicData uri="http://schemas.openxmlformats.org/drawingml/2006/table">
            <a:tbl>
              <a:tblPr firstRow="1" bandRow="1">
                <a:tableStyleId>{5C22544A-7EE6-4342-B048-85BDC9FD1C3A}</a:tableStyleId>
              </a:tblPr>
              <a:tblGrid>
                <a:gridCol w="1296144"/>
                <a:gridCol w="4536504"/>
              </a:tblGrid>
              <a:tr h="1872206">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2</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インドネシアシーラカンス標本解剖</a:t>
                      </a:r>
                      <a:endParaRPr kumimoji="1" lang="en-US" altLang="ja-JP" sz="1050" b="0" dirty="0" smtClean="0">
                        <a:solidFill>
                          <a:schemeClr val="tx1"/>
                        </a:solidFill>
                      </a:endParaRPr>
                    </a:p>
                    <a:p>
                      <a:pPr algn="l"/>
                      <a:r>
                        <a:rPr kumimoji="1" lang="ja-JP" altLang="en-US" sz="1050" b="0" dirty="0" smtClean="0">
                          <a:solidFill>
                            <a:schemeClr val="tx1"/>
                          </a:solidFill>
                        </a:rPr>
                        <a:t>　・</a:t>
                      </a:r>
                      <a:r>
                        <a:rPr kumimoji="1" lang="en-US" altLang="ja-JP" sz="1050" b="0" dirty="0" smtClean="0">
                          <a:solidFill>
                            <a:schemeClr val="tx1"/>
                          </a:solidFill>
                        </a:rPr>
                        <a:t>11</a:t>
                      </a:r>
                      <a:r>
                        <a:rPr kumimoji="1" lang="ja-JP" altLang="en-US" sz="1050" b="0" dirty="0" smtClean="0">
                          <a:solidFill>
                            <a:schemeClr val="tx1"/>
                          </a:solidFill>
                        </a:rPr>
                        <a:t>月</a:t>
                      </a:r>
                      <a:r>
                        <a:rPr kumimoji="1" lang="en-US" altLang="ja-JP" sz="1050" b="0" dirty="0" smtClean="0">
                          <a:solidFill>
                            <a:schemeClr val="tx1"/>
                          </a:solidFill>
                        </a:rPr>
                        <a:t>4</a:t>
                      </a:r>
                      <a:r>
                        <a:rPr kumimoji="1" lang="ja-JP" altLang="en-US" sz="1050" b="0" dirty="0" smtClean="0">
                          <a:solidFill>
                            <a:schemeClr val="tx1"/>
                          </a:solidFill>
                        </a:rPr>
                        <a:t>日　</a:t>
                      </a:r>
                      <a:r>
                        <a:rPr kumimoji="1" lang="en-US" altLang="ja-JP" sz="1050" b="0" dirty="0" smtClean="0">
                          <a:solidFill>
                            <a:schemeClr val="tx1"/>
                          </a:solidFill>
                        </a:rPr>
                        <a:t>13:15〜17:00</a:t>
                      </a:r>
                    </a:p>
                    <a:p>
                      <a:pPr algn="l"/>
                      <a:r>
                        <a:rPr kumimoji="1" lang="ja-JP" altLang="en-US" sz="1050" b="0" dirty="0" smtClean="0">
                          <a:solidFill>
                            <a:schemeClr val="tx1"/>
                          </a:solidFill>
                        </a:rPr>
                        <a:t>　・インドネシア、日本の研究者</a:t>
                      </a:r>
                      <a:r>
                        <a:rPr kumimoji="1" lang="en-US" altLang="ja-JP" sz="1050" b="0" dirty="0" smtClean="0">
                          <a:solidFill>
                            <a:schemeClr val="tx1"/>
                          </a:solidFill>
                        </a:rPr>
                        <a:t>20</a:t>
                      </a:r>
                      <a:r>
                        <a:rPr kumimoji="1" lang="ja-JP" altLang="en-US" sz="1050" b="0" dirty="0" smtClean="0">
                          <a:solidFill>
                            <a:schemeClr val="tx1"/>
                          </a:solidFill>
                        </a:rPr>
                        <a:t>人が参加して標本の解剖を実施した。</a:t>
                      </a:r>
                      <a:endParaRPr kumimoji="1" lang="en-US" altLang="ja-JP" sz="1050" b="0" dirty="0" smtClean="0">
                        <a:solidFill>
                          <a:schemeClr val="tx1"/>
                        </a:solidFill>
                      </a:endParaRPr>
                    </a:p>
                    <a:p>
                      <a:pPr algn="l"/>
                      <a:r>
                        <a:rPr kumimoji="1" lang="ja-JP" altLang="en-US" sz="1050" b="0" dirty="0" smtClean="0">
                          <a:solidFill>
                            <a:schemeClr val="tx1"/>
                          </a:solidFill>
                        </a:rPr>
                        <a:t>　・解剖の様子はモニターで公開し、一般の方が俯瞰した解剖作業と細かい解</a:t>
                      </a:r>
                      <a:endParaRPr kumimoji="1" lang="en-US" altLang="ja-JP" sz="1050" b="0" dirty="0" smtClean="0">
                        <a:solidFill>
                          <a:schemeClr val="tx1"/>
                        </a:solidFill>
                      </a:endParaRPr>
                    </a:p>
                    <a:p>
                      <a:pPr algn="l"/>
                      <a:r>
                        <a:rPr kumimoji="1" lang="ja-JP" altLang="en-US" sz="1050" b="0" dirty="0" smtClean="0">
                          <a:solidFill>
                            <a:schemeClr val="tx1"/>
                          </a:solidFill>
                        </a:rPr>
                        <a:t>　　剖の様子を同時に見れるようにした。</a:t>
                      </a:r>
                      <a:endParaRPr kumimoji="1" lang="en-US" altLang="ja-JP" sz="1050" b="0" dirty="0" smtClean="0">
                        <a:solidFill>
                          <a:schemeClr val="tx1"/>
                        </a:solidFill>
                      </a:endParaRPr>
                    </a:p>
                    <a:p>
                      <a:pPr algn="l"/>
                      <a:r>
                        <a:rPr kumimoji="1" lang="ja-JP" altLang="en-US" sz="1050" b="0" dirty="0" smtClean="0">
                          <a:solidFill>
                            <a:schemeClr val="tx1"/>
                          </a:solidFill>
                        </a:rPr>
                        <a:t>　・解剖によって、各臓器のサンプルを採取した。</a:t>
                      </a:r>
                      <a:endParaRPr kumimoji="1" lang="en-US" altLang="ja-JP" sz="1050" b="0" dirty="0" smtClean="0">
                        <a:solidFill>
                          <a:schemeClr val="tx1"/>
                        </a:solidFill>
                      </a:endParaRPr>
                    </a:p>
                    <a:p>
                      <a:pPr algn="l"/>
                      <a:r>
                        <a:rPr kumimoji="1" lang="ja-JP" altLang="en-US" sz="1050" b="0" dirty="0" smtClean="0">
                          <a:solidFill>
                            <a:schemeClr val="tx1"/>
                          </a:solidFill>
                        </a:rPr>
                        <a:t>　・解剖後の標本はホルマリン固定、解剖によって取り出したサンプルは冷凍</a:t>
                      </a:r>
                      <a:endParaRPr kumimoji="1" lang="en-US" altLang="ja-JP" sz="1050" b="0" dirty="0" smtClean="0">
                        <a:solidFill>
                          <a:schemeClr val="tx1"/>
                        </a:solidFill>
                      </a:endParaRPr>
                    </a:p>
                    <a:p>
                      <a:pPr algn="l"/>
                      <a:r>
                        <a:rPr kumimoji="1" lang="ja-JP" altLang="en-US" sz="1050" b="0" dirty="0" smtClean="0">
                          <a:solidFill>
                            <a:schemeClr val="tx1"/>
                          </a:solidFill>
                        </a:rPr>
                        <a:t>　　保管し、今後のインドネシア−日本の研究機関による国際共同研究に活か</a:t>
                      </a:r>
                      <a:endParaRPr kumimoji="1" lang="en-US" altLang="ja-JP" sz="1050" b="0" dirty="0" smtClean="0">
                        <a:solidFill>
                          <a:schemeClr val="tx1"/>
                        </a:solidFill>
                      </a:endParaRPr>
                    </a:p>
                    <a:p>
                      <a:pPr algn="l"/>
                      <a:r>
                        <a:rPr kumimoji="1" lang="ja-JP" altLang="en-US" sz="1050" b="0" dirty="0" smtClean="0">
                          <a:solidFill>
                            <a:schemeClr val="tx1"/>
                          </a:solidFill>
                        </a:rPr>
                        <a:t>　　すようにした。</a:t>
                      </a:r>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736" y="2719461"/>
            <a:ext cx="2074470" cy="1555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7032" y="2763145"/>
            <a:ext cx="2016224" cy="1512169"/>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2719888919"/>
              </p:ext>
            </p:extLst>
          </p:nvPr>
        </p:nvGraphicFramePr>
        <p:xfrm>
          <a:off x="630932" y="5032854"/>
          <a:ext cx="5832648" cy="3635835"/>
        </p:xfrm>
        <a:graphic>
          <a:graphicData uri="http://schemas.openxmlformats.org/drawingml/2006/table">
            <a:tbl>
              <a:tblPr firstRow="1" bandRow="1">
                <a:tableStyleId>{5C22544A-7EE6-4342-B048-85BDC9FD1C3A}</a:tableStyleId>
              </a:tblPr>
              <a:tblGrid>
                <a:gridCol w="1296144"/>
                <a:gridCol w="4536504"/>
              </a:tblGrid>
              <a:tr h="1907643">
                <a:tc>
                  <a:txBody>
                    <a:bodyPr/>
                    <a:lstStyle/>
                    <a:p>
                      <a:pPr algn="l"/>
                      <a:r>
                        <a:rPr kumimoji="1" lang="ja-JP" altLang="en-US" sz="1050" b="1" dirty="0" smtClean="0">
                          <a:solidFill>
                            <a:schemeClr val="tx1"/>
                          </a:solidFill>
                        </a:rPr>
                        <a:t>参加者の声</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　館内でシーラカンスの液浸標本を展示はしているものの、講演会、解剖を通じて、生のシーラカンスを見る機会を設けたことが参加者に好評だった。</a:t>
                      </a:r>
                      <a:endParaRPr kumimoji="1" lang="en-US" altLang="ja-JP" sz="1050" b="0" dirty="0" smtClean="0">
                        <a:solidFill>
                          <a:schemeClr val="tx1"/>
                        </a:solidFill>
                      </a:endParaRPr>
                    </a:p>
                    <a:p>
                      <a:pPr algn="l"/>
                      <a:r>
                        <a:rPr kumimoji="1" lang="ja-JP" altLang="en-US" sz="1050" b="0" dirty="0" smtClean="0">
                          <a:solidFill>
                            <a:schemeClr val="tx1"/>
                          </a:solidFill>
                        </a:rPr>
                        <a:t>「始めてみた。」、「思っていたよりも大きい。」、「怖そうな顔を</a:t>
                      </a:r>
                      <a:r>
                        <a:rPr kumimoji="1" lang="ja-JP" altLang="en-US" sz="1050" b="0" smtClean="0">
                          <a:solidFill>
                            <a:schemeClr val="tx1"/>
                          </a:solidFill>
                        </a:rPr>
                        <a:t>していた。」</a:t>
                      </a:r>
                      <a:r>
                        <a:rPr kumimoji="1" lang="ja-JP" altLang="en-US" sz="1050" b="0" dirty="0" smtClean="0">
                          <a:solidFill>
                            <a:schemeClr val="tx1"/>
                          </a:solidFill>
                        </a:rPr>
                        <a:t>などと実物を見なければ述べられないような感想を得た。</a:t>
                      </a:r>
                      <a:endParaRPr kumimoji="1" lang="en-US" altLang="ja-JP" sz="1050" b="0" dirty="0" smtClean="0">
                        <a:solidFill>
                          <a:schemeClr val="tx1"/>
                        </a:solidFill>
                      </a:endParaRPr>
                    </a:p>
                    <a:p>
                      <a:pPr algn="l"/>
                      <a:r>
                        <a:rPr kumimoji="1" lang="ja-JP" altLang="en-US" sz="1050" b="0" dirty="0" smtClean="0">
                          <a:solidFill>
                            <a:schemeClr val="tx1"/>
                          </a:solidFill>
                        </a:rPr>
                        <a:t>また、「模型を作成するので細部を確認しに来た。」、「絵のモチーフにしたいので見に来た。本当の色合いが見たかった。」といった理由で参加した方が何人かおり、科学的分野だけでなく芸術的な視点でも多くの人に見ていただいたのは意義深かった。</a:t>
                      </a:r>
                      <a:endParaRPr kumimoji="1" lang="en-US" altLang="ja-JP" sz="1050" b="0" dirty="0" smtClean="0">
                        <a:solidFill>
                          <a:schemeClr val="tx1"/>
                        </a:solidFill>
                      </a:endParaRPr>
                    </a:p>
                    <a:p>
                      <a:pPr algn="l"/>
                      <a:r>
                        <a:rPr kumimoji="1" lang="ja-JP" altLang="en-US" sz="1050" b="0" dirty="0" smtClean="0">
                          <a:solidFill>
                            <a:schemeClr val="tx1"/>
                          </a:solidFill>
                        </a:rPr>
                        <a:t>　講演会の話は、現地の様子や古生物の分野、工学的分野など多岐に渡っていたため、概ね好評だった。</a:t>
                      </a:r>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92088">
                <a:tc>
                  <a:txBody>
                    <a:bodyPr/>
                    <a:lstStyle/>
                    <a:p>
                      <a:pPr algn="l"/>
                      <a:r>
                        <a:rPr kumimoji="1" lang="ja-JP" altLang="en-US" sz="1050" b="1" dirty="0" smtClean="0">
                          <a:solidFill>
                            <a:schemeClr val="tx1"/>
                          </a:solidFill>
                        </a:rPr>
                        <a:t>配布資料</a:t>
                      </a:r>
                      <a:endParaRPr kumimoji="1" lang="en-US" altLang="ja-JP" sz="1050" b="1" dirty="0" smtClean="0">
                        <a:solidFill>
                          <a:schemeClr val="tx1"/>
                        </a:solidFill>
                      </a:endParaRPr>
                    </a:p>
                    <a:p>
                      <a:pPr algn="l"/>
                      <a:r>
                        <a:rPr kumimoji="1" lang="ja-JP" altLang="en-US" sz="900" b="0" dirty="0" smtClean="0">
                          <a:solidFill>
                            <a:schemeClr val="tx1"/>
                          </a:solidFill>
                        </a:rPr>
                        <a:t>（資料データがある場合、レポートに添付して提出してください。）</a:t>
                      </a:r>
                      <a:endParaRPr kumimoji="1" lang="en-US" altLang="ja-JP" sz="9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別添の通り</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19">
                <a:tc>
                  <a:txBody>
                    <a:bodyPr/>
                    <a:lstStyle/>
                    <a:p>
                      <a:pPr algn="l"/>
                      <a:r>
                        <a:rPr kumimoji="1" lang="ja-JP" altLang="en-US" sz="1050" b="1" dirty="0" smtClean="0">
                          <a:solidFill>
                            <a:schemeClr val="tx1"/>
                          </a:solidFill>
                        </a:rPr>
                        <a:t>メディア掲出</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新聞記事</a:t>
                      </a:r>
                      <a:endParaRPr kumimoji="1" lang="en-US" altLang="ja-JP" sz="1050" b="0" dirty="0" smtClean="0">
                        <a:solidFill>
                          <a:schemeClr val="tx1"/>
                        </a:solidFill>
                      </a:endParaRP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7485">
                <a:tc>
                  <a:txBody>
                    <a:bodyPr/>
                    <a:lstStyle/>
                    <a:p>
                      <a:pPr algn="l"/>
                      <a:r>
                        <a:rPr kumimoji="1" lang="ja-JP" altLang="en-US" sz="1050" b="1" dirty="0" smtClean="0">
                          <a:solidFill>
                            <a:schemeClr val="tx1"/>
                          </a:solidFill>
                        </a:rPr>
                        <a:t>その他特記事項</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タイトル 1"/>
          <p:cNvSpPr txBox="1">
            <a:spLocks/>
          </p:cNvSpPr>
          <p:nvPr/>
        </p:nvSpPr>
        <p:spPr>
          <a:xfrm>
            <a:off x="630932" y="4533733"/>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３）その他</a:t>
            </a:r>
            <a:endParaRPr lang="en-US" altLang="ja-JP" sz="1300" b="1" dirty="0" smtClean="0">
              <a:solidFill>
                <a:schemeClr val="tx1">
                  <a:lumMod val="95000"/>
                  <a:lumOff val="5000"/>
                </a:schemeClr>
              </a:solidFill>
            </a:endParaRPr>
          </a:p>
        </p:txBody>
      </p:sp>
    </p:spTree>
    <p:extLst>
      <p:ext uri="{BB962C8B-B14F-4D97-AF65-F5344CB8AC3E}">
        <p14:creationId xmlns:p14="http://schemas.microsoft.com/office/powerpoint/2010/main" val="4072607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291172048"/>
              </p:ext>
            </p:extLst>
          </p:nvPr>
        </p:nvGraphicFramePr>
        <p:xfrm>
          <a:off x="548680" y="2144984"/>
          <a:ext cx="5832648" cy="3096342"/>
        </p:xfrm>
        <a:graphic>
          <a:graphicData uri="http://schemas.openxmlformats.org/drawingml/2006/table">
            <a:tbl>
              <a:tblPr firstRow="1" bandRow="1">
                <a:tableStyleId>{5C22544A-7EE6-4342-B048-85BDC9FD1C3A}</a:tableStyleId>
              </a:tblPr>
              <a:tblGrid>
                <a:gridCol w="1296144"/>
                <a:gridCol w="4536504"/>
              </a:tblGrid>
              <a:tr h="184931">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巨大漁網迷路</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0079">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海を身近に感じてもらう。普段食べている魚の漁法や食べ方を知ることにより、漁業を身近に感じてもらう。</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2016</a:t>
                      </a:r>
                      <a:r>
                        <a:rPr kumimoji="1" lang="ja-JP" altLang="en-US" sz="1050" b="0" dirty="0" smtClean="0">
                          <a:solidFill>
                            <a:schemeClr val="tx1"/>
                          </a:solidFill>
                        </a:rPr>
                        <a:t>年</a:t>
                      </a:r>
                      <a:r>
                        <a:rPr kumimoji="1" lang="en-US" altLang="ja-JP" sz="1050" b="0" dirty="0" smtClean="0">
                          <a:solidFill>
                            <a:schemeClr val="tx1"/>
                          </a:solidFill>
                        </a:rPr>
                        <a:t>7</a:t>
                      </a:r>
                      <a:r>
                        <a:rPr kumimoji="1" lang="ja-JP" altLang="en-US" sz="1050" b="0" dirty="0" smtClean="0">
                          <a:solidFill>
                            <a:schemeClr val="tx1"/>
                          </a:solidFill>
                        </a:rPr>
                        <a:t>月</a:t>
                      </a:r>
                      <a:r>
                        <a:rPr kumimoji="1" lang="en-US" altLang="ja-JP" sz="1050" b="0" dirty="0" smtClean="0">
                          <a:solidFill>
                            <a:schemeClr val="tx1"/>
                          </a:solidFill>
                        </a:rPr>
                        <a:t>15</a:t>
                      </a:r>
                      <a:r>
                        <a:rPr kumimoji="1" lang="ja-JP" altLang="en-US" sz="1050" b="0" dirty="0" smtClean="0">
                          <a:solidFill>
                            <a:schemeClr val="tx1"/>
                          </a:solidFill>
                        </a:rPr>
                        <a:t>日（金）～</a:t>
                      </a:r>
                      <a:r>
                        <a:rPr kumimoji="1" lang="en-US" altLang="ja-JP" sz="1050" b="0" dirty="0" smtClean="0">
                          <a:solidFill>
                            <a:schemeClr val="tx1"/>
                          </a:solidFill>
                        </a:rPr>
                        <a:t>8</a:t>
                      </a:r>
                      <a:r>
                        <a:rPr kumimoji="1" lang="ja-JP" altLang="en-US" sz="1050" b="0" dirty="0" smtClean="0">
                          <a:solidFill>
                            <a:schemeClr val="tx1"/>
                          </a:solidFill>
                        </a:rPr>
                        <a:t>月</a:t>
                      </a:r>
                      <a:r>
                        <a:rPr kumimoji="1" lang="en-US" altLang="ja-JP" sz="1050" b="0" dirty="0" smtClean="0">
                          <a:solidFill>
                            <a:schemeClr val="tx1"/>
                          </a:solidFill>
                        </a:rPr>
                        <a:t>28</a:t>
                      </a:r>
                      <a:r>
                        <a:rPr kumimoji="1" lang="ja-JP" altLang="en-US" sz="1050" b="0" dirty="0" smtClean="0">
                          <a:solidFill>
                            <a:schemeClr val="tx1"/>
                          </a:solidFill>
                        </a:rPr>
                        <a:t>日（日）</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環境水族館アクアマリンふくしま　屋外　おまつり広場</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参加人数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約</a:t>
                      </a:r>
                      <a:r>
                        <a:rPr kumimoji="1" lang="en-US" altLang="ja-JP" sz="1050" b="0" dirty="0" smtClean="0">
                          <a:solidFill>
                            <a:schemeClr val="tx1"/>
                          </a:solidFill>
                        </a:rPr>
                        <a:t>80,000</a:t>
                      </a:r>
                      <a:r>
                        <a:rPr kumimoji="1" lang="ja-JP" altLang="en-US" sz="1050" b="0" dirty="0" smtClean="0">
                          <a:solidFill>
                            <a:schemeClr val="tx1"/>
                          </a:solidFill>
                        </a:rPr>
                        <a:t>人</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公益財団法人ふくしま海洋科学館</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共催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協力</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6043">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プレスリリース、広告、折込、学校、観光施設へのチラシ・ポスターの配布、ホームページ、ＳＮＳでの告知</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１）オリジナルイベント開催概要</a:t>
            </a:r>
            <a:endParaRPr lang="en-US" altLang="ja-JP" sz="1300" b="1" dirty="0" smtClean="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212151938"/>
              </p:ext>
            </p:extLst>
          </p:nvPr>
        </p:nvGraphicFramePr>
        <p:xfrm>
          <a:off x="548680" y="5996084"/>
          <a:ext cx="5832648" cy="1872206"/>
        </p:xfrm>
        <a:graphic>
          <a:graphicData uri="http://schemas.openxmlformats.org/drawingml/2006/table">
            <a:tbl>
              <a:tblPr firstRow="1" bandRow="1">
                <a:tableStyleId>{5C22544A-7EE6-4342-B048-85BDC9FD1C3A}</a:tableStyleId>
              </a:tblPr>
              <a:tblGrid>
                <a:gridCol w="1296144"/>
                <a:gridCol w="4536504"/>
              </a:tblGrid>
              <a:tr h="1872206">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1</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漁網で囲まれた迷路で遊んでもらった。</a:t>
                      </a:r>
                      <a:r>
                        <a:rPr kumimoji="1" lang="ja-JP" altLang="en-US" sz="1050" b="0" dirty="0" err="1" smtClean="0">
                          <a:solidFill>
                            <a:schemeClr val="tx1"/>
                          </a:solidFill>
                        </a:rPr>
                        <a:t>、</a:t>
                      </a:r>
                      <a:r>
                        <a:rPr kumimoji="1" lang="ja-JP" altLang="en-US" sz="1050" b="0" dirty="0" smtClean="0">
                          <a:solidFill>
                            <a:schemeClr val="tx1"/>
                          </a:solidFill>
                        </a:rPr>
                        <a:t>迷路の中には漁法や食べ方を記した魚のパネルを配置。入館口で配布している「おさかなカード」を持って迷路の中にいる魚を探してもらった。</a:t>
                      </a: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タイトル 1"/>
          <p:cNvSpPr txBox="1">
            <a:spLocks/>
          </p:cNvSpPr>
          <p:nvPr/>
        </p:nvSpPr>
        <p:spPr>
          <a:xfrm>
            <a:off x="342900" y="5493545"/>
            <a:ext cx="6254452" cy="431290"/>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a:p>
            <a:r>
              <a:rPr lang="ja-JP" altLang="en-US" sz="1400" b="1" dirty="0" smtClean="0">
                <a:solidFill>
                  <a:schemeClr val="tx1">
                    <a:lumMod val="95000"/>
                    <a:lumOff val="5000"/>
                  </a:schemeClr>
                </a:solidFill>
              </a:rPr>
              <a:t>　　</a:t>
            </a:r>
            <a:endParaRPr lang="en-US" altLang="ja-JP" sz="1400" b="1" dirty="0" smtClean="0">
              <a:solidFill>
                <a:schemeClr val="tx1">
                  <a:lumMod val="95000"/>
                  <a:lumOff val="5000"/>
                </a:schemeClr>
              </a:solidFill>
            </a:endParaRPr>
          </a:p>
        </p:txBody>
      </p:sp>
      <p:sp>
        <p:nvSpPr>
          <p:cNvPr id="13" name="テキスト ボックス 12"/>
          <p:cNvSpPr txBox="1"/>
          <p:nvPr/>
        </p:nvSpPr>
        <p:spPr>
          <a:xfrm>
            <a:off x="1700808" y="857443"/>
            <a:ext cx="4585712"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dirty="0" smtClean="0"/>
              <a:t>2015329893</a:t>
            </a:r>
          </a:p>
          <a:p>
            <a:r>
              <a:rPr lang="ja-JP" altLang="en-US" sz="1200" dirty="0" smtClean="0"/>
              <a:t>事業名：アクアマリンの夏まつり～海と日本プロジェクト～</a:t>
            </a:r>
            <a:endParaRPr lang="en-US" altLang="ja-JP" sz="1200" dirty="0" smtClean="0"/>
          </a:p>
          <a:p>
            <a:r>
              <a:rPr kumimoji="1" lang="ja-JP" altLang="en-US" sz="1200" dirty="0" smtClean="0"/>
              <a:t>団体名：公益財団法人ふくしま海洋科学館</a:t>
            </a:r>
            <a:endParaRPr kumimoji="1" lang="ja-JP" altLang="en-US" sz="1200" dirty="0"/>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漁網迷路.jpg"/>
          <p:cNvPicPr>
            <a:picLocks noChangeAspect="1"/>
          </p:cNvPicPr>
          <p:nvPr/>
        </p:nvPicPr>
        <p:blipFill>
          <a:blip r:embed="rId3" cstate="print"/>
          <a:stretch>
            <a:fillRect/>
          </a:stretch>
        </p:blipFill>
        <p:spPr>
          <a:xfrm>
            <a:off x="785794" y="8001002"/>
            <a:ext cx="2571768" cy="1714855"/>
          </a:xfrm>
          <a:prstGeom prst="rect">
            <a:avLst/>
          </a:prstGeom>
        </p:spPr>
      </p:pic>
      <p:pic>
        <p:nvPicPr>
          <p:cNvPr id="22" name="図 21" descr="IMG_0005.JPG"/>
          <p:cNvPicPr>
            <a:picLocks noChangeAspect="1"/>
          </p:cNvPicPr>
          <p:nvPr/>
        </p:nvPicPr>
        <p:blipFill>
          <a:blip r:embed="rId4" cstate="print"/>
          <a:stretch>
            <a:fillRect/>
          </a:stretch>
        </p:blipFill>
        <p:spPr>
          <a:xfrm>
            <a:off x="3643314" y="7977193"/>
            <a:ext cx="2571768" cy="1714512"/>
          </a:xfrm>
          <a:prstGeom prst="rect">
            <a:avLst/>
          </a:prstGeom>
        </p:spPr>
      </p:pic>
    </p:spTree>
    <p:extLst>
      <p:ext uri="{BB962C8B-B14F-4D97-AF65-F5344CB8AC3E}">
        <p14:creationId xmlns:p14="http://schemas.microsoft.com/office/powerpoint/2010/main" val="1151684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84566096"/>
              </p:ext>
            </p:extLst>
          </p:nvPr>
        </p:nvGraphicFramePr>
        <p:xfrm>
          <a:off x="548680" y="2613309"/>
          <a:ext cx="5832648" cy="6012099"/>
        </p:xfrm>
        <a:graphic>
          <a:graphicData uri="http://schemas.openxmlformats.org/drawingml/2006/table">
            <a:tbl>
              <a:tblPr firstRow="1" bandRow="1">
                <a:tableStyleId>{5C22544A-7EE6-4342-B048-85BDC9FD1C3A}</a:tableStyleId>
              </a:tblPr>
              <a:tblGrid>
                <a:gridCol w="1296144"/>
                <a:gridCol w="4536504"/>
              </a:tblGrid>
              <a:tr h="1907643">
                <a:tc>
                  <a:txBody>
                    <a:bodyPr/>
                    <a:lstStyle/>
                    <a:p>
                      <a:pPr algn="l"/>
                      <a:r>
                        <a:rPr kumimoji="1" lang="ja-JP" altLang="en-US" sz="1050" b="1" dirty="0" smtClean="0">
                          <a:solidFill>
                            <a:schemeClr val="tx1"/>
                          </a:solidFill>
                        </a:rPr>
                        <a:t>参加者の声</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小学生くらいまでの子どもを持った家族連れはほとんど迷路で遊んでいた。枚路は</a:t>
                      </a:r>
                      <a:r>
                        <a:rPr kumimoji="1" lang="en-US" altLang="ja-JP" sz="1050" b="0" dirty="0" smtClean="0">
                          <a:solidFill>
                            <a:schemeClr val="tx1"/>
                          </a:solidFill>
                        </a:rPr>
                        <a:t>10m×12m</a:t>
                      </a:r>
                      <a:r>
                        <a:rPr kumimoji="1" lang="ja-JP" altLang="en-US" sz="1050" b="0" dirty="0" smtClean="0">
                          <a:solidFill>
                            <a:schemeClr val="tx1"/>
                          </a:solidFill>
                        </a:rPr>
                        <a:t>で実際には「巨大」とまではいかなかったため「簡単！」との声が多かったが、何度も迷路にチャレンジする姿が見られた。実施意図を理解して</a:t>
                      </a:r>
                      <a:r>
                        <a:rPr kumimoji="1" lang="ja-JP" altLang="en-US" sz="1050" b="0" dirty="0" err="1" smtClean="0">
                          <a:solidFill>
                            <a:schemeClr val="tx1"/>
                          </a:solidFill>
                        </a:rPr>
                        <a:t>い</a:t>
                      </a:r>
                      <a:r>
                        <a:rPr kumimoji="1" lang="ja-JP" altLang="en-US" sz="1050" b="0" dirty="0" smtClean="0">
                          <a:solidFill>
                            <a:schemeClr val="tx1"/>
                          </a:solidFill>
                        </a:rPr>
                        <a:t>参加者が少なかったため、途中から漁網迷路にかかってる魚のカードを用意したところチェックしながら迷路をめぐり、全ての魚を見つけようとチャレンジしている子ども達を見ることができた。</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2128">
                <a:tc>
                  <a:txBody>
                    <a:bodyPr/>
                    <a:lstStyle/>
                    <a:p>
                      <a:pPr algn="l"/>
                      <a:r>
                        <a:rPr kumimoji="1" lang="ja-JP" altLang="en-US" sz="1050" b="1" dirty="0" smtClean="0">
                          <a:solidFill>
                            <a:schemeClr val="tx1"/>
                          </a:solidFill>
                        </a:rPr>
                        <a:t>配布資料</a:t>
                      </a:r>
                      <a:endParaRPr kumimoji="1" lang="en-US" altLang="ja-JP" sz="1050" b="1" dirty="0" smtClean="0">
                        <a:solidFill>
                          <a:schemeClr val="tx1"/>
                        </a:solidFill>
                      </a:endParaRPr>
                    </a:p>
                    <a:p>
                      <a:pPr algn="l"/>
                      <a:r>
                        <a:rPr kumimoji="1" lang="ja-JP" altLang="en-US" sz="900" b="0" dirty="0" smtClean="0">
                          <a:solidFill>
                            <a:schemeClr val="tx1"/>
                          </a:solidFill>
                        </a:rPr>
                        <a:t>（資料データがある場合、レポートに添付して提出してください。）</a:t>
                      </a:r>
                      <a:endParaRPr kumimoji="1" lang="en-US" altLang="ja-JP" sz="9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19">
                <a:tc>
                  <a:txBody>
                    <a:bodyPr/>
                    <a:lstStyle/>
                    <a:p>
                      <a:pPr algn="l"/>
                      <a:r>
                        <a:rPr kumimoji="1" lang="ja-JP" altLang="en-US" sz="1050" b="1" dirty="0" smtClean="0">
                          <a:solidFill>
                            <a:schemeClr val="tx1"/>
                          </a:solidFill>
                        </a:rPr>
                        <a:t>メディア掲出</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雑誌、新聞の記事、広告、ラジオ、テレビパフリシティ</a:t>
                      </a: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3709">
                <a:tc>
                  <a:txBody>
                    <a:bodyPr/>
                    <a:lstStyle/>
                    <a:p>
                      <a:pPr algn="l"/>
                      <a:r>
                        <a:rPr kumimoji="1" lang="ja-JP" altLang="en-US" sz="1050" b="1" dirty="0" smtClean="0">
                          <a:solidFill>
                            <a:schemeClr val="tx1"/>
                          </a:solidFill>
                        </a:rPr>
                        <a:t>その他特記事項</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218202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３）その他</a:t>
            </a:r>
            <a:endParaRPr lang="en-US" altLang="ja-JP" sz="1300" b="1" dirty="0" smtClean="0">
              <a:solidFill>
                <a:schemeClr val="tx1">
                  <a:lumMod val="95000"/>
                  <a:lumOff val="5000"/>
                </a:schemeClr>
              </a:solidFill>
            </a:endParaRPr>
          </a:p>
        </p:txBody>
      </p:sp>
      <p:sp>
        <p:nvSpPr>
          <p:cNvPr id="7" name="テキスト ボックス 6"/>
          <p:cNvSpPr txBox="1"/>
          <p:nvPr/>
        </p:nvSpPr>
        <p:spPr>
          <a:xfrm>
            <a:off x="1700808" y="1136576"/>
            <a:ext cx="4657150"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smtClean="0"/>
              <a:t>2015329893</a:t>
            </a:r>
            <a:endParaRPr kumimoji="1" lang="en-US" altLang="ja-JP" sz="1200" dirty="0" smtClean="0"/>
          </a:p>
          <a:p>
            <a:r>
              <a:rPr lang="ja-JP" altLang="en-US" sz="1200" dirty="0" smtClean="0"/>
              <a:t>事業名：アクアマリンの夏まつり～海と日本プロジェクト～</a:t>
            </a:r>
            <a:endParaRPr lang="en-US" altLang="ja-JP" sz="1200" dirty="0" smtClean="0"/>
          </a:p>
          <a:p>
            <a:r>
              <a:rPr lang="ja-JP" altLang="en-US" sz="1200" dirty="0" smtClean="0"/>
              <a:t>団体名：公益財団法人ふくしま海洋科学館</a:t>
            </a:r>
            <a:endParaRPr lang="ja-JP" altLang="en-US" sz="1200" dirty="0"/>
          </a:p>
        </p:txBody>
      </p:sp>
      <p:sp>
        <p:nvSpPr>
          <p:cNvPr id="8" name="正方形/長方形 7"/>
          <p:cNvSpPr/>
          <p:nvPr/>
        </p:nvSpPr>
        <p:spPr>
          <a:xfrm>
            <a:off x="1628800" y="1008112"/>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IMG_9809.JPG"/>
          <p:cNvPicPr>
            <a:picLocks noChangeAspect="1"/>
          </p:cNvPicPr>
          <p:nvPr/>
        </p:nvPicPr>
        <p:blipFill>
          <a:blip r:embed="rId3" cstate="print"/>
          <a:stretch>
            <a:fillRect/>
          </a:stretch>
        </p:blipFill>
        <p:spPr>
          <a:xfrm>
            <a:off x="2643182" y="4310058"/>
            <a:ext cx="2000264" cy="1333510"/>
          </a:xfrm>
          <a:prstGeom prst="rect">
            <a:avLst/>
          </a:prstGeom>
        </p:spPr>
      </p:pic>
    </p:spTree>
    <p:extLst>
      <p:ext uri="{BB962C8B-B14F-4D97-AF65-F5344CB8AC3E}">
        <p14:creationId xmlns:p14="http://schemas.microsoft.com/office/powerpoint/2010/main" val="2943293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46415487"/>
              </p:ext>
            </p:extLst>
          </p:nvPr>
        </p:nvGraphicFramePr>
        <p:xfrm>
          <a:off x="548680" y="2144984"/>
          <a:ext cx="5832648" cy="3096342"/>
        </p:xfrm>
        <a:graphic>
          <a:graphicData uri="http://schemas.openxmlformats.org/drawingml/2006/table">
            <a:tbl>
              <a:tblPr firstRow="1" bandRow="1">
                <a:tableStyleId>{5C22544A-7EE6-4342-B048-85BDC9FD1C3A}</a:tableStyleId>
              </a:tblPr>
              <a:tblGrid>
                <a:gridCol w="1296144"/>
                <a:gridCol w="4536504"/>
              </a:tblGrid>
              <a:tr h="184931">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おさかなタッチ水族館</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0079">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普段食べている魚をはじめ、様々な魚に触れることにより、生物への興味関心を引き出すと共に、魚食振興を図る。</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2016</a:t>
                      </a:r>
                      <a:r>
                        <a:rPr kumimoji="1" lang="ja-JP" altLang="en-US" sz="1050" b="0" dirty="0" smtClean="0">
                          <a:solidFill>
                            <a:schemeClr val="tx1"/>
                          </a:solidFill>
                        </a:rPr>
                        <a:t>年</a:t>
                      </a:r>
                      <a:r>
                        <a:rPr kumimoji="1" lang="en-US" altLang="ja-JP" sz="1050" b="0" dirty="0" smtClean="0">
                          <a:solidFill>
                            <a:schemeClr val="tx1"/>
                          </a:solidFill>
                        </a:rPr>
                        <a:t>7</a:t>
                      </a:r>
                      <a:r>
                        <a:rPr kumimoji="1" lang="ja-JP" altLang="en-US" sz="1050" b="0" dirty="0" smtClean="0">
                          <a:solidFill>
                            <a:schemeClr val="tx1"/>
                          </a:solidFill>
                        </a:rPr>
                        <a:t>月</a:t>
                      </a:r>
                      <a:r>
                        <a:rPr kumimoji="1" lang="en-US" altLang="ja-JP" sz="1050" b="0" dirty="0" smtClean="0">
                          <a:solidFill>
                            <a:schemeClr val="tx1"/>
                          </a:solidFill>
                        </a:rPr>
                        <a:t>23</a:t>
                      </a:r>
                      <a:r>
                        <a:rPr kumimoji="1" lang="ja-JP" altLang="en-US" sz="1050" b="0" dirty="0" smtClean="0">
                          <a:solidFill>
                            <a:schemeClr val="tx1"/>
                          </a:solidFill>
                        </a:rPr>
                        <a:t>日（土）、</a:t>
                      </a:r>
                      <a:r>
                        <a:rPr kumimoji="1" lang="en-US" altLang="ja-JP" sz="1050" b="0" dirty="0" smtClean="0">
                          <a:solidFill>
                            <a:schemeClr val="tx1"/>
                          </a:solidFill>
                        </a:rPr>
                        <a:t>24</a:t>
                      </a:r>
                      <a:r>
                        <a:rPr kumimoji="1" lang="ja-JP" altLang="en-US" sz="1050" b="0" dirty="0" smtClean="0">
                          <a:solidFill>
                            <a:schemeClr val="tx1"/>
                          </a:solidFill>
                        </a:rPr>
                        <a:t>日（日）、</a:t>
                      </a:r>
                      <a:r>
                        <a:rPr kumimoji="1" lang="en-US" altLang="ja-JP" sz="1050" b="0" dirty="0" smtClean="0">
                          <a:solidFill>
                            <a:schemeClr val="tx1"/>
                          </a:solidFill>
                        </a:rPr>
                        <a:t>8</a:t>
                      </a:r>
                      <a:r>
                        <a:rPr kumimoji="1" lang="ja-JP" altLang="en-US" sz="1050" b="0" dirty="0" smtClean="0">
                          <a:solidFill>
                            <a:schemeClr val="tx1"/>
                          </a:solidFill>
                        </a:rPr>
                        <a:t>月</a:t>
                      </a:r>
                      <a:r>
                        <a:rPr kumimoji="1" lang="en-US" altLang="ja-JP" sz="1050" b="0" dirty="0" smtClean="0">
                          <a:solidFill>
                            <a:schemeClr val="tx1"/>
                          </a:solidFill>
                        </a:rPr>
                        <a:t>27</a:t>
                      </a:r>
                      <a:r>
                        <a:rPr kumimoji="1" lang="ja-JP" altLang="en-US" sz="1050" b="0" dirty="0" smtClean="0">
                          <a:solidFill>
                            <a:schemeClr val="tx1"/>
                          </a:solidFill>
                        </a:rPr>
                        <a:t>日（土）、</a:t>
                      </a:r>
                      <a:r>
                        <a:rPr kumimoji="1" lang="en-US" altLang="ja-JP" sz="1050" b="0" dirty="0" smtClean="0">
                          <a:solidFill>
                            <a:schemeClr val="tx1"/>
                          </a:solidFill>
                        </a:rPr>
                        <a:t>28</a:t>
                      </a:r>
                      <a:r>
                        <a:rPr kumimoji="1" lang="ja-JP" altLang="en-US" sz="1050" b="0" dirty="0" smtClean="0">
                          <a:solidFill>
                            <a:schemeClr val="tx1"/>
                          </a:solidFill>
                        </a:rPr>
                        <a:t>日（日）</a:t>
                      </a:r>
                      <a:r>
                        <a:rPr kumimoji="1" lang="en-US" altLang="ja-JP" sz="1050" b="0" dirty="0" smtClean="0">
                          <a:solidFill>
                            <a:schemeClr val="tx1"/>
                          </a:solidFill>
                        </a:rPr>
                        <a:t>9:00</a:t>
                      </a:r>
                      <a:r>
                        <a:rPr kumimoji="1" lang="ja-JP" altLang="en-US" sz="1050" b="0" dirty="0" smtClean="0">
                          <a:solidFill>
                            <a:schemeClr val="tx1"/>
                          </a:solidFill>
                        </a:rPr>
                        <a:t>～</a:t>
                      </a:r>
                      <a:r>
                        <a:rPr kumimoji="1" lang="en-US" altLang="ja-JP" sz="1050" b="0" smtClean="0">
                          <a:solidFill>
                            <a:schemeClr val="tx1"/>
                          </a:solidFill>
                        </a:rPr>
                        <a:t>14:00</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環境水族館アクアマリンふくしま　おまつり広場（</a:t>
                      </a:r>
                      <a:r>
                        <a:rPr kumimoji="1" lang="en-US" altLang="ja-JP" sz="1050" b="0" dirty="0" smtClean="0">
                          <a:solidFill>
                            <a:schemeClr val="tx1"/>
                          </a:solidFill>
                        </a:rPr>
                        <a:t>7</a:t>
                      </a:r>
                      <a:r>
                        <a:rPr kumimoji="1" lang="ja-JP" altLang="en-US" sz="1050" b="0" dirty="0" smtClean="0">
                          <a:solidFill>
                            <a:schemeClr val="tx1"/>
                          </a:solidFill>
                        </a:rPr>
                        <a:t>月）、　本館入り口（</a:t>
                      </a:r>
                      <a:r>
                        <a:rPr kumimoji="1" lang="en-US" altLang="ja-JP" sz="1050" b="0" dirty="0" smtClean="0">
                          <a:solidFill>
                            <a:schemeClr val="tx1"/>
                          </a:solidFill>
                        </a:rPr>
                        <a:t>8</a:t>
                      </a:r>
                      <a:r>
                        <a:rPr kumimoji="1" lang="ja-JP" altLang="en-US" sz="1050" b="0" dirty="0" smtClean="0">
                          <a:solidFill>
                            <a:schemeClr val="tx1"/>
                          </a:solidFill>
                        </a:rPr>
                        <a:t>月）</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参加人数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約</a:t>
                      </a:r>
                      <a:r>
                        <a:rPr kumimoji="1" lang="en-US" altLang="ja-JP" sz="1050" b="0" dirty="0" smtClean="0">
                          <a:solidFill>
                            <a:schemeClr val="tx1"/>
                          </a:solidFill>
                        </a:rPr>
                        <a:t>6,500</a:t>
                      </a:r>
                      <a:r>
                        <a:rPr kumimoji="1" lang="ja-JP" altLang="en-US" sz="1050" b="0" dirty="0" smtClean="0">
                          <a:solidFill>
                            <a:schemeClr val="tx1"/>
                          </a:solidFill>
                        </a:rPr>
                        <a:t>人</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公益財団法人ふくしま海洋科学館</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共催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協力</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6043">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プレスリリース、広告、折込、学校、観光施設へのチラシ・ポスターの配布、ホームページ、ＳＮＳでの告知</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prstClr val="black">
                    <a:lumMod val="95000"/>
                    <a:lumOff val="5000"/>
                  </a:prstClr>
                </a:solidFill>
              </a:rPr>
              <a:t>１）オリジナルイベント開催概要</a:t>
            </a:r>
            <a:endParaRPr lang="en-US" altLang="ja-JP" sz="1300" b="1" dirty="0" smtClean="0">
              <a:solidFill>
                <a:prstClr val="black">
                  <a:lumMod val="95000"/>
                  <a:lumOff val="5000"/>
                </a:prst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212151938"/>
              </p:ext>
            </p:extLst>
          </p:nvPr>
        </p:nvGraphicFramePr>
        <p:xfrm>
          <a:off x="548680" y="5996084"/>
          <a:ext cx="5832648" cy="1872206"/>
        </p:xfrm>
        <a:graphic>
          <a:graphicData uri="http://schemas.openxmlformats.org/drawingml/2006/table">
            <a:tbl>
              <a:tblPr firstRow="1" bandRow="1">
                <a:tableStyleId>{5C22544A-7EE6-4342-B048-85BDC9FD1C3A}</a:tableStyleId>
              </a:tblPr>
              <a:tblGrid>
                <a:gridCol w="1296144"/>
                <a:gridCol w="4536504"/>
              </a:tblGrid>
              <a:tr h="1872206">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1</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スーパーや魚屋で見られる魚に加え、水揚げされるが利用されていない未利用魚に触れるコーナーを設けた。参加者には魚の表皮のさわり</a:t>
                      </a:r>
                      <a:r>
                        <a:rPr kumimoji="1" lang="ja-JP" altLang="en-US" sz="1050" b="0" dirty="0" err="1" smtClean="0">
                          <a:solidFill>
                            <a:schemeClr val="tx1"/>
                          </a:solidFill>
                        </a:rPr>
                        <a:t>ごこちや</a:t>
                      </a:r>
                      <a:r>
                        <a:rPr kumimoji="1" lang="ja-JP" altLang="en-US" sz="1050" b="0" dirty="0" smtClean="0">
                          <a:solidFill>
                            <a:schemeClr val="tx1"/>
                          </a:solidFill>
                        </a:rPr>
                        <a:t>歯やヒレの形状を触って確かめていただいた。また、</a:t>
                      </a:r>
                      <a:r>
                        <a:rPr kumimoji="1" lang="en-US" altLang="ja-JP" sz="1050" b="0" dirty="0" smtClean="0">
                          <a:solidFill>
                            <a:schemeClr val="tx1"/>
                          </a:solidFill>
                        </a:rPr>
                        <a:t>8</a:t>
                      </a:r>
                      <a:r>
                        <a:rPr kumimoji="1" lang="ja-JP" altLang="en-US" sz="1050" b="0" dirty="0" smtClean="0">
                          <a:solidFill>
                            <a:schemeClr val="tx1"/>
                          </a:solidFill>
                        </a:rPr>
                        <a:t>月</a:t>
                      </a:r>
                      <a:r>
                        <a:rPr kumimoji="1" lang="en-US" altLang="ja-JP" sz="1050" b="0" dirty="0" smtClean="0">
                          <a:solidFill>
                            <a:schemeClr val="tx1"/>
                          </a:solidFill>
                        </a:rPr>
                        <a:t>27</a:t>
                      </a:r>
                      <a:r>
                        <a:rPr kumimoji="1" lang="ja-JP" altLang="en-US" sz="1050" b="0" dirty="0" smtClean="0">
                          <a:solidFill>
                            <a:schemeClr val="tx1"/>
                          </a:solidFill>
                        </a:rPr>
                        <a:t>日（土）、</a:t>
                      </a:r>
                      <a:r>
                        <a:rPr kumimoji="1" lang="en-US" altLang="ja-JP" sz="1050" b="0" dirty="0" smtClean="0">
                          <a:solidFill>
                            <a:schemeClr val="tx1"/>
                          </a:solidFill>
                        </a:rPr>
                        <a:t>28</a:t>
                      </a:r>
                      <a:r>
                        <a:rPr kumimoji="1" lang="ja-JP" altLang="en-US" sz="1050" b="0" dirty="0" smtClean="0">
                          <a:solidFill>
                            <a:schemeClr val="tx1"/>
                          </a:solidFill>
                        </a:rPr>
                        <a:t>日（日）は、並んでいる魚をさばき、魚の体のつくりを紹介した。干物の製作実演もあわせて行った。</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タイトル 1"/>
          <p:cNvSpPr txBox="1">
            <a:spLocks/>
          </p:cNvSpPr>
          <p:nvPr/>
        </p:nvSpPr>
        <p:spPr>
          <a:xfrm>
            <a:off x="342900" y="5493545"/>
            <a:ext cx="6254452" cy="431290"/>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prstClr val="black">
                    <a:lumMod val="95000"/>
                    <a:lumOff val="5000"/>
                  </a:prstClr>
                </a:solidFill>
              </a:rPr>
              <a:t>２）イベント内容</a:t>
            </a:r>
            <a:endParaRPr lang="en-US" altLang="ja-JP" sz="1400" b="1" dirty="0" smtClean="0">
              <a:solidFill>
                <a:prstClr val="black">
                  <a:lumMod val="95000"/>
                  <a:lumOff val="5000"/>
                </a:prstClr>
              </a:solidFill>
            </a:endParaRPr>
          </a:p>
          <a:p>
            <a:r>
              <a:rPr lang="ja-JP" altLang="en-US" sz="1400" b="1" dirty="0" smtClean="0">
                <a:solidFill>
                  <a:prstClr val="black">
                    <a:lumMod val="95000"/>
                    <a:lumOff val="5000"/>
                  </a:prstClr>
                </a:solidFill>
              </a:rPr>
              <a:t>　　</a:t>
            </a:r>
            <a:endParaRPr lang="en-US" altLang="ja-JP" sz="1400" b="1" dirty="0" smtClean="0">
              <a:solidFill>
                <a:prstClr val="black">
                  <a:lumMod val="95000"/>
                  <a:lumOff val="5000"/>
                </a:prstClr>
              </a:solidFill>
            </a:endParaRPr>
          </a:p>
        </p:txBody>
      </p:sp>
      <p:sp>
        <p:nvSpPr>
          <p:cNvPr id="13" name="テキスト ボックス 12"/>
          <p:cNvSpPr txBox="1"/>
          <p:nvPr/>
        </p:nvSpPr>
        <p:spPr>
          <a:xfrm>
            <a:off x="1700808" y="857443"/>
            <a:ext cx="4585712" cy="646331"/>
          </a:xfrm>
          <a:prstGeom prst="rect">
            <a:avLst/>
          </a:prstGeom>
          <a:noFill/>
        </p:spPr>
        <p:txBody>
          <a:bodyPr wrap="square" rtlCol="0">
            <a:spAutoFit/>
          </a:bodyPr>
          <a:lstStyle/>
          <a:p>
            <a:r>
              <a:rPr lang="ja-JP" altLang="en-US" sz="1200" dirty="0" smtClean="0">
                <a:solidFill>
                  <a:prstClr val="black"/>
                </a:solidFill>
              </a:rPr>
              <a:t>事業</a:t>
            </a:r>
            <a:r>
              <a:rPr lang="en-US" altLang="ja-JP" sz="1200" dirty="0" smtClean="0">
                <a:solidFill>
                  <a:prstClr val="black"/>
                </a:solidFill>
              </a:rPr>
              <a:t>ID</a:t>
            </a:r>
            <a:r>
              <a:rPr lang="ja-JP" altLang="en-US" sz="1200" dirty="0" smtClean="0">
                <a:solidFill>
                  <a:prstClr val="black"/>
                </a:solidFill>
              </a:rPr>
              <a:t>：</a:t>
            </a:r>
            <a:endParaRPr lang="en-US" altLang="ja-JP" sz="1200" dirty="0" smtClean="0">
              <a:solidFill>
                <a:prstClr val="black"/>
              </a:solidFill>
            </a:endParaRPr>
          </a:p>
          <a:p>
            <a:r>
              <a:rPr lang="ja-JP" altLang="en-US" sz="1200" dirty="0" smtClean="0">
                <a:solidFill>
                  <a:prstClr val="black"/>
                </a:solidFill>
              </a:rPr>
              <a:t>事業名：アクアマリンの夏まつり～海と日本プロジェクト～</a:t>
            </a:r>
            <a:endParaRPr lang="en-US" altLang="ja-JP" sz="1200" dirty="0" smtClean="0">
              <a:solidFill>
                <a:prstClr val="black"/>
              </a:solidFill>
            </a:endParaRPr>
          </a:p>
          <a:p>
            <a:r>
              <a:rPr lang="ja-JP" altLang="en-US" sz="1200" dirty="0" smtClean="0">
                <a:solidFill>
                  <a:prstClr val="black"/>
                </a:solidFill>
              </a:rPr>
              <a:t>団体名：公益財団法人ふくしま海洋科学館</a:t>
            </a:r>
            <a:endParaRPr lang="ja-JP" altLang="en-US" sz="1200" dirty="0">
              <a:solidFill>
                <a:prstClr val="black"/>
              </a:solidFill>
            </a:endParaRPr>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2" name="図 21" descr="IMG_0005.JPG"/>
          <p:cNvPicPr>
            <a:picLocks noChangeAspect="1"/>
          </p:cNvPicPr>
          <p:nvPr/>
        </p:nvPicPr>
        <p:blipFill>
          <a:blip r:embed="rId3" cstate="print"/>
          <a:stretch>
            <a:fillRect/>
          </a:stretch>
        </p:blipFill>
        <p:spPr>
          <a:xfrm>
            <a:off x="3786190" y="7977193"/>
            <a:ext cx="2286015" cy="1714512"/>
          </a:xfrm>
          <a:prstGeom prst="rect">
            <a:avLst/>
          </a:prstGeom>
        </p:spPr>
      </p:pic>
      <p:pic>
        <p:nvPicPr>
          <p:cNvPr id="10" name="図 9" descr="P8270137.JPG"/>
          <p:cNvPicPr>
            <a:picLocks noChangeAspect="1"/>
          </p:cNvPicPr>
          <p:nvPr/>
        </p:nvPicPr>
        <p:blipFill>
          <a:blip r:embed="rId4" cstate="print"/>
          <a:stretch>
            <a:fillRect/>
          </a:stretch>
        </p:blipFill>
        <p:spPr>
          <a:xfrm>
            <a:off x="857232" y="8024834"/>
            <a:ext cx="2214578" cy="1660934"/>
          </a:xfrm>
          <a:prstGeom prst="rect">
            <a:avLst/>
          </a:prstGeom>
        </p:spPr>
      </p:pic>
    </p:spTree>
    <p:extLst>
      <p:ext uri="{BB962C8B-B14F-4D97-AF65-F5344CB8AC3E}">
        <p14:creationId xmlns:p14="http://schemas.microsoft.com/office/powerpoint/2010/main" val="1151684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84566096"/>
              </p:ext>
            </p:extLst>
          </p:nvPr>
        </p:nvGraphicFramePr>
        <p:xfrm>
          <a:off x="548680" y="2613309"/>
          <a:ext cx="5832648" cy="6012099"/>
        </p:xfrm>
        <a:graphic>
          <a:graphicData uri="http://schemas.openxmlformats.org/drawingml/2006/table">
            <a:tbl>
              <a:tblPr firstRow="1" bandRow="1">
                <a:tableStyleId>{5C22544A-7EE6-4342-B048-85BDC9FD1C3A}</a:tableStyleId>
              </a:tblPr>
              <a:tblGrid>
                <a:gridCol w="1296144"/>
                <a:gridCol w="4536504"/>
              </a:tblGrid>
              <a:tr h="1907643">
                <a:tc>
                  <a:txBody>
                    <a:bodyPr/>
                    <a:lstStyle/>
                    <a:p>
                      <a:pPr algn="l"/>
                      <a:r>
                        <a:rPr kumimoji="1" lang="ja-JP" altLang="en-US" sz="1050" b="1" dirty="0" smtClean="0">
                          <a:solidFill>
                            <a:schemeClr val="tx1"/>
                          </a:solidFill>
                        </a:rPr>
                        <a:t>参加者の声</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・「ぬるぬるする」「ザラザラする」「ちくちくする」など、それぞれの感触の違いをたしかめ、親に触るよう促している子どもが多く見られた。</a:t>
                      </a:r>
                      <a:endParaRPr kumimoji="1" lang="en-US" altLang="ja-JP" sz="1050" b="0" dirty="0" smtClean="0">
                        <a:solidFill>
                          <a:schemeClr val="tx1"/>
                        </a:solidFill>
                      </a:endParaRPr>
                    </a:p>
                    <a:p>
                      <a:pPr algn="l"/>
                      <a:r>
                        <a:rPr kumimoji="1" lang="ja-JP" altLang="en-US" sz="1050" b="0" dirty="0" smtClean="0">
                          <a:solidFill>
                            <a:schemeClr val="tx1"/>
                          </a:solidFill>
                        </a:rPr>
                        <a:t>・普段食べている魚でも切り身になっていない姿を見るのは初めての方がいらっしゃり、持って重さや感触を確かめていた。</a:t>
                      </a:r>
                      <a:endParaRPr kumimoji="1" lang="en-US" altLang="ja-JP" sz="1050" b="0" dirty="0" smtClean="0">
                        <a:solidFill>
                          <a:schemeClr val="tx1"/>
                        </a:solidFill>
                      </a:endParaRPr>
                    </a:p>
                    <a:p>
                      <a:pPr algn="l"/>
                      <a:r>
                        <a:rPr kumimoji="1" lang="ja-JP" altLang="en-US" sz="1050" b="0" dirty="0" smtClean="0">
                          <a:solidFill>
                            <a:schemeClr val="tx1"/>
                          </a:solidFill>
                        </a:rPr>
                        <a:t>・魚の体のつくりや機能については特に子どもが興味をもち、タッチコーナーからさばいて欲しい魚を持ってくる子がいた。</a:t>
                      </a:r>
                      <a:endParaRPr kumimoji="1" lang="en-US" altLang="ja-JP" sz="1050" b="0" dirty="0" smtClean="0">
                        <a:solidFill>
                          <a:schemeClr val="tx1"/>
                        </a:solidFill>
                      </a:endParaRPr>
                    </a:p>
                    <a:p>
                      <a:pPr algn="l"/>
                      <a:r>
                        <a:rPr kumimoji="1" lang="ja-JP" altLang="en-US" sz="1050" b="0" dirty="0" smtClean="0">
                          <a:solidFill>
                            <a:schemeClr val="tx1"/>
                          </a:solidFill>
                        </a:rPr>
                        <a:t>・魚の歯に興味を持ち、手に取った全ての魚の口を開け歯を確かめている参加者が見られた。</a:t>
                      </a:r>
                      <a:endParaRPr kumimoji="1" lang="en-US" altLang="ja-JP" sz="1050" b="0" dirty="0" smtClean="0">
                        <a:solidFill>
                          <a:schemeClr val="tx1"/>
                        </a:solidFill>
                      </a:endParaRPr>
                    </a:p>
                    <a:p>
                      <a:pPr algn="l"/>
                      <a:r>
                        <a:rPr kumimoji="1" lang="ja-JP" altLang="en-US" sz="1050" b="0" dirty="0" smtClean="0">
                          <a:solidFill>
                            <a:schemeClr val="tx1"/>
                          </a:solidFill>
                        </a:rPr>
                        <a:t>・</a:t>
                      </a:r>
                      <a:r>
                        <a:rPr kumimoji="1" lang="en-US" altLang="ja-JP" sz="1050" b="0" dirty="0" smtClean="0">
                          <a:solidFill>
                            <a:schemeClr val="tx1"/>
                          </a:solidFill>
                        </a:rPr>
                        <a:t>7</a:t>
                      </a:r>
                      <a:r>
                        <a:rPr kumimoji="1" lang="ja-JP" altLang="en-US" sz="1050" b="0" dirty="0" smtClean="0">
                          <a:solidFill>
                            <a:schemeClr val="tx1"/>
                          </a:solidFill>
                        </a:rPr>
                        <a:t>月に来館した参加者は、「このために来館した。</a:t>
                      </a:r>
                      <a:r>
                        <a:rPr kumimoji="1" lang="en-US" altLang="ja-JP" sz="1050" b="0" dirty="0" smtClean="0">
                          <a:solidFill>
                            <a:schemeClr val="tx1"/>
                          </a:solidFill>
                        </a:rPr>
                        <a:t>8</a:t>
                      </a:r>
                      <a:r>
                        <a:rPr kumimoji="1" lang="ja-JP" altLang="en-US" sz="1050" b="0" dirty="0" smtClean="0">
                          <a:solidFill>
                            <a:schemeClr val="tx1"/>
                          </a:solidFill>
                        </a:rPr>
                        <a:t>月も参加する」とおっしゃって</a:t>
                      </a:r>
                      <a:r>
                        <a:rPr kumimoji="1" lang="ja-JP" altLang="en-US" sz="1050" b="0" smtClean="0">
                          <a:solidFill>
                            <a:schemeClr val="tx1"/>
                          </a:solidFill>
                        </a:rPr>
                        <a:t>いた。</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2128">
                <a:tc>
                  <a:txBody>
                    <a:bodyPr/>
                    <a:lstStyle/>
                    <a:p>
                      <a:pPr algn="l"/>
                      <a:r>
                        <a:rPr kumimoji="1" lang="ja-JP" altLang="en-US" sz="1050" b="1" dirty="0" smtClean="0">
                          <a:solidFill>
                            <a:schemeClr val="tx1"/>
                          </a:solidFill>
                        </a:rPr>
                        <a:t>配布資料</a:t>
                      </a:r>
                      <a:endParaRPr kumimoji="1" lang="en-US" altLang="ja-JP" sz="1050" b="1" dirty="0" smtClean="0">
                        <a:solidFill>
                          <a:schemeClr val="tx1"/>
                        </a:solidFill>
                      </a:endParaRPr>
                    </a:p>
                    <a:p>
                      <a:pPr algn="l"/>
                      <a:r>
                        <a:rPr kumimoji="1" lang="ja-JP" altLang="en-US" sz="900" b="0" dirty="0" smtClean="0">
                          <a:solidFill>
                            <a:schemeClr val="tx1"/>
                          </a:solidFill>
                        </a:rPr>
                        <a:t>（資料データがある場合、レポートに添付して提出してください。）</a:t>
                      </a:r>
                      <a:endParaRPr kumimoji="1" lang="en-US" altLang="ja-JP" sz="9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19">
                <a:tc>
                  <a:txBody>
                    <a:bodyPr/>
                    <a:lstStyle/>
                    <a:p>
                      <a:pPr algn="l"/>
                      <a:r>
                        <a:rPr kumimoji="1" lang="ja-JP" altLang="en-US" sz="1050" b="1" dirty="0" smtClean="0">
                          <a:solidFill>
                            <a:schemeClr val="tx1"/>
                          </a:solidFill>
                        </a:rPr>
                        <a:t>メディア掲出</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雑誌、新聞の記事、広告、ラジオ、テレビパフリシティ</a:t>
                      </a: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3709">
                <a:tc>
                  <a:txBody>
                    <a:bodyPr/>
                    <a:lstStyle/>
                    <a:p>
                      <a:pPr algn="l"/>
                      <a:r>
                        <a:rPr kumimoji="1" lang="ja-JP" altLang="en-US" sz="1050" b="1" dirty="0" smtClean="0">
                          <a:solidFill>
                            <a:schemeClr val="tx1"/>
                          </a:solidFill>
                        </a:rPr>
                        <a:t>その他特記事項</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218202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prstClr val="black">
                    <a:lumMod val="95000"/>
                    <a:lumOff val="5000"/>
                  </a:prstClr>
                </a:solidFill>
              </a:rPr>
              <a:t>３）その他</a:t>
            </a:r>
            <a:endParaRPr lang="en-US" altLang="ja-JP" sz="1300" b="1" dirty="0" smtClean="0">
              <a:solidFill>
                <a:prstClr val="black">
                  <a:lumMod val="95000"/>
                  <a:lumOff val="5000"/>
                </a:prstClr>
              </a:solidFill>
            </a:endParaRPr>
          </a:p>
        </p:txBody>
      </p:sp>
      <p:sp>
        <p:nvSpPr>
          <p:cNvPr id="7" name="テキスト ボックス 6"/>
          <p:cNvSpPr txBox="1"/>
          <p:nvPr/>
        </p:nvSpPr>
        <p:spPr>
          <a:xfrm>
            <a:off x="1700808" y="1136576"/>
            <a:ext cx="4657150" cy="646331"/>
          </a:xfrm>
          <a:prstGeom prst="rect">
            <a:avLst/>
          </a:prstGeom>
          <a:noFill/>
        </p:spPr>
        <p:txBody>
          <a:bodyPr wrap="square" rtlCol="0">
            <a:spAutoFit/>
          </a:bodyPr>
          <a:lstStyle/>
          <a:p>
            <a:r>
              <a:rPr lang="ja-JP" altLang="en-US" sz="1200" dirty="0" smtClean="0">
                <a:solidFill>
                  <a:prstClr val="black"/>
                </a:solidFill>
              </a:rPr>
              <a:t>事業</a:t>
            </a:r>
            <a:r>
              <a:rPr lang="en-US" altLang="ja-JP" sz="1200" dirty="0" smtClean="0">
                <a:solidFill>
                  <a:prstClr val="black"/>
                </a:solidFill>
              </a:rPr>
              <a:t>ID</a:t>
            </a:r>
            <a:r>
              <a:rPr lang="ja-JP" altLang="en-US" sz="1200" dirty="0" smtClean="0">
                <a:solidFill>
                  <a:prstClr val="black"/>
                </a:solidFill>
              </a:rPr>
              <a:t>：</a:t>
            </a:r>
            <a:endParaRPr lang="en-US" altLang="ja-JP" sz="1200" dirty="0" smtClean="0">
              <a:solidFill>
                <a:prstClr val="black"/>
              </a:solidFill>
            </a:endParaRPr>
          </a:p>
          <a:p>
            <a:r>
              <a:rPr lang="ja-JP" altLang="en-US" sz="1200" dirty="0" smtClean="0">
                <a:solidFill>
                  <a:prstClr val="black"/>
                </a:solidFill>
              </a:rPr>
              <a:t>事業名：アクアマリンの夏まつり～海と日本プロジェクト～</a:t>
            </a:r>
            <a:endParaRPr lang="en-US" altLang="ja-JP" sz="1200" dirty="0" smtClean="0">
              <a:solidFill>
                <a:prstClr val="black"/>
              </a:solidFill>
            </a:endParaRPr>
          </a:p>
          <a:p>
            <a:r>
              <a:rPr lang="ja-JP" altLang="en-US" sz="1200" dirty="0" smtClean="0">
                <a:solidFill>
                  <a:prstClr val="black"/>
                </a:solidFill>
              </a:rPr>
              <a:t>団体名：公益財団法人ふくしま海洋科学館</a:t>
            </a:r>
            <a:endParaRPr lang="ja-JP" altLang="en-US" sz="1200" dirty="0">
              <a:solidFill>
                <a:prstClr val="black"/>
              </a:solidFill>
            </a:endParaRPr>
          </a:p>
        </p:txBody>
      </p:sp>
      <p:sp>
        <p:nvSpPr>
          <p:cNvPr id="8" name="正方形/長方形 7"/>
          <p:cNvSpPr/>
          <p:nvPr/>
        </p:nvSpPr>
        <p:spPr>
          <a:xfrm>
            <a:off x="1628800" y="1008112"/>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943293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779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810796399"/>
              </p:ext>
            </p:extLst>
          </p:nvPr>
        </p:nvGraphicFramePr>
        <p:xfrm>
          <a:off x="548680" y="2613309"/>
          <a:ext cx="5832648" cy="6012099"/>
        </p:xfrm>
        <a:graphic>
          <a:graphicData uri="http://schemas.openxmlformats.org/drawingml/2006/table">
            <a:tbl>
              <a:tblPr firstRow="1" bandRow="1">
                <a:tableStyleId>{5C22544A-7EE6-4342-B048-85BDC9FD1C3A}</a:tableStyleId>
              </a:tblPr>
              <a:tblGrid>
                <a:gridCol w="1296144"/>
                <a:gridCol w="4536504"/>
              </a:tblGrid>
              <a:tr h="1907643">
                <a:tc>
                  <a:txBody>
                    <a:bodyPr/>
                    <a:lstStyle/>
                    <a:p>
                      <a:pPr algn="l"/>
                      <a:r>
                        <a:rPr kumimoji="1" lang="ja-JP" altLang="en-US" sz="1050" b="1" dirty="0" smtClean="0">
                          <a:solidFill>
                            <a:schemeClr val="tx1"/>
                          </a:solidFill>
                        </a:rPr>
                        <a:t>参加者の声</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夏休みにアクアマリンふくしまに来ることができて良かった。</a:t>
                      </a:r>
                      <a:endParaRPr kumimoji="1" lang="en-US" altLang="ja-JP" sz="1050" b="0" dirty="0" smtClean="0">
                        <a:solidFill>
                          <a:schemeClr val="tx1"/>
                        </a:solidFill>
                      </a:endParaRPr>
                    </a:p>
                    <a:p>
                      <a:pPr algn="l"/>
                      <a:r>
                        <a:rPr kumimoji="1" lang="ja-JP" altLang="en-US" sz="1050" b="0" dirty="0" smtClean="0">
                          <a:solidFill>
                            <a:schemeClr val="tx1"/>
                          </a:solidFill>
                        </a:rPr>
                        <a:t>調理をうまくできるか心配だったが、うまくできた。</a:t>
                      </a:r>
                      <a:endParaRPr kumimoji="1" lang="en-US" altLang="ja-JP" sz="1050" b="0" dirty="0" smtClean="0">
                        <a:solidFill>
                          <a:schemeClr val="tx1"/>
                        </a:solidFill>
                      </a:endParaRPr>
                    </a:p>
                    <a:p>
                      <a:pPr algn="l"/>
                      <a:r>
                        <a:rPr kumimoji="1" lang="ja-JP" altLang="en-US" sz="1050" b="0" dirty="0" smtClean="0">
                          <a:solidFill>
                            <a:schemeClr val="tx1"/>
                          </a:solidFill>
                        </a:rPr>
                        <a:t>魚が美味しかった。</a:t>
                      </a:r>
                      <a:endParaRPr kumimoji="1" lang="en-US" altLang="ja-JP" sz="1050" b="0" dirty="0" smtClean="0">
                        <a:solidFill>
                          <a:schemeClr val="tx1"/>
                        </a:solidFill>
                      </a:endParaRPr>
                    </a:p>
                    <a:p>
                      <a:pPr algn="l"/>
                      <a:r>
                        <a:rPr kumimoji="1" lang="ja-JP" altLang="en-US" sz="1050" b="0" dirty="0" smtClean="0">
                          <a:solidFill>
                            <a:schemeClr val="tx1"/>
                          </a:solidFill>
                        </a:rPr>
                        <a:t>これからも魚をたくさん食べていきたい。</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2128">
                <a:tc>
                  <a:txBody>
                    <a:bodyPr/>
                    <a:lstStyle/>
                    <a:p>
                      <a:pPr algn="l"/>
                      <a:r>
                        <a:rPr kumimoji="1" lang="ja-JP" altLang="en-US" sz="1050" b="1" dirty="0" smtClean="0">
                          <a:solidFill>
                            <a:schemeClr val="tx1"/>
                          </a:solidFill>
                        </a:rPr>
                        <a:t>配布資料</a:t>
                      </a:r>
                      <a:endParaRPr kumimoji="1" lang="en-US" altLang="ja-JP" sz="1050" b="1" dirty="0" smtClean="0">
                        <a:solidFill>
                          <a:schemeClr val="tx1"/>
                        </a:solidFill>
                      </a:endParaRPr>
                    </a:p>
                    <a:p>
                      <a:pPr algn="l"/>
                      <a:r>
                        <a:rPr kumimoji="1" lang="ja-JP" altLang="en-US" sz="900" b="0" dirty="0" smtClean="0">
                          <a:solidFill>
                            <a:schemeClr val="tx1"/>
                          </a:solidFill>
                        </a:rPr>
                        <a:t>（資料データがある場合、レポートに添付して提出してください。）</a:t>
                      </a:r>
                      <a:endParaRPr kumimoji="1" lang="en-US" altLang="ja-JP" sz="9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参加者募集チラシ（添付）</a:t>
                      </a:r>
                      <a:endParaRPr kumimoji="1" lang="en-US" altLang="ja-JP" sz="1050" b="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19">
                <a:tc>
                  <a:txBody>
                    <a:bodyPr/>
                    <a:lstStyle/>
                    <a:p>
                      <a:pPr algn="l"/>
                      <a:r>
                        <a:rPr kumimoji="1" lang="ja-JP" altLang="en-US" sz="1050" b="1" dirty="0" smtClean="0">
                          <a:solidFill>
                            <a:schemeClr val="tx1"/>
                          </a:solidFill>
                        </a:rPr>
                        <a:t>メディア掲出</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雑誌、新聞の記事、広告、ラジオ、テレビパフリシティ</a:t>
                      </a: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3709">
                <a:tc>
                  <a:txBody>
                    <a:bodyPr/>
                    <a:lstStyle/>
                    <a:p>
                      <a:pPr algn="l"/>
                      <a:r>
                        <a:rPr kumimoji="1" lang="ja-JP" altLang="en-US" sz="1050" b="1" dirty="0" smtClean="0">
                          <a:solidFill>
                            <a:schemeClr val="tx1"/>
                          </a:solidFill>
                        </a:rPr>
                        <a:t>その他特記事項</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218202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３）その他</a:t>
            </a:r>
            <a:endParaRPr lang="en-US" altLang="ja-JP" sz="1300" b="1" dirty="0" smtClean="0">
              <a:solidFill>
                <a:schemeClr val="tx1">
                  <a:lumMod val="95000"/>
                  <a:lumOff val="5000"/>
                </a:schemeClr>
              </a:solidFill>
            </a:endParaRPr>
          </a:p>
        </p:txBody>
      </p:sp>
      <p:sp>
        <p:nvSpPr>
          <p:cNvPr id="7" name="テキスト ボックス 6"/>
          <p:cNvSpPr txBox="1"/>
          <p:nvPr/>
        </p:nvSpPr>
        <p:spPr>
          <a:xfrm>
            <a:off x="1700808" y="1136576"/>
            <a:ext cx="4657150"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dirty="0" smtClean="0"/>
              <a:t>201532989</a:t>
            </a:r>
          </a:p>
          <a:p>
            <a:r>
              <a:rPr lang="ja-JP" altLang="en-US" sz="1200" dirty="0" smtClean="0"/>
              <a:t>事業名：アクアマリンの夏まつり～海と日本プロジェクト～</a:t>
            </a:r>
            <a:endParaRPr lang="en-US" altLang="ja-JP" sz="1200" dirty="0" smtClean="0"/>
          </a:p>
          <a:p>
            <a:r>
              <a:rPr lang="ja-JP" altLang="en-US" sz="1200" dirty="0" smtClean="0"/>
              <a:t>団体名：公益財団法人ふくしま海洋科学館</a:t>
            </a:r>
            <a:endParaRPr lang="ja-JP" altLang="en-US" sz="1200" dirty="0"/>
          </a:p>
        </p:txBody>
      </p:sp>
      <p:sp>
        <p:nvSpPr>
          <p:cNvPr id="8" name="正方形/長方形 7"/>
          <p:cNvSpPr/>
          <p:nvPr/>
        </p:nvSpPr>
        <p:spPr>
          <a:xfrm>
            <a:off x="1628800" y="1008112"/>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3293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244918629"/>
              </p:ext>
            </p:extLst>
          </p:nvPr>
        </p:nvGraphicFramePr>
        <p:xfrm>
          <a:off x="548680" y="2144984"/>
          <a:ext cx="5832648" cy="3107783"/>
        </p:xfrm>
        <a:graphic>
          <a:graphicData uri="http://schemas.openxmlformats.org/drawingml/2006/table">
            <a:tbl>
              <a:tblPr firstRow="1" bandRow="1">
                <a:tableStyleId>{5C22544A-7EE6-4342-B048-85BDC9FD1C3A}</a:tableStyleId>
              </a:tblPr>
              <a:tblGrid>
                <a:gridCol w="1296144"/>
                <a:gridCol w="4536504"/>
              </a:tblGrid>
              <a:tr h="184931">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調べラボ　～ふくしまの魚を食べてみよう～</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0079">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福島県で獲れた魚介類を観客の目の前で捌いて、放射性物質量を測定することによって、現在の福島沿岸の魚介類の安全性を理解してもらう。また、現在行われている試験操業の魚の試食を行うことによって福島県の魚の風評被害を軽減する。</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2016</a:t>
                      </a:r>
                      <a:r>
                        <a:rPr kumimoji="1" lang="ja-JP" altLang="en-US" sz="1050" b="0" dirty="0" smtClean="0">
                          <a:solidFill>
                            <a:schemeClr val="tx1"/>
                          </a:solidFill>
                        </a:rPr>
                        <a:t>年</a:t>
                      </a:r>
                      <a:r>
                        <a:rPr kumimoji="1" lang="en-US" altLang="ja-JP" sz="1050" b="0" dirty="0" smtClean="0">
                          <a:solidFill>
                            <a:schemeClr val="tx1"/>
                          </a:solidFill>
                        </a:rPr>
                        <a:t>7</a:t>
                      </a:r>
                      <a:r>
                        <a:rPr kumimoji="1" lang="ja-JP" altLang="en-US" sz="1050" b="0" dirty="0" smtClean="0">
                          <a:solidFill>
                            <a:schemeClr val="tx1"/>
                          </a:solidFill>
                        </a:rPr>
                        <a:t>月</a:t>
                      </a:r>
                      <a:r>
                        <a:rPr kumimoji="1" lang="en-US" altLang="ja-JP" sz="1050" b="0" dirty="0" smtClean="0">
                          <a:solidFill>
                            <a:schemeClr val="tx1"/>
                          </a:solidFill>
                        </a:rPr>
                        <a:t>16</a:t>
                      </a:r>
                      <a:r>
                        <a:rPr kumimoji="1" lang="ja-JP" altLang="en-US" sz="1050" b="0" dirty="0" smtClean="0">
                          <a:solidFill>
                            <a:schemeClr val="tx1"/>
                          </a:solidFill>
                        </a:rPr>
                        <a:t>日（土）～</a:t>
                      </a:r>
                      <a:r>
                        <a:rPr kumimoji="1" lang="en-US" altLang="ja-JP" sz="1050" b="0" dirty="0" smtClean="0">
                          <a:solidFill>
                            <a:schemeClr val="tx1"/>
                          </a:solidFill>
                        </a:rPr>
                        <a:t>7</a:t>
                      </a:r>
                      <a:r>
                        <a:rPr kumimoji="1" lang="ja-JP" altLang="en-US" sz="1050" b="0" dirty="0" smtClean="0">
                          <a:solidFill>
                            <a:schemeClr val="tx1"/>
                          </a:solidFill>
                        </a:rPr>
                        <a:t>月</a:t>
                      </a:r>
                      <a:r>
                        <a:rPr kumimoji="1" lang="en-US" altLang="ja-JP" sz="1050" b="0" dirty="0" smtClean="0">
                          <a:solidFill>
                            <a:schemeClr val="tx1"/>
                          </a:solidFill>
                        </a:rPr>
                        <a:t>18</a:t>
                      </a:r>
                      <a:r>
                        <a:rPr kumimoji="1" lang="ja-JP" altLang="en-US" sz="1050" b="0" dirty="0" smtClean="0">
                          <a:solidFill>
                            <a:schemeClr val="tx1"/>
                          </a:solidFill>
                        </a:rPr>
                        <a:t>日（月）</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環境水族館アクアマリンふくしま　エントランス前、アクアルーム</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参加人数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約</a:t>
                      </a:r>
                      <a:r>
                        <a:rPr kumimoji="1" lang="en-US" altLang="ja-JP" sz="1050" b="0" dirty="0" smtClean="0">
                          <a:solidFill>
                            <a:schemeClr val="tx1"/>
                          </a:solidFill>
                        </a:rPr>
                        <a:t>2,000</a:t>
                      </a:r>
                      <a:r>
                        <a:rPr kumimoji="1" lang="ja-JP" altLang="en-US" sz="1050" b="0" dirty="0" smtClean="0">
                          <a:solidFill>
                            <a:schemeClr val="tx1"/>
                          </a:solidFill>
                        </a:rPr>
                        <a:t>人</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公益財団法人ふくしま海洋科学館</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共催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協力</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6043">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プレスリリース、広告、折込、学校、観光施設へのチラシ・ポスターの配布、ホームページ、ＳＮＳでの告知</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prstClr val="black">
                    <a:lumMod val="95000"/>
                    <a:lumOff val="5000"/>
                  </a:prstClr>
                </a:solidFill>
              </a:rPr>
              <a:t>１）オリジナルイベント開催概要</a:t>
            </a:r>
            <a:endParaRPr lang="en-US" altLang="ja-JP" sz="1300" b="1" dirty="0" smtClean="0">
              <a:solidFill>
                <a:prstClr val="black">
                  <a:lumMod val="95000"/>
                  <a:lumOff val="5000"/>
                </a:prst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2791131284"/>
              </p:ext>
            </p:extLst>
          </p:nvPr>
        </p:nvGraphicFramePr>
        <p:xfrm>
          <a:off x="548680" y="5996084"/>
          <a:ext cx="5832648" cy="1872206"/>
        </p:xfrm>
        <a:graphic>
          <a:graphicData uri="http://schemas.openxmlformats.org/drawingml/2006/table">
            <a:tbl>
              <a:tblPr firstRow="1" bandRow="1">
                <a:tableStyleId>{5C22544A-7EE6-4342-B048-85BDC9FD1C3A}</a:tableStyleId>
              </a:tblPr>
              <a:tblGrid>
                <a:gridCol w="1296144"/>
                <a:gridCol w="4536504"/>
              </a:tblGrid>
              <a:tr h="1872206">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1</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●福島県で行われている試験操業で水揚げされた水産物を調理し提供した。</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　</a:t>
                      </a:r>
                      <a:r>
                        <a:rPr kumimoji="1" lang="en-US" altLang="ja-JP" sz="1050" b="0" dirty="0" smtClean="0">
                          <a:solidFill>
                            <a:schemeClr val="tx1"/>
                          </a:solidFill>
                        </a:rPr>
                        <a:t>7/16</a:t>
                      </a:r>
                      <a:r>
                        <a:rPr kumimoji="1" lang="ja-JP" altLang="en-US" sz="1050" b="0" dirty="0" smtClean="0">
                          <a:solidFill>
                            <a:schemeClr val="tx1"/>
                          </a:solidFill>
                        </a:rPr>
                        <a:t>　松川浦産アサリの味噌汁　</a:t>
                      </a:r>
                      <a:r>
                        <a:rPr kumimoji="1" lang="en-US" altLang="ja-JP" sz="1050" b="0" dirty="0" smtClean="0">
                          <a:solidFill>
                            <a:schemeClr val="tx1"/>
                          </a:solidFill>
                        </a:rPr>
                        <a:t>500</a:t>
                      </a:r>
                      <a:r>
                        <a:rPr kumimoji="1" lang="ja-JP" altLang="en-US" sz="1050" b="0" dirty="0" smtClean="0">
                          <a:solidFill>
                            <a:schemeClr val="tx1"/>
                          </a:solidFill>
                        </a:rPr>
                        <a:t>食</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　</a:t>
                      </a:r>
                      <a:r>
                        <a:rPr kumimoji="1" lang="en-US" altLang="ja-JP" sz="1050" b="0" dirty="0" smtClean="0">
                          <a:solidFill>
                            <a:schemeClr val="tx1"/>
                          </a:solidFill>
                        </a:rPr>
                        <a:t>7/17</a:t>
                      </a:r>
                      <a:r>
                        <a:rPr kumimoji="1" lang="ja-JP" altLang="en-US" sz="1050" b="0" dirty="0" smtClean="0">
                          <a:solidFill>
                            <a:schemeClr val="tx1"/>
                          </a:solidFill>
                        </a:rPr>
                        <a:t>　小名浜産ツブガイカレー　</a:t>
                      </a:r>
                      <a:r>
                        <a:rPr kumimoji="1" lang="en-US" altLang="ja-JP" sz="1050" b="0" dirty="0" smtClean="0">
                          <a:solidFill>
                            <a:schemeClr val="tx1"/>
                          </a:solidFill>
                        </a:rPr>
                        <a:t>600</a:t>
                      </a:r>
                      <a:r>
                        <a:rPr kumimoji="1" lang="ja-JP" altLang="en-US" sz="1050" b="0" dirty="0" smtClean="0">
                          <a:solidFill>
                            <a:schemeClr val="tx1"/>
                          </a:solidFill>
                        </a:rPr>
                        <a:t>食</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　</a:t>
                      </a:r>
                      <a:r>
                        <a:rPr kumimoji="1" lang="en-US" altLang="ja-JP" sz="1050" b="0" dirty="0" smtClean="0">
                          <a:solidFill>
                            <a:schemeClr val="tx1"/>
                          </a:solidFill>
                        </a:rPr>
                        <a:t>7/18</a:t>
                      </a:r>
                      <a:r>
                        <a:rPr kumimoji="1" lang="ja-JP" altLang="en-US" sz="1050" b="0" dirty="0" smtClean="0">
                          <a:solidFill>
                            <a:schemeClr val="tx1"/>
                          </a:solidFill>
                        </a:rPr>
                        <a:t>　小名浜産ワタリガニの味噌汁　</a:t>
                      </a:r>
                      <a:r>
                        <a:rPr kumimoji="1" lang="en-US" altLang="ja-JP" sz="1050" b="0" dirty="0" smtClean="0">
                          <a:solidFill>
                            <a:schemeClr val="tx1"/>
                          </a:solidFill>
                        </a:rPr>
                        <a:t>500</a:t>
                      </a:r>
                      <a:r>
                        <a:rPr kumimoji="1" lang="ja-JP" altLang="en-US" sz="1050" b="0" dirty="0" smtClean="0">
                          <a:solidFill>
                            <a:schemeClr val="tx1"/>
                          </a:solidFill>
                        </a:rPr>
                        <a:t>食</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●放射性物質測定実演</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　</a:t>
                      </a:r>
                      <a:r>
                        <a:rPr kumimoji="1" lang="en-US" altLang="ja-JP" sz="1050" b="0" dirty="0" smtClean="0">
                          <a:solidFill>
                            <a:schemeClr val="tx1"/>
                          </a:solidFill>
                        </a:rPr>
                        <a:t>7/17</a:t>
                      </a:r>
                      <a:r>
                        <a:rPr kumimoji="1" lang="ja-JP" altLang="en-US" sz="1050" b="0" dirty="0" smtClean="0">
                          <a:solidFill>
                            <a:schemeClr val="tx1"/>
                          </a:solidFill>
                        </a:rPr>
                        <a:t>　アクアルームにて東京電力福島第一原子力発電所の近傍で採れた魚</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　　　　　の放射性物質測定の実演を行った。</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　　　　　参加者　</a:t>
                      </a:r>
                      <a:r>
                        <a:rPr kumimoji="1" lang="en-US" altLang="ja-JP" sz="1050" b="0" dirty="0" smtClean="0">
                          <a:solidFill>
                            <a:schemeClr val="tx1"/>
                          </a:solidFill>
                        </a:rPr>
                        <a:t>400</a:t>
                      </a:r>
                      <a:r>
                        <a:rPr kumimoji="1" lang="ja-JP" altLang="en-US" sz="1050" b="0" dirty="0" smtClean="0">
                          <a:solidFill>
                            <a:schemeClr val="tx1"/>
                          </a:solidFill>
                        </a:rPr>
                        <a:t>名</a:t>
                      </a:r>
                      <a:endParaRPr kumimoji="1" lang="en-US" altLang="ja-JP" sz="1050" b="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dirty="0" smtClean="0">
                        <a:solidFill>
                          <a:schemeClr val="tx1"/>
                        </a:solidFill>
                      </a:endParaRP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タイトル 1"/>
          <p:cNvSpPr txBox="1">
            <a:spLocks/>
          </p:cNvSpPr>
          <p:nvPr/>
        </p:nvSpPr>
        <p:spPr>
          <a:xfrm>
            <a:off x="342900" y="5493545"/>
            <a:ext cx="6254452" cy="431290"/>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prstClr val="black">
                    <a:lumMod val="95000"/>
                    <a:lumOff val="5000"/>
                  </a:prstClr>
                </a:solidFill>
              </a:rPr>
              <a:t>２）イベント内容</a:t>
            </a:r>
            <a:endParaRPr lang="en-US" altLang="ja-JP" sz="1400" b="1" dirty="0" smtClean="0">
              <a:solidFill>
                <a:prstClr val="black">
                  <a:lumMod val="95000"/>
                  <a:lumOff val="5000"/>
                </a:prstClr>
              </a:solidFill>
            </a:endParaRPr>
          </a:p>
          <a:p>
            <a:r>
              <a:rPr lang="ja-JP" altLang="en-US" sz="1400" b="1" dirty="0" smtClean="0">
                <a:solidFill>
                  <a:prstClr val="black">
                    <a:lumMod val="95000"/>
                    <a:lumOff val="5000"/>
                  </a:prstClr>
                </a:solidFill>
              </a:rPr>
              <a:t>　　</a:t>
            </a:r>
            <a:endParaRPr lang="en-US" altLang="ja-JP" sz="1400" b="1" dirty="0" smtClean="0">
              <a:solidFill>
                <a:prstClr val="black">
                  <a:lumMod val="95000"/>
                  <a:lumOff val="5000"/>
                </a:prstClr>
              </a:solidFill>
            </a:endParaRPr>
          </a:p>
        </p:txBody>
      </p:sp>
      <p:sp>
        <p:nvSpPr>
          <p:cNvPr id="13" name="テキスト ボックス 12"/>
          <p:cNvSpPr txBox="1"/>
          <p:nvPr/>
        </p:nvSpPr>
        <p:spPr>
          <a:xfrm>
            <a:off x="1700808" y="857443"/>
            <a:ext cx="4585712" cy="646331"/>
          </a:xfrm>
          <a:prstGeom prst="rect">
            <a:avLst/>
          </a:prstGeom>
          <a:noFill/>
        </p:spPr>
        <p:txBody>
          <a:bodyPr wrap="square" rtlCol="0">
            <a:spAutoFit/>
          </a:bodyPr>
          <a:lstStyle/>
          <a:p>
            <a:r>
              <a:rPr lang="ja-JP" altLang="en-US" sz="1200" dirty="0" smtClean="0">
                <a:solidFill>
                  <a:prstClr val="black"/>
                </a:solidFill>
              </a:rPr>
              <a:t>事業</a:t>
            </a:r>
            <a:r>
              <a:rPr lang="en-US" altLang="ja-JP" sz="1200" dirty="0" smtClean="0">
                <a:solidFill>
                  <a:prstClr val="black"/>
                </a:solidFill>
              </a:rPr>
              <a:t>ID</a:t>
            </a:r>
            <a:r>
              <a:rPr lang="ja-JP" altLang="en-US" sz="1200" dirty="0" smtClean="0">
                <a:solidFill>
                  <a:prstClr val="black"/>
                </a:solidFill>
              </a:rPr>
              <a:t>：</a:t>
            </a:r>
            <a:r>
              <a:rPr lang="en-US" altLang="ja-JP" sz="1200" dirty="0" smtClean="0">
                <a:solidFill>
                  <a:prstClr val="black"/>
                </a:solidFill>
              </a:rPr>
              <a:t>2015329893</a:t>
            </a:r>
          </a:p>
          <a:p>
            <a:r>
              <a:rPr lang="ja-JP" altLang="en-US" sz="1200" dirty="0" smtClean="0">
                <a:solidFill>
                  <a:prstClr val="black"/>
                </a:solidFill>
              </a:rPr>
              <a:t>事業名：アクアマリンの夏まつり～海と日本プロジェクト～</a:t>
            </a:r>
            <a:endParaRPr lang="en-US" altLang="ja-JP" sz="1200" dirty="0" smtClean="0">
              <a:solidFill>
                <a:prstClr val="black"/>
              </a:solidFill>
            </a:endParaRPr>
          </a:p>
          <a:p>
            <a:r>
              <a:rPr lang="ja-JP" altLang="en-US" sz="1200" dirty="0" smtClean="0">
                <a:solidFill>
                  <a:prstClr val="black"/>
                </a:solidFill>
              </a:rPr>
              <a:t>団体名：公益財団法人ふくしま海洋科学館</a:t>
            </a:r>
            <a:endParaRPr lang="ja-JP" altLang="en-US" sz="1200" dirty="0">
              <a:solidFill>
                <a:prstClr val="black"/>
              </a:solidFill>
            </a:endParaRPr>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95" y="7977336"/>
            <a:ext cx="2279426" cy="1512168"/>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0414" y="7977336"/>
            <a:ext cx="2279426" cy="1512168"/>
          </a:xfrm>
          <a:prstGeom prst="rect">
            <a:avLst/>
          </a:prstGeom>
        </p:spPr>
      </p:pic>
    </p:spTree>
    <p:extLst>
      <p:ext uri="{BB962C8B-B14F-4D97-AF65-F5344CB8AC3E}">
        <p14:creationId xmlns:p14="http://schemas.microsoft.com/office/powerpoint/2010/main" val="1151684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26535900"/>
              </p:ext>
            </p:extLst>
          </p:nvPr>
        </p:nvGraphicFramePr>
        <p:xfrm>
          <a:off x="548680" y="2613309"/>
          <a:ext cx="5832648" cy="6012099"/>
        </p:xfrm>
        <a:graphic>
          <a:graphicData uri="http://schemas.openxmlformats.org/drawingml/2006/table">
            <a:tbl>
              <a:tblPr firstRow="1" bandRow="1">
                <a:tableStyleId>{5C22544A-7EE6-4342-B048-85BDC9FD1C3A}</a:tableStyleId>
              </a:tblPr>
              <a:tblGrid>
                <a:gridCol w="1296144"/>
                <a:gridCol w="4536504"/>
              </a:tblGrid>
              <a:tr h="1907643">
                <a:tc>
                  <a:txBody>
                    <a:bodyPr/>
                    <a:lstStyle/>
                    <a:p>
                      <a:pPr algn="l"/>
                      <a:r>
                        <a:rPr kumimoji="1" lang="ja-JP" altLang="en-US" sz="1050" b="1" dirty="0" smtClean="0">
                          <a:solidFill>
                            <a:schemeClr val="tx1"/>
                          </a:solidFill>
                        </a:rPr>
                        <a:t>参加者の声</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福島県産魚介類に抵抗はない様子で多くの来館者が試食に訪れた。</a:t>
                      </a:r>
                      <a:endParaRPr kumimoji="1" lang="en-US" altLang="ja-JP" sz="1050" b="0" dirty="0" smtClean="0">
                        <a:solidFill>
                          <a:schemeClr val="tx1"/>
                        </a:solidFill>
                      </a:endParaRPr>
                    </a:p>
                    <a:p>
                      <a:pPr algn="l"/>
                      <a:r>
                        <a:rPr kumimoji="1" lang="ja-JP" altLang="en-US" sz="1050" b="0" dirty="0" smtClean="0">
                          <a:solidFill>
                            <a:schemeClr val="tx1"/>
                          </a:solidFill>
                        </a:rPr>
                        <a:t>多くが無料での提供を喜ぶ声だったが中には「福島の魚ってもう大丈夫なんだねぇ」「私はもう気にせず食べてるよ！」という内容の声もよく聞こえた。</a:t>
                      </a:r>
                      <a:endParaRPr kumimoji="1" lang="en-US" altLang="ja-JP" sz="1050" b="0" dirty="0" smtClean="0">
                        <a:solidFill>
                          <a:schemeClr val="tx1"/>
                        </a:solidFill>
                      </a:endParaRPr>
                    </a:p>
                    <a:p>
                      <a:pPr algn="l"/>
                      <a:r>
                        <a:rPr kumimoji="1" lang="ja-JP" altLang="en-US" sz="1050" b="0" dirty="0" smtClean="0">
                          <a:solidFill>
                            <a:schemeClr val="tx1"/>
                          </a:solidFill>
                        </a:rPr>
                        <a:t>ツブガイカレーを提供した際は、使用している野菜の産地を気にする参加者がいたが、すべて、いわき産だと答えると嬉しそうな表情でカレーを受け取っていたのが印象的だった。</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2128">
                <a:tc>
                  <a:txBody>
                    <a:bodyPr/>
                    <a:lstStyle/>
                    <a:p>
                      <a:pPr algn="l"/>
                      <a:r>
                        <a:rPr kumimoji="1" lang="ja-JP" altLang="en-US" sz="1050" b="1" dirty="0" smtClean="0">
                          <a:solidFill>
                            <a:schemeClr val="tx1"/>
                          </a:solidFill>
                        </a:rPr>
                        <a:t>配布資料</a:t>
                      </a:r>
                      <a:endParaRPr kumimoji="1" lang="en-US" altLang="ja-JP" sz="1050" b="1" dirty="0" smtClean="0">
                        <a:solidFill>
                          <a:schemeClr val="tx1"/>
                        </a:solidFill>
                      </a:endParaRPr>
                    </a:p>
                    <a:p>
                      <a:pPr algn="l"/>
                      <a:r>
                        <a:rPr kumimoji="1" lang="ja-JP" altLang="en-US" sz="900" b="0" dirty="0" smtClean="0">
                          <a:solidFill>
                            <a:schemeClr val="tx1"/>
                          </a:solidFill>
                        </a:rPr>
                        <a:t>（資料データがある場合、レポートに添付して提出してください。）</a:t>
                      </a:r>
                      <a:endParaRPr kumimoji="1" lang="en-US" altLang="ja-JP" sz="9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19">
                <a:tc>
                  <a:txBody>
                    <a:bodyPr/>
                    <a:lstStyle/>
                    <a:p>
                      <a:pPr algn="l"/>
                      <a:r>
                        <a:rPr kumimoji="1" lang="ja-JP" altLang="en-US" sz="1050" b="1" dirty="0" smtClean="0">
                          <a:solidFill>
                            <a:schemeClr val="tx1"/>
                          </a:solidFill>
                        </a:rPr>
                        <a:t>メディア掲出</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雑誌、新聞の記事、広告、ラジオ、テレビパフリシティ</a:t>
                      </a: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3709">
                <a:tc>
                  <a:txBody>
                    <a:bodyPr/>
                    <a:lstStyle/>
                    <a:p>
                      <a:pPr algn="l"/>
                      <a:r>
                        <a:rPr kumimoji="1" lang="ja-JP" altLang="en-US" sz="1050" b="1" dirty="0" smtClean="0">
                          <a:solidFill>
                            <a:schemeClr val="tx1"/>
                          </a:solidFill>
                        </a:rPr>
                        <a:t>その他特記事項</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218202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prstClr val="black">
                    <a:lumMod val="95000"/>
                    <a:lumOff val="5000"/>
                  </a:prstClr>
                </a:solidFill>
              </a:rPr>
              <a:t>３）その他</a:t>
            </a:r>
            <a:endParaRPr lang="en-US" altLang="ja-JP" sz="1300" b="1" dirty="0" smtClean="0">
              <a:solidFill>
                <a:prstClr val="black">
                  <a:lumMod val="95000"/>
                  <a:lumOff val="5000"/>
                </a:prstClr>
              </a:solidFill>
            </a:endParaRPr>
          </a:p>
        </p:txBody>
      </p:sp>
      <p:sp>
        <p:nvSpPr>
          <p:cNvPr id="7" name="テキスト ボックス 6"/>
          <p:cNvSpPr txBox="1"/>
          <p:nvPr/>
        </p:nvSpPr>
        <p:spPr>
          <a:xfrm>
            <a:off x="1700808" y="1136576"/>
            <a:ext cx="4657150" cy="646331"/>
          </a:xfrm>
          <a:prstGeom prst="rect">
            <a:avLst/>
          </a:prstGeom>
          <a:noFill/>
        </p:spPr>
        <p:txBody>
          <a:bodyPr wrap="square" rtlCol="0">
            <a:spAutoFit/>
          </a:bodyPr>
          <a:lstStyle/>
          <a:p>
            <a:r>
              <a:rPr lang="ja-JP" altLang="en-US" sz="1200" dirty="0" smtClean="0">
                <a:solidFill>
                  <a:prstClr val="black"/>
                </a:solidFill>
              </a:rPr>
              <a:t>事業</a:t>
            </a:r>
            <a:r>
              <a:rPr lang="en-US" altLang="ja-JP" sz="1200" dirty="0" smtClean="0">
                <a:solidFill>
                  <a:prstClr val="black"/>
                </a:solidFill>
              </a:rPr>
              <a:t>ID</a:t>
            </a:r>
            <a:r>
              <a:rPr lang="ja-JP" altLang="en-US" sz="1200" dirty="0" smtClean="0">
                <a:solidFill>
                  <a:prstClr val="black"/>
                </a:solidFill>
              </a:rPr>
              <a:t>：</a:t>
            </a:r>
            <a:r>
              <a:rPr lang="en-US" altLang="ja-JP" sz="1200" dirty="0" smtClean="0">
                <a:solidFill>
                  <a:prstClr val="black"/>
                </a:solidFill>
              </a:rPr>
              <a:t>2015329893</a:t>
            </a:r>
          </a:p>
          <a:p>
            <a:r>
              <a:rPr lang="ja-JP" altLang="en-US" sz="1200" dirty="0" smtClean="0">
                <a:solidFill>
                  <a:prstClr val="black"/>
                </a:solidFill>
              </a:rPr>
              <a:t>事業名：アクアマリンの夏まつり～海と日本プロジェクト～</a:t>
            </a:r>
            <a:endParaRPr lang="en-US" altLang="ja-JP" sz="1200" dirty="0" smtClean="0">
              <a:solidFill>
                <a:prstClr val="black"/>
              </a:solidFill>
            </a:endParaRPr>
          </a:p>
          <a:p>
            <a:r>
              <a:rPr lang="ja-JP" altLang="en-US" sz="1200" dirty="0" smtClean="0">
                <a:solidFill>
                  <a:prstClr val="black"/>
                </a:solidFill>
              </a:rPr>
              <a:t>団体名：公益財団法人ふくしま海洋科学館</a:t>
            </a:r>
            <a:endParaRPr lang="ja-JP" altLang="en-US" sz="1200" dirty="0">
              <a:solidFill>
                <a:prstClr val="black"/>
              </a:solidFill>
            </a:endParaRPr>
          </a:p>
        </p:txBody>
      </p:sp>
      <p:sp>
        <p:nvSpPr>
          <p:cNvPr id="8" name="正方形/長方形 7"/>
          <p:cNvSpPr/>
          <p:nvPr/>
        </p:nvSpPr>
        <p:spPr>
          <a:xfrm>
            <a:off x="1628800" y="1008112"/>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943293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170486380"/>
              </p:ext>
            </p:extLst>
          </p:nvPr>
        </p:nvGraphicFramePr>
        <p:xfrm>
          <a:off x="548680" y="2144984"/>
          <a:ext cx="5832648" cy="3096342"/>
        </p:xfrm>
        <a:graphic>
          <a:graphicData uri="http://schemas.openxmlformats.org/drawingml/2006/table">
            <a:tbl>
              <a:tblPr firstRow="1" bandRow="1">
                <a:tableStyleId>{5C22544A-7EE6-4342-B048-85BDC9FD1C3A}</a:tableStyleId>
              </a:tblPr>
              <a:tblGrid>
                <a:gridCol w="1296144"/>
                <a:gridCol w="4536504"/>
              </a:tblGrid>
              <a:tr h="184931">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魚の</a:t>
                      </a:r>
                      <a:r>
                        <a:rPr kumimoji="1" lang="ja-JP" altLang="en-US" sz="1050" b="0" dirty="0" err="1" smtClean="0">
                          <a:solidFill>
                            <a:schemeClr val="tx1"/>
                          </a:solidFill>
                        </a:rPr>
                        <a:t>つか</a:t>
                      </a:r>
                      <a:r>
                        <a:rPr kumimoji="1" lang="ja-JP" altLang="en-US" sz="1050" b="0" dirty="0" smtClean="0">
                          <a:solidFill>
                            <a:schemeClr val="tx1"/>
                          </a:solidFill>
                        </a:rPr>
                        <a:t>みどり</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0079">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生きた魚を手でつかみ、つかまえた魚をその場で焼いて食べて帰っていただくことで、子どもたちに命を頂戴する意味を考えさせる。</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2016</a:t>
                      </a:r>
                      <a:r>
                        <a:rPr kumimoji="1" lang="ja-JP" altLang="en-US" sz="1050" b="0" dirty="0" smtClean="0">
                          <a:solidFill>
                            <a:schemeClr val="tx1"/>
                          </a:solidFill>
                        </a:rPr>
                        <a:t>年</a:t>
                      </a:r>
                      <a:r>
                        <a:rPr kumimoji="1" lang="en-US" altLang="ja-JP" sz="1050" b="0" dirty="0" smtClean="0">
                          <a:solidFill>
                            <a:schemeClr val="tx1"/>
                          </a:solidFill>
                        </a:rPr>
                        <a:t>7</a:t>
                      </a:r>
                      <a:r>
                        <a:rPr kumimoji="1" lang="ja-JP" altLang="en-US" sz="1050" b="0" dirty="0" smtClean="0">
                          <a:solidFill>
                            <a:schemeClr val="tx1"/>
                          </a:solidFill>
                        </a:rPr>
                        <a:t>月</a:t>
                      </a:r>
                      <a:r>
                        <a:rPr kumimoji="1" lang="en-US" altLang="ja-JP" sz="1050" b="0" dirty="0" smtClean="0">
                          <a:solidFill>
                            <a:schemeClr val="tx1"/>
                          </a:solidFill>
                        </a:rPr>
                        <a:t>30</a:t>
                      </a:r>
                      <a:r>
                        <a:rPr kumimoji="1" lang="ja-JP" altLang="en-US" sz="1050" b="0" dirty="0" smtClean="0">
                          <a:solidFill>
                            <a:schemeClr val="tx1"/>
                          </a:solidFill>
                        </a:rPr>
                        <a:t>日（土）、</a:t>
                      </a:r>
                      <a:r>
                        <a:rPr kumimoji="1" lang="en-US" altLang="ja-JP" sz="1050" b="0" dirty="0" smtClean="0">
                          <a:solidFill>
                            <a:schemeClr val="tx1"/>
                          </a:solidFill>
                        </a:rPr>
                        <a:t>7</a:t>
                      </a:r>
                      <a:r>
                        <a:rPr kumimoji="1" lang="ja-JP" altLang="en-US" sz="1050" b="0" dirty="0" smtClean="0">
                          <a:solidFill>
                            <a:schemeClr val="tx1"/>
                          </a:solidFill>
                        </a:rPr>
                        <a:t>月</a:t>
                      </a:r>
                      <a:r>
                        <a:rPr kumimoji="1" lang="en-US" altLang="ja-JP" sz="1050" b="0" dirty="0" smtClean="0">
                          <a:solidFill>
                            <a:schemeClr val="tx1"/>
                          </a:solidFill>
                        </a:rPr>
                        <a:t>31</a:t>
                      </a:r>
                      <a:r>
                        <a:rPr kumimoji="1" lang="ja-JP" altLang="en-US" sz="1050" b="0" dirty="0" smtClean="0">
                          <a:solidFill>
                            <a:schemeClr val="tx1"/>
                          </a:solidFill>
                        </a:rPr>
                        <a:t>日（日）、</a:t>
                      </a:r>
                      <a:r>
                        <a:rPr kumimoji="1" lang="en-US" altLang="ja-JP" sz="1050" b="0" dirty="0" smtClean="0">
                          <a:solidFill>
                            <a:schemeClr val="tx1"/>
                          </a:solidFill>
                        </a:rPr>
                        <a:t>8</a:t>
                      </a:r>
                      <a:r>
                        <a:rPr kumimoji="1" lang="ja-JP" altLang="en-US" sz="1050" b="0" dirty="0" smtClean="0">
                          <a:solidFill>
                            <a:schemeClr val="tx1"/>
                          </a:solidFill>
                        </a:rPr>
                        <a:t>月</a:t>
                      </a:r>
                      <a:r>
                        <a:rPr kumimoji="1" lang="en-US" altLang="ja-JP" sz="1050" b="0" dirty="0" smtClean="0">
                          <a:solidFill>
                            <a:schemeClr val="tx1"/>
                          </a:solidFill>
                        </a:rPr>
                        <a:t>6</a:t>
                      </a:r>
                      <a:r>
                        <a:rPr kumimoji="1" lang="ja-JP" altLang="en-US" sz="1050" b="0" dirty="0" smtClean="0">
                          <a:solidFill>
                            <a:schemeClr val="tx1"/>
                          </a:solidFill>
                        </a:rPr>
                        <a:t>日（土）、</a:t>
                      </a:r>
                      <a:r>
                        <a:rPr kumimoji="1" lang="en-US" altLang="ja-JP" sz="1050" b="0" dirty="0" smtClean="0">
                          <a:solidFill>
                            <a:schemeClr val="tx1"/>
                          </a:solidFill>
                        </a:rPr>
                        <a:t>8</a:t>
                      </a:r>
                      <a:r>
                        <a:rPr kumimoji="1" lang="ja-JP" altLang="en-US" sz="1050" b="0" dirty="0" smtClean="0">
                          <a:solidFill>
                            <a:schemeClr val="tx1"/>
                          </a:solidFill>
                        </a:rPr>
                        <a:t>月</a:t>
                      </a:r>
                      <a:r>
                        <a:rPr kumimoji="1" lang="en-US" altLang="ja-JP" sz="1050" b="0" dirty="0" smtClean="0">
                          <a:solidFill>
                            <a:schemeClr val="tx1"/>
                          </a:solidFill>
                        </a:rPr>
                        <a:t>7</a:t>
                      </a:r>
                      <a:r>
                        <a:rPr kumimoji="1" lang="ja-JP" altLang="en-US" sz="1050" b="0" dirty="0" smtClean="0">
                          <a:solidFill>
                            <a:schemeClr val="tx1"/>
                          </a:solidFill>
                        </a:rPr>
                        <a:t>日（日）</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環境水族館アクアマリンふくしま　蛇の目ビーチ</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参加人数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272</a:t>
                      </a:r>
                      <a:r>
                        <a:rPr kumimoji="1" lang="ja-JP" altLang="en-US" sz="1050" b="0" dirty="0" smtClean="0">
                          <a:solidFill>
                            <a:schemeClr val="tx1"/>
                          </a:solidFill>
                        </a:rPr>
                        <a:t>名</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公益財団法人ふくしま海洋科学館</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共催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協力</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6043">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プレスリリース、広告、折込、学校、観光施設へのチラシ・ポスターの配布、ホームページ、ＳＮＳでの告知</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１）オリジナルイベント開催概要</a:t>
            </a:r>
            <a:endParaRPr lang="en-US" altLang="ja-JP" sz="1300" b="1" dirty="0" smtClean="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3836675502"/>
              </p:ext>
            </p:extLst>
          </p:nvPr>
        </p:nvGraphicFramePr>
        <p:xfrm>
          <a:off x="548680" y="5996084"/>
          <a:ext cx="5832648" cy="1872206"/>
        </p:xfrm>
        <a:graphic>
          <a:graphicData uri="http://schemas.openxmlformats.org/drawingml/2006/table">
            <a:tbl>
              <a:tblPr firstRow="1" bandRow="1">
                <a:tableStyleId>{5C22544A-7EE6-4342-B048-85BDC9FD1C3A}</a:tableStyleId>
              </a:tblPr>
              <a:tblGrid>
                <a:gridCol w="1296144"/>
                <a:gridCol w="4536504"/>
              </a:tblGrid>
              <a:tr h="1872206">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1</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各日、</a:t>
                      </a:r>
                      <a:r>
                        <a:rPr kumimoji="1" lang="en-US" altLang="ja-JP" sz="1050" b="0" dirty="0" smtClean="0">
                          <a:solidFill>
                            <a:schemeClr val="tx1"/>
                          </a:solidFill>
                        </a:rPr>
                        <a:t>10</a:t>
                      </a:r>
                      <a:r>
                        <a:rPr kumimoji="1" lang="ja-JP" altLang="en-US" sz="1050" b="0" dirty="0" smtClean="0">
                          <a:solidFill>
                            <a:schemeClr val="tx1"/>
                          </a:solidFill>
                        </a:rPr>
                        <a:t>：</a:t>
                      </a:r>
                      <a:r>
                        <a:rPr kumimoji="1" lang="en-US" altLang="ja-JP" sz="1050" b="0" dirty="0" smtClean="0">
                          <a:solidFill>
                            <a:schemeClr val="tx1"/>
                          </a:solidFill>
                        </a:rPr>
                        <a:t>30</a:t>
                      </a:r>
                      <a:r>
                        <a:rPr kumimoji="1" lang="ja-JP" altLang="en-US" sz="1050" b="0" dirty="0" err="1" smtClean="0">
                          <a:solidFill>
                            <a:schemeClr val="tx1"/>
                          </a:solidFill>
                        </a:rPr>
                        <a:t>、</a:t>
                      </a:r>
                      <a:r>
                        <a:rPr kumimoji="1" lang="en-US" altLang="ja-JP" sz="1050" b="0" dirty="0" smtClean="0">
                          <a:solidFill>
                            <a:schemeClr val="tx1"/>
                          </a:solidFill>
                        </a:rPr>
                        <a:t>11</a:t>
                      </a:r>
                      <a:r>
                        <a:rPr kumimoji="1" lang="ja-JP" altLang="en-US" sz="1050" b="0" dirty="0" smtClean="0">
                          <a:solidFill>
                            <a:schemeClr val="tx1"/>
                          </a:solidFill>
                        </a:rPr>
                        <a:t>：</a:t>
                      </a:r>
                      <a:r>
                        <a:rPr kumimoji="1" lang="en-US" altLang="ja-JP" sz="1050" b="0" dirty="0" smtClean="0">
                          <a:solidFill>
                            <a:schemeClr val="tx1"/>
                          </a:solidFill>
                        </a:rPr>
                        <a:t>30</a:t>
                      </a:r>
                      <a:r>
                        <a:rPr kumimoji="1" lang="ja-JP" altLang="en-US" sz="1050" b="0" dirty="0" err="1" smtClean="0">
                          <a:solidFill>
                            <a:schemeClr val="tx1"/>
                          </a:solidFill>
                        </a:rPr>
                        <a:t>、</a:t>
                      </a:r>
                      <a:r>
                        <a:rPr kumimoji="1" lang="en-US" altLang="ja-JP" sz="1050" b="0" dirty="0" smtClean="0">
                          <a:solidFill>
                            <a:schemeClr val="tx1"/>
                          </a:solidFill>
                        </a:rPr>
                        <a:t>12</a:t>
                      </a:r>
                      <a:r>
                        <a:rPr kumimoji="1" lang="ja-JP" altLang="en-US" sz="1050" b="0" dirty="0" smtClean="0">
                          <a:solidFill>
                            <a:schemeClr val="tx1"/>
                          </a:solidFill>
                        </a:rPr>
                        <a:t>：</a:t>
                      </a:r>
                      <a:r>
                        <a:rPr kumimoji="1" lang="en-US" altLang="ja-JP" sz="1050" b="0" dirty="0" smtClean="0">
                          <a:solidFill>
                            <a:schemeClr val="tx1"/>
                          </a:solidFill>
                        </a:rPr>
                        <a:t>30</a:t>
                      </a:r>
                      <a:r>
                        <a:rPr kumimoji="1" lang="ja-JP" altLang="en-US" sz="1050" b="0" dirty="0" err="1" smtClean="0">
                          <a:solidFill>
                            <a:schemeClr val="tx1"/>
                          </a:solidFill>
                        </a:rPr>
                        <a:t>、</a:t>
                      </a:r>
                      <a:r>
                        <a:rPr kumimoji="1" lang="en-US" altLang="ja-JP" sz="1050" b="0" dirty="0" smtClean="0">
                          <a:solidFill>
                            <a:schemeClr val="tx1"/>
                          </a:solidFill>
                        </a:rPr>
                        <a:t>13</a:t>
                      </a:r>
                      <a:r>
                        <a:rPr kumimoji="1" lang="ja-JP" altLang="en-US" sz="1050" b="0" dirty="0" smtClean="0">
                          <a:solidFill>
                            <a:schemeClr val="tx1"/>
                          </a:solidFill>
                        </a:rPr>
                        <a:t>：</a:t>
                      </a:r>
                      <a:r>
                        <a:rPr kumimoji="1" lang="en-US" altLang="ja-JP" sz="1050" b="0" dirty="0" smtClean="0">
                          <a:solidFill>
                            <a:schemeClr val="tx1"/>
                          </a:solidFill>
                        </a:rPr>
                        <a:t>30</a:t>
                      </a:r>
                      <a:r>
                        <a:rPr kumimoji="1" lang="ja-JP" altLang="en-US" sz="1050" b="0" dirty="0" smtClean="0">
                          <a:solidFill>
                            <a:schemeClr val="tx1"/>
                          </a:solidFill>
                        </a:rPr>
                        <a:t>の</a:t>
                      </a:r>
                      <a:r>
                        <a:rPr kumimoji="1" lang="en-US" altLang="ja-JP" sz="1050" b="0" dirty="0" smtClean="0">
                          <a:solidFill>
                            <a:schemeClr val="tx1"/>
                          </a:solidFill>
                        </a:rPr>
                        <a:t>4</a:t>
                      </a:r>
                      <a:r>
                        <a:rPr kumimoji="1" lang="ja-JP" altLang="en-US" sz="1050" b="0" dirty="0" smtClean="0">
                          <a:solidFill>
                            <a:schemeClr val="tx1"/>
                          </a:solidFill>
                        </a:rPr>
                        <a:t>回、定員</a:t>
                      </a:r>
                      <a:r>
                        <a:rPr kumimoji="1" lang="en-US" altLang="ja-JP" sz="1050" b="0" dirty="0" smtClean="0">
                          <a:solidFill>
                            <a:schemeClr val="tx1"/>
                          </a:solidFill>
                        </a:rPr>
                        <a:t>15</a:t>
                      </a:r>
                      <a:r>
                        <a:rPr kumimoji="1" lang="ja-JP" altLang="en-US" sz="1050" b="0" dirty="0" smtClean="0">
                          <a:solidFill>
                            <a:schemeClr val="tx1"/>
                          </a:solidFill>
                        </a:rPr>
                        <a:t>名、参加費</a:t>
                      </a:r>
                      <a:r>
                        <a:rPr kumimoji="1" lang="en-US" altLang="ja-JP" sz="1050" b="0" dirty="0" smtClean="0">
                          <a:solidFill>
                            <a:schemeClr val="tx1"/>
                          </a:solidFill>
                        </a:rPr>
                        <a:t>500</a:t>
                      </a:r>
                      <a:r>
                        <a:rPr kumimoji="1" lang="ja-JP" altLang="en-US" sz="1050" b="0" dirty="0" smtClean="0">
                          <a:solidFill>
                            <a:schemeClr val="tx1"/>
                          </a:solidFill>
                        </a:rPr>
                        <a:t>円で開催した。</a:t>
                      </a:r>
                      <a:endParaRPr kumimoji="1" lang="en-US" altLang="ja-JP" sz="1050" b="0" dirty="0" smtClean="0">
                        <a:solidFill>
                          <a:schemeClr val="tx1"/>
                        </a:solidFill>
                      </a:endParaRPr>
                    </a:p>
                    <a:p>
                      <a:pPr algn="l"/>
                      <a:r>
                        <a:rPr kumimoji="1" lang="ja-JP" altLang="en-US" sz="1050" b="0" dirty="0" smtClean="0">
                          <a:solidFill>
                            <a:schemeClr val="tx1"/>
                          </a:solidFill>
                        </a:rPr>
                        <a:t>参加希望者が定員を超えた場合には、職員とジャンケンを行い参加者を決定した。</a:t>
                      </a:r>
                      <a:endParaRPr kumimoji="1" lang="en-US" altLang="ja-JP" sz="1050" b="0" dirty="0" smtClean="0">
                        <a:solidFill>
                          <a:schemeClr val="tx1"/>
                        </a:solidFill>
                      </a:endParaRPr>
                    </a:p>
                    <a:p>
                      <a:pPr algn="l"/>
                      <a:r>
                        <a:rPr kumimoji="1" lang="ja-JP" altLang="en-US" sz="1050" b="0" dirty="0" err="1" smtClean="0">
                          <a:solidFill>
                            <a:schemeClr val="tx1"/>
                          </a:solidFill>
                        </a:rPr>
                        <a:t>つか</a:t>
                      </a:r>
                      <a:r>
                        <a:rPr kumimoji="1" lang="ja-JP" altLang="en-US" sz="1050" b="0" dirty="0" smtClean="0">
                          <a:solidFill>
                            <a:schemeClr val="tx1"/>
                          </a:solidFill>
                        </a:rPr>
                        <a:t>みどりは、蛇の目ビーチの潮溜りにマアジを放し、</a:t>
                      </a:r>
                      <a:r>
                        <a:rPr kumimoji="1" lang="en-US" altLang="ja-JP" sz="1050" b="0" dirty="0" smtClean="0">
                          <a:solidFill>
                            <a:schemeClr val="tx1"/>
                          </a:solidFill>
                        </a:rPr>
                        <a:t>3</a:t>
                      </a:r>
                      <a:r>
                        <a:rPr kumimoji="1" lang="ja-JP" altLang="en-US" sz="1050" b="0" dirty="0" smtClean="0">
                          <a:solidFill>
                            <a:schemeClr val="tx1"/>
                          </a:solidFill>
                        </a:rPr>
                        <a:t>分間で捕れるだけ捕らせた。しかし、初日に食べきれないくらい捕った参加者がいたため、開始前の説明の際に食べきれる分だけ捕まえるよう伝えるようにした。</a:t>
                      </a:r>
                      <a:endParaRPr kumimoji="1" lang="en-US" altLang="ja-JP" sz="1050" b="0" dirty="0" smtClean="0">
                        <a:solidFill>
                          <a:schemeClr val="tx1"/>
                        </a:solidFill>
                      </a:endParaRPr>
                    </a:p>
                    <a:p>
                      <a:pPr algn="l"/>
                      <a:r>
                        <a:rPr kumimoji="1" lang="ja-JP" altLang="en-US" sz="1050" b="0" dirty="0" smtClean="0">
                          <a:solidFill>
                            <a:schemeClr val="tx1"/>
                          </a:solidFill>
                        </a:rPr>
                        <a:t>捕まえた魚は、職員が下ごしらえをして、参加者に炭火で焼いてもらい、食べて帰ってもらった。</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タイトル 1"/>
          <p:cNvSpPr txBox="1">
            <a:spLocks/>
          </p:cNvSpPr>
          <p:nvPr/>
        </p:nvSpPr>
        <p:spPr>
          <a:xfrm>
            <a:off x="342900" y="5493545"/>
            <a:ext cx="6254452" cy="431290"/>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p:txBody>
      </p:sp>
      <p:sp>
        <p:nvSpPr>
          <p:cNvPr id="13" name="テキスト ボックス 12"/>
          <p:cNvSpPr txBox="1"/>
          <p:nvPr/>
        </p:nvSpPr>
        <p:spPr>
          <a:xfrm>
            <a:off x="1700808" y="857443"/>
            <a:ext cx="4585712"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dirty="0" smtClean="0"/>
              <a:t>2015329893</a:t>
            </a:r>
          </a:p>
          <a:p>
            <a:r>
              <a:rPr lang="ja-JP" altLang="en-US" sz="1200" dirty="0" smtClean="0"/>
              <a:t>事業名：アクアマリンの夏まつり～海と日本プロジェクト～</a:t>
            </a:r>
            <a:endParaRPr lang="en-US" altLang="ja-JP" sz="1200" dirty="0" smtClean="0"/>
          </a:p>
          <a:p>
            <a:r>
              <a:rPr kumimoji="1" lang="ja-JP" altLang="en-US" sz="1200" dirty="0" smtClean="0"/>
              <a:t>団体名：公益財団法人ふくしま海洋科学館</a:t>
            </a:r>
            <a:endParaRPr kumimoji="1" lang="ja-JP" altLang="en-US" sz="1200" dirty="0"/>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024" y="8036964"/>
            <a:ext cx="3041524" cy="1710858"/>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57" y="8036964"/>
            <a:ext cx="3051770" cy="1716621"/>
          </a:xfrm>
          <a:prstGeom prst="rect">
            <a:avLst/>
          </a:prstGeom>
        </p:spPr>
      </p:pic>
    </p:spTree>
    <p:extLst>
      <p:ext uri="{BB962C8B-B14F-4D97-AF65-F5344CB8AC3E}">
        <p14:creationId xmlns:p14="http://schemas.microsoft.com/office/powerpoint/2010/main" val="1151684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471614393"/>
              </p:ext>
            </p:extLst>
          </p:nvPr>
        </p:nvGraphicFramePr>
        <p:xfrm>
          <a:off x="548680" y="2613309"/>
          <a:ext cx="5832648" cy="6012099"/>
        </p:xfrm>
        <a:graphic>
          <a:graphicData uri="http://schemas.openxmlformats.org/drawingml/2006/table">
            <a:tbl>
              <a:tblPr firstRow="1" bandRow="1">
                <a:tableStyleId>{5C22544A-7EE6-4342-B048-85BDC9FD1C3A}</a:tableStyleId>
              </a:tblPr>
              <a:tblGrid>
                <a:gridCol w="1296144"/>
                <a:gridCol w="4536504"/>
              </a:tblGrid>
              <a:tr h="1907643">
                <a:tc>
                  <a:txBody>
                    <a:bodyPr/>
                    <a:lstStyle/>
                    <a:p>
                      <a:pPr algn="l"/>
                      <a:r>
                        <a:rPr kumimoji="1" lang="ja-JP" altLang="en-US" sz="1050" b="1" dirty="0" smtClean="0">
                          <a:solidFill>
                            <a:schemeClr val="tx1"/>
                          </a:solidFill>
                        </a:rPr>
                        <a:t>参加者の声</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ほぼ全ての回で参加希望者が定員を超え、ジャンケンを行ったが、ジャンケンに負けて参加できなかった子どもはたいへんに残念がっていた。</a:t>
                      </a:r>
                      <a:endParaRPr kumimoji="1" lang="en-US" altLang="ja-JP" sz="1050" b="0" dirty="0" smtClean="0">
                        <a:solidFill>
                          <a:schemeClr val="tx1"/>
                        </a:solidFill>
                      </a:endParaRPr>
                    </a:p>
                    <a:p>
                      <a:pPr algn="l"/>
                      <a:r>
                        <a:rPr kumimoji="1" lang="ja-JP" altLang="en-US" sz="1050" b="0" dirty="0" smtClean="0">
                          <a:solidFill>
                            <a:schemeClr val="tx1"/>
                          </a:solidFill>
                        </a:rPr>
                        <a:t>参加できた子どもたちは、大きな歓声をあげながら夢中で魚を捕っていた。しかし、炭火焼は親任せにすることが多く見られた。捕った魚は塩焼きにしたが、美味しいと言って食べていた。</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2128">
                <a:tc>
                  <a:txBody>
                    <a:bodyPr/>
                    <a:lstStyle/>
                    <a:p>
                      <a:pPr algn="l"/>
                      <a:r>
                        <a:rPr kumimoji="1" lang="ja-JP" altLang="en-US" sz="1050" b="1" dirty="0" smtClean="0">
                          <a:solidFill>
                            <a:schemeClr val="tx1"/>
                          </a:solidFill>
                        </a:rPr>
                        <a:t>配布資料</a:t>
                      </a:r>
                      <a:endParaRPr kumimoji="1" lang="en-US" altLang="ja-JP" sz="1050" b="1" dirty="0" smtClean="0">
                        <a:solidFill>
                          <a:schemeClr val="tx1"/>
                        </a:solidFill>
                      </a:endParaRPr>
                    </a:p>
                    <a:p>
                      <a:pPr algn="l"/>
                      <a:r>
                        <a:rPr kumimoji="1" lang="ja-JP" altLang="en-US" sz="900" b="0" dirty="0" smtClean="0">
                          <a:solidFill>
                            <a:schemeClr val="tx1"/>
                          </a:solidFill>
                        </a:rPr>
                        <a:t>（資料データがある場合、レポートに添付して提出してください。）</a:t>
                      </a:r>
                      <a:endParaRPr kumimoji="1" lang="en-US" altLang="ja-JP" sz="9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19">
                <a:tc>
                  <a:txBody>
                    <a:bodyPr/>
                    <a:lstStyle/>
                    <a:p>
                      <a:pPr algn="l"/>
                      <a:r>
                        <a:rPr kumimoji="1" lang="ja-JP" altLang="en-US" sz="1050" b="1" dirty="0" smtClean="0">
                          <a:solidFill>
                            <a:schemeClr val="tx1"/>
                          </a:solidFill>
                        </a:rPr>
                        <a:t>メディア掲出</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雑誌、新聞の記事、広告、ラジオ、テレビパフリシティ</a:t>
                      </a: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3709">
                <a:tc>
                  <a:txBody>
                    <a:bodyPr/>
                    <a:lstStyle/>
                    <a:p>
                      <a:pPr algn="l"/>
                      <a:r>
                        <a:rPr kumimoji="1" lang="ja-JP" altLang="en-US" sz="1050" b="1" dirty="0" smtClean="0">
                          <a:solidFill>
                            <a:schemeClr val="tx1"/>
                          </a:solidFill>
                        </a:rPr>
                        <a:t>その他特記事項</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218202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３）その他</a:t>
            </a:r>
            <a:endParaRPr lang="en-US" altLang="ja-JP" sz="1300" b="1" dirty="0" smtClean="0">
              <a:solidFill>
                <a:schemeClr val="tx1">
                  <a:lumMod val="95000"/>
                  <a:lumOff val="5000"/>
                </a:schemeClr>
              </a:solidFill>
            </a:endParaRPr>
          </a:p>
        </p:txBody>
      </p:sp>
      <p:sp>
        <p:nvSpPr>
          <p:cNvPr id="7" name="テキスト ボックス 6"/>
          <p:cNvSpPr txBox="1"/>
          <p:nvPr/>
        </p:nvSpPr>
        <p:spPr>
          <a:xfrm>
            <a:off x="1700808" y="1136576"/>
            <a:ext cx="4657150"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smtClean="0"/>
              <a:t>2015329893</a:t>
            </a:r>
            <a:endParaRPr kumimoji="1" lang="en-US" altLang="ja-JP" sz="1200" dirty="0" smtClean="0"/>
          </a:p>
          <a:p>
            <a:r>
              <a:rPr lang="ja-JP" altLang="en-US" sz="1200" dirty="0" smtClean="0"/>
              <a:t>事業名：アクアマリンの夏まつり～海と日本プロジェクト～</a:t>
            </a:r>
            <a:endParaRPr lang="en-US" altLang="ja-JP" sz="1200" dirty="0" smtClean="0"/>
          </a:p>
          <a:p>
            <a:r>
              <a:rPr lang="ja-JP" altLang="en-US" sz="1200" dirty="0" smtClean="0"/>
              <a:t>団体名：公益財団法人ふくしま海洋科学館</a:t>
            </a:r>
            <a:endParaRPr lang="ja-JP" altLang="en-US" sz="1200" dirty="0"/>
          </a:p>
        </p:txBody>
      </p:sp>
      <p:sp>
        <p:nvSpPr>
          <p:cNvPr id="8" name="正方形/長方形 7"/>
          <p:cNvSpPr/>
          <p:nvPr/>
        </p:nvSpPr>
        <p:spPr>
          <a:xfrm>
            <a:off x="1628800" y="1008112"/>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32935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343235467"/>
              </p:ext>
            </p:extLst>
          </p:nvPr>
        </p:nvGraphicFramePr>
        <p:xfrm>
          <a:off x="548680" y="2144984"/>
          <a:ext cx="5832648" cy="3096342"/>
        </p:xfrm>
        <a:graphic>
          <a:graphicData uri="http://schemas.openxmlformats.org/drawingml/2006/table">
            <a:tbl>
              <a:tblPr firstRow="1" bandRow="1">
                <a:tableStyleId>{5C22544A-7EE6-4342-B048-85BDC9FD1C3A}</a:tableStyleId>
              </a:tblPr>
              <a:tblGrid>
                <a:gridCol w="1296144"/>
                <a:gridCol w="4536504"/>
              </a:tblGrid>
              <a:tr h="184931">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万祝記念撮影会</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0079">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漁師の晴れ着の万祝を着て、伝馬船に乗船して記念撮影をしていただくことで、漁業の伝統文化に関する知識や関心の高揚を図る。また、ふくしま海洋科学館に来館した思い出を持ち帰っていただく。</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2016</a:t>
                      </a:r>
                      <a:r>
                        <a:rPr kumimoji="1" lang="ja-JP" altLang="en-US" sz="1050" b="0" dirty="0" smtClean="0">
                          <a:solidFill>
                            <a:schemeClr val="tx1"/>
                          </a:solidFill>
                        </a:rPr>
                        <a:t>年</a:t>
                      </a:r>
                      <a:r>
                        <a:rPr kumimoji="1" lang="en-US" altLang="ja-JP" sz="1050" b="0" dirty="0" smtClean="0">
                          <a:solidFill>
                            <a:schemeClr val="tx1"/>
                          </a:solidFill>
                        </a:rPr>
                        <a:t>7</a:t>
                      </a:r>
                      <a:r>
                        <a:rPr kumimoji="1" lang="ja-JP" altLang="en-US" sz="1050" b="0" dirty="0" smtClean="0">
                          <a:solidFill>
                            <a:schemeClr val="tx1"/>
                          </a:solidFill>
                        </a:rPr>
                        <a:t>月</a:t>
                      </a:r>
                      <a:r>
                        <a:rPr kumimoji="1" lang="en-US" altLang="ja-JP" sz="1050" b="0" dirty="0" smtClean="0">
                          <a:solidFill>
                            <a:schemeClr val="tx1"/>
                          </a:solidFill>
                        </a:rPr>
                        <a:t>16</a:t>
                      </a:r>
                      <a:r>
                        <a:rPr kumimoji="1" lang="ja-JP" altLang="en-US" sz="1050" b="0" dirty="0" smtClean="0">
                          <a:solidFill>
                            <a:schemeClr val="tx1"/>
                          </a:solidFill>
                        </a:rPr>
                        <a:t>日（土）～</a:t>
                      </a:r>
                      <a:r>
                        <a:rPr kumimoji="1" lang="en-US" altLang="ja-JP" sz="1050" b="0" dirty="0" smtClean="0">
                          <a:solidFill>
                            <a:schemeClr val="tx1"/>
                          </a:solidFill>
                        </a:rPr>
                        <a:t>7</a:t>
                      </a:r>
                      <a:r>
                        <a:rPr kumimoji="1" lang="ja-JP" altLang="en-US" sz="1050" b="0" dirty="0" smtClean="0">
                          <a:solidFill>
                            <a:schemeClr val="tx1"/>
                          </a:solidFill>
                        </a:rPr>
                        <a:t>月</a:t>
                      </a:r>
                      <a:r>
                        <a:rPr kumimoji="1" lang="en-US" altLang="ja-JP" sz="1050" b="0" dirty="0" smtClean="0">
                          <a:solidFill>
                            <a:schemeClr val="tx1"/>
                          </a:solidFill>
                        </a:rPr>
                        <a:t>18</a:t>
                      </a:r>
                      <a:r>
                        <a:rPr kumimoji="1" lang="ja-JP" altLang="en-US" sz="1050" b="0" dirty="0" smtClean="0">
                          <a:solidFill>
                            <a:schemeClr val="tx1"/>
                          </a:solidFill>
                        </a:rPr>
                        <a:t>日（月）</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環境水族館アクアマリンふくしま　子ども体験館アクアマリン</a:t>
                      </a:r>
                      <a:r>
                        <a:rPr kumimoji="1" lang="ja-JP" altLang="en-US" sz="1050" b="0" dirty="0" err="1" smtClean="0">
                          <a:solidFill>
                            <a:schemeClr val="tx1"/>
                          </a:solidFill>
                        </a:rPr>
                        <a:t>えっぐ</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参加人数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258</a:t>
                      </a:r>
                      <a:r>
                        <a:rPr kumimoji="1" lang="ja-JP" altLang="en-US" sz="1050" b="0" dirty="0" smtClean="0">
                          <a:solidFill>
                            <a:schemeClr val="tx1"/>
                          </a:solidFill>
                        </a:rPr>
                        <a:t>人</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公益財団法人ふくしま海洋科学館</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共催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協力</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6043">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プレスリリース、広告、折込、学校、観光施設へのチラシ・ポスターの配布、ホームページ、ＳＮＳでの告知</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１）オリジナルイベント開催概要</a:t>
            </a:r>
            <a:endParaRPr lang="en-US" altLang="ja-JP" sz="1300" b="1" dirty="0" smtClean="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913699228"/>
              </p:ext>
            </p:extLst>
          </p:nvPr>
        </p:nvGraphicFramePr>
        <p:xfrm>
          <a:off x="548680" y="5996084"/>
          <a:ext cx="5832648" cy="1872206"/>
        </p:xfrm>
        <a:graphic>
          <a:graphicData uri="http://schemas.openxmlformats.org/drawingml/2006/table">
            <a:tbl>
              <a:tblPr firstRow="1" bandRow="1">
                <a:tableStyleId>{5C22544A-7EE6-4342-B048-85BDC9FD1C3A}</a:tableStyleId>
              </a:tblPr>
              <a:tblGrid>
                <a:gridCol w="1296144"/>
                <a:gridCol w="4536504"/>
              </a:tblGrid>
              <a:tr h="1872206">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1</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蛇の目ビーチを背景にアクアマリン</a:t>
                      </a:r>
                      <a:r>
                        <a:rPr kumimoji="1" lang="ja-JP" altLang="en-US" sz="1050" b="0" dirty="0" err="1" smtClean="0">
                          <a:solidFill>
                            <a:schemeClr val="tx1"/>
                          </a:solidFill>
                        </a:rPr>
                        <a:t>えっぐの</a:t>
                      </a:r>
                      <a:r>
                        <a:rPr kumimoji="1" lang="ja-JP" altLang="en-US" sz="1050" b="0" dirty="0" smtClean="0">
                          <a:solidFill>
                            <a:schemeClr val="tx1"/>
                          </a:solidFill>
                        </a:rPr>
                        <a:t>桟橋上に伝馬船を設置し、撮影希望者に万祝を着て乗船させ、記念撮影を行った。撮影をした写真は、撮影日と海と日本プロジェクトのロゴを入れて２</a:t>
                      </a:r>
                      <a:r>
                        <a:rPr kumimoji="1" lang="en-US" altLang="ja-JP" sz="1050" b="0" dirty="0" smtClean="0">
                          <a:solidFill>
                            <a:schemeClr val="tx1"/>
                          </a:solidFill>
                        </a:rPr>
                        <a:t>L</a:t>
                      </a:r>
                      <a:r>
                        <a:rPr kumimoji="1" lang="ja-JP" altLang="en-US" sz="1050" b="0" dirty="0" smtClean="0">
                          <a:solidFill>
                            <a:schemeClr val="tx1"/>
                          </a:solidFill>
                        </a:rPr>
                        <a:t>サイズの写真用紙に印刷し、その場でプレゼントした。</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タイトル 1"/>
          <p:cNvSpPr txBox="1">
            <a:spLocks/>
          </p:cNvSpPr>
          <p:nvPr/>
        </p:nvSpPr>
        <p:spPr>
          <a:xfrm>
            <a:off x="342900" y="5493545"/>
            <a:ext cx="6254452" cy="431290"/>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p:txBody>
      </p:sp>
      <p:sp>
        <p:nvSpPr>
          <p:cNvPr id="13" name="テキスト ボックス 12"/>
          <p:cNvSpPr txBox="1"/>
          <p:nvPr/>
        </p:nvSpPr>
        <p:spPr>
          <a:xfrm>
            <a:off x="1700808" y="857443"/>
            <a:ext cx="4585712"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dirty="0" smtClean="0"/>
              <a:t>2015329893</a:t>
            </a:r>
          </a:p>
          <a:p>
            <a:r>
              <a:rPr lang="ja-JP" altLang="en-US" sz="1200" dirty="0" smtClean="0"/>
              <a:t>事業名：アクアマリンの夏まつり～海と日本プロジェクト～</a:t>
            </a:r>
            <a:endParaRPr lang="en-US" altLang="ja-JP" sz="1200" dirty="0" smtClean="0"/>
          </a:p>
          <a:p>
            <a:r>
              <a:rPr kumimoji="1" lang="ja-JP" altLang="en-US" sz="1200" dirty="0" smtClean="0"/>
              <a:t>団体名：公益財団法人ふくしま海洋科学館</a:t>
            </a:r>
            <a:endParaRPr kumimoji="1" lang="ja-JP" altLang="en-US" sz="1200" dirty="0"/>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532" y="8010559"/>
            <a:ext cx="3088467" cy="1737263"/>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7862515"/>
            <a:ext cx="2827962" cy="1885308"/>
          </a:xfrm>
          <a:prstGeom prst="rect">
            <a:avLst/>
          </a:prstGeom>
        </p:spPr>
      </p:pic>
    </p:spTree>
    <p:extLst>
      <p:ext uri="{BB962C8B-B14F-4D97-AF65-F5344CB8AC3E}">
        <p14:creationId xmlns:p14="http://schemas.microsoft.com/office/powerpoint/2010/main" val="1151684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883372125"/>
              </p:ext>
            </p:extLst>
          </p:nvPr>
        </p:nvGraphicFramePr>
        <p:xfrm>
          <a:off x="548680" y="2613309"/>
          <a:ext cx="5832648" cy="6012099"/>
        </p:xfrm>
        <a:graphic>
          <a:graphicData uri="http://schemas.openxmlformats.org/drawingml/2006/table">
            <a:tbl>
              <a:tblPr firstRow="1" bandRow="1">
                <a:tableStyleId>{5C22544A-7EE6-4342-B048-85BDC9FD1C3A}</a:tableStyleId>
              </a:tblPr>
              <a:tblGrid>
                <a:gridCol w="1296144"/>
                <a:gridCol w="4536504"/>
              </a:tblGrid>
              <a:tr h="1907643">
                <a:tc>
                  <a:txBody>
                    <a:bodyPr/>
                    <a:lstStyle/>
                    <a:p>
                      <a:pPr algn="l"/>
                      <a:r>
                        <a:rPr kumimoji="1" lang="ja-JP" altLang="en-US" sz="1050" b="1" dirty="0" smtClean="0">
                          <a:solidFill>
                            <a:schemeClr val="tx1"/>
                          </a:solidFill>
                        </a:rPr>
                        <a:t>参加者の声</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smtClean="0">
                          <a:solidFill>
                            <a:schemeClr val="tx1"/>
                          </a:solidFill>
                        </a:rPr>
                        <a:t>万祝記念撮影会というバナーを出して参加者を募ったが、万祝自体が何か分からず、参加しない方が多かった。また、観光地などで半強制的に購入させられる写真と勘違いされて、敬遠される傾向にもあった。しかし、参加した人からは、このような立派な写真を無料でもらえてうれしい、良い記念になったという声が多く寄せられた。</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52128">
                <a:tc>
                  <a:txBody>
                    <a:bodyPr/>
                    <a:lstStyle/>
                    <a:p>
                      <a:pPr algn="l"/>
                      <a:r>
                        <a:rPr kumimoji="1" lang="ja-JP" altLang="en-US" sz="1050" b="1" dirty="0" smtClean="0">
                          <a:solidFill>
                            <a:schemeClr val="tx1"/>
                          </a:solidFill>
                        </a:rPr>
                        <a:t>配布資料</a:t>
                      </a:r>
                      <a:endParaRPr kumimoji="1" lang="en-US" altLang="ja-JP" sz="1050" b="1" dirty="0" smtClean="0">
                        <a:solidFill>
                          <a:schemeClr val="tx1"/>
                        </a:solidFill>
                      </a:endParaRPr>
                    </a:p>
                    <a:p>
                      <a:pPr algn="l"/>
                      <a:r>
                        <a:rPr kumimoji="1" lang="ja-JP" altLang="en-US" sz="900" b="0" dirty="0" smtClean="0">
                          <a:solidFill>
                            <a:schemeClr val="tx1"/>
                          </a:solidFill>
                        </a:rPr>
                        <a:t>（資料データがある場合、レポートに添付して提出してください。）</a:t>
                      </a:r>
                      <a:endParaRPr kumimoji="1" lang="en-US" altLang="ja-JP" sz="900" b="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48619">
                <a:tc>
                  <a:txBody>
                    <a:bodyPr/>
                    <a:lstStyle/>
                    <a:p>
                      <a:pPr algn="l"/>
                      <a:r>
                        <a:rPr kumimoji="1" lang="ja-JP" altLang="en-US" sz="1050" b="1" dirty="0" smtClean="0">
                          <a:solidFill>
                            <a:schemeClr val="tx1"/>
                          </a:solidFill>
                        </a:rPr>
                        <a:t>メディア掲出</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rPr>
                        <a:t>雑誌、新聞の記事、広告、ラジオ、テレビパフリシティ</a:t>
                      </a:r>
                    </a:p>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03709">
                <a:tc>
                  <a:txBody>
                    <a:bodyPr/>
                    <a:lstStyle/>
                    <a:p>
                      <a:pPr algn="l"/>
                      <a:r>
                        <a:rPr kumimoji="1" lang="ja-JP" altLang="en-US" sz="1050" b="1" dirty="0" smtClean="0">
                          <a:solidFill>
                            <a:schemeClr val="tx1"/>
                          </a:solidFill>
                        </a:rPr>
                        <a:t>その他特記事項</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2182020"/>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３）その他</a:t>
            </a:r>
            <a:endParaRPr lang="en-US" altLang="ja-JP" sz="1300" b="1" dirty="0" smtClean="0">
              <a:solidFill>
                <a:schemeClr val="tx1">
                  <a:lumMod val="95000"/>
                  <a:lumOff val="5000"/>
                </a:schemeClr>
              </a:solidFill>
            </a:endParaRPr>
          </a:p>
        </p:txBody>
      </p:sp>
      <p:sp>
        <p:nvSpPr>
          <p:cNvPr id="7" name="テキスト ボックス 6"/>
          <p:cNvSpPr txBox="1"/>
          <p:nvPr/>
        </p:nvSpPr>
        <p:spPr>
          <a:xfrm>
            <a:off x="1700808" y="1136576"/>
            <a:ext cx="4657150"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smtClean="0"/>
              <a:t>2015329893</a:t>
            </a:r>
            <a:endParaRPr kumimoji="1" lang="en-US" altLang="ja-JP" sz="1200" dirty="0" smtClean="0"/>
          </a:p>
          <a:p>
            <a:r>
              <a:rPr lang="ja-JP" altLang="en-US" sz="1200" dirty="0" smtClean="0"/>
              <a:t>事業名：アクアマリンの夏まつり～海と日本プロジェクト～</a:t>
            </a:r>
            <a:endParaRPr lang="en-US" altLang="ja-JP" sz="1200" dirty="0" smtClean="0"/>
          </a:p>
          <a:p>
            <a:r>
              <a:rPr lang="ja-JP" altLang="en-US" sz="1200" dirty="0" smtClean="0"/>
              <a:t>団体名：公益財団法人ふくしま海洋科学館</a:t>
            </a:r>
            <a:endParaRPr lang="ja-JP" altLang="en-US" sz="1200" dirty="0"/>
          </a:p>
        </p:txBody>
      </p:sp>
      <p:sp>
        <p:nvSpPr>
          <p:cNvPr id="8" name="正方形/長方形 7"/>
          <p:cNvSpPr/>
          <p:nvPr/>
        </p:nvSpPr>
        <p:spPr>
          <a:xfrm>
            <a:off x="1628800" y="1008112"/>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8960" y="4376936"/>
            <a:ext cx="1728192" cy="1236374"/>
          </a:xfrm>
          <a:prstGeom prst="rect">
            <a:avLst/>
          </a:prstGeom>
        </p:spPr>
      </p:pic>
    </p:spTree>
    <p:extLst>
      <p:ext uri="{BB962C8B-B14F-4D97-AF65-F5344CB8AC3E}">
        <p14:creationId xmlns:p14="http://schemas.microsoft.com/office/powerpoint/2010/main" val="2943293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200447731"/>
              </p:ext>
            </p:extLst>
          </p:nvPr>
        </p:nvGraphicFramePr>
        <p:xfrm>
          <a:off x="548680" y="2144984"/>
          <a:ext cx="5832648" cy="3096342"/>
        </p:xfrm>
        <a:graphic>
          <a:graphicData uri="http://schemas.openxmlformats.org/drawingml/2006/table">
            <a:tbl>
              <a:tblPr firstRow="1" bandRow="1">
                <a:tableStyleId>{5C22544A-7EE6-4342-B048-85BDC9FD1C3A}</a:tableStyleId>
              </a:tblPr>
              <a:tblGrid>
                <a:gridCol w="1296144"/>
                <a:gridCol w="4536504"/>
              </a:tblGrid>
              <a:tr h="184931">
                <a:tc>
                  <a:txBody>
                    <a:bodyPr/>
                    <a:lstStyle/>
                    <a:p>
                      <a:pPr algn="l"/>
                      <a:r>
                        <a:rPr kumimoji="1" lang="ja-JP" altLang="en-US" sz="1050" b="1" dirty="0" smtClean="0">
                          <a:solidFill>
                            <a:schemeClr val="tx1"/>
                          </a:solidFill>
                        </a:rPr>
                        <a:t>イベントタイトル</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海洋楽教室</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0079">
                <a:tc>
                  <a:txBody>
                    <a:bodyPr/>
                    <a:lstStyle/>
                    <a:p>
                      <a:pPr algn="l"/>
                      <a:r>
                        <a:rPr kumimoji="1" lang="ja-JP" altLang="en-US" sz="1050" b="1" dirty="0" smtClean="0">
                          <a:solidFill>
                            <a:schemeClr val="tx1"/>
                          </a:solidFill>
                        </a:rPr>
                        <a:t>イベントの</a:t>
                      </a:r>
                      <a:endParaRPr kumimoji="1" lang="en-US" altLang="ja-JP" sz="1050" b="1" dirty="0" smtClean="0">
                        <a:solidFill>
                          <a:schemeClr val="tx1"/>
                        </a:solidFill>
                      </a:endParaRPr>
                    </a:p>
                    <a:p>
                      <a:pPr algn="l"/>
                      <a:r>
                        <a:rPr kumimoji="1" lang="ja-JP" altLang="en-US" sz="1050" b="1" dirty="0" smtClean="0">
                          <a:solidFill>
                            <a:schemeClr val="tx1"/>
                          </a:solidFill>
                        </a:rPr>
                        <a:t>目的・ねらい</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シーラカンスやシュモクザメなど本物そっくりなロボットを泳がせたり、一緒に泳いだりして、海洋生物への興味や関心の高揚を図る。</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日程</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2016</a:t>
                      </a:r>
                      <a:r>
                        <a:rPr kumimoji="1" lang="ja-JP" altLang="en-US" sz="1050" b="0" dirty="0" smtClean="0">
                          <a:solidFill>
                            <a:schemeClr val="tx1"/>
                          </a:solidFill>
                        </a:rPr>
                        <a:t>年</a:t>
                      </a:r>
                      <a:r>
                        <a:rPr kumimoji="1" lang="en-US" altLang="ja-JP" sz="1050" b="0" dirty="0" smtClean="0">
                          <a:solidFill>
                            <a:schemeClr val="tx1"/>
                          </a:solidFill>
                        </a:rPr>
                        <a:t>8</a:t>
                      </a:r>
                      <a:r>
                        <a:rPr kumimoji="1" lang="ja-JP" altLang="en-US" sz="1050" b="0" dirty="0" smtClean="0">
                          <a:solidFill>
                            <a:schemeClr val="tx1"/>
                          </a:solidFill>
                        </a:rPr>
                        <a:t>月</a:t>
                      </a:r>
                      <a:r>
                        <a:rPr kumimoji="1" lang="en-US" altLang="ja-JP" sz="1050" b="0" dirty="0" smtClean="0">
                          <a:solidFill>
                            <a:schemeClr val="tx1"/>
                          </a:solidFill>
                        </a:rPr>
                        <a:t>6</a:t>
                      </a:r>
                      <a:r>
                        <a:rPr kumimoji="1" lang="ja-JP" altLang="en-US" sz="1050" b="0" dirty="0" smtClean="0">
                          <a:solidFill>
                            <a:schemeClr val="tx1"/>
                          </a:solidFill>
                        </a:rPr>
                        <a:t>日（土）、</a:t>
                      </a:r>
                      <a:r>
                        <a:rPr kumimoji="1" lang="en-US" altLang="ja-JP" sz="1050" b="0" dirty="0" smtClean="0">
                          <a:solidFill>
                            <a:schemeClr val="tx1"/>
                          </a:solidFill>
                        </a:rPr>
                        <a:t>8</a:t>
                      </a:r>
                      <a:r>
                        <a:rPr kumimoji="1" lang="ja-JP" altLang="en-US" sz="1050" b="0" dirty="0" smtClean="0">
                          <a:solidFill>
                            <a:schemeClr val="tx1"/>
                          </a:solidFill>
                        </a:rPr>
                        <a:t>月</a:t>
                      </a:r>
                      <a:r>
                        <a:rPr kumimoji="1" lang="en-US" altLang="ja-JP" sz="1050" b="0" dirty="0" smtClean="0">
                          <a:solidFill>
                            <a:schemeClr val="tx1"/>
                          </a:solidFill>
                        </a:rPr>
                        <a:t>7</a:t>
                      </a:r>
                      <a:r>
                        <a:rPr kumimoji="1" lang="ja-JP" altLang="en-US" sz="1050" b="0" dirty="0" smtClean="0">
                          <a:solidFill>
                            <a:schemeClr val="tx1"/>
                          </a:solidFill>
                        </a:rPr>
                        <a:t>日（日）</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開催場所</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環境水族館アクアマリンふくしま　</a:t>
                      </a:r>
                      <a:r>
                        <a:rPr kumimoji="1" lang="ja-JP" altLang="en-US" sz="1050" b="0" dirty="0" err="1" smtClean="0">
                          <a:solidFill>
                            <a:schemeClr val="tx1"/>
                          </a:solidFill>
                        </a:rPr>
                        <a:t>えっぐの</a:t>
                      </a:r>
                      <a:r>
                        <a:rPr kumimoji="1" lang="ja-JP" altLang="en-US" sz="1050" b="0" dirty="0" smtClean="0">
                          <a:solidFill>
                            <a:schemeClr val="tx1"/>
                          </a:solidFill>
                        </a:rPr>
                        <a:t>森</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参加人数</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en-US" altLang="ja-JP" sz="1050" b="0" dirty="0" smtClean="0">
                          <a:solidFill>
                            <a:schemeClr val="tx1"/>
                          </a:solidFill>
                        </a:rPr>
                        <a:t>200</a:t>
                      </a:r>
                      <a:r>
                        <a:rPr kumimoji="1" lang="ja-JP" altLang="en-US" sz="1050" b="0" dirty="0" smtClean="0">
                          <a:solidFill>
                            <a:schemeClr val="tx1"/>
                          </a:solidFill>
                        </a:rPr>
                        <a:t>名</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主催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公益財団法人ふくしま海洋科学館</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共催</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海洋楽研究所</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4931">
                <a:tc>
                  <a:txBody>
                    <a:bodyPr/>
                    <a:lstStyle/>
                    <a:p>
                      <a:pPr algn="l"/>
                      <a:r>
                        <a:rPr kumimoji="1" lang="ja-JP" altLang="en-US" sz="1050" b="1" dirty="0" smtClean="0">
                          <a:solidFill>
                            <a:schemeClr val="tx1"/>
                          </a:solidFill>
                        </a:rPr>
                        <a:t>協力</a:t>
                      </a:r>
                      <a:endParaRPr kumimoji="1" lang="ja-JP" altLang="en-US" sz="105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6043">
                <a:tc>
                  <a:txBody>
                    <a:bodyPr/>
                    <a:lstStyle/>
                    <a:p>
                      <a:pPr algn="l"/>
                      <a:r>
                        <a:rPr kumimoji="1" lang="ja-JP" altLang="en-US" sz="1050" b="1" dirty="0" smtClean="0">
                          <a:solidFill>
                            <a:schemeClr val="tx1"/>
                          </a:solidFill>
                        </a:rPr>
                        <a:t>告知方法</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プレスリリース、広告、折込、学校、観光施設へのチラシ・ポスターの配布、ホームページ、ＳＮＳでの告知</a:t>
                      </a:r>
                      <a:endParaRPr kumimoji="1" lang="ja-JP" altLang="en-US" sz="105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タイトル 1"/>
          <p:cNvSpPr txBox="1">
            <a:spLocks/>
          </p:cNvSpPr>
          <p:nvPr/>
        </p:nvSpPr>
        <p:spPr>
          <a:xfrm>
            <a:off x="342900" y="1713695"/>
            <a:ext cx="3086100" cy="288032"/>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300" b="1" dirty="0" smtClean="0">
                <a:solidFill>
                  <a:schemeClr val="tx1">
                    <a:lumMod val="95000"/>
                    <a:lumOff val="5000"/>
                  </a:schemeClr>
                </a:solidFill>
              </a:rPr>
              <a:t>１）オリジナルイベント開催概要</a:t>
            </a:r>
            <a:endParaRPr lang="en-US" altLang="ja-JP" sz="1300" b="1" dirty="0" smtClean="0">
              <a:solidFill>
                <a:schemeClr val="tx1">
                  <a:lumMod val="95000"/>
                  <a:lumOff val="5000"/>
                </a:schemeClr>
              </a:solidFill>
            </a:endParaRPr>
          </a:p>
        </p:txBody>
      </p:sp>
      <p:graphicFrame>
        <p:nvGraphicFramePr>
          <p:cNvPr id="15" name="表 14"/>
          <p:cNvGraphicFramePr>
            <a:graphicFrameLocks noGrp="1"/>
          </p:cNvGraphicFramePr>
          <p:nvPr>
            <p:extLst>
              <p:ext uri="{D42A27DB-BD31-4B8C-83A1-F6EECF244321}">
                <p14:modId xmlns:p14="http://schemas.microsoft.com/office/powerpoint/2010/main" val="10131185"/>
              </p:ext>
            </p:extLst>
          </p:nvPr>
        </p:nvGraphicFramePr>
        <p:xfrm>
          <a:off x="548680" y="5996084"/>
          <a:ext cx="5832648" cy="1872206"/>
        </p:xfrm>
        <a:graphic>
          <a:graphicData uri="http://schemas.openxmlformats.org/drawingml/2006/table">
            <a:tbl>
              <a:tblPr firstRow="1" bandRow="1">
                <a:tableStyleId>{5C22544A-7EE6-4342-B048-85BDC9FD1C3A}</a:tableStyleId>
              </a:tblPr>
              <a:tblGrid>
                <a:gridCol w="1296144"/>
                <a:gridCol w="4536504"/>
              </a:tblGrid>
              <a:tr h="1872206">
                <a:tc>
                  <a:txBody>
                    <a:bodyPr/>
                    <a:lstStyle/>
                    <a:p>
                      <a:pPr algn="l"/>
                      <a:r>
                        <a:rPr kumimoji="1" lang="ja-JP" altLang="en-US" sz="1050" b="1" dirty="0" smtClean="0">
                          <a:solidFill>
                            <a:schemeClr val="tx1"/>
                          </a:solidFill>
                        </a:rPr>
                        <a:t>イベント</a:t>
                      </a:r>
                      <a:r>
                        <a:rPr kumimoji="1" lang="en-US" altLang="ja-JP" sz="1050" b="1" dirty="0" smtClean="0">
                          <a:solidFill>
                            <a:schemeClr val="tx1"/>
                          </a:solidFill>
                        </a:rPr>
                        <a:t>1</a:t>
                      </a:r>
                    </a:p>
                    <a:p>
                      <a:pPr algn="l"/>
                      <a:r>
                        <a:rPr kumimoji="1" lang="ja-JP" altLang="en-US" sz="1050" b="1" dirty="0" smtClean="0">
                          <a:solidFill>
                            <a:schemeClr val="tx1"/>
                          </a:solidFill>
                        </a:rPr>
                        <a:t>内容</a:t>
                      </a:r>
                      <a:endParaRPr kumimoji="1" lang="ja-JP" altLang="en-US" sz="10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kumimoji="1" lang="ja-JP" altLang="en-US" sz="1050" b="0" dirty="0" smtClean="0">
                          <a:solidFill>
                            <a:schemeClr val="tx1"/>
                          </a:solidFill>
                        </a:rPr>
                        <a:t>両日共に</a:t>
                      </a:r>
                      <a:r>
                        <a:rPr kumimoji="1" lang="en-US" altLang="ja-JP" sz="1050" b="0" dirty="0" smtClean="0">
                          <a:solidFill>
                            <a:schemeClr val="tx1"/>
                          </a:solidFill>
                        </a:rPr>
                        <a:t>11</a:t>
                      </a:r>
                      <a:r>
                        <a:rPr kumimoji="1" lang="ja-JP" altLang="en-US" sz="1050" b="0" dirty="0" smtClean="0">
                          <a:solidFill>
                            <a:schemeClr val="tx1"/>
                          </a:solidFill>
                        </a:rPr>
                        <a:t>：</a:t>
                      </a:r>
                      <a:r>
                        <a:rPr kumimoji="1" lang="en-US" altLang="ja-JP" sz="1050" b="0" dirty="0" smtClean="0">
                          <a:solidFill>
                            <a:schemeClr val="tx1"/>
                          </a:solidFill>
                        </a:rPr>
                        <a:t>00</a:t>
                      </a:r>
                      <a:r>
                        <a:rPr kumimoji="1" lang="ja-JP" altLang="en-US" sz="1050" b="0" dirty="0" smtClean="0">
                          <a:solidFill>
                            <a:schemeClr val="tx1"/>
                          </a:solidFill>
                        </a:rPr>
                        <a:t>と</a:t>
                      </a:r>
                      <a:r>
                        <a:rPr kumimoji="1" lang="en-US" altLang="ja-JP" sz="1050" b="0" dirty="0" smtClean="0">
                          <a:solidFill>
                            <a:schemeClr val="tx1"/>
                          </a:solidFill>
                        </a:rPr>
                        <a:t>13</a:t>
                      </a:r>
                      <a:r>
                        <a:rPr kumimoji="1" lang="ja-JP" altLang="en-US" sz="1050" b="0" dirty="0" smtClean="0">
                          <a:solidFill>
                            <a:schemeClr val="tx1"/>
                          </a:solidFill>
                        </a:rPr>
                        <a:t>：</a:t>
                      </a:r>
                      <a:r>
                        <a:rPr kumimoji="1" lang="en-US" altLang="ja-JP" sz="1050" b="0" dirty="0" smtClean="0">
                          <a:solidFill>
                            <a:schemeClr val="tx1"/>
                          </a:solidFill>
                        </a:rPr>
                        <a:t>30</a:t>
                      </a:r>
                      <a:r>
                        <a:rPr kumimoji="1" lang="ja-JP" altLang="en-US" sz="1050" b="0" dirty="0" smtClean="0">
                          <a:solidFill>
                            <a:schemeClr val="tx1"/>
                          </a:solidFill>
                        </a:rPr>
                        <a:t>から約</a:t>
                      </a:r>
                      <a:r>
                        <a:rPr kumimoji="1" lang="en-US" altLang="ja-JP" sz="1050" b="0" dirty="0" smtClean="0">
                          <a:solidFill>
                            <a:schemeClr val="tx1"/>
                          </a:solidFill>
                        </a:rPr>
                        <a:t>45</a:t>
                      </a:r>
                      <a:r>
                        <a:rPr kumimoji="1" lang="ja-JP" altLang="en-US" sz="1050" b="0" dirty="0" smtClean="0">
                          <a:solidFill>
                            <a:schemeClr val="tx1"/>
                          </a:solidFill>
                        </a:rPr>
                        <a:t>分間、さまざまな海洋生物のロボットを泳がせながら、その生物の生態や特徴などを解説した。</a:t>
                      </a:r>
                      <a:endParaRPr kumimoji="1" lang="en-US" altLang="ja-JP" sz="1050" b="0" dirty="0" smtClean="0">
                        <a:solidFill>
                          <a:schemeClr val="tx1"/>
                        </a:solidFill>
                      </a:endParaRPr>
                    </a:p>
                    <a:p>
                      <a:pPr algn="l"/>
                      <a:r>
                        <a:rPr kumimoji="1" lang="ja-JP" altLang="en-US" sz="1050" b="0" dirty="0" smtClean="0">
                          <a:solidFill>
                            <a:schemeClr val="tx1"/>
                          </a:solidFill>
                        </a:rPr>
                        <a:t>また、</a:t>
                      </a:r>
                      <a:r>
                        <a:rPr kumimoji="1" lang="en-US" altLang="ja-JP" sz="1050" b="0" dirty="0" smtClean="0">
                          <a:solidFill>
                            <a:schemeClr val="tx1"/>
                          </a:solidFill>
                        </a:rPr>
                        <a:t>6</a:t>
                      </a:r>
                      <a:r>
                        <a:rPr kumimoji="1" lang="ja-JP" altLang="en-US" sz="1050" b="0" dirty="0" smtClean="0">
                          <a:solidFill>
                            <a:schemeClr val="tx1"/>
                          </a:solidFill>
                        </a:rPr>
                        <a:t>日の</a:t>
                      </a:r>
                      <a:r>
                        <a:rPr kumimoji="1" lang="en-US" altLang="ja-JP" sz="1050" b="0" dirty="0" smtClean="0">
                          <a:solidFill>
                            <a:schemeClr val="tx1"/>
                          </a:solidFill>
                        </a:rPr>
                        <a:t>15</a:t>
                      </a:r>
                      <a:r>
                        <a:rPr kumimoji="1" lang="ja-JP" altLang="en-US" sz="1050" b="0" dirty="0" smtClean="0">
                          <a:solidFill>
                            <a:schemeClr val="tx1"/>
                          </a:solidFill>
                        </a:rPr>
                        <a:t>：</a:t>
                      </a:r>
                      <a:r>
                        <a:rPr kumimoji="1" lang="en-US" altLang="ja-JP" sz="1050" b="0" dirty="0" smtClean="0">
                          <a:solidFill>
                            <a:schemeClr val="tx1"/>
                          </a:solidFill>
                        </a:rPr>
                        <a:t>00</a:t>
                      </a:r>
                      <a:r>
                        <a:rPr kumimoji="1" lang="ja-JP" altLang="en-US" sz="1050" b="0" dirty="0" smtClean="0">
                          <a:solidFill>
                            <a:schemeClr val="tx1"/>
                          </a:solidFill>
                        </a:rPr>
                        <a:t>からは、ロボットの操作を子どもたちに教えて、体験させる操作体験を開催した。</a:t>
                      </a:r>
                      <a:endParaRPr kumimoji="1" lang="ja-JP" altLang="en-US"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タイトル 1"/>
          <p:cNvSpPr txBox="1">
            <a:spLocks/>
          </p:cNvSpPr>
          <p:nvPr/>
        </p:nvSpPr>
        <p:spPr>
          <a:xfrm>
            <a:off x="342900" y="5493545"/>
            <a:ext cx="6254452" cy="431290"/>
          </a:xfrm>
          <a:prstGeom prst="rect">
            <a:avLst/>
          </a:prstGeom>
        </p:spPr>
        <p:txBody>
          <a:bodyPr vert="horz" lIns="91440" tIns="45720" rIns="91440" bIns="45720" rtlCol="0" anchor="t">
            <a:normAutofit fontScale="92500" lnSpcReduction="20000"/>
          </a:bodyPr>
          <a:lstStyle>
            <a:lvl1pPr algn="l" defTabSz="914400" rtl="0" eaLnBrk="1" latinLnBrk="0" hangingPunct="1">
              <a:spcBef>
                <a:spcPct val="0"/>
              </a:spcBef>
              <a:buNone/>
              <a:defRPr kumimoji="1" sz="1100" kern="1200">
                <a:solidFill>
                  <a:schemeClr val="bg1">
                    <a:lumMod val="65000"/>
                  </a:schemeClr>
                </a:solidFill>
                <a:latin typeface="+mj-lt"/>
                <a:ea typeface="+mj-ea"/>
                <a:cs typeface="+mj-cs"/>
              </a:defRPr>
            </a:lvl1pPr>
          </a:lstStyle>
          <a:p>
            <a:r>
              <a:rPr lang="ja-JP" altLang="en-US" sz="1400" b="1" dirty="0" smtClean="0">
                <a:solidFill>
                  <a:schemeClr val="tx1">
                    <a:lumMod val="95000"/>
                    <a:lumOff val="5000"/>
                  </a:schemeClr>
                </a:solidFill>
              </a:rPr>
              <a:t>２）イベント内容</a:t>
            </a:r>
            <a:endParaRPr lang="en-US" altLang="ja-JP" sz="1400" b="1" dirty="0" smtClean="0">
              <a:solidFill>
                <a:schemeClr val="tx1">
                  <a:lumMod val="95000"/>
                  <a:lumOff val="5000"/>
                </a:schemeClr>
              </a:solidFill>
            </a:endParaRPr>
          </a:p>
          <a:p>
            <a:r>
              <a:rPr lang="ja-JP" altLang="en-US" sz="1400" b="1" dirty="0" smtClean="0">
                <a:solidFill>
                  <a:schemeClr val="tx1">
                    <a:lumMod val="95000"/>
                    <a:lumOff val="5000"/>
                  </a:schemeClr>
                </a:solidFill>
              </a:rPr>
              <a:t>　　</a:t>
            </a:r>
            <a:endParaRPr lang="en-US" altLang="ja-JP" sz="1400" b="1" dirty="0" smtClean="0">
              <a:solidFill>
                <a:schemeClr val="tx1">
                  <a:lumMod val="95000"/>
                  <a:lumOff val="5000"/>
                </a:schemeClr>
              </a:solidFill>
            </a:endParaRPr>
          </a:p>
        </p:txBody>
      </p:sp>
      <p:sp>
        <p:nvSpPr>
          <p:cNvPr id="13" name="テキスト ボックス 12"/>
          <p:cNvSpPr txBox="1"/>
          <p:nvPr/>
        </p:nvSpPr>
        <p:spPr>
          <a:xfrm>
            <a:off x="1700808" y="857443"/>
            <a:ext cx="4585712" cy="646331"/>
          </a:xfrm>
          <a:prstGeom prst="rect">
            <a:avLst/>
          </a:prstGeom>
          <a:noFill/>
        </p:spPr>
        <p:txBody>
          <a:bodyPr wrap="square" rtlCol="0">
            <a:spAutoFit/>
          </a:bodyPr>
          <a:lstStyle/>
          <a:p>
            <a:r>
              <a:rPr kumimoji="1" lang="ja-JP" altLang="en-US" sz="1200" dirty="0" smtClean="0"/>
              <a:t>事業</a:t>
            </a:r>
            <a:r>
              <a:rPr kumimoji="1" lang="en-US" altLang="ja-JP" sz="1200" dirty="0" smtClean="0"/>
              <a:t>ID</a:t>
            </a:r>
            <a:r>
              <a:rPr kumimoji="1" lang="ja-JP" altLang="en-US" sz="1200" dirty="0" smtClean="0"/>
              <a:t>：</a:t>
            </a:r>
            <a:r>
              <a:rPr kumimoji="1" lang="en-US" altLang="ja-JP" sz="1200" dirty="0" smtClean="0"/>
              <a:t>2015329893</a:t>
            </a:r>
          </a:p>
          <a:p>
            <a:r>
              <a:rPr lang="ja-JP" altLang="en-US" sz="1200" dirty="0" smtClean="0"/>
              <a:t>事業名：アクアマリンの夏まつり～海と日本プロジェクト～</a:t>
            </a:r>
            <a:endParaRPr lang="en-US" altLang="ja-JP" sz="1200" dirty="0" smtClean="0"/>
          </a:p>
          <a:p>
            <a:r>
              <a:rPr kumimoji="1" lang="ja-JP" altLang="en-US" sz="1200" dirty="0" smtClean="0"/>
              <a:t>団体名：公益財団法人ふくしま海洋科学館</a:t>
            </a:r>
            <a:endParaRPr kumimoji="1" lang="ja-JP" altLang="en-US" sz="1200" dirty="0"/>
          </a:p>
        </p:txBody>
      </p:sp>
      <p:sp>
        <p:nvSpPr>
          <p:cNvPr id="14" name="正方形/長方形 13"/>
          <p:cNvSpPr/>
          <p:nvPr/>
        </p:nvSpPr>
        <p:spPr>
          <a:xfrm>
            <a:off x="1628800" y="728979"/>
            <a:ext cx="4968552" cy="9205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561" y="8065321"/>
            <a:ext cx="3028493" cy="1703528"/>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2298" y="8065321"/>
            <a:ext cx="3028494" cy="1703528"/>
          </a:xfrm>
          <a:prstGeom prst="rect">
            <a:avLst/>
          </a:prstGeom>
        </p:spPr>
      </p:pic>
    </p:spTree>
    <p:extLst>
      <p:ext uri="{BB962C8B-B14F-4D97-AF65-F5344CB8AC3E}">
        <p14:creationId xmlns:p14="http://schemas.microsoft.com/office/powerpoint/2010/main" val="1151684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6326</TotalTime>
  <Words>2729</Words>
  <Application>Microsoft Office PowerPoint</Application>
  <PresentationFormat>A4 210 x 297 mm</PresentationFormat>
  <Paragraphs>363</Paragraphs>
  <Slides>17</Slides>
  <Notes>16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17</vt:i4>
      </vt:variant>
    </vt:vector>
  </HeadingPairs>
  <TitlesOfParts>
    <vt:vector size="21" baseType="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海でつながる○○県 実施報告書（案）</dc:title>
  <dc:creator>ソーシャルアクションリング</dc:creator>
  <cp:lastModifiedBy>ABE</cp:lastModifiedBy>
  <cp:revision>81</cp:revision>
  <cp:lastPrinted>2016-12-20T07:53:59Z</cp:lastPrinted>
  <dcterms:created xsi:type="dcterms:W3CDTF">2016-05-09T08:30:14Z</dcterms:created>
  <dcterms:modified xsi:type="dcterms:W3CDTF">2016-12-24T01:02:14Z</dcterms:modified>
</cp:coreProperties>
</file>