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71" r:id="rId2"/>
  </p:sldIdLst>
  <p:sldSz cx="9144000" cy="6858000" type="screen4x3"/>
  <p:notesSz cx="6797675" cy="99266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6BCF"/>
    <a:srgbClr val="4087C8"/>
    <a:srgbClr val="FF5050"/>
    <a:srgbClr val="BBE0E3"/>
    <a:srgbClr val="0000FF"/>
    <a:srgbClr val="262673"/>
    <a:srgbClr val="9BDFF7"/>
    <a:srgbClr val="FF0000"/>
    <a:srgbClr val="4133C8"/>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98" autoAdjust="0"/>
    <p:restoredTop sz="93804" autoAdjust="0"/>
  </p:normalViewPr>
  <p:slideViewPr>
    <p:cSldViewPr>
      <p:cViewPr varScale="1">
        <p:scale>
          <a:sx n="87" d="100"/>
          <a:sy n="87" d="100"/>
        </p:scale>
        <p:origin x="1470"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6247" cy="498328"/>
          </a:xfrm>
          <a:prstGeom prst="rect">
            <a:avLst/>
          </a:prstGeom>
        </p:spPr>
        <p:txBody>
          <a:bodyPr vert="horz" lIns="92095" tIns="46049" rIns="92095" bIns="4604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827" y="1"/>
            <a:ext cx="2946246" cy="498328"/>
          </a:xfrm>
          <a:prstGeom prst="rect">
            <a:avLst/>
          </a:prstGeom>
        </p:spPr>
        <p:txBody>
          <a:bodyPr vert="horz" lIns="92095" tIns="46049" rIns="92095" bIns="46049" rtlCol="0"/>
          <a:lstStyle>
            <a:lvl1pPr algn="r">
              <a:defRPr sz="1200"/>
            </a:lvl1pPr>
          </a:lstStyle>
          <a:p>
            <a:fld id="{FDE9CD46-0E94-4832-B67D-D12C13FE9CBF}" type="datetimeFigureOut">
              <a:rPr kumimoji="1" lang="ja-JP" altLang="en-US" smtClean="0"/>
              <a:t>2024/2/20</a:t>
            </a:fld>
            <a:endParaRPr kumimoji="1" lang="ja-JP" altLang="en-US"/>
          </a:p>
        </p:txBody>
      </p:sp>
      <p:sp>
        <p:nvSpPr>
          <p:cNvPr id="4" name="フッター プレースホルダー 3"/>
          <p:cNvSpPr>
            <a:spLocks noGrp="1"/>
          </p:cNvSpPr>
          <p:nvPr>
            <p:ph type="ftr" sz="quarter" idx="2"/>
          </p:nvPr>
        </p:nvSpPr>
        <p:spPr>
          <a:xfrm>
            <a:off x="2" y="9428310"/>
            <a:ext cx="2946247" cy="498328"/>
          </a:xfrm>
          <a:prstGeom prst="rect">
            <a:avLst/>
          </a:prstGeom>
        </p:spPr>
        <p:txBody>
          <a:bodyPr vert="horz" lIns="92095" tIns="46049" rIns="92095" bIns="4604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827" y="9428310"/>
            <a:ext cx="2946246" cy="498328"/>
          </a:xfrm>
          <a:prstGeom prst="rect">
            <a:avLst/>
          </a:prstGeom>
        </p:spPr>
        <p:txBody>
          <a:bodyPr vert="horz" lIns="92095" tIns="46049" rIns="92095" bIns="46049" rtlCol="0" anchor="b"/>
          <a:lstStyle>
            <a:lvl1pPr algn="r">
              <a:defRPr sz="1200"/>
            </a:lvl1pPr>
          </a:lstStyle>
          <a:p>
            <a:fld id="{288AC339-EF87-436E-B7E4-EC2026D6DF7D}" type="slidenum">
              <a:rPr kumimoji="1" lang="ja-JP" altLang="en-US" smtClean="0"/>
              <a:t>‹#›</a:t>
            </a:fld>
            <a:endParaRPr kumimoji="1" lang="ja-JP" altLang="en-US"/>
          </a:p>
        </p:txBody>
      </p:sp>
    </p:spTree>
    <p:extLst>
      <p:ext uri="{BB962C8B-B14F-4D97-AF65-F5344CB8AC3E}">
        <p14:creationId xmlns:p14="http://schemas.microsoft.com/office/powerpoint/2010/main" val="390262905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6247" cy="498328"/>
          </a:xfrm>
          <a:prstGeom prst="rect">
            <a:avLst/>
          </a:prstGeom>
        </p:spPr>
        <p:txBody>
          <a:bodyPr vert="horz" lIns="92095" tIns="46049" rIns="92095" bIns="4604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7" y="1"/>
            <a:ext cx="2946246" cy="498328"/>
          </a:xfrm>
          <a:prstGeom prst="rect">
            <a:avLst/>
          </a:prstGeom>
        </p:spPr>
        <p:txBody>
          <a:bodyPr vert="horz" lIns="92095" tIns="46049" rIns="92095" bIns="46049" rtlCol="0"/>
          <a:lstStyle>
            <a:lvl1pPr algn="r">
              <a:defRPr sz="1200"/>
            </a:lvl1pPr>
          </a:lstStyle>
          <a:p>
            <a:fld id="{B54703EB-D868-4C78-8189-6356C35E3FFB}" type="datetimeFigureOut">
              <a:rPr kumimoji="1" lang="ja-JP" altLang="en-US" smtClean="0"/>
              <a:t>2024/2/20</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8038"/>
          </a:xfrm>
          <a:prstGeom prst="rect">
            <a:avLst/>
          </a:prstGeom>
          <a:noFill/>
          <a:ln w="12700">
            <a:solidFill>
              <a:prstClr val="black"/>
            </a:solidFill>
          </a:ln>
        </p:spPr>
        <p:txBody>
          <a:bodyPr vert="horz" lIns="92095" tIns="46049" rIns="92095" bIns="46049" rtlCol="0" anchor="ctr"/>
          <a:lstStyle/>
          <a:p>
            <a:endParaRPr lang="ja-JP" altLang="en-US"/>
          </a:p>
        </p:txBody>
      </p:sp>
      <p:sp>
        <p:nvSpPr>
          <p:cNvPr id="5" name="ノート プレースホルダー 4"/>
          <p:cNvSpPr>
            <a:spLocks noGrp="1"/>
          </p:cNvSpPr>
          <p:nvPr>
            <p:ph type="body" sz="quarter" idx="3"/>
          </p:nvPr>
        </p:nvSpPr>
        <p:spPr>
          <a:xfrm>
            <a:off x="679290" y="4777246"/>
            <a:ext cx="5439101" cy="3908363"/>
          </a:xfrm>
          <a:prstGeom prst="rect">
            <a:avLst/>
          </a:prstGeom>
        </p:spPr>
        <p:txBody>
          <a:bodyPr vert="horz" lIns="92095" tIns="46049" rIns="92095" bIns="4604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310"/>
            <a:ext cx="2946247" cy="498328"/>
          </a:xfrm>
          <a:prstGeom prst="rect">
            <a:avLst/>
          </a:prstGeom>
        </p:spPr>
        <p:txBody>
          <a:bodyPr vert="horz" lIns="92095" tIns="46049" rIns="92095" bIns="4604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7" y="9428310"/>
            <a:ext cx="2946246" cy="498328"/>
          </a:xfrm>
          <a:prstGeom prst="rect">
            <a:avLst/>
          </a:prstGeom>
        </p:spPr>
        <p:txBody>
          <a:bodyPr vert="horz" lIns="92095" tIns="46049" rIns="92095" bIns="46049" rtlCol="0" anchor="b"/>
          <a:lstStyle>
            <a:lvl1pPr algn="r">
              <a:defRPr sz="1200"/>
            </a:lvl1pPr>
          </a:lstStyle>
          <a:p>
            <a:fld id="{A0622A01-541B-4DB6-994B-3ED0274A3795}" type="slidenum">
              <a:rPr kumimoji="1" lang="ja-JP" altLang="en-US" smtClean="0"/>
              <a:t>‹#›</a:t>
            </a:fld>
            <a:endParaRPr kumimoji="1" lang="ja-JP" altLang="en-US"/>
          </a:p>
        </p:txBody>
      </p:sp>
    </p:spTree>
    <p:extLst>
      <p:ext uri="{BB962C8B-B14F-4D97-AF65-F5344CB8AC3E}">
        <p14:creationId xmlns:p14="http://schemas.microsoft.com/office/powerpoint/2010/main" val="33849869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1425"/>
            <a:ext cx="4464050" cy="3348038"/>
          </a:xfrm>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6510234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9"/>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7" y="3284542"/>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7" name="Text Box 12"/>
          <p:cNvSpPr txBox="1">
            <a:spLocks noChangeArrowheads="1"/>
          </p:cNvSpPr>
          <p:nvPr userDrawn="1"/>
        </p:nvSpPr>
        <p:spPr bwMode="auto">
          <a:xfrm>
            <a:off x="2" y="6524627"/>
            <a:ext cx="364292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4"/>
            <a:ext cx="7524750" cy="1470025"/>
          </a:xfrm>
        </p:spPr>
        <p:txBody>
          <a:bodyPr/>
          <a:lstStyle>
            <a:lvl1pPr>
              <a:defRPr sz="4000"/>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5C1E978-A3B9-4673-8199-379729392307}" type="slidenum">
              <a:rPr lang="en-US" altLang="ja-JP"/>
              <a:pPr>
                <a:defRPr/>
              </a:pPr>
              <a:t>‹#›</a:t>
            </a:fld>
            <a:endParaRPr lang="en-US" altLang="ja-JP"/>
          </a:p>
        </p:txBody>
      </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4"/>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4"/>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dirty="0"/>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6"/>
          <p:cNvSpPr>
            <a:spLocks noGrp="1" noChangeArrowheads="1"/>
          </p:cNvSpPr>
          <p:nvPr>
            <p:ph type="sldNum" sz="quarter" idx="12"/>
          </p:nvPr>
        </p:nvSpPr>
        <p:spPr>
          <a:xfrm>
            <a:off x="7010400" y="6553150"/>
            <a:ext cx="2133600" cy="476250"/>
          </a:xfrm>
          <a:ln/>
        </p:spPr>
        <p:txBody>
          <a:bodyPr/>
          <a:lstStyle>
            <a:lvl1pPr>
              <a:defRPr/>
            </a:lvl1pPr>
          </a:lstStyle>
          <a:p>
            <a:pPr>
              <a:defRPr/>
            </a:pPr>
            <a:fld id="{651FC12D-27C1-4F31-90C9-A93D49E44687}" type="slidenum">
              <a:rPr lang="en-US" altLang="ja-JP"/>
              <a:pPr>
                <a:defRPr/>
              </a:pPr>
              <a:t>‹#›</a:t>
            </a:fld>
            <a:endParaRPr lang="en-US" altLang="ja-JP" dirty="0"/>
          </a:p>
        </p:txBody>
      </p:sp>
    </p:spTree>
    <p:extLst>
      <p:ext uri="{BB962C8B-B14F-4D97-AF65-F5344CB8AC3E}">
        <p14:creationId xmlns:p14="http://schemas.microsoft.com/office/powerpoint/2010/main" val="373670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4"/>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196" indent="0">
              <a:buNone/>
              <a:defRPr sz="1800"/>
            </a:lvl2pPr>
            <a:lvl3pPr marL="914390" indent="0">
              <a:buNone/>
              <a:defRPr sz="1600"/>
            </a:lvl3pPr>
            <a:lvl4pPr marL="1371584" indent="0">
              <a:buNone/>
              <a:defRPr sz="1400"/>
            </a:lvl4pPr>
            <a:lvl5pPr marL="1828778" indent="0">
              <a:buNone/>
              <a:defRPr sz="1400"/>
            </a:lvl5pPr>
            <a:lvl6pPr marL="2285974" indent="0">
              <a:buNone/>
              <a:defRPr sz="1400"/>
            </a:lvl6pPr>
            <a:lvl7pPr marL="2743169" indent="0">
              <a:buNone/>
              <a:defRPr sz="1400"/>
            </a:lvl7pPr>
            <a:lvl8pPr marL="3200363" indent="0">
              <a:buNone/>
              <a:defRPr sz="1400"/>
            </a:lvl8pPr>
            <a:lvl9pPr marL="3657558" indent="0">
              <a:buNone/>
              <a:defRPr sz="1400"/>
            </a:lvl9pPr>
          </a:lstStyle>
          <a:p>
            <a:pPr lvl="0"/>
            <a:r>
              <a:rPr lang="ja-JP" altLang="en-US"/>
              <a:t>マスター テキストの書式設定</a:t>
            </a:r>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196" indent="0">
              <a:buNone/>
              <a:defRPr sz="2000" b="1"/>
            </a:lvl2pPr>
            <a:lvl3pPr marL="914390" indent="0">
              <a:buNone/>
              <a:defRPr sz="1800" b="1"/>
            </a:lvl3pPr>
            <a:lvl4pPr marL="1371584" indent="0">
              <a:buNone/>
              <a:defRPr sz="1600" b="1"/>
            </a:lvl4pPr>
            <a:lvl5pPr marL="1828778" indent="0">
              <a:buNone/>
              <a:defRPr sz="1600" b="1"/>
            </a:lvl5pPr>
            <a:lvl6pPr marL="2285974" indent="0">
              <a:buNone/>
              <a:defRPr sz="1600" b="1"/>
            </a:lvl6pPr>
            <a:lvl7pPr marL="2743169" indent="0">
              <a:buNone/>
              <a:defRPr sz="1600" b="1"/>
            </a:lvl7pPr>
            <a:lvl8pPr marL="3200363" indent="0">
              <a:buNone/>
              <a:defRPr sz="1600" b="1"/>
            </a:lvl8pPr>
            <a:lvl9pPr marL="3657558"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7" y="1535113"/>
            <a:ext cx="4041775" cy="639762"/>
          </a:xfrm>
        </p:spPr>
        <p:txBody>
          <a:bodyPr anchor="b"/>
          <a:lstStyle>
            <a:lvl1pPr marL="0" indent="0">
              <a:buNone/>
              <a:defRPr sz="2400" b="1"/>
            </a:lvl1pPr>
            <a:lvl2pPr marL="457196" indent="0">
              <a:buNone/>
              <a:defRPr sz="2000" b="1"/>
            </a:lvl2pPr>
            <a:lvl3pPr marL="914390" indent="0">
              <a:buNone/>
              <a:defRPr sz="1800" b="1"/>
            </a:lvl3pPr>
            <a:lvl4pPr marL="1371584" indent="0">
              <a:buNone/>
              <a:defRPr sz="1600" b="1"/>
            </a:lvl4pPr>
            <a:lvl5pPr marL="1828778" indent="0">
              <a:buNone/>
              <a:defRPr sz="1600" b="1"/>
            </a:lvl5pPr>
            <a:lvl6pPr marL="2285974" indent="0">
              <a:buNone/>
              <a:defRPr sz="1600" b="1"/>
            </a:lvl6pPr>
            <a:lvl7pPr marL="2743169" indent="0">
              <a:buNone/>
              <a:defRPr sz="1600" b="1"/>
            </a:lvl7pPr>
            <a:lvl8pPr marL="3200363" indent="0">
              <a:buNone/>
              <a:defRPr sz="1600" b="1"/>
            </a:lvl8pPr>
            <a:lvl9pPr marL="3657558"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dirty="0"/>
          </a:p>
        </p:txBody>
      </p:sp>
      <p:sp>
        <p:nvSpPr>
          <p:cNvPr id="7" name="コンテンツ プレースホルダー 6"/>
          <p:cNvSpPr>
            <a:spLocks noGrp="1"/>
          </p:cNvSpPr>
          <p:nvPr>
            <p:ph sz="quarter" idx="13"/>
          </p:nvPr>
        </p:nvSpPr>
        <p:spPr>
          <a:xfrm>
            <a:off x="457200" y="765175"/>
            <a:ext cx="8147050" cy="5327650"/>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dirty="0"/>
          </a:p>
        </p:txBody>
      </p:sp>
      <p:sp>
        <p:nvSpPr>
          <p:cNvPr id="3"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dirty="0"/>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3"/>
            <a:ext cx="3008313" cy="4691063"/>
          </a:xfrm>
        </p:spPr>
        <p:txBody>
          <a:bodyPr/>
          <a:lstStyle>
            <a:lvl1pPr marL="0" indent="0">
              <a:buNone/>
              <a:defRPr sz="1400"/>
            </a:lvl1pPr>
            <a:lvl2pPr marL="457196" indent="0">
              <a:buNone/>
              <a:defRPr sz="1200"/>
            </a:lvl2pPr>
            <a:lvl3pPr marL="914390" indent="0">
              <a:buNone/>
              <a:defRPr sz="1000"/>
            </a:lvl3pPr>
            <a:lvl4pPr marL="1371584" indent="0">
              <a:buNone/>
              <a:defRPr sz="900"/>
            </a:lvl4pPr>
            <a:lvl5pPr marL="1828778" indent="0">
              <a:buNone/>
              <a:defRPr sz="900"/>
            </a:lvl5pPr>
            <a:lvl6pPr marL="2285974" indent="0">
              <a:buNone/>
              <a:defRPr sz="900"/>
            </a:lvl6pPr>
            <a:lvl7pPr marL="2743169" indent="0">
              <a:buNone/>
              <a:defRPr sz="900"/>
            </a:lvl7pPr>
            <a:lvl8pPr marL="3200363" indent="0">
              <a:buNone/>
              <a:defRPr sz="900"/>
            </a:lvl8pPr>
            <a:lvl9pPr marL="3657558"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196" indent="0">
              <a:buNone/>
              <a:defRPr sz="2800"/>
            </a:lvl2pPr>
            <a:lvl3pPr marL="914390" indent="0">
              <a:buNone/>
              <a:defRPr sz="2400"/>
            </a:lvl3pPr>
            <a:lvl4pPr marL="1371584" indent="0">
              <a:buNone/>
              <a:defRPr sz="2000"/>
            </a:lvl4pPr>
            <a:lvl5pPr marL="1828778" indent="0">
              <a:buNone/>
              <a:defRPr sz="2000"/>
            </a:lvl5pPr>
            <a:lvl6pPr marL="2285974" indent="0">
              <a:buNone/>
              <a:defRPr sz="2000"/>
            </a:lvl6pPr>
            <a:lvl7pPr marL="2743169" indent="0">
              <a:buNone/>
              <a:defRPr sz="2000"/>
            </a:lvl7pPr>
            <a:lvl8pPr marL="3200363" indent="0">
              <a:buNone/>
              <a:defRPr sz="2000"/>
            </a:lvl8pPr>
            <a:lvl9pPr marL="3657558" indent="0">
              <a:buNone/>
              <a:defRPr sz="2000"/>
            </a:lvl9pPr>
          </a:lstStyle>
          <a:p>
            <a:pPr lvl="0"/>
            <a:r>
              <a:rPr lang="ja-JP" altLang="en-US" noProof="0"/>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196" indent="0">
              <a:buNone/>
              <a:defRPr sz="1200"/>
            </a:lvl2pPr>
            <a:lvl3pPr marL="914390" indent="0">
              <a:buNone/>
              <a:defRPr sz="1000"/>
            </a:lvl3pPr>
            <a:lvl4pPr marL="1371584" indent="0">
              <a:buNone/>
              <a:defRPr sz="900"/>
            </a:lvl4pPr>
            <a:lvl5pPr marL="1828778" indent="0">
              <a:buNone/>
              <a:defRPr sz="900"/>
            </a:lvl5pPr>
            <a:lvl6pPr marL="2285974" indent="0">
              <a:buNone/>
              <a:defRPr sz="900"/>
            </a:lvl6pPr>
            <a:lvl7pPr marL="2743169" indent="0">
              <a:buNone/>
              <a:defRPr sz="900"/>
            </a:lvl7pPr>
            <a:lvl8pPr marL="3200363" indent="0">
              <a:buNone/>
              <a:defRPr sz="900"/>
            </a:lvl8pPr>
            <a:lvl9pPr marL="3657558"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dirty="0"/>
          </a:p>
        </p:txBody>
      </p:sp>
      <p:sp>
        <p:nvSpPr>
          <p:cNvPr id="6"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dirty="0"/>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4"/>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dirty="0"/>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2" y="0"/>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96"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9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584"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778"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96" indent="-342896" algn="l" rtl="0" eaLnBrk="1" fontAlgn="base" hangingPunct="1">
        <a:spcBef>
          <a:spcPct val="20000"/>
        </a:spcBef>
        <a:spcAft>
          <a:spcPct val="0"/>
        </a:spcAft>
        <a:buChar char="•"/>
        <a:defRPr kumimoji="1" sz="3200">
          <a:solidFill>
            <a:schemeClr val="tx1"/>
          </a:solidFill>
          <a:latin typeface="+mn-lt"/>
          <a:ea typeface="+mn-ea"/>
          <a:cs typeface="+mn-cs"/>
        </a:defRPr>
      </a:lvl1pPr>
      <a:lvl2pPr marL="742941" indent="-285747" algn="l" rtl="0" eaLnBrk="1" fontAlgn="base" hangingPunct="1">
        <a:spcBef>
          <a:spcPct val="20000"/>
        </a:spcBef>
        <a:spcAft>
          <a:spcPct val="0"/>
        </a:spcAft>
        <a:buChar char="–"/>
        <a:defRPr kumimoji="1" sz="2800">
          <a:solidFill>
            <a:schemeClr val="tx1"/>
          </a:solidFill>
          <a:latin typeface="+mn-lt"/>
          <a:ea typeface="+mn-ea"/>
        </a:defRPr>
      </a:lvl2pPr>
      <a:lvl3pPr marL="1142986" indent="-228596" algn="l" rtl="0" eaLnBrk="1" fontAlgn="base" hangingPunct="1">
        <a:spcBef>
          <a:spcPct val="20000"/>
        </a:spcBef>
        <a:spcAft>
          <a:spcPct val="0"/>
        </a:spcAft>
        <a:buChar char="•"/>
        <a:defRPr kumimoji="1" sz="2400">
          <a:solidFill>
            <a:schemeClr val="tx1"/>
          </a:solidFill>
          <a:latin typeface="+mn-lt"/>
          <a:ea typeface="+mn-ea"/>
        </a:defRPr>
      </a:lvl3pPr>
      <a:lvl4pPr marL="1600182" indent="-228596" algn="l" rtl="0" eaLnBrk="1" fontAlgn="base" hangingPunct="1">
        <a:spcBef>
          <a:spcPct val="20000"/>
        </a:spcBef>
        <a:spcAft>
          <a:spcPct val="0"/>
        </a:spcAft>
        <a:buChar char="–"/>
        <a:defRPr kumimoji="1" sz="2000">
          <a:solidFill>
            <a:schemeClr val="tx1"/>
          </a:solidFill>
          <a:latin typeface="+mn-lt"/>
          <a:ea typeface="+mn-ea"/>
        </a:defRPr>
      </a:lvl4pPr>
      <a:lvl5pPr marL="2057376" indent="-228596" algn="l" rtl="0" eaLnBrk="1" fontAlgn="base" hangingPunct="1">
        <a:spcBef>
          <a:spcPct val="20000"/>
        </a:spcBef>
        <a:spcAft>
          <a:spcPct val="0"/>
        </a:spcAft>
        <a:buChar char="»"/>
        <a:defRPr kumimoji="1" sz="2000">
          <a:solidFill>
            <a:schemeClr val="tx1"/>
          </a:solidFill>
          <a:latin typeface="+mn-lt"/>
          <a:ea typeface="+mn-ea"/>
        </a:defRPr>
      </a:lvl5pPr>
      <a:lvl6pPr marL="2514571" indent="-228596" algn="l" rtl="0" eaLnBrk="1" fontAlgn="base" hangingPunct="1">
        <a:spcBef>
          <a:spcPct val="20000"/>
        </a:spcBef>
        <a:spcAft>
          <a:spcPct val="0"/>
        </a:spcAft>
        <a:buChar char="»"/>
        <a:defRPr kumimoji="1" sz="2000">
          <a:solidFill>
            <a:schemeClr val="tx1"/>
          </a:solidFill>
          <a:latin typeface="+mn-lt"/>
          <a:ea typeface="+mn-ea"/>
        </a:defRPr>
      </a:lvl6pPr>
      <a:lvl7pPr marL="2971766" indent="-228596" algn="l" rtl="0" eaLnBrk="1" fontAlgn="base" hangingPunct="1">
        <a:spcBef>
          <a:spcPct val="20000"/>
        </a:spcBef>
        <a:spcAft>
          <a:spcPct val="0"/>
        </a:spcAft>
        <a:buChar char="»"/>
        <a:defRPr kumimoji="1" sz="2000">
          <a:solidFill>
            <a:schemeClr val="tx1"/>
          </a:solidFill>
          <a:latin typeface="+mn-lt"/>
          <a:ea typeface="+mn-ea"/>
        </a:defRPr>
      </a:lvl7pPr>
      <a:lvl8pPr marL="3428960" indent="-228596" algn="l" rtl="0" eaLnBrk="1" fontAlgn="base" hangingPunct="1">
        <a:spcBef>
          <a:spcPct val="20000"/>
        </a:spcBef>
        <a:spcAft>
          <a:spcPct val="0"/>
        </a:spcAft>
        <a:buChar char="»"/>
        <a:defRPr kumimoji="1" sz="2000">
          <a:solidFill>
            <a:schemeClr val="tx1"/>
          </a:solidFill>
          <a:latin typeface="+mn-lt"/>
          <a:ea typeface="+mn-ea"/>
        </a:defRPr>
      </a:lvl8pPr>
      <a:lvl9pPr marL="3886155" indent="-228596"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0" rtl="0" eaLnBrk="1" latinLnBrk="0" hangingPunct="1">
        <a:defRPr kumimoji="1" sz="1800" kern="1200">
          <a:solidFill>
            <a:schemeClr val="tx1"/>
          </a:solidFill>
          <a:latin typeface="+mn-lt"/>
          <a:ea typeface="+mn-ea"/>
          <a:cs typeface="+mn-cs"/>
        </a:defRPr>
      </a:lvl1pPr>
      <a:lvl2pPr marL="457196" algn="l" defTabSz="914390" rtl="0" eaLnBrk="1" latinLnBrk="0" hangingPunct="1">
        <a:defRPr kumimoji="1" sz="1800" kern="1200">
          <a:solidFill>
            <a:schemeClr val="tx1"/>
          </a:solidFill>
          <a:latin typeface="+mn-lt"/>
          <a:ea typeface="+mn-ea"/>
          <a:cs typeface="+mn-cs"/>
        </a:defRPr>
      </a:lvl2pPr>
      <a:lvl3pPr marL="914390" algn="l" defTabSz="914390" rtl="0" eaLnBrk="1" latinLnBrk="0" hangingPunct="1">
        <a:defRPr kumimoji="1" sz="1800" kern="1200">
          <a:solidFill>
            <a:schemeClr val="tx1"/>
          </a:solidFill>
          <a:latin typeface="+mn-lt"/>
          <a:ea typeface="+mn-ea"/>
          <a:cs typeface="+mn-cs"/>
        </a:defRPr>
      </a:lvl3pPr>
      <a:lvl4pPr marL="1371584" algn="l" defTabSz="914390" rtl="0" eaLnBrk="1" latinLnBrk="0" hangingPunct="1">
        <a:defRPr kumimoji="1" sz="1800" kern="1200">
          <a:solidFill>
            <a:schemeClr val="tx1"/>
          </a:solidFill>
          <a:latin typeface="+mn-lt"/>
          <a:ea typeface="+mn-ea"/>
          <a:cs typeface="+mn-cs"/>
        </a:defRPr>
      </a:lvl4pPr>
      <a:lvl5pPr marL="1828778" algn="l" defTabSz="914390" rtl="0" eaLnBrk="1" latinLnBrk="0" hangingPunct="1">
        <a:defRPr kumimoji="1" sz="1800" kern="1200">
          <a:solidFill>
            <a:schemeClr val="tx1"/>
          </a:solidFill>
          <a:latin typeface="+mn-lt"/>
          <a:ea typeface="+mn-ea"/>
          <a:cs typeface="+mn-cs"/>
        </a:defRPr>
      </a:lvl5pPr>
      <a:lvl6pPr marL="2285974" algn="l" defTabSz="914390" rtl="0" eaLnBrk="1" latinLnBrk="0" hangingPunct="1">
        <a:defRPr kumimoji="1" sz="1800" kern="1200">
          <a:solidFill>
            <a:schemeClr val="tx1"/>
          </a:solidFill>
          <a:latin typeface="+mn-lt"/>
          <a:ea typeface="+mn-ea"/>
          <a:cs typeface="+mn-cs"/>
        </a:defRPr>
      </a:lvl6pPr>
      <a:lvl7pPr marL="2743169" algn="l" defTabSz="914390" rtl="0" eaLnBrk="1" latinLnBrk="0" hangingPunct="1">
        <a:defRPr kumimoji="1" sz="1800" kern="1200">
          <a:solidFill>
            <a:schemeClr val="tx1"/>
          </a:solidFill>
          <a:latin typeface="+mn-lt"/>
          <a:ea typeface="+mn-ea"/>
          <a:cs typeface="+mn-cs"/>
        </a:defRPr>
      </a:lvl7pPr>
      <a:lvl8pPr marL="3200363" algn="l" defTabSz="914390" rtl="0" eaLnBrk="1" latinLnBrk="0" hangingPunct="1">
        <a:defRPr kumimoji="1" sz="1800" kern="1200">
          <a:solidFill>
            <a:schemeClr val="tx1"/>
          </a:solidFill>
          <a:latin typeface="+mn-lt"/>
          <a:ea typeface="+mn-ea"/>
          <a:cs typeface="+mn-cs"/>
        </a:defRPr>
      </a:lvl8pPr>
      <a:lvl9pPr marL="3657558" algn="l" defTabSz="91439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4045026751"/>
              </p:ext>
            </p:extLst>
          </p:nvPr>
        </p:nvGraphicFramePr>
        <p:xfrm>
          <a:off x="4347479" y="1154743"/>
          <a:ext cx="4660948" cy="597780"/>
        </p:xfrm>
        <a:graphic>
          <a:graphicData uri="http://schemas.openxmlformats.org/drawingml/2006/table">
            <a:tbl>
              <a:tblPr firstRow="1" bandRow="1">
                <a:tableStyleId>{5C22544A-7EE6-4342-B048-85BDC9FD1C3A}</a:tableStyleId>
              </a:tblPr>
              <a:tblGrid>
                <a:gridCol w="465988">
                  <a:extLst>
                    <a:ext uri="{9D8B030D-6E8A-4147-A177-3AD203B41FA5}">
                      <a16:colId xmlns:a16="http://schemas.microsoft.com/office/drawing/2014/main" val="4204786547"/>
                    </a:ext>
                  </a:extLst>
                </a:gridCol>
                <a:gridCol w="524370">
                  <a:extLst>
                    <a:ext uri="{9D8B030D-6E8A-4147-A177-3AD203B41FA5}">
                      <a16:colId xmlns:a16="http://schemas.microsoft.com/office/drawing/2014/main" val="20000"/>
                    </a:ext>
                  </a:extLst>
                </a:gridCol>
                <a:gridCol w="524370">
                  <a:extLst>
                    <a:ext uri="{9D8B030D-6E8A-4147-A177-3AD203B41FA5}">
                      <a16:colId xmlns:a16="http://schemas.microsoft.com/office/drawing/2014/main" val="2390772696"/>
                    </a:ext>
                  </a:extLst>
                </a:gridCol>
                <a:gridCol w="524370">
                  <a:extLst>
                    <a:ext uri="{9D8B030D-6E8A-4147-A177-3AD203B41FA5}">
                      <a16:colId xmlns:a16="http://schemas.microsoft.com/office/drawing/2014/main" val="88816558"/>
                    </a:ext>
                  </a:extLst>
                </a:gridCol>
                <a:gridCol w="524370">
                  <a:extLst>
                    <a:ext uri="{9D8B030D-6E8A-4147-A177-3AD203B41FA5}">
                      <a16:colId xmlns:a16="http://schemas.microsoft.com/office/drawing/2014/main" val="727804907"/>
                    </a:ext>
                  </a:extLst>
                </a:gridCol>
                <a:gridCol w="524370">
                  <a:extLst>
                    <a:ext uri="{9D8B030D-6E8A-4147-A177-3AD203B41FA5}">
                      <a16:colId xmlns:a16="http://schemas.microsoft.com/office/drawing/2014/main" val="2529094533"/>
                    </a:ext>
                  </a:extLst>
                </a:gridCol>
                <a:gridCol w="524370">
                  <a:extLst>
                    <a:ext uri="{9D8B030D-6E8A-4147-A177-3AD203B41FA5}">
                      <a16:colId xmlns:a16="http://schemas.microsoft.com/office/drawing/2014/main" val="3696164136"/>
                    </a:ext>
                  </a:extLst>
                </a:gridCol>
                <a:gridCol w="524370">
                  <a:extLst>
                    <a:ext uri="{9D8B030D-6E8A-4147-A177-3AD203B41FA5}">
                      <a16:colId xmlns:a16="http://schemas.microsoft.com/office/drawing/2014/main" val="4250784999"/>
                    </a:ext>
                  </a:extLst>
                </a:gridCol>
                <a:gridCol w="524370">
                  <a:extLst>
                    <a:ext uri="{9D8B030D-6E8A-4147-A177-3AD203B41FA5}">
                      <a16:colId xmlns:a16="http://schemas.microsoft.com/office/drawing/2014/main" val="3219678765"/>
                    </a:ext>
                  </a:extLst>
                </a:gridCol>
              </a:tblGrid>
              <a:tr h="365760">
                <a:tc rowSpan="2">
                  <a:txBody>
                    <a:bodyPr/>
                    <a:lstStyle/>
                    <a:p>
                      <a:pPr algn="ctr"/>
                      <a:r>
                        <a:rPr kumimoji="1" lang="ja-JP" altLang="en-US" sz="1200" b="1" dirty="0">
                          <a:solidFill>
                            <a:schemeClr val="tx1"/>
                          </a:solidFill>
                          <a:latin typeface="+mn-ea"/>
                          <a:ea typeface="+mn-ea"/>
                        </a:rPr>
                        <a:t>取組分類</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extLst>
                  <a:ext uri="{0D108BD9-81ED-4DB2-BD59-A6C34878D82A}">
                    <a16:rowId xmlns:a16="http://schemas.microsoft.com/office/drawing/2014/main" val="1789092196"/>
                  </a:ext>
                </a:extLst>
              </a:tr>
              <a:tr h="232020">
                <a:tc vMerge="1">
                  <a:txBody>
                    <a:bodyPr/>
                    <a:lstStyle/>
                    <a:p>
                      <a:pPr marL="0" indent="0" algn="ctr">
                        <a:buFont typeface="Wingdings" panose="05000000000000000000" pitchFamily="2" charset="2"/>
                        <a:buNone/>
                      </a:pPr>
                      <a:endParaRPr kumimoji="1" lang="ja-JP" altLang="en-US" sz="1050" b="0" u="none" dirty="0">
                        <a:solidFill>
                          <a:schemeClr val="tx1"/>
                        </a:solidFill>
                        <a:latin typeface="HGPｺﾞｼｯｸE" panose="020B0900000000000000" pitchFamily="50" charset="-128"/>
                        <a:ea typeface="HGPｺﾞｼｯｸE" panose="020B09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390" rtl="0" eaLnBrk="1" fontAlgn="auto" latinLnBrk="0" hangingPunct="1">
                        <a:lnSpc>
                          <a:spcPct val="100000"/>
                        </a:lnSpc>
                        <a:spcBef>
                          <a:spcPts val="0"/>
                        </a:spcBef>
                        <a:spcAft>
                          <a:spcPts val="0"/>
                        </a:spcAft>
                        <a:buClrTx/>
                        <a:buSzTx/>
                        <a:buFont typeface="+mj-ea"/>
                        <a:buNone/>
                        <a:tabLst/>
                        <a:defRPr/>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2532922"/>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934137361"/>
              </p:ext>
            </p:extLst>
          </p:nvPr>
        </p:nvGraphicFramePr>
        <p:xfrm>
          <a:off x="107505" y="599791"/>
          <a:ext cx="8902313" cy="486989"/>
        </p:xfrm>
        <a:graphic>
          <a:graphicData uri="http://schemas.openxmlformats.org/drawingml/2006/table">
            <a:tbl>
              <a:tblPr firstRow="1" bandRow="1">
                <a:tableStyleId>{5C22544A-7EE6-4342-B048-85BDC9FD1C3A}</a:tableStyleId>
              </a:tblPr>
              <a:tblGrid>
                <a:gridCol w="720572">
                  <a:extLst>
                    <a:ext uri="{9D8B030D-6E8A-4147-A177-3AD203B41FA5}">
                      <a16:colId xmlns:a16="http://schemas.microsoft.com/office/drawing/2014/main" val="4144917312"/>
                    </a:ext>
                  </a:extLst>
                </a:gridCol>
                <a:gridCol w="8181741">
                  <a:extLst>
                    <a:ext uri="{9D8B030D-6E8A-4147-A177-3AD203B41FA5}">
                      <a16:colId xmlns:a16="http://schemas.microsoft.com/office/drawing/2014/main" val="2991735175"/>
                    </a:ext>
                  </a:extLst>
                </a:gridCol>
              </a:tblGrid>
              <a:tr h="486989">
                <a:tc>
                  <a:txBody>
                    <a:bodyPr/>
                    <a:lstStyle/>
                    <a:p>
                      <a:pPr algn="ctr"/>
                      <a:r>
                        <a:rPr kumimoji="1" lang="ja-JP" altLang="en-US" sz="1200" b="1" strike="noStrike" dirty="0">
                          <a:solidFill>
                            <a:schemeClr val="tx1"/>
                          </a:solidFill>
                          <a:latin typeface="+mn-ea"/>
                          <a:ea typeface="+mn-ea"/>
                        </a:rPr>
                        <a:t>事業概要</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r>
                        <a:rPr kumimoji="1" lang="ja-JP" altLang="en-US" sz="1200" b="0" dirty="0" smtClean="0">
                          <a:solidFill>
                            <a:schemeClr val="tx1"/>
                          </a:solidFill>
                          <a:latin typeface="+mn-ea"/>
                          <a:ea typeface="+mn-ea"/>
                        </a:rPr>
                        <a:t>色麻町内に多数ある空き家を、当社団の法律・金融・建築・税務・不動産の専門家達が連携して相談に応じると共に空き家バンクに登録させ不動産流通ベースに乗せる事で空き家状態解消を目指す</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60661635"/>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639246668"/>
              </p:ext>
            </p:extLst>
          </p:nvPr>
        </p:nvGraphicFramePr>
        <p:xfrm>
          <a:off x="4347476" y="1830651"/>
          <a:ext cx="4653841" cy="4971186"/>
        </p:xfrm>
        <a:graphic>
          <a:graphicData uri="http://schemas.openxmlformats.org/drawingml/2006/table">
            <a:tbl>
              <a:tblPr firstRow="1" bandRow="1">
                <a:tableStyleId>{5C22544A-7EE6-4342-B048-85BDC9FD1C3A}</a:tableStyleId>
              </a:tblPr>
              <a:tblGrid>
                <a:gridCol w="3464884">
                  <a:extLst>
                    <a:ext uri="{9D8B030D-6E8A-4147-A177-3AD203B41FA5}">
                      <a16:colId xmlns:a16="http://schemas.microsoft.com/office/drawing/2014/main" val="331853674"/>
                    </a:ext>
                  </a:extLst>
                </a:gridCol>
                <a:gridCol w="1188957">
                  <a:extLst>
                    <a:ext uri="{9D8B030D-6E8A-4147-A177-3AD203B41FA5}">
                      <a16:colId xmlns:a16="http://schemas.microsoft.com/office/drawing/2014/main" val="437475412"/>
                    </a:ext>
                  </a:extLst>
                </a:gridCol>
              </a:tblGrid>
              <a:tr h="251119">
                <a:tc gridSpan="2">
                  <a:txBody>
                    <a:bodyPr/>
                    <a:lstStyle/>
                    <a:p>
                      <a:pPr algn="ctr"/>
                      <a:r>
                        <a:rPr kumimoji="1" lang="ja-JP" altLang="en-US" sz="1200" b="1" dirty="0">
                          <a:solidFill>
                            <a:schemeClr val="tx1"/>
                          </a:solidFill>
                          <a:latin typeface="+mn-ea"/>
                          <a:ea typeface="+mn-ea"/>
                        </a:rPr>
                        <a:t>取組内容及び成果</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hMerge="1">
                  <a:txBody>
                    <a:bodyPr/>
                    <a:lstStyle/>
                    <a:p>
                      <a:pPr algn="ctr"/>
                      <a:endParaRPr kumimoji="1" lang="en-US" altLang="ja-JP" sz="1200" b="1"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extLst>
                  <a:ext uri="{0D108BD9-81ED-4DB2-BD59-A6C34878D82A}">
                    <a16:rowId xmlns:a16="http://schemas.microsoft.com/office/drawing/2014/main" val="1789092196"/>
                  </a:ext>
                </a:extLst>
              </a:tr>
              <a:tr h="1121996">
                <a:tc gridSpan="2">
                  <a:txBody>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1" lang="ja-JP" altLang="en-US" sz="1200" dirty="0" smtClean="0">
                          <a:latin typeface="+mn-ea"/>
                          <a:ea typeface="+mn-ea"/>
                        </a:rPr>
                        <a:t>①空き家相談窓口の設置及び基本方針の策定</a:t>
                      </a:r>
                    </a:p>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200" dirty="0" smtClean="0">
                          <a:latin typeface="+mn-ea"/>
                          <a:ea typeface="+mn-ea"/>
                        </a:rPr>
                        <a:t>空き家対策に関する連携　色麻町</a:t>
                      </a:r>
                    </a:p>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200" dirty="0" smtClean="0">
                          <a:latin typeface="+mn-ea"/>
                          <a:ea typeface="+mn-ea"/>
                        </a:rPr>
                        <a:t>相談対応専門家による連携体制の構築</a:t>
                      </a:r>
                    </a:p>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200" dirty="0" smtClean="0">
                          <a:latin typeface="+mn-ea"/>
                          <a:ea typeface="+mn-ea"/>
                        </a:rPr>
                        <a:t>相談会開催に向けて</a:t>
                      </a:r>
                      <a:r>
                        <a:rPr kumimoji="1" lang="en-US" altLang="ja-JP" sz="1200" dirty="0" smtClean="0">
                          <a:latin typeface="+mn-ea"/>
                          <a:ea typeface="+mn-ea"/>
                        </a:rPr>
                        <a:t>DM</a:t>
                      </a:r>
                      <a:r>
                        <a:rPr kumimoji="1" lang="ja-JP" altLang="en-US" sz="1200" dirty="0" smtClean="0">
                          <a:latin typeface="+mn-ea"/>
                          <a:ea typeface="+mn-ea"/>
                        </a:rPr>
                        <a:t>配布および防災無線での相談会開催の案内</a:t>
                      </a:r>
                    </a:p>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200" dirty="0" smtClean="0">
                          <a:latin typeface="+mn-ea"/>
                          <a:ea typeface="+mn-ea"/>
                        </a:rPr>
                        <a:t>復興支援士業ネットワークによるワンストップとした相談会開催</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000" b="0" dirty="0">
                        <a:solidFill>
                          <a:schemeClr val="tx1"/>
                        </a:solidFill>
                        <a:latin typeface="+mn-ea"/>
                        <a:ea typeface="+mn-ea"/>
                      </a:endParaRPr>
                    </a:p>
                  </a:txBody>
                  <a:tcPr marL="36000" marR="36000" marT="36000" marB="36000" anchor="ctr" anchorCtr="1">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2650827"/>
                  </a:ext>
                </a:extLst>
              </a:tr>
              <a:tr h="1332208">
                <a:tc>
                  <a:txBody>
                    <a:bodyPr/>
                    <a:lstStyle/>
                    <a:p>
                      <a:pPr marL="0" marR="0" lvl="0" indent="0" algn="l" defTabSz="91439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n-ea"/>
                          <a:ea typeface="+mn-ea"/>
                        </a:rPr>
                        <a:t>②空き家問題に関するよろず相談会の開催</a:t>
                      </a:r>
                      <a:endParaRPr kumimoji="1" lang="en-US" altLang="ja-JP" sz="1200" dirty="0" smtClean="0">
                        <a:latin typeface="+mn-ea"/>
                        <a:ea typeface="+mn-ea"/>
                      </a:endParaRPr>
                    </a:p>
                    <a:p>
                      <a:pPr marL="171450" marR="0" lvl="0" indent="-171450" algn="l" defTabSz="9143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1" dirty="0" smtClean="0">
                          <a:latin typeface="+mn-ea"/>
                          <a:ea typeface="+mn-ea"/>
                        </a:rPr>
                        <a:t>相談会</a:t>
                      </a:r>
                      <a:r>
                        <a:rPr kumimoji="1" lang="en-US" altLang="ja-JP" sz="1200" b="1" dirty="0" smtClean="0">
                          <a:latin typeface="+mn-ea"/>
                          <a:ea typeface="+mn-ea"/>
                        </a:rPr>
                        <a:t>4</a:t>
                      </a:r>
                      <a:r>
                        <a:rPr kumimoji="1" lang="ja-JP" altLang="en-US" sz="1200" b="1" dirty="0" smtClean="0">
                          <a:latin typeface="+mn-ea"/>
                          <a:ea typeface="+mn-ea"/>
                        </a:rPr>
                        <a:t>回実施。相談件数</a:t>
                      </a:r>
                      <a:r>
                        <a:rPr kumimoji="1" lang="en-US" altLang="ja-JP" sz="1200" b="1" dirty="0" smtClean="0">
                          <a:latin typeface="+mn-ea"/>
                          <a:ea typeface="+mn-ea"/>
                        </a:rPr>
                        <a:t>20</a:t>
                      </a:r>
                      <a:r>
                        <a:rPr kumimoji="1" lang="ja-JP" altLang="en-US" sz="1200" b="1" dirty="0" smtClean="0">
                          <a:latin typeface="+mn-ea"/>
                          <a:ea typeface="+mn-ea"/>
                        </a:rPr>
                        <a:t>件 延</a:t>
                      </a:r>
                      <a:r>
                        <a:rPr kumimoji="1" lang="en-US" altLang="ja-JP" sz="1200" b="1" dirty="0" smtClean="0">
                          <a:latin typeface="+mn-ea"/>
                          <a:ea typeface="+mn-ea"/>
                        </a:rPr>
                        <a:t>26</a:t>
                      </a:r>
                      <a:r>
                        <a:rPr kumimoji="1" lang="ja-JP" altLang="en-US" sz="1200" b="1" dirty="0" smtClean="0">
                          <a:latin typeface="+mn-ea"/>
                          <a:ea typeface="+mn-ea"/>
                        </a:rPr>
                        <a:t>件</a:t>
                      </a:r>
                      <a:r>
                        <a:rPr kumimoji="1" lang="ja-JP" altLang="en-US" sz="1200" b="1" baseline="0" dirty="0" smtClean="0">
                          <a:latin typeface="+mn-ea"/>
                          <a:ea typeface="+mn-ea"/>
                        </a:rPr>
                        <a:t> </a:t>
                      </a:r>
                      <a:r>
                        <a:rPr kumimoji="1" lang="ja-JP" altLang="en-US" sz="1200" b="1" dirty="0" smtClean="0">
                          <a:latin typeface="+mn-ea"/>
                          <a:ea typeface="+mn-ea"/>
                        </a:rPr>
                        <a:t>空き家解消</a:t>
                      </a:r>
                      <a:r>
                        <a:rPr kumimoji="1" lang="en-US" altLang="ja-JP" sz="1200" b="1" dirty="0" smtClean="0">
                          <a:latin typeface="+mn-ea"/>
                          <a:ea typeface="+mn-ea"/>
                        </a:rPr>
                        <a:t>2</a:t>
                      </a:r>
                      <a:r>
                        <a:rPr kumimoji="1" lang="ja-JP" altLang="en-US" sz="1200" b="1" dirty="0" smtClean="0">
                          <a:latin typeface="+mn-ea"/>
                          <a:ea typeface="+mn-ea"/>
                        </a:rPr>
                        <a:t>件　空き家バンク登録</a:t>
                      </a:r>
                      <a:r>
                        <a:rPr kumimoji="1" lang="en-US" altLang="ja-JP" sz="1200" b="1" dirty="0" smtClean="0">
                          <a:latin typeface="+mn-ea"/>
                          <a:ea typeface="+mn-ea"/>
                        </a:rPr>
                        <a:t>5</a:t>
                      </a:r>
                      <a:r>
                        <a:rPr kumimoji="1" lang="ja-JP" altLang="en-US" sz="1200" b="1" dirty="0" smtClean="0">
                          <a:latin typeface="+mn-ea"/>
                          <a:ea typeface="+mn-ea"/>
                        </a:rPr>
                        <a:t>件　除却見込</a:t>
                      </a:r>
                      <a:r>
                        <a:rPr kumimoji="1" lang="en-US" altLang="ja-JP" sz="1200" b="1" dirty="0" smtClean="0">
                          <a:latin typeface="+mn-ea"/>
                          <a:ea typeface="+mn-ea"/>
                        </a:rPr>
                        <a:t>1</a:t>
                      </a:r>
                      <a:r>
                        <a:rPr kumimoji="1" lang="ja-JP" altLang="en-US" sz="1200" b="1" dirty="0" smtClean="0">
                          <a:latin typeface="+mn-ea"/>
                          <a:ea typeface="+mn-ea"/>
                        </a:rPr>
                        <a:t>件　売却見込</a:t>
                      </a:r>
                      <a:r>
                        <a:rPr kumimoji="1" lang="en-US" altLang="ja-JP" sz="1200" b="1" dirty="0" smtClean="0">
                          <a:latin typeface="+mn-ea"/>
                          <a:ea typeface="+mn-ea"/>
                        </a:rPr>
                        <a:t>2</a:t>
                      </a:r>
                      <a:r>
                        <a:rPr kumimoji="1" lang="ja-JP" altLang="en-US" sz="1200" b="1" dirty="0" smtClean="0">
                          <a:latin typeface="+mn-ea"/>
                          <a:ea typeface="+mn-ea"/>
                        </a:rPr>
                        <a:t>件 遺産分割協議書作成中</a:t>
                      </a:r>
                      <a:r>
                        <a:rPr kumimoji="1" lang="en-US" altLang="ja-JP" sz="1200" b="1" dirty="0" smtClean="0">
                          <a:latin typeface="+mn-ea"/>
                          <a:ea typeface="+mn-ea"/>
                        </a:rPr>
                        <a:t>3</a:t>
                      </a:r>
                      <a:r>
                        <a:rPr kumimoji="1" lang="ja-JP" altLang="en-US" sz="1200" b="1" dirty="0" smtClean="0">
                          <a:latin typeface="+mn-ea"/>
                          <a:ea typeface="+mn-ea"/>
                        </a:rPr>
                        <a:t>件</a:t>
                      </a:r>
                      <a:endParaRPr kumimoji="1" lang="en-US" altLang="ja-JP" sz="1200" b="1" dirty="0" smtClean="0">
                        <a:latin typeface="+mn-ea"/>
                        <a:ea typeface="+mn-ea"/>
                      </a:endParaRPr>
                    </a:p>
                    <a:p>
                      <a:pPr marL="171450" marR="0" lvl="0" indent="-171450" algn="l" defTabSz="9143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1" dirty="0" smtClean="0">
                          <a:latin typeface="+mn-ea"/>
                          <a:ea typeface="+mn-ea"/>
                        </a:rPr>
                        <a:t>空き家が出ない様相続登記の徹底や空き家バンクへの登録を主眼とし、空き家発生予防の見地から成年後見、遺言書の作成等の指導も併せて実施。</a:t>
                      </a:r>
                    </a:p>
                  </a:txBody>
                  <a:tcPr marL="36000" marR="36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dirty="0" smtClean="0">
                          <a:latin typeface="+mn-ea"/>
                          <a:ea typeface="+mn-ea"/>
                        </a:rPr>
                        <a:t>写真</a:t>
                      </a:r>
                    </a:p>
                  </a:txBody>
                  <a:tcPr marL="36000" marR="36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55390477"/>
                  </a:ext>
                </a:extLst>
              </a:tr>
              <a:tr h="1332208">
                <a:tc>
                  <a:txBody>
                    <a:bodyPr/>
                    <a:lstStyle/>
                    <a:p>
                      <a:pPr algn="l"/>
                      <a:r>
                        <a:rPr kumimoji="1" lang="ja-JP" altLang="en-US" sz="1200" dirty="0" smtClean="0">
                          <a:latin typeface="+mn-ea"/>
                          <a:ea typeface="+mn-ea"/>
                        </a:rPr>
                        <a:t>③物件調査及び調査を踏まえて対応策の提案</a:t>
                      </a:r>
                    </a:p>
                    <a:p>
                      <a:pPr marL="171450" indent="-171450" algn="l">
                        <a:buFont typeface="Arial" panose="020B0604020202020204" pitchFamily="34" charset="0"/>
                        <a:buChar char="•"/>
                      </a:pPr>
                      <a:r>
                        <a:rPr kumimoji="1" lang="ja-JP" altLang="en-US" sz="1200" b="1" dirty="0" smtClean="0">
                          <a:latin typeface="+mn-ea"/>
                          <a:ea typeface="+mn-ea"/>
                        </a:rPr>
                        <a:t>相談会をうけ、空き家所有者から物件調査の依頼への対応と物件調査をした上で対応策を提案</a:t>
                      </a:r>
                      <a:endParaRPr kumimoji="1" lang="en-US" altLang="ja-JP" sz="1200" b="1" dirty="0" smtClean="0">
                        <a:latin typeface="+mn-ea"/>
                        <a:ea typeface="+mn-ea"/>
                      </a:endParaRPr>
                    </a:p>
                    <a:p>
                      <a:pPr marL="171450" indent="-171450" algn="l">
                        <a:buFont typeface="Arial" panose="020B0604020202020204" pitchFamily="34" charset="0"/>
                        <a:buChar char="•"/>
                      </a:pPr>
                      <a:r>
                        <a:rPr kumimoji="1" lang="ja-JP" altLang="en-US" sz="1200" b="1" dirty="0" smtClean="0">
                          <a:latin typeface="+mn-ea"/>
                          <a:ea typeface="+mn-ea"/>
                        </a:rPr>
                        <a:t>代表的な成果として相談会を通じて空き家バンクへの登録をした物件を地元高校野球部関係者と保護者・行政が連携して野球部員の寮として活用する事となった。住教育への活用</a:t>
                      </a:r>
                    </a:p>
                  </a:txBody>
                  <a:tcPr marL="36000" marR="36000" marT="36000" marB="36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dirty="0" smtClean="0">
                          <a:latin typeface="+mn-ea"/>
                          <a:ea typeface="+mn-ea"/>
                        </a:rPr>
                        <a:t>写真</a:t>
                      </a:r>
                      <a:endParaRPr kumimoji="1" lang="en-US" altLang="ja-JP" sz="1200" dirty="0">
                        <a:latin typeface="+mn-ea"/>
                        <a:ea typeface="+mn-ea"/>
                      </a:endParaRPr>
                    </a:p>
                  </a:txBody>
                  <a:tcPr marL="36000" marR="36000" marT="36000" marB="36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361905"/>
                  </a:ext>
                </a:extLst>
              </a:tr>
              <a:tr h="873186">
                <a:tc>
                  <a:txBody>
                    <a:bodyPr/>
                    <a:lstStyle/>
                    <a:p>
                      <a:pPr algn="l"/>
                      <a:r>
                        <a:rPr kumimoji="1" lang="ja-JP" altLang="en-US" sz="1200" dirty="0" smtClean="0">
                          <a:latin typeface="+mn-ea"/>
                          <a:ea typeface="+mn-ea"/>
                        </a:rPr>
                        <a:t>④空き家探検ツアーの開催　</a:t>
                      </a:r>
                      <a:r>
                        <a:rPr kumimoji="1" lang="en-US" altLang="ja-JP" sz="1200" dirty="0" smtClean="0">
                          <a:latin typeface="+mn-ea"/>
                          <a:ea typeface="+mn-ea"/>
                        </a:rPr>
                        <a:t>1</a:t>
                      </a:r>
                      <a:r>
                        <a:rPr kumimoji="1" lang="ja-JP" altLang="en-US" sz="1200" dirty="0" smtClean="0">
                          <a:latin typeface="+mn-ea"/>
                          <a:ea typeface="+mn-ea"/>
                        </a:rPr>
                        <a:t>回実施</a:t>
                      </a:r>
                      <a:endParaRPr kumimoji="1" lang="en-US" altLang="ja-JP" sz="1200" dirty="0" smtClean="0">
                        <a:latin typeface="+mn-ea"/>
                        <a:ea typeface="+mn-ea"/>
                      </a:endParaRPr>
                    </a:p>
                    <a:p>
                      <a:pPr marL="171450" indent="-171450" algn="l">
                        <a:buFont typeface="Arial" panose="020B0604020202020204" pitchFamily="34" charset="0"/>
                        <a:buChar char="•"/>
                      </a:pPr>
                      <a:r>
                        <a:rPr kumimoji="1" lang="ja-JP" altLang="en-US" sz="1200" dirty="0" smtClean="0">
                          <a:latin typeface="+mn-ea"/>
                          <a:ea typeface="+mn-ea"/>
                        </a:rPr>
                        <a:t>空き家を売却・賃貸する際にどの部分に注意が必要か建築士・宅建士の者が講師となり売主・買主・貸家・借家の立場から建物を見てポイントを解説。</a:t>
                      </a:r>
                      <a:endParaRPr kumimoji="1" lang="en-US" altLang="ja-JP" sz="1200" dirty="0" smtClean="0">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dirty="0" smtClean="0">
                          <a:latin typeface="+mn-ea"/>
                          <a:ea typeface="+mn-ea"/>
                        </a:rPr>
                        <a:t>写真</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56098739"/>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1152582358"/>
              </p:ext>
            </p:extLst>
          </p:nvPr>
        </p:nvGraphicFramePr>
        <p:xfrm>
          <a:off x="134245" y="2733532"/>
          <a:ext cx="4104456" cy="4007836"/>
        </p:xfrm>
        <a:graphic>
          <a:graphicData uri="http://schemas.openxmlformats.org/drawingml/2006/table">
            <a:tbl>
              <a:tblPr firstRow="1" bandRow="1">
                <a:tableStyleId>{5C22544A-7EE6-4342-B048-85BDC9FD1C3A}</a:tableStyleId>
              </a:tblPr>
              <a:tblGrid>
                <a:gridCol w="792088">
                  <a:extLst>
                    <a:ext uri="{9D8B030D-6E8A-4147-A177-3AD203B41FA5}">
                      <a16:colId xmlns:a16="http://schemas.microsoft.com/office/drawing/2014/main" val="2776354826"/>
                    </a:ext>
                  </a:extLst>
                </a:gridCol>
                <a:gridCol w="3312368">
                  <a:extLst>
                    <a:ext uri="{9D8B030D-6E8A-4147-A177-3AD203B41FA5}">
                      <a16:colId xmlns:a16="http://schemas.microsoft.com/office/drawing/2014/main" val="240280096"/>
                    </a:ext>
                  </a:extLst>
                </a:gridCol>
              </a:tblGrid>
              <a:tr h="43868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活動地域</a:t>
                      </a:r>
                      <a:endParaRPr kumimoji="1" lang="en-US" altLang="ja-JP" sz="1200" b="1"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marL="0" indent="0" algn="l">
                        <a:buFont typeface="Wingdings" panose="05000000000000000000" pitchFamily="2" charset="2"/>
                        <a:buNone/>
                      </a:pPr>
                      <a:r>
                        <a:rPr kumimoji="1" lang="zh-TW" altLang="en-US" sz="1200" b="0" dirty="0" smtClean="0">
                          <a:solidFill>
                            <a:schemeClr val="tx1"/>
                          </a:solidFill>
                          <a:latin typeface="+mn-ea"/>
                          <a:ea typeface="+mn-ea"/>
                        </a:rPr>
                        <a:t>宮城県加美郡色麻町</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5619653"/>
                  </a:ext>
                </a:extLst>
              </a:tr>
              <a:tr h="3569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事業</a:t>
                      </a:r>
                      <a:endParaRPr kumimoji="1" lang="en-US" altLang="ja-JP" sz="1200" b="1" dirty="0">
                        <a:solidFill>
                          <a:schemeClr val="tx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スキーム</a:t>
                      </a:r>
                      <a:endParaRPr kumimoji="1" lang="en-US" altLang="ja-JP" sz="1200" b="1"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marL="0" indent="0" algn="l">
                        <a:buFont typeface="Wingdings" panose="05000000000000000000" pitchFamily="2" charset="2"/>
                        <a:buNone/>
                      </a:pPr>
                      <a:endParaRPr kumimoji="1" lang="ja-JP" altLang="en-US" sz="1200" b="0" dirty="0">
                        <a:solidFill>
                          <a:schemeClr val="tx1"/>
                        </a:solidFill>
                        <a:latin typeface="HGPｺﾞｼｯｸM" panose="020B0600000000000000" pitchFamily="50" charset="-128"/>
                        <a:ea typeface="HGPｺﾞｼｯｸM" panose="020B0600000000000000" pitchFamily="50" charset="-128"/>
                      </a:endParaRPr>
                    </a:p>
                  </a:txBody>
                  <a:tcPr marL="36000" marR="36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57497281"/>
                  </a:ext>
                </a:extLst>
              </a:tr>
            </a:tbl>
          </a:graphicData>
        </a:graphic>
      </p:graphicFrame>
      <p:graphicFrame>
        <p:nvGraphicFramePr>
          <p:cNvPr id="25" name="表 24"/>
          <p:cNvGraphicFramePr>
            <a:graphicFrameLocks noGrp="1"/>
          </p:cNvGraphicFramePr>
          <p:nvPr>
            <p:extLst>
              <p:ext uri="{D42A27DB-BD31-4B8C-83A1-F6EECF244321}">
                <p14:modId xmlns:p14="http://schemas.microsoft.com/office/powerpoint/2010/main" val="671729326"/>
              </p:ext>
            </p:extLst>
          </p:nvPr>
        </p:nvGraphicFramePr>
        <p:xfrm>
          <a:off x="107505" y="1154463"/>
          <a:ext cx="4131196" cy="1536527"/>
        </p:xfrm>
        <a:graphic>
          <a:graphicData uri="http://schemas.openxmlformats.org/drawingml/2006/table">
            <a:tbl>
              <a:tblPr firstRow="1">
                <a:tableStyleId>{5C22544A-7EE6-4342-B048-85BDC9FD1C3A}</a:tableStyleId>
              </a:tblPr>
              <a:tblGrid>
                <a:gridCol w="81882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288449">
                <a:tc gridSpan="2">
                  <a:txBody>
                    <a:bodyPr/>
                    <a:lstStyle/>
                    <a:p>
                      <a:pPr algn="ctr"/>
                      <a:r>
                        <a:rPr kumimoji="1" lang="ja-JP" altLang="en-US" sz="1200" b="1" dirty="0">
                          <a:solidFill>
                            <a:schemeClr val="tx1"/>
                          </a:solidFill>
                          <a:latin typeface="+mn-ea"/>
                          <a:ea typeface="+mn-ea"/>
                        </a:rPr>
                        <a:t>事業者</a:t>
                      </a:r>
                      <a:r>
                        <a:rPr kumimoji="1" lang="ja-JP" altLang="en-US" sz="1200" b="1" kern="1200" dirty="0">
                          <a:solidFill>
                            <a:schemeClr val="tx1"/>
                          </a:solidFill>
                          <a:latin typeface="+mn-ea"/>
                          <a:ea typeface="+mn-ea"/>
                          <a:cs typeface="+mn-cs"/>
                        </a:rPr>
                        <a:t>情報</a:t>
                      </a:r>
                    </a:p>
                  </a:txBody>
                  <a:tcPr marL="36000" marR="36000" marT="36000" marB="36000" anchor="ctr">
                    <a:lnB w="38100" cap="flat" cmpd="sng" algn="ctr">
                      <a:solidFill>
                        <a:schemeClr val="bg1"/>
                      </a:solidFill>
                      <a:prstDash val="solid"/>
                      <a:round/>
                      <a:headEnd type="none" w="med" len="med"/>
                      <a:tailEnd type="none" w="med" len="med"/>
                    </a:lnB>
                    <a:solidFill>
                      <a:srgbClr val="9ED3D7"/>
                    </a:solidFill>
                  </a:tcPr>
                </a:tc>
                <a:tc hMerge="1">
                  <a:txBody>
                    <a:bodyPr/>
                    <a:lstStyle/>
                    <a:p>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9092196"/>
                  </a:ext>
                </a:extLst>
              </a:tr>
              <a:tr h="270106">
                <a:tc>
                  <a:txBody>
                    <a:bodyPr/>
                    <a:lstStyle/>
                    <a:p>
                      <a:pPr algn="ctr"/>
                      <a:r>
                        <a:rPr kumimoji="1" lang="ja-JP" altLang="en-US" sz="1200" b="1" dirty="0">
                          <a:solidFill>
                            <a:schemeClr val="tx1"/>
                          </a:solidFill>
                          <a:latin typeface="+mn-ea"/>
                          <a:ea typeface="+mn-ea"/>
                        </a:rPr>
                        <a:t>団体名</a:t>
                      </a:r>
                    </a:p>
                  </a:txBody>
                  <a:tcPr marL="36000" marR="36000" marT="36000" marB="3600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85000"/>
                      </a:schemeClr>
                    </a:solidFill>
                  </a:tcPr>
                </a:tc>
                <a:tc>
                  <a:txBody>
                    <a:bodyPr/>
                    <a:lstStyle/>
                    <a:p>
                      <a:r>
                        <a:rPr kumimoji="1" lang="ja-JP" altLang="en-US" sz="1200" b="0" dirty="0" smtClean="0">
                          <a:solidFill>
                            <a:schemeClr val="tx1"/>
                          </a:solidFill>
                          <a:latin typeface="+mn-ea"/>
                          <a:ea typeface="+mn-ea"/>
                        </a:rPr>
                        <a:t>一般社団法人復興支援士業ネットワーク</a:t>
                      </a:r>
                    </a:p>
                  </a:txBody>
                  <a:tcPr marL="36000" marR="36000" marT="36000" marB="3600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40619422"/>
                  </a:ext>
                </a:extLst>
              </a:tr>
              <a:tr h="270106">
                <a:tc>
                  <a:txBody>
                    <a:bodyPr/>
                    <a:lstStyle/>
                    <a:p>
                      <a:pPr algn="ctr"/>
                      <a:r>
                        <a:rPr kumimoji="1" lang="ja-JP" altLang="en-US" sz="1200" b="1" dirty="0">
                          <a:solidFill>
                            <a:schemeClr val="tx1"/>
                          </a:solidFill>
                          <a:latin typeface="+mn-ea"/>
                          <a:ea typeface="+mn-ea"/>
                        </a:rPr>
                        <a:t>所在地</a:t>
                      </a:r>
                    </a:p>
                  </a:txBody>
                  <a:tcPr marL="36000" marR="36000" marT="36000" marB="3600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85000"/>
                      </a:schemeClr>
                    </a:solidFill>
                  </a:tcPr>
                </a:tc>
                <a:tc>
                  <a:txBody>
                    <a:bodyPr/>
                    <a:lstStyle/>
                    <a:p>
                      <a:r>
                        <a:rPr kumimoji="1" lang="ja-JP" altLang="en-US" sz="1200" b="0" dirty="0" smtClean="0">
                          <a:solidFill>
                            <a:schemeClr val="tx1"/>
                          </a:solidFill>
                          <a:latin typeface="+mn-ea"/>
                          <a:ea typeface="+mn-ea"/>
                        </a:rPr>
                        <a:t>宮城県仙台市宮城野区二の森２－２０</a:t>
                      </a:r>
                    </a:p>
                  </a:txBody>
                  <a:tcPr marL="36000" marR="36000" marT="36000" marB="3600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60661635"/>
                  </a:ext>
                </a:extLst>
              </a:tr>
              <a:tr h="270106">
                <a:tc>
                  <a:txBody>
                    <a:bodyPr/>
                    <a:lstStyle/>
                    <a:p>
                      <a:pPr algn="ctr"/>
                      <a:r>
                        <a:rPr kumimoji="1" lang="ja-JP" altLang="en-US" sz="1200" b="1" dirty="0">
                          <a:latin typeface="+mn-ea"/>
                          <a:ea typeface="+mn-ea"/>
                        </a:rPr>
                        <a:t>設立時期</a:t>
                      </a:r>
                      <a:endParaRPr kumimoji="1" lang="ja-JP" altLang="en-US" sz="1200" b="1" dirty="0">
                        <a:solidFill>
                          <a:schemeClr val="tx1"/>
                        </a:solidFill>
                        <a:latin typeface="+mn-ea"/>
                        <a:ea typeface="+mn-ea"/>
                      </a:endParaRPr>
                    </a:p>
                  </a:txBody>
                  <a:tcPr marL="36000" marR="36000" marT="36000" marB="3600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85000"/>
                      </a:schemeClr>
                    </a:solidFill>
                  </a:tcPr>
                </a:tc>
                <a:tc>
                  <a:txBody>
                    <a:bodyPr/>
                    <a:lstStyle/>
                    <a:p>
                      <a:pPr algn="l"/>
                      <a:r>
                        <a:rPr kumimoji="1" lang="ja-JP" altLang="en-US" sz="1200" b="0" dirty="0" smtClean="0">
                          <a:solidFill>
                            <a:schemeClr val="tx1"/>
                          </a:solidFill>
                          <a:latin typeface="+mn-ea"/>
                          <a:ea typeface="+mn-ea"/>
                        </a:rPr>
                        <a:t>２０１２年６月</a:t>
                      </a:r>
                    </a:p>
                  </a:txBody>
                  <a:tcPr marL="36000" marR="36000" marT="36000" marB="3600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72119421"/>
                  </a:ext>
                </a:extLst>
              </a:tr>
              <a:tr h="414522">
                <a:tc>
                  <a:txBody>
                    <a:bodyPr/>
                    <a:lstStyle/>
                    <a:p>
                      <a:pPr algn="ctr"/>
                      <a:r>
                        <a:rPr kumimoji="1" lang="ja-JP" altLang="en-US" sz="1200" b="1" dirty="0">
                          <a:solidFill>
                            <a:schemeClr val="tx1"/>
                          </a:solidFill>
                          <a:latin typeface="+mn-ea"/>
                          <a:ea typeface="+mn-ea"/>
                        </a:rPr>
                        <a:t>団体ＨＰ</a:t>
                      </a:r>
                    </a:p>
                  </a:txBody>
                  <a:tcPr marL="36000" marR="36000" marT="36000" marB="3600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85000"/>
                      </a:schemeClr>
                    </a:solidFill>
                  </a:tcPr>
                </a:tc>
                <a:tc>
                  <a:txBody>
                    <a:bodyPr/>
                    <a:lstStyle/>
                    <a:p>
                      <a:r>
                        <a:rPr kumimoji="1" lang="en-US" altLang="ja-JP" sz="1200" b="0" dirty="0" smtClean="0">
                          <a:solidFill>
                            <a:schemeClr val="tx1"/>
                          </a:solidFill>
                          <a:latin typeface="+mn-ea"/>
                          <a:ea typeface="+mn-ea"/>
                        </a:rPr>
                        <a:t>http://xn--pckwbps6o0cv978arjlvmj87cnvqtn8e.com</a:t>
                      </a:r>
                    </a:p>
                  </a:txBody>
                  <a:tcPr marL="36000" marR="36000" marT="36000" marB="3600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61429419"/>
                  </a:ext>
                </a:extLst>
              </a:tr>
            </a:tbl>
          </a:graphicData>
        </a:graphic>
      </p:graphicFrame>
      <p:sp>
        <p:nvSpPr>
          <p:cNvPr id="28" name="Rectangle 2"/>
          <p:cNvSpPr txBox="1">
            <a:spLocks noChangeArrowheads="1"/>
          </p:cNvSpPr>
          <p:nvPr/>
        </p:nvSpPr>
        <p:spPr bwMode="auto">
          <a:xfrm>
            <a:off x="0" y="-72208"/>
            <a:ext cx="6228184"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2400" dirty="0"/>
              <a:t>一般社団法人復興支援士業ネットワーク</a:t>
            </a:r>
          </a:p>
        </p:txBody>
      </p:sp>
      <p:sp>
        <p:nvSpPr>
          <p:cNvPr id="37" name="角丸四角形 36"/>
          <p:cNvSpPr/>
          <p:nvPr/>
        </p:nvSpPr>
        <p:spPr>
          <a:xfrm>
            <a:off x="975128" y="3204340"/>
            <a:ext cx="1577838" cy="153207"/>
          </a:xfrm>
          <a:prstGeom prst="round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endParaRPr kumimoji="1" lang="ja-JP" altLang="en-US" sz="1000" dirty="0"/>
          </a:p>
        </p:txBody>
      </p:sp>
      <p:sp>
        <p:nvSpPr>
          <p:cNvPr id="4" name="テキスト ボックス 3"/>
          <p:cNvSpPr txBox="1"/>
          <p:nvPr/>
        </p:nvSpPr>
        <p:spPr>
          <a:xfrm>
            <a:off x="899592" y="3183572"/>
            <a:ext cx="3291748" cy="215444"/>
          </a:xfrm>
          <a:prstGeom prst="rect">
            <a:avLst/>
          </a:prstGeom>
          <a:noFill/>
        </p:spPr>
        <p:txBody>
          <a:bodyPr wrap="square" rtlCol="0">
            <a:spAutoFit/>
          </a:bodyPr>
          <a:lstStyle/>
          <a:p>
            <a:r>
              <a:rPr kumimoji="1" lang="ja-JP" altLang="en-US" sz="800" dirty="0"/>
              <a:t>凡例　　　　　　</a:t>
            </a:r>
            <a:r>
              <a:rPr kumimoji="1" lang="en-US" altLang="ja-JP" sz="800" dirty="0"/>
              <a:t>…</a:t>
            </a:r>
            <a:r>
              <a:rPr kumimoji="1" lang="ja-JP" altLang="en-US" sz="800" dirty="0"/>
              <a:t>実施</a:t>
            </a:r>
            <a:r>
              <a:rPr lang="ja-JP" altLang="en-US" sz="800" dirty="0"/>
              <a:t>事業者</a:t>
            </a:r>
            <a:r>
              <a:rPr kumimoji="1" lang="ja-JP" altLang="en-US" sz="800" dirty="0"/>
              <a:t>　　　　　　</a:t>
            </a:r>
            <a:r>
              <a:rPr kumimoji="1" lang="en-US" altLang="ja-JP" sz="800" dirty="0"/>
              <a:t>…</a:t>
            </a:r>
            <a:r>
              <a:rPr kumimoji="1" lang="ja-JP" altLang="en-US" sz="800" dirty="0"/>
              <a:t>自治体　　　　　</a:t>
            </a:r>
            <a:r>
              <a:rPr kumimoji="1" lang="en-US" altLang="ja-JP" sz="800" dirty="0"/>
              <a:t>…</a:t>
            </a:r>
            <a:r>
              <a:rPr lang="ja-JP" altLang="en-US" sz="800" dirty="0"/>
              <a:t>その他連携先</a:t>
            </a:r>
            <a:endParaRPr kumimoji="1" lang="ja-JP" altLang="en-US" sz="800" dirty="0"/>
          </a:p>
        </p:txBody>
      </p:sp>
      <p:sp>
        <p:nvSpPr>
          <p:cNvPr id="38" name="角丸四角形 37"/>
          <p:cNvSpPr/>
          <p:nvPr/>
        </p:nvSpPr>
        <p:spPr>
          <a:xfrm>
            <a:off x="1255597" y="3227623"/>
            <a:ext cx="305623" cy="11900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en-US" altLang="ja-JP" sz="1100" dirty="0">
              <a:solidFill>
                <a:schemeClr val="tx1"/>
              </a:solidFill>
              <a:latin typeface="+mn-ea"/>
            </a:endParaRPr>
          </a:p>
        </p:txBody>
      </p:sp>
      <p:sp>
        <p:nvSpPr>
          <p:cNvPr id="39" name="角丸四角形 38"/>
          <p:cNvSpPr/>
          <p:nvPr/>
        </p:nvSpPr>
        <p:spPr>
          <a:xfrm>
            <a:off x="2305071" y="3228782"/>
            <a:ext cx="288971" cy="113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dirty="0">
              <a:solidFill>
                <a:schemeClr val="tx1"/>
              </a:solidFill>
              <a:latin typeface="+mn-ea"/>
            </a:endParaRPr>
          </a:p>
        </p:txBody>
      </p:sp>
      <p:sp>
        <p:nvSpPr>
          <p:cNvPr id="40" name="角丸四角形 39"/>
          <p:cNvSpPr/>
          <p:nvPr/>
        </p:nvSpPr>
        <p:spPr>
          <a:xfrm>
            <a:off x="3063135" y="3241190"/>
            <a:ext cx="288480" cy="112300"/>
          </a:xfrm>
          <a:prstGeom prst="roundRect">
            <a:avLst/>
          </a:prstGeom>
          <a:solidFill>
            <a:schemeClr val="accent6">
              <a:lumMod val="20000"/>
              <a:lumOff val="80000"/>
            </a:schemeClr>
          </a:solidFill>
          <a:ln w="19050" cap="flat" cmpd="sng" algn="ctr">
            <a:solidFill>
              <a:srgbClr val="333399"/>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rtlCol="0" anchor="ctr"/>
          <a:lstStyle/>
          <a:p>
            <a:pPr algn="ctr"/>
            <a:endParaRPr lang="ja-JP" altLang="en-US" sz="700" b="1" dirty="0">
              <a:solidFill>
                <a:srgbClr val="333399"/>
              </a:solidFill>
              <a:latin typeface="+mn-ea"/>
            </a:endParaRPr>
          </a:p>
        </p:txBody>
      </p:sp>
      <p:sp>
        <p:nvSpPr>
          <p:cNvPr id="6" name="正方形/長方形 5">
            <a:extLst>
              <a:ext uri="{FF2B5EF4-FFF2-40B4-BE49-F238E27FC236}">
                <a16:creationId xmlns:a16="http://schemas.microsoft.com/office/drawing/2014/main" id="{CFCE4888-CBD6-FEA5-E567-26F446DA5BBF}"/>
              </a:ext>
            </a:extLst>
          </p:cNvPr>
          <p:cNvSpPr/>
          <p:nvPr/>
        </p:nvSpPr>
        <p:spPr>
          <a:xfrm>
            <a:off x="7812360" y="47496"/>
            <a:ext cx="1237136" cy="37096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rgbClr val="FF0000"/>
                </a:solidFill>
              </a:rPr>
              <a:t>別添資料４</a:t>
            </a:r>
            <a:endParaRPr kumimoji="1" lang="ja-JP" altLang="en-US" sz="1400" b="1" dirty="0">
              <a:solidFill>
                <a:srgbClr val="FF0000"/>
              </a:solidFill>
            </a:endParaRPr>
          </a:p>
        </p:txBody>
      </p:sp>
      <p:sp>
        <p:nvSpPr>
          <p:cNvPr id="14" name="正方形/長方形 13">
            <a:extLst>
              <a:ext uri="{FF2B5EF4-FFF2-40B4-BE49-F238E27FC236}">
                <a16:creationId xmlns:a16="http://schemas.microsoft.com/office/drawing/2014/main" id="{CFCE4888-CBD6-FEA5-E567-26F446DA5BBF}"/>
              </a:ext>
            </a:extLst>
          </p:cNvPr>
          <p:cNvSpPr/>
          <p:nvPr/>
        </p:nvSpPr>
        <p:spPr>
          <a:xfrm>
            <a:off x="4991048" y="1268111"/>
            <a:ext cx="3829424" cy="37096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rgbClr val="FF0000"/>
                </a:solidFill>
              </a:rPr>
              <a:t>事務局使用欄</a:t>
            </a:r>
            <a:endParaRPr kumimoji="1" lang="ja-JP" altLang="en-US" sz="1400" b="1" dirty="0">
              <a:solidFill>
                <a:srgbClr val="FF0000"/>
              </a:solidFill>
            </a:endParaRPr>
          </a:p>
        </p:txBody>
      </p:sp>
      <p:grpSp>
        <p:nvGrpSpPr>
          <p:cNvPr id="15" name="グループ化 14"/>
          <p:cNvGrpSpPr/>
          <p:nvPr/>
        </p:nvGrpSpPr>
        <p:grpSpPr>
          <a:xfrm>
            <a:off x="946205" y="3543686"/>
            <a:ext cx="3151322" cy="2550852"/>
            <a:chOff x="656452" y="1909479"/>
            <a:chExt cx="3259111" cy="2829012"/>
          </a:xfrm>
        </p:grpSpPr>
        <p:sp>
          <p:nvSpPr>
            <p:cNvPr id="16" name="正方形/長方形 15"/>
            <p:cNvSpPr/>
            <p:nvPr/>
          </p:nvSpPr>
          <p:spPr>
            <a:xfrm>
              <a:off x="804015" y="1909479"/>
              <a:ext cx="972108" cy="28803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相談者</a:t>
              </a:r>
              <a:endParaRPr kumimoji="1" lang="ja-JP" altLang="en-US" sz="1200" dirty="0">
                <a:solidFill>
                  <a:schemeClr val="tx1"/>
                </a:solidFill>
              </a:endParaRPr>
            </a:p>
          </p:txBody>
        </p:sp>
        <p:sp>
          <p:nvSpPr>
            <p:cNvPr id="17" name="角丸四角形 16"/>
            <p:cNvSpPr/>
            <p:nvPr/>
          </p:nvSpPr>
          <p:spPr>
            <a:xfrm>
              <a:off x="755035" y="2823703"/>
              <a:ext cx="3160528" cy="19147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8" name="テキスト ボックス 17"/>
            <p:cNvSpPr txBox="1"/>
            <p:nvPr/>
          </p:nvSpPr>
          <p:spPr>
            <a:xfrm>
              <a:off x="941436" y="2894261"/>
              <a:ext cx="1401271" cy="1753629"/>
            </a:xfrm>
            <a:prstGeom prst="rect">
              <a:avLst/>
            </a:prstGeom>
            <a:solidFill>
              <a:srgbClr val="E0C1BE"/>
            </a:solidFill>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ja-JP" altLang="en-US" sz="1200" dirty="0"/>
                <a:t>空き家相談</a:t>
              </a:r>
              <a:r>
                <a:rPr lang="ja-JP" altLang="en-US" sz="1200" dirty="0" smtClean="0"/>
                <a:t>窓口</a:t>
              </a:r>
              <a:endParaRPr lang="en-US" altLang="ja-JP" sz="1200" dirty="0" smtClean="0"/>
            </a:p>
            <a:p>
              <a:endParaRPr lang="en-US" altLang="ja-JP" dirty="0"/>
            </a:p>
            <a:p>
              <a:pPr algn="ctr"/>
              <a:r>
                <a:rPr lang="ja-JP" altLang="en-US" dirty="0" smtClean="0"/>
                <a:t>＋</a:t>
              </a:r>
              <a:endParaRPr lang="en-US" altLang="ja-JP" dirty="0" smtClean="0"/>
            </a:p>
            <a:p>
              <a:pPr algn="ctr"/>
              <a:endParaRPr lang="en-US" altLang="ja-JP" dirty="0"/>
            </a:p>
            <a:p>
              <a:pPr algn="ctr"/>
              <a:endParaRPr lang="en-US" altLang="ja-JP" dirty="0" smtClean="0"/>
            </a:p>
            <a:p>
              <a:pPr algn="ctr"/>
              <a:endParaRPr lang="en-US" altLang="ja-JP" sz="1200" dirty="0" smtClean="0"/>
            </a:p>
          </p:txBody>
        </p:sp>
        <p:sp>
          <p:nvSpPr>
            <p:cNvPr id="19" name="角丸四角形 18"/>
            <p:cNvSpPr/>
            <p:nvPr/>
          </p:nvSpPr>
          <p:spPr>
            <a:xfrm>
              <a:off x="2731344" y="2854196"/>
              <a:ext cx="917818" cy="260670"/>
            </a:xfrm>
            <a:prstGeom prst="roundRect">
              <a:avLst/>
            </a:prstGeom>
            <a:solidFill>
              <a:srgbClr val="CECEE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1200" dirty="0" smtClean="0">
                  <a:solidFill>
                    <a:schemeClr val="tx1"/>
                  </a:solidFill>
                </a:rPr>
                <a:t>建築士</a:t>
              </a:r>
              <a:endParaRPr kumimoji="1" lang="ja-JP" altLang="en-US" sz="1200" dirty="0">
                <a:solidFill>
                  <a:schemeClr val="tx1"/>
                </a:solidFill>
              </a:endParaRPr>
            </a:p>
          </p:txBody>
        </p:sp>
        <p:sp>
          <p:nvSpPr>
            <p:cNvPr id="20" name="角丸四角形 19"/>
            <p:cNvSpPr/>
            <p:nvPr/>
          </p:nvSpPr>
          <p:spPr>
            <a:xfrm>
              <a:off x="2755954" y="3153968"/>
              <a:ext cx="917818" cy="231534"/>
            </a:xfrm>
            <a:prstGeom prst="roundRect">
              <a:avLst/>
            </a:prstGeom>
            <a:solidFill>
              <a:srgbClr val="CECEE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1200" dirty="0" smtClean="0">
                  <a:solidFill>
                    <a:schemeClr val="tx1"/>
                  </a:solidFill>
                </a:rPr>
                <a:t>司法書士</a:t>
              </a:r>
              <a:endParaRPr kumimoji="1" lang="ja-JP" altLang="en-US" sz="1200" dirty="0">
                <a:solidFill>
                  <a:schemeClr val="tx1"/>
                </a:solidFill>
              </a:endParaRPr>
            </a:p>
          </p:txBody>
        </p:sp>
        <p:sp>
          <p:nvSpPr>
            <p:cNvPr id="21" name="角丸四角形 20"/>
            <p:cNvSpPr/>
            <p:nvPr/>
          </p:nvSpPr>
          <p:spPr>
            <a:xfrm>
              <a:off x="2746494" y="3406277"/>
              <a:ext cx="917818" cy="252937"/>
            </a:xfrm>
            <a:prstGeom prst="roundRect">
              <a:avLst/>
            </a:prstGeom>
            <a:solidFill>
              <a:srgbClr val="CECEE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1200" dirty="0" smtClean="0">
                  <a:solidFill>
                    <a:schemeClr val="tx1"/>
                  </a:solidFill>
                </a:rPr>
                <a:t>行政書士</a:t>
              </a:r>
              <a:endParaRPr kumimoji="1" lang="ja-JP" altLang="en-US" sz="1200" dirty="0">
                <a:solidFill>
                  <a:schemeClr val="tx1"/>
                </a:solidFill>
              </a:endParaRPr>
            </a:p>
          </p:txBody>
        </p:sp>
        <p:sp>
          <p:nvSpPr>
            <p:cNvPr id="22" name="角丸四角形 21"/>
            <p:cNvSpPr/>
            <p:nvPr/>
          </p:nvSpPr>
          <p:spPr>
            <a:xfrm>
              <a:off x="2731345" y="3681902"/>
              <a:ext cx="917818" cy="220947"/>
            </a:xfrm>
            <a:prstGeom prst="roundRect">
              <a:avLst/>
            </a:prstGeom>
            <a:solidFill>
              <a:srgbClr val="CECEE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en-US" altLang="ja-JP" sz="1200" dirty="0" smtClean="0">
                  <a:solidFill>
                    <a:schemeClr val="tx1"/>
                  </a:solidFill>
                </a:rPr>
                <a:t>FP</a:t>
              </a:r>
              <a:endParaRPr kumimoji="1" lang="ja-JP" altLang="en-US" sz="1200" dirty="0">
                <a:solidFill>
                  <a:schemeClr val="tx1"/>
                </a:solidFill>
              </a:endParaRPr>
            </a:p>
          </p:txBody>
        </p:sp>
        <p:sp>
          <p:nvSpPr>
            <p:cNvPr id="23" name="角丸四角形 22"/>
            <p:cNvSpPr/>
            <p:nvPr/>
          </p:nvSpPr>
          <p:spPr>
            <a:xfrm>
              <a:off x="2742569" y="3957571"/>
              <a:ext cx="1023616" cy="233242"/>
            </a:xfrm>
            <a:prstGeom prst="roundRect">
              <a:avLst/>
            </a:prstGeom>
            <a:solidFill>
              <a:srgbClr val="CECEE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1200" dirty="0" smtClean="0">
                  <a:solidFill>
                    <a:schemeClr val="tx1"/>
                  </a:solidFill>
                </a:rPr>
                <a:t>社会福祉士</a:t>
              </a:r>
              <a:endParaRPr kumimoji="1" lang="ja-JP" altLang="en-US" sz="1200" dirty="0">
                <a:solidFill>
                  <a:schemeClr val="tx1"/>
                </a:solidFill>
              </a:endParaRPr>
            </a:p>
          </p:txBody>
        </p:sp>
        <p:sp>
          <p:nvSpPr>
            <p:cNvPr id="24" name="角丸四角形 23"/>
            <p:cNvSpPr/>
            <p:nvPr/>
          </p:nvSpPr>
          <p:spPr>
            <a:xfrm>
              <a:off x="1030813" y="3771076"/>
              <a:ext cx="1224136" cy="69346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solidFill>
                    <a:schemeClr val="tx1"/>
                  </a:solidFill>
                  <a:latin typeface="+mn-ea"/>
                </a:rPr>
                <a:t>一般社団法人</a:t>
              </a:r>
            </a:p>
            <a:p>
              <a:r>
                <a:rPr lang="ja-JP" altLang="en-US" sz="1200" dirty="0">
                  <a:solidFill>
                    <a:schemeClr val="tx1"/>
                  </a:solidFill>
                  <a:latin typeface="+mn-ea"/>
                </a:rPr>
                <a:t>復興</a:t>
              </a:r>
              <a:r>
                <a:rPr lang="ja-JP" altLang="en-US" sz="1200" dirty="0" smtClean="0">
                  <a:solidFill>
                    <a:schemeClr val="tx1"/>
                  </a:solidFill>
                  <a:latin typeface="+mn-ea"/>
                </a:rPr>
                <a:t>支援士業</a:t>
              </a:r>
              <a:endParaRPr lang="en-US" altLang="ja-JP" sz="1200" dirty="0" smtClean="0">
                <a:solidFill>
                  <a:schemeClr val="tx1"/>
                </a:solidFill>
                <a:latin typeface="+mn-ea"/>
              </a:endParaRPr>
            </a:p>
            <a:p>
              <a:r>
                <a:rPr lang="ja-JP" altLang="en-US" sz="1200" dirty="0" smtClean="0">
                  <a:solidFill>
                    <a:schemeClr val="tx1"/>
                  </a:solidFill>
                  <a:latin typeface="+mn-ea"/>
                </a:rPr>
                <a:t>ネットワーク</a:t>
              </a:r>
              <a:endParaRPr lang="ja-JP" altLang="en-US" sz="1200" dirty="0">
                <a:solidFill>
                  <a:schemeClr val="tx1"/>
                </a:solidFill>
                <a:latin typeface="+mn-ea"/>
              </a:endParaRPr>
            </a:p>
          </p:txBody>
        </p:sp>
        <p:sp>
          <p:nvSpPr>
            <p:cNvPr id="26" name="角丸四角形 25"/>
            <p:cNvSpPr/>
            <p:nvPr/>
          </p:nvSpPr>
          <p:spPr>
            <a:xfrm>
              <a:off x="1246027" y="3202972"/>
              <a:ext cx="792088" cy="2748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rPr>
                <a:t>色麻町</a:t>
              </a:r>
              <a:endParaRPr lang="en-US" altLang="ja-JP" sz="1200" dirty="0">
                <a:solidFill>
                  <a:schemeClr val="tx1"/>
                </a:solidFill>
              </a:endParaRPr>
            </a:p>
          </p:txBody>
        </p:sp>
        <p:sp>
          <p:nvSpPr>
            <p:cNvPr id="27" name="角丸四角形 26"/>
            <p:cNvSpPr/>
            <p:nvPr/>
          </p:nvSpPr>
          <p:spPr>
            <a:xfrm>
              <a:off x="2735353" y="4244221"/>
              <a:ext cx="917818" cy="220319"/>
            </a:xfrm>
            <a:prstGeom prst="roundRect">
              <a:avLst/>
            </a:prstGeom>
            <a:solidFill>
              <a:srgbClr val="CECEE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1200" dirty="0" smtClean="0">
                  <a:solidFill>
                    <a:schemeClr val="tx1"/>
                  </a:solidFill>
                </a:rPr>
                <a:t>宅建士</a:t>
              </a:r>
              <a:endParaRPr kumimoji="1" lang="ja-JP" altLang="en-US" sz="1200" dirty="0">
                <a:solidFill>
                  <a:schemeClr val="tx1"/>
                </a:solidFill>
              </a:endParaRPr>
            </a:p>
          </p:txBody>
        </p:sp>
        <p:cxnSp>
          <p:nvCxnSpPr>
            <p:cNvPr id="29" name="カギ線コネクタ 28"/>
            <p:cNvCxnSpPr>
              <a:stCxn id="18" idx="3"/>
              <a:endCxn id="27" idx="1"/>
            </p:cNvCxnSpPr>
            <p:nvPr/>
          </p:nvCxnSpPr>
          <p:spPr>
            <a:xfrm>
              <a:off x="2342707" y="3771076"/>
              <a:ext cx="392646" cy="583305"/>
            </a:xfrm>
            <a:prstGeom prst="bentConnector3">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30" name="カギ線コネクタ 29"/>
            <p:cNvCxnSpPr>
              <a:stCxn id="18" idx="3"/>
              <a:endCxn id="23" idx="1"/>
            </p:cNvCxnSpPr>
            <p:nvPr/>
          </p:nvCxnSpPr>
          <p:spPr>
            <a:xfrm>
              <a:off x="2342707" y="3771076"/>
              <a:ext cx="399863" cy="30311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31" name="カギ線コネクタ 30"/>
            <p:cNvCxnSpPr>
              <a:stCxn id="18" idx="3"/>
              <a:endCxn id="22" idx="1"/>
            </p:cNvCxnSpPr>
            <p:nvPr/>
          </p:nvCxnSpPr>
          <p:spPr>
            <a:xfrm>
              <a:off x="2342707" y="3771076"/>
              <a:ext cx="388639" cy="2130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32" name="カギ線コネクタ 31"/>
            <p:cNvCxnSpPr>
              <a:stCxn id="18" idx="3"/>
              <a:endCxn id="21" idx="1"/>
            </p:cNvCxnSpPr>
            <p:nvPr/>
          </p:nvCxnSpPr>
          <p:spPr>
            <a:xfrm flipV="1">
              <a:off x="2342707" y="3532746"/>
              <a:ext cx="403788" cy="23833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33" name="カギ線コネクタ 32"/>
            <p:cNvCxnSpPr>
              <a:stCxn id="18" idx="3"/>
              <a:endCxn id="19" idx="1"/>
            </p:cNvCxnSpPr>
            <p:nvPr/>
          </p:nvCxnSpPr>
          <p:spPr>
            <a:xfrm flipV="1">
              <a:off x="2342707" y="2984531"/>
              <a:ext cx="388638" cy="78654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34" name="カギ線コネクタ 33"/>
            <p:cNvCxnSpPr>
              <a:stCxn id="18" idx="3"/>
              <a:endCxn id="20" idx="1"/>
            </p:cNvCxnSpPr>
            <p:nvPr/>
          </p:nvCxnSpPr>
          <p:spPr>
            <a:xfrm flipV="1">
              <a:off x="2342707" y="3269735"/>
              <a:ext cx="413247" cy="501341"/>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35" name="テキスト ボックス 34"/>
            <p:cNvSpPr txBox="1"/>
            <p:nvPr/>
          </p:nvSpPr>
          <p:spPr>
            <a:xfrm>
              <a:off x="2290144" y="3818836"/>
              <a:ext cx="350134" cy="836655"/>
            </a:xfrm>
            <a:prstGeom prst="rect">
              <a:avLst/>
            </a:prstGeom>
            <a:noFill/>
          </p:spPr>
          <p:txBody>
            <a:bodyPr vert="eaVert" wrap="square" rtlCol="0">
              <a:spAutoFit/>
            </a:bodyPr>
            <a:lstStyle/>
            <a:p>
              <a:r>
                <a:rPr lang="ja-JP" altLang="en-US" sz="1000" dirty="0">
                  <a:latin typeface="+mn-ea"/>
                  <a:ea typeface="+mn-ea"/>
                </a:rPr>
                <a:t>連携協力</a:t>
              </a:r>
              <a:endParaRPr kumimoji="1" lang="ja-JP" altLang="en-US" sz="1000" dirty="0">
                <a:latin typeface="+mn-ea"/>
                <a:ea typeface="+mn-ea"/>
              </a:endParaRPr>
            </a:p>
          </p:txBody>
        </p:sp>
        <p:sp>
          <p:nvSpPr>
            <p:cNvPr id="36" name="下矢印 35"/>
            <p:cNvSpPr/>
            <p:nvPr/>
          </p:nvSpPr>
          <p:spPr>
            <a:xfrm>
              <a:off x="1056825" y="2221403"/>
              <a:ext cx="131846" cy="645376"/>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656452" y="2464690"/>
              <a:ext cx="456373" cy="291750"/>
            </a:xfrm>
            <a:prstGeom prst="rect">
              <a:avLst/>
            </a:prstGeom>
            <a:noFill/>
          </p:spPr>
          <p:txBody>
            <a:bodyPr wrap="square" rtlCol="0">
              <a:spAutoFit/>
            </a:bodyPr>
            <a:lstStyle/>
            <a:p>
              <a:r>
                <a:rPr lang="ja-JP" altLang="en-US" sz="1000" dirty="0" smtClean="0">
                  <a:latin typeface="+mn-ea"/>
                  <a:ea typeface="+mn-ea"/>
                </a:rPr>
                <a:t>相談</a:t>
              </a:r>
              <a:endParaRPr kumimoji="1" lang="ja-JP" altLang="en-US" sz="1000" dirty="0">
                <a:latin typeface="+mn-ea"/>
                <a:ea typeface="+mn-ea"/>
              </a:endParaRPr>
            </a:p>
          </p:txBody>
        </p:sp>
        <p:sp>
          <p:nvSpPr>
            <p:cNvPr id="42" name="下矢印 41"/>
            <p:cNvSpPr/>
            <p:nvPr/>
          </p:nvSpPr>
          <p:spPr>
            <a:xfrm rot="10800000">
              <a:off x="1301166" y="2226153"/>
              <a:ext cx="121458" cy="63170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1405996" y="2334632"/>
              <a:ext cx="2156758" cy="474095"/>
            </a:xfrm>
            <a:prstGeom prst="rect">
              <a:avLst/>
            </a:prstGeom>
            <a:noFill/>
          </p:spPr>
          <p:txBody>
            <a:bodyPr wrap="square" rtlCol="0">
              <a:spAutoFit/>
            </a:bodyPr>
            <a:lstStyle/>
            <a:p>
              <a:r>
                <a:rPr lang="ja-JP" altLang="en-US" sz="1000" dirty="0" smtClean="0">
                  <a:latin typeface="+mn-ea"/>
                  <a:ea typeface="+mn-ea"/>
                </a:rPr>
                <a:t>問題解決に向けた提案</a:t>
              </a:r>
              <a:endParaRPr lang="en-US" altLang="ja-JP" sz="1000" dirty="0" smtClean="0">
                <a:latin typeface="+mn-ea"/>
                <a:ea typeface="+mn-ea"/>
              </a:endParaRPr>
            </a:p>
            <a:p>
              <a:r>
                <a:rPr kumimoji="1" lang="ja-JP" altLang="en-US" sz="1000" dirty="0" smtClean="0">
                  <a:latin typeface="+mn-ea"/>
                  <a:ea typeface="+mn-ea"/>
                </a:rPr>
                <a:t>空き家解消に向けた業務</a:t>
              </a:r>
              <a:r>
                <a:rPr kumimoji="1" lang="ja-JP" altLang="en-US" sz="1000" dirty="0">
                  <a:latin typeface="+mn-ea"/>
                  <a:ea typeface="+mn-ea"/>
                </a:rPr>
                <a:t>支援</a:t>
              </a:r>
            </a:p>
          </p:txBody>
        </p:sp>
      </p:grpSp>
      <p:sp>
        <p:nvSpPr>
          <p:cNvPr id="44" name="角丸四角形 43"/>
          <p:cNvSpPr/>
          <p:nvPr/>
        </p:nvSpPr>
        <p:spPr>
          <a:xfrm>
            <a:off x="1041528" y="6191748"/>
            <a:ext cx="3055999" cy="486925"/>
          </a:xfrm>
          <a:prstGeom prst="round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r>
              <a:rPr kumimoji="1" lang="ja-JP" altLang="en-US" sz="1000" dirty="0" smtClean="0">
                <a:latin typeface="ＭＳ Ｐゴシック" panose="020B0600070205080204" pitchFamily="50" charset="-128"/>
                <a:ea typeface="ＭＳ Ｐゴシック" panose="020B0600070205080204" pitchFamily="50" charset="-128"/>
              </a:rPr>
              <a:t>色麻町と事業提携をした一般社団法人復興支援士業ネットワークが相談会開催と空き家</a:t>
            </a:r>
            <a:r>
              <a:rPr kumimoji="1" lang="ja-JP" altLang="en-US" sz="1000" dirty="0">
                <a:latin typeface="ＭＳ Ｐゴシック" panose="020B0600070205080204" pitchFamily="50" charset="-128"/>
                <a:ea typeface="ＭＳ Ｐゴシック" panose="020B0600070205080204" pitchFamily="50" charset="-128"/>
              </a:rPr>
              <a:t>所有者に向けた情報提供等を行った。</a:t>
            </a:r>
          </a:p>
        </p:txBody>
      </p:sp>
      <p:pic>
        <p:nvPicPr>
          <p:cNvPr id="45" name="図 44"/>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812360" y="3551341"/>
            <a:ext cx="1125566" cy="844174"/>
          </a:xfrm>
          <a:prstGeom prst="rect">
            <a:avLst/>
          </a:prstGeom>
        </p:spPr>
      </p:pic>
      <p:pic>
        <p:nvPicPr>
          <p:cNvPr id="46" name="図 4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821518" y="5968547"/>
            <a:ext cx="1116407" cy="756084"/>
          </a:xfrm>
          <a:prstGeom prst="rect">
            <a:avLst/>
          </a:prstGeom>
        </p:spPr>
      </p:pic>
      <p:pic>
        <p:nvPicPr>
          <p:cNvPr id="47" name="図 46"/>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812360" y="4808948"/>
            <a:ext cx="1153073" cy="865000"/>
          </a:xfrm>
          <a:prstGeom prst="rect">
            <a:avLst/>
          </a:prstGeom>
        </p:spPr>
      </p:pic>
    </p:spTree>
    <p:extLst>
      <p:ext uri="{BB962C8B-B14F-4D97-AF65-F5344CB8AC3E}">
        <p14:creationId xmlns:p14="http://schemas.microsoft.com/office/powerpoint/2010/main" val="4130388465"/>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1">
      <a:majorFont>
        <a:latin typeface="Franklin Gothic Medium"/>
        <a:ea typeface="HG創英角ｺﾞｼｯｸUB"/>
        <a:cs typeface=""/>
      </a:majorFont>
      <a:minorFont>
        <a:latin typeface="Franklin Gothic Book"/>
        <a:ea typeface="HGPｺﾞｼｯｸM"/>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5154908F-1419-4CAC-B4AE-9298353669D5}" vid="{E00009AC-6EF1-4080-B073-2679ADBAC50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4539</TotalTime>
  <Words>460</Words>
  <Application>Microsoft Office PowerPoint</Application>
  <PresentationFormat>画面に合わせる (4:3)</PresentationFormat>
  <Paragraphs>57</Paragraphs>
  <Slides>1</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HGPｺﾞｼｯｸM</vt:lpstr>
      <vt:lpstr>HGP創英角ｺﾞｼｯｸUB</vt:lpstr>
      <vt:lpstr>HG創英角ｺﾞｼｯｸUB</vt:lpstr>
      <vt:lpstr>ＭＳ Ｐゴシック</vt:lpstr>
      <vt:lpstr>Arial</vt:lpstr>
      <vt:lpstr>Calibri</vt:lpstr>
      <vt:lpstr>Franklin Gothic Book</vt:lpstr>
      <vt:lpstr>Franklin Gothic Medium</vt:lpstr>
      <vt:lpstr>Times New Roman</vt:lpstr>
      <vt:lpstr>Wingdings</vt:lpstr>
      <vt:lpstr>標準デザイン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団体名</dc:title>
  <dc:creator>なし</dc:creator>
  <cp:lastModifiedBy>磯脇 賢二</cp:lastModifiedBy>
  <cp:revision>250</cp:revision>
  <cp:lastPrinted>2024-02-17T14:27:53Z</cp:lastPrinted>
  <dcterms:created xsi:type="dcterms:W3CDTF">2016-03-28T11:09:17Z</dcterms:created>
  <dcterms:modified xsi:type="dcterms:W3CDTF">2024-02-20T12:23:21Z</dcterms:modified>
</cp:coreProperties>
</file>