
<file path=[Content_Types].xml><?xml version="1.0" encoding="utf-8"?>
<Types xmlns="http://schemas.openxmlformats.org/package/2006/content-types">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5" r:id="rId3"/>
    <p:sldId id="279" r:id="rId4"/>
    <p:sldId id="262" r:id="rId5"/>
    <p:sldId id="271" r:id="rId6"/>
    <p:sldId id="272" r:id="rId7"/>
    <p:sldId id="273" r:id="rId8"/>
    <p:sldId id="280" r:id="rId9"/>
    <p:sldId id="281" r:id="rId10"/>
    <p:sldId id="282" r:id="rId11"/>
    <p:sldId id="257" r:id="rId12"/>
    <p:sldId id="258" r:id="rId13"/>
    <p:sldId id="259" r:id="rId14"/>
    <p:sldId id="261" r:id="rId15"/>
    <p:sldId id="263" r:id="rId16"/>
    <p:sldId id="264" r:id="rId17"/>
    <p:sldId id="265" r:id="rId18"/>
    <p:sldId id="266" r:id="rId19"/>
    <p:sldId id="267" r:id="rId20"/>
    <p:sldId id="268" r:id="rId21"/>
    <p:sldId id="269" r:id="rId22"/>
    <p:sldId id="284" r:id="rId23"/>
    <p:sldId id="285" r:id="rId24"/>
    <p:sldId id="286" r:id="rId25"/>
    <p:sldId id="274" r:id="rId26"/>
    <p:sldId id="283" r:id="rId27"/>
    <p:sldId id="276" r:id="rId28"/>
    <p:sldId id="278" r:id="rId29"/>
    <p:sldId id="270" r:id="rId30"/>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8" d="100"/>
          <a:sy n="78" d="100"/>
        </p:scale>
        <p:origin x="180"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microsoft.com/office/2015/10/relationships/revisionInfo" Target="revisionInfo.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2.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FA1907D0-F486-476C-8312-4054EC753D0B}" type="datetimeFigureOut">
              <a:rPr kumimoji="1" lang="ja-JP" altLang="en-US" smtClean="0"/>
              <a:t>2017/10/24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5567BB5-BB91-40D9-9EF8-7B1177FECE0D}" type="slidenum">
              <a:rPr kumimoji="1" lang="ja-JP" altLang="en-US" smtClean="0"/>
              <a:t>‹#›</a:t>
            </a:fld>
            <a:endParaRPr kumimoji="1" lang="ja-JP" altLang="en-US"/>
          </a:p>
        </p:txBody>
      </p:sp>
    </p:spTree>
    <p:extLst>
      <p:ext uri="{BB962C8B-B14F-4D97-AF65-F5344CB8AC3E}">
        <p14:creationId xmlns:p14="http://schemas.microsoft.com/office/powerpoint/2010/main" val="26379286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FA1907D0-F486-476C-8312-4054EC753D0B}" type="datetimeFigureOut">
              <a:rPr kumimoji="1" lang="ja-JP" altLang="en-US" smtClean="0"/>
              <a:t>2017/10/24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5567BB5-BB91-40D9-9EF8-7B1177FECE0D}" type="slidenum">
              <a:rPr kumimoji="1" lang="ja-JP" altLang="en-US" smtClean="0"/>
              <a:t>‹#›</a:t>
            </a:fld>
            <a:endParaRPr kumimoji="1" lang="ja-JP" altLang="en-US"/>
          </a:p>
        </p:txBody>
      </p:sp>
    </p:spTree>
    <p:extLst>
      <p:ext uri="{BB962C8B-B14F-4D97-AF65-F5344CB8AC3E}">
        <p14:creationId xmlns:p14="http://schemas.microsoft.com/office/powerpoint/2010/main" val="28596731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FA1907D0-F486-476C-8312-4054EC753D0B}" type="datetimeFigureOut">
              <a:rPr kumimoji="1" lang="ja-JP" altLang="en-US" smtClean="0"/>
              <a:t>2017/10/24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5567BB5-BB91-40D9-9EF8-7B1177FECE0D}" type="slidenum">
              <a:rPr kumimoji="1" lang="ja-JP" altLang="en-US" smtClean="0"/>
              <a:t>‹#›</a:t>
            </a:fld>
            <a:endParaRPr kumimoji="1" lang="ja-JP" altLang="en-US"/>
          </a:p>
        </p:txBody>
      </p:sp>
    </p:spTree>
    <p:extLst>
      <p:ext uri="{BB962C8B-B14F-4D97-AF65-F5344CB8AC3E}">
        <p14:creationId xmlns:p14="http://schemas.microsoft.com/office/powerpoint/2010/main" val="3594563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FA1907D0-F486-476C-8312-4054EC753D0B}" type="datetimeFigureOut">
              <a:rPr kumimoji="1" lang="ja-JP" altLang="en-US" smtClean="0"/>
              <a:t>2017/10/24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5567BB5-BB91-40D9-9EF8-7B1177FECE0D}" type="slidenum">
              <a:rPr kumimoji="1" lang="ja-JP" altLang="en-US" smtClean="0"/>
              <a:t>‹#›</a:t>
            </a:fld>
            <a:endParaRPr kumimoji="1" lang="ja-JP" altLang="en-US"/>
          </a:p>
        </p:txBody>
      </p:sp>
    </p:spTree>
    <p:extLst>
      <p:ext uri="{BB962C8B-B14F-4D97-AF65-F5344CB8AC3E}">
        <p14:creationId xmlns:p14="http://schemas.microsoft.com/office/powerpoint/2010/main" val="7606968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FA1907D0-F486-476C-8312-4054EC753D0B}" type="datetimeFigureOut">
              <a:rPr kumimoji="1" lang="ja-JP" altLang="en-US" smtClean="0"/>
              <a:t>2017/10/24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5567BB5-BB91-40D9-9EF8-7B1177FECE0D}" type="slidenum">
              <a:rPr kumimoji="1" lang="ja-JP" altLang="en-US" smtClean="0"/>
              <a:t>‹#›</a:t>
            </a:fld>
            <a:endParaRPr kumimoji="1" lang="ja-JP" altLang="en-US"/>
          </a:p>
        </p:txBody>
      </p:sp>
    </p:spTree>
    <p:extLst>
      <p:ext uri="{BB962C8B-B14F-4D97-AF65-F5344CB8AC3E}">
        <p14:creationId xmlns:p14="http://schemas.microsoft.com/office/powerpoint/2010/main" val="33066379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FA1907D0-F486-476C-8312-4054EC753D0B}" type="datetimeFigureOut">
              <a:rPr kumimoji="1" lang="ja-JP" altLang="en-US" smtClean="0"/>
              <a:t>2017/10/24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5567BB5-BB91-40D9-9EF8-7B1177FECE0D}" type="slidenum">
              <a:rPr kumimoji="1" lang="ja-JP" altLang="en-US" smtClean="0"/>
              <a:t>‹#›</a:t>
            </a:fld>
            <a:endParaRPr kumimoji="1" lang="ja-JP" altLang="en-US"/>
          </a:p>
        </p:txBody>
      </p:sp>
    </p:spTree>
    <p:extLst>
      <p:ext uri="{BB962C8B-B14F-4D97-AF65-F5344CB8AC3E}">
        <p14:creationId xmlns:p14="http://schemas.microsoft.com/office/powerpoint/2010/main" val="16022574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FA1907D0-F486-476C-8312-4054EC753D0B}" type="datetimeFigureOut">
              <a:rPr kumimoji="1" lang="ja-JP" altLang="en-US" smtClean="0"/>
              <a:t>2017/10/24</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F5567BB5-BB91-40D9-9EF8-7B1177FECE0D}" type="slidenum">
              <a:rPr kumimoji="1" lang="ja-JP" altLang="en-US" smtClean="0"/>
              <a:t>‹#›</a:t>
            </a:fld>
            <a:endParaRPr kumimoji="1" lang="ja-JP" altLang="en-US"/>
          </a:p>
        </p:txBody>
      </p:sp>
    </p:spTree>
    <p:extLst>
      <p:ext uri="{BB962C8B-B14F-4D97-AF65-F5344CB8AC3E}">
        <p14:creationId xmlns:p14="http://schemas.microsoft.com/office/powerpoint/2010/main" val="13290409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FA1907D0-F486-476C-8312-4054EC753D0B}" type="datetimeFigureOut">
              <a:rPr kumimoji="1" lang="ja-JP" altLang="en-US" smtClean="0"/>
              <a:t>2017/10/24</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F5567BB5-BB91-40D9-9EF8-7B1177FECE0D}" type="slidenum">
              <a:rPr kumimoji="1" lang="ja-JP" altLang="en-US" smtClean="0"/>
              <a:t>‹#›</a:t>
            </a:fld>
            <a:endParaRPr kumimoji="1" lang="ja-JP" altLang="en-US"/>
          </a:p>
        </p:txBody>
      </p:sp>
    </p:spTree>
    <p:extLst>
      <p:ext uri="{BB962C8B-B14F-4D97-AF65-F5344CB8AC3E}">
        <p14:creationId xmlns:p14="http://schemas.microsoft.com/office/powerpoint/2010/main" val="34120254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FA1907D0-F486-476C-8312-4054EC753D0B}" type="datetimeFigureOut">
              <a:rPr kumimoji="1" lang="ja-JP" altLang="en-US" smtClean="0"/>
              <a:t>2017/10/24</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F5567BB5-BB91-40D9-9EF8-7B1177FECE0D}" type="slidenum">
              <a:rPr kumimoji="1" lang="ja-JP" altLang="en-US" smtClean="0"/>
              <a:t>‹#›</a:t>
            </a:fld>
            <a:endParaRPr kumimoji="1" lang="ja-JP" altLang="en-US"/>
          </a:p>
        </p:txBody>
      </p:sp>
    </p:spTree>
    <p:extLst>
      <p:ext uri="{BB962C8B-B14F-4D97-AF65-F5344CB8AC3E}">
        <p14:creationId xmlns:p14="http://schemas.microsoft.com/office/powerpoint/2010/main" val="10898014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FA1907D0-F486-476C-8312-4054EC753D0B}" type="datetimeFigureOut">
              <a:rPr kumimoji="1" lang="ja-JP" altLang="en-US" smtClean="0"/>
              <a:t>2017/10/24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5567BB5-BB91-40D9-9EF8-7B1177FECE0D}" type="slidenum">
              <a:rPr kumimoji="1" lang="ja-JP" altLang="en-US" smtClean="0"/>
              <a:t>‹#›</a:t>
            </a:fld>
            <a:endParaRPr kumimoji="1" lang="ja-JP" altLang="en-US"/>
          </a:p>
        </p:txBody>
      </p:sp>
    </p:spTree>
    <p:extLst>
      <p:ext uri="{BB962C8B-B14F-4D97-AF65-F5344CB8AC3E}">
        <p14:creationId xmlns:p14="http://schemas.microsoft.com/office/powerpoint/2010/main" val="24268925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FA1907D0-F486-476C-8312-4054EC753D0B}" type="datetimeFigureOut">
              <a:rPr kumimoji="1" lang="ja-JP" altLang="en-US" smtClean="0"/>
              <a:t>2017/10/24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5567BB5-BB91-40D9-9EF8-7B1177FECE0D}" type="slidenum">
              <a:rPr kumimoji="1" lang="ja-JP" altLang="en-US" smtClean="0"/>
              <a:t>‹#›</a:t>
            </a:fld>
            <a:endParaRPr kumimoji="1" lang="ja-JP" altLang="en-US"/>
          </a:p>
        </p:txBody>
      </p:sp>
    </p:spTree>
    <p:extLst>
      <p:ext uri="{BB962C8B-B14F-4D97-AF65-F5344CB8AC3E}">
        <p14:creationId xmlns:p14="http://schemas.microsoft.com/office/powerpoint/2010/main" val="30083033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1907D0-F486-476C-8312-4054EC753D0B}" type="datetimeFigureOut">
              <a:rPr kumimoji="1" lang="ja-JP" altLang="en-US" smtClean="0"/>
              <a:t>2017/10/24</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567BB5-BB91-40D9-9EF8-7B1177FECE0D}" type="slidenum">
              <a:rPr kumimoji="1" lang="ja-JP" altLang="en-US" smtClean="0"/>
              <a:t>‹#›</a:t>
            </a:fld>
            <a:endParaRPr kumimoji="1" lang="ja-JP" altLang="en-US"/>
          </a:p>
        </p:txBody>
      </p:sp>
    </p:spTree>
    <p:extLst>
      <p:ext uri="{BB962C8B-B14F-4D97-AF65-F5344CB8AC3E}">
        <p14:creationId xmlns:p14="http://schemas.microsoft.com/office/powerpoint/2010/main" val="19847499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eg"/><Relationship Id="rId1" Type="http://schemas.openxmlformats.org/officeDocument/2006/relationships/slideLayout" Target="../slideLayouts/slideLayout7.xml"/><Relationship Id="rId5" Type="http://schemas.openxmlformats.org/officeDocument/2006/relationships/image" Target="../media/image18.jpg"/><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9.e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20.e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21.e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emf"/></Relationships>
</file>

<file path=ppt/slides/_rels/slide1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2.xml"/><Relationship Id="rId5" Type="http://schemas.openxmlformats.org/officeDocument/2006/relationships/image" Target="../media/image29.jpg"/><Relationship Id="rId4" Type="http://schemas.openxmlformats.org/officeDocument/2006/relationships/image" Target="../media/image28.jpg"/></Relationships>
</file>

<file path=ppt/slides/_rels/slide1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jp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JPG"/><Relationship Id="rId1" Type="http://schemas.openxmlformats.org/officeDocument/2006/relationships/slideLayout" Target="../slideLayouts/slideLayout2.xml"/><Relationship Id="rId5" Type="http://schemas.openxmlformats.org/officeDocument/2006/relationships/image" Target="../media/image44.JPG"/><Relationship Id="rId4" Type="http://schemas.openxmlformats.org/officeDocument/2006/relationships/image" Target="../media/image43.jpg"/></Relationships>
</file>

<file path=ppt/slides/_rels/slide2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2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 Id="rId5" Type="http://schemas.openxmlformats.org/officeDocument/2006/relationships/image" Target="../media/image51.jpeg"/><Relationship Id="rId4" Type="http://schemas.openxmlformats.org/officeDocument/2006/relationships/image" Target="../media/image50.jpeg"/></Relationships>
</file>

<file path=ppt/slides/_rels/slide29.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image" Target="../media/image5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1.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a:bodyPr>
          <a:lstStyle/>
          <a:p>
            <a:r>
              <a:rPr lang="en-US" altLang="ja-JP" sz="4800" b="1" dirty="0"/>
              <a:t>2016</a:t>
            </a:r>
            <a:r>
              <a:rPr lang="ja-JP" altLang="en-US" sz="4800" b="1" dirty="0"/>
              <a:t>年度事業内容</a:t>
            </a:r>
            <a:endParaRPr kumimoji="1" lang="ja-JP" altLang="en-US" sz="4800" b="1" dirty="0"/>
          </a:p>
        </p:txBody>
      </p:sp>
      <p:sp>
        <p:nvSpPr>
          <p:cNvPr id="3" name="サブタイトル 2"/>
          <p:cNvSpPr>
            <a:spLocks noGrp="1"/>
          </p:cNvSpPr>
          <p:nvPr>
            <p:ph type="subTitle" idx="1"/>
          </p:nvPr>
        </p:nvSpPr>
        <p:spPr>
          <a:xfrm>
            <a:off x="1524000" y="3602038"/>
            <a:ext cx="9144000" cy="516808"/>
          </a:xfrm>
        </p:spPr>
        <p:txBody>
          <a:bodyPr/>
          <a:lstStyle/>
          <a:p>
            <a:r>
              <a:rPr kumimoji="1" lang="ja-JP" altLang="en-US" dirty="0"/>
              <a:t>一般社団法人ウォーターリスクマネジメント協会</a:t>
            </a:r>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4930" y="505327"/>
            <a:ext cx="1602139" cy="1590935"/>
          </a:xfrm>
          <a:prstGeom prst="rect">
            <a:avLst/>
          </a:prstGeom>
        </p:spPr>
      </p:pic>
      <p:sp>
        <p:nvSpPr>
          <p:cNvPr id="5" name="テキスト ボックス 4"/>
          <p:cNvSpPr txBox="1"/>
          <p:nvPr/>
        </p:nvSpPr>
        <p:spPr>
          <a:xfrm>
            <a:off x="3953688" y="4581057"/>
            <a:ext cx="7757252" cy="2031325"/>
          </a:xfrm>
          <a:prstGeom prst="rect">
            <a:avLst/>
          </a:prstGeom>
          <a:noFill/>
        </p:spPr>
        <p:txBody>
          <a:bodyPr wrap="none" rtlCol="0">
            <a:spAutoFit/>
          </a:bodyPr>
          <a:lstStyle/>
          <a:p>
            <a:r>
              <a:rPr lang="ja-JP" altLang="en-US" dirty="0"/>
              <a:t>〒</a:t>
            </a:r>
            <a:r>
              <a:rPr lang="en-US" altLang="ja-JP" dirty="0"/>
              <a:t>105-6027</a:t>
            </a:r>
          </a:p>
          <a:p>
            <a:r>
              <a:rPr lang="ja-JP" altLang="en-US" dirty="0"/>
              <a:t>東京都港区虎ノ門</a:t>
            </a:r>
            <a:r>
              <a:rPr lang="en-US" altLang="ja-JP" dirty="0"/>
              <a:t>4-3-1 </a:t>
            </a:r>
            <a:r>
              <a:rPr lang="ja-JP" altLang="en-US" dirty="0"/>
              <a:t>城山トラストタワー </a:t>
            </a:r>
            <a:r>
              <a:rPr lang="en-US" altLang="ja-JP" dirty="0"/>
              <a:t>27</a:t>
            </a:r>
            <a:r>
              <a:rPr lang="ja-JP" altLang="en-US" dirty="0"/>
              <a:t>階</a:t>
            </a:r>
          </a:p>
          <a:p>
            <a:r>
              <a:rPr lang="en-US" altLang="ja-JP" dirty="0"/>
              <a:t>【</a:t>
            </a:r>
            <a:r>
              <a:rPr lang="ja-JP" altLang="en-US" dirty="0"/>
              <a:t>電話</a:t>
            </a:r>
            <a:r>
              <a:rPr lang="en-US" altLang="ja-JP" dirty="0"/>
              <a:t>】03-5403-3488</a:t>
            </a:r>
            <a:r>
              <a:rPr lang="ja-JP" altLang="en-US" dirty="0"/>
              <a:t>　</a:t>
            </a:r>
            <a:r>
              <a:rPr lang="en-US" altLang="ja-JP" dirty="0"/>
              <a:t>【</a:t>
            </a:r>
            <a:r>
              <a:rPr lang="ja-JP" altLang="en-US" dirty="0"/>
              <a:t>Ｅ</a:t>
            </a:r>
            <a:r>
              <a:rPr lang="en-US" altLang="ja-JP" dirty="0"/>
              <a:t>-mail】hawaiiansea@ked.biglobe.ne.jp</a:t>
            </a:r>
          </a:p>
          <a:p>
            <a:r>
              <a:rPr lang="en-US" altLang="ja-JP" dirty="0"/>
              <a:t>【</a:t>
            </a:r>
            <a:r>
              <a:rPr lang="ja-JP" altLang="en-US" dirty="0"/>
              <a:t>ホームページ</a:t>
            </a:r>
            <a:r>
              <a:rPr lang="en-US" altLang="ja-JP" dirty="0"/>
              <a:t>】http://www.geocities.jp/hawaiiansea2000/wrma.html</a:t>
            </a:r>
          </a:p>
          <a:p>
            <a:r>
              <a:rPr lang="ja-JP" altLang="en-US" dirty="0"/>
              <a:t>（メインブログ）</a:t>
            </a:r>
            <a:r>
              <a:rPr lang="en-US" altLang="ja-JP" dirty="0"/>
              <a:t>http://blog.canpan.info/wrma/</a:t>
            </a:r>
          </a:p>
          <a:p>
            <a:r>
              <a:rPr lang="ja-JP" altLang="en-US" dirty="0"/>
              <a:t>（公式フェイスブック）</a:t>
            </a:r>
            <a:r>
              <a:rPr lang="en-US" altLang="ja-JP" dirty="0"/>
              <a:t>http://facebook.com/wrma.pwcr</a:t>
            </a:r>
          </a:p>
          <a:p>
            <a:r>
              <a:rPr lang="ja-JP" altLang="en-US" dirty="0"/>
              <a:t>（理事長フェイスブック）</a:t>
            </a:r>
            <a:r>
              <a:rPr lang="en-US" altLang="ja-JP" dirty="0"/>
              <a:t>http://facebook.com/umihawaii</a:t>
            </a:r>
            <a:endParaRPr kumimoji="1" lang="ja-JP" altLang="en-US" dirty="0"/>
          </a:p>
        </p:txBody>
      </p:sp>
    </p:spTree>
    <p:extLst>
      <p:ext uri="{BB962C8B-B14F-4D97-AF65-F5344CB8AC3E}">
        <p14:creationId xmlns:p14="http://schemas.microsoft.com/office/powerpoint/2010/main" val="24031474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225261" y="922384"/>
            <a:ext cx="5021790" cy="369332"/>
          </a:xfrm>
          <a:prstGeom prst="rect">
            <a:avLst/>
          </a:prstGeom>
          <a:noFill/>
        </p:spPr>
        <p:txBody>
          <a:bodyPr wrap="square" rtlCol="0">
            <a:spAutoFit/>
          </a:bodyPr>
          <a:lstStyle/>
          <a:p>
            <a:r>
              <a:rPr lang="en-US" altLang="ja-JP" b="1" dirty="0"/>
              <a:t>RED BULL AIR RACE</a:t>
            </a:r>
            <a:r>
              <a:rPr lang="ja-JP" altLang="en-US" b="1" dirty="0"/>
              <a:t>　</a:t>
            </a:r>
            <a:r>
              <a:rPr lang="en-US" altLang="ja-JP" b="1" dirty="0"/>
              <a:t>CHIBA 2015</a:t>
            </a:r>
            <a:r>
              <a:rPr lang="ja-JP" altLang="en-US" b="1" dirty="0"/>
              <a:t>～</a:t>
            </a:r>
            <a:r>
              <a:rPr lang="en-US" altLang="ja-JP" b="1" dirty="0"/>
              <a:t>2016 </a:t>
            </a:r>
            <a:endParaRPr lang="ja-JP" altLang="en-US" b="1" dirty="0"/>
          </a:p>
        </p:txBody>
      </p:sp>
      <p:sp>
        <p:nvSpPr>
          <p:cNvPr id="5" name="タイトル 1"/>
          <p:cNvSpPr txBox="1">
            <a:spLocks/>
          </p:cNvSpPr>
          <p:nvPr/>
        </p:nvSpPr>
        <p:spPr>
          <a:xfrm>
            <a:off x="831982" y="332657"/>
            <a:ext cx="5164732" cy="455347"/>
          </a:xfrm>
          <a:prstGeom prst="rect">
            <a:avLst/>
          </a:prstGeom>
        </p:spPr>
        <p:txBody>
          <a:bodyP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ja-JP" altLang="en-US" sz="2000" dirty="0"/>
              <a:t>水上スポーツ競技会における安全管理　③</a:t>
            </a:r>
          </a:p>
        </p:txBody>
      </p:sp>
      <p:pic>
        <p:nvPicPr>
          <p:cNvPr id="6" name="図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66055" y="1426096"/>
            <a:ext cx="4320481" cy="2880320"/>
          </a:xfrm>
          <a:prstGeom prst="rect">
            <a:avLst/>
          </a:prstGeom>
        </p:spPr>
      </p:pic>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6714" y="3789040"/>
            <a:ext cx="4434018" cy="2956012"/>
          </a:xfrm>
          <a:prstGeom prst="rect">
            <a:avLst/>
          </a:prstGeom>
        </p:spPr>
      </p:pic>
      <p:pic>
        <p:nvPicPr>
          <p:cNvPr id="8" name="図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75520" y="4440796"/>
            <a:ext cx="3456384" cy="2304256"/>
          </a:xfrm>
          <a:prstGeom prst="rect">
            <a:avLst/>
          </a:prstGeom>
        </p:spPr>
      </p:pic>
      <p:pic>
        <p:nvPicPr>
          <p:cNvPr id="9" name="図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72064" y="1158227"/>
            <a:ext cx="3347864" cy="2510898"/>
          </a:xfrm>
          <a:prstGeom prst="rect">
            <a:avLst/>
          </a:prstGeom>
        </p:spPr>
      </p:pic>
    </p:spTree>
    <p:extLst>
      <p:ext uri="{BB962C8B-B14F-4D97-AF65-F5344CB8AC3E}">
        <p14:creationId xmlns:p14="http://schemas.microsoft.com/office/powerpoint/2010/main" val="21842084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41690" y="494598"/>
            <a:ext cx="7796002" cy="589735"/>
          </a:xfrm>
        </p:spPr>
        <p:txBody>
          <a:bodyPr>
            <a:normAutofit/>
          </a:bodyPr>
          <a:lstStyle/>
          <a:p>
            <a:r>
              <a:rPr lang="en-US" altLang="ja-JP" sz="2000" b="1" dirty="0">
                <a:latin typeface="+mn-ea"/>
                <a:ea typeface="+mn-ea"/>
              </a:rPr>
              <a:t>【3】</a:t>
            </a:r>
            <a:r>
              <a:rPr lang="ja-JP" altLang="en-US" sz="2000" b="1" dirty="0">
                <a:latin typeface="+mn-ea"/>
                <a:ea typeface="+mn-ea"/>
              </a:rPr>
              <a:t>水上バイクを用いたレスキュー法の公務救難機関への普及</a:t>
            </a:r>
            <a:endParaRPr kumimoji="1" lang="ja-JP" altLang="en-US" sz="2000" b="1" dirty="0">
              <a:latin typeface="+mn-ea"/>
              <a:ea typeface="+mn-ea"/>
            </a:endParaRPr>
          </a:p>
        </p:txBody>
      </p:sp>
      <p:sp>
        <p:nvSpPr>
          <p:cNvPr id="3" name="コンテンツ プレースホルダー 2"/>
          <p:cNvSpPr>
            <a:spLocks noGrp="1"/>
          </p:cNvSpPr>
          <p:nvPr>
            <p:ph idx="1"/>
          </p:nvPr>
        </p:nvSpPr>
        <p:spPr>
          <a:xfrm>
            <a:off x="838200" y="1327094"/>
            <a:ext cx="10515600" cy="4849869"/>
          </a:xfrm>
        </p:spPr>
        <p:txBody>
          <a:bodyPr>
            <a:normAutofit/>
          </a:bodyPr>
          <a:lstStyle/>
          <a:p>
            <a:pPr marL="0" indent="0">
              <a:buNone/>
            </a:pPr>
            <a:r>
              <a:rPr kumimoji="1" lang="ja-JP" altLang="en-US" sz="2000" dirty="0"/>
              <a:t>近年、水難救助に対しての考え方が公務救難機関において変化が起こっている。</a:t>
            </a:r>
            <a:endParaRPr kumimoji="1" lang="en-US" altLang="ja-JP" sz="2000" dirty="0"/>
          </a:p>
          <a:p>
            <a:pPr marL="0" indent="0">
              <a:buNone/>
            </a:pPr>
            <a:r>
              <a:rPr lang="ja-JP" altLang="en-US" sz="2000" dirty="0"/>
              <a:t>以前　→　事例の頻度により、その救助スキルの重要性が認められてきた。</a:t>
            </a:r>
            <a:endParaRPr lang="en-US" altLang="ja-JP" sz="2000" dirty="0"/>
          </a:p>
          <a:p>
            <a:pPr marL="0" indent="0">
              <a:buNone/>
            </a:pPr>
            <a:r>
              <a:rPr kumimoji="1" lang="ja-JP" altLang="en-US" sz="2000" dirty="0"/>
              <a:t>近年　→　事例の頻度より、</a:t>
            </a:r>
            <a:r>
              <a:rPr kumimoji="1" lang="ja-JP" altLang="en-US" sz="2000" b="1" dirty="0">
                <a:solidFill>
                  <a:srgbClr val="FF0000"/>
                </a:solidFill>
              </a:rPr>
              <a:t>発生時に対応が出来るか出来ないかが重要視</a:t>
            </a:r>
            <a:r>
              <a:rPr kumimoji="1" lang="ja-JP" altLang="en-US" sz="2000" dirty="0"/>
              <a:t>されだした。</a:t>
            </a:r>
            <a:endParaRPr kumimoji="1" lang="en-US" altLang="ja-JP" sz="2000" dirty="0"/>
          </a:p>
          <a:p>
            <a:pPr marL="0" indent="0">
              <a:buNone/>
            </a:pPr>
            <a:r>
              <a:rPr lang="en-US" altLang="ja-JP" sz="2000" dirty="0"/>
              <a:t>※</a:t>
            </a:r>
            <a:r>
              <a:rPr lang="ja-JP" altLang="en-US" sz="2000" dirty="0"/>
              <a:t>特に、東日本大震災以降の水害発生に際し、一旦事例が発生すると死傷者の数が多数に上り、マスコミでも大きく取り上げられることから水難救助手法向上に注目が集まっている。</a:t>
            </a:r>
            <a:endParaRPr lang="en-US" altLang="ja-JP" sz="2000" dirty="0"/>
          </a:p>
          <a:p>
            <a:pPr marL="0" indent="0">
              <a:buNone/>
            </a:pPr>
            <a:endParaRPr kumimoji="1" lang="en-US" altLang="ja-JP" sz="2000" dirty="0"/>
          </a:p>
          <a:p>
            <a:pPr marL="0" indent="0">
              <a:buNone/>
            </a:pPr>
            <a:r>
              <a:rPr lang="ja-JP" altLang="en-US" sz="2000" u="sng" dirty="0"/>
              <a:t>今まで対応が困難であった事例に対し、水上オートバイレスキューの効果が認められ始めた。</a:t>
            </a:r>
            <a:endParaRPr lang="en-US" altLang="ja-JP" sz="2000" u="sng" dirty="0"/>
          </a:p>
          <a:p>
            <a:pPr marL="0" indent="0">
              <a:buNone/>
            </a:pPr>
            <a:endParaRPr kumimoji="1" lang="en-US" altLang="ja-JP" sz="2000" u="sng" dirty="0"/>
          </a:p>
          <a:p>
            <a:pPr marL="0" indent="0">
              <a:buNone/>
            </a:pPr>
            <a:r>
              <a:rPr lang="ja-JP" altLang="en-US" sz="2000" u="sng" dirty="0"/>
              <a:t>救助用に水上オートバイが導入される自治体（消防機関等）が、急速に増加傾向にあり、当一般社団法人ウォーターリスクマネジメント協会への問い合わせや講習依頼が増加。</a:t>
            </a:r>
            <a:endParaRPr kumimoji="1" lang="ja-JP" altLang="en-US" sz="2000" u="sng" dirty="0"/>
          </a:p>
        </p:txBody>
      </p:sp>
    </p:spTree>
    <p:extLst>
      <p:ext uri="{BB962C8B-B14F-4D97-AF65-F5344CB8AC3E}">
        <p14:creationId xmlns:p14="http://schemas.microsoft.com/office/powerpoint/2010/main" val="14111487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838200" y="623087"/>
            <a:ext cx="10515600" cy="712099"/>
          </a:xfrm>
        </p:spPr>
        <p:txBody>
          <a:bodyPr>
            <a:normAutofit/>
          </a:bodyPr>
          <a:lstStyle/>
          <a:p>
            <a:pPr marL="0" indent="0">
              <a:buNone/>
            </a:pPr>
            <a:r>
              <a:rPr kumimoji="1" lang="ja-JP" altLang="en-US" sz="2000" dirty="0"/>
              <a:t>◆一般社団法人ウォーターリスクマネジメント協会の水上オートバイレスキュー講習会に参加いただいた公務救難機関の所属先機関数は、</a:t>
            </a:r>
            <a:r>
              <a:rPr kumimoji="1" lang="en-US" altLang="ja-JP" sz="2000" dirty="0"/>
              <a:t>124</a:t>
            </a:r>
            <a:r>
              <a:rPr kumimoji="1" lang="ja-JP" altLang="en-US" sz="2000" dirty="0"/>
              <a:t>機関にのぼる。</a:t>
            </a:r>
          </a:p>
        </p:txBody>
      </p:sp>
      <p:graphicFrame>
        <p:nvGraphicFramePr>
          <p:cNvPr id="4" name="オブジェクト 3"/>
          <p:cNvGraphicFramePr>
            <a:graphicFrameLocks noChangeAspect="1"/>
          </p:cNvGraphicFramePr>
          <p:nvPr>
            <p:extLst>
              <p:ext uri="{D42A27DB-BD31-4B8C-83A1-F6EECF244321}">
                <p14:modId xmlns:p14="http://schemas.microsoft.com/office/powerpoint/2010/main" val="793199564"/>
              </p:ext>
            </p:extLst>
          </p:nvPr>
        </p:nvGraphicFramePr>
        <p:xfrm>
          <a:off x="664101" y="1335186"/>
          <a:ext cx="10863798" cy="5162718"/>
        </p:xfrm>
        <a:graphic>
          <a:graphicData uri="http://schemas.openxmlformats.org/presentationml/2006/ole">
            <mc:AlternateContent xmlns:mc="http://schemas.openxmlformats.org/markup-compatibility/2006">
              <mc:Choice xmlns:v="urn:schemas-microsoft-com:vml" Requires="v">
                <p:oleObj spid="_x0000_s7182" name="Worksheet" r:id="rId3" imgW="10572809" imgH="4819885" progId="Excel.Sheet.12">
                  <p:embed/>
                </p:oleObj>
              </mc:Choice>
              <mc:Fallback>
                <p:oleObj name="Worksheet" r:id="rId3" imgW="10572809" imgH="4819885" progId="Excel.Sheet.12">
                  <p:embed/>
                  <p:pic>
                    <p:nvPicPr>
                      <p:cNvPr id="0" name=""/>
                      <p:cNvPicPr/>
                      <p:nvPr/>
                    </p:nvPicPr>
                    <p:blipFill>
                      <a:blip r:embed="rId4"/>
                      <a:stretch>
                        <a:fillRect/>
                      </a:stretch>
                    </p:blipFill>
                    <p:spPr>
                      <a:xfrm>
                        <a:off x="664101" y="1335186"/>
                        <a:ext cx="10863798" cy="5162718"/>
                      </a:xfrm>
                      <a:prstGeom prst="rect">
                        <a:avLst/>
                      </a:prstGeom>
                    </p:spPr>
                  </p:pic>
                </p:oleObj>
              </mc:Fallback>
            </mc:AlternateContent>
          </a:graphicData>
        </a:graphic>
      </p:graphicFrame>
    </p:spTree>
    <p:extLst>
      <p:ext uri="{BB962C8B-B14F-4D97-AF65-F5344CB8AC3E}">
        <p14:creationId xmlns:p14="http://schemas.microsoft.com/office/powerpoint/2010/main" val="6902068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オブジェクト 5"/>
          <p:cNvGraphicFramePr>
            <a:graphicFrameLocks noChangeAspect="1"/>
          </p:cNvGraphicFramePr>
          <p:nvPr>
            <p:extLst>
              <p:ext uri="{D42A27DB-BD31-4B8C-83A1-F6EECF244321}">
                <p14:modId xmlns:p14="http://schemas.microsoft.com/office/powerpoint/2010/main" val="1922080582"/>
              </p:ext>
            </p:extLst>
          </p:nvPr>
        </p:nvGraphicFramePr>
        <p:xfrm>
          <a:off x="558771" y="906308"/>
          <a:ext cx="10900773" cy="5316467"/>
        </p:xfrm>
        <a:graphic>
          <a:graphicData uri="http://schemas.openxmlformats.org/presentationml/2006/ole">
            <mc:AlternateContent xmlns:mc="http://schemas.openxmlformats.org/markup-compatibility/2006">
              <mc:Choice xmlns:v="urn:schemas-microsoft-com:vml" Requires="v">
                <p:oleObj spid="_x0000_s8206" name="Worksheet" r:id="rId3" imgW="10572809" imgH="4578585" progId="Excel.Sheet.12">
                  <p:embed/>
                </p:oleObj>
              </mc:Choice>
              <mc:Fallback>
                <p:oleObj name="Worksheet" r:id="rId3" imgW="10572809" imgH="4578585" progId="Excel.Sheet.12">
                  <p:embed/>
                  <p:pic>
                    <p:nvPicPr>
                      <p:cNvPr id="0" name=""/>
                      <p:cNvPicPr/>
                      <p:nvPr/>
                    </p:nvPicPr>
                    <p:blipFill>
                      <a:blip r:embed="rId4"/>
                      <a:stretch>
                        <a:fillRect/>
                      </a:stretch>
                    </p:blipFill>
                    <p:spPr>
                      <a:xfrm>
                        <a:off x="558771" y="906308"/>
                        <a:ext cx="10900773" cy="5316467"/>
                      </a:xfrm>
                      <a:prstGeom prst="rect">
                        <a:avLst/>
                      </a:prstGeom>
                    </p:spPr>
                  </p:pic>
                </p:oleObj>
              </mc:Fallback>
            </mc:AlternateContent>
          </a:graphicData>
        </a:graphic>
      </p:graphicFrame>
    </p:spTree>
    <p:extLst>
      <p:ext uri="{BB962C8B-B14F-4D97-AF65-F5344CB8AC3E}">
        <p14:creationId xmlns:p14="http://schemas.microsoft.com/office/powerpoint/2010/main" val="25564821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p:cNvGraphicFramePr>
            <a:graphicFrameLocks noChangeAspect="1"/>
          </p:cNvGraphicFramePr>
          <p:nvPr>
            <p:extLst>
              <p:ext uri="{D42A27DB-BD31-4B8C-83A1-F6EECF244321}">
                <p14:modId xmlns:p14="http://schemas.microsoft.com/office/powerpoint/2010/main" val="3119687279"/>
              </p:ext>
            </p:extLst>
          </p:nvPr>
        </p:nvGraphicFramePr>
        <p:xfrm>
          <a:off x="550680" y="716440"/>
          <a:ext cx="10940010" cy="5393047"/>
        </p:xfrm>
        <a:graphic>
          <a:graphicData uri="http://schemas.openxmlformats.org/presentationml/2006/ole">
            <mc:AlternateContent xmlns:mc="http://schemas.openxmlformats.org/markup-compatibility/2006">
              <mc:Choice xmlns:v="urn:schemas-microsoft-com:vml" Requires="v">
                <p:oleObj spid="_x0000_s10255" name="Worksheet" r:id="rId3" imgW="10572809" imgH="4807185" progId="Excel.Sheet.12">
                  <p:embed/>
                </p:oleObj>
              </mc:Choice>
              <mc:Fallback>
                <p:oleObj name="Worksheet" r:id="rId3" imgW="10572809" imgH="4807185" progId="Excel.Sheet.12">
                  <p:embed/>
                  <p:pic>
                    <p:nvPicPr>
                      <p:cNvPr id="0" name=""/>
                      <p:cNvPicPr/>
                      <p:nvPr/>
                    </p:nvPicPr>
                    <p:blipFill>
                      <a:blip r:embed="rId4"/>
                      <a:stretch>
                        <a:fillRect/>
                      </a:stretch>
                    </p:blipFill>
                    <p:spPr>
                      <a:xfrm>
                        <a:off x="550680" y="716440"/>
                        <a:ext cx="10940010" cy="5393047"/>
                      </a:xfrm>
                      <a:prstGeom prst="rect">
                        <a:avLst/>
                      </a:prstGeom>
                    </p:spPr>
                  </p:pic>
                </p:oleObj>
              </mc:Fallback>
            </mc:AlternateContent>
          </a:graphicData>
        </a:graphic>
      </p:graphicFrame>
    </p:spTree>
    <p:extLst>
      <p:ext uri="{BB962C8B-B14F-4D97-AF65-F5344CB8AC3E}">
        <p14:creationId xmlns:p14="http://schemas.microsoft.com/office/powerpoint/2010/main" val="27578154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838200" y="267038"/>
            <a:ext cx="10515600" cy="396509"/>
          </a:xfrm>
        </p:spPr>
        <p:txBody>
          <a:bodyPr>
            <a:normAutofit/>
          </a:bodyPr>
          <a:lstStyle/>
          <a:p>
            <a:pPr marL="0" indent="0">
              <a:buNone/>
            </a:pPr>
            <a:r>
              <a:rPr kumimoji="1" lang="ja-JP" altLang="en-US" sz="2000" dirty="0"/>
              <a:t>◆</a:t>
            </a:r>
            <a:r>
              <a:rPr kumimoji="1" lang="en-US" altLang="ja-JP" sz="2000" dirty="0"/>
              <a:t>2016</a:t>
            </a:r>
            <a:r>
              <a:rPr kumimoji="1" lang="ja-JP" altLang="en-US" sz="2000" dirty="0"/>
              <a:t>年度　公務救難機関との合同訓練　</a:t>
            </a:r>
            <a:r>
              <a:rPr lang="ja-JP" altLang="en-US" sz="2000" dirty="0"/>
              <a:t>実施実績</a:t>
            </a:r>
            <a:endParaRPr kumimoji="1" lang="ja-JP" altLang="en-US" sz="2000" dirty="0"/>
          </a:p>
        </p:txBody>
      </p:sp>
      <p:graphicFrame>
        <p:nvGraphicFramePr>
          <p:cNvPr id="4" name="オブジェクト 3"/>
          <p:cNvGraphicFramePr>
            <a:graphicFrameLocks noChangeAspect="1"/>
          </p:cNvGraphicFramePr>
          <p:nvPr>
            <p:extLst>
              <p:ext uri="{D42A27DB-BD31-4B8C-83A1-F6EECF244321}">
                <p14:modId xmlns:p14="http://schemas.microsoft.com/office/powerpoint/2010/main" val="428526008"/>
              </p:ext>
            </p:extLst>
          </p:nvPr>
        </p:nvGraphicFramePr>
        <p:xfrm>
          <a:off x="838200" y="768744"/>
          <a:ext cx="10515600" cy="2621820"/>
        </p:xfrm>
        <a:graphic>
          <a:graphicData uri="http://schemas.openxmlformats.org/presentationml/2006/ole">
            <mc:AlternateContent xmlns:mc="http://schemas.openxmlformats.org/markup-compatibility/2006">
              <mc:Choice xmlns:v="urn:schemas-microsoft-com:vml" Requires="v">
                <p:oleObj spid="_x0000_s6166" name="Worksheet" r:id="rId3" imgW="7657983" imgH="2610085" progId="Excel.Sheet.12">
                  <p:embed/>
                </p:oleObj>
              </mc:Choice>
              <mc:Fallback>
                <p:oleObj name="Worksheet" r:id="rId3" imgW="7657983" imgH="2610085" progId="Excel.Sheet.12">
                  <p:embed/>
                  <p:pic>
                    <p:nvPicPr>
                      <p:cNvPr id="0" name=""/>
                      <p:cNvPicPr/>
                      <p:nvPr/>
                    </p:nvPicPr>
                    <p:blipFill>
                      <a:blip r:embed="rId4"/>
                      <a:stretch>
                        <a:fillRect/>
                      </a:stretch>
                    </p:blipFill>
                    <p:spPr>
                      <a:xfrm>
                        <a:off x="838200" y="768744"/>
                        <a:ext cx="10515600" cy="2621820"/>
                      </a:xfrm>
                      <a:prstGeom prst="rect">
                        <a:avLst/>
                      </a:prstGeom>
                    </p:spPr>
                  </p:pic>
                </p:oleObj>
              </mc:Fallback>
            </mc:AlternateContent>
          </a:graphicData>
        </a:graphic>
      </p:graphicFrame>
      <p:pic>
        <p:nvPicPr>
          <p:cNvPr id="6" name="図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5505" y="3575161"/>
            <a:ext cx="5481680" cy="3083445"/>
          </a:xfrm>
          <a:prstGeom prst="rect">
            <a:avLst/>
          </a:prstGeom>
        </p:spPr>
      </p:pic>
      <p:pic>
        <p:nvPicPr>
          <p:cNvPr id="7" name="図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03219" y="3566058"/>
            <a:ext cx="5497863" cy="3092548"/>
          </a:xfrm>
          <a:prstGeom prst="rect">
            <a:avLst/>
          </a:prstGeom>
        </p:spPr>
      </p:pic>
    </p:spTree>
    <p:extLst>
      <p:ext uri="{BB962C8B-B14F-4D97-AF65-F5344CB8AC3E}">
        <p14:creationId xmlns:p14="http://schemas.microsoft.com/office/powerpoint/2010/main" val="2488002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7230" y="408647"/>
            <a:ext cx="8056971" cy="6042728"/>
          </a:xfrm>
          <a:prstGeom prst="rect">
            <a:avLst/>
          </a:prstGeom>
        </p:spPr>
      </p:pic>
    </p:spTree>
    <p:extLst>
      <p:ext uri="{BB962C8B-B14F-4D97-AF65-F5344CB8AC3E}">
        <p14:creationId xmlns:p14="http://schemas.microsoft.com/office/powerpoint/2010/main" val="12898268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28922" y="493615"/>
            <a:ext cx="4542330" cy="3406748"/>
          </a:xfrm>
          <a:prstGeom prst="rect">
            <a:avLst/>
          </a:prstGeom>
        </p:spPr>
      </p:pic>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8278" y="1225945"/>
            <a:ext cx="3565890" cy="2674418"/>
          </a:xfrm>
          <a:prstGeom prst="rect">
            <a:avLst/>
          </a:prstGeom>
        </p:spPr>
      </p:pic>
      <p:pic>
        <p:nvPicPr>
          <p:cNvPr id="6" name="図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96830" y="4058155"/>
            <a:ext cx="3517338" cy="2638004"/>
          </a:xfrm>
          <a:prstGeom prst="rect">
            <a:avLst/>
          </a:prstGeom>
        </p:spPr>
      </p:pic>
      <p:pic>
        <p:nvPicPr>
          <p:cNvPr id="7" name="図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56650" y="4058155"/>
            <a:ext cx="3517339" cy="2638004"/>
          </a:xfrm>
          <a:prstGeom prst="rect">
            <a:avLst/>
          </a:prstGeom>
        </p:spPr>
      </p:pic>
      <p:sp>
        <p:nvSpPr>
          <p:cNvPr id="2" name="テキスト ボックス 1"/>
          <p:cNvSpPr txBox="1"/>
          <p:nvPr/>
        </p:nvSpPr>
        <p:spPr>
          <a:xfrm>
            <a:off x="1070258" y="493615"/>
            <a:ext cx="4570482" cy="369332"/>
          </a:xfrm>
          <a:prstGeom prst="rect">
            <a:avLst/>
          </a:prstGeom>
          <a:noFill/>
        </p:spPr>
        <p:txBody>
          <a:bodyPr wrap="none" rtlCol="0">
            <a:spAutoFit/>
          </a:bodyPr>
          <a:lstStyle/>
          <a:p>
            <a:r>
              <a:rPr kumimoji="1" lang="ja-JP" altLang="en-US" dirty="0"/>
              <a:t>◆公務救難機関との合同訓練等の資料画像</a:t>
            </a:r>
          </a:p>
        </p:txBody>
      </p:sp>
    </p:spTree>
    <p:extLst>
      <p:ext uri="{BB962C8B-B14F-4D97-AF65-F5344CB8AC3E}">
        <p14:creationId xmlns:p14="http://schemas.microsoft.com/office/powerpoint/2010/main" val="39963423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813924" y="538991"/>
            <a:ext cx="10515600" cy="577710"/>
          </a:xfrm>
        </p:spPr>
        <p:txBody>
          <a:bodyPr>
            <a:normAutofit/>
          </a:bodyPr>
          <a:lstStyle/>
          <a:p>
            <a:pPr marL="0" indent="0">
              <a:buNone/>
            </a:pPr>
            <a:r>
              <a:rPr kumimoji="1" lang="ja-JP" altLang="en-US" sz="2000" dirty="0"/>
              <a:t>◆山口県消防学校　水難救助課程にて特命講師として授業の依頼を受ける　（</a:t>
            </a:r>
            <a:r>
              <a:rPr kumimoji="1" lang="en-US" altLang="ja-JP" sz="2000" dirty="0"/>
              <a:t>5</a:t>
            </a:r>
            <a:r>
              <a:rPr kumimoji="1" lang="ja-JP" altLang="en-US" sz="2000" dirty="0"/>
              <a:t>年目）</a:t>
            </a:r>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0085" y="1683144"/>
            <a:ext cx="5308435" cy="3981326"/>
          </a:xfrm>
          <a:prstGeom prst="rect">
            <a:avLst/>
          </a:prstGeom>
        </p:spPr>
      </p:pic>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8116" y="1683144"/>
            <a:ext cx="5308434" cy="3981326"/>
          </a:xfrm>
          <a:prstGeom prst="rect">
            <a:avLst/>
          </a:prstGeom>
        </p:spPr>
      </p:pic>
    </p:spTree>
    <p:extLst>
      <p:ext uri="{BB962C8B-B14F-4D97-AF65-F5344CB8AC3E}">
        <p14:creationId xmlns:p14="http://schemas.microsoft.com/office/powerpoint/2010/main" val="4778853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310" y="1238036"/>
            <a:ext cx="5452153" cy="4089115"/>
          </a:xfrm>
          <a:prstGeom prst="rect">
            <a:avLst/>
          </a:prstGeom>
        </p:spPr>
      </p:pic>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0526" y="1238036"/>
            <a:ext cx="5380234" cy="4035176"/>
          </a:xfrm>
          <a:prstGeom prst="rect">
            <a:avLst/>
          </a:prstGeom>
        </p:spPr>
      </p:pic>
    </p:spTree>
    <p:extLst>
      <p:ext uri="{BB962C8B-B14F-4D97-AF65-F5344CB8AC3E}">
        <p14:creationId xmlns:p14="http://schemas.microsoft.com/office/powerpoint/2010/main" val="12896857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14766" y="1007508"/>
            <a:ext cx="2590138" cy="1942604"/>
          </a:xfrm>
          <a:prstGeom prst="ellipse">
            <a:avLst/>
          </a:prstGeom>
          <a:ln>
            <a:noFill/>
          </a:ln>
          <a:effectLst>
            <a:softEdge rad="112500"/>
          </a:effectLst>
        </p:spPr>
      </p:pic>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283" y="1016334"/>
            <a:ext cx="2673626" cy="2005220"/>
          </a:xfrm>
          <a:prstGeom prst="ellipse">
            <a:avLst/>
          </a:prstGeom>
          <a:ln>
            <a:noFill/>
          </a:ln>
          <a:effectLst>
            <a:softEdge rad="112500"/>
          </a:effectLst>
        </p:spPr>
      </p:pic>
      <p:pic>
        <p:nvPicPr>
          <p:cNvPr id="7" name="図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0283" y="3853444"/>
            <a:ext cx="2842591" cy="2131943"/>
          </a:xfrm>
          <a:prstGeom prst="ellipse">
            <a:avLst/>
          </a:prstGeom>
          <a:ln>
            <a:noFill/>
          </a:ln>
          <a:effectLst>
            <a:softEdge rad="112500"/>
          </a:effectLst>
        </p:spPr>
      </p:pic>
      <p:pic>
        <p:nvPicPr>
          <p:cNvPr id="8" name="図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25618" y="1061723"/>
            <a:ext cx="2637100" cy="1923221"/>
          </a:xfrm>
          <a:prstGeom prst="ellipse">
            <a:avLst/>
          </a:prstGeom>
          <a:ln>
            <a:noFill/>
          </a:ln>
          <a:effectLst>
            <a:softEdge rad="112500"/>
          </a:effectLst>
        </p:spPr>
      </p:pic>
      <p:sp>
        <p:nvSpPr>
          <p:cNvPr id="9" name="テキスト ボックス 8"/>
          <p:cNvSpPr txBox="1"/>
          <p:nvPr/>
        </p:nvSpPr>
        <p:spPr>
          <a:xfrm>
            <a:off x="780283" y="3011085"/>
            <a:ext cx="2842591" cy="715581"/>
          </a:xfrm>
          <a:prstGeom prst="rect">
            <a:avLst/>
          </a:prstGeom>
          <a:noFill/>
        </p:spPr>
        <p:txBody>
          <a:bodyPr wrap="square" rtlCol="0">
            <a:spAutoFit/>
          </a:bodyPr>
          <a:lstStyle/>
          <a:p>
            <a:r>
              <a:rPr lang="en-US" altLang="ja-JP" sz="1350" dirty="0">
                <a:solidFill>
                  <a:prstClr val="black"/>
                </a:solidFill>
              </a:rPr>
              <a:t>【1】</a:t>
            </a:r>
            <a:r>
              <a:rPr lang="ja-JP" altLang="en-US" sz="1350" dirty="0">
                <a:solidFill>
                  <a:prstClr val="black"/>
                </a:solidFill>
              </a:rPr>
              <a:t>日本全国にて年間</a:t>
            </a:r>
            <a:r>
              <a:rPr lang="en-US" altLang="ja-JP" sz="1350" dirty="0">
                <a:solidFill>
                  <a:prstClr val="black"/>
                </a:solidFill>
              </a:rPr>
              <a:t>40</a:t>
            </a:r>
            <a:r>
              <a:rPr lang="ja-JP" altLang="en-US" sz="1350" dirty="0">
                <a:solidFill>
                  <a:prstClr val="black"/>
                </a:solidFill>
              </a:rPr>
              <a:t>回</a:t>
            </a:r>
            <a:endParaRPr lang="en-US" altLang="ja-JP" sz="1350" dirty="0">
              <a:solidFill>
                <a:prstClr val="black"/>
              </a:solidFill>
            </a:endParaRPr>
          </a:p>
          <a:p>
            <a:r>
              <a:rPr lang="ja-JP" altLang="en-US" sz="1350" dirty="0">
                <a:solidFill>
                  <a:prstClr val="black"/>
                </a:solidFill>
              </a:rPr>
              <a:t>　（</a:t>
            </a:r>
            <a:r>
              <a:rPr lang="en-US" altLang="ja-JP" sz="1350" dirty="0">
                <a:solidFill>
                  <a:prstClr val="black"/>
                </a:solidFill>
              </a:rPr>
              <a:t>60</a:t>
            </a:r>
            <a:r>
              <a:rPr lang="ja-JP" altLang="en-US" sz="1350" dirty="0">
                <a:solidFill>
                  <a:prstClr val="black"/>
                </a:solidFill>
              </a:rPr>
              <a:t>日）を超える講習会実施　</a:t>
            </a:r>
            <a:endParaRPr lang="en-US" altLang="ja-JP" sz="1350" dirty="0">
              <a:solidFill>
                <a:prstClr val="black"/>
              </a:solidFill>
            </a:endParaRPr>
          </a:p>
          <a:p>
            <a:r>
              <a:rPr lang="en-US" altLang="ja-JP" sz="1350" dirty="0">
                <a:solidFill>
                  <a:prstClr val="black"/>
                </a:solidFill>
              </a:rPr>
              <a:t>※</a:t>
            </a:r>
            <a:r>
              <a:rPr lang="ja-JP" altLang="en-US" sz="1350" dirty="0">
                <a:solidFill>
                  <a:prstClr val="black"/>
                </a:solidFill>
              </a:rPr>
              <a:t>国内最多！！</a:t>
            </a:r>
          </a:p>
        </p:txBody>
      </p:sp>
      <p:sp>
        <p:nvSpPr>
          <p:cNvPr id="10" name="テキスト ボックス 9"/>
          <p:cNvSpPr txBox="1"/>
          <p:nvPr/>
        </p:nvSpPr>
        <p:spPr>
          <a:xfrm>
            <a:off x="4525618" y="3011084"/>
            <a:ext cx="3133920" cy="715581"/>
          </a:xfrm>
          <a:prstGeom prst="rect">
            <a:avLst/>
          </a:prstGeom>
          <a:noFill/>
        </p:spPr>
        <p:txBody>
          <a:bodyPr wrap="square" rtlCol="0">
            <a:spAutoFit/>
          </a:bodyPr>
          <a:lstStyle/>
          <a:p>
            <a:r>
              <a:rPr lang="en-US" altLang="ja-JP" sz="1350" dirty="0">
                <a:solidFill>
                  <a:prstClr val="black"/>
                </a:solidFill>
              </a:rPr>
              <a:t>【2】</a:t>
            </a:r>
            <a:r>
              <a:rPr lang="ja-JP" altLang="en-US" sz="1350" dirty="0">
                <a:solidFill>
                  <a:prstClr val="black"/>
                </a:solidFill>
              </a:rPr>
              <a:t>各種水上スポーツ競技会にて</a:t>
            </a:r>
            <a:endParaRPr lang="en-US" altLang="ja-JP" sz="1350" dirty="0">
              <a:solidFill>
                <a:prstClr val="black"/>
              </a:solidFill>
            </a:endParaRPr>
          </a:p>
          <a:p>
            <a:r>
              <a:rPr lang="ja-JP" altLang="en-US" sz="1350" dirty="0">
                <a:solidFill>
                  <a:prstClr val="black"/>
                </a:solidFill>
              </a:rPr>
              <a:t>　安全管理年間</a:t>
            </a:r>
            <a:r>
              <a:rPr lang="en-US" altLang="ja-JP" sz="1350" dirty="0">
                <a:solidFill>
                  <a:prstClr val="black"/>
                </a:solidFill>
              </a:rPr>
              <a:t>50</a:t>
            </a:r>
            <a:r>
              <a:rPr lang="ja-JP" altLang="en-US" sz="1350" dirty="0">
                <a:solidFill>
                  <a:prstClr val="black"/>
                </a:solidFill>
              </a:rPr>
              <a:t>大会（</a:t>
            </a:r>
            <a:r>
              <a:rPr lang="en-US" altLang="ja-JP" sz="1350" dirty="0">
                <a:solidFill>
                  <a:prstClr val="black"/>
                </a:solidFill>
              </a:rPr>
              <a:t>120</a:t>
            </a:r>
            <a:r>
              <a:rPr lang="ja-JP" altLang="en-US" sz="1350" dirty="0">
                <a:solidFill>
                  <a:prstClr val="black"/>
                </a:solidFill>
              </a:rPr>
              <a:t>日）以上　</a:t>
            </a:r>
            <a:endParaRPr lang="en-US" altLang="ja-JP" sz="1350" dirty="0">
              <a:solidFill>
                <a:prstClr val="black"/>
              </a:solidFill>
            </a:endParaRPr>
          </a:p>
          <a:p>
            <a:r>
              <a:rPr lang="en-US" altLang="ja-JP" sz="1350" dirty="0">
                <a:solidFill>
                  <a:prstClr val="black"/>
                </a:solidFill>
              </a:rPr>
              <a:t>※</a:t>
            </a:r>
            <a:r>
              <a:rPr lang="ja-JP" altLang="en-US" sz="1350" dirty="0">
                <a:solidFill>
                  <a:prstClr val="black"/>
                </a:solidFill>
              </a:rPr>
              <a:t>国内最多！！</a:t>
            </a:r>
          </a:p>
        </p:txBody>
      </p:sp>
      <p:sp>
        <p:nvSpPr>
          <p:cNvPr id="11" name="テキスト ボックス 10"/>
          <p:cNvSpPr txBox="1"/>
          <p:nvPr/>
        </p:nvSpPr>
        <p:spPr>
          <a:xfrm>
            <a:off x="8314766" y="2950112"/>
            <a:ext cx="2743059" cy="669414"/>
          </a:xfrm>
          <a:prstGeom prst="rect">
            <a:avLst/>
          </a:prstGeom>
          <a:noFill/>
        </p:spPr>
        <p:txBody>
          <a:bodyPr wrap="none" rtlCol="0">
            <a:spAutoFit/>
          </a:bodyPr>
          <a:lstStyle/>
          <a:p>
            <a:r>
              <a:rPr lang="en-US" altLang="ja-JP" sz="1350" dirty="0">
                <a:solidFill>
                  <a:prstClr val="black"/>
                </a:solidFill>
              </a:rPr>
              <a:t>【3】</a:t>
            </a:r>
            <a:r>
              <a:rPr lang="ja-JP" altLang="en-US" sz="1350" dirty="0">
                <a:solidFill>
                  <a:prstClr val="black"/>
                </a:solidFill>
              </a:rPr>
              <a:t>消防学校をはじめ、</a:t>
            </a:r>
            <a:endParaRPr lang="en-US" altLang="ja-JP" sz="1350" dirty="0">
              <a:solidFill>
                <a:prstClr val="black"/>
              </a:solidFill>
            </a:endParaRPr>
          </a:p>
          <a:p>
            <a:r>
              <a:rPr lang="ja-JP" altLang="en-US" sz="1350" dirty="0">
                <a:solidFill>
                  <a:prstClr val="black"/>
                </a:solidFill>
              </a:rPr>
              <a:t>　　公務救難機関へ指導</a:t>
            </a:r>
            <a:endParaRPr lang="en-US" altLang="ja-JP" sz="1350" dirty="0">
              <a:solidFill>
                <a:prstClr val="black"/>
              </a:solidFill>
            </a:endParaRPr>
          </a:p>
          <a:p>
            <a:r>
              <a:rPr lang="ja-JP" altLang="en-US" sz="1050" b="1" dirty="0">
                <a:solidFill>
                  <a:prstClr val="black"/>
                </a:solidFill>
              </a:rPr>
              <a:t>（消防学校水難教本　専門部門監修担当）</a:t>
            </a:r>
            <a:endParaRPr lang="en-US" altLang="ja-JP" sz="1050" b="1" dirty="0">
              <a:solidFill>
                <a:prstClr val="black"/>
              </a:solidFill>
            </a:endParaRPr>
          </a:p>
        </p:txBody>
      </p:sp>
      <p:sp>
        <p:nvSpPr>
          <p:cNvPr id="12" name="テキスト ボックス 11"/>
          <p:cNvSpPr txBox="1"/>
          <p:nvPr/>
        </p:nvSpPr>
        <p:spPr>
          <a:xfrm>
            <a:off x="780283" y="5980837"/>
            <a:ext cx="3443759" cy="715581"/>
          </a:xfrm>
          <a:prstGeom prst="rect">
            <a:avLst/>
          </a:prstGeom>
          <a:noFill/>
        </p:spPr>
        <p:txBody>
          <a:bodyPr wrap="square" rtlCol="0">
            <a:spAutoFit/>
          </a:bodyPr>
          <a:lstStyle/>
          <a:p>
            <a:r>
              <a:rPr lang="en-US" altLang="ja-JP" sz="1350" dirty="0">
                <a:solidFill>
                  <a:prstClr val="black"/>
                </a:solidFill>
              </a:rPr>
              <a:t>【4】</a:t>
            </a:r>
            <a:r>
              <a:rPr lang="ja-JP" altLang="en-US" sz="1350" dirty="0">
                <a:solidFill>
                  <a:prstClr val="black"/>
                </a:solidFill>
              </a:rPr>
              <a:t>民間組織「シーバード」</a:t>
            </a:r>
            <a:endParaRPr lang="en-US" altLang="ja-JP" sz="1350" dirty="0">
              <a:solidFill>
                <a:prstClr val="black"/>
              </a:solidFill>
            </a:endParaRPr>
          </a:p>
          <a:p>
            <a:r>
              <a:rPr lang="ja-JP" altLang="en-US" sz="1350" dirty="0">
                <a:solidFill>
                  <a:prstClr val="black"/>
                </a:solidFill>
              </a:rPr>
              <a:t>　</a:t>
            </a:r>
            <a:r>
              <a:rPr lang="ja-JP" altLang="en-US" sz="1050" dirty="0">
                <a:solidFill>
                  <a:prstClr val="black"/>
                </a:solidFill>
              </a:rPr>
              <a:t>（日本財団助成事業）</a:t>
            </a:r>
            <a:endParaRPr lang="en-US" altLang="ja-JP" sz="1350" dirty="0">
              <a:solidFill>
                <a:prstClr val="black"/>
              </a:solidFill>
            </a:endParaRPr>
          </a:p>
          <a:p>
            <a:r>
              <a:rPr lang="ja-JP" altLang="en-US" sz="1350" dirty="0">
                <a:solidFill>
                  <a:prstClr val="black"/>
                </a:solidFill>
              </a:rPr>
              <a:t>パトロール・レスキュー技術の指導担当</a:t>
            </a:r>
          </a:p>
        </p:txBody>
      </p:sp>
      <p:pic>
        <p:nvPicPr>
          <p:cNvPr id="13" name="図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38236" y="3861653"/>
            <a:ext cx="2666668" cy="2000001"/>
          </a:xfrm>
          <a:prstGeom prst="ellipse">
            <a:avLst/>
          </a:prstGeom>
          <a:ln>
            <a:noFill/>
          </a:ln>
          <a:effectLst>
            <a:softEdge rad="112500"/>
          </a:effectLst>
        </p:spPr>
      </p:pic>
      <p:sp>
        <p:nvSpPr>
          <p:cNvPr id="14" name="テキスト ボックス 13"/>
          <p:cNvSpPr txBox="1"/>
          <p:nvPr/>
        </p:nvSpPr>
        <p:spPr>
          <a:xfrm>
            <a:off x="8468654" y="5979748"/>
            <a:ext cx="2820003" cy="507831"/>
          </a:xfrm>
          <a:prstGeom prst="rect">
            <a:avLst/>
          </a:prstGeom>
          <a:noFill/>
        </p:spPr>
        <p:txBody>
          <a:bodyPr wrap="none" rtlCol="0">
            <a:spAutoFit/>
          </a:bodyPr>
          <a:lstStyle/>
          <a:p>
            <a:r>
              <a:rPr lang="en-US" altLang="ja-JP" sz="1350" dirty="0">
                <a:solidFill>
                  <a:prstClr val="black"/>
                </a:solidFill>
              </a:rPr>
              <a:t>【6】</a:t>
            </a:r>
            <a:r>
              <a:rPr lang="ja-JP" altLang="en-US" sz="1350" dirty="0">
                <a:solidFill>
                  <a:prstClr val="black"/>
                </a:solidFill>
              </a:rPr>
              <a:t>東京湾・接続河川水路にて</a:t>
            </a:r>
            <a:endParaRPr lang="en-US" altLang="ja-JP" sz="1350" dirty="0">
              <a:solidFill>
                <a:prstClr val="black"/>
              </a:solidFill>
            </a:endParaRPr>
          </a:p>
          <a:p>
            <a:r>
              <a:rPr lang="ja-JP" altLang="en-US" sz="1350" dirty="0">
                <a:solidFill>
                  <a:prstClr val="black"/>
                </a:solidFill>
              </a:rPr>
              <a:t>　　水上パトロール</a:t>
            </a:r>
            <a:r>
              <a:rPr lang="ja-JP" altLang="en-US" sz="1050" dirty="0">
                <a:solidFill>
                  <a:prstClr val="black"/>
                </a:solidFill>
              </a:rPr>
              <a:t>（ＴＰＳＰ事業）</a:t>
            </a:r>
          </a:p>
        </p:txBody>
      </p:sp>
      <p:sp>
        <p:nvSpPr>
          <p:cNvPr id="16" name="正方形/長方形 15"/>
          <p:cNvSpPr/>
          <p:nvPr/>
        </p:nvSpPr>
        <p:spPr>
          <a:xfrm>
            <a:off x="444436" y="191051"/>
            <a:ext cx="2444420" cy="623248"/>
          </a:xfrm>
          <a:prstGeom prst="rect">
            <a:avLst/>
          </a:prstGeom>
          <a:noFill/>
        </p:spPr>
        <p:txBody>
          <a:bodyPr wrap="square" lIns="68580" tIns="34290" rIns="68580" bIns="34290">
            <a:spAutoFit/>
            <a:scene3d>
              <a:camera prst="perspectiveLeft"/>
              <a:lightRig rig="soft" dir="t">
                <a:rot lat="0" lon="0" rev="15600000"/>
              </a:lightRig>
            </a:scene3d>
            <a:sp3d extrusionH="57150" prstMaterial="softEdge">
              <a:bevelT w="25400" h="38100"/>
            </a:sp3d>
          </a:bodyPr>
          <a:lstStyle/>
          <a:p>
            <a:pPr algn="ctr"/>
            <a:r>
              <a:rPr lang="ja-JP" altLang="en-US" sz="3600" b="1" dirty="0">
                <a:ln>
                  <a:solidFill>
                    <a:prstClr val="black"/>
                  </a:solidFill>
                </a:ln>
                <a:solidFill>
                  <a:srgbClr val="FFC000"/>
                </a:solidFill>
              </a:rPr>
              <a:t>ＷＲＭＡ</a:t>
            </a:r>
          </a:p>
        </p:txBody>
      </p:sp>
      <p:sp>
        <p:nvSpPr>
          <p:cNvPr id="17" name="正方形/長方形 16"/>
          <p:cNvSpPr/>
          <p:nvPr/>
        </p:nvSpPr>
        <p:spPr>
          <a:xfrm>
            <a:off x="6666483" y="212386"/>
            <a:ext cx="2201565" cy="715581"/>
          </a:xfrm>
          <a:prstGeom prst="rect">
            <a:avLst/>
          </a:prstGeom>
          <a:noFill/>
        </p:spPr>
        <p:txBody>
          <a:bodyPr wrap="none" lIns="68580" tIns="34290" rIns="68580" bIns="34290">
            <a:spAutoFit/>
          </a:bodyPr>
          <a:lstStyle/>
          <a:p>
            <a:pPr algn="ctr"/>
            <a:r>
              <a:rPr lang="ja-JP" altLang="en-US" sz="2100" dirty="0">
                <a:ln w="25400">
                  <a:solidFill>
                    <a:srgbClr val="5B9BD5">
                      <a:alpha val="86000"/>
                    </a:srgbClr>
                  </a:solidFill>
                </a:ln>
                <a:gradFill>
                  <a:gsLst>
                    <a:gs pos="0">
                      <a:srgbClr val="FF0000"/>
                    </a:gs>
                    <a:gs pos="50000">
                      <a:srgbClr val="4472C4"/>
                    </a:gs>
                    <a:gs pos="100000">
                      <a:srgbClr val="4472C4">
                        <a:lumMod val="60000"/>
                        <a:lumOff val="40000"/>
                      </a:srgbClr>
                    </a:gs>
                  </a:gsLst>
                  <a:lin ang="5400000"/>
                </a:gradFill>
                <a:effectLst>
                  <a:reflection blurRad="6350" stA="53000" endA="300" endPos="35500" dir="5400000" sy="-90000" algn="bl" rotWithShape="0"/>
                </a:effectLst>
              </a:rPr>
              <a:t>水上出動</a:t>
            </a:r>
            <a:endParaRPr lang="en-US" altLang="ja-JP" sz="2100" dirty="0">
              <a:ln w="25400">
                <a:solidFill>
                  <a:srgbClr val="5B9BD5">
                    <a:alpha val="86000"/>
                  </a:srgbClr>
                </a:solidFill>
              </a:ln>
              <a:gradFill>
                <a:gsLst>
                  <a:gs pos="0">
                    <a:srgbClr val="FF0000"/>
                  </a:gs>
                  <a:gs pos="50000">
                    <a:srgbClr val="4472C4"/>
                  </a:gs>
                  <a:gs pos="100000">
                    <a:srgbClr val="4472C4">
                      <a:lumMod val="60000"/>
                      <a:lumOff val="40000"/>
                    </a:srgbClr>
                  </a:gs>
                </a:gsLst>
                <a:lin ang="5400000"/>
              </a:gradFill>
              <a:effectLst>
                <a:reflection blurRad="6350" stA="53000" endA="300" endPos="35500" dir="5400000" sy="-90000" algn="bl" rotWithShape="0"/>
              </a:effectLst>
            </a:endParaRPr>
          </a:p>
          <a:p>
            <a:pPr algn="ctr"/>
            <a:r>
              <a:rPr lang="ja-JP" altLang="en-US" sz="2100" dirty="0">
                <a:ln w="25400">
                  <a:solidFill>
                    <a:srgbClr val="5B9BD5">
                      <a:alpha val="86000"/>
                    </a:srgbClr>
                  </a:solidFill>
                </a:ln>
                <a:gradFill>
                  <a:gsLst>
                    <a:gs pos="0">
                      <a:srgbClr val="FF0000"/>
                    </a:gs>
                    <a:gs pos="50000">
                      <a:srgbClr val="4472C4"/>
                    </a:gs>
                    <a:gs pos="100000">
                      <a:srgbClr val="4472C4">
                        <a:lumMod val="60000"/>
                        <a:lumOff val="40000"/>
                      </a:srgbClr>
                    </a:gs>
                  </a:gsLst>
                  <a:lin ang="5400000"/>
                </a:gradFill>
                <a:effectLst>
                  <a:reflection blurRad="6350" stA="53000" endA="300" endPos="35500" dir="5400000" sy="-90000" algn="bl" rotWithShape="0"/>
                </a:effectLst>
              </a:rPr>
              <a:t>年間</a:t>
            </a:r>
            <a:r>
              <a:rPr lang="en-US" altLang="ja-JP" sz="2100" dirty="0">
                <a:ln w="25400">
                  <a:solidFill>
                    <a:srgbClr val="5B9BD5">
                      <a:alpha val="86000"/>
                    </a:srgbClr>
                  </a:solidFill>
                </a:ln>
                <a:gradFill>
                  <a:gsLst>
                    <a:gs pos="0">
                      <a:srgbClr val="FF0000"/>
                    </a:gs>
                    <a:gs pos="50000">
                      <a:srgbClr val="4472C4"/>
                    </a:gs>
                    <a:gs pos="100000">
                      <a:srgbClr val="4472C4">
                        <a:lumMod val="60000"/>
                        <a:lumOff val="40000"/>
                      </a:srgbClr>
                    </a:gs>
                  </a:gsLst>
                  <a:lin ang="5400000"/>
                </a:gradFill>
                <a:effectLst>
                  <a:reflection blurRad="6350" stA="53000" endA="300" endPos="35500" dir="5400000" sy="-90000" algn="bl" rotWithShape="0"/>
                </a:effectLst>
              </a:rPr>
              <a:t>200</a:t>
            </a:r>
            <a:r>
              <a:rPr lang="ja-JP" altLang="en-US" sz="2100" dirty="0">
                <a:ln w="25400">
                  <a:solidFill>
                    <a:srgbClr val="5B9BD5">
                      <a:alpha val="86000"/>
                    </a:srgbClr>
                  </a:solidFill>
                </a:ln>
                <a:gradFill>
                  <a:gsLst>
                    <a:gs pos="0">
                      <a:srgbClr val="FF0000"/>
                    </a:gs>
                    <a:gs pos="50000">
                      <a:srgbClr val="4472C4"/>
                    </a:gs>
                    <a:gs pos="100000">
                      <a:srgbClr val="4472C4">
                        <a:lumMod val="60000"/>
                        <a:lumOff val="40000"/>
                      </a:srgbClr>
                    </a:gs>
                  </a:gsLst>
                  <a:lin ang="5400000"/>
                </a:gradFill>
                <a:effectLst>
                  <a:reflection blurRad="6350" stA="53000" endA="300" endPos="35500" dir="5400000" sy="-90000" algn="bl" rotWithShape="0"/>
                </a:effectLst>
              </a:rPr>
              <a:t>日超！！</a:t>
            </a:r>
          </a:p>
        </p:txBody>
      </p:sp>
      <p:pic>
        <p:nvPicPr>
          <p:cNvPr id="2" name="図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26887" y="3885747"/>
            <a:ext cx="2756452" cy="2067339"/>
          </a:xfrm>
          <a:prstGeom prst="ellipse">
            <a:avLst/>
          </a:prstGeom>
          <a:ln>
            <a:noFill/>
          </a:ln>
          <a:effectLst>
            <a:softEdge rad="112500"/>
          </a:effectLst>
        </p:spPr>
      </p:pic>
      <p:sp>
        <p:nvSpPr>
          <p:cNvPr id="3" name="テキスト ボックス 2"/>
          <p:cNvSpPr txBox="1"/>
          <p:nvPr/>
        </p:nvSpPr>
        <p:spPr>
          <a:xfrm>
            <a:off x="4246591" y="6012980"/>
            <a:ext cx="4224233" cy="669414"/>
          </a:xfrm>
          <a:prstGeom prst="rect">
            <a:avLst/>
          </a:prstGeom>
          <a:noFill/>
        </p:spPr>
        <p:txBody>
          <a:bodyPr wrap="none" rtlCol="0">
            <a:spAutoFit/>
          </a:bodyPr>
          <a:lstStyle/>
          <a:p>
            <a:r>
              <a:rPr lang="ja-JP" altLang="en-US" sz="1350" dirty="0">
                <a:solidFill>
                  <a:prstClr val="black"/>
                </a:solidFill>
              </a:rPr>
              <a:t>　　</a:t>
            </a:r>
            <a:r>
              <a:rPr lang="en-US" altLang="ja-JP" sz="1350" dirty="0">
                <a:solidFill>
                  <a:prstClr val="black"/>
                </a:solidFill>
              </a:rPr>
              <a:t>【5】</a:t>
            </a:r>
            <a:r>
              <a:rPr lang="ja-JP" altLang="en-US" sz="1350" dirty="0">
                <a:solidFill>
                  <a:prstClr val="black"/>
                </a:solidFill>
              </a:rPr>
              <a:t>水上オートバイユーザーへの</a:t>
            </a:r>
            <a:endParaRPr lang="en-US" altLang="ja-JP" sz="1350" dirty="0">
              <a:solidFill>
                <a:prstClr val="black"/>
              </a:solidFill>
            </a:endParaRPr>
          </a:p>
          <a:p>
            <a:r>
              <a:rPr lang="ja-JP" altLang="en-US" sz="1350" dirty="0">
                <a:solidFill>
                  <a:prstClr val="black"/>
                </a:solidFill>
              </a:rPr>
              <a:t>　　　　安全航行講習会</a:t>
            </a:r>
            <a:endParaRPr lang="en-US" altLang="ja-JP" sz="1350" dirty="0">
              <a:solidFill>
                <a:prstClr val="black"/>
              </a:solidFill>
            </a:endParaRPr>
          </a:p>
          <a:p>
            <a:r>
              <a:rPr lang="ja-JP" altLang="en-US" sz="1050" dirty="0">
                <a:solidFill>
                  <a:prstClr val="black"/>
                </a:solidFill>
              </a:rPr>
              <a:t>（東京湾河川水上オートバイ安全航行推進プロジェクトＴＰＳＰ）</a:t>
            </a:r>
          </a:p>
        </p:txBody>
      </p:sp>
    </p:spTree>
    <p:extLst>
      <p:ext uri="{BB962C8B-B14F-4D97-AF65-F5344CB8AC3E}">
        <p14:creationId xmlns:p14="http://schemas.microsoft.com/office/powerpoint/2010/main" val="17467674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582220"/>
            <a:ext cx="5482975" cy="4112231"/>
          </a:xfrm>
          <a:prstGeom prst="rect">
            <a:avLst/>
          </a:prstGeom>
        </p:spPr>
      </p:pic>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2306" y="1582220"/>
            <a:ext cx="5482975" cy="4112231"/>
          </a:xfrm>
          <a:prstGeom prst="rect">
            <a:avLst/>
          </a:prstGeom>
        </p:spPr>
      </p:pic>
    </p:spTree>
    <p:extLst>
      <p:ext uri="{BB962C8B-B14F-4D97-AF65-F5344CB8AC3E}">
        <p14:creationId xmlns:p14="http://schemas.microsoft.com/office/powerpoint/2010/main" val="30700505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3870" y="315929"/>
            <a:ext cx="8298094" cy="6223571"/>
          </a:xfrm>
          <a:prstGeom prst="rect">
            <a:avLst/>
          </a:prstGeom>
        </p:spPr>
      </p:pic>
    </p:spTree>
    <p:extLst>
      <p:ext uri="{BB962C8B-B14F-4D97-AF65-F5344CB8AC3E}">
        <p14:creationId xmlns:p14="http://schemas.microsoft.com/office/powerpoint/2010/main" val="18095322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1765" y="1092425"/>
            <a:ext cx="9938887" cy="5575412"/>
          </a:xfrm>
          <a:prstGeom prst="rect">
            <a:avLst/>
          </a:prstGeom>
        </p:spPr>
      </p:pic>
      <p:sp>
        <p:nvSpPr>
          <p:cNvPr id="5" name="テキスト ボックス 4"/>
          <p:cNvSpPr txBox="1"/>
          <p:nvPr/>
        </p:nvSpPr>
        <p:spPr>
          <a:xfrm>
            <a:off x="469338" y="534074"/>
            <a:ext cx="4687502" cy="400110"/>
          </a:xfrm>
          <a:prstGeom prst="rect">
            <a:avLst/>
          </a:prstGeom>
          <a:noFill/>
        </p:spPr>
        <p:txBody>
          <a:bodyPr wrap="none" rtlCol="0">
            <a:spAutoFit/>
          </a:bodyPr>
          <a:lstStyle/>
          <a:p>
            <a:r>
              <a:rPr kumimoji="1" lang="en-US" altLang="ja-JP" sz="2000" b="1" dirty="0"/>
              <a:t>【4】</a:t>
            </a:r>
            <a:r>
              <a:rPr kumimoji="1" lang="ja-JP" altLang="en-US" sz="2000" b="1" dirty="0"/>
              <a:t>シーバードプロジェクトについて</a:t>
            </a:r>
          </a:p>
        </p:txBody>
      </p:sp>
    </p:spTree>
    <p:extLst>
      <p:ext uri="{BB962C8B-B14F-4D97-AF65-F5344CB8AC3E}">
        <p14:creationId xmlns:p14="http://schemas.microsoft.com/office/powerpoint/2010/main" val="19330863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781555" y="474255"/>
            <a:ext cx="10515600" cy="6201674"/>
          </a:xfrm>
        </p:spPr>
        <p:txBody>
          <a:bodyPr>
            <a:normAutofit/>
          </a:bodyPr>
          <a:lstStyle/>
          <a:p>
            <a:pPr marL="0" indent="0">
              <a:buNone/>
            </a:pPr>
            <a:r>
              <a:rPr lang="ja-JP" altLang="en-US" sz="2000" dirty="0"/>
              <a:t>・シーバードジャパンの活動</a:t>
            </a:r>
          </a:p>
          <a:p>
            <a:pPr marL="0" indent="0">
              <a:buNone/>
            </a:pPr>
            <a:r>
              <a:rPr lang="ja-JP" altLang="en-US" sz="2000" dirty="0"/>
              <a:t>シーバードジャパンは水上オートバイを用いてさまざまな活動を行っています。</a:t>
            </a:r>
          </a:p>
          <a:p>
            <a:pPr marL="0" indent="0">
              <a:buNone/>
            </a:pPr>
            <a:r>
              <a:rPr lang="ja-JP" altLang="en-US" sz="2000" dirty="0"/>
              <a:t>「自然環境保全」活動</a:t>
            </a:r>
          </a:p>
          <a:p>
            <a:pPr marL="0" indent="0">
              <a:buNone/>
            </a:pPr>
            <a:r>
              <a:rPr lang="ja-JP" altLang="en-US" sz="2000" dirty="0"/>
              <a:t>「体験学習」活動</a:t>
            </a:r>
          </a:p>
          <a:p>
            <a:pPr marL="0" indent="0">
              <a:buNone/>
            </a:pPr>
            <a:r>
              <a:rPr lang="ja-JP" altLang="en-US" sz="2000" dirty="0"/>
              <a:t>「水辺、水上のパトロール」</a:t>
            </a:r>
          </a:p>
          <a:p>
            <a:pPr marL="0" indent="0">
              <a:buNone/>
            </a:pPr>
            <a:r>
              <a:rPr lang="ja-JP" altLang="en-US" sz="2000" dirty="0"/>
              <a:t>（ルール、マナー啓発）</a:t>
            </a:r>
          </a:p>
          <a:p>
            <a:pPr marL="0" indent="0">
              <a:buNone/>
            </a:pPr>
            <a:r>
              <a:rPr lang="ja-JP" altLang="en-US" sz="2000" dirty="0"/>
              <a:t>「水面の安全監視」活動</a:t>
            </a:r>
          </a:p>
          <a:p>
            <a:pPr marL="0" indent="0">
              <a:buNone/>
            </a:pPr>
            <a:r>
              <a:rPr lang="ja-JP" altLang="en-US" sz="2000" dirty="0"/>
              <a:t>「水難救済支援」活動</a:t>
            </a:r>
            <a:endParaRPr lang="en-US" altLang="ja-JP" sz="2000" dirty="0"/>
          </a:p>
          <a:p>
            <a:pPr marL="0" indent="0">
              <a:buNone/>
            </a:pPr>
            <a:endParaRPr lang="en-US" altLang="ja-JP" sz="2000" dirty="0"/>
          </a:p>
          <a:p>
            <a:pPr marL="0" indent="0">
              <a:buNone/>
            </a:pPr>
            <a:endParaRPr lang="en-US" altLang="ja-JP" sz="2000" dirty="0"/>
          </a:p>
          <a:p>
            <a:pPr marL="0" indent="0">
              <a:buNone/>
            </a:pPr>
            <a:endParaRPr lang="en-US" altLang="ja-JP" sz="2000" dirty="0"/>
          </a:p>
          <a:p>
            <a:pPr marL="0" indent="0">
              <a:buNone/>
            </a:pPr>
            <a:endParaRPr lang="en-US" altLang="ja-JP" sz="2000" dirty="0"/>
          </a:p>
          <a:p>
            <a:pPr marL="0" indent="0">
              <a:buNone/>
            </a:pPr>
            <a:endParaRPr lang="en-US" altLang="ja-JP" sz="2000" dirty="0"/>
          </a:p>
          <a:p>
            <a:pPr marL="0" indent="0">
              <a:buNone/>
            </a:pPr>
            <a:r>
              <a:rPr kumimoji="1" lang="en-US" altLang="ja-JP" sz="2000" dirty="0"/>
              <a:t>※</a:t>
            </a:r>
            <a:r>
              <a:rPr kumimoji="1" lang="ja-JP" altLang="en-US" sz="2000" dirty="0"/>
              <a:t>構成団体</a:t>
            </a:r>
            <a:r>
              <a:rPr lang="ja-JP" altLang="en-US" sz="2000" dirty="0">
                <a:sym typeface="Wingdings" panose="05000000000000000000" pitchFamily="2" charset="2"/>
              </a:rPr>
              <a:t>：（公財）日本財団　（一社）ウォーターリスクマネジメント協会</a:t>
            </a:r>
            <a:endParaRPr lang="en-US" altLang="ja-JP" sz="2000" dirty="0">
              <a:sym typeface="Wingdings" panose="05000000000000000000" pitchFamily="2" charset="2"/>
            </a:endParaRPr>
          </a:p>
          <a:p>
            <a:pPr marL="0" indent="0">
              <a:buNone/>
            </a:pPr>
            <a:r>
              <a:rPr kumimoji="1" lang="ja-JP" altLang="en-US" sz="2000" dirty="0">
                <a:sym typeface="Wingdings" panose="05000000000000000000" pitchFamily="2" charset="2"/>
              </a:rPr>
              <a:t>　　　　　　（特非）パーソナルウォータークラフト安全協会　（特非）日本青バイ隊</a:t>
            </a:r>
            <a:endParaRPr kumimoji="1" lang="ja-JP" altLang="en-US" sz="2000" dirty="0"/>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74638" y="1841864"/>
            <a:ext cx="6699262" cy="2948619"/>
          </a:xfrm>
          <a:prstGeom prst="rect">
            <a:avLst/>
          </a:prstGeom>
        </p:spPr>
      </p:pic>
    </p:spTree>
    <p:extLst>
      <p:ext uri="{BB962C8B-B14F-4D97-AF65-F5344CB8AC3E}">
        <p14:creationId xmlns:p14="http://schemas.microsoft.com/office/powerpoint/2010/main" val="35926690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485522" y="445062"/>
            <a:ext cx="9526967" cy="400110"/>
          </a:xfrm>
          <a:prstGeom prst="rect">
            <a:avLst/>
          </a:prstGeom>
          <a:noFill/>
        </p:spPr>
        <p:txBody>
          <a:bodyPr wrap="none" rtlCol="0">
            <a:spAutoFit/>
          </a:bodyPr>
          <a:lstStyle/>
          <a:p>
            <a:r>
              <a:rPr lang="en-US" altLang="ja-JP" sz="2000" b="1" dirty="0"/>
              <a:t>【5】</a:t>
            </a:r>
            <a:r>
              <a:rPr lang="ja-JP" altLang="en-US" sz="2000" b="1" dirty="0"/>
              <a:t>東京港・湾・河川 水上オートバイ安全航行推進プロジェクト（略称</a:t>
            </a:r>
            <a:r>
              <a:rPr lang="en-US" altLang="ja-JP" sz="2000" b="1" dirty="0"/>
              <a:t>TPSP</a:t>
            </a:r>
            <a:r>
              <a:rPr lang="ja-JP" altLang="en-US" sz="2000" b="1" dirty="0"/>
              <a:t>）</a:t>
            </a:r>
            <a:endParaRPr kumimoji="1" lang="ja-JP" altLang="en-US" sz="2000" b="1" dirty="0"/>
          </a:p>
        </p:txBody>
      </p:sp>
      <p:sp>
        <p:nvSpPr>
          <p:cNvPr id="5" name="テキスト ボックス 4"/>
          <p:cNvSpPr txBox="1"/>
          <p:nvPr/>
        </p:nvSpPr>
        <p:spPr>
          <a:xfrm>
            <a:off x="3738149" y="1121825"/>
            <a:ext cx="8193269" cy="4708981"/>
          </a:xfrm>
          <a:prstGeom prst="rect">
            <a:avLst/>
          </a:prstGeom>
          <a:noFill/>
        </p:spPr>
        <p:txBody>
          <a:bodyPr wrap="none" rtlCol="0">
            <a:spAutoFit/>
          </a:bodyPr>
          <a:lstStyle/>
          <a:p>
            <a:r>
              <a:rPr lang="ja-JP" altLang="en-US" sz="2000" dirty="0"/>
              <a:t>東京港・湾・河川 水上オートバイ安全航行推進プロジェクト</a:t>
            </a:r>
            <a:endParaRPr lang="en-US" altLang="ja-JP" sz="2000" dirty="0"/>
          </a:p>
          <a:p>
            <a:r>
              <a:rPr lang="ja-JP" altLang="en-US" sz="2000" dirty="0"/>
              <a:t>（略称</a:t>
            </a:r>
            <a:r>
              <a:rPr lang="en-US" altLang="ja-JP" sz="2000" dirty="0"/>
              <a:t>TPSP</a:t>
            </a:r>
            <a:r>
              <a:rPr lang="ja-JP" altLang="en-US" sz="2000" dirty="0"/>
              <a:t>）は、東京港・湾・河川における水上オートバイの</a:t>
            </a:r>
            <a:endParaRPr lang="en-US" altLang="ja-JP" sz="2000" dirty="0"/>
          </a:p>
          <a:p>
            <a:r>
              <a:rPr lang="ja-JP" altLang="en-US" sz="2000" dirty="0"/>
              <a:t>安全航行と健全な発展を目指し、水上オートバイ販売店や</a:t>
            </a:r>
            <a:endParaRPr lang="en-US" altLang="ja-JP" sz="2000" dirty="0"/>
          </a:p>
          <a:p>
            <a:r>
              <a:rPr lang="ja-JP" altLang="en-US" sz="2000" dirty="0"/>
              <a:t>マリーナ、水上レスキュー団体などが集まり</a:t>
            </a:r>
            <a:r>
              <a:rPr lang="en-US" altLang="ja-JP" sz="2000" dirty="0"/>
              <a:t>2014</a:t>
            </a:r>
            <a:r>
              <a:rPr lang="ja-JP" altLang="en-US" sz="2000" dirty="0"/>
              <a:t>年に発足しました。</a:t>
            </a:r>
            <a:endParaRPr lang="en-US" altLang="ja-JP" sz="2000" dirty="0"/>
          </a:p>
          <a:p>
            <a:r>
              <a:rPr lang="ja-JP" altLang="en-US" sz="2000" dirty="0"/>
              <a:t>当該水域における水上オートバイ航行マップや自主ルールの作成に</a:t>
            </a:r>
            <a:endParaRPr lang="en-US" altLang="ja-JP" sz="2000" dirty="0"/>
          </a:p>
          <a:p>
            <a:r>
              <a:rPr lang="ja-JP" altLang="en-US" sz="2000" dirty="0"/>
              <a:t>加え、</a:t>
            </a:r>
            <a:r>
              <a:rPr lang="en-US" altLang="ja-JP" sz="2000" dirty="0"/>
              <a:t>2015</a:t>
            </a:r>
            <a:r>
              <a:rPr lang="ja-JP" altLang="en-US" sz="2000" dirty="0"/>
              <a:t>年</a:t>
            </a:r>
            <a:r>
              <a:rPr lang="en-US" altLang="ja-JP" sz="2000" dirty="0"/>
              <a:t>3</a:t>
            </a:r>
            <a:r>
              <a:rPr lang="ja-JP" altLang="en-US" sz="2000" dirty="0"/>
              <a:t>月から、一般ユーザーを対象とした安全講習会を</a:t>
            </a:r>
            <a:endParaRPr lang="en-US" altLang="ja-JP" sz="2000" dirty="0"/>
          </a:p>
          <a:p>
            <a:r>
              <a:rPr lang="ja-JP" altLang="en-US" sz="2000" dirty="0"/>
              <a:t>開催し、優良ライダーの育成と、安全航行やルール・マナー遵守の</a:t>
            </a:r>
            <a:endParaRPr lang="en-US" altLang="ja-JP" sz="2000" dirty="0"/>
          </a:p>
          <a:p>
            <a:r>
              <a:rPr lang="ja-JP" altLang="en-US" sz="2000" dirty="0"/>
              <a:t>徹底をお願いしています。</a:t>
            </a:r>
            <a:endParaRPr lang="en-US" altLang="ja-JP" sz="2000" dirty="0"/>
          </a:p>
          <a:p>
            <a:endParaRPr lang="en-US" altLang="ja-JP" sz="2000" dirty="0"/>
          </a:p>
          <a:p>
            <a:r>
              <a:rPr kumimoji="1" lang="ja-JP" altLang="en-US" sz="2000" dirty="0"/>
              <a:t>★一般社団法人</a:t>
            </a:r>
            <a:endParaRPr kumimoji="1" lang="en-US" altLang="ja-JP" sz="2000" dirty="0"/>
          </a:p>
          <a:p>
            <a:r>
              <a:rPr kumimoji="1" lang="ja-JP" altLang="en-US" sz="2000" dirty="0"/>
              <a:t>ウォーターリスクマネジメント協会</a:t>
            </a:r>
            <a:endParaRPr kumimoji="1" lang="en-US" altLang="ja-JP" sz="2000" dirty="0"/>
          </a:p>
          <a:p>
            <a:r>
              <a:rPr kumimoji="1" lang="ja-JP" altLang="en-US" sz="2000" dirty="0"/>
              <a:t>は、本プロジェクトの</a:t>
            </a:r>
            <a:endParaRPr kumimoji="1" lang="en-US" altLang="ja-JP" sz="2000" dirty="0"/>
          </a:p>
          <a:p>
            <a:r>
              <a:rPr kumimoji="1" lang="ja-JP" altLang="en-US" sz="2000" dirty="0"/>
              <a:t>安全航行講習会での指導と</a:t>
            </a:r>
            <a:endParaRPr kumimoji="1" lang="en-US" altLang="ja-JP" sz="2000" dirty="0"/>
          </a:p>
          <a:p>
            <a:r>
              <a:rPr kumimoji="1" lang="ja-JP" altLang="en-US" sz="2000" dirty="0"/>
              <a:t>同水域での水上安全指導</a:t>
            </a:r>
            <a:endParaRPr kumimoji="1" lang="en-US" altLang="ja-JP" sz="2000" dirty="0"/>
          </a:p>
          <a:p>
            <a:r>
              <a:rPr lang="ja-JP" altLang="en-US" sz="2000" dirty="0"/>
              <a:t>及び調査を行っております。</a:t>
            </a:r>
            <a:endParaRPr kumimoji="1" lang="ja-JP" altLang="en-US" sz="2000" dirty="0"/>
          </a:p>
        </p:txBody>
      </p:sp>
      <p:pic>
        <p:nvPicPr>
          <p:cNvPr id="6" name="図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523" y="1121825"/>
            <a:ext cx="3180170" cy="922061"/>
          </a:xfrm>
          <a:prstGeom prst="rect">
            <a:avLst/>
          </a:prstGeom>
        </p:spPr>
      </p:pic>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05868" y="3317255"/>
            <a:ext cx="3306721" cy="2480041"/>
          </a:xfrm>
          <a:prstGeom prst="rect">
            <a:avLst/>
          </a:prstGeom>
        </p:spPr>
      </p:pic>
      <p:pic>
        <p:nvPicPr>
          <p:cNvPr id="8" name="図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7338" y="3772910"/>
            <a:ext cx="3250301" cy="2437726"/>
          </a:xfrm>
          <a:prstGeom prst="rect">
            <a:avLst/>
          </a:prstGeom>
        </p:spPr>
      </p:pic>
    </p:spTree>
    <p:extLst>
      <p:ext uri="{BB962C8B-B14F-4D97-AF65-F5344CB8AC3E}">
        <p14:creationId xmlns:p14="http://schemas.microsoft.com/office/powerpoint/2010/main" val="22377706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3702575889"/>
              </p:ext>
            </p:extLst>
          </p:nvPr>
        </p:nvGraphicFramePr>
        <p:xfrm>
          <a:off x="988407" y="872705"/>
          <a:ext cx="10162418" cy="5768725"/>
        </p:xfrm>
        <a:graphic>
          <a:graphicData uri="http://schemas.openxmlformats.org/drawingml/2006/table">
            <a:tbl>
              <a:tblPr/>
              <a:tblGrid>
                <a:gridCol w="314821">
                  <a:extLst>
                    <a:ext uri="{9D8B030D-6E8A-4147-A177-3AD203B41FA5}">
                      <a16:colId xmlns:a16="http://schemas.microsoft.com/office/drawing/2014/main" val="1027790003"/>
                    </a:ext>
                  </a:extLst>
                </a:gridCol>
                <a:gridCol w="843720">
                  <a:extLst>
                    <a:ext uri="{9D8B030D-6E8A-4147-A177-3AD203B41FA5}">
                      <a16:colId xmlns:a16="http://schemas.microsoft.com/office/drawing/2014/main" val="2169938939"/>
                    </a:ext>
                  </a:extLst>
                </a:gridCol>
                <a:gridCol w="1410397">
                  <a:extLst>
                    <a:ext uri="{9D8B030D-6E8A-4147-A177-3AD203B41FA5}">
                      <a16:colId xmlns:a16="http://schemas.microsoft.com/office/drawing/2014/main" val="1574525753"/>
                    </a:ext>
                  </a:extLst>
                </a:gridCol>
                <a:gridCol w="843720">
                  <a:extLst>
                    <a:ext uri="{9D8B030D-6E8A-4147-A177-3AD203B41FA5}">
                      <a16:colId xmlns:a16="http://schemas.microsoft.com/office/drawing/2014/main" val="1313575552"/>
                    </a:ext>
                  </a:extLst>
                </a:gridCol>
                <a:gridCol w="843720">
                  <a:extLst>
                    <a:ext uri="{9D8B030D-6E8A-4147-A177-3AD203B41FA5}">
                      <a16:colId xmlns:a16="http://schemas.microsoft.com/office/drawing/2014/main" val="1555026041"/>
                    </a:ext>
                  </a:extLst>
                </a:gridCol>
                <a:gridCol w="843720">
                  <a:extLst>
                    <a:ext uri="{9D8B030D-6E8A-4147-A177-3AD203B41FA5}">
                      <a16:colId xmlns:a16="http://schemas.microsoft.com/office/drawing/2014/main" val="2828066282"/>
                    </a:ext>
                  </a:extLst>
                </a:gridCol>
                <a:gridCol w="843720">
                  <a:extLst>
                    <a:ext uri="{9D8B030D-6E8A-4147-A177-3AD203B41FA5}">
                      <a16:colId xmlns:a16="http://schemas.microsoft.com/office/drawing/2014/main" val="4275837273"/>
                    </a:ext>
                  </a:extLst>
                </a:gridCol>
                <a:gridCol w="843720">
                  <a:extLst>
                    <a:ext uri="{9D8B030D-6E8A-4147-A177-3AD203B41FA5}">
                      <a16:colId xmlns:a16="http://schemas.microsoft.com/office/drawing/2014/main" val="2789235380"/>
                    </a:ext>
                  </a:extLst>
                </a:gridCol>
                <a:gridCol w="843720">
                  <a:extLst>
                    <a:ext uri="{9D8B030D-6E8A-4147-A177-3AD203B41FA5}">
                      <a16:colId xmlns:a16="http://schemas.microsoft.com/office/drawing/2014/main" val="1938816157"/>
                    </a:ext>
                  </a:extLst>
                </a:gridCol>
                <a:gridCol w="843720">
                  <a:extLst>
                    <a:ext uri="{9D8B030D-6E8A-4147-A177-3AD203B41FA5}">
                      <a16:colId xmlns:a16="http://schemas.microsoft.com/office/drawing/2014/main" val="2314535792"/>
                    </a:ext>
                  </a:extLst>
                </a:gridCol>
                <a:gridCol w="843720">
                  <a:extLst>
                    <a:ext uri="{9D8B030D-6E8A-4147-A177-3AD203B41FA5}">
                      <a16:colId xmlns:a16="http://schemas.microsoft.com/office/drawing/2014/main" val="3575585149"/>
                    </a:ext>
                  </a:extLst>
                </a:gridCol>
                <a:gridCol w="843720">
                  <a:extLst>
                    <a:ext uri="{9D8B030D-6E8A-4147-A177-3AD203B41FA5}">
                      <a16:colId xmlns:a16="http://schemas.microsoft.com/office/drawing/2014/main" val="3596484374"/>
                    </a:ext>
                  </a:extLst>
                </a:gridCol>
              </a:tblGrid>
              <a:tr h="399412">
                <a:tc gridSpan="12">
                  <a:txBody>
                    <a:bodyPr/>
                    <a:lstStyle/>
                    <a:p>
                      <a:pPr algn="ctr" fontAlgn="ctr"/>
                      <a:r>
                        <a:rPr lang="en-US" altLang="zh-TW" sz="1600" b="1" i="0" u="none" strike="noStrike" dirty="0">
                          <a:solidFill>
                            <a:srgbClr val="000000"/>
                          </a:solidFill>
                          <a:effectLst/>
                          <a:latin typeface="ＭＳ Ｐゴシック" panose="020B0600070205080204" pitchFamily="50" charset="-128"/>
                          <a:ea typeface="ＭＳ Ｐゴシック" panose="020B0600070205080204" pitchFamily="50" charset="-128"/>
                        </a:rPr>
                        <a:t>2016</a:t>
                      </a:r>
                      <a:r>
                        <a:rPr lang="zh-TW" altLang="en-US" sz="1600" b="1" i="0" u="none" strike="noStrike" dirty="0">
                          <a:solidFill>
                            <a:srgbClr val="000000"/>
                          </a:solidFill>
                          <a:effectLst/>
                          <a:latin typeface="ＭＳ Ｐゴシック" panose="020B0600070205080204" pitchFamily="50" charset="-128"/>
                          <a:ea typeface="ＭＳ Ｐゴシック" panose="020B0600070205080204" pitchFamily="50" charset="-128"/>
                        </a:rPr>
                        <a:t>年度　長距離操船訓練</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9BC2E6"/>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315143998"/>
                  </a:ext>
                </a:extLst>
              </a:tr>
              <a:tr h="273597">
                <a:tc>
                  <a:txBody>
                    <a:bodyPr/>
                    <a:lstStyle/>
                    <a:p>
                      <a:pPr algn="ctr"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6350" marR="6350" marT="6350" marB="0" anchor="ctr">
                    <a:lnL w="25400" cap="flat" cmpd="dbl" algn="ctr">
                      <a:solidFill>
                        <a:srgbClr val="000000"/>
                      </a:solidFill>
                      <a:prstDash val="solid"/>
                      <a:round/>
                      <a:headEnd type="none" w="med" len="med"/>
                      <a:tailEnd type="none" w="med" len="med"/>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6350" marR="6350" marT="6350"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6350" marR="6350" marT="6350"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6350" marR="6350" marT="6350"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6350" marR="6350" marT="6350"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6350" marR="6350" marT="6350"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6350" marR="6350" marT="6350"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6350" marR="6350" marT="6350"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6350" marR="6350" marT="6350"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6350" marR="6350" marT="6350"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6350" marR="6350" marT="6350"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6350" marR="6350" marT="6350" marB="0" anchor="ctr">
                    <a:lnL>
                      <a:noFill/>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2879314145"/>
                  </a:ext>
                </a:extLst>
              </a:tr>
              <a:tr h="279588">
                <a:tc>
                  <a:txBody>
                    <a:bodyPr/>
                    <a:lstStyle/>
                    <a:p>
                      <a:pPr algn="ctr"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BDD7EE"/>
                    </a:solidFill>
                  </a:tcPr>
                </a:tc>
                <a:tc>
                  <a:txBody>
                    <a:bodyPr/>
                    <a:lstStyle/>
                    <a:p>
                      <a:pPr algn="ctr" fontAlgn="ct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実施日</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BDD7EE"/>
                    </a:solidFill>
                  </a:tcPr>
                </a:tc>
                <a:tc gridSpan="3">
                  <a:txBody>
                    <a:bodyPr/>
                    <a:lstStyle/>
                    <a:p>
                      <a:pPr algn="ctr" fontAlgn="ct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実施内容</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BDD7EE"/>
                    </a:solidFill>
                  </a:tcPr>
                </a:tc>
                <a:tc hMerge="1">
                  <a:txBody>
                    <a:bodyPr/>
                    <a:lstStyle/>
                    <a:p>
                      <a:endParaRPr kumimoji="1" lang="ja-JP" altLang="en-US"/>
                    </a:p>
                  </a:txBody>
                  <a:tcPr/>
                </a:tc>
                <a:tc hMerge="1">
                  <a:txBody>
                    <a:bodyPr/>
                    <a:lstStyle/>
                    <a:p>
                      <a:endParaRPr kumimoji="1" lang="ja-JP" altLang="en-US"/>
                    </a:p>
                  </a:txBody>
                  <a:tcPr/>
                </a:tc>
                <a:tc gridSpan="7">
                  <a:txBody>
                    <a:bodyPr/>
                    <a:lstStyle/>
                    <a:p>
                      <a:pPr algn="ctr" fontAlgn="ctr"/>
                      <a:r>
                        <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rPr>
                        <a:t>詳細</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BDD7EE"/>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84788414"/>
                  </a:ext>
                </a:extLst>
              </a:tr>
              <a:tr h="269603">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1</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4</a:t>
                      </a: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月</a:t>
                      </a: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3</a:t>
                      </a: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日</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ct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東京湾水上オートバイ団体ツーリング</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gridSpan="7">
                  <a:txBody>
                    <a:bodyPr/>
                    <a:lstStyle/>
                    <a:p>
                      <a:pPr algn="ctr" fontAlgn="ctr"/>
                      <a:r>
                        <a:rPr lang="zh-TW" altLang="en-US" sz="1400" b="0" i="0" u="none" strike="noStrike">
                          <a:solidFill>
                            <a:srgbClr val="000000"/>
                          </a:solidFill>
                          <a:effectLst/>
                          <a:latin typeface="ＭＳ Ｐゴシック" panose="020B0600070205080204" pitchFamily="50" charset="-128"/>
                          <a:ea typeface="ＭＳ Ｐゴシック" panose="020B0600070205080204" pitchFamily="50" charset="-128"/>
                        </a:rPr>
                        <a:t>安全管理協力</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175889249"/>
                  </a:ext>
                </a:extLst>
              </a:tr>
              <a:tr h="311150">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2</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4</a:t>
                      </a:r>
                      <a:r>
                        <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10</a:t>
                      </a:r>
                      <a:r>
                        <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ct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東京湾河川水路パトロール</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gridSpan="7">
                  <a:txBody>
                    <a:bodyPr/>
                    <a:lstStyle/>
                    <a:p>
                      <a:pPr algn="ctr" fontAlgn="ct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東京湾及び接続河川、水路　</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99011843"/>
                  </a:ext>
                </a:extLst>
              </a:tr>
              <a:tr h="311150">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3</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4</a:t>
                      </a:r>
                      <a:r>
                        <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16</a:t>
                      </a:r>
                      <a:r>
                        <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ct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東京湾河川水路パトロール</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gridSpan="7">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東京湾及び接続河川、水路　　</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766117107"/>
                  </a:ext>
                </a:extLst>
              </a:tr>
              <a:tr h="259618">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4</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4</a:t>
                      </a:r>
                      <a:r>
                        <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29</a:t>
                      </a:r>
                      <a:r>
                        <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ctr"/>
                      <a:r>
                        <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rPr>
                        <a:t>東京湾河川水路パトロール</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gridSpan="7">
                  <a:txBody>
                    <a:bodyPr/>
                    <a:lstStyle/>
                    <a:p>
                      <a:pPr algn="ctr" fontAlgn="ct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東京湾及び接続河川、水路　　</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162933001"/>
                  </a:ext>
                </a:extLst>
              </a:tr>
              <a:tr h="259618">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5</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4</a:t>
                      </a:r>
                      <a:r>
                        <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30</a:t>
                      </a:r>
                      <a:r>
                        <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ctr"/>
                      <a:r>
                        <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rPr>
                        <a:t>東京湾河川水路パトロール</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gridSpan="7">
                  <a:txBody>
                    <a:bodyPr/>
                    <a:lstStyle/>
                    <a:p>
                      <a:pPr algn="ctr" fontAlgn="ct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　東京湾及び接続河川、水路　</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605192722"/>
                  </a:ext>
                </a:extLst>
              </a:tr>
              <a:tr h="259618">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6</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5</a:t>
                      </a:r>
                      <a:r>
                        <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1</a:t>
                      </a:r>
                      <a:r>
                        <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ctr"/>
                      <a:r>
                        <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rPr>
                        <a:t>東京湾河川水路パトロール</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gridSpan="7">
                  <a:txBody>
                    <a:bodyPr/>
                    <a:lstStyle/>
                    <a:p>
                      <a:pPr algn="ctr" fontAlgn="ct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　東京湾及び接続河川、水路　</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964769607"/>
                  </a:ext>
                </a:extLst>
              </a:tr>
              <a:tr h="259618">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7</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5</a:t>
                      </a:r>
                      <a:r>
                        <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3</a:t>
                      </a:r>
                      <a:r>
                        <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ctr"/>
                      <a:r>
                        <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rPr>
                        <a:t>東京湾河川水路パトロール</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gridSpan="7">
                  <a:txBody>
                    <a:bodyPr/>
                    <a:lstStyle/>
                    <a:p>
                      <a:pPr algn="ctr" fontAlgn="ct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　東京湾及び接続河川、水路　</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613278101"/>
                  </a:ext>
                </a:extLst>
              </a:tr>
              <a:tr h="259618">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8</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5</a:t>
                      </a:r>
                      <a:r>
                        <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4</a:t>
                      </a:r>
                      <a:r>
                        <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ctr"/>
                      <a:r>
                        <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rPr>
                        <a:t>東京湾河川水路パトロール</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gridSpan="7">
                  <a:txBody>
                    <a:bodyPr/>
                    <a:lstStyle/>
                    <a:p>
                      <a:pPr algn="ctr" fontAlgn="ct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　東京湾及び接続河川、水路　</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375346253"/>
                  </a:ext>
                </a:extLst>
              </a:tr>
              <a:tr h="259618">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9</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5</a:t>
                      </a:r>
                      <a:r>
                        <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5</a:t>
                      </a:r>
                      <a:r>
                        <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ctr"/>
                      <a:r>
                        <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rPr>
                        <a:t>東京湾河川水路パトロール</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gridSpan="7">
                  <a:txBody>
                    <a:bodyPr/>
                    <a:lstStyle/>
                    <a:p>
                      <a:pPr algn="ctr" fontAlgn="ct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　東京湾及び接続河川、水路　</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346155509"/>
                  </a:ext>
                </a:extLst>
              </a:tr>
              <a:tr h="259618">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10</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5</a:t>
                      </a:r>
                      <a:r>
                        <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6</a:t>
                      </a:r>
                      <a:r>
                        <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ctr"/>
                      <a:r>
                        <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rPr>
                        <a:t>東京湾河川水路パトロール</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gridSpan="7">
                  <a:txBody>
                    <a:bodyPr/>
                    <a:lstStyle/>
                    <a:p>
                      <a:pPr algn="ctr" fontAlgn="ct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　東京湾及び接続河川、水路　</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781914922"/>
                  </a:ext>
                </a:extLst>
              </a:tr>
              <a:tr h="259618">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11</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5</a:t>
                      </a:r>
                      <a:r>
                        <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8</a:t>
                      </a:r>
                      <a:r>
                        <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ctr"/>
                      <a:r>
                        <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rPr>
                        <a:t>東京湾河川水路パトロール</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gridSpan="7">
                  <a:txBody>
                    <a:bodyPr/>
                    <a:lstStyle/>
                    <a:p>
                      <a:pPr algn="ctr" fontAlgn="ct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　東京湾及び接続河川、水路　</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498023453"/>
                  </a:ext>
                </a:extLst>
              </a:tr>
              <a:tr h="259618">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12</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7</a:t>
                      </a:r>
                      <a:r>
                        <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29</a:t>
                      </a:r>
                      <a:r>
                        <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ctr"/>
                      <a:r>
                        <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rPr>
                        <a:t>東京湾河川水路パトロール</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gridSpan="7">
                  <a:txBody>
                    <a:bodyPr/>
                    <a:lstStyle/>
                    <a:p>
                      <a:pPr algn="ctr" fontAlgn="ct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　東京湾及び接続河川、水路　</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055680783"/>
                  </a:ext>
                </a:extLst>
              </a:tr>
              <a:tr h="259618">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13</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7</a:t>
                      </a:r>
                      <a:r>
                        <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30</a:t>
                      </a:r>
                      <a:r>
                        <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ctr"/>
                      <a:r>
                        <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rPr>
                        <a:t>東京湾河川水路パトロール</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gridSpan="7">
                  <a:txBody>
                    <a:bodyPr/>
                    <a:lstStyle/>
                    <a:p>
                      <a:pPr algn="ctr" fontAlgn="ct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　東京湾及び接続河川、水路　</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941206343"/>
                  </a:ext>
                </a:extLst>
              </a:tr>
              <a:tr h="259618">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14</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7</a:t>
                      </a:r>
                      <a:r>
                        <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31</a:t>
                      </a:r>
                      <a:r>
                        <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ctr"/>
                      <a:r>
                        <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rPr>
                        <a:t>東京湾河川水路パトロール</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gridSpan="7">
                  <a:txBody>
                    <a:bodyPr/>
                    <a:lstStyle/>
                    <a:p>
                      <a:pPr algn="ctr" fontAlgn="ct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　東京湾及び接続河川、水路　</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421850321"/>
                  </a:ext>
                </a:extLst>
              </a:tr>
              <a:tr h="259618">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15</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10</a:t>
                      </a:r>
                      <a:r>
                        <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10</a:t>
                      </a:r>
                      <a:r>
                        <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ctr"/>
                      <a:r>
                        <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rPr>
                        <a:t>東京湾河川水路パトロール</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gridSpan="7">
                  <a:txBody>
                    <a:bodyPr/>
                    <a:lstStyle/>
                    <a:p>
                      <a:pPr algn="ctr" fontAlgn="ct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　東京湾及び接続河川、水路　</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48210926"/>
                  </a:ext>
                </a:extLst>
              </a:tr>
              <a:tr h="259618">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16</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12</a:t>
                      </a:r>
                      <a:r>
                        <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4</a:t>
                      </a:r>
                      <a:r>
                        <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ctr"/>
                      <a:r>
                        <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rPr>
                        <a:t>東京湾河川水路パトロール</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gridSpan="7">
                  <a:txBody>
                    <a:bodyPr/>
                    <a:lstStyle/>
                    <a:p>
                      <a:pPr algn="ctr" fontAlgn="ct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　東京湾及び接続河川、水路　</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748794522"/>
                  </a:ext>
                </a:extLst>
              </a:tr>
              <a:tr h="269603">
                <a:tc>
                  <a:txBody>
                    <a:bodyPr/>
                    <a:lstStyle/>
                    <a:p>
                      <a:pPr algn="ctr"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ctr"/>
                      <a:r>
                        <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rPr>
                        <a:t>16</a:t>
                      </a:r>
                      <a:r>
                        <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rPr>
                        <a:t>日間</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gridSpan="3">
                  <a:txBody>
                    <a:bodyPr/>
                    <a:lstStyle/>
                    <a:p>
                      <a:pPr algn="ctr" fontAlgn="ctr"/>
                      <a:r>
                        <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gridSpan="7">
                  <a:txBody>
                    <a:bodyPr/>
                    <a:lstStyle/>
                    <a:p>
                      <a:pPr algn="ctr" fontAlgn="ct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762583479"/>
                  </a:ext>
                </a:extLst>
              </a:tr>
              <a:tr h="279588">
                <a:tc>
                  <a:txBody>
                    <a:bodyPr/>
                    <a:lstStyle/>
                    <a:p>
                      <a:pPr algn="ctr"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E699"/>
                    </a:solidFill>
                  </a:tcPr>
                </a:tc>
                <a:tc>
                  <a:txBody>
                    <a:bodyPr/>
                    <a:lstStyle/>
                    <a:p>
                      <a:pPr algn="ctr"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合計</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E699"/>
                    </a:solidFill>
                  </a:tcPr>
                </a:tc>
                <a:tc gridSpan="3">
                  <a:txBody>
                    <a:bodyPr/>
                    <a:lstStyle/>
                    <a:p>
                      <a:pPr algn="ctr"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E699"/>
                    </a:solidFill>
                  </a:tcPr>
                </a:tc>
                <a:tc hMerge="1">
                  <a:txBody>
                    <a:bodyPr/>
                    <a:lstStyle/>
                    <a:p>
                      <a:endParaRPr kumimoji="1" lang="ja-JP" altLang="en-US"/>
                    </a:p>
                  </a:txBody>
                  <a:tcPr/>
                </a:tc>
                <a:tc hMerge="1">
                  <a:txBody>
                    <a:bodyPr/>
                    <a:lstStyle/>
                    <a:p>
                      <a:endParaRPr kumimoji="1" lang="ja-JP" altLang="en-US"/>
                    </a:p>
                  </a:txBody>
                  <a:tcPr/>
                </a:tc>
                <a:tc gridSpan="7">
                  <a:txBody>
                    <a:bodyPr/>
                    <a:lstStyle/>
                    <a:p>
                      <a:pPr algn="ctr"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E6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26244277"/>
                  </a:ext>
                </a:extLst>
              </a:tr>
            </a:tbl>
          </a:graphicData>
        </a:graphic>
      </p:graphicFrame>
      <p:sp>
        <p:nvSpPr>
          <p:cNvPr id="2" name="テキスト ボックス 1"/>
          <p:cNvSpPr txBox="1"/>
          <p:nvPr/>
        </p:nvSpPr>
        <p:spPr>
          <a:xfrm>
            <a:off x="567621" y="339865"/>
            <a:ext cx="6482865" cy="400110"/>
          </a:xfrm>
          <a:prstGeom prst="rect">
            <a:avLst/>
          </a:prstGeom>
          <a:noFill/>
        </p:spPr>
        <p:txBody>
          <a:bodyPr wrap="none" rtlCol="0">
            <a:spAutoFit/>
          </a:bodyPr>
          <a:lstStyle/>
          <a:p>
            <a:r>
              <a:rPr kumimoji="1" lang="en-US" altLang="ja-JP" sz="2000" b="1" dirty="0"/>
              <a:t>【6】</a:t>
            </a:r>
            <a:r>
              <a:rPr kumimoji="1" lang="ja-JP" altLang="en-US" sz="2000" b="1" dirty="0"/>
              <a:t>東京湾及び接続河川水路における水上パトロール</a:t>
            </a:r>
          </a:p>
        </p:txBody>
      </p:sp>
    </p:spTree>
    <p:extLst>
      <p:ext uri="{BB962C8B-B14F-4D97-AF65-F5344CB8AC3E}">
        <p14:creationId xmlns:p14="http://schemas.microsoft.com/office/powerpoint/2010/main" val="15923531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571163" y="401427"/>
            <a:ext cx="2965057" cy="423961"/>
          </a:xfrm>
        </p:spPr>
        <p:txBody>
          <a:bodyPr>
            <a:normAutofit/>
          </a:bodyPr>
          <a:lstStyle/>
          <a:p>
            <a:pPr marL="0" indent="0">
              <a:buNone/>
            </a:pPr>
            <a:r>
              <a:rPr kumimoji="1" lang="ja-JP" altLang="en-US" sz="2000" dirty="0"/>
              <a:t>水上パトロールの様子</a:t>
            </a:r>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4644" y="1027373"/>
            <a:ext cx="4027136" cy="2685598"/>
          </a:xfrm>
          <a:prstGeom prst="rect">
            <a:avLst/>
          </a:prstGeom>
        </p:spPr>
      </p:pic>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9879" y="1025090"/>
            <a:ext cx="3583841" cy="2687881"/>
          </a:xfrm>
          <a:prstGeom prst="rect">
            <a:avLst/>
          </a:prstGeom>
        </p:spPr>
      </p:pic>
      <p:pic>
        <p:nvPicPr>
          <p:cNvPr id="6" name="図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4643" y="3905530"/>
            <a:ext cx="4027136" cy="2684757"/>
          </a:xfrm>
          <a:prstGeom prst="rect">
            <a:avLst/>
          </a:prstGeom>
        </p:spPr>
      </p:pic>
      <p:pic>
        <p:nvPicPr>
          <p:cNvPr id="7" name="図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19878" y="3905529"/>
            <a:ext cx="3583841" cy="2687881"/>
          </a:xfrm>
          <a:prstGeom prst="rect">
            <a:avLst/>
          </a:prstGeom>
        </p:spPr>
      </p:pic>
    </p:spTree>
    <p:extLst>
      <p:ext uri="{BB962C8B-B14F-4D97-AF65-F5344CB8AC3E}">
        <p14:creationId xmlns:p14="http://schemas.microsoft.com/office/powerpoint/2010/main" val="9028455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93614" y="253376"/>
            <a:ext cx="11094181" cy="6430645"/>
          </a:xfrm>
        </p:spPr>
        <p:txBody>
          <a:bodyPr>
            <a:normAutofit fontScale="25000" lnSpcReduction="20000"/>
          </a:bodyPr>
          <a:lstStyle/>
          <a:p>
            <a:pPr marL="0" indent="0">
              <a:buNone/>
            </a:pPr>
            <a:r>
              <a:rPr lang="ja-JP" altLang="en-US" sz="7200" b="1" dirty="0"/>
              <a:t>★各種会議・シンポジュウムの開催</a:t>
            </a:r>
            <a:endParaRPr lang="en-US" altLang="ja-JP" sz="5400" dirty="0"/>
          </a:p>
          <a:p>
            <a:pPr marL="0" indent="0">
              <a:buNone/>
            </a:pPr>
            <a:r>
              <a:rPr lang="ja-JP" altLang="en-US" sz="6400" dirty="0"/>
              <a:t>公務救難機関対象</a:t>
            </a:r>
            <a:endParaRPr lang="en-US" altLang="ja-JP" sz="6400" dirty="0"/>
          </a:p>
          <a:p>
            <a:pPr marL="0" indent="0">
              <a:buNone/>
            </a:pPr>
            <a:r>
              <a:rPr lang="ja-JP" altLang="en-US" sz="6400" dirty="0"/>
              <a:t>　水上オートバイ（ＰＷＣ）レスキュー　シンポジュウムを開催</a:t>
            </a:r>
            <a:endParaRPr lang="en-US" altLang="ja-JP" sz="6400" dirty="0"/>
          </a:p>
          <a:p>
            <a:pPr marL="0" indent="0">
              <a:buNone/>
            </a:pPr>
            <a:r>
              <a:rPr lang="ja-JP" altLang="en-US" sz="6400" dirty="0"/>
              <a:t>　一般社団法人ウォーターリスクマネジメント協会主催</a:t>
            </a:r>
            <a:endParaRPr lang="en-US" altLang="ja-JP" sz="6400" dirty="0"/>
          </a:p>
          <a:p>
            <a:pPr marL="0" indent="0">
              <a:buNone/>
            </a:pPr>
            <a:r>
              <a:rPr lang="ja-JP" altLang="en-US" sz="6400" dirty="0"/>
              <a:t>　公益財団法人　日本財団　助成</a:t>
            </a:r>
            <a:endParaRPr lang="en-US" altLang="ja-JP" sz="6400" dirty="0"/>
          </a:p>
          <a:p>
            <a:pPr marL="0" indent="0">
              <a:buNone/>
            </a:pPr>
            <a:r>
              <a:rPr lang="ja-JP" altLang="en-US" sz="6400" dirty="0"/>
              <a:t>　国土交通省　後援</a:t>
            </a:r>
            <a:endParaRPr lang="en-US" altLang="ja-JP" sz="6400" dirty="0"/>
          </a:p>
          <a:p>
            <a:pPr marL="0" indent="0">
              <a:lnSpc>
                <a:spcPct val="120000"/>
              </a:lnSpc>
              <a:spcBef>
                <a:spcPts val="0"/>
              </a:spcBef>
              <a:buNone/>
            </a:pPr>
            <a:endParaRPr lang="en-US" altLang="ja-JP" sz="6400" dirty="0"/>
          </a:p>
          <a:p>
            <a:pPr marL="0" indent="0">
              <a:lnSpc>
                <a:spcPct val="120000"/>
              </a:lnSpc>
              <a:spcBef>
                <a:spcPts val="0"/>
              </a:spcBef>
              <a:buNone/>
            </a:pPr>
            <a:r>
              <a:rPr lang="ja-JP" altLang="en-US" sz="6400" dirty="0"/>
              <a:t>公務実務として救難任務に従事されている、全国の公務救難機関の方々にご参加いただいた。</a:t>
            </a:r>
          </a:p>
          <a:p>
            <a:pPr marL="0" indent="0">
              <a:lnSpc>
                <a:spcPct val="120000"/>
              </a:lnSpc>
              <a:spcBef>
                <a:spcPts val="0"/>
              </a:spcBef>
              <a:buNone/>
            </a:pPr>
            <a:endParaRPr lang="ja-JP" altLang="en-US" sz="6400" dirty="0"/>
          </a:p>
          <a:p>
            <a:pPr marL="0" indent="0">
              <a:lnSpc>
                <a:spcPct val="120000"/>
              </a:lnSpc>
              <a:spcBef>
                <a:spcPts val="0"/>
              </a:spcBef>
              <a:buNone/>
            </a:pPr>
            <a:r>
              <a:rPr lang="ja-JP" altLang="en-US" sz="6400" dirty="0"/>
              <a:t>特別講演として、ハワイ州ライフガード協会（アメリカ公務機関）の最高指導者であり、</a:t>
            </a:r>
            <a:endParaRPr lang="en-US" altLang="ja-JP" sz="6400" dirty="0"/>
          </a:p>
          <a:p>
            <a:pPr marL="0" indent="0">
              <a:lnSpc>
                <a:spcPct val="120000"/>
              </a:lnSpc>
              <a:spcBef>
                <a:spcPts val="0"/>
              </a:spcBef>
              <a:buNone/>
            </a:pPr>
            <a:r>
              <a:rPr lang="ja-JP" altLang="en-US" sz="6400" dirty="0"/>
              <a:t>現在、「ＡＬＯＨＡ　ＳＵＲＦ　ＬＩＦＥＳＡＶＩＮＧ」の代表である「</a:t>
            </a:r>
            <a:r>
              <a:rPr lang="en-US" altLang="ja-JP" sz="6400" dirty="0"/>
              <a:t>Kendall Rust</a:t>
            </a:r>
            <a:r>
              <a:rPr lang="ja-JP" altLang="en-US" sz="6400" dirty="0"/>
              <a:t>」氏、</a:t>
            </a:r>
            <a:endParaRPr lang="en-US" altLang="ja-JP" sz="6400" dirty="0"/>
          </a:p>
          <a:p>
            <a:pPr marL="0" indent="0">
              <a:lnSpc>
                <a:spcPct val="120000"/>
              </a:lnSpc>
              <a:spcBef>
                <a:spcPts val="0"/>
              </a:spcBef>
              <a:buNone/>
            </a:pPr>
            <a:r>
              <a:rPr lang="ja-JP" altLang="en-US" sz="6400" dirty="0"/>
              <a:t>「</a:t>
            </a:r>
            <a:r>
              <a:rPr lang="en-US" altLang="ja-JP" sz="6400" dirty="0"/>
              <a:t>HAWAIIAN WATER PATROL</a:t>
            </a:r>
            <a:r>
              <a:rPr lang="ja-JP" altLang="en-US" sz="6400" dirty="0"/>
              <a:t>」代表「</a:t>
            </a:r>
            <a:r>
              <a:rPr lang="en-US" altLang="ja-JP" sz="6400" dirty="0"/>
              <a:t>Tree </a:t>
            </a:r>
            <a:r>
              <a:rPr lang="en-US" altLang="ja-JP" sz="6400" dirty="0" err="1"/>
              <a:t>Ahue</a:t>
            </a:r>
            <a:r>
              <a:rPr lang="ja-JP" altLang="en-US" sz="6400" dirty="0"/>
              <a:t>」にハワイより来日いただき公務救難機関に</a:t>
            </a:r>
            <a:endParaRPr lang="en-US" altLang="ja-JP" sz="6400" dirty="0"/>
          </a:p>
          <a:p>
            <a:pPr marL="0" indent="0">
              <a:lnSpc>
                <a:spcPct val="120000"/>
              </a:lnSpc>
              <a:spcBef>
                <a:spcPts val="0"/>
              </a:spcBef>
              <a:buNone/>
            </a:pPr>
            <a:r>
              <a:rPr lang="ja-JP" altLang="en-US" sz="6400" dirty="0"/>
              <a:t>おいての水上オートバイレスキューの運用状況とその歴史について、特別講演をいただいた。</a:t>
            </a:r>
          </a:p>
          <a:p>
            <a:pPr marL="0" indent="0">
              <a:lnSpc>
                <a:spcPct val="120000"/>
              </a:lnSpc>
              <a:spcBef>
                <a:spcPts val="0"/>
              </a:spcBef>
              <a:buNone/>
            </a:pPr>
            <a:endParaRPr lang="ja-JP" altLang="en-US" sz="6400" dirty="0"/>
          </a:p>
          <a:p>
            <a:pPr marL="0" indent="0">
              <a:lnSpc>
                <a:spcPct val="120000"/>
              </a:lnSpc>
              <a:spcBef>
                <a:spcPts val="0"/>
              </a:spcBef>
              <a:buNone/>
            </a:pPr>
            <a:r>
              <a:rPr lang="ja-JP" altLang="en-US" sz="6400" dirty="0"/>
              <a:t>更に、山口県消防学校主任教官救助担当者から、日本の水上オートバイレスキューの現状と</a:t>
            </a:r>
            <a:endParaRPr lang="en-US" altLang="ja-JP" sz="6400" dirty="0"/>
          </a:p>
          <a:p>
            <a:pPr marL="0" indent="0">
              <a:lnSpc>
                <a:spcPct val="120000"/>
              </a:lnSpc>
              <a:spcBef>
                <a:spcPts val="0"/>
              </a:spcBef>
              <a:buNone/>
            </a:pPr>
            <a:r>
              <a:rPr lang="ja-JP" altLang="en-US" sz="6400" dirty="0"/>
              <a:t>今後の取り組みについて、そして、日本の水上オートバイのパイオニアである、</a:t>
            </a:r>
            <a:endParaRPr lang="en-US" altLang="ja-JP" sz="6400" dirty="0"/>
          </a:p>
          <a:p>
            <a:pPr marL="0" indent="0">
              <a:lnSpc>
                <a:spcPct val="120000"/>
              </a:lnSpc>
              <a:spcBef>
                <a:spcPts val="0"/>
              </a:spcBef>
              <a:buNone/>
            </a:pPr>
            <a:r>
              <a:rPr lang="ja-JP" altLang="en-US" sz="6400" dirty="0"/>
              <a:t>「ＭＧマリーン（株）」代表取締役「斎藤　紀幸」氏より日本の水上オートバイの歴史と</a:t>
            </a:r>
            <a:endParaRPr lang="en-US" altLang="ja-JP" sz="6400" dirty="0"/>
          </a:p>
          <a:p>
            <a:pPr marL="0" indent="0">
              <a:lnSpc>
                <a:spcPct val="120000"/>
              </a:lnSpc>
              <a:spcBef>
                <a:spcPts val="0"/>
              </a:spcBef>
              <a:buNone/>
            </a:pPr>
            <a:r>
              <a:rPr lang="ja-JP" altLang="en-US" sz="6400" dirty="0"/>
              <a:t>現状について講演をいただいた。</a:t>
            </a:r>
          </a:p>
          <a:p>
            <a:pPr marL="0" indent="0">
              <a:lnSpc>
                <a:spcPct val="120000"/>
              </a:lnSpc>
              <a:spcBef>
                <a:spcPts val="0"/>
              </a:spcBef>
              <a:buNone/>
            </a:pPr>
            <a:endParaRPr lang="ja-JP" altLang="en-US" sz="6400" dirty="0"/>
          </a:p>
          <a:p>
            <a:pPr marL="0" indent="0">
              <a:lnSpc>
                <a:spcPct val="120000"/>
              </a:lnSpc>
              <a:spcBef>
                <a:spcPts val="0"/>
              </a:spcBef>
              <a:buNone/>
            </a:pPr>
            <a:r>
              <a:rPr lang="ja-JP" altLang="en-US" sz="6400" dirty="0"/>
              <a:t>公務救難機関従事者に向けた、「水上オートバイレスキューシンポジウム」は、日本では</a:t>
            </a:r>
            <a:endParaRPr lang="en-US" altLang="ja-JP" sz="6400" dirty="0"/>
          </a:p>
          <a:p>
            <a:pPr marL="0" indent="0">
              <a:lnSpc>
                <a:spcPct val="120000"/>
              </a:lnSpc>
              <a:spcBef>
                <a:spcPts val="0"/>
              </a:spcBef>
              <a:buNone/>
            </a:pPr>
            <a:r>
              <a:rPr lang="ja-JP" altLang="en-US" sz="6400" dirty="0"/>
              <a:t>初めての試み。</a:t>
            </a:r>
          </a:p>
          <a:p>
            <a:pPr marL="0" indent="0">
              <a:lnSpc>
                <a:spcPct val="120000"/>
              </a:lnSpc>
              <a:spcBef>
                <a:spcPts val="0"/>
              </a:spcBef>
              <a:buNone/>
            </a:pPr>
            <a:endParaRPr lang="ja-JP" altLang="en-US" sz="6400" dirty="0"/>
          </a:p>
          <a:p>
            <a:pPr marL="0" indent="0">
              <a:lnSpc>
                <a:spcPct val="120000"/>
              </a:lnSpc>
              <a:spcBef>
                <a:spcPts val="0"/>
              </a:spcBef>
              <a:buNone/>
            </a:pPr>
            <a:r>
              <a:rPr lang="ja-JP" altLang="en-US" sz="6400" dirty="0"/>
              <a:t>このような公務救難機関の方々に向けた取り組みは全国の救難（水難）救助活動を</a:t>
            </a:r>
            <a:endParaRPr lang="en-US" altLang="ja-JP" sz="6400" dirty="0"/>
          </a:p>
          <a:p>
            <a:pPr marL="0" indent="0">
              <a:lnSpc>
                <a:spcPct val="120000"/>
              </a:lnSpc>
              <a:spcBef>
                <a:spcPts val="0"/>
              </a:spcBef>
              <a:buNone/>
            </a:pPr>
            <a:r>
              <a:rPr lang="ja-JP" altLang="en-US" sz="6400" dirty="0"/>
              <a:t>公務実務として任務に就かれる方々の貴重な情報共有に繋がり、その上での検証や</a:t>
            </a:r>
            <a:endParaRPr lang="en-US" altLang="ja-JP" sz="6400" dirty="0"/>
          </a:p>
          <a:p>
            <a:pPr marL="0" indent="0">
              <a:lnSpc>
                <a:spcPct val="120000"/>
              </a:lnSpc>
              <a:spcBef>
                <a:spcPts val="0"/>
              </a:spcBef>
              <a:buNone/>
            </a:pPr>
            <a:r>
              <a:rPr lang="ja-JP" altLang="en-US" sz="6400" dirty="0"/>
              <a:t>連携に非常に大きく役立つものと考えます。</a:t>
            </a:r>
            <a:endParaRPr lang="en-US" altLang="ja-JP" sz="6400" dirty="0"/>
          </a:p>
        </p:txBody>
      </p:sp>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90773" y="311726"/>
            <a:ext cx="2620203" cy="1746802"/>
          </a:xfrm>
          <a:prstGeom prst="rect">
            <a:avLst/>
          </a:prstGeom>
        </p:spPr>
      </p:pic>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9618606" y="2572259"/>
            <a:ext cx="2363027" cy="1575351"/>
          </a:xfrm>
          <a:prstGeom prst="rect">
            <a:avLst/>
          </a:prstGeom>
        </p:spPr>
      </p:pic>
      <p:pic>
        <p:nvPicPr>
          <p:cNvPr id="6" name="図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67592" y="4719690"/>
            <a:ext cx="2620203" cy="1746803"/>
          </a:xfrm>
          <a:prstGeom prst="rect">
            <a:avLst/>
          </a:prstGeom>
        </p:spPr>
      </p:pic>
    </p:spTree>
    <p:extLst>
      <p:ext uri="{BB962C8B-B14F-4D97-AF65-F5344CB8AC3E}">
        <p14:creationId xmlns:p14="http://schemas.microsoft.com/office/powerpoint/2010/main" val="13810434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784927" y="260648"/>
            <a:ext cx="10608659" cy="6408712"/>
          </a:xfrm>
        </p:spPr>
        <p:txBody>
          <a:bodyPr>
            <a:normAutofit fontScale="32500" lnSpcReduction="20000"/>
          </a:bodyPr>
          <a:lstStyle/>
          <a:p>
            <a:pPr marL="0" indent="0">
              <a:buNone/>
            </a:pPr>
            <a:r>
              <a:rPr lang="ja-JP" altLang="en-US" sz="5500" b="1" dirty="0"/>
              <a:t>★毎年</a:t>
            </a:r>
            <a:r>
              <a:rPr lang="en-US" altLang="ja-JP" sz="5500" b="1" dirty="0"/>
              <a:t>12</a:t>
            </a:r>
            <a:r>
              <a:rPr lang="ja-JP" altLang="en-US" sz="5500" b="1" dirty="0"/>
              <a:t>月第一週末に開催</a:t>
            </a:r>
            <a:endParaRPr lang="en-US" altLang="ja-JP" sz="5500" b="1" dirty="0"/>
          </a:p>
          <a:p>
            <a:pPr marL="0" indent="0">
              <a:buNone/>
            </a:pPr>
            <a:r>
              <a:rPr lang="ja-JP" altLang="en-US" sz="5500" b="1" dirty="0"/>
              <a:t>一般社団法人ウォーターリスクマネジメント協会ブラッシュアップミーティング開催</a:t>
            </a:r>
            <a:endParaRPr lang="en-US" altLang="ja-JP" sz="5500" b="1" dirty="0"/>
          </a:p>
          <a:p>
            <a:pPr marL="0" indent="0">
              <a:lnSpc>
                <a:spcPct val="120000"/>
              </a:lnSpc>
              <a:buNone/>
            </a:pPr>
            <a:endParaRPr lang="en-US" altLang="ja-JP" sz="1575" dirty="0"/>
          </a:p>
          <a:p>
            <a:pPr marL="0" indent="0">
              <a:lnSpc>
                <a:spcPct val="120000"/>
              </a:lnSpc>
              <a:spcBef>
                <a:spcPts val="450"/>
              </a:spcBef>
              <a:buNone/>
            </a:pPr>
            <a:r>
              <a:rPr lang="ja-JP" altLang="en-US" sz="4800" u="sng" dirty="0"/>
              <a:t>水上オートバイレスキュー法のスキル向上と実際活動の</a:t>
            </a:r>
            <a:endParaRPr lang="en-US" altLang="ja-JP" sz="4800" u="sng" dirty="0"/>
          </a:p>
          <a:p>
            <a:pPr marL="0" indent="0">
              <a:lnSpc>
                <a:spcPct val="120000"/>
              </a:lnSpc>
              <a:spcBef>
                <a:spcPts val="450"/>
              </a:spcBef>
              <a:buNone/>
            </a:pPr>
            <a:r>
              <a:rPr lang="ja-JP" altLang="en-US" sz="4800" u="sng" dirty="0"/>
              <a:t>情報共有と連携を図る。</a:t>
            </a:r>
            <a:endParaRPr lang="en-US" altLang="ja-JP" sz="4800" u="sng" dirty="0"/>
          </a:p>
          <a:p>
            <a:pPr marL="0" indent="0">
              <a:lnSpc>
                <a:spcPct val="120000"/>
              </a:lnSpc>
              <a:spcBef>
                <a:spcPts val="450"/>
              </a:spcBef>
              <a:buNone/>
            </a:pPr>
            <a:r>
              <a:rPr lang="en-US" altLang="ja-JP" sz="4800" dirty="0"/>
              <a:t>(</a:t>
            </a:r>
            <a:r>
              <a:rPr lang="ja-JP" altLang="en-US" sz="4800" dirty="0"/>
              <a:t>一社</a:t>
            </a:r>
            <a:r>
              <a:rPr lang="en-US" altLang="ja-JP" sz="4800" dirty="0"/>
              <a:t>)</a:t>
            </a:r>
            <a:r>
              <a:rPr lang="ja-JP" altLang="en-US" sz="4800" dirty="0"/>
              <a:t>ウォーターリスクマネジメント協会の</a:t>
            </a:r>
          </a:p>
          <a:p>
            <a:pPr marL="0" indent="0">
              <a:lnSpc>
                <a:spcPct val="120000"/>
              </a:lnSpc>
              <a:spcBef>
                <a:spcPts val="450"/>
              </a:spcBef>
              <a:buNone/>
            </a:pPr>
            <a:r>
              <a:rPr lang="ja-JP" altLang="en-US" sz="4800" dirty="0"/>
              <a:t>年間活動報告と</a:t>
            </a:r>
            <a:r>
              <a:rPr lang="en-US" altLang="ja-JP" sz="4800" dirty="0"/>
              <a:t>2020</a:t>
            </a:r>
            <a:r>
              <a:rPr lang="ja-JP" altLang="en-US" sz="4800" dirty="0"/>
              <a:t>年までの活動計画の発表。</a:t>
            </a:r>
            <a:endParaRPr lang="en-US" altLang="ja-JP" sz="4800" dirty="0"/>
          </a:p>
          <a:p>
            <a:pPr marL="0" indent="0">
              <a:lnSpc>
                <a:spcPct val="120000"/>
              </a:lnSpc>
              <a:spcBef>
                <a:spcPts val="450"/>
              </a:spcBef>
              <a:buNone/>
            </a:pPr>
            <a:endParaRPr lang="ja-JP" altLang="en-US" sz="4800" dirty="0"/>
          </a:p>
          <a:p>
            <a:pPr marL="0" indent="0">
              <a:lnSpc>
                <a:spcPct val="120000"/>
              </a:lnSpc>
              <a:spcBef>
                <a:spcPts val="450"/>
              </a:spcBef>
              <a:buNone/>
            </a:pPr>
            <a:r>
              <a:rPr lang="ja-JP" altLang="en-US" sz="4800" dirty="0"/>
              <a:t>マリーナや船舶業界、公務機関から、日本の水上事業や現状について</a:t>
            </a:r>
          </a:p>
          <a:p>
            <a:pPr marL="0" indent="0">
              <a:lnSpc>
                <a:spcPct val="120000"/>
              </a:lnSpc>
              <a:spcBef>
                <a:spcPts val="450"/>
              </a:spcBef>
              <a:buNone/>
            </a:pPr>
            <a:r>
              <a:rPr lang="ja-JP" altLang="en-US" sz="4800" dirty="0"/>
              <a:t>幅広い情報を収集する。</a:t>
            </a:r>
            <a:br>
              <a:rPr lang="ja-JP" altLang="en-US" sz="4800" dirty="0"/>
            </a:br>
            <a:endParaRPr lang="en-US" altLang="ja-JP" sz="4800" dirty="0"/>
          </a:p>
          <a:p>
            <a:pPr marL="0" indent="0">
              <a:lnSpc>
                <a:spcPct val="120000"/>
              </a:lnSpc>
              <a:spcBef>
                <a:spcPts val="450"/>
              </a:spcBef>
              <a:buNone/>
            </a:pPr>
            <a:r>
              <a:rPr lang="ja-JP" altLang="en-US" sz="4800" dirty="0"/>
              <a:t>公務救難機関の方々から、</a:t>
            </a:r>
            <a:r>
              <a:rPr lang="en-US" altLang="ja-JP" sz="4800" dirty="0"/>
              <a:t>PWC(</a:t>
            </a:r>
            <a:r>
              <a:rPr lang="ja-JP" altLang="en-US" sz="4800" dirty="0"/>
              <a:t>水上オートバイ</a:t>
            </a:r>
            <a:r>
              <a:rPr lang="en-US" altLang="ja-JP" sz="4800" dirty="0"/>
              <a:t>)</a:t>
            </a:r>
            <a:r>
              <a:rPr lang="ja-JP" altLang="en-US" sz="4800" dirty="0"/>
              <a:t>による</a:t>
            </a:r>
          </a:p>
          <a:p>
            <a:pPr marL="0" indent="0">
              <a:lnSpc>
                <a:spcPct val="120000"/>
              </a:lnSpc>
              <a:spcBef>
                <a:spcPts val="450"/>
              </a:spcBef>
              <a:buNone/>
            </a:pPr>
            <a:r>
              <a:rPr lang="ja-JP" altLang="en-US" sz="4800" dirty="0"/>
              <a:t>水難救助活動の実際事例の紹介をして頂く。</a:t>
            </a:r>
          </a:p>
          <a:p>
            <a:pPr marL="0" indent="0">
              <a:lnSpc>
                <a:spcPct val="120000"/>
              </a:lnSpc>
              <a:spcBef>
                <a:spcPts val="450"/>
              </a:spcBef>
              <a:buNone/>
            </a:pPr>
            <a:endParaRPr lang="en-US" altLang="ja-JP" sz="4800" dirty="0"/>
          </a:p>
          <a:p>
            <a:pPr marL="0" indent="0">
              <a:lnSpc>
                <a:spcPct val="120000"/>
              </a:lnSpc>
              <a:spcBef>
                <a:spcPts val="450"/>
              </a:spcBef>
              <a:buNone/>
            </a:pPr>
            <a:r>
              <a:rPr lang="ja-JP" altLang="en-US" sz="4800" dirty="0"/>
              <a:t>水上オートバイメカニックによる</a:t>
            </a:r>
            <a:r>
              <a:rPr lang="en-US" altLang="ja-JP" sz="4800" dirty="0"/>
              <a:t>PWC(</a:t>
            </a:r>
            <a:r>
              <a:rPr lang="ja-JP" altLang="en-US" sz="4800" dirty="0"/>
              <a:t>水上オートバイ</a:t>
            </a:r>
            <a:r>
              <a:rPr lang="en-US" altLang="ja-JP" sz="4800" dirty="0"/>
              <a:t>)</a:t>
            </a:r>
            <a:r>
              <a:rPr lang="ja-JP" altLang="en-US" sz="4800" dirty="0"/>
              <a:t>の</a:t>
            </a:r>
          </a:p>
          <a:p>
            <a:pPr marL="0" indent="0">
              <a:lnSpc>
                <a:spcPct val="120000"/>
              </a:lnSpc>
              <a:spcBef>
                <a:spcPts val="450"/>
              </a:spcBef>
              <a:buNone/>
            </a:pPr>
            <a:r>
              <a:rPr lang="ja-JP" altLang="en-US" sz="4800" dirty="0"/>
              <a:t>各種機関メンテナンスの知識を高める。</a:t>
            </a:r>
          </a:p>
          <a:p>
            <a:pPr marL="0" indent="0">
              <a:lnSpc>
                <a:spcPct val="120000"/>
              </a:lnSpc>
              <a:spcBef>
                <a:spcPts val="450"/>
              </a:spcBef>
              <a:buNone/>
            </a:pPr>
            <a:endParaRPr lang="ja-JP" altLang="en-US" sz="4800" dirty="0"/>
          </a:p>
          <a:p>
            <a:pPr marL="0" indent="0">
              <a:lnSpc>
                <a:spcPct val="120000"/>
              </a:lnSpc>
              <a:spcBef>
                <a:spcPts val="450"/>
              </a:spcBef>
              <a:buNone/>
            </a:pPr>
            <a:r>
              <a:rPr lang="ja-JP" altLang="en-US" sz="4800" dirty="0"/>
              <a:t>グループに分かれての、</a:t>
            </a:r>
            <a:r>
              <a:rPr lang="en-US" altLang="ja-JP" sz="4800" dirty="0"/>
              <a:t>PWC(</a:t>
            </a:r>
            <a:r>
              <a:rPr lang="ja-JP" altLang="en-US" sz="4800" dirty="0"/>
              <a:t>水上オートバイ</a:t>
            </a:r>
            <a:r>
              <a:rPr lang="en-US" altLang="ja-JP" sz="4800" dirty="0"/>
              <a:t>)</a:t>
            </a:r>
            <a:r>
              <a:rPr lang="ja-JP" altLang="en-US" sz="4800" dirty="0"/>
              <a:t>レスキューについて、</a:t>
            </a:r>
          </a:p>
          <a:p>
            <a:pPr marL="0" indent="0">
              <a:lnSpc>
                <a:spcPct val="120000"/>
              </a:lnSpc>
              <a:spcBef>
                <a:spcPts val="450"/>
              </a:spcBef>
              <a:buNone/>
            </a:pPr>
            <a:r>
              <a:rPr lang="ja-JP" altLang="en-US" sz="4800" dirty="0"/>
              <a:t>様々な意見交換を行い、その意見を全体で精査。</a:t>
            </a:r>
            <a:endParaRPr lang="en-US" altLang="ja-JP" sz="4800" dirty="0"/>
          </a:p>
          <a:p>
            <a:pPr marL="0" indent="0">
              <a:lnSpc>
                <a:spcPct val="120000"/>
              </a:lnSpc>
              <a:spcBef>
                <a:spcPts val="450"/>
              </a:spcBef>
              <a:buNone/>
            </a:pPr>
            <a:endParaRPr lang="en-US" altLang="ja-JP" sz="4800" dirty="0"/>
          </a:p>
          <a:p>
            <a:pPr marL="0" indent="0">
              <a:lnSpc>
                <a:spcPct val="120000"/>
              </a:lnSpc>
              <a:spcBef>
                <a:spcPts val="450"/>
              </a:spcBef>
              <a:buNone/>
            </a:pPr>
            <a:r>
              <a:rPr lang="ja-JP" altLang="en-US" sz="4800" dirty="0"/>
              <a:t>ミーティング後は、懇親会を開催し交流を深める。</a:t>
            </a:r>
            <a:endParaRPr lang="ja-JP" altLang="en-US" sz="6000" dirty="0"/>
          </a:p>
        </p:txBody>
      </p:sp>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61748" y="2386619"/>
            <a:ext cx="2148095" cy="1432064"/>
          </a:xfrm>
          <a:prstGeom prst="rect">
            <a:avLst/>
          </a:prstGeom>
        </p:spPr>
      </p:pic>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47429" y="1015229"/>
            <a:ext cx="2261152" cy="1507434"/>
          </a:xfrm>
          <a:prstGeom prst="rect">
            <a:avLst/>
          </a:prstGeom>
        </p:spPr>
      </p:pic>
      <p:pic>
        <p:nvPicPr>
          <p:cNvPr id="6" name="図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12053" y="3866460"/>
            <a:ext cx="2197790" cy="1465193"/>
          </a:xfrm>
          <a:prstGeom prst="rect">
            <a:avLst/>
          </a:prstGeom>
        </p:spPr>
      </p:pic>
      <p:pic>
        <p:nvPicPr>
          <p:cNvPr id="7" name="図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81318" y="5190073"/>
            <a:ext cx="2202760" cy="1468507"/>
          </a:xfrm>
          <a:prstGeom prst="rect">
            <a:avLst/>
          </a:prstGeom>
        </p:spPr>
      </p:pic>
    </p:spTree>
    <p:extLst>
      <p:ext uri="{BB962C8B-B14F-4D97-AF65-F5344CB8AC3E}">
        <p14:creationId xmlns:p14="http://schemas.microsoft.com/office/powerpoint/2010/main" val="4456634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838200" y="671639"/>
            <a:ext cx="10515600" cy="2354782"/>
          </a:xfrm>
        </p:spPr>
        <p:txBody>
          <a:bodyPr>
            <a:normAutofit fontScale="77500" lnSpcReduction="20000"/>
          </a:bodyPr>
          <a:lstStyle/>
          <a:p>
            <a:pPr marL="0" indent="0">
              <a:lnSpc>
                <a:spcPct val="120000"/>
              </a:lnSpc>
              <a:buNone/>
            </a:pPr>
            <a:r>
              <a:rPr lang="ja-JP" altLang="en-US" sz="2000" dirty="0"/>
              <a:t>★</a:t>
            </a:r>
            <a:r>
              <a:rPr kumimoji="1" lang="en-US" altLang="ja-JP" sz="2000" dirty="0"/>
              <a:t>2016</a:t>
            </a:r>
            <a:r>
              <a:rPr kumimoji="1" lang="ja-JP" altLang="en-US" sz="2000" dirty="0"/>
              <a:t>年度現在において、日本全国の公務救難機関（主に消防）から認知をいただける段階に入り、今後益々の講習会及び合同訓練の依頼が増加するものと思われます。</a:t>
            </a:r>
            <a:endParaRPr kumimoji="1" lang="en-US" altLang="ja-JP" sz="2000" dirty="0"/>
          </a:p>
          <a:p>
            <a:pPr marL="0" indent="0">
              <a:lnSpc>
                <a:spcPct val="120000"/>
              </a:lnSpc>
              <a:buNone/>
            </a:pPr>
            <a:r>
              <a:rPr lang="ja-JP" altLang="en-US" sz="2000" dirty="0"/>
              <a:t>また、各種水上スポーツ競技会においても</a:t>
            </a:r>
            <a:r>
              <a:rPr lang="en-US" altLang="ja-JP" sz="2000" dirty="0"/>
              <a:t>10</a:t>
            </a:r>
            <a:r>
              <a:rPr lang="ja-JP" altLang="en-US" sz="2000" dirty="0"/>
              <a:t>年余りの継続的な実績の元、各方面からの依頼や問い合わせが増加しており、今後更なる広がりを見せるものと思われます。</a:t>
            </a:r>
            <a:endParaRPr kumimoji="1" lang="en-US" altLang="ja-JP" sz="2000" dirty="0"/>
          </a:p>
          <a:p>
            <a:pPr marL="0" indent="0">
              <a:lnSpc>
                <a:spcPct val="120000"/>
              </a:lnSpc>
              <a:buNone/>
            </a:pPr>
            <a:r>
              <a:rPr lang="ja-JP" altLang="en-US" sz="2000" dirty="0"/>
              <a:t>一般社団法人ウォーターリスクマネジメント協会としては、この流れを途絶えさせることなく、日本の数ある水難救助法の中において現在指導を進めている水上オートバイレスキュー法が、スタンダードな救助手法のひとつとして確立されるよう、日本の公務救難機関全体の８０％までその範囲を広げ、水上安全の土台の元、各種水上スポーツ競技会や催事を通じ一般市民の水離れを食い止め海洋国家としての成熟した水難救助能力を目指します。</a:t>
            </a:r>
            <a:endParaRPr kumimoji="1" lang="ja-JP" altLang="en-US" sz="2000" dirty="0"/>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7646" y="3152700"/>
            <a:ext cx="4766209" cy="3170426"/>
          </a:xfrm>
          <a:prstGeom prst="rect">
            <a:avLst/>
          </a:prstGeom>
        </p:spPr>
      </p:pic>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199" y="3158634"/>
            <a:ext cx="4219323" cy="3164492"/>
          </a:xfrm>
          <a:prstGeom prst="rect">
            <a:avLst/>
          </a:prstGeom>
        </p:spPr>
      </p:pic>
    </p:spTree>
    <p:extLst>
      <p:ext uri="{BB962C8B-B14F-4D97-AF65-F5344CB8AC3E}">
        <p14:creationId xmlns:p14="http://schemas.microsoft.com/office/powerpoint/2010/main" val="10687591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52433" y="2656758"/>
            <a:ext cx="4318731" cy="3239048"/>
          </a:xfrm>
        </p:spPr>
      </p:pic>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80777" y="728700"/>
            <a:ext cx="3968440" cy="2232248"/>
          </a:xfrm>
          <a:prstGeom prst="rect">
            <a:avLst/>
          </a:prstGeom>
        </p:spPr>
      </p:pic>
      <p:sp>
        <p:nvSpPr>
          <p:cNvPr id="2" name="テキスト ボックス 1"/>
          <p:cNvSpPr txBox="1"/>
          <p:nvPr/>
        </p:nvSpPr>
        <p:spPr>
          <a:xfrm>
            <a:off x="657074" y="728700"/>
            <a:ext cx="5545108" cy="1200329"/>
          </a:xfrm>
          <a:prstGeom prst="rect">
            <a:avLst/>
          </a:prstGeom>
          <a:noFill/>
        </p:spPr>
        <p:txBody>
          <a:bodyPr wrap="none" rtlCol="0">
            <a:spAutoFit/>
          </a:bodyPr>
          <a:lstStyle/>
          <a:p>
            <a:r>
              <a:rPr lang="en-US" altLang="ja-JP" b="1" dirty="0"/>
              <a:t>【1】</a:t>
            </a:r>
            <a:r>
              <a:rPr lang="ja-JP" altLang="en-US" b="1" dirty="0"/>
              <a:t>日本全国にて公務救難機関従事者を中心に</a:t>
            </a:r>
            <a:endParaRPr lang="en-US" altLang="ja-JP" b="1" dirty="0"/>
          </a:p>
          <a:p>
            <a:r>
              <a:rPr lang="ja-JP" altLang="en-US" b="1" dirty="0"/>
              <a:t>　　　公認資格講習会を実施</a:t>
            </a:r>
            <a:endParaRPr lang="en-US" altLang="ja-JP" b="1" dirty="0"/>
          </a:p>
          <a:p>
            <a:endParaRPr lang="en-US" altLang="ja-JP" dirty="0"/>
          </a:p>
          <a:p>
            <a:r>
              <a:rPr lang="en-US" altLang="ja-JP" u="sng" dirty="0"/>
              <a:t>2016</a:t>
            </a:r>
            <a:r>
              <a:rPr lang="ja-JP" altLang="en-US" u="sng" dirty="0"/>
              <a:t>年受講者資格発行数　</a:t>
            </a:r>
            <a:r>
              <a:rPr lang="en-US" altLang="ja-JP" u="sng" dirty="0"/>
              <a:t>275</a:t>
            </a:r>
            <a:r>
              <a:rPr lang="ja-JP" altLang="en-US" u="sng" dirty="0"/>
              <a:t>名（</a:t>
            </a:r>
            <a:r>
              <a:rPr lang="en-US" altLang="ja-JP" u="sng" dirty="0"/>
              <a:t>2016</a:t>
            </a:r>
            <a:r>
              <a:rPr lang="ja-JP" altLang="en-US" u="sng" dirty="0"/>
              <a:t>年</a:t>
            </a:r>
            <a:r>
              <a:rPr lang="en-US" altLang="ja-JP" u="sng" dirty="0"/>
              <a:t>12</a:t>
            </a:r>
            <a:r>
              <a:rPr lang="ja-JP" altLang="en-US" u="sng" dirty="0"/>
              <a:t>月末）</a:t>
            </a:r>
          </a:p>
        </p:txBody>
      </p:sp>
      <p:pic>
        <p:nvPicPr>
          <p:cNvPr id="3" name="図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18266" y="3249487"/>
            <a:ext cx="4293461" cy="3220096"/>
          </a:xfrm>
          <a:prstGeom prst="rect">
            <a:avLst/>
          </a:prstGeom>
        </p:spPr>
      </p:pic>
    </p:spTree>
    <p:extLst>
      <p:ext uri="{BB962C8B-B14F-4D97-AF65-F5344CB8AC3E}">
        <p14:creationId xmlns:p14="http://schemas.microsoft.com/office/powerpoint/2010/main" val="23053183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838197" y="307497"/>
            <a:ext cx="10515600" cy="396510"/>
          </a:xfrm>
        </p:spPr>
        <p:txBody>
          <a:bodyPr>
            <a:normAutofit/>
          </a:bodyPr>
          <a:lstStyle/>
          <a:p>
            <a:pPr marL="0" indent="0">
              <a:buNone/>
            </a:pPr>
            <a:r>
              <a:rPr kumimoji="1" lang="ja-JP" altLang="en-US" sz="2000" dirty="0"/>
              <a:t>◆</a:t>
            </a:r>
            <a:r>
              <a:rPr kumimoji="1" lang="en-US" altLang="ja-JP" sz="2000" dirty="0"/>
              <a:t>2016</a:t>
            </a:r>
            <a:r>
              <a:rPr kumimoji="1" lang="ja-JP" altLang="en-US" sz="2000" dirty="0"/>
              <a:t>年度　水上オートバイレスキュー法　資格講習会　</a:t>
            </a:r>
            <a:r>
              <a:rPr lang="ja-JP" altLang="en-US" sz="2000" dirty="0"/>
              <a:t>実施実績</a:t>
            </a:r>
            <a:endParaRPr kumimoji="1" lang="ja-JP" altLang="en-US" sz="2000" dirty="0"/>
          </a:p>
        </p:txBody>
      </p:sp>
      <p:graphicFrame>
        <p:nvGraphicFramePr>
          <p:cNvPr id="4" name="オブジェクト 3"/>
          <p:cNvGraphicFramePr>
            <a:graphicFrameLocks noChangeAspect="1"/>
          </p:cNvGraphicFramePr>
          <p:nvPr>
            <p:extLst>
              <p:ext uri="{D42A27DB-BD31-4B8C-83A1-F6EECF244321}">
                <p14:modId xmlns:p14="http://schemas.microsoft.com/office/powerpoint/2010/main" val="149452852"/>
              </p:ext>
            </p:extLst>
          </p:nvPr>
        </p:nvGraphicFramePr>
        <p:xfrm>
          <a:off x="838200" y="703263"/>
          <a:ext cx="10515600" cy="6037262"/>
        </p:xfrm>
        <a:graphic>
          <a:graphicData uri="http://schemas.openxmlformats.org/presentationml/2006/ole">
            <mc:AlternateContent xmlns:mc="http://schemas.openxmlformats.org/markup-compatibility/2006">
              <mc:Choice xmlns:v="urn:schemas-microsoft-com:vml" Requires="v">
                <p:oleObj spid="_x0000_s5141" name="Worksheet" r:id="rId3" imgW="8928295" imgH="6801085" progId="Excel.Sheet.12">
                  <p:embed/>
                </p:oleObj>
              </mc:Choice>
              <mc:Fallback>
                <p:oleObj name="Worksheet" r:id="rId3" imgW="8928295" imgH="6801085" progId="Excel.Sheet.12">
                  <p:embed/>
                  <p:pic>
                    <p:nvPicPr>
                      <p:cNvPr id="0" name=""/>
                      <p:cNvPicPr/>
                      <p:nvPr/>
                    </p:nvPicPr>
                    <p:blipFill>
                      <a:blip r:embed="rId4"/>
                      <a:stretch>
                        <a:fillRect/>
                      </a:stretch>
                    </p:blipFill>
                    <p:spPr>
                      <a:xfrm>
                        <a:off x="838200" y="703263"/>
                        <a:ext cx="10515600" cy="6037262"/>
                      </a:xfrm>
                      <a:prstGeom prst="rect">
                        <a:avLst/>
                      </a:prstGeom>
                    </p:spPr>
                  </p:pic>
                </p:oleObj>
              </mc:Fallback>
            </mc:AlternateContent>
          </a:graphicData>
        </a:graphic>
      </p:graphicFrame>
    </p:spTree>
    <p:extLst>
      <p:ext uri="{BB962C8B-B14F-4D97-AF65-F5344CB8AC3E}">
        <p14:creationId xmlns:p14="http://schemas.microsoft.com/office/powerpoint/2010/main" val="26350459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749188" y="296231"/>
            <a:ext cx="10515600" cy="909483"/>
          </a:xfrm>
        </p:spPr>
        <p:txBody>
          <a:bodyPr>
            <a:normAutofit/>
          </a:bodyPr>
          <a:lstStyle/>
          <a:p>
            <a:pPr marL="0" indent="0">
              <a:buNone/>
            </a:pPr>
            <a:r>
              <a:rPr lang="en-US" altLang="ja-JP" sz="2000" b="1" dirty="0"/>
              <a:t>【2】</a:t>
            </a:r>
            <a:r>
              <a:rPr kumimoji="1" lang="en-US" altLang="ja-JP" sz="2000" b="1" dirty="0"/>
              <a:t>2016</a:t>
            </a:r>
            <a:r>
              <a:rPr kumimoji="1" lang="ja-JP" altLang="en-US" sz="2000" b="1" dirty="0"/>
              <a:t>年度　</a:t>
            </a:r>
            <a:r>
              <a:rPr lang="ja-JP" altLang="en-US" sz="2000" b="1" dirty="0"/>
              <a:t>水上スポーツ競技会での安全管理</a:t>
            </a:r>
            <a:endParaRPr kumimoji="1" lang="en-US" altLang="ja-JP" sz="2000" b="1" dirty="0"/>
          </a:p>
          <a:p>
            <a:pPr marL="0" indent="0">
              <a:buNone/>
            </a:pPr>
            <a:r>
              <a:rPr lang="ja-JP" altLang="en-US" sz="2000" dirty="0"/>
              <a:t>　　　実施実績</a:t>
            </a:r>
            <a:endParaRPr kumimoji="1" lang="ja-JP" altLang="en-US" sz="2000" u="sng" dirty="0"/>
          </a:p>
        </p:txBody>
      </p:sp>
      <p:graphicFrame>
        <p:nvGraphicFramePr>
          <p:cNvPr id="4" name="表 3"/>
          <p:cNvGraphicFramePr>
            <a:graphicFrameLocks noGrp="1"/>
          </p:cNvGraphicFramePr>
          <p:nvPr>
            <p:extLst>
              <p:ext uri="{D42A27DB-BD31-4B8C-83A1-F6EECF244321}">
                <p14:modId xmlns:p14="http://schemas.microsoft.com/office/powerpoint/2010/main" val="4256513989"/>
              </p:ext>
            </p:extLst>
          </p:nvPr>
        </p:nvGraphicFramePr>
        <p:xfrm>
          <a:off x="749188" y="1221898"/>
          <a:ext cx="10304527" cy="5438902"/>
        </p:xfrm>
        <a:graphic>
          <a:graphicData uri="http://schemas.openxmlformats.org/drawingml/2006/table">
            <a:tbl>
              <a:tblPr/>
              <a:tblGrid>
                <a:gridCol w="273765">
                  <a:extLst>
                    <a:ext uri="{9D8B030D-6E8A-4147-A177-3AD203B41FA5}">
                      <a16:colId xmlns:a16="http://schemas.microsoft.com/office/drawing/2014/main" val="64799184"/>
                    </a:ext>
                  </a:extLst>
                </a:gridCol>
                <a:gridCol w="733691">
                  <a:extLst>
                    <a:ext uri="{9D8B030D-6E8A-4147-A177-3AD203B41FA5}">
                      <a16:colId xmlns:a16="http://schemas.microsoft.com/office/drawing/2014/main" val="3471217107"/>
                    </a:ext>
                  </a:extLst>
                </a:gridCol>
                <a:gridCol w="1226470">
                  <a:extLst>
                    <a:ext uri="{9D8B030D-6E8A-4147-A177-3AD203B41FA5}">
                      <a16:colId xmlns:a16="http://schemas.microsoft.com/office/drawing/2014/main" val="3244038828"/>
                    </a:ext>
                  </a:extLst>
                </a:gridCol>
                <a:gridCol w="733691">
                  <a:extLst>
                    <a:ext uri="{9D8B030D-6E8A-4147-A177-3AD203B41FA5}">
                      <a16:colId xmlns:a16="http://schemas.microsoft.com/office/drawing/2014/main" val="4029738327"/>
                    </a:ext>
                  </a:extLst>
                </a:gridCol>
                <a:gridCol w="733691">
                  <a:extLst>
                    <a:ext uri="{9D8B030D-6E8A-4147-A177-3AD203B41FA5}">
                      <a16:colId xmlns:a16="http://schemas.microsoft.com/office/drawing/2014/main" val="1311004776"/>
                    </a:ext>
                  </a:extLst>
                </a:gridCol>
                <a:gridCol w="733691">
                  <a:extLst>
                    <a:ext uri="{9D8B030D-6E8A-4147-A177-3AD203B41FA5}">
                      <a16:colId xmlns:a16="http://schemas.microsoft.com/office/drawing/2014/main" val="3057007802"/>
                    </a:ext>
                  </a:extLst>
                </a:gridCol>
                <a:gridCol w="733691">
                  <a:extLst>
                    <a:ext uri="{9D8B030D-6E8A-4147-A177-3AD203B41FA5}">
                      <a16:colId xmlns:a16="http://schemas.microsoft.com/office/drawing/2014/main" val="85228038"/>
                    </a:ext>
                  </a:extLst>
                </a:gridCol>
                <a:gridCol w="733691">
                  <a:extLst>
                    <a:ext uri="{9D8B030D-6E8A-4147-A177-3AD203B41FA5}">
                      <a16:colId xmlns:a16="http://schemas.microsoft.com/office/drawing/2014/main" val="3268143696"/>
                    </a:ext>
                  </a:extLst>
                </a:gridCol>
                <a:gridCol w="733691">
                  <a:extLst>
                    <a:ext uri="{9D8B030D-6E8A-4147-A177-3AD203B41FA5}">
                      <a16:colId xmlns:a16="http://schemas.microsoft.com/office/drawing/2014/main" val="4191818257"/>
                    </a:ext>
                  </a:extLst>
                </a:gridCol>
                <a:gridCol w="733691">
                  <a:extLst>
                    <a:ext uri="{9D8B030D-6E8A-4147-A177-3AD203B41FA5}">
                      <a16:colId xmlns:a16="http://schemas.microsoft.com/office/drawing/2014/main" val="1660437017"/>
                    </a:ext>
                  </a:extLst>
                </a:gridCol>
                <a:gridCol w="733691">
                  <a:extLst>
                    <a:ext uri="{9D8B030D-6E8A-4147-A177-3AD203B41FA5}">
                      <a16:colId xmlns:a16="http://schemas.microsoft.com/office/drawing/2014/main" val="3390991610"/>
                    </a:ext>
                  </a:extLst>
                </a:gridCol>
                <a:gridCol w="733691">
                  <a:extLst>
                    <a:ext uri="{9D8B030D-6E8A-4147-A177-3AD203B41FA5}">
                      <a16:colId xmlns:a16="http://schemas.microsoft.com/office/drawing/2014/main" val="3116448612"/>
                    </a:ext>
                  </a:extLst>
                </a:gridCol>
                <a:gridCol w="733691">
                  <a:extLst>
                    <a:ext uri="{9D8B030D-6E8A-4147-A177-3AD203B41FA5}">
                      <a16:colId xmlns:a16="http://schemas.microsoft.com/office/drawing/2014/main" val="2929827277"/>
                    </a:ext>
                  </a:extLst>
                </a:gridCol>
                <a:gridCol w="733691">
                  <a:extLst>
                    <a:ext uri="{9D8B030D-6E8A-4147-A177-3AD203B41FA5}">
                      <a16:colId xmlns:a16="http://schemas.microsoft.com/office/drawing/2014/main" val="667085160"/>
                    </a:ext>
                  </a:extLst>
                </a:gridCol>
              </a:tblGrid>
              <a:tr h="302244">
                <a:tc gridSpan="14">
                  <a:txBody>
                    <a:bodyPr/>
                    <a:lstStyle/>
                    <a:p>
                      <a:pPr algn="ctr" fontAlgn="ctr"/>
                      <a:r>
                        <a:rPr lang="en-US" altLang="zh-TW" sz="1600" b="1" i="0" u="none" strike="noStrike" dirty="0">
                          <a:solidFill>
                            <a:srgbClr val="000000"/>
                          </a:solidFill>
                          <a:effectLst/>
                          <a:latin typeface="ＭＳ Ｐゴシック" panose="020B0600070205080204" pitchFamily="50" charset="-128"/>
                          <a:ea typeface="ＭＳ Ｐゴシック" panose="020B0600070205080204" pitchFamily="50" charset="-128"/>
                        </a:rPr>
                        <a:t>2016</a:t>
                      </a:r>
                      <a:r>
                        <a:rPr lang="zh-TW" altLang="en-US" sz="1600" b="1" i="0" u="none" strike="noStrike" dirty="0">
                          <a:solidFill>
                            <a:srgbClr val="000000"/>
                          </a:solidFill>
                          <a:effectLst/>
                          <a:latin typeface="ＭＳ Ｐゴシック" panose="020B0600070205080204" pitchFamily="50" charset="-128"/>
                          <a:ea typeface="ＭＳ Ｐゴシック" panose="020B0600070205080204" pitchFamily="50" charset="-128"/>
                        </a:rPr>
                        <a:t>年度　実技講習訓練</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9BC2E6"/>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341926784"/>
                  </a:ext>
                </a:extLst>
              </a:tr>
              <a:tr h="207037">
                <a:tc>
                  <a:txBody>
                    <a:bodyPr/>
                    <a:lstStyle/>
                    <a:p>
                      <a:pPr algn="ctr"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6350" marR="6350" marT="6350" marB="0" anchor="ctr">
                    <a:lnL w="25400" cap="flat" cmpd="dbl" algn="ctr">
                      <a:solidFill>
                        <a:srgbClr val="000000"/>
                      </a:solidFill>
                      <a:prstDash val="solid"/>
                      <a:round/>
                      <a:headEnd type="none" w="med" len="med"/>
                      <a:tailEnd type="none" w="med" len="med"/>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6350" marR="6350" marT="6350"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6350" marR="6350" marT="6350"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6350" marR="6350" marT="6350"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6350" marR="6350" marT="6350"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6350" marR="6350" marT="6350"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6350" marR="6350" marT="6350"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6350" marR="6350" marT="6350"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6350" marR="6350" marT="6350"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6350" marR="6350" marT="6350"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6350" marR="6350" marT="6350"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6350" marR="6350" marT="6350"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6350" marR="6350" marT="6350"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6350" marR="6350" marT="6350" marB="0" anchor="ctr">
                    <a:lnL>
                      <a:noFill/>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789108387"/>
                  </a:ext>
                </a:extLst>
              </a:tr>
              <a:tr h="211571">
                <a:tc>
                  <a:txBody>
                    <a:bodyPr/>
                    <a:lstStyle/>
                    <a:p>
                      <a:pPr algn="ctr"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BDD7EE"/>
                    </a:solidFill>
                  </a:tcPr>
                </a:tc>
                <a:tc>
                  <a:txBody>
                    <a:bodyPr/>
                    <a:lstStyle/>
                    <a:p>
                      <a:pPr algn="ctr" fontAlgn="ct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実施日</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BDD7EE"/>
                    </a:solidFill>
                  </a:tcPr>
                </a:tc>
                <a:tc gridSpan="4">
                  <a:txBody>
                    <a:bodyPr/>
                    <a:lstStyle/>
                    <a:p>
                      <a:pPr algn="ctr"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大会名</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BDD7EE"/>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場所</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BDD7EE"/>
                    </a:solidFill>
                  </a:tcPr>
                </a:tc>
                <a:tc hMerge="1">
                  <a:txBody>
                    <a:bodyPr/>
                    <a:lstStyle/>
                    <a:p>
                      <a:endParaRPr kumimoji="1" lang="ja-JP" altLang="en-US"/>
                    </a:p>
                  </a:txBody>
                  <a:tcPr/>
                </a:tc>
                <a:tc hMerge="1">
                  <a:txBody>
                    <a:bodyPr/>
                    <a:lstStyle/>
                    <a:p>
                      <a:endParaRPr kumimoji="1" lang="ja-JP" altLang="en-US"/>
                    </a:p>
                  </a:txBody>
                  <a:tcPr/>
                </a:tc>
                <a:tc gridSpan="5">
                  <a:txBody>
                    <a:bodyPr/>
                    <a:lstStyle/>
                    <a:p>
                      <a:pPr algn="ctr"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主催</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BDD7EE"/>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526023466"/>
                  </a:ext>
                </a:extLst>
              </a:tr>
              <a:tr h="189230">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1</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4</a:t>
                      </a: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17</a:t>
                      </a: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zh-TW"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第</a:t>
                      </a:r>
                      <a:r>
                        <a:rPr lang="en-US" altLang="zh-TW" sz="1200" b="0" i="0" u="none" strike="noStrike" dirty="0">
                          <a:solidFill>
                            <a:srgbClr val="000000"/>
                          </a:solidFill>
                          <a:effectLst/>
                          <a:latin typeface="ＭＳ Ｐゴシック" panose="020B0600070205080204" pitchFamily="50" charset="-128"/>
                          <a:ea typeface="ＭＳ Ｐゴシック" panose="020B0600070205080204" pitchFamily="50" charset="-128"/>
                        </a:rPr>
                        <a:t>85</a:t>
                      </a:r>
                      <a:r>
                        <a:rPr lang="zh-TW"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回　早慶対校競漕大会</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隅田川</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gridSpan="5">
                  <a:txBody>
                    <a:bodyPr/>
                    <a:lstStyle/>
                    <a:p>
                      <a:pPr algn="ctr" fontAlgn="ctr"/>
                      <a:r>
                        <a:rPr lang="zh-TW"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早慶対校競漕大会運営委員会</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21491265"/>
                  </a:ext>
                </a:extLst>
              </a:tr>
              <a:tr h="372110">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2</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4</a:t>
                      </a: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24</a:t>
                      </a: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THE DUAL DRAG in EDOGAWA ROUND-12</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千葉県市川市　</a:t>
                      </a: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MG</a:t>
                      </a: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マリーン江戸川</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gridSpan="5">
                  <a:txBody>
                    <a:bodyPr/>
                    <a:lstStyle/>
                    <a:p>
                      <a:pPr algn="ctr" fontAlgn="ctr"/>
                      <a:r>
                        <a:rPr lang="en-US" sz="1200" b="0" i="0" u="none" strike="noStrike">
                          <a:solidFill>
                            <a:srgbClr val="000000"/>
                          </a:solidFill>
                          <a:effectLst/>
                          <a:latin typeface="ＭＳ Ｐゴシック" panose="020B0600070205080204" pitchFamily="50" charset="-128"/>
                          <a:ea typeface="ＭＳ Ｐゴシック" panose="020B0600070205080204" pitchFamily="50" charset="-128"/>
                        </a:rPr>
                        <a:t>THE DUAL DRAG in EDOGAWA </a:t>
                      </a: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実行委員会</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42118530"/>
                  </a:ext>
                </a:extLst>
              </a:tr>
              <a:tr h="372110">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3</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5</a:t>
                      </a: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3</a:t>
                      </a: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ワブズンオーナーズクラブミーティング</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千葉県市川市　</a:t>
                      </a: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MG</a:t>
                      </a: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マリーン江戸川</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gridSpan="5">
                  <a:txBody>
                    <a:bodyPr/>
                    <a:lstStyle/>
                    <a:p>
                      <a:pPr algn="ctr" fontAlgn="ct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ワブズンオーナーズクラブ</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37663893"/>
                  </a:ext>
                </a:extLst>
              </a:tr>
              <a:tr h="189230">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4</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5</a:t>
                      </a: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14</a:t>
                      </a: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みさと船着場フェスティバル</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江戸川河川敷</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gridSpan="5">
                  <a:txBody>
                    <a:bodyPr/>
                    <a:lstStyle/>
                    <a:p>
                      <a:pPr algn="ctr" fontAlgn="ct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三郷市</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888271416"/>
                  </a:ext>
                </a:extLst>
              </a:tr>
              <a:tr h="189230">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5</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5</a:t>
                      </a: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月</a:t>
                      </a: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15</a:t>
                      </a: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日</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2016</a:t>
                      </a: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世界トライアスロンシリーズ横浜大会</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zh-CN"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横浜市山下公園</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gridSpan="5">
                  <a:txBody>
                    <a:bodyPr/>
                    <a:lstStyle/>
                    <a:p>
                      <a:pPr algn="ctr" fontAlgn="ct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国際トライアスロン連合</a:t>
                      </a: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(ITU)</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631104932"/>
                  </a:ext>
                </a:extLst>
              </a:tr>
              <a:tr h="189230">
                <a:tc rowSpan="2">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6</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5</a:t>
                      </a: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14</a:t>
                      </a: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gridSpan="4">
                  <a:txBody>
                    <a:bodyPr/>
                    <a:lstStyle/>
                    <a:p>
                      <a:pPr algn="ct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JPSA</a:t>
                      </a: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ジャパンプロサーフィンツアー</a:t>
                      </a: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2016</a:t>
                      </a: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　　　　　　　　　ロングボード第</a:t>
                      </a: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2</a:t>
                      </a: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戦　　　　　　　</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gridSpan="3">
                  <a:txBody>
                    <a:bodyPr/>
                    <a:lstStyle/>
                    <a:p>
                      <a:pPr algn="ctr"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千葉県いすみ市</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kumimoji="1" lang="ja-JP" altLang="en-US"/>
                    </a:p>
                  </a:txBody>
                  <a:tcPr/>
                </a:tc>
                <a:tc rowSpan="2" hMerge="1">
                  <a:txBody>
                    <a:bodyPr/>
                    <a:lstStyle/>
                    <a:p>
                      <a:endParaRPr kumimoji="1" lang="ja-JP" altLang="en-US"/>
                    </a:p>
                  </a:txBody>
                  <a:tcPr/>
                </a:tc>
                <a:tc rowSpan="2" gridSpan="5">
                  <a:txBody>
                    <a:bodyPr/>
                    <a:lstStyle/>
                    <a:p>
                      <a:pPr algn="ctr" fontAlgn="ct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一般社団法人日本プロサーフィン連盟</a:t>
                      </a: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(JPSA)</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extLst>
                  <a:ext uri="{0D108BD9-81ED-4DB2-BD59-A6C34878D82A}">
                    <a16:rowId xmlns:a16="http://schemas.microsoft.com/office/drawing/2014/main" val="3968661306"/>
                  </a:ext>
                </a:extLst>
              </a:tr>
              <a:tr h="189230">
                <a:tc vMerge="1">
                  <a:txBody>
                    <a:bodyPr/>
                    <a:lstStyle/>
                    <a:p>
                      <a:endParaRPr kumimoji="1" lang="ja-JP" altLang="en-US"/>
                    </a:p>
                  </a:txBody>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5</a:t>
                      </a: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月</a:t>
                      </a: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15</a:t>
                      </a: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日</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gridSpan="3"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gridSpan="5"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extLst>
                  <a:ext uri="{0D108BD9-81ED-4DB2-BD59-A6C34878D82A}">
                    <a16:rowId xmlns:a16="http://schemas.microsoft.com/office/drawing/2014/main" val="3399013125"/>
                  </a:ext>
                </a:extLst>
              </a:tr>
              <a:tr h="189230">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7</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5</a:t>
                      </a: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22</a:t>
                      </a: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第</a:t>
                      </a: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3</a:t>
                      </a: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回　隅田川安全航行パレード</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隅田川</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gridSpan="5">
                  <a:txBody>
                    <a:bodyPr/>
                    <a:lstStyle/>
                    <a:p>
                      <a:pPr algn="ctr" fontAlgn="ctr"/>
                      <a:r>
                        <a:rPr lang="zh-TW"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隅田川安全航行協議会</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338889067"/>
                  </a:ext>
                </a:extLst>
              </a:tr>
              <a:tr h="189230">
                <a:tc rowSpan="3">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8</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5</a:t>
                      </a: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20</a:t>
                      </a: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gridSpan="4">
                  <a:txBody>
                    <a:bodyPr/>
                    <a:lstStyle/>
                    <a:p>
                      <a:pPr algn="ctr"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第</a:t>
                      </a: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34</a:t>
                      </a: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回全日本級別サーフィン選手権大会</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hMerge="1">
                  <a:txBody>
                    <a:bodyPr/>
                    <a:lstStyle/>
                    <a:p>
                      <a:endParaRPr kumimoji="1" lang="ja-JP" altLang="en-US"/>
                    </a:p>
                  </a:txBody>
                  <a:tcPr/>
                </a:tc>
                <a:tc rowSpan="3" hMerge="1">
                  <a:txBody>
                    <a:bodyPr/>
                    <a:lstStyle/>
                    <a:p>
                      <a:endParaRPr kumimoji="1" lang="ja-JP" altLang="en-US"/>
                    </a:p>
                  </a:txBody>
                  <a:tcPr/>
                </a:tc>
                <a:tc rowSpan="3" hMerge="1">
                  <a:txBody>
                    <a:bodyPr/>
                    <a:lstStyle/>
                    <a:p>
                      <a:endParaRPr kumimoji="1" lang="ja-JP" altLang="en-US"/>
                    </a:p>
                  </a:txBody>
                  <a:tcPr/>
                </a:tc>
                <a:tc rowSpan="3" gridSpan="3">
                  <a:txBody>
                    <a:bodyPr/>
                    <a:lstStyle/>
                    <a:p>
                      <a:pPr algn="ctr"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静岡県磐田市</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hMerge="1">
                  <a:txBody>
                    <a:bodyPr/>
                    <a:lstStyle/>
                    <a:p>
                      <a:endParaRPr kumimoji="1" lang="ja-JP" altLang="en-US"/>
                    </a:p>
                  </a:txBody>
                  <a:tcPr/>
                </a:tc>
                <a:tc rowSpan="3" hMerge="1">
                  <a:txBody>
                    <a:bodyPr/>
                    <a:lstStyle/>
                    <a:p>
                      <a:endParaRPr kumimoji="1" lang="ja-JP" altLang="en-US"/>
                    </a:p>
                  </a:txBody>
                  <a:tcPr/>
                </a:tc>
                <a:tc rowSpan="3" gridSpan="5">
                  <a:txBody>
                    <a:bodyPr/>
                    <a:lstStyle/>
                    <a:p>
                      <a:pPr algn="ctr"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一般社団法人日本サーフィン連盟</a:t>
                      </a: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(NSA)</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hMerge="1">
                  <a:txBody>
                    <a:bodyPr/>
                    <a:lstStyle/>
                    <a:p>
                      <a:endParaRPr kumimoji="1" lang="ja-JP" altLang="en-US"/>
                    </a:p>
                  </a:txBody>
                  <a:tcPr/>
                </a:tc>
                <a:tc rowSpan="3" hMerge="1">
                  <a:txBody>
                    <a:bodyPr/>
                    <a:lstStyle/>
                    <a:p>
                      <a:endParaRPr kumimoji="1" lang="ja-JP" altLang="en-US"/>
                    </a:p>
                  </a:txBody>
                  <a:tcPr/>
                </a:tc>
                <a:tc rowSpan="3" hMerge="1">
                  <a:txBody>
                    <a:bodyPr/>
                    <a:lstStyle/>
                    <a:p>
                      <a:endParaRPr kumimoji="1" lang="ja-JP" altLang="en-US"/>
                    </a:p>
                  </a:txBody>
                  <a:tcPr/>
                </a:tc>
                <a:tc rowSpan="3" hMerge="1">
                  <a:txBody>
                    <a:bodyPr/>
                    <a:lstStyle/>
                    <a:p>
                      <a:endParaRPr kumimoji="1" lang="ja-JP" altLang="en-US"/>
                    </a:p>
                  </a:txBody>
                  <a:tcPr/>
                </a:tc>
                <a:extLst>
                  <a:ext uri="{0D108BD9-81ED-4DB2-BD59-A6C34878D82A}">
                    <a16:rowId xmlns:a16="http://schemas.microsoft.com/office/drawing/2014/main" val="1785528768"/>
                  </a:ext>
                </a:extLst>
              </a:tr>
              <a:tr h="189230">
                <a:tc vMerge="1">
                  <a:txBody>
                    <a:bodyPr/>
                    <a:lstStyle/>
                    <a:p>
                      <a:endParaRPr kumimoji="1" lang="ja-JP" altLang="en-US"/>
                    </a:p>
                  </a:txBody>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5</a:t>
                      </a: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月</a:t>
                      </a: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21</a:t>
                      </a: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日</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gridSpan="3"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gridSpan="5"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extLst>
                  <a:ext uri="{0D108BD9-81ED-4DB2-BD59-A6C34878D82A}">
                    <a16:rowId xmlns:a16="http://schemas.microsoft.com/office/drawing/2014/main" val="1446390030"/>
                  </a:ext>
                </a:extLst>
              </a:tr>
              <a:tr h="189230">
                <a:tc vMerge="1">
                  <a:txBody>
                    <a:bodyPr/>
                    <a:lstStyle/>
                    <a:p>
                      <a:endParaRPr kumimoji="1" lang="ja-JP" altLang="en-US"/>
                    </a:p>
                  </a:txBody>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5</a:t>
                      </a: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月</a:t>
                      </a: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22</a:t>
                      </a: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日</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gridSpan="3"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gridSpan="5"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extLst>
                  <a:ext uri="{0D108BD9-81ED-4DB2-BD59-A6C34878D82A}">
                    <a16:rowId xmlns:a16="http://schemas.microsoft.com/office/drawing/2014/main" val="3387443323"/>
                  </a:ext>
                </a:extLst>
              </a:tr>
              <a:tr h="189230">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9</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5</a:t>
                      </a: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28</a:t>
                      </a: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江戸川・水フェスタ </a:t>
                      </a: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in </a:t>
                      </a: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いちかわ</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zh-TW"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市川緊急用船着場</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gridSpan="5">
                  <a:txBody>
                    <a:bodyPr/>
                    <a:lstStyle/>
                    <a:p>
                      <a:pPr algn="ctr" fontAlgn="ct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江戸川・水フェスタ </a:t>
                      </a: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in </a:t>
                      </a: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いちかわ　実行委員会</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684471504"/>
                  </a:ext>
                </a:extLst>
              </a:tr>
              <a:tr h="189230">
                <a:tc rowSpan="2">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10</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5</a:t>
                      </a: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28</a:t>
                      </a: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gridSpan="4">
                  <a:txBody>
                    <a:bodyPr/>
                    <a:lstStyle/>
                    <a:p>
                      <a:pPr algn="ct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JPSA</a:t>
                      </a: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ジャパンプロサーフィンツアー</a:t>
                      </a: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2016</a:t>
                      </a: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　　　　　　　　　ロングボード第</a:t>
                      </a: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3</a:t>
                      </a: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戦　　　　　　　</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gridSpan="3">
                  <a:txBody>
                    <a:bodyPr/>
                    <a:lstStyle/>
                    <a:p>
                      <a:pPr algn="ctr" fontAlgn="ctr"/>
                      <a:r>
                        <a:rPr lang="zh-TW"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千葉県千倉海岸</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kumimoji="1" lang="ja-JP" altLang="en-US"/>
                    </a:p>
                  </a:txBody>
                  <a:tcPr/>
                </a:tc>
                <a:tc rowSpan="2" hMerge="1">
                  <a:txBody>
                    <a:bodyPr/>
                    <a:lstStyle/>
                    <a:p>
                      <a:endParaRPr kumimoji="1" lang="ja-JP" altLang="en-US"/>
                    </a:p>
                  </a:txBody>
                  <a:tcPr/>
                </a:tc>
                <a:tc rowSpan="2" gridSpan="5">
                  <a:txBody>
                    <a:bodyPr/>
                    <a:lstStyle/>
                    <a:p>
                      <a:pPr algn="ctr" fontAlgn="ct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一般社団法人日本プロサーフィン連盟</a:t>
                      </a: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(JPSA)</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extLst>
                  <a:ext uri="{0D108BD9-81ED-4DB2-BD59-A6C34878D82A}">
                    <a16:rowId xmlns:a16="http://schemas.microsoft.com/office/drawing/2014/main" val="1926251095"/>
                  </a:ext>
                </a:extLst>
              </a:tr>
              <a:tr h="189230">
                <a:tc vMerge="1">
                  <a:txBody>
                    <a:bodyPr/>
                    <a:lstStyle/>
                    <a:p>
                      <a:endParaRPr kumimoji="1" lang="ja-JP" altLang="en-US"/>
                    </a:p>
                  </a:txBody>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5</a:t>
                      </a: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月</a:t>
                      </a: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29</a:t>
                      </a: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日</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gridSpan="3"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gridSpan="5"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extLst>
                  <a:ext uri="{0D108BD9-81ED-4DB2-BD59-A6C34878D82A}">
                    <a16:rowId xmlns:a16="http://schemas.microsoft.com/office/drawing/2014/main" val="264877891"/>
                  </a:ext>
                </a:extLst>
              </a:tr>
              <a:tr h="189230">
                <a:tc rowSpan="2">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11</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5</a:t>
                      </a: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30</a:t>
                      </a: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gridSpan="4">
                  <a:txBody>
                    <a:bodyPr/>
                    <a:lstStyle/>
                    <a:p>
                      <a:pPr algn="ctr"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自衛隊との水上オートバイレスキュー合同訓練</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gridSpan="3">
                  <a:txBody>
                    <a:bodyPr/>
                    <a:lstStyle/>
                    <a:p>
                      <a:pPr algn="ctr"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大分県</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kumimoji="1" lang="ja-JP" altLang="en-US"/>
                    </a:p>
                  </a:txBody>
                  <a:tcPr/>
                </a:tc>
                <a:tc rowSpan="2" hMerge="1">
                  <a:txBody>
                    <a:bodyPr/>
                    <a:lstStyle/>
                    <a:p>
                      <a:endParaRPr kumimoji="1" lang="ja-JP" altLang="en-US"/>
                    </a:p>
                  </a:txBody>
                  <a:tcPr/>
                </a:tc>
                <a:tc rowSpan="2" gridSpan="5">
                  <a:txBody>
                    <a:bodyPr/>
                    <a:lstStyle/>
                    <a:p>
                      <a:pPr algn="ctr" fontAlgn="ct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一般社団法人ウォーターリスクマネジメント協会</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extLst>
                  <a:ext uri="{0D108BD9-81ED-4DB2-BD59-A6C34878D82A}">
                    <a16:rowId xmlns:a16="http://schemas.microsoft.com/office/drawing/2014/main" val="430452742"/>
                  </a:ext>
                </a:extLst>
              </a:tr>
              <a:tr h="189230">
                <a:tc vMerge="1">
                  <a:txBody>
                    <a:bodyPr/>
                    <a:lstStyle/>
                    <a:p>
                      <a:endParaRPr kumimoji="1" lang="ja-JP" altLang="en-US"/>
                    </a:p>
                  </a:txBody>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5</a:t>
                      </a: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月</a:t>
                      </a: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31</a:t>
                      </a: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日</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gridSpan="3"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gridSpan="5"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extLst>
                  <a:ext uri="{0D108BD9-81ED-4DB2-BD59-A6C34878D82A}">
                    <a16:rowId xmlns:a16="http://schemas.microsoft.com/office/drawing/2014/main" val="2971557575"/>
                  </a:ext>
                </a:extLst>
              </a:tr>
              <a:tr h="189230">
                <a:tc rowSpan="7">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12</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5</a:t>
                      </a: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30</a:t>
                      </a: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7" gridSpan="4">
                  <a:txBody>
                    <a:bodyPr/>
                    <a:lstStyle/>
                    <a:p>
                      <a:pPr algn="ctr" fontAlgn="ctr"/>
                      <a:r>
                        <a:rPr 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RED BULL AIR RACE CHIBA 2016</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7" hMerge="1">
                  <a:txBody>
                    <a:bodyPr/>
                    <a:lstStyle/>
                    <a:p>
                      <a:endParaRPr kumimoji="1" lang="ja-JP" altLang="en-US"/>
                    </a:p>
                  </a:txBody>
                  <a:tcPr/>
                </a:tc>
                <a:tc rowSpan="7" hMerge="1">
                  <a:txBody>
                    <a:bodyPr/>
                    <a:lstStyle/>
                    <a:p>
                      <a:endParaRPr kumimoji="1" lang="ja-JP" altLang="en-US"/>
                    </a:p>
                  </a:txBody>
                  <a:tcPr/>
                </a:tc>
                <a:tc rowSpan="7" hMerge="1">
                  <a:txBody>
                    <a:bodyPr/>
                    <a:lstStyle/>
                    <a:p>
                      <a:endParaRPr kumimoji="1" lang="ja-JP" altLang="en-US"/>
                    </a:p>
                  </a:txBody>
                  <a:tcPr/>
                </a:tc>
                <a:tc rowSpan="7" gridSpan="3">
                  <a:txBody>
                    <a:bodyPr/>
                    <a:lstStyle/>
                    <a:p>
                      <a:pPr algn="ctr" fontAlgn="ctr"/>
                      <a:r>
                        <a:rPr lang="zh-TW"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千葉県立幕張海浜公園</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7" hMerge="1">
                  <a:txBody>
                    <a:bodyPr/>
                    <a:lstStyle/>
                    <a:p>
                      <a:endParaRPr kumimoji="1" lang="ja-JP" altLang="en-US"/>
                    </a:p>
                  </a:txBody>
                  <a:tcPr/>
                </a:tc>
                <a:tc rowSpan="7" hMerge="1">
                  <a:txBody>
                    <a:bodyPr/>
                    <a:lstStyle/>
                    <a:p>
                      <a:endParaRPr kumimoji="1" lang="ja-JP" altLang="en-US"/>
                    </a:p>
                  </a:txBody>
                  <a:tcPr/>
                </a:tc>
                <a:tc rowSpan="7" gridSpan="5">
                  <a:txBody>
                    <a:bodyPr/>
                    <a:lstStyle/>
                    <a:p>
                      <a:pPr algn="ctr" fontAlgn="ct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レッドブル・エアレース・ジャパン実行委員会</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7" hMerge="1">
                  <a:txBody>
                    <a:bodyPr/>
                    <a:lstStyle/>
                    <a:p>
                      <a:endParaRPr kumimoji="1" lang="ja-JP" altLang="en-US"/>
                    </a:p>
                  </a:txBody>
                  <a:tcPr/>
                </a:tc>
                <a:tc rowSpan="7" hMerge="1">
                  <a:txBody>
                    <a:bodyPr/>
                    <a:lstStyle/>
                    <a:p>
                      <a:endParaRPr kumimoji="1" lang="ja-JP" altLang="en-US"/>
                    </a:p>
                  </a:txBody>
                  <a:tcPr/>
                </a:tc>
                <a:tc rowSpan="7" hMerge="1">
                  <a:txBody>
                    <a:bodyPr/>
                    <a:lstStyle/>
                    <a:p>
                      <a:endParaRPr kumimoji="1" lang="ja-JP" altLang="en-US"/>
                    </a:p>
                  </a:txBody>
                  <a:tcPr/>
                </a:tc>
                <a:tc rowSpan="7" hMerge="1">
                  <a:txBody>
                    <a:bodyPr/>
                    <a:lstStyle/>
                    <a:p>
                      <a:endParaRPr kumimoji="1" lang="ja-JP" altLang="en-US"/>
                    </a:p>
                  </a:txBody>
                  <a:tcPr/>
                </a:tc>
                <a:extLst>
                  <a:ext uri="{0D108BD9-81ED-4DB2-BD59-A6C34878D82A}">
                    <a16:rowId xmlns:a16="http://schemas.microsoft.com/office/drawing/2014/main" val="2790838583"/>
                  </a:ext>
                </a:extLst>
              </a:tr>
              <a:tr h="189230">
                <a:tc vMerge="1">
                  <a:txBody>
                    <a:bodyPr/>
                    <a:lstStyle/>
                    <a:p>
                      <a:endParaRPr kumimoji="1" lang="ja-JP" altLang="en-US"/>
                    </a:p>
                  </a:txBody>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5</a:t>
                      </a: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月</a:t>
                      </a: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31</a:t>
                      </a: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日</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gridSpan="3"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gridSpan="5"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extLst>
                  <a:ext uri="{0D108BD9-81ED-4DB2-BD59-A6C34878D82A}">
                    <a16:rowId xmlns:a16="http://schemas.microsoft.com/office/drawing/2014/main" val="4107832319"/>
                  </a:ext>
                </a:extLst>
              </a:tr>
              <a:tr h="189230">
                <a:tc vMerge="1">
                  <a:txBody>
                    <a:bodyPr/>
                    <a:lstStyle/>
                    <a:p>
                      <a:endParaRPr kumimoji="1" lang="ja-JP" altLang="en-US"/>
                    </a:p>
                  </a:txBody>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6</a:t>
                      </a: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月</a:t>
                      </a: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1</a:t>
                      </a: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日</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gridSpan="3"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gridSpan="5"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extLst>
                  <a:ext uri="{0D108BD9-81ED-4DB2-BD59-A6C34878D82A}">
                    <a16:rowId xmlns:a16="http://schemas.microsoft.com/office/drawing/2014/main" val="982247149"/>
                  </a:ext>
                </a:extLst>
              </a:tr>
              <a:tr h="189230">
                <a:tc vMerge="1">
                  <a:txBody>
                    <a:bodyPr/>
                    <a:lstStyle/>
                    <a:p>
                      <a:endParaRPr kumimoji="1" lang="ja-JP" altLang="en-US"/>
                    </a:p>
                  </a:txBody>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6</a:t>
                      </a: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月</a:t>
                      </a: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2</a:t>
                      </a: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日</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gridSpan="3"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gridSpan="5"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extLst>
                  <a:ext uri="{0D108BD9-81ED-4DB2-BD59-A6C34878D82A}">
                    <a16:rowId xmlns:a16="http://schemas.microsoft.com/office/drawing/2014/main" val="1207994026"/>
                  </a:ext>
                </a:extLst>
              </a:tr>
              <a:tr h="189230">
                <a:tc vMerge="1">
                  <a:txBody>
                    <a:bodyPr/>
                    <a:lstStyle/>
                    <a:p>
                      <a:endParaRPr kumimoji="1" lang="ja-JP" altLang="en-US"/>
                    </a:p>
                  </a:txBody>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6</a:t>
                      </a: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月</a:t>
                      </a: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3</a:t>
                      </a: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日</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gridSpan="3"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gridSpan="5"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extLst>
                  <a:ext uri="{0D108BD9-81ED-4DB2-BD59-A6C34878D82A}">
                    <a16:rowId xmlns:a16="http://schemas.microsoft.com/office/drawing/2014/main" val="860482271"/>
                  </a:ext>
                </a:extLst>
              </a:tr>
              <a:tr h="189230">
                <a:tc vMerge="1">
                  <a:txBody>
                    <a:bodyPr/>
                    <a:lstStyle/>
                    <a:p>
                      <a:endParaRPr kumimoji="1" lang="ja-JP" altLang="en-US"/>
                    </a:p>
                  </a:txBody>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6</a:t>
                      </a: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月</a:t>
                      </a: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4</a:t>
                      </a: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日</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gridSpan="3"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gridSpan="5"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extLst>
                  <a:ext uri="{0D108BD9-81ED-4DB2-BD59-A6C34878D82A}">
                    <a16:rowId xmlns:a16="http://schemas.microsoft.com/office/drawing/2014/main" val="2682753155"/>
                  </a:ext>
                </a:extLst>
              </a:tr>
              <a:tr h="189230">
                <a:tc vMerge="1">
                  <a:txBody>
                    <a:bodyPr/>
                    <a:lstStyle/>
                    <a:p>
                      <a:endParaRPr kumimoji="1" lang="ja-JP" altLang="en-US"/>
                    </a:p>
                  </a:txBody>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6</a:t>
                      </a: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月</a:t>
                      </a: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5</a:t>
                      </a: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日</a:t>
                      </a:r>
                    </a:p>
                  </a:txBody>
                  <a:tcPr marL="6350" marR="6350" marT="6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gridSpan="3"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gridSpan="5"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extLst>
                  <a:ext uri="{0D108BD9-81ED-4DB2-BD59-A6C34878D82A}">
                    <a16:rowId xmlns:a16="http://schemas.microsoft.com/office/drawing/2014/main" val="555196954"/>
                  </a:ext>
                </a:extLst>
              </a:tr>
            </a:tbl>
          </a:graphicData>
        </a:graphic>
      </p:graphicFrame>
    </p:spTree>
    <p:extLst>
      <p:ext uri="{BB962C8B-B14F-4D97-AF65-F5344CB8AC3E}">
        <p14:creationId xmlns:p14="http://schemas.microsoft.com/office/powerpoint/2010/main" val="2613252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 7"/>
          <p:cNvGraphicFramePr>
            <a:graphicFrameLocks noGrp="1"/>
          </p:cNvGraphicFramePr>
          <p:nvPr>
            <p:extLst>
              <p:ext uri="{D42A27DB-BD31-4B8C-83A1-F6EECF244321}">
                <p14:modId xmlns:p14="http://schemas.microsoft.com/office/powerpoint/2010/main" val="733442409"/>
              </p:ext>
            </p:extLst>
          </p:nvPr>
        </p:nvGraphicFramePr>
        <p:xfrm>
          <a:off x="844042" y="169939"/>
          <a:ext cx="10517176" cy="6574855"/>
        </p:xfrm>
        <a:graphic>
          <a:graphicData uri="http://schemas.openxmlformats.org/drawingml/2006/table">
            <a:tbl>
              <a:tblPr/>
              <a:tblGrid>
                <a:gridCol w="404916">
                  <a:extLst>
                    <a:ext uri="{9D8B030D-6E8A-4147-A177-3AD203B41FA5}">
                      <a16:colId xmlns:a16="http://schemas.microsoft.com/office/drawing/2014/main" val="2744566108"/>
                    </a:ext>
                  </a:extLst>
                </a:gridCol>
                <a:gridCol w="1065571">
                  <a:extLst>
                    <a:ext uri="{9D8B030D-6E8A-4147-A177-3AD203B41FA5}">
                      <a16:colId xmlns:a16="http://schemas.microsoft.com/office/drawing/2014/main" val="380534972"/>
                    </a:ext>
                  </a:extLst>
                </a:gridCol>
                <a:gridCol w="3335235">
                  <a:extLst>
                    <a:ext uri="{9D8B030D-6E8A-4147-A177-3AD203B41FA5}">
                      <a16:colId xmlns:a16="http://schemas.microsoft.com/office/drawing/2014/main" val="2013240557"/>
                    </a:ext>
                  </a:extLst>
                </a:gridCol>
                <a:gridCol w="2141795">
                  <a:extLst>
                    <a:ext uri="{9D8B030D-6E8A-4147-A177-3AD203B41FA5}">
                      <a16:colId xmlns:a16="http://schemas.microsoft.com/office/drawing/2014/main" val="3976163241"/>
                    </a:ext>
                  </a:extLst>
                </a:gridCol>
                <a:gridCol w="3569659">
                  <a:extLst>
                    <a:ext uri="{9D8B030D-6E8A-4147-A177-3AD203B41FA5}">
                      <a16:colId xmlns:a16="http://schemas.microsoft.com/office/drawing/2014/main" val="3491869778"/>
                    </a:ext>
                  </a:extLst>
                </a:gridCol>
              </a:tblGrid>
              <a:tr h="187853">
                <a:tc rowSpan="2">
                  <a:txBody>
                    <a:bodyPr/>
                    <a:lstStyle/>
                    <a:p>
                      <a:pPr algn="ctr" fontAlgn="ctr"/>
                      <a:r>
                        <a:rPr lang="en-US" altLang="ja-JP" sz="800" b="0" i="0" u="none" strike="noStrike">
                          <a:solidFill>
                            <a:srgbClr val="000000"/>
                          </a:solidFill>
                          <a:effectLst/>
                          <a:latin typeface="ＭＳ Ｐゴシック" panose="020B0600070205080204" pitchFamily="50" charset="-128"/>
                          <a:ea typeface="ＭＳ Ｐゴシック" panose="020B0600070205080204" pitchFamily="50" charset="-128"/>
                        </a:rPr>
                        <a:t>13</a:t>
                      </a:r>
                    </a:p>
                  </a:txBody>
                  <a:tcPr marL="4973" marR="4973" marT="497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6</a:t>
                      </a: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月</a:t>
                      </a: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11</a:t>
                      </a: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日</a:t>
                      </a:r>
                    </a:p>
                  </a:txBody>
                  <a:tcPr marL="4973" marR="4973" marT="497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第</a:t>
                      </a: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45</a:t>
                      </a: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回　春季全日本学生サーフィン選手権大会</a:t>
                      </a:r>
                    </a:p>
                  </a:txBody>
                  <a:tcPr marL="4973" marR="4973" marT="497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zh-TW"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千葉県千倉海岸</a:t>
                      </a:r>
                    </a:p>
                  </a:txBody>
                  <a:tcPr marL="4973" marR="4973" marT="497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一般社団法人日本学生サーフィン連盟</a:t>
                      </a: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(NSSA)</a:t>
                      </a:r>
                    </a:p>
                  </a:txBody>
                  <a:tcPr marL="4973" marR="4973" marT="497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6192457"/>
                  </a:ext>
                </a:extLst>
              </a:tr>
              <a:tr h="187853">
                <a:tc vMerge="1">
                  <a:txBody>
                    <a:bodyPr/>
                    <a:lstStyle/>
                    <a:p>
                      <a:endParaRPr kumimoji="1" lang="ja-JP" altLang="en-US"/>
                    </a:p>
                  </a:txBody>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6</a:t>
                      </a: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月</a:t>
                      </a: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12</a:t>
                      </a: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日</a:t>
                      </a:r>
                    </a:p>
                  </a:txBody>
                  <a:tcPr marL="4973" marR="4973" marT="497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138549170"/>
                  </a:ext>
                </a:extLst>
              </a:tr>
              <a:tr h="187853">
                <a:tc>
                  <a:txBody>
                    <a:bodyPr/>
                    <a:lstStyle/>
                    <a:p>
                      <a:pPr algn="ctr" fontAlgn="ctr"/>
                      <a:r>
                        <a:rPr lang="en-US" altLang="ja-JP" sz="800" b="0" i="0" u="none" strike="noStrike">
                          <a:solidFill>
                            <a:srgbClr val="000000"/>
                          </a:solidFill>
                          <a:effectLst/>
                          <a:latin typeface="ＭＳ Ｐゴシック" panose="020B0600070205080204" pitchFamily="50" charset="-128"/>
                          <a:ea typeface="ＭＳ Ｐゴシック" panose="020B0600070205080204" pitchFamily="50" charset="-128"/>
                        </a:rPr>
                        <a:t>14</a:t>
                      </a:r>
                    </a:p>
                  </a:txBody>
                  <a:tcPr marL="4973" marR="4973" marT="497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6</a:t>
                      </a: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18</a:t>
                      </a: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4973" marR="4973" marT="497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第</a:t>
                      </a: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3</a:t>
                      </a: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回勝浦スイムフェスタ</a:t>
                      </a:r>
                    </a:p>
                  </a:txBody>
                  <a:tcPr marL="4973" marR="4973" marT="497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千葉県勝浦市</a:t>
                      </a:r>
                    </a:p>
                  </a:txBody>
                  <a:tcPr marL="4973" marR="4973" marT="497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勝浦スイムフェスタ実行委員会</a:t>
                      </a:r>
                    </a:p>
                  </a:txBody>
                  <a:tcPr marL="4973" marR="4973" marT="497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89335587"/>
                  </a:ext>
                </a:extLst>
              </a:tr>
              <a:tr h="187853">
                <a:tc rowSpan="3">
                  <a:txBody>
                    <a:bodyPr/>
                    <a:lstStyle/>
                    <a:p>
                      <a:pPr algn="ctr" fontAlgn="ctr"/>
                      <a:r>
                        <a:rPr lang="en-US" altLang="ja-JP" sz="800" b="0" i="0" u="none" strike="noStrike">
                          <a:solidFill>
                            <a:srgbClr val="000000"/>
                          </a:solidFill>
                          <a:effectLst/>
                          <a:latin typeface="ＭＳ Ｐゴシック" panose="020B0600070205080204" pitchFamily="50" charset="-128"/>
                          <a:ea typeface="ＭＳ Ｐゴシック" panose="020B0600070205080204" pitchFamily="50" charset="-128"/>
                        </a:rPr>
                        <a:t>15</a:t>
                      </a:r>
                    </a:p>
                  </a:txBody>
                  <a:tcPr marL="4973" marR="4973" marT="497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6</a:t>
                      </a: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月</a:t>
                      </a: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24</a:t>
                      </a: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日</a:t>
                      </a:r>
                    </a:p>
                  </a:txBody>
                  <a:tcPr marL="4973" marR="4973" marT="497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JPSA</a:t>
                      </a: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ジャパンプロサーフィンツアー</a:t>
                      </a: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2016</a:t>
                      </a: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　　　　　　　　　ショートボード第</a:t>
                      </a: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2</a:t>
                      </a: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戦</a:t>
                      </a:r>
                    </a:p>
                  </a:txBody>
                  <a:tcPr marL="4973" marR="4973" marT="497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zh-CN"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静岡県白浜海岸</a:t>
                      </a:r>
                    </a:p>
                  </a:txBody>
                  <a:tcPr marL="4973" marR="4973" marT="497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一般社団法人日本プロサーフィン連盟</a:t>
                      </a: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(JPSA)</a:t>
                      </a:r>
                    </a:p>
                  </a:txBody>
                  <a:tcPr marL="4973" marR="4973" marT="497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13352409"/>
                  </a:ext>
                </a:extLst>
              </a:tr>
              <a:tr h="187853">
                <a:tc vMerge="1">
                  <a:txBody>
                    <a:bodyPr/>
                    <a:lstStyle/>
                    <a:p>
                      <a:endParaRPr kumimoji="1" lang="ja-JP" altLang="en-US"/>
                    </a:p>
                  </a:txBody>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6</a:t>
                      </a: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月</a:t>
                      </a: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25</a:t>
                      </a: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日</a:t>
                      </a:r>
                    </a:p>
                  </a:txBody>
                  <a:tcPr marL="4973" marR="4973" marT="497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703841385"/>
                  </a:ext>
                </a:extLst>
              </a:tr>
              <a:tr h="187853">
                <a:tc vMerge="1">
                  <a:txBody>
                    <a:bodyPr/>
                    <a:lstStyle/>
                    <a:p>
                      <a:endParaRPr kumimoji="1" lang="ja-JP" altLang="en-US"/>
                    </a:p>
                  </a:txBody>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6</a:t>
                      </a: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26</a:t>
                      </a: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4973" marR="4973" marT="497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608543098"/>
                  </a:ext>
                </a:extLst>
              </a:tr>
              <a:tr h="187853">
                <a:tc rowSpan="8">
                  <a:txBody>
                    <a:bodyPr/>
                    <a:lstStyle/>
                    <a:p>
                      <a:pPr algn="ctr" fontAlgn="ctr"/>
                      <a:r>
                        <a:rPr lang="en-US" altLang="ja-JP" sz="800" b="0" i="0" u="none" strike="noStrike">
                          <a:solidFill>
                            <a:srgbClr val="000000"/>
                          </a:solidFill>
                          <a:effectLst/>
                          <a:latin typeface="ＭＳ Ｐゴシック" panose="020B0600070205080204" pitchFamily="50" charset="-128"/>
                          <a:ea typeface="ＭＳ Ｐゴシック" panose="020B0600070205080204" pitchFamily="50" charset="-128"/>
                        </a:rPr>
                        <a:t>16</a:t>
                      </a:r>
                    </a:p>
                  </a:txBody>
                  <a:tcPr marL="4973" marR="4973" marT="497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7</a:t>
                      </a: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11</a:t>
                      </a: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4973" marR="4973" marT="497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8">
                  <a:txBody>
                    <a:bodyPr/>
                    <a:lstStyle/>
                    <a:p>
                      <a:pPr algn="ctr" fontAlgn="ctr"/>
                      <a:r>
                        <a:rPr 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MURASAKI SHONAN OPEN</a:t>
                      </a:r>
                    </a:p>
                  </a:txBody>
                  <a:tcPr marL="4973" marR="4973" marT="497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8">
                  <a:txBody>
                    <a:bodyPr/>
                    <a:lstStyle/>
                    <a:p>
                      <a:pPr algn="ctr"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神奈川県藤沢市</a:t>
                      </a:r>
                    </a:p>
                  </a:txBody>
                  <a:tcPr marL="4973" marR="4973" marT="497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8">
                  <a:txBody>
                    <a:bodyPr/>
                    <a:lstStyle/>
                    <a:p>
                      <a:pPr algn="ctr"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ワールド・サーフ・リーグ</a:t>
                      </a: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(WSL)</a:t>
                      </a:r>
                    </a:p>
                  </a:txBody>
                  <a:tcPr marL="4973" marR="4973" marT="497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89450786"/>
                  </a:ext>
                </a:extLst>
              </a:tr>
              <a:tr h="187853">
                <a:tc vMerge="1">
                  <a:txBody>
                    <a:bodyPr/>
                    <a:lstStyle/>
                    <a:p>
                      <a:endParaRPr kumimoji="1" lang="ja-JP" altLang="en-US"/>
                    </a:p>
                  </a:txBody>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7</a:t>
                      </a: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月</a:t>
                      </a: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12</a:t>
                      </a: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日</a:t>
                      </a:r>
                    </a:p>
                  </a:txBody>
                  <a:tcPr marL="4973" marR="4973" marT="497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2562084405"/>
                  </a:ext>
                </a:extLst>
              </a:tr>
              <a:tr h="187853">
                <a:tc vMerge="1">
                  <a:txBody>
                    <a:bodyPr/>
                    <a:lstStyle/>
                    <a:p>
                      <a:endParaRPr kumimoji="1" lang="ja-JP" altLang="en-US"/>
                    </a:p>
                  </a:txBody>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7</a:t>
                      </a: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月</a:t>
                      </a: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13</a:t>
                      </a: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日</a:t>
                      </a:r>
                    </a:p>
                  </a:txBody>
                  <a:tcPr marL="4973" marR="4973" marT="497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3481823436"/>
                  </a:ext>
                </a:extLst>
              </a:tr>
              <a:tr h="187853">
                <a:tc vMerge="1">
                  <a:txBody>
                    <a:bodyPr/>
                    <a:lstStyle/>
                    <a:p>
                      <a:endParaRPr kumimoji="1" lang="ja-JP" altLang="en-US"/>
                    </a:p>
                  </a:txBody>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7</a:t>
                      </a: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月</a:t>
                      </a: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14</a:t>
                      </a: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日</a:t>
                      </a:r>
                    </a:p>
                  </a:txBody>
                  <a:tcPr marL="4973" marR="4973" marT="497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2861498214"/>
                  </a:ext>
                </a:extLst>
              </a:tr>
              <a:tr h="187853">
                <a:tc vMerge="1">
                  <a:txBody>
                    <a:bodyPr/>
                    <a:lstStyle/>
                    <a:p>
                      <a:endParaRPr kumimoji="1" lang="ja-JP" altLang="en-US"/>
                    </a:p>
                  </a:txBody>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7</a:t>
                      </a: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月</a:t>
                      </a: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15</a:t>
                      </a: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日</a:t>
                      </a:r>
                    </a:p>
                  </a:txBody>
                  <a:tcPr marL="4973" marR="4973" marT="497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669643531"/>
                  </a:ext>
                </a:extLst>
              </a:tr>
              <a:tr h="187853">
                <a:tc vMerge="1">
                  <a:txBody>
                    <a:bodyPr/>
                    <a:lstStyle/>
                    <a:p>
                      <a:endParaRPr kumimoji="1" lang="ja-JP" altLang="en-US"/>
                    </a:p>
                  </a:txBody>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7</a:t>
                      </a: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月</a:t>
                      </a: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16</a:t>
                      </a: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日</a:t>
                      </a:r>
                    </a:p>
                  </a:txBody>
                  <a:tcPr marL="4973" marR="4973" marT="497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2434053300"/>
                  </a:ext>
                </a:extLst>
              </a:tr>
              <a:tr h="187853">
                <a:tc vMerge="1">
                  <a:txBody>
                    <a:bodyPr/>
                    <a:lstStyle/>
                    <a:p>
                      <a:endParaRPr kumimoji="1" lang="ja-JP" altLang="en-US"/>
                    </a:p>
                  </a:txBody>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7</a:t>
                      </a: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17</a:t>
                      </a: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4973" marR="4973" marT="497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587227245"/>
                  </a:ext>
                </a:extLst>
              </a:tr>
              <a:tr h="187853">
                <a:tc vMerge="1">
                  <a:txBody>
                    <a:bodyPr/>
                    <a:lstStyle/>
                    <a:p>
                      <a:endParaRPr kumimoji="1" lang="ja-JP" altLang="en-US"/>
                    </a:p>
                  </a:txBody>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7</a:t>
                      </a: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月</a:t>
                      </a: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18</a:t>
                      </a: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日</a:t>
                      </a:r>
                    </a:p>
                  </a:txBody>
                  <a:tcPr marL="4973" marR="4973" marT="497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2157576890"/>
                  </a:ext>
                </a:extLst>
              </a:tr>
              <a:tr h="187853">
                <a:tc>
                  <a:txBody>
                    <a:bodyPr/>
                    <a:lstStyle/>
                    <a:p>
                      <a:pPr algn="ctr" fontAlgn="ctr"/>
                      <a:r>
                        <a:rPr lang="en-US" altLang="ja-JP" sz="800" b="0" i="0" u="none" strike="noStrike">
                          <a:solidFill>
                            <a:srgbClr val="000000"/>
                          </a:solidFill>
                          <a:effectLst/>
                          <a:latin typeface="ＭＳ Ｐゴシック" panose="020B0600070205080204" pitchFamily="50" charset="-128"/>
                          <a:ea typeface="ＭＳ Ｐゴシック" panose="020B0600070205080204" pitchFamily="50" charset="-128"/>
                        </a:rPr>
                        <a:t>17</a:t>
                      </a:r>
                    </a:p>
                  </a:txBody>
                  <a:tcPr marL="4973" marR="4973" marT="497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7</a:t>
                      </a: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月</a:t>
                      </a: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19</a:t>
                      </a: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日</a:t>
                      </a:r>
                    </a:p>
                  </a:txBody>
                  <a:tcPr marL="4973" marR="4973" marT="497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３機関合同水難救助訓練</a:t>
                      </a:r>
                    </a:p>
                  </a:txBody>
                  <a:tcPr marL="4973" marR="4973" marT="497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静岡県掛川市</a:t>
                      </a:r>
                    </a:p>
                  </a:txBody>
                  <a:tcPr marL="4973" marR="4973" marT="497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一般社団法人ウォーターリスクマネジメント協会</a:t>
                      </a:r>
                    </a:p>
                  </a:txBody>
                  <a:tcPr marL="4973" marR="4973" marT="497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48284763"/>
                  </a:ext>
                </a:extLst>
              </a:tr>
              <a:tr h="187853">
                <a:tc rowSpan="5">
                  <a:txBody>
                    <a:bodyPr/>
                    <a:lstStyle/>
                    <a:p>
                      <a:pPr algn="ctr" fontAlgn="ctr"/>
                      <a:r>
                        <a:rPr lang="en-US" altLang="ja-JP" sz="800" b="0" i="0" u="none" strike="noStrike">
                          <a:solidFill>
                            <a:srgbClr val="000000"/>
                          </a:solidFill>
                          <a:effectLst/>
                          <a:latin typeface="ＭＳ Ｐゴシック" panose="020B0600070205080204" pitchFamily="50" charset="-128"/>
                          <a:ea typeface="ＭＳ Ｐゴシック" panose="020B0600070205080204" pitchFamily="50" charset="-128"/>
                        </a:rPr>
                        <a:t>18</a:t>
                      </a:r>
                    </a:p>
                  </a:txBody>
                  <a:tcPr marL="4973" marR="4973" marT="497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7</a:t>
                      </a: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20</a:t>
                      </a: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4973" marR="4973" marT="497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5">
                  <a:txBody>
                    <a:bodyPr/>
                    <a:lstStyle/>
                    <a:p>
                      <a:pPr algn="ctr" fontAlgn="ctr"/>
                      <a:r>
                        <a:rPr lang="en-US" sz="1200" b="0" i="0" u="none" strike="noStrike">
                          <a:solidFill>
                            <a:srgbClr val="000000"/>
                          </a:solidFill>
                          <a:effectLst/>
                          <a:latin typeface="ＭＳ Ｐゴシック" panose="020B0600070205080204" pitchFamily="50" charset="-128"/>
                          <a:ea typeface="ＭＳ Ｐゴシック" panose="020B0600070205080204" pitchFamily="50" charset="-128"/>
                        </a:rPr>
                        <a:t>JPSA CREATOR UNIVERSAL TOUR 2016   　　　　</a:t>
                      </a: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ショートボード第</a:t>
                      </a: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3</a:t>
                      </a: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戦</a:t>
                      </a:r>
                    </a:p>
                  </a:txBody>
                  <a:tcPr marL="4973" marR="4973" marT="497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5">
                  <a:txBody>
                    <a:bodyPr/>
                    <a:lstStyle/>
                    <a:p>
                      <a:pPr algn="ctr" fontAlgn="ctr"/>
                      <a:r>
                        <a:rPr lang="zh-TW"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愛知県田原市</a:t>
                      </a:r>
                    </a:p>
                  </a:txBody>
                  <a:tcPr marL="4973" marR="4973" marT="497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5">
                  <a:txBody>
                    <a:bodyPr/>
                    <a:lstStyle/>
                    <a:p>
                      <a:pPr algn="ctr"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一般社団法人日本プロサーフィン連盟</a:t>
                      </a: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(JPSA)</a:t>
                      </a:r>
                    </a:p>
                  </a:txBody>
                  <a:tcPr marL="4973" marR="4973" marT="497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75738337"/>
                  </a:ext>
                </a:extLst>
              </a:tr>
              <a:tr h="187853">
                <a:tc vMerge="1">
                  <a:txBody>
                    <a:bodyPr/>
                    <a:lstStyle/>
                    <a:p>
                      <a:endParaRPr kumimoji="1" lang="ja-JP" altLang="en-US"/>
                    </a:p>
                  </a:txBody>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7</a:t>
                      </a: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月</a:t>
                      </a: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21</a:t>
                      </a: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日</a:t>
                      </a:r>
                    </a:p>
                  </a:txBody>
                  <a:tcPr marL="4973" marR="4973" marT="497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306295562"/>
                  </a:ext>
                </a:extLst>
              </a:tr>
              <a:tr h="187853">
                <a:tc vMerge="1">
                  <a:txBody>
                    <a:bodyPr/>
                    <a:lstStyle/>
                    <a:p>
                      <a:endParaRPr kumimoji="1" lang="ja-JP" altLang="en-US"/>
                    </a:p>
                  </a:txBody>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7</a:t>
                      </a: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月</a:t>
                      </a: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22</a:t>
                      </a: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日</a:t>
                      </a:r>
                    </a:p>
                  </a:txBody>
                  <a:tcPr marL="4973" marR="4973" marT="497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595425190"/>
                  </a:ext>
                </a:extLst>
              </a:tr>
              <a:tr h="187853">
                <a:tc vMerge="1">
                  <a:txBody>
                    <a:bodyPr/>
                    <a:lstStyle/>
                    <a:p>
                      <a:endParaRPr kumimoji="1" lang="ja-JP" altLang="en-US"/>
                    </a:p>
                  </a:txBody>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7</a:t>
                      </a: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月</a:t>
                      </a: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23</a:t>
                      </a: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日</a:t>
                      </a:r>
                    </a:p>
                  </a:txBody>
                  <a:tcPr marL="4973" marR="4973" marT="497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2988189743"/>
                  </a:ext>
                </a:extLst>
              </a:tr>
              <a:tr h="187853">
                <a:tc vMerge="1">
                  <a:txBody>
                    <a:bodyPr/>
                    <a:lstStyle/>
                    <a:p>
                      <a:endParaRPr kumimoji="1" lang="ja-JP" altLang="en-US"/>
                    </a:p>
                  </a:txBody>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7</a:t>
                      </a: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月</a:t>
                      </a: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24</a:t>
                      </a: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日</a:t>
                      </a:r>
                    </a:p>
                  </a:txBody>
                  <a:tcPr marL="4973" marR="4973" marT="497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3054568505"/>
                  </a:ext>
                </a:extLst>
              </a:tr>
              <a:tr h="187853">
                <a:tc>
                  <a:txBody>
                    <a:bodyPr/>
                    <a:lstStyle/>
                    <a:p>
                      <a:pPr algn="ctr" fontAlgn="ctr"/>
                      <a:r>
                        <a:rPr lang="en-US" altLang="ja-JP" sz="800" b="0" i="0" u="none" strike="noStrike">
                          <a:solidFill>
                            <a:srgbClr val="000000"/>
                          </a:solidFill>
                          <a:effectLst/>
                          <a:latin typeface="ＭＳ Ｐゴシック" panose="020B0600070205080204" pitchFamily="50" charset="-128"/>
                          <a:ea typeface="ＭＳ Ｐゴシック" panose="020B0600070205080204" pitchFamily="50" charset="-128"/>
                        </a:rPr>
                        <a:t>19</a:t>
                      </a:r>
                    </a:p>
                  </a:txBody>
                  <a:tcPr marL="4973" marR="4973" marT="497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8</a:t>
                      </a: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月</a:t>
                      </a: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6</a:t>
                      </a: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日</a:t>
                      </a:r>
                    </a:p>
                  </a:txBody>
                  <a:tcPr marL="4973" marR="4973" marT="497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江戸川花火大会</a:t>
                      </a:r>
                    </a:p>
                  </a:txBody>
                  <a:tcPr marL="4973" marR="4973" marT="497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江戸川区</a:t>
                      </a:r>
                    </a:p>
                  </a:txBody>
                  <a:tcPr marL="4973" marR="4973" marT="497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江戸川区花火大会実行委員会</a:t>
                      </a:r>
                    </a:p>
                  </a:txBody>
                  <a:tcPr marL="4973" marR="4973" marT="497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0019473"/>
                  </a:ext>
                </a:extLst>
              </a:tr>
              <a:tr h="187853">
                <a:tc rowSpan="4">
                  <a:txBody>
                    <a:bodyPr/>
                    <a:lstStyle/>
                    <a:p>
                      <a:pPr algn="ctr" fontAlgn="ctr"/>
                      <a:r>
                        <a:rPr lang="en-US" altLang="ja-JP" sz="800" b="0" i="0" u="none" strike="noStrike">
                          <a:solidFill>
                            <a:srgbClr val="000000"/>
                          </a:solidFill>
                          <a:effectLst/>
                          <a:latin typeface="ＭＳ Ｐゴシック" panose="020B0600070205080204" pitchFamily="50" charset="-128"/>
                          <a:ea typeface="ＭＳ Ｐゴシック" panose="020B0600070205080204" pitchFamily="50" charset="-128"/>
                        </a:rPr>
                        <a:t>20</a:t>
                      </a:r>
                    </a:p>
                  </a:txBody>
                  <a:tcPr marL="4973" marR="4973" marT="497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8</a:t>
                      </a: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月</a:t>
                      </a: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18</a:t>
                      </a: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日</a:t>
                      </a:r>
                    </a:p>
                  </a:txBody>
                  <a:tcPr marL="4973" marR="4973" marT="497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algn="ct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JPSA</a:t>
                      </a: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ジャパンプロサーフィンツアー</a:t>
                      </a: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2016</a:t>
                      </a: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　　　　　　　　　ショートボード第</a:t>
                      </a: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4</a:t>
                      </a: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戦</a:t>
                      </a:r>
                    </a:p>
                  </a:txBody>
                  <a:tcPr marL="4973" marR="4973" marT="497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algn="ctr" fontAlgn="ctr"/>
                      <a:r>
                        <a:rPr lang="zh-TW"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東京都新島村</a:t>
                      </a:r>
                    </a:p>
                  </a:txBody>
                  <a:tcPr marL="4973" marR="4973" marT="497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algn="ctr"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一般社団法人日本プロサーフィン連盟</a:t>
                      </a: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(JPSA)</a:t>
                      </a:r>
                    </a:p>
                  </a:txBody>
                  <a:tcPr marL="4973" marR="4973" marT="497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06653814"/>
                  </a:ext>
                </a:extLst>
              </a:tr>
              <a:tr h="187853">
                <a:tc vMerge="1">
                  <a:txBody>
                    <a:bodyPr/>
                    <a:lstStyle/>
                    <a:p>
                      <a:endParaRPr kumimoji="1" lang="ja-JP" altLang="en-US"/>
                    </a:p>
                  </a:txBody>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8</a:t>
                      </a: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月</a:t>
                      </a: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19</a:t>
                      </a: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日</a:t>
                      </a:r>
                    </a:p>
                  </a:txBody>
                  <a:tcPr marL="4973" marR="4973" marT="497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4040080335"/>
                  </a:ext>
                </a:extLst>
              </a:tr>
              <a:tr h="187853">
                <a:tc vMerge="1">
                  <a:txBody>
                    <a:bodyPr/>
                    <a:lstStyle/>
                    <a:p>
                      <a:endParaRPr kumimoji="1" lang="ja-JP" altLang="en-US"/>
                    </a:p>
                  </a:txBody>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8</a:t>
                      </a: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20</a:t>
                      </a: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4973" marR="4973" marT="497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2970946787"/>
                  </a:ext>
                </a:extLst>
              </a:tr>
              <a:tr h="187853">
                <a:tc vMerge="1">
                  <a:txBody>
                    <a:bodyPr/>
                    <a:lstStyle/>
                    <a:p>
                      <a:endParaRPr kumimoji="1" lang="ja-JP" altLang="en-US"/>
                    </a:p>
                  </a:txBody>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8</a:t>
                      </a: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月</a:t>
                      </a: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21</a:t>
                      </a: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日</a:t>
                      </a:r>
                    </a:p>
                  </a:txBody>
                  <a:tcPr marL="4973" marR="4973" marT="497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2982063827"/>
                  </a:ext>
                </a:extLst>
              </a:tr>
              <a:tr h="187853">
                <a:tc rowSpan="6">
                  <a:txBody>
                    <a:bodyPr/>
                    <a:lstStyle/>
                    <a:p>
                      <a:pPr algn="ctr" fontAlgn="ctr"/>
                      <a:r>
                        <a:rPr lang="en-US" altLang="ja-JP" sz="800" b="0" i="0" u="none" strike="noStrike">
                          <a:solidFill>
                            <a:srgbClr val="000000"/>
                          </a:solidFill>
                          <a:effectLst/>
                          <a:latin typeface="ＭＳ Ｐゴシック" panose="020B0600070205080204" pitchFamily="50" charset="-128"/>
                          <a:ea typeface="ＭＳ Ｐゴシック" panose="020B0600070205080204" pitchFamily="50" charset="-128"/>
                        </a:rPr>
                        <a:t>21</a:t>
                      </a:r>
                    </a:p>
                  </a:txBody>
                  <a:tcPr marL="4973" marR="4973" marT="497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8</a:t>
                      </a: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月</a:t>
                      </a: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23</a:t>
                      </a: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日</a:t>
                      </a:r>
                    </a:p>
                  </a:txBody>
                  <a:tcPr marL="4973" marR="4973" marT="497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6">
                  <a:txBody>
                    <a:bodyPr/>
                    <a:lstStyle/>
                    <a:p>
                      <a:pPr algn="ctr" fontAlgn="ct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第</a:t>
                      </a: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51</a:t>
                      </a: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回全日本サーフィン選手権大会</a:t>
                      </a:r>
                    </a:p>
                  </a:txBody>
                  <a:tcPr marL="4973" marR="4973" marT="497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6">
                  <a:txBody>
                    <a:bodyPr/>
                    <a:lstStyle/>
                    <a:p>
                      <a:pPr algn="ctr" fontAlgn="ctr"/>
                      <a:r>
                        <a:rPr lang="zh-TW"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愛知県田原市</a:t>
                      </a:r>
                    </a:p>
                  </a:txBody>
                  <a:tcPr marL="4973" marR="4973" marT="497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6">
                  <a:txBody>
                    <a:bodyPr/>
                    <a:lstStyle/>
                    <a:p>
                      <a:pPr algn="ctr"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一般社団法人日本サーフィン連盟</a:t>
                      </a: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(NSA)</a:t>
                      </a:r>
                    </a:p>
                  </a:txBody>
                  <a:tcPr marL="4973" marR="4973" marT="497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04507547"/>
                  </a:ext>
                </a:extLst>
              </a:tr>
              <a:tr h="187853">
                <a:tc vMerge="1">
                  <a:txBody>
                    <a:bodyPr/>
                    <a:lstStyle/>
                    <a:p>
                      <a:endParaRPr kumimoji="1" lang="ja-JP" altLang="en-US"/>
                    </a:p>
                  </a:txBody>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8</a:t>
                      </a: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月</a:t>
                      </a: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24</a:t>
                      </a: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日</a:t>
                      </a:r>
                    </a:p>
                  </a:txBody>
                  <a:tcPr marL="4973" marR="4973" marT="497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2193410148"/>
                  </a:ext>
                </a:extLst>
              </a:tr>
              <a:tr h="187853">
                <a:tc vMerge="1">
                  <a:txBody>
                    <a:bodyPr/>
                    <a:lstStyle/>
                    <a:p>
                      <a:endParaRPr kumimoji="1" lang="ja-JP" altLang="en-US"/>
                    </a:p>
                  </a:txBody>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8</a:t>
                      </a: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月</a:t>
                      </a: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25</a:t>
                      </a: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日</a:t>
                      </a:r>
                    </a:p>
                  </a:txBody>
                  <a:tcPr marL="4973" marR="4973" marT="497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460303950"/>
                  </a:ext>
                </a:extLst>
              </a:tr>
              <a:tr h="187853">
                <a:tc vMerge="1">
                  <a:txBody>
                    <a:bodyPr/>
                    <a:lstStyle/>
                    <a:p>
                      <a:endParaRPr kumimoji="1" lang="ja-JP" altLang="en-US"/>
                    </a:p>
                  </a:txBody>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8</a:t>
                      </a: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月</a:t>
                      </a: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26</a:t>
                      </a: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日</a:t>
                      </a:r>
                    </a:p>
                  </a:txBody>
                  <a:tcPr marL="4973" marR="4973" marT="497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126573738"/>
                  </a:ext>
                </a:extLst>
              </a:tr>
              <a:tr h="187853">
                <a:tc vMerge="1">
                  <a:txBody>
                    <a:bodyPr/>
                    <a:lstStyle/>
                    <a:p>
                      <a:endParaRPr kumimoji="1" lang="ja-JP" altLang="en-US"/>
                    </a:p>
                  </a:txBody>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8</a:t>
                      </a: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月</a:t>
                      </a: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27</a:t>
                      </a: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日</a:t>
                      </a:r>
                    </a:p>
                  </a:txBody>
                  <a:tcPr marL="4973" marR="4973" marT="497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240298254"/>
                  </a:ext>
                </a:extLst>
              </a:tr>
              <a:tr h="187853">
                <a:tc vMerge="1">
                  <a:txBody>
                    <a:bodyPr/>
                    <a:lstStyle/>
                    <a:p>
                      <a:endParaRPr kumimoji="1" lang="ja-JP" altLang="en-US"/>
                    </a:p>
                  </a:txBody>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8</a:t>
                      </a: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月</a:t>
                      </a: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28</a:t>
                      </a: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日</a:t>
                      </a:r>
                    </a:p>
                  </a:txBody>
                  <a:tcPr marL="4973" marR="4973" marT="497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315066760"/>
                  </a:ext>
                </a:extLst>
              </a:tr>
              <a:tr h="187853">
                <a:tc rowSpan="4">
                  <a:txBody>
                    <a:bodyPr/>
                    <a:lstStyle/>
                    <a:p>
                      <a:pPr algn="ctr" fontAlgn="ctr"/>
                      <a:r>
                        <a:rPr lang="en-US" altLang="ja-JP" sz="800" b="0" i="0" u="none" strike="noStrike">
                          <a:solidFill>
                            <a:srgbClr val="000000"/>
                          </a:solidFill>
                          <a:effectLst/>
                          <a:latin typeface="ＭＳ Ｐゴシック" panose="020B0600070205080204" pitchFamily="50" charset="-128"/>
                          <a:ea typeface="ＭＳ Ｐゴシック" panose="020B0600070205080204" pitchFamily="50" charset="-128"/>
                        </a:rPr>
                        <a:t>22</a:t>
                      </a:r>
                    </a:p>
                  </a:txBody>
                  <a:tcPr marL="4973" marR="4973" marT="497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9</a:t>
                      </a: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月</a:t>
                      </a: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1</a:t>
                      </a: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日</a:t>
                      </a:r>
                    </a:p>
                  </a:txBody>
                  <a:tcPr marL="4973" marR="4973" marT="497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algn="ct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JPSA</a:t>
                      </a: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ジャパンプロサーフィンツアー</a:t>
                      </a: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2016</a:t>
                      </a: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　　　　　　　　　ショートボード第</a:t>
                      </a: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5</a:t>
                      </a: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戦</a:t>
                      </a:r>
                    </a:p>
                  </a:txBody>
                  <a:tcPr marL="4973" marR="4973" marT="497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algn="ctr"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茨城県大洗町</a:t>
                      </a:r>
                    </a:p>
                  </a:txBody>
                  <a:tcPr marL="4973" marR="4973" marT="497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algn="ctr"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一般社団法人日本プロサーフィン連盟</a:t>
                      </a: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(JPSA)</a:t>
                      </a:r>
                    </a:p>
                  </a:txBody>
                  <a:tcPr marL="4973" marR="4973" marT="497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65072094"/>
                  </a:ext>
                </a:extLst>
              </a:tr>
              <a:tr h="187853">
                <a:tc vMerge="1">
                  <a:txBody>
                    <a:bodyPr/>
                    <a:lstStyle/>
                    <a:p>
                      <a:endParaRPr kumimoji="1" lang="ja-JP" altLang="en-US"/>
                    </a:p>
                  </a:txBody>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9</a:t>
                      </a: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月</a:t>
                      </a: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2</a:t>
                      </a: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日</a:t>
                      </a:r>
                    </a:p>
                  </a:txBody>
                  <a:tcPr marL="4973" marR="4973" marT="497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686314001"/>
                  </a:ext>
                </a:extLst>
              </a:tr>
              <a:tr h="187853">
                <a:tc vMerge="1">
                  <a:txBody>
                    <a:bodyPr/>
                    <a:lstStyle/>
                    <a:p>
                      <a:endParaRPr kumimoji="1" lang="ja-JP" altLang="en-US"/>
                    </a:p>
                  </a:txBody>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9</a:t>
                      </a: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月</a:t>
                      </a: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3</a:t>
                      </a: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日</a:t>
                      </a:r>
                    </a:p>
                  </a:txBody>
                  <a:tcPr marL="4973" marR="4973" marT="497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4088406057"/>
                  </a:ext>
                </a:extLst>
              </a:tr>
              <a:tr h="187853">
                <a:tc vMerge="1">
                  <a:txBody>
                    <a:bodyPr/>
                    <a:lstStyle/>
                    <a:p>
                      <a:endParaRPr kumimoji="1" lang="ja-JP" altLang="en-US"/>
                    </a:p>
                  </a:txBody>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9</a:t>
                      </a: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月</a:t>
                      </a: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4</a:t>
                      </a: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日</a:t>
                      </a:r>
                    </a:p>
                  </a:txBody>
                  <a:tcPr marL="4973" marR="4973" marT="497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2420046181"/>
                  </a:ext>
                </a:extLst>
              </a:tr>
            </a:tbl>
          </a:graphicData>
        </a:graphic>
      </p:graphicFrame>
    </p:spTree>
    <p:extLst>
      <p:ext uri="{BB962C8B-B14F-4D97-AF65-F5344CB8AC3E}">
        <p14:creationId xmlns:p14="http://schemas.microsoft.com/office/powerpoint/2010/main" val="42220731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3455938960"/>
              </p:ext>
            </p:extLst>
          </p:nvPr>
        </p:nvGraphicFramePr>
        <p:xfrm>
          <a:off x="765529" y="408044"/>
          <a:ext cx="10417663" cy="6138396"/>
        </p:xfrm>
        <a:graphic>
          <a:graphicData uri="http://schemas.openxmlformats.org/drawingml/2006/table">
            <a:tbl>
              <a:tblPr/>
              <a:tblGrid>
                <a:gridCol w="401085">
                  <a:extLst>
                    <a:ext uri="{9D8B030D-6E8A-4147-A177-3AD203B41FA5}">
                      <a16:colId xmlns:a16="http://schemas.microsoft.com/office/drawing/2014/main" val="3965229239"/>
                    </a:ext>
                  </a:extLst>
                </a:gridCol>
                <a:gridCol w="1055488">
                  <a:extLst>
                    <a:ext uri="{9D8B030D-6E8A-4147-A177-3AD203B41FA5}">
                      <a16:colId xmlns:a16="http://schemas.microsoft.com/office/drawing/2014/main" val="1951799200"/>
                    </a:ext>
                  </a:extLst>
                </a:gridCol>
                <a:gridCol w="3303677">
                  <a:extLst>
                    <a:ext uri="{9D8B030D-6E8A-4147-A177-3AD203B41FA5}">
                      <a16:colId xmlns:a16="http://schemas.microsoft.com/office/drawing/2014/main" val="3907502069"/>
                    </a:ext>
                  </a:extLst>
                </a:gridCol>
                <a:gridCol w="2121530">
                  <a:extLst>
                    <a:ext uri="{9D8B030D-6E8A-4147-A177-3AD203B41FA5}">
                      <a16:colId xmlns:a16="http://schemas.microsoft.com/office/drawing/2014/main" val="1027203079"/>
                    </a:ext>
                  </a:extLst>
                </a:gridCol>
                <a:gridCol w="3535883">
                  <a:extLst>
                    <a:ext uri="{9D8B030D-6E8A-4147-A177-3AD203B41FA5}">
                      <a16:colId xmlns:a16="http://schemas.microsoft.com/office/drawing/2014/main" val="3758754522"/>
                    </a:ext>
                  </a:extLst>
                </a:gridCol>
              </a:tblGrid>
              <a:tr h="219550">
                <a:tc rowSpan="5">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23</a:t>
                      </a:r>
                    </a:p>
                  </a:txBody>
                  <a:tcPr marL="6190" marR="6190" marT="619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9</a:t>
                      </a: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月</a:t>
                      </a: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7</a:t>
                      </a: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日</a:t>
                      </a:r>
                    </a:p>
                  </a:txBody>
                  <a:tcPr marL="6190" marR="6190" marT="619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5">
                  <a:txBody>
                    <a:bodyPr/>
                    <a:lstStyle/>
                    <a:p>
                      <a:pPr algn="ct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JPSA</a:t>
                      </a: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ジャパンプロサーフィンツアー</a:t>
                      </a: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2016</a:t>
                      </a: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　　　　　　　　　ショートボード第</a:t>
                      </a: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6</a:t>
                      </a: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戦　ロングボード第</a:t>
                      </a: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4</a:t>
                      </a: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戦</a:t>
                      </a:r>
                    </a:p>
                  </a:txBody>
                  <a:tcPr marL="6190" marR="6190" marT="619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5">
                  <a:txBody>
                    <a:bodyPr/>
                    <a:lstStyle/>
                    <a:p>
                      <a:pPr algn="ctr"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神奈川県藤沢市</a:t>
                      </a:r>
                    </a:p>
                  </a:txBody>
                  <a:tcPr marL="6190" marR="6190" marT="619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5">
                  <a:txBody>
                    <a:bodyPr/>
                    <a:lstStyle/>
                    <a:p>
                      <a:pPr algn="ctr"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一般社団法人日本プロサーフィン連盟</a:t>
                      </a: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(JPSA)</a:t>
                      </a:r>
                    </a:p>
                  </a:txBody>
                  <a:tcPr marL="6190" marR="6190" marT="619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3151107"/>
                  </a:ext>
                </a:extLst>
              </a:tr>
              <a:tr h="219550">
                <a:tc vMerge="1">
                  <a:txBody>
                    <a:bodyPr/>
                    <a:lstStyle/>
                    <a:p>
                      <a:endParaRPr kumimoji="1" lang="ja-JP" altLang="en-US"/>
                    </a:p>
                  </a:txBody>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9</a:t>
                      </a: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月</a:t>
                      </a: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8</a:t>
                      </a: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日</a:t>
                      </a:r>
                    </a:p>
                  </a:txBody>
                  <a:tcPr marL="6190" marR="6190" marT="619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2546610712"/>
                  </a:ext>
                </a:extLst>
              </a:tr>
              <a:tr h="219550">
                <a:tc vMerge="1">
                  <a:txBody>
                    <a:bodyPr/>
                    <a:lstStyle/>
                    <a:p>
                      <a:endParaRPr kumimoji="1" lang="ja-JP" altLang="en-US"/>
                    </a:p>
                  </a:txBody>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9</a:t>
                      </a: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月</a:t>
                      </a: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9</a:t>
                      </a: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日</a:t>
                      </a:r>
                    </a:p>
                  </a:txBody>
                  <a:tcPr marL="6190" marR="6190" marT="619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3533338453"/>
                  </a:ext>
                </a:extLst>
              </a:tr>
              <a:tr h="219550">
                <a:tc vMerge="1">
                  <a:txBody>
                    <a:bodyPr/>
                    <a:lstStyle/>
                    <a:p>
                      <a:endParaRPr kumimoji="1" lang="ja-JP" altLang="en-US"/>
                    </a:p>
                  </a:txBody>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9</a:t>
                      </a: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10</a:t>
                      </a: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6190" marR="6190" marT="619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735219221"/>
                  </a:ext>
                </a:extLst>
              </a:tr>
              <a:tr h="219550">
                <a:tc vMerge="1">
                  <a:txBody>
                    <a:bodyPr/>
                    <a:lstStyle/>
                    <a:p>
                      <a:endParaRPr kumimoji="1" lang="ja-JP" altLang="en-US"/>
                    </a:p>
                  </a:txBody>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9</a:t>
                      </a: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月</a:t>
                      </a: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11</a:t>
                      </a: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日</a:t>
                      </a:r>
                    </a:p>
                  </a:txBody>
                  <a:tcPr marL="6190" marR="6190" marT="619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2057256537"/>
                  </a:ext>
                </a:extLst>
              </a:tr>
              <a:tr h="219550">
                <a:tc rowSpan="2">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24</a:t>
                      </a:r>
                    </a:p>
                  </a:txBody>
                  <a:tcPr marL="6190" marR="6190" marT="619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9</a:t>
                      </a: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月</a:t>
                      </a: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12</a:t>
                      </a: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日</a:t>
                      </a:r>
                    </a:p>
                  </a:txBody>
                  <a:tcPr marL="6190" marR="6190" marT="619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zh-TW"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警視庁　合同水難救助訓練</a:t>
                      </a:r>
                    </a:p>
                  </a:txBody>
                  <a:tcPr marL="6190" marR="6190" marT="619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江戸川</a:t>
                      </a:r>
                    </a:p>
                  </a:txBody>
                  <a:tcPr marL="6190" marR="6190" marT="619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一般社団法人ウォーターリスクマネジメント協会</a:t>
                      </a:r>
                    </a:p>
                  </a:txBody>
                  <a:tcPr marL="6190" marR="6190" marT="619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36494424"/>
                  </a:ext>
                </a:extLst>
              </a:tr>
              <a:tr h="219550">
                <a:tc vMerge="1">
                  <a:txBody>
                    <a:bodyPr/>
                    <a:lstStyle/>
                    <a:p>
                      <a:endParaRPr kumimoji="1" lang="ja-JP" altLang="en-US"/>
                    </a:p>
                  </a:txBody>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9</a:t>
                      </a: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13</a:t>
                      </a: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6190" marR="6190" marT="619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2853828062"/>
                  </a:ext>
                </a:extLst>
              </a:tr>
              <a:tr h="219550">
                <a:tc rowSpan="3">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25</a:t>
                      </a:r>
                    </a:p>
                  </a:txBody>
                  <a:tcPr marL="6190" marR="6190" marT="619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9</a:t>
                      </a: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23</a:t>
                      </a: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6190" marR="6190" marT="619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JPSA</a:t>
                      </a: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ジャパンプロサーフィンツアー</a:t>
                      </a: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2016</a:t>
                      </a: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　　　　　　　　　ショートボード第</a:t>
                      </a: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7</a:t>
                      </a: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戦</a:t>
                      </a:r>
                    </a:p>
                  </a:txBody>
                  <a:tcPr marL="6190" marR="6190" marT="619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zh-TW"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千葉県鴨川市</a:t>
                      </a:r>
                    </a:p>
                  </a:txBody>
                  <a:tcPr marL="6190" marR="6190" marT="619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一般社団法人日本プロサーフィン連盟</a:t>
                      </a: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(JPSA)</a:t>
                      </a:r>
                    </a:p>
                  </a:txBody>
                  <a:tcPr marL="6190" marR="6190" marT="619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57317046"/>
                  </a:ext>
                </a:extLst>
              </a:tr>
              <a:tr h="219550">
                <a:tc vMerge="1">
                  <a:txBody>
                    <a:bodyPr/>
                    <a:lstStyle/>
                    <a:p>
                      <a:endParaRPr kumimoji="1" lang="ja-JP" altLang="en-US"/>
                    </a:p>
                  </a:txBody>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9</a:t>
                      </a: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月</a:t>
                      </a: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24</a:t>
                      </a: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日</a:t>
                      </a:r>
                    </a:p>
                  </a:txBody>
                  <a:tcPr marL="6190" marR="6190" marT="619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4168224178"/>
                  </a:ext>
                </a:extLst>
              </a:tr>
              <a:tr h="219550">
                <a:tc vMerge="1">
                  <a:txBody>
                    <a:bodyPr/>
                    <a:lstStyle/>
                    <a:p>
                      <a:endParaRPr kumimoji="1" lang="ja-JP" altLang="en-US"/>
                    </a:p>
                  </a:txBody>
                  <a:tcPr/>
                </a:tc>
                <a:tc>
                  <a:txBody>
                    <a:bodyPr/>
                    <a:lstStyle/>
                    <a:p>
                      <a:pPr algn="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9</a:t>
                      </a: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25</a:t>
                      </a: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日</a:t>
                      </a:r>
                    </a:p>
                  </a:txBody>
                  <a:tcPr marL="6190" marR="6190" marT="619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636427442"/>
                  </a:ext>
                </a:extLst>
              </a:tr>
              <a:tr h="432910">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26</a:t>
                      </a:r>
                    </a:p>
                  </a:txBody>
                  <a:tcPr marL="6190" marR="6190" marT="619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9</a:t>
                      </a: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月</a:t>
                      </a: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25</a:t>
                      </a: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日</a:t>
                      </a:r>
                    </a:p>
                  </a:txBody>
                  <a:tcPr marL="6190" marR="6190" marT="619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YAMAHA S-1</a:t>
                      </a: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グランプリ</a:t>
                      </a:r>
                    </a:p>
                  </a:txBody>
                  <a:tcPr marL="6190" marR="6190" marT="619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千葉県市川市　</a:t>
                      </a: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MG</a:t>
                      </a: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マリーン江戸川</a:t>
                      </a:r>
                    </a:p>
                  </a:txBody>
                  <a:tcPr marL="6190" marR="6190" marT="619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ヤマハ発動機株式会社</a:t>
                      </a:r>
                    </a:p>
                  </a:txBody>
                  <a:tcPr marL="6190" marR="6190" marT="619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94576283"/>
                  </a:ext>
                </a:extLst>
              </a:tr>
              <a:tr h="219550">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27</a:t>
                      </a:r>
                    </a:p>
                  </a:txBody>
                  <a:tcPr marL="6190" marR="6190" marT="619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10</a:t>
                      </a: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月</a:t>
                      </a: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1</a:t>
                      </a: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日</a:t>
                      </a:r>
                    </a:p>
                  </a:txBody>
                  <a:tcPr marL="6190" marR="6190" marT="619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第</a:t>
                      </a: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8</a:t>
                      </a: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回きょなんアクアスロン大会</a:t>
                      </a:r>
                    </a:p>
                  </a:txBody>
                  <a:tcPr marL="6190" marR="6190" marT="619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千葉県鋸南町</a:t>
                      </a:r>
                    </a:p>
                  </a:txBody>
                  <a:tcPr marL="6190" marR="6190" marT="619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一般社団法人鋸南クロススポーツクラブ</a:t>
                      </a:r>
                    </a:p>
                  </a:txBody>
                  <a:tcPr marL="6190" marR="6190" marT="619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33870980"/>
                  </a:ext>
                </a:extLst>
              </a:tr>
              <a:tr h="219550">
                <a:tc rowSpan="2">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28</a:t>
                      </a:r>
                    </a:p>
                  </a:txBody>
                  <a:tcPr marL="6190" marR="6190" marT="619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10</a:t>
                      </a: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月</a:t>
                      </a: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1</a:t>
                      </a: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日</a:t>
                      </a:r>
                    </a:p>
                  </a:txBody>
                  <a:tcPr marL="6190" marR="6190" marT="619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JPSA</a:t>
                      </a: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ジャパンプロサーフィンツアー</a:t>
                      </a: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2016</a:t>
                      </a: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　　　　　　　　　ロングボード第</a:t>
                      </a: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5</a:t>
                      </a: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戦　　　　　　　</a:t>
                      </a:r>
                    </a:p>
                  </a:txBody>
                  <a:tcPr marL="6190" marR="6190" marT="619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神奈川県茅ケ崎市</a:t>
                      </a:r>
                    </a:p>
                  </a:txBody>
                  <a:tcPr marL="6190" marR="6190" marT="619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一般社団法人日本プロサーフィン連盟</a:t>
                      </a: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(JPSA)</a:t>
                      </a:r>
                    </a:p>
                  </a:txBody>
                  <a:tcPr marL="6190" marR="6190" marT="619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1505246"/>
                  </a:ext>
                </a:extLst>
              </a:tr>
              <a:tr h="219550">
                <a:tc vMerge="1">
                  <a:txBody>
                    <a:bodyPr/>
                    <a:lstStyle/>
                    <a:p>
                      <a:endParaRPr kumimoji="1" lang="ja-JP" altLang="en-US"/>
                    </a:p>
                  </a:txBody>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10</a:t>
                      </a: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月</a:t>
                      </a: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2</a:t>
                      </a: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日</a:t>
                      </a:r>
                    </a:p>
                  </a:txBody>
                  <a:tcPr marL="6190" marR="6190" marT="619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632673559"/>
                  </a:ext>
                </a:extLst>
              </a:tr>
              <a:tr h="432910">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29</a:t>
                      </a:r>
                    </a:p>
                  </a:txBody>
                  <a:tcPr marL="6190" marR="6190" marT="619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10</a:t>
                      </a: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月</a:t>
                      </a: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9</a:t>
                      </a: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日</a:t>
                      </a:r>
                    </a:p>
                  </a:txBody>
                  <a:tcPr marL="6190" marR="6190" marT="619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THE DUAL DRAG in EDOGAWA ROUND-13</a:t>
                      </a:r>
                    </a:p>
                  </a:txBody>
                  <a:tcPr marL="6190" marR="6190" marT="619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千葉県市川市　</a:t>
                      </a: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MG</a:t>
                      </a: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マリーン江戸川</a:t>
                      </a:r>
                    </a:p>
                  </a:txBody>
                  <a:tcPr marL="6190" marR="6190" marT="619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ＭＳ Ｐゴシック" panose="020B0600070205080204" pitchFamily="50" charset="-128"/>
                          <a:ea typeface="ＭＳ Ｐゴシック" panose="020B0600070205080204" pitchFamily="50" charset="-128"/>
                        </a:rPr>
                        <a:t>THE DUAL DRAG in EDOGAWA </a:t>
                      </a: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実行委員会</a:t>
                      </a:r>
                    </a:p>
                  </a:txBody>
                  <a:tcPr marL="6190" marR="6190" marT="619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8618255"/>
                  </a:ext>
                </a:extLst>
              </a:tr>
              <a:tr h="219550">
                <a:tc rowSpan="4">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30</a:t>
                      </a:r>
                    </a:p>
                  </a:txBody>
                  <a:tcPr marL="6190" marR="6190" marT="619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10</a:t>
                      </a: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月</a:t>
                      </a: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13</a:t>
                      </a: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日</a:t>
                      </a:r>
                    </a:p>
                  </a:txBody>
                  <a:tcPr marL="6190" marR="6190" marT="619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algn="ctr" fontAlgn="ct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JPSA</a:t>
                      </a: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ジャパンプロサーフィンツアー</a:t>
                      </a: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2016</a:t>
                      </a: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　　　　　　　　　ショートボード第</a:t>
                      </a: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8</a:t>
                      </a: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戦</a:t>
                      </a:r>
                    </a:p>
                  </a:txBody>
                  <a:tcPr marL="6190" marR="6190" marT="619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algn="ctr" fontAlgn="ctr"/>
                      <a:r>
                        <a:rPr lang="zh-TW"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千葉県一宮町</a:t>
                      </a:r>
                    </a:p>
                  </a:txBody>
                  <a:tcPr marL="6190" marR="6190" marT="619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algn="ctr"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一般社団法人日本プロサーフィン連盟</a:t>
                      </a: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(JPSA)</a:t>
                      </a:r>
                    </a:p>
                  </a:txBody>
                  <a:tcPr marL="6190" marR="6190" marT="619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18153123"/>
                  </a:ext>
                </a:extLst>
              </a:tr>
              <a:tr h="219550">
                <a:tc vMerge="1">
                  <a:txBody>
                    <a:bodyPr/>
                    <a:lstStyle/>
                    <a:p>
                      <a:endParaRPr kumimoji="1" lang="ja-JP" altLang="en-US"/>
                    </a:p>
                  </a:txBody>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10</a:t>
                      </a: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月</a:t>
                      </a: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14</a:t>
                      </a: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日</a:t>
                      </a:r>
                    </a:p>
                  </a:txBody>
                  <a:tcPr marL="6190" marR="6190" marT="619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771857854"/>
                  </a:ext>
                </a:extLst>
              </a:tr>
              <a:tr h="219550">
                <a:tc vMerge="1">
                  <a:txBody>
                    <a:bodyPr/>
                    <a:lstStyle/>
                    <a:p>
                      <a:endParaRPr kumimoji="1" lang="ja-JP" altLang="en-US"/>
                    </a:p>
                  </a:txBody>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10</a:t>
                      </a: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月</a:t>
                      </a: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15</a:t>
                      </a: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日</a:t>
                      </a:r>
                    </a:p>
                  </a:txBody>
                  <a:tcPr marL="6190" marR="6190" marT="619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3404116958"/>
                  </a:ext>
                </a:extLst>
              </a:tr>
              <a:tr h="219550">
                <a:tc vMerge="1">
                  <a:txBody>
                    <a:bodyPr/>
                    <a:lstStyle/>
                    <a:p>
                      <a:endParaRPr kumimoji="1" lang="ja-JP" altLang="en-US"/>
                    </a:p>
                  </a:txBody>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10</a:t>
                      </a: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月</a:t>
                      </a: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16</a:t>
                      </a: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日</a:t>
                      </a:r>
                    </a:p>
                  </a:txBody>
                  <a:tcPr marL="6190" marR="6190" marT="619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3943652309"/>
                  </a:ext>
                </a:extLst>
              </a:tr>
              <a:tr h="219550">
                <a:tc rowSpan="2">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31</a:t>
                      </a:r>
                    </a:p>
                  </a:txBody>
                  <a:tcPr marL="6190" marR="6190" marT="619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10</a:t>
                      </a: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月</a:t>
                      </a: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22</a:t>
                      </a: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日</a:t>
                      </a:r>
                    </a:p>
                  </a:txBody>
                  <a:tcPr marL="6190" marR="6190" marT="619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第</a:t>
                      </a: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45</a:t>
                      </a: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回　秋季全日本学生サーフィン選手権大会</a:t>
                      </a:r>
                    </a:p>
                  </a:txBody>
                  <a:tcPr marL="6190" marR="6190" marT="619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静岡県下田市</a:t>
                      </a:r>
                    </a:p>
                  </a:txBody>
                  <a:tcPr marL="6190" marR="6190" marT="619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一般社団法人日本学生サーフィン連盟</a:t>
                      </a: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(NSSA)</a:t>
                      </a:r>
                    </a:p>
                  </a:txBody>
                  <a:tcPr marL="6190" marR="6190" marT="619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12905664"/>
                  </a:ext>
                </a:extLst>
              </a:tr>
              <a:tr h="219550">
                <a:tc vMerge="1">
                  <a:txBody>
                    <a:bodyPr/>
                    <a:lstStyle/>
                    <a:p>
                      <a:endParaRPr kumimoji="1" lang="ja-JP" altLang="en-US"/>
                    </a:p>
                  </a:txBody>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10</a:t>
                      </a: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月</a:t>
                      </a: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23</a:t>
                      </a: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日</a:t>
                      </a:r>
                    </a:p>
                  </a:txBody>
                  <a:tcPr marL="6190" marR="6190" marT="619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106033956"/>
                  </a:ext>
                </a:extLst>
              </a:tr>
              <a:tr h="219550">
                <a:tc rowSpan="2">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32</a:t>
                      </a:r>
                    </a:p>
                  </a:txBody>
                  <a:tcPr marL="6190" marR="6190" marT="619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10</a:t>
                      </a: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月</a:t>
                      </a: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29</a:t>
                      </a: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日</a:t>
                      </a:r>
                    </a:p>
                  </a:txBody>
                  <a:tcPr marL="6190" marR="6190" marT="619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1200" b="0" i="0" u="none" strike="noStrike">
                          <a:solidFill>
                            <a:srgbClr val="000000"/>
                          </a:solidFill>
                          <a:effectLst/>
                          <a:latin typeface="ＭＳ Ｐゴシック" panose="020B0600070205080204" pitchFamily="50" charset="-128"/>
                          <a:ea typeface="ＭＳ Ｐゴシック" panose="020B0600070205080204" pitchFamily="50" charset="-128"/>
                        </a:rPr>
                        <a:t>10th ALL JAPAN SURFING                              GRAND CHAMPION GAMES 2016</a:t>
                      </a:r>
                    </a:p>
                  </a:txBody>
                  <a:tcPr marL="6190" marR="6190" marT="619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静岡県下田市</a:t>
                      </a:r>
                    </a:p>
                  </a:txBody>
                  <a:tcPr marL="6190" marR="6190" marT="619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一般社団法人日本サーフィン連盟</a:t>
                      </a: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(NSA)</a:t>
                      </a:r>
                    </a:p>
                  </a:txBody>
                  <a:tcPr marL="6190" marR="6190" marT="619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09401248"/>
                  </a:ext>
                </a:extLst>
              </a:tr>
              <a:tr h="219550">
                <a:tc vMerge="1">
                  <a:txBody>
                    <a:bodyPr/>
                    <a:lstStyle/>
                    <a:p>
                      <a:endParaRPr kumimoji="1" lang="ja-JP" altLang="en-US"/>
                    </a:p>
                  </a:txBody>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10</a:t>
                      </a: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月</a:t>
                      </a: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30</a:t>
                      </a: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日</a:t>
                      </a:r>
                    </a:p>
                  </a:txBody>
                  <a:tcPr marL="6190" marR="6190" marT="619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2501558631"/>
                  </a:ext>
                </a:extLst>
              </a:tr>
              <a:tr h="219550">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33</a:t>
                      </a:r>
                    </a:p>
                  </a:txBody>
                  <a:tcPr marL="6190" marR="6190" marT="619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10</a:t>
                      </a: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月</a:t>
                      </a: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30</a:t>
                      </a: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日</a:t>
                      </a:r>
                    </a:p>
                  </a:txBody>
                  <a:tcPr marL="6190" marR="6190" marT="619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勝浦</a:t>
                      </a: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SUP</a:t>
                      </a: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マリブチャレンジ</a:t>
                      </a: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2016</a:t>
                      </a:r>
                    </a:p>
                  </a:txBody>
                  <a:tcPr marL="6190" marR="6190" marT="619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千葉県勝浦市</a:t>
                      </a:r>
                    </a:p>
                  </a:txBody>
                  <a:tcPr marL="6190" marR="6190" marT="619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勝浦</a:t>
                      </a:r>
                      <a:r>
                        <a:rPr lang="en-US" altLang="ja-JP" sz="1200" b="0" i="0" u="none" strike="noStrike">
                          <a:solidFill>
                            <a:srgbClr val="000000"/>
                          </a:solidFill>
                          <a:effectLst/>
                          <a:latin typeface="ＭＳ Ｐゴシック" panose="020B0600070205080204" pitchFamily="50" charset="-128"/>
                          <a:ea typeface="ＭＳ Ｐゴシック" panose="020B0600070205080204" pitchFamily="50" charset="-128"/>
                        </a:rPr>
                        <a:t>SUP</a:t>
                      </a: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マリブチャレンジ実行委員会</a:t>
                      </a:r>
                    </a:p>
                  </a:txBody>
                  <a:tcPr marL="6190" marR="6190" marT="619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47426388"/>
                  </a:ext>
                </a:extLst>
              </a:tr>
              <a:tr h="219550">
                <a:tc>
                  <a:txBody>
                    <a:bodyPr/>
                    <a:lstStyle/>
                    <a:p>
                      <a:pPr algn="ctr"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6190" marR="6190" marT="619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82</a:t>
                      </a: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日間</a:t>
                      </a:r>
                    </a:p>
                  </a:txBody>
                  <a:tcPr marL="6190" marR="6190" marT="619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p>
                  </a:txBody>
                  <a:tcPr marL="6190" marR="6190" marT="619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p>
                  </a:txBody>
                  <a:tcPr marL="6190" marR="6190" marT="619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6190" marR="6190" marT="619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4008382090"/>
                  </a:ext>
                </a:extLst>
              </a:tr>
              <a:tr h="222926">
                <a:tc>
                  <a:txBody>
                    <a:bodyPr/>
                    <a:lstStyle/>
                    <a:p>
                      <a:pPr algn="ctr"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6190" marR="6190" marT="619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E699"/>
                    </a:solidFill>
                  </a:tcPr>
                </a:tc>
                <a:tc>
                  <a:txBody>
                    <a:bodyPr/>
                    <a:lstStyle/>
                    <a:p>
                      <a:pPr algn="ctr" fontAlgn="ct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合計</a:t>
                      </a:r>
                    </a:p>
                  </a:txBody>
                  <a:tcPr marL="6190" marR="6190" marT="619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E699"/>
                    </a:solidFill>
                  </a:tcPr>
                </a:tc>
                <a:tc>
                  <a:txBody>
                    <a:bodyPr/>
                    <a:lstStyle/>
                    <a:p>
                      <a:pPr algn="ctr" fontAlgn="ct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33</a:t>
                      </a: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大会</a:t>
                      </a:r>
                    </a:p>
                  </a:txBody>
                  <a:tcPr marL="6190" marR="6190" marT="619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E699"/>
                    </a:solidFill>
                  </a:tcPr>
                </a:tc>
                <a:tc>
                  <a:txBody>
                    <a:bodyPr/>
                    <a:lstStyle/>
                    <a:p>
                      <a:pPr algn="ctr" fontAlgn="ct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p>
                  </a:txBody>
                  <a:tcPr marL="6190" marR="6190" marT="619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E699"/>
                    </a:solidFill>
                  </a:tcPr>
                </a:tc>
                <a:tc>
                  <a:txBody>
                    <a:bodyPr/>
                    <a:lstStyle/>
                    <a:p>
                      <a:pPr algn="ctr" fontAlgn="ct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p>
                  </a:txBody>
                  <a:tcPr marL="6190" marR="6190" marT="619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2897124526"/>
                  </a:ext>
                </a:extLst>
              </a:tr>
            </a:tbl>
          </a:graphicData>
        </a:graphic>
      </p:graphicFrame>
    </p:spTree>
    <p:extLst>
      <p:ext uri="{BB962C8B-B14F-4D97-AF65-F5344CB8AC3E}">
        <p14:creationId xmlns:p14="http://schemas.microsoft.com/office/powerpoint/2010/main" val="20705409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15620" y="472251"/>
            <a:ext cx="5212008" cy="536195"/>
          </a:xfrm>
        </p:spPr>
        <p:txBody>
          <a:bodyPr>
            <a:normAutofit/>
          </a:bodyPr>
          <a:lstStyle/>
          <a:p>
            <a:r>
              <a:rPr lang="ja-JP" altLang="en-US" sz="2000" dirty="0"/>
              <a:t>水上スポーツ競技会における安全管理　①</a:t>
            </a:r>
          </a:p>
        </p:txBody>
      </p:sp>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7528" y="1868151"/>
            <a:ext cx="4001345" cy="3001009"/>
          </a:xfrm>
          <a:prstGeom prst="rect">
            <a:avLst/>
          </a:prstGeom>
        </p:spPr>
      </p:pic>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1905" y="3717032"/>
            <a:ext cx="5039733" cy="2978866"/>
          </a:xfrm>
          <a:prstGeom prst="rect">
            <a:avLst/>
          </a:prstGeom>
        </p:spPr>
      </p:pic>
      <p:sp>
        <p:nvSpPr>
          <p:cNvPr id="7" name="テキスト ボックス 6"/>
          <p:cNvSpPr txBox="1"/>
          <p:nvPr/>
        </p:nvSpPr>
        <p:spPr>
          <a:xfrm>
            <a:off x="2402449" y="1196753"/>
            <a:ext cx="3057247" cy="584775"/>
          </a:xfrm>
          <a:prstGeom prst="rect">
            <a:avLst/>
          </a:prstGeom>
          <a:noFill/>
        </p:spPr>
        <p:txBody>
          <a:bodyPr wrap="none" rtlCol="0">
            <a:spAutoFit/>
          </a:bodyPr>
          <a:lstStyle/>
          <a:p>
            <a:r>
              <a:rPr lang="ja-JP" altLang="en-US" sz="1600" dirty="0">
                <a:solidFill>
                  <a:prstClr val="black"/>
                </a:solidFill>
              </a:rPr>
              <a:t>早慶レガッタ大会（隅田川）</a:t>
            </a:r>
            <a:endParaRPr lang="en-US" altLang="ja-JP" sz="1600" dirty="0">
              <a:solidFill>
                <a:prstClr val="black"/>
              </a:solidFill>
            </a:endParaRPr>
          </a:p>
          <a:p>
            <a:r>
              <a:rPr lang="en-US" altLang="ja-JP" sz="1600" dirty="0">
                <a:solidFill>
                  <a:prstClr val="black"/>
                </a:solidFill>
              </a:rPr>
              <a:t>※</a:t>
            </a:r>
            <a:r>
              <a:rPr lang="ja-JP" altLang="en-US" sz="1600" dirty="0">
                <a:solidFill>
                  <a:prstClr val="black"/>
                </a:solidFill>
              </a:rPr>
              <a:t>水没事例のレスキューの様子</a:t>
            </a:r>
          </a:p>
        </p:txBody>
      </p:sp>
      <p:sp>
        <p:nvSpPr>
          <p:cNvPr id="8" name="テキスト ボックス 7"/>
          <p:cNvSpPr txBox="1"/>
          <p:nvPr/>
        </p:nvSpPr>
        <p:spPr>
          <a:xfrm>
            <a:off x="6816081" y="3284984"/>
            <a:ext cx="2852063" cy="338554"/>
          </a:xfrm>
          <a:prstGeom prst="rect">
            <a:avLst/>
          </a:prstGeom>
          <a:noFill/>
        </p:spPr>
        <p:txBody>
          <a:bodyPr wrap="none" rtlCol="0">
            <a:spAutoFit/>
          </a:bodyPr>
          <a:lstStyle/>
          <a:p>
            <a:r>
              <a:rPr lang="ja-JP" altLang="en-US" sz="1600" dirty="0">
                <a:solidFill>
                  <a:prstClr val="black"/>
                </a:solidFill>
              </a:rPr>
              <a:t>横浜国際トライアスロン大会</a:t>
            </a:r>
          </a:p>
        </p:txBody>
      </p:sp>
    </p:spTree>
    <p:extLst>
      <p:ext uri="{BB962C8B-B14F-4D97-AF65-F5344CB8AC3E}">
        <p14:creationId xmlns:p14="http://schemas.microsoft.com/office/powerpoint/2010/main" val="34243850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14499" y="434875"/>
            <a:ext cx="5132363" cy="536195"/>
          </a:xfrm>
        </p:spPr>
        <p:txBody>
          <a:bodyPr>
            <a:normAutofit/>
          </a:bodyPr>
          <a:lstStyle/>
          <a:p>
            <a:r>
              <a:rPr lang="ja-JP" altLang="en-US" sz="2000" dirty="0"/>
              <a:t>水上スポーツ競技会における安全管理　②</a:t>
            </a:r>
          </a:p>
        </p:txBody>
      </p:sp>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5520" y="1554622"/>
            <a:ext cx="4539760" cy="3026507"/>
          </a:xfrm>
          <a:prstGeom prst="rect">
            <a:avLst/>
          </a:prstGeom>
        </p:spPr>
      </p:pic>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1984" y="3645024"/>
            <a:ext cx="4428492" cy="2952328"/>
          </a:xfrm>
          <a:prstGeom prst="rect">
            <a:avLst/>
          </a:prstGeom>
        </p:spPr>
      </p:pic>
      <p:sp>
        <p:nvSpPr>
          <p:cNvPr id="8" name="テキスト ボックス 7"/>
          <p:cNvSpPr txBox="1"/>
          <p:nvPr/>
        </p:nvSpPr>
        <p:spPr>
          <a:xfrm>
            <a:off x="2054650" y="1052736"/>
            <a:ext cx="2852063" cy="338554"/>
          </a:xfrm>
          <a:prstGeom prst="rect">
            <a:avLst/>
          </a:prstGeom>
          <a:noFill/>
        </p:spPr>
        <p:txBody>
          <a:bodyPr wrap="none" rtlCol="0">
            <a:spAutoFit/>
          </a:bodyPr>
          <a:lstStyle/>
          <a:p>
            <a:r>
              <a:rPr lang="ja-JP" altLang="en-US" sz="1600" dirty="0">
                <a:solidFill>
                  <a:prstClr val="black"/>
                </a:solidFill>
              </a:rPr>
              <a:t>サーフィン大会（全国開催）</a:t>
            </a:r>
          </a:p>
        </p:txBody>
      </p:sp>
    </p:spTree>
    <p:extLst>
      <p:ext uri="{BB962C8B-B14F-4D97-AF65-F5344CB8AC3E}">
        <p14:creationId xmlns:p14="http://schemas.microsoft.com/office/powerpoint/2010/main" val="3792760322"/>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886</TotalTime>
  <Words>1723</Words>
  <Application>Microsoft Office PowerPoint</Application>
  <PresentationFormat>ワイド画面</PresentationFormat>
  <Paragraphs>472</Paragraphs>
  <Slides>29</Slides>
  <Notes>0</Notes>
  <HiddenSlides>0</HiddenSlides>
  <MMClips>0</MMClips>
  <ScaleCrop>false</ScaleCrop>
  <HeadingPairs>
    <vt:vector size="8" baseType="variant">
      <vt:variant>
        <vt:lpstr>使用されているフォント</vt:lpstr>
      </vt:variant>
      <vt:variant>
        <vt:i4>5</vt:i4>
      </vt:variant>
      <vt:variant>
        <vt:lpstr>テーマ</vt:lpstr>
      </vt:variant>
      <vt:variant>
        <vt:i4>1</vt:i4>
      </vt:variant>
      <vt:variant>
        <vt:lpstr>埋め込まれた OLE サーバー</vt:lpstr>
      </vt:variant>
      <vt:variant>
        <vt:i4>1</vt:i4>
      </vt:variant>
      <vt:variant>
        <vt:lpstr>スライド タイトル</vt:lpstr>
      </vt:variant>
      <vt:variant>
        <vt:i4>29</vt:i4>
      </vt:variant>
    </vt:vector>
  </HeadingPairs>
  <TitlesOfParts>
    <vt:vector size="36" baseType="lpstr">
      <vt:lpstr>ＭＳ Ｐゴシック</vt:lpstr>
      <vt:lpstr>游ゴシック</vt:lpstr>
      <vt:lpstr>游ゴシック Light</vt:lpstr>
      <vt:lpstr>Arial</vt:lpstr>
      <vt:lpstr>Wingdings</vt:lpstr>
      <vt:lpstr>Office テーマ</vt:lpstr>
      <vt:lpstr>Worksheet</vt:lpstr>
      <vt:lpstr>2016年度事業内容</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水上スポーツ競技会における安全管理　①</vt:lpstr>
      <vt:lpstr>水上スポーツ競技会における安全管理　②</vt:lpstr>
      <vt:lpstr>PowerPoint プレゼンテーション</vt:lpstr>
      <vt:lpstr>【3】水上バイクを用いたレスキュー法の公務救難機関への普及</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2017年　助成申請について</dc:title>
  <dc:creator>今西海</dc:creator>
  <cp:lastModifiedBy>今西海</cp:lastModifiedBy>
  <cp:revision>76</cp:revision>
  <dcterms:created xsi:type="dcterms:W3CDTF">2016-10-23T18:39:56Z</dcterms:created>
  <dcterms:modified xsi:type="dcterms:W3CDTF">2017-10-24T12:37:00Z</dcterms:modified>
</cp:coreProperties>
</file>