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4" r:id="rId2"/>
  </p:sldIdLst>
  <p:sldSz cx="7775575" cy="10907713"/>
  <p:notesSz cx="6794500" cy="9925050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FFCC00"/>
    <a:srgbClr val="663300"/>
    <a:srgbClr val="FFFFCC"/>
    <a:srgbClr val="7B9D97"/>
    <a:srgbClr val="89A7A1"/>
    <a:srgbClr val="896545"/>
    <a:srgbClr val="DD7669"/>
    <a:srgbClr val="274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960" y="2388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797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8646" y="0"/>
            <a:ext cx="2944283" cy="49797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3450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431"/>
            <a:ext cx="5435600" cy="3907988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7077"/>
            <a:ext cx="2944283" cy="49797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8646" y="9427077"/>
            <a:ext cx="2944283" cy="49797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768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30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965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755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32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18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36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79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77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29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50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649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884F0B2-B493-4BF7-8ECE-6909FFB28D8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19007" fontAlgn="auto">
              <a:spcBef>
                <a:spcPts val="0"/>
              </a:spcBef>
              <a:spcAft>
                <a:spcPts val="0"/>
              </a:spcAft>
              <a:defRPr sz="102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74A00B5-3BCE-4728-91D6-CDCA4B0AE92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atacheck\Desktop\ChamSoc\bg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0"/>
            <a:ext cx="7775575" cy="1091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atacheck\Desktop\ChamSoc\b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6008" y="824760"/>
            <a:ext cx="8323263" cy="169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tacheck\Desktop\ChamSoc\bgg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" y="267752"/>
            <a:ext cx="7756525" cy="361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atacheck\Desktop\ChamSoc\bg-van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823745"/>
            <a:ext cx="7753350" cy="952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833962" y="824760"/>
            <a:ext cx="415209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E83E31"/>
                </a:solidFill>
                <a:effectLst>
                  <a:glow rad="63500">
                    <a:schemeClr val="bg1"/>
                  </a:glow>
                </a:effectLst>
                <a:latin typeface="HGSｺﾞｼｯｸE" pitchFamily="50" charset="-128"/>
                <a:ea typeface="HGSｺﾞｼｯｸE" pitchFamily="50" charset="-128"/>
              </a:rPr>
              <a:t>児童養護施設等を</a:t>
            </a:r>
            <a:r>
              <a:rPr lang="ja-JP" altLang="en-US" sz="2800" b="1" dirty="0" smtClean="0">
                <a:solidFill>
                  <a:srgbClr val="E83E31"/>
                </a:solidFill>
                <a:effectLst>
                  <a:glow rad="63500">
                    <a:schemeClr val="bg1"/>
                  </a:glow>
                </a:effectLst>
                <a:latin typeface="HGSｺﾞｼｯｸE" pitchFamily="50" charset="-128"/>
                <a:ea typeface="HGSｺﾞｼｯｸE" pitchFamily="50" charset="-128"/>
              </a:rPr>
              <a:t>巣立つ</a:t>
            </a:r>
            <a:endParaRPr lang="en-US" altLang="ja-JP" sz="2800" b="1" dirty="0" smtClean="0">
              <a:solidFill>
                <a:srgbClr val="E83E31"/>
              </a:solidFill>
              <a:effectLst>
                <a:glow rad="63500">
                  <a:schemeClr val="bg1"/>
                </a:glow>
              </a:effectLst>
              <a:latin typeface="HGSｺﾞｼｯｸE" pitchFamily="50" charset="-128"/>
              <a:ea typeface="HGSｺﾞｼｯｸE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srgbClr val="E83E31"/>
                </a:solidFill>
                <a:effectLst>
                  <a:glow rad="63500">
                    <a:schemeClr val="bg1"/>
                  </a:glow>
                </a:effectLst>
                <a:latin typeface="HGSｺﾞｼｯｸE" pitchFamily="50" charset="-128"/>
                <a:ea typeface="HGSｺﾞｼｯｸE" pitchFamily="50" charset="-128"/>
              </a:rPr>
              <a:t>子ども</a:t>
            </a:r>
            <a:r>
              <a:rPr lang="ja-JP" altLang="en-US" sz="2800" b="1" dirty="0">
                <a:solidFill>
                  <a:srgbClr val="E83E31"/>
                </a:solidFill>
                <a:effectLst>
                  <a:glow rad="63500">
                    <a:schemeClr val="bg1"/>
                  </a:glow>
                </a:effectLst>
                <a:latin typeface="HGSｺﾞｼｯｸE" pitchFamily="50" charset="-128"/>
                <a:ea typeface="HGSｺﾞｼｯｸE" pitchFamily="50" charset="-128"/>
              </a:rPr>
              <a:t>達の将来のために</a:t>
            </a:r>
          </a:p>
        </p:txBody>
      </p:sp>
      <p:sp>
        <p:nvSpPr>
          <p:cNvPr id="7" name="Rectangle 6"/>
          <p:cNvSpPr/>
          <p:nvPr/>
        </p:nvSpPr>
        <p:spPr>
          <a:xfrm>
            <a:off x="1475925" y="228010"/>
            <a:ext cx="48205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若者に「活躍の場」と「未来」をつくる</a:t>
            </a:r>
          </a:p>
        </p:txBody>
      </p:sp>
      <p:sp>
        <p:nvSpPr>
          <p:cNvPr id="9" name="Rectangle 8"/>
          <p:cNvSpPr/>
          <p:nvPr/>
        </p:nvSpPr>
        <p:spPr>
          <a:xfrm>
            <a:off x="333375" y="1751351"/>
            <a:ext cx="711835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ja-JP" altLang="en-US" sz="1600" dirty="0">
                <a:solidFill>
                  <a:schemeClr val="bg2">
                    <a:lumMod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児童養護施設等を巣立つ</a:t>
            </a:r>
            <a:r>
              <a:rPr lang="ja-JP" altLang="en-US" sz="1600" dirty="0" smtClean="0">
                <a:solidFill>
                  <a:schemeClr val="bg2">
                    <a:lumMod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子ども達の将来のため</a:t>
            </a:r>
            <a:r>
              <a:rPr lang="ja-JP" altLang="en-US" sz="1600" dirty="0">
                <a:solidFill>
                  <a:schemeClr val="bg2">
                    <a:lumMod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に</a:t>
            </a:r>
            <a:r>
              <a:rPr lang="ja-JP" altLang="en-US" sz="1600" dirty="0" smtClean="0">
                <a:solidFill>
                  <a:schemeClr val="bg2">
                    <a:lumMod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、</a:t>
            </a:r>
            <a:endParaRPr lang="en-US" altLang="ja-JP" sz="1600" dirty="0" smtClean="0">
              <a:solidFill>
                <a:schemeClr val="bg2">
                  <a:lumMod val="25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>
              <a:lnSpc>
                <a:spcPts val="2000"/>
              </a:lnSpc>
            </a:pPr>
            <a:r>
              <a:rPr lang="ja-JP" altLang="en-US" sz="1600" dirty="0" smtClean="0">
                <a:solidFill>
                  <a:schemeClr val="bg2">
                    <a:lumMod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入所中</a:t>
            </a:r>
            <a:r>
              <a:rPr lang="ja-JP" altLang="en-US" sz="1600" dirty="0">
                <a:solidFill>
                  <a:schemeClr val="bg2">
                    <a:lumMod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、退所時、退所後、</a:t>
            </a:r>
            <a:r>
              <a:rPr lang="ja-JP" altLang="en-US" sz="1600" dirty="0" smtClean="0">
                <a:solidFill>
                  <a:schemeClr val="bg2">
                    <a:lumMod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と「</a:t>
            </a:r>
            <a:r>
              <a:rPr lang="ja-JP" altLang="en-US" sz="1600" dirty="0">
                <a:solidFill>
                  <a:schemeClr val="bg2">
                    <a:lumMod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就労支援」という形でサポートを行います</a:t>
            </a:r>
            <a:r>
              <a:rPr lang="ja-JP" altLang="en-US" sz="1600" dirty="0" smtClean="0">
                <a:solidFill>
                  <a:schemeClr val="bg2">
                    <a:lumMod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。</a:t>
            </a:r>
            <a:endParaRPr lang="ja-JP" altLang="en-US" sz="1600" dirty="0">
              <a:solidFill>
                <a:schemeClr val="bg2">
                  <a:lumMod val="25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>
              <a:lnSpc>
                <a:spcPts val="2000"/>
              </a:lnSpc>
            </a:pPr>
            <a:r>
              <a:rPr lang="en-US" altLang="ja-JP" sz="1200" dirty="0">
                <a:solidFill>
                  <a:schemeClr val="bg2">
                    <a:lumMod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※</a:t>
            </a:r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児童養護施設等と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はファミリーホーム、里親を含みます</a:t>
            </a:r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。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3550" y="2833644"/>
            <a:ext cx="6858000" cy="17859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Rectangle 24"/>
          <p:cNvSpPr/>
          <p:nvPr/>
        </p:nvSpPr>
        <p:spPr>
          <a:xfrm>
            <a:off x="454024" y="4731388"/>
            <a:ext cx="6858000" cy="293210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Rectangle 26"/>
          <p:cNvSpPr/>
          <p:nvPr/>
        </p:nvSpPr>
        <p:spPr>
          <a:xfrm>
            <a:off x="454023" y="7722642"/>
            <a:ext cx="6858000" cy="17056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5" name="Picture 11" descr="C:\Users\datacheck\Desktop\ChamSoc\tit2-b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764" y="2963822"/>
            <a:ext cx="1927762" cy="38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11" descr="C:\Users\datacheck\Desktop\ChamSoc\tit2-b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42" y="4838970"/>
            <a:ext cx="3336541" cy="42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1" descr="C:\Users\datacheck\Desktop\ChamSoc\tit2-b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044" y="7922727"/>
            <a:ext cx="1719056" cy="38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886801" y="2952693"/>
            <a:ext cx="1329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800" dirty="0" smtClean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IT</a:t>
            </a:r>
            <a:r>
              <a:rPr lang="ja-JP" altLang="en-US" sz="1800" dirty="0" smtClean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基礎</a:t>
            </a:r>
            <a:r>
              <a:rPr lang="ja-JP" altLang="en-US" sz="1800" dirty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講座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00595" y="4866236"/>
            <a:ext cx="2869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dirty="0" smtClean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ＳＳＴ＆ビジネスマナー講座</a:t>
            </a:r>
            <a:endParaRPr lang="ja-JP" altLang="en-US" sz="1800" dirty="0">
              <a:solidFill>
                <a:schemeClr val="bg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00595" y="7922727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800" dirty="0" smtClean="0">
                <a:solidFill>
                  <a:schemeClr val="bg1"/>
                </a:solidFill>
                <a:latin typeface="HGP明朝E" pitchFamily="18" charset="-128"/>
                <a:ea typeface="HGP明朝E" pitchFamily="18" charset="-128"/>
              </a:rPr>
              <a:t>職場体験</a:t>
            </a:r>
            <a:endParaRPr lang="ja-JP" altLang="en-US" sz="1800" dirty="0">
              <a:solidFill>
                <a:schemeClr val="bg1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6312" y="3366588"/>
            <a:ext cx="6214948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200" dirty="0" smtClean="0">
                <a:solidFill>
                  <a:schemeClr val="bg2">
                    <a:lumMod val="25000"/>
                  </a:schemeClr>
                </a:solidFill>
                <a:latin typeface="HGP明朝E" pitchFamily="18" charset="-128"/>
                <a:ea typeface="HGP明朝E" pitchFamily="18" charset="-128"/>
              </a:rPr>
              <a:t>Word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HGP明朝E" pitchFamily="18" charset="-128"/>
                <a:ea typeface="HGP明朝E" pitchFamily="18" charset="-128"/>
              </a:rPr>
              <a:t>・</a:t>
            </a:r>
            <a:r>
              <a:rPr lang="en-US" altLang="ja-JP" sz="1200" dirty="0" smtClean="0">
                <a:solidFill>
                  <a:schemeClr val="bg2">
                    <a:lumMod val="25000"/>
                  </a:schemeClr>
                </a:solidFill>
                <a:latin typeface="HGP明朝E" pitchFamily="18" charset="-128"/>
                <a:ea typeface="HGP明朝E" pitchFamily="18" charset="-128"/>
              </a:rPr>
              <a:t>Excel</a:t>
            </a:r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HGP明朝E" pitchFamily="18" charset="-128"/>
                <a:ea typeface="HGP明朝E" pitchFamily="18" charset="-128"/>
              </a:rPr>
              <a:t>などの</a:t>
            </a:r>
            <a:r>
              <a:rPr lang="en-US" altLang="ja-JP" sz="1200" dirty="0">
                <a:solidFill>
                  <a:schemeClr val="bg2">
                    <a:lumMod val="25000"/>
                  </a:schemeClr>
                </a:solidFill>
                <a:latin typeface="HGP明朝E" pitchFamily="18" charset="-128"/>
                <a:ea typeface="HGP明朝E" pitchFamily="18" charset="-128"/>
              </a:rPr>
              <a:t>office</a:t>
            </a:r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HGP明朝E" pitchFamily="18" charset="-128"/>
                <a:ea typeface="HGP明朝E" pitchFamily="18" charset="-128"/>
              </a:rPr>
              <a:t>系ソフトのスキル習得を目的として、タイピング練習、</a:t>
            </a:r>
            <a:r>
              <a:rPr lang="en-US" altLang="ja-JP" sz="1200" dirty="0" smtClean="0">
                <a:solidFill>
                  <a:schemeClr val="bg2">
                    <a:lumMod val="25000"/>
                  </a:schemeClr>
                </a:solidFill>
                <a:latin typeface="HGP明朝E" pitchFamily="18" charset="-128"/>
                <a:ea typeface="HGP明朝E" pitchFamily="18" charset="-128"/>
              </a:rPr>
              <a:t>Word</a:t>
            </a:r>
            <a:r>
              <a:rPr lang="ja-JP" altLang="en-US" sz="1200" dirty="0" err="1">
                <a:solidFill>
                  <a:schemeClr val="bg2">
                    <a:lumMod val="25000"/>
                  </a:schemeClr>
                </a:solidFill>
                <a:latin typeface="HGP明朝E" pitchFamily="18" charset="-128"/>
                <a:ea typeface="HGP明朝E" pitchFamily="18" charset="-128"/>
              </a:rPr>
              <a:t>・</a:t>
            </a:r>
            <a:r>
              <a:rPr lang="en-US" altLang="ja-JP" sz="1200" dirty="0" smtClean="0">
                <a:solidFill>
                  <a:schemeClr val="bg2">
                    <a:lumMod val="25000"/>
                  </a:schemeClr>
                </a:solidFill>
                <a:latin typeface="HGP明朝E" pitchFamily="18" charset="-128"/>
                <a:ea typeface="HGP明朝E" pitchFamily="18" charset="-128"/>
              </a:rPr>
              <a:t>Excel</a:t>
            </a:r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HGP明朝E" pitchFamily="18" charset="-128"/>
                <a:ea typeface="HGP明朝E" pitchFamily="18" charset="-128"/>
              </a:rPr>
              <a:t>の課題、そして全体的な学習を終えた後には、ビジネス文書やチラシ、表やグラフが作れるようになれば、一般事務の仕事に役立ちます。また、軽作業であっても、出退勤や記録をパソコンで入力することもありますので、パソコンに慣れておくと仕事の選択の幅が広がります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lang="ja-JP" altLang="en-US" sz="1200" dirty="0">
              <a:solidFill>
                <a:schemeClr val="bg2">
                  <a:lumMod val="25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31042" y="5262833"/>
            <a:ext cx="637635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SST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（ソーシャル・スキル・トレーニング）は、コミュニケーションの基本である日常会話をテーマに、会話の基本的スキルを学習し、習得を目指します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。会話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の基本である「話す」・「聞く」のスキル向上を中心に取り組み、参加者の力と課題に合わせて、具体的な練習場面やテーマを設定しています。取り上げたテーマの例としては、人に話しかけるタイミングや話題の選び方、話を聞くときのあいづちなどがあります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。</a:t>
            </a:r>
            <a:endParaRPr lang="en-US" altLang="ja-JP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HGP明朝E" pitchFamily="18" charset="-128"/>
                <a:ea typeface="HGP明朝E" pitchFamily="18" charset="-128"/>
              </a:rPr>
              <a:t>ビジネスマナーや就職</a:t>
            </a:r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HGP明朝E" pitchFamily="18" charset="-128"/>
                <a:ea typeface="HGP明朝E" pitchFamily="18" charset="-128"/>
              </a:rPr>
              <a:t>活動及び就労に必要な知識を学習し、履歴書作成、模擬面接を通じて就職に向けた準備を進めるプログラムです。就職活動に向けて、自分がどのような働き方をしたいかを考えます。また、就職活動のための知識として、ハローワークの利用の仕方、求人票の見方などを知ります。講座を通じて自分の長所や短所を考えて整理し、履歴書を作成します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lang="ja-JP" altLang="en-US" sz="1200" dirty="0">
              <a:solidFill>
                <a:schemeClr val="bg2">
                  <a:lumMod val="25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pic>
        <p:nvPicPr>
          <p:cNvPr id="1048" name="Picture 24" descr="C:\Users\datacheck\Desktop\footer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10291978"/>
            <a:ext cx="7777163" cy="66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図 6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6061" y="10291978"/>
            <a:ext cx="1301749" cy="356566"/>
          </a:xfrm>
          <a:prstGeom prst="rect">
            <a:avLst/>
          </a:prstGeom>
        </p:spPr>
      </p:pic>
      <p:sp>
        <p:nvSpPr>
          <p:cNvPr id="65" name="テキスト ボックス 64"/>
          <p:cNvSpPr txBox="1"/>
          <p:nvPr/>
        </p:nvSpPr>
        <p:spPr>
          <a:xfrm>
            <a:off x="397682" y="9478090"/>
            <a:ext cx="3221818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US" altLang="ja-JP" sz="1400" b="1" dirty="0" smtClean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   090-1952-2551</a:t>
            </a:r>
          </a:p>
          <a:p>
            <a:pPr>
              <a:lnSpc>
                <a:spcPts val="1700"/>
              </a:lnSpc>
            </a:pPr>
            <a:r>
              <a:rPr lang="en-US" altLang="ja-JP" sz="1400" b="1" dirty="0" smtClean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   0744-47-4764</a:t>
            </a:r>
            <a:r>
              <a:rPr lang="ja-JP" altLang="en-US" sz="1400" b="1" dirty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400" b="1" dirty="0">
              <a:solidFill>
                <a:srgbClr val="00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 smtClean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Mail</a:t>
            </a:r>
            <a:r>
              <a:rPr lang="ja-JP" altLang="en-US" sz="1400" b="1" dirty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en-US" altLang="ja-JP" sz="1400" b="1" dirty="0" smtClean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sparkle-mate@vport.org</a:t>
            </a:r>
            <a:endParaRPr lang="en-US" altLang="ja-JP" sz="1400" b="1" u="sng" dirty="0" smtClean="0">
              <a:solidFill>
                <a:srgbClr val="00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 smtClean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lang="ja-JP" altLang="en-US" sz="1400" b="1" dirty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en-US" altLang="ja-JP" sz="1400" b="1" dirty="0" smtClean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http</a:t>
            </a:r>
            <a:r>
              <a:rPr lang="en-US" altLang="ja-JP" sz="1400" b="1" dirty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://</a:t>
            </a:r>
            <a:r>
              <a:rPr lang="en-US" altLang="ja-JP" sz="1400" b="1" dirty="0" smtClean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probono.vport.org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839903" y="9819770"/>
            <a:ext cx="29585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 smtClean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社会福祉法人</a:t>
            </a:r>
            <a:r>
              <a:rPr lang="ja-JP" altLang="en-US" sz="1800" b="1" dirty="0" err="1" smtClean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ぷろぼの</a:t>
            </a:r>
            <a:r>
              <a:rPr lang="ja-JP" altLang="en-US" sz="1400" b="1" dirty="0" smtClean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400" b="1" dirty="0" smtClean="0">
              <a:solidFill>
                <a:srgbClr val="00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若者に「活躍の場」と「未来」をつくる</a:t>
            </a:r>
            <a:endParaRPr lang="en-US" altLang="ja-JP" sz="1200" b="1" dirty="0" smtClean="0">
              <a:solidFill>
                <a:srgbClr val="00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相談センター　担当：平井　</a:t>
            </a:r>
            <a:endParaRPr lang="en-US" altLang="ja-JP" sz="1400" b="1" dirty="0" smtClean="0">
              <a:solidFill>
                <a:srgbClr val="00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円/楕円 2"/>
          <p:cNvSpPr/>
          <p:nvPr/>
        </p:nvSpPr>
        <p:spPr>
          <a:xfrm rot="20575892">
            <a:off x="511112" y="802560"/>
            <a:ext cx="1325292" cy="914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２０１７年度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27" y="396042"/>
            <a:ext cx="954067" cy="1000180"/>
          </a:xfrm>
          <a:prstGeom prst="rect">
            <a:avLst/>
          </a:prstGeom>
        </p:spPr>
      </p:pic>
      <p:sp>
        <p:nvSpPr>
          <p:cNvPr id="32" name="テキスト ボックス 31"/>
          <p:cNvSpPr txBox="1"/>
          <p:nvPr/>
        </p:nvSpPr>
        <p:spPr>
          <a:xfrm>
            <a:off x="3706563" y="9478090"/>
            <a:ext cx="36054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1100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634-0005 </a:t>
            </a:r>
          </a:p>
          <a:p>
            <a:r>
              <a:rPr lang="ja-JP" altLang="en-US" sz="1100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奈良県橿原市北八木町</a:t>
            </a:r>
            <a:r>
              <a:rPr lang="en-US" altLang="ja-JP" sz="1100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100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丁目</a:t>
            </a:r>
            <a:r>
              <a:rPr lang="en-US" altLang="ja-JP" sz="1100" dirty="0" smtClean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1-8</a:t>
            </a:r>
            <a:r>
              <a:rPr lang="ja-JP" altLang="en-US" sz="1100" dirty="0" smtClean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橿原</a:t>
            </a:r>
            <a:r>
              <a:rPr lang="ja-JP" altLang="en-US" sz="1100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中央ビル</a:t>
            </a:r>
            <a:r>
              <a:rPr lang="en-US" altLang="ja-JP" sz="1100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100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階</a:t>
            </a:r>
            <a:endParaRPr lang="en-US" altLang="ja-JP" sz="1100" dirty="0">
              <a:solidFill>
                <a:srgbClr val="008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88370" y="10411093"/>
            <a:ext cx="1463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助成：日本財団</a:t>
            </a:r>
            <a:endParaRPr lang="en-US" altLang="ja-JP" sz="1400" b="1" dirty="0">
              <a:solidFill>
                <a:srgbClr val="00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Rectangle 16"/>
          <p:cNvSpPr/>
          <p:nvPr/>
        </p:nvSpPr>
        <p:spPr>
          <a:xfrm>
            <a:off x="724113" y="8297368"/>
            <a:ext cx="6349573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ja-JP" sz="1200" dirty="0" smtClean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職場</a:t>
            </a:r>
            <a:r>
              <a:rPr lang="ja-JP" altLang="ja-JP" sz="1200" dirty="0" smtClean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体験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によって</a:t>
            </a:r>
            <a:r>
              <a:rPr lang="ja-JP" altLang="ja-JP" sz="1200" dirty="0" smtClean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成功</a:t>
            </a:r>
            <a:r>
              <a:rPr lang="ja-JP" altLang="ja-JP" sz="1200" dirty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体験を重ねること</a:t>
            </a:r>
            <a:r>
              <a:rPr lang="ja-JP" altLang="ja-JP" sz="1200" dirty="0" smtClean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で</a:t>
            </a:r>
            <a:r>
              <a:rPr lang="ja-JP" altLang="en-US" sz="1200" dirty="0" smtClean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、</a:t>
            </a:r>
            <a:r>
              <a:rPr lang="ja-JP" altLang="ja-JP" sz="1200" dirty="0" smtClean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子ども</a:t>
            </a:r>
            <a:r>
              <a:rPr lang="ja-JP" altLang="ja-JP" sz="1200" dirty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達の自己肯定感を育むことができます</a:t>
            </a:r>
            <a:r>
              <a:rPr lang="ja-JP" altLang="ja-JP" sz="1200" dirty="0" smtClean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。</a:t>
            </a:r>
            <a:endParaRPr lang="en-US" altLang="ja-JP" sz="1200" dirty="0" smtClean="0">
              <a:solidFill>
                <a:schemeClr val="bg2">
                  <a:lumMod val="10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dirty="0" smtClean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また、</a:t>
            </a:r>
            <a:r>
              <a:rPr lang="ja-JP" altLang="ja-JP" sz="1200" dirty="0" smtClean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子ども</a:t>
            </a:r>
            <a:r>
              <a:rPr lang="ja-JP" altLang="ja-JP" sz="1200" dirty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達は</a:t>
            </a:r>
            <a:r>
              <a:rPr lang="ja-JP" altLang="ja-JP" sz="1200" dirty="0" smtClean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各企業に受け入れて</a:t>
            </a:r>
            <a:r>
              <a:rPr lang="ja-JP" altLang="ja-JP" sz="1200" dirty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もらえることにより、社会や大人に対して信頼する気持ちを抱くことができるように</a:t>
            </a:r>
            <a:r>
              <a:rPr lang="ja-JP" altLang="ja-JP" sz="1200" dirty="0" smtClean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な</a:t>
            </a:r>
            <a:r>
              <a:rPr lang="ja-JP" altLang="en-US" sz="1200" dirty="0" smtClean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ります。</a:t>
            </a:r>
            <a:endParaRPr lang="en-US" altLang="ja-JP" sz="1200" dirty="0" smtClean="0">
              <a:solidFill>
                <a:schemeClr val="bg2">
                  <a:lumMod val="10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ja-JP" sz="1200" dirty="0" smtClean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子ども</a:t>
            </a:r>
            <a:r>
              <a:rPr lang="ja-JP" altLang="ja-JP" sz="1200" dirty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達が、スムーズに社会と繋がり自立していける</a:t>
            </a:r>
            <a:r>
              <a:rPr lang="ja-JP" altLang="ja-JP" sz="1200" dirty="0" smtClean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よう</a:t>
            </a:r>
            <a:r>
              <a:rPr lang="ja-JP" altLang="en-US" sz="1200" dirty="0" smtClean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、企業の皆さまにご協力いただいています。</a:t>
            </a:r>
            <a:endParaRPr lang="ja-JP" altLang="ja-JP" sz="1200" dirty="0">
              <a:solidFill>
                <a:schemeClr val="bg2">
                  <a:lumMod val="10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918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074_クリスマス</Template>
  <TotalTime>0</TotalTime>
  <Words>449</Words>
  <Application>Microsoft Office PowerPoint</Application>
  <PresentationFormat>ユーザー設定</PresentationFormat>
  <Paragraphs>26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2014-07-29T12:15:42Z</dcterms:created>
  <dcterms:modified xsi:type="dcterms:W3CDTF">2017-11-27T00:13:25Z</dcterms:modified>
</cp:coreProperties>
</file>