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014" y="388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762A8-C59F-45FB-9CE6-125718C067D0}" type="datetimeFigureOut">
              <a:rPr kumimoji="1" lang="ja-JP" altLang="en-US" smtClean="0"/>
              <a:t>2018/7/29</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DA5D79-B0B7-4807-9E23-9E741637AFC5}" type="slidenum">
              <a:rPr kumimoji="1" lang="ja-JP" altLang="en-US" smtClean="0"/>
              <a:t>‹#›</a:t>
            </a:fld>
            <a:endParaRPr kumimoji="1" lang="ja-JP" altLang="en-US"/>
          </a:p>
        </p:txBody>
      </p:sp>
    </p:spTree>
    <p:extLst>
      <p:ext uri="{BB962C8B-B14F-4D97-AF65-F5344CB8AC3E}">
        <p14:creationId xmlns:p14="http://schemas.microsoft.com/office/powerpoint/2010/main" val="41030041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DA5D79-B0B7-4807-9E23-9E741637AFC5}" type="slidenum">
              <a:rPr kumimoji="1" lang="ja-JP" altLang="en-US" smtClean="0"/>
              <a:t>2</a:t>
            </a:fld>
            <a:endParaRPr kumimoji="1" lang="ja-JP" altLang="en-US"/>
          </a:p>
        </p:txBody>
      </p:sp>
    </p:spTree>
    <p:extLst>
      <p:ext uri="{BB962C8B-B14F-4D97-AF65-F5344CB8AC3E}">
        <p14:creationId xmlns:p14="http://schemas.microsoft.com/office/powerpoint/2010/main" val="1095510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139237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238400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66885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242013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357490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204479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277784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35403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174290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236818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47F8EF-D7A1-4DBB-9A38-694ABAC24FDD}" type="datetimeFigureOut">
              <a:rPr kumimoji="1" lang="ja-JP" altLang="en-US" smtClean="0"/>
              <a:t>2018/7/29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5601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47F8EF-D7A1-4DBB-9A38-694ABAC24FDD}" type="datetimeFigureOut">
              <a:rPr kumimoji="1" lang="ja-JP" altLang="en-US" smtClean="0"/>
              <a:t>2018/7/29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434C59C-4913-46D1-B6CD-6B4FBD7F5EF3}" type="slidenum">
              <a:rPr kumimoji="1" lang="ja-JP" altLang="en-US" smtClean="0"/>
              <a:t>‹#›</a:t>
            </a:fld>
            <a:endParaRPr kumimoji="1" lang="ja-JP" altLang="en-US"/>
          </a:p>
        </p:txBody>
      </p:sp>
    </p:spTree>
    <p:extLst>
      <p:ext uri="{BB962C8B-B14F-4D97-AF65-F5344CB8AC3E}">
        <p14:creationId xmlns:p14="http://schemas.microsoft.com/office/powerpoint/2010/main" val="318814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hyperlink" Target="mailto:info.magokoro.kitchen@gmail.com"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78845" y="5884635"/>
            <a:ext cx="6063206" cy="30777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03" y="-7956"/>
            <a:ext cx="6876465" cy="18971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33CC"/>
              </a:solidFill>
            </a:endParaRPr>
          </a:p>
        </p:txBody>
      </p:sp>
      <p:sp>
        <p:nvSpPr>
          <p:cNvPr id="2" name="テキスト ボックス 1"/>
          <p:cNvSpPr txBox="1"/>
          <p:nvPr/>
        </p:nvSpPr>
        <p:spPr>
          <a:xfrm>
            <a:off x="975965" y="349040"/>
            <a:ext cx="5109091" cy="461665"/>
          </a:xfrm>
          <a:prstGeom prst="rect">
            <a:avLst/>
          </a:prstGeom>
          <a:noFill/>
        </p:spPr>
        <p:txBody>
          <a:bodyPr wrap="none" rtlCol="0">
            <a:spAutoFit/>
          </a:bodyPr>
          <a:lstStyle/>
          <a:p>
            <a:r>
              <a:rPr lang="zh-TW" altLang="en-US" sz="2400" dirty="0">
                <a:solidFill>
                  <a:schemeClr val="bg1"/>
                </a:solidFill>
                <a:latin typeface="HG創英角ｺﾞｼｯｸUB" panose="020B0909000000000000" pitchFamily="49" charset="-128"/>
                <a:ea typeface="HG創英角ｺﾞｼｯｸUB" panose="020B0909000000000000" pitchFamily="49" charset="-128"/>
              </a:rPr>
              <a:t>緊急災害時飲食</a:t>
            </a:r>
            <a:r>
              <a:rPr lang="zh-TW" altLang="en-US" sz="2400" dirty="0" smtClean="0">
                <a:solidFill>
                  <a:schemeClr val="bg1"/>
                </a:solidFill>
                <a:latin typeface="HG創英角ｺﾞｼｯｸUB" panose="020B0909000000000000" pitchFamily="49" charset="-128"/>
                <a:ea typeface="HG創英角ｺﾞｼｯｸUB" panose="020B0909000000000000" pitchFamily="49" charset="-128"/>
              </a:rPr>
              <a:t>提供店</a:t>
            </a:r>
            <a:r>
              <a:rPr lang="ja-JP" altLang="en-US" sz="2400" dirty="0" smtClean="0">
                <a:solidFill>
                  <a:schemeClr val="bg1"/>
                </a:solidFill>
                <a:latin typeface="HG創英角ｺﾞｼｯｸUB" panose="020B0909000000000000" pitchFamily="49" charset="-128"/>
                <a:ea typeface="HG創英角ｺﾞｼｯｸUB" panose="020B0909000000000000" pitchFamily="49" charset="-128"/>
              </a:rPr>
              <a:t>ネットワーク</a:t>
            </a:r>
            <a:endParaRPr lang="ja-JP" altLang="en-US" sz="24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4" name="テキスト ボックス 3"/>
          <p:cNvSpPr txBox="1"/>
          <p:nvPr/>
        </p:nvSpPr>
        <p:spPr>
          <a:xfrm>
            <a:off x="1834453" y="0"/>
            <a:ext cx="3262432" cy="400110"/>
          </a:xfrm>
          <a:prstGeom prst="rect">
            <a:avLst/>
          </a:prstGeom>
          <a:noFill/>
        </p:spPr>
        <p:txBody>
          <a:bodyPr wrap="none" rtlCol="0">
            <a:spAutoFit/>
          </a:bodyPr>
          <a:lstStyle/>
          <a:p>
            <a:r>
              <a:rPr kumimoji="1" lang="ja-JP" altLang="en-US" sz="2000" dirty="0" smtClean="0">
                <a:solidFill>
                  <a:schemeClr val="bg1"/>
                </a:solidFill>
                <a:latin typeface="HG創英角ｺﾞｼｯｸUB" panose="020B0909000000000000" pitchFamily="49" charset="-128"/>
                <a:ea typeface="HG創英角ｺﾞｼｯｸUB" panose="020B0909000000000000" pitchFamily="49" charset="-128"/>
              </a:rPr>
              <a:t>「もしも」のときに備える</a:t>
            </a:r>
            <a:endParaRPr kumimoji="1" lang="ja-JP" altLang="en-US" sz="20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6" name="テキスト ボックス 5"/>
          <p:cNvSpPr txBox="1"/>
          <p:nvPr/>
        </p:nvSpPr>
        <p:spPr>
          <a:xfrm>
            <a:off x="263337" y="811967"/>
            <a:ext cx="6340197" cy="1077218"/>
          </a:xfrm>
          <a:prstGeom prst="rect">
            <a:avLst/>
          </a:prstGeom>
          <a:noFill/>
        </p:spPr>
        <p:txBody>
          <a:bodyPr wrap="none" rtlCol="0">
            <a:spAutoFit/>
          </a:bodyPr>
          <a:lstStyle/>
          <a:p>
            <a:r>
              <a:rPr lang="ja-JP" altLang="en-US" sz="3200" dirty="0" smtClean="0">
                <a:solidFill>
                  <a:srgbClr val="FFFF00"/>
                </a:solidFill>
                <a:latin typeface="HG創英角ｺﾞｼｯｸUB" panose="020B0909000000000000" pitchFamily="49" charset="-128"/>
                <a:ea typeface="HG創英角ｺﾞｼｯｸUB" panose="020B0909000000000000" pitchFamily="49" charset="-128"/>
              </a:rPr>
              <a:t>「まごころキッチン」</a:t>
            </a:r>
            <a:endParaRPr lang="en-US" altLang="ja-JP" sz="3200" dirty="0" smtClean="0">
              <a:solidFill>
                <a:srgbClr val="FFFF00"/>
              </a:solidFill>
              <a:latin typeface="HG創英角ｺﾞｼｯｸUB" panose="020B0909000000000000" pitchFamily="49" charset="-128"/>
              <a:ea typeface="HG創英角ｺﾞｼｯｸUB" panose="020B0909000000000000" pitchFamily="49" charset="-128"/>
            </a:endParaRPr>
          </a:p>
          <a:p>
            <a:r>
              <a:rPr lang="ja-JP" altLang="en-US" sz="3200" dirty="0" smtClean="0">
                <a:solidFill>
                  <a:srgbClr val="FFFF00"/>
                </a:solidFill>
                <a:latin typeface="HG創英角ｺﾞｼｯｸUB" panose="020B0909000000000000" pitchFamily="49" charset="-128"/>
                <a:ea typeface="HG創英角ｺﾞｼｯｸUB" panose="020B0909000000000000" pitchFamily="49" charset="-128"/>
              </a:rPr>
              <a:t>　　　　　　プロジェクトご案内</a:t>
            </a:r>
            <a:endParaRPr lang="en-US" altLang="ja-JP" sz="3200" dirty="0" smtClean="0">
              <a:solidFill>
                <a:srgbClr val="FFFF00"/>
              </a:solidFill>
              <a:latin typeface="HG創英角ｺﾞｼｯｸUB" panose="020B0909000000000000" pitchFamily="49" charset="-128"/>
              <a:ea typeface="HG創英角ｺﾞｼｯｸUB" panose="020B0909000000000000" pitchFamily="49" charset="-128"/>
            </a:endParaRPr>
          </a:p>
        </p:txBody>
      </p:sp>
      <p:sp>
        <p:nvSpPr>
          <p:cNvPr id="7" name="テキスト ボックス 6"/>
          <p:cNvSpPr txBox="1"/>
          <p:nvPr/>
        </p:nvSpPr>
        <p:spPr>
          <a:xfrm>
            <a:off x="919926" y="7112490"/>
            <a:ext cx="4379725" cy="461665"/>
          </a:xfrm>
          <a:prstGeom prst="rect">
            <a:avLst/>
          </a:prstGeom>
          <a:noFill/>
        </p:spPr>
        <p:txBody>
          <a:bodyPr wrap="none" rtlCol="0">
            <a:spAutoFit/>
          </a:bodyPr>
          <a:lstStyle/>
          <a:p>
            <a:r>
              <a:rPr lang="ja-JP" altLang="en-US" sz="1200" b="1" u="sng" dirty="0" smtClean="0">
                <a:latin typeface="+mn-ea"/>
              </a:rPr>
              <a:t>参加費：</a:t>
            </a:r>
            <a:r>
              <a:rPr lang="en-US" altLang="ja-JP" sz="1200" b="1" u="sng" dirty="0" smtClean="0">
                <a:latin typeface="+mn-ea"/>
              </a:rPr>
              <a:t>500</a:t>
            </a:r>
            <a:r>
              <a:rPr lang="ja-JP" altLang="en-US" sz="1200" b="1" u="sng" dirty="0" smtClean="0">
                <a:latin typeface="+mn-ea"/>
              </a:rPr>
              <a:t>円</a:t>
            </a:r>
            <a:endParaRPr lang="en-US" altLang="ja-JP" sz="1200" b="1" u="sng" dirty="0" smtClean="0">
              <a:latin typeface="+mn-ea"/>
            </a:endParaRPr>
          </a:p>
          <a:p>
            <a:r>
              <a:rPr lang="ja-JP" altLang="en-US" sz="1200" dirty="0" smtClean="0">
                <a:latin typeface="+mn-ea"/>
              </a:rPr>
              <a:t>　</a:t>
            </a:r>
            <a:r>
              <a:rPr lang="ja-JP" altLang="en-US" sz="1050" dirty="0" smtClean="0">
                <a:latin typeface="+mn-ea"/>
              </a:rPr>
              <a:t>ステッカー配布、ネットワーク登録（ネットワークは今後ＷＥＢで閲覧可能）</a:t>
            </a:r>
            <a:endParaRPr lang="en-US" altLang="ja-JP" sz="1050" dirty="0" smtClean="0">
              <a:latin typeface="+mn-ea"/>
            </a:endParaRPr>
          </a:p>
        </p:txBody>
      </p:sp>
      <p:sp>
        <p:nvSpPr>
          <p:cNvPr id="13" name="テキスト ボックス 12"/>
          <p:cNvSpPr txBox="1"/>
          <p:nvPr/>
        </p:nvSpPr>
        <p:spPr>
          <a:xfrm rot="20571818">
            <a:off x="212424" y="1951759"/>
            <a:ext cx="1107996" cy="461665"/>
          </a:xfrm>
          <a:prstGeom prst="rect">
            <a:avLst/>
          </a:prstGeom>
          <a:noFill/>
        </p:spPr>
        <p:txBody>
          <a:bodyPr wrap="none" rtlCol="0">
            <a:spAutoFit/>
          </a:bodyPr>
          <a:lstStyle/>
          <a:p>
            <a:r>
              <a:rPr kumimoji="1" lang="ja-JP" altLang="en-US" sz="1200" dirty="0" smtClean="0">
                <a:solidFill>
                  <a:srgbClr val="0070C0"/>
                </a:solidFill>
                <a:latin typeface="HG創英角ｺﾞｼｯｸUB" panose="020B0909000000000000" pitchFamily="49" charset="-128"/>
                <a:ea typeface="HG創英角ｺﾞｼｯｸUB" panose="020B0909000000000000" pitchFamily="49" charset="-128"/>
              </a:rPr>
              <a:t>いつか来る</a:t>
            </a:r>
            <a:endParaRPr lang="en-US" altLang="ja-JP" sz="1200" dirty="0">
              <a:solidFill>
                <a:srgbClr val="0070C0"/>
              </a:solidFill>
              <a:latin typeface="HG創英角ｺﾞｼｯｸUB" panose="020B0909000000000000" pitchFamily="49" charset="-128"/>
              <a:ea typeface="HG創英角ｺﾞｼｯｸUB" panose="020B0909000000000000" pitchFamily="49" charset="-128"/>
            </a:endParaRPr>
          </a:p>
          <a:p>
            <a:r>
              <a:rPr lang="ja-JP" altLang="en-US" sz="1200" dirty="0">
                <a:solidFill>
                  <a:srgbClr val="0070C0"/>
                </a:solidFill>
                <a:latin typeface="HG創英角ｺﾞｼｯｸUB" panose="020B0909000000000000" pitchFamily="49" charset="-128"/>
                <a:ea typeface="HG創英角ｺﾞｼｯｸUB" panose="020B0909000000000000" pitchFamily="49" charset="-128"/>
              </a:rPr>
              <a:t>災害</a:t>
            </a:r>
            <a:r>
              <a:rPr lang="ja-JP" altLang="en-US" sz="1200" dirty="0" smtClean="0">
                <a:solidFill>
                  <a:srgbClr val="0070C0"/>
                </a:solidFill>
                <a:latin typeface="HG創英角ｺﾞｼｯｸUB" panose="020B0909000000000000" pitchFamily="49" charset="-128"/>
                <a:ea typeface="HG創英角ｺﾞｼｯｸUB" panose="020B0909000000000000" pitchFamily="49" charset="-128"/>
              </a:rPr>
              <a:t>に備えて</a:t>
            </a:r>
            <a:endParaRPr kumimoji="1" lang="en-US" altLang="ja-JP" sz="1200" dirty="0" smtClean="0">
              <a:solidFill>
                <a:srgbClr val="0070C0"/>
              </a:solidFill>
              <a:latin typeface="HG創英角ｺﾞｼｯｸUB" panose="020B0909000000000000" pitchFamily="49" charset="-128"/>
              <a:ea typeface="HG創英角ｺﾞｼｯｸUB" panose="020B0909000000000000" pitchFamily="49" charset="-128"/>
            </a:endParaRPr>
          </a:p>
        </p:txBody>
      </p:sp>
      <p:sp>
        <p:nvSpPr>
          <p:cNvPr id="14" name="テキスト ボックス 13"/>
          <p:cNvSpPr txBox="1"/>
          <p:nvPr/>
        </p:nvSpPr>
        <p:spPr>
          <a:xfrm>
            <a:off x="1127776" y="2096331"/>
            <a:ext cx="5109091" cy="584775"/>
          </a:xfrm>
          <a:prstGeom prst="rect">
            <a:avLst/>
          </a:prstGeom>
          <a:noFill/>
        </p:spPr>
        <p:txBody>
          <a:bodyPr wrap="none" rtlCol="0">
            <a:spAutoFit/>
          </a:bodyPr>
          <a:lstStyle/>
          <a:p>
            <a:r>
              <a:rPr kumimoji="1" lang="ja-JP" altLang="en-US" sz="3200" u="sng" dirty="0" smtClean="0">
                <a:solidFill>
                  <a:srgbClr val="0070C0"/>
                </a:solidFill>
                <a:latin typeface="HG創英角ｺﾞｼｯｸUB" panose="020B0909000000000000" pitchFamily="49" charset="-128"/>
                <a:ea typeface="HG創英角ｺﾞｼｯｸUB" panose="020B0909000000000000" pitchFamily="49" charset="-128"/>
              </a:rPr>
              <a:t>飲食店だからできること。</a:t>
            </a:r>
            <a:endParaRPr kumimoji="1" lang="ja-JP" altLang="en-US" sz="3200" u="sng" dirty="0">
              <a:solidFill>
                <a:srgbClr val="0070C0"/>
              </a:solidFill>
              <a:latin typeface="HG創英角ｺﾞｼｯｸUB" panose="020B0909000000000000" pitchFamily="49" charset="-128"/>
              <a:ea typeface="HG創英角ｺﾞｼｯｸUB" panose="020B0909000000000000" pitchFamily="49" charset="-128"/>
            </a:endParaRPr>
          </a:p>
        </p:txBody>
      </p:sp>
      <p:sp>
        <p:nvSpPr>
          <p:cNvPr id="15" name="正方形/長方形 14"/>
          <p:cNvSpPr/>
          <p:nvPr/>
        </p:nvSpPr>
        <p:spPr>
          <a:xfrm>
            <a:off x="339671" y="8113757"/>
            <a:ext cx="6251997" cy="155289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36791" y="2845068"/>
            <a:ext cx="5792075" cy="2839239"/>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台風や大雪、そして地震など災害が発生する可能性が高い日本。</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日常</a:t>
            </a:r>
            <a:r>
              <a:rPr lang="ja-JP" altLang="en-US" sz="1050" dirty="0">
                <a:latin typeface="HG丸ｺﾞｼｯｸM-PRO" panose="020F0600000000000000" pitchFamily="50" charset="-128"/>
                <a:ea typeface="HG丸ｺﾞｼｯｸM-PRO" panose="020F0600000000000000" pitchFamily="50" charset="-128"/>
              </a:rPr>
              <a:t>の生活が困難な</a:t>
            </a:r>
            <a:r>
              <a:rPr lang="ja-JP" altLang="en-US" sz="1050" dirty="0" smtClean="0">
                <a:latin typeface="HG丸ｺﾞｼｯｸM-PRO" panose="020F0600000000000000" pitchFamily="50" charset="-128"/>
                <a:ea typeface="HG丸ｺﾞｼｯｸM-PRO" panose="020F0600000000000000" pitchFamily="50" charset="-128"/>
              </a:rPr>
              <a:t>状況はいつ襲ってくるかわかりません。</a:t>
            </a:r>
            <a:endParaRPr lang="ja-JP" altLang="en-US" sz="1050" dirty="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公共</a:t>
            </a:r>
            <a:r>
              <a:rPr lang="ja-JP" altLang="en-US" sz="1050" dirty="0">
                <a:latin typeface="HG丸ｺﾞｼｯｸM-PRO" panose="020F0600000000000000" pitchFamily="50" charset="-128"/>
                <a:ea typeface="HG丸ｺﾞｼｯｸM-PRO" panose="020F0600000000000000" pitchFamily="50" charset="-128"/>
              </a:rPr>
              <a:t>交通が</a:t>
            </a:r>
            <a:r>
              <a:rPr lang="ja-JP" altLang="en-US" sz="1050" dirty="0" smtClean="0">
                <a:latin typeface="HG丸ｺﾞｼｯｸM-PRO" panose="020F0600000000000000" pitchFamily="50" charset="-128"/>
                <a:ea typeface="HG丸ｺﾞｼｯｸM-PRO" panose="020F0600000000000000" pitchFamily="50" charset="-128"/>
              </a:rPr>
              <a:t>止まった時や水道</a:t>
            </a:r>
            <a:r>
              <a:rPr lang="ja-JP" altLang="en-US" sz="1050" dirty="0">
                <a:latin typeface="HG丸ｺﾞｼｯｸM-PRO" panose="020F0600000000000000" pitchFamily="50" charset="-128"/>
                <a:ea typeface="HG丸ｺﾞｼｯｸM-PRO" panose="020F0600000000000000" pitchFamily="50" charset="-128"/>
              </a:rPr>
              <a:t>や電気などのライフラインが止まったとき。</a:t>
            </a:r>
          </a:p>
          <a:p>
            <a:r>
              <a:rPr lang="ja-JP" altLang="en-US" sz="1050" dirty="0" smtClean="0">
                <a:latin typeface="HG丸ｺﾞｼｯｸM-PRO" panose="020F0600000000000000" pitchFamily="50" charset="-128"/>
                <a:ea typeface="HG丸ｺﾞｼｯｸM-PRO" panose="020F0600000000000000" pitchFamily="50" charset="-128"/>
              </a:rPr>
              <a:t>不安</a:t>
            </a:r>
            <a:r>
              <a:rPr lang="ja-JP" altLang="en-US" sz="1050" dirty="0">
                <a:latin typeface="HG丸ｺﾞｼｯｸM-PRO" panose="020F0600000000000000" pitchFamily="50" charset="-128"/>
                <a:ea typeface="HG丸ｺﾞｼｯｸM-PRO" panose="020F0600000000000000" pitchFamily="50" charset="-128"/>
              </a:rPr>
              <a:t>になると心まで弱ってしまいます</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避難所もあります、でも、もしかしたら、たどりつけない人もいるかも知れません。</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そんなときに飲食店は何ができるでしょう</a:t>
            </a:r>
            <a:r>
              <a:rPr lang="ja-JP" altLang="en-US" sz="1050" dirty="0" smtClean="0">
                <a:latin typeface="HG丸ｺﾞｼｯｸM-PRO" panose="020F0600000000000000" pitchFamily="50" charset="-128"/>
                <a:ea typeface="HG丸ｺﾞｼｯｸM-PRO" panose="020F0600000000000000" pitchFamily="50" charset="-128"/>
              </a:rPr>
              <a:t>か。</a:t>
            </a:r>
            <a:endParaRPr lang="en-US" altLang="ja-JP" sz="1050" dirty="0" smtClean="0">
              <a:latin typeface="HG丸ｺﾞｼｯｸM-PRO" panose="020F0600000000000000" pitchFamily="50" charset="-128"/>
              <a:ea typeface="HG丸ｺﾞｼｯｸM-PRO" panose="020F0600000000000000" pitchFamily="50" charset="-128"/>
            </a:endParaRPr>
          </a:p>
          <a:p>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solidFill>
                  <a:srgbClr val="002060"/>
                </a:solidFill>
                <a:latin typeface="HGP創英角ｺﾞｼｯｸUB" panose="020B0900000000000000" pitchFamily="50" charset="-128"/>
                <a:ea typeface="HGP創英角ｺﾞｼｯｸUB" panose="020B0900000000000000" pitchFamily="50" charset="-128"/>
              </a:rPr>
              <a:t>「こんな</a:t>
            </a:r>
            <a:r>
              <a:rPr lang="ja-JP" altLang="en-US" sz="1050" dirty="0">
                <a:solidFill>
                  <a:srgbClr val="002060"/>
                </a:solidFill>
                <a:latin typeface="HGP創英角ｺﾞｼｯｸUB" panose="020B0900000000000000" pitchFamily="50" charset="-128"/>
                <a:ea typeface="HGP創英角ｺﾞｼｯｸUB" panose="020B0900000000000000" pitchFamily="50" charset="-128"/>
              </a:rPr>
              <a:t>状況なんだから、食材余らせて</a:t>
            </a:r>
            <a:r>
              <a:rPr lang="ja-JP" altLang="en-US" sz="1050" dirty="0" smtClean="0">
                <a:solidFill>
                  <a:srgbClr val="002060"/>
                </a:solidFill>
                <a:latin typeface="HGP創英角ｺﾞｼｯｸUB" panose="020B0900000000000000" pitchFamily="50" charset="-128"/>
                <a:ea typeface="HGP創英角ｺﾞｼｯｸUB" panose="020B0900000000000000" pitchFamily="50" charset="-128"/>
              </a:rPr>
              <a:t>もしかたがない。</a:t>
            </a:r>
            <a:r>
              <a:rPr lang="ja-JP" altLang="en-US" sz="1050" dirty="0">
                <a:solidFill>
                  <a:srgbClr val="002060"/>
                </a:solidFill>
                <a:latin typeface="HGP創英角ｺﾞｼｯｸUB" panose="020B0900000000000000" pitchFamily="50" charset="-128"/>
                <a:ea typeface="HGP創英角ｺﾞｼｯｸUB" panose="020B0900000000000000" pitchFamily="50" charset="-128"/>
              </a:rPr>
              <a:t>ご飯食べてってよ</a:t>
            </a:r>
            <a:r>
              <a:rPr lang="ja-JP" altLang="en-US" sz="1050" dirty="0" smtClean="0">
                <a:solidFill>
                  <a:srgbClr val="002060"/>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002060"/>
              </a:solidFill>
              <a:latin typeface="HGP創英角ｺﾞｼｯｸUB" panose="020B0900000000000000" pitchFamily="50" charset="-128"/>
              <a:ea typeface="HGP創英角ｺﾞｼｯｸUB" panose="020B0900000000000000" pitchFamily="50" charset="-128"/>
            </a:endParaRPr>
          </a:p>
          <a:p>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ほんの少しの“まごころ”で救われる人がいます。</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孤立させない、一人じゃない</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誰か”がいるということで</a:t>
            </a:r>
            <a:r>
              <a:rPr lang="ja-JP" altLang="en-US" sz="1050" dirty="0" smtClean="0">
                <a:latin typeface="HG丸ｺﾞｼｯｸM-PRO" panose="020F0600000000000000" pitchFamily="50" charset="-128"/>
                <a:ea typeface="HG丸ｺﾞｼｯｸM-PRO" panose="020F0600000000000000" pitchFamily="50" charset="-128"/>
              </a:rPr>
              <a:t>安心を提供することが出来ます。</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そう</a:t>
            </a:r>
            <a:r>
              <a:rPr lang="ja-JP" altLang="en-US" sz="1050" dirty="0">
                <a:latin typeface="HG丸ｺﾞｼｯｸM-PRO" panose="020F0600000000000000" pitchFamily="50" charset="-128"/>
                <a:ea typeface="HG丸ｺﾞｼｯｸM-PRO" panose="020F0600000000000000" pitchFamily="50" charset="-128"/>
              </a:rPr>
              <a:t>は言っても、災害となれば店舗も同じ状況かも知れません</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出来ることは限られています</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だから</a:t>
            </a:r>
            <a:r>
              <a:rPr lang="ja-JP" altLang="en-US" sz="1050" dirty="0">
                <a:latin typeface="HG丸ｺﾞｼｯｸM-PRO" panose="020F0600000000000000" pitchFamily="50" charset="-128"/>
                <a:ea typeface="HG丸ｺﾞｼｯｸM-PRO" panose="020F0600000000000000" pitchFamily="50" charset="-128"/>
              </a:rPr>
              <a:t>、必要な人に必要なものを届けることしかできません。</a:t>
            </a:r>
          </a:p>
          <a:p>
            <a:r>
              <a:rPr lang="ja-JP" altLang="en-US" sz="1050" dirty="0" smtClean="0">
                <a:latin typeface="HG丸ｺﾞｼｯｸM-PRO" panose="020F0600000000000000" pitchFamily="50" charset="-128"/>
                <a:ea typeface="HG丸ｺﾞｼｯｸM-PRO" panose="020F0600000000000000" pitchFamily="50" charset="-128"/>
              </a:rPr>
              <a:t>こんな</a:t>
            </a:r>
            <a:r>
              <a:rPr lang="ja-JP" altLang="en-US" sz="1050" dirty="0">
                <a:latin typeface="HG丸ｺﾞｼｯｸM-PRO" panose="020F0600000000000000" pitchFamily="50" charset="-128"/>
                <a:ea typeface="HG丸ｺﾞｼｯｸM-PRO" panose="020F0600000000000000" pitchFamily="50" charset="-128"/>
              </a:rPr>
              <a:t>状況なんで、こんなことしか出来ませんが「まごころ」だけはこめたい。</a:t>
            </a:r>
          </a:p>
          <a:p>
            <a:r>
              <a:rPr lang="ja-JP" altLang="en-US" sz="1050" dirty="0" smtClean="0">
                <a:latin typeface="HG丸ｺﾞｼｯｸM-PRO" panose="020F0600000000000000" pitchFamily="50" charset="-128"/>
                <a:ea typeface="HG丸ｺﾞｼｯｸM-PRO" panose="020F0600000000000000" pitchFamily="50" charset="-128"/>
              </a:rPr>
              <a:t>その</a:t>
            </a:r>
            <a:r>
              <a:rPr lang="ja-JP" altLang="en-US" sz="1050" dirty="0">
                <a:latin typeface="HG丸ｺﾞｼｯｸM-PRO" panose="020F0600000000000000" pitchFamily="50" charset="-128"/>
                <a:ea typeface="HG丸ｺﾞｼｯｸM-PRO" panose="020F0600000000000000" pitchFamily="50" charset="-128"/>
              </a:rPr>
              <a:t>思いから「まごころキッチン</a:t>
            </a:r>
            <a:r>
              <a:rPr lang="ja-JP" altLang="en-US" sz="1050" dirty="0" smtClean="0">
                <a:latin typeface="HG丸ｺﾞｼｯｸM-PRO" panose="020F0600000000000000" pitchFamily="50" charset="-128"/>
                <a:ea typeface="HG丸ｺﾞｼｯｸM-PRO" panose="020F0600000000000000" pitchFamily="50" charset="-128"/>
              </a:rPr>
              <a:t>」プロジェクトと</a:t>
            </a:r>
            <a:r>
              <a:rPr lang="ja-JP" altLang="en-US" sz="1050" dirty="0">
                <a:latin typeface="HG丸ｺﾞｼｯｸM-PRO" panose="020F0600000000000000" pitchFamily="50" charset="-128"/>
                <a:ea typeface="HG丸ｺﾞｼｯｸM-PRO" panose="020F0600000000000000" pitchFamily="50" charset="-128"/>
              </a:rPr>
              <a:t>名づけました。</a:t>
            </a:r>
          </a:p>
        </p:txBody>
      </p:sp>
      <p:sp>
        <p:nvSpPr>
          <p:cNvPr id="16" name="正方形/長方形 15"/>
          <p:cNvSpPr/>
          <p:nvPr/>
        </p:nvSpPr>
        <p:spPr>
          <a:xfrm>
            <a:off x="339672" y="7989052"/>
            <a:ext cx="6251996" cy="4484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052910" y="7972968"/>
            <a:ext cx="4698722" cy="461665"/>
          </a:xfrm>
          <a:prstGeom prst="rect">
            <a:avLst/>
          </a:prstGeom>
          <a:noFill/>
        </p:spPr>
        <p:txBody>
          <a:bodyPr wrap="none" rtlCol="0">
            <a:spAutoFit/>
          </a:bodyPr>
          <a:lstStyle/>
          <a:p>
            <a:r>
              <a:rPr lang="ja-JP" altLang="en-US" sz="2400" dirty="0" smtClean="0">
                <a:solidFill>
                  <a:srgbClr val="FFFF00"/>
                </a:solidFill>
                <a:latin typeface="HG創英角ｺﾞｼｯｸUB" panose="020B0909000000000000" pitchFamily="49" charset="-128"/>
                <a:ea typeface="HG創英角ｺﾞｼｯｸUB" panose="020B0909000000000000" pitchFamily="49" charset="-128"/>
              </a:rPr>
              <a:t>参加登録</a:t>
            </a:r>
            <a:r>
              <a:rPr kumimoji="1" lang="ja-JP" altLang="en-US" sz="1600" dirty="0" smtClean="0">
                <a:solidFill>
                  <a:schemeClr val="bg1"/>
                </a:solidFill>
                <a:latin typeface="HG創英角ｺﾞｼｯｸUB" panose="020B0909000000000000" pitchFamily="49" charset="-128"/>
                <a:ea typeface="HG創英角ｺﾞｼｯｸUB" panose="020B0909000000000000" pitchFamily="49" charset="-128"/>
              </a:rPr>
              <a:t>は下記フォームよりご登録ください</a:t>
            </a:r>
            <a:endParaRPr kumimoji="1" lang="ja-JP" altLang="en-US" sz="1600" dirty="0">
              <a:solidFill>
                <a:schemeClr val="bg1"/>
              </a:solidFill>
              <a:latin typeface="HG創英角ｺﾞｼｯｸUB" panose="020B0909000000000000" pitchFamily="49" charset="-128"/>
              <a:ea typeface="HG創英角ｺﾞｼｯｸUB" panose="020B0909000000000000" pitchFamily="49" charset="-128"/>
            </a:endParaRPr>
          </a:p>
        </p:txBody>
      </p:sp>
      <p:pic>
        <p:nvPicPr>
          <p:cNvPr id="19" name="図 18"/>
          <p:cNvPicPr>
            <a:picLocks noChangeAspect="1"/>
          </p:cNvPicPr>
          <p:nvPr/>
        </p:nvPicPr>
        <p:blipFill>
          <a:blip r:embed="rId2"/>
          <a:stretch>
            <a:fillRect/>
          </a:stretch>
        </p:blipFill>
        <p:spPr>
          <a:xfrm>
            <a:off x="5572074" y="9475009"/>
            <a:ext cx="520565" cy="154978"/>
          </a:xfrm>
          <a:prstGeom prst="rect">
            <a:avLst/>
          </a:prstGeom>
        </p:spPr>
      </p:pic>
      <p:pic>
        <p:nvPicPr>
          <p:cNvPr id="21" name="図 20"/>
          <p:cNvPicPr>
            <a:picLocks noChangeAspect="1"/>
          </p:cNvPicPr>
          <p:nvPr/>
        </p:nvPicPr>
        <p:blipFill>
          <a:blip r:embed="rId3"/>
          <a:stretch>
            <a:fillRect/>
          </a:stretch>
        </p:blipFill>
        <p:spPr>
          <a:xfrm>
            <a:off x="6068663" y="9479168"/>
            <a:ext cx="456047" cy="150819"/>
          </a:xfrm>
          <a:prstGeom prst="rect">
            <a:avLst/>
          </a:prstGeom>
        </p:spPr>
      </p:pic>
      <p:sp>
        <p:nvSpPr>
          <p:cNvPr id="25" name="テキスト ボックス 24"/>
          <p:cNvSpPr txBox="1"/>
          <p:nvPr/>
        </p:nvSpPr>
        <p:spPr>
          <a:xfrm>
            <a:off x="339670" y="8516831"/>
            <a:ext cx="4924240" cy="1023357"/>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右</a:t>
            </a:r>
            <a:r>
              <a:rPr lang="ja-JP" altLang="en-US" sz="1050" dirty="0" smtClean="0">
                <a:latin typeface="HG丸ｺﾞｼｯｸM-PRO" panose="020F0600000000000000" pitchFamily="50" charset="-128"/>
                <a:ea typeface="HG丸ｺﾞｼｯｸM-PRO" panose="020F0600000000000000" pitchFamily="50" charset="-128"/>
              </a:rPr>
              <a:t>の</a:t>
            </a:r>
            <a:r>
              <a:rPr lang="en-US" altLang="ja-JP" sz="1050" dirty="0" smtClean="0">
                <a:latin typeface="HG丸ｺﾞｼｯｸM-PRO" panose="020F0600000000000000" pitchFamily="50" charset="-128"/>
                <a:ea typeface="HG丸ｺﾞｼｯｸM-PRO" panose="020F0600000000000000" pitchFamily="50" charset="-128"/>
              </a:rPr>
              <a:t>QR</a:t>
            </a:r>
            <a:r>
              <a:rPr lang="ja-JP" altLang="en-US" sz="1050" dirty="0" smtClean="0">
                <a:latin typeface="HG丸ｺﾞｼｯｸM-PRO" panose="020F0600000000000000" pitchFamily="50" charset="-128"/>
                <a:ea typeface="HG丸ｺﾞｼｯｸM-PRO" panose="020F0600000000000000" pitchFamily="50" charset="-128"/>
              </a:rPr>
              <a:t>コードを読み取ると「参加登録フォーム」が表示されます。</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そちらで、</a:t>
            </a:r>
            <a:r>
              <a:rPr lang="ja-JP" altLang="en-US" sz="1050" b="1" u="sng" dirty="0" smtClean="0">
                <a:latin typeface="HG丸ｺﾞｼｯｸM-PRO" panose="020F0600000000000000" pitchFamily="50" charset="-128"/>
                <a:ea typeface="HG丸ｺﾞｼｯｸM-PRO" panose="020F0600000000000000" pitchFamily="50" charset="-128"/>
              </a:rPr>
              <a:t>メールアドレス、店舗名、氏名、連絡先ほか</a:t>
            </a:r>
            <a:r>
              <a:rPr lang="ja-JP" altLang="en-US" sz="1050" dirty="0" smtClean="0">
                <a:latin typeface="HG丸ｺﾞｼｯｸM-PRO" panose="020F0600000000000000" pitchFamily="50" charset="-128"/>
                <a:ea typeface="HG丸ｺﾞｼｯｸM-PRO" panose="020F0600000000000000" pitchFamily="50" charset="-128"/>
              </a:rPr>
              <a:t>各項目がありますのでそれぞれお答えください。</a:t>
            </a:r>
            <a:endParaRPr lang="en-US" altLang="ja-JP" sz="1050" dirty="0" smtClean="0">
              <a:latin typeface="HG丸ｺﾞｼｯｸM-PRO" panose="020F0600000000000000" pitchFamily="50" charset="-128"/>
              <a:ea typeface="HG丸ｺﾞｼｯｸM-PRO" panose="020F0600000000000000" pitchFamily="50" charset="-128"/>
            </a:endParaRPr>
          </a:p>
          <a:p>
            <a:endParaRPr lang="en-US" altLang="ja-JP" sz="800" dirty="0">
              <a:latin typeface="HG丸ｺﾞｼｯｸM-PRO" panose="020F0600000000000000" pitchFamily="50" charset="-128"/>
              <a:ea typeface="HG丸ｺﾞｼｯｸM-PRO" panose="020F0600000000000000" pitchFamily="50" charset="-128"/>
            </a:endParaRPr>
          </a:p>
          <a:p>
            <a:r>
              <a:rPr lang="ja-JP" altLang="en-US" sz="1050" b="1" u="sng" dirty="0" smtClean="0">
                <a:latin typeface="HG丸ｺﾞｼｯｸM-PRO" panose="020F0600000000000000" pitchFamily="50" charset="-128"/>
                <a:ea typeface="HG丸ｺﾞｼｯｸM-PRO" panose="020F0600000000000000" pitchFamily="50" charset="-128"/>
              </a:rPr>
              <a:t>今後の活動の連絡をメールで送信しますのでメールアドレスの入力</a:t>
            </a:r>
            <a:r>
              <a:rPr lang="ja-JP" altLang="en-US" sz="1050" dirty="0">
                <a:latin typeface="HG丸ｺﾞｼｯｸM-PRO" panose="020F0600000000000000" pitchFamily="50" charset="-128"/>
                <a:ea typeface="HG丸ｺﾞｼｯｸM-PRO" panose="020F0600000000000000" pitchFamily="50" charset="-128"/>
              </a:rPr>
              <a:t>を</a:t>
            </a:r>
            <a:r>
              <a:rPr lang="ja-JP" altLang="en-US" sz="1050" dirty="0" smtClean="0">
                <a:latin typeface="HG丸ｺﾞｼｯｸM-PRO" panose="020F0600000000000000" pitchFamily="50" charset="-128"/>
                <a:ea typeface="HG丸ｺﾞｼｯｸM-PRO" panose="020F0600000000000000" pitchFamily="50" charset="-128"/>
              </a:rPr>
              <a:t>お願いします（</a:t>
            </a:r>
            <a:r>
              <a:rPr lang="ja-JP" altLang="en-US" sz="1050" dirty="0">
                <a:latin typeface="HG丸ｺﾞｼｯｸM-PRO" panose="020F0600000000000000" pitchFamily="50" charset="-128"/>
                <a:ea typeface="HG丸ｺﾞｼｯｸM-PRO" panose="020F0600000000000000" pitchFamily="50" charset="-128"/>
              </a:rPr>
              <a:t>ＰＣ</a:t>
            </a:r>
            <a:r>
              <a:rPr lang="ja-JP" altLang="en-US" sz="1050" dirty="0" smtClean="0">
                <a:latin typeface="HG丸ｺﾞｼｯｸM-PRO" panose="020F0600000000000000" pitchFamily="50" charset="-128"/>
                <a:ea typeface="HG丸ｺﾞｼｯｸM-PRO" panose="020F0600000000000000" pitchFamily="50" charset="-128"/>
              </a:rPr>
              <a:t>より送信するため、受信可能なメールアドレスをお願いします）</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98203" y="9654824"/>
            <a:ext cx="7044467" cy="261610"/>
          </a:xfrm>
          <a:prstGeom prst="rect">
            <a:avLst/>
          </a:prstGeom>
          <a:noFill/>
        </p:spPr>
        <p:txBody>
          <a:bodyPr wrap="square" rtlCol="0">
            <a:spAutoFit/>
          </a:bodyPr>
          <a:lstStyle/>
          <a:p>
            <a:r>
              <a:rPr lang="ja-JP" altLang="en-US" sz="800" dirty="0" smtClean="0">
                <a:latin typeface="HG丸ｺﾞｼｯｸM-PRO" panose="020F0600000000000000" pitchFamily="50" charset="-128"/>
                <a:ea typeface="HG丸ｺﾞｼｯｸM-PRO" panose="020F0600000000000000" pitchFamily="50" charset="-128"/>
              </a:rPr>
              <a:t>問い合わせは　「まごころキッチン」プロジェクト事務局　</a:t>
            </a:r>
            <a:r>
              <a:rPr lang="en-US" altLang="ja-JP" sz="800" dirty="0" smtClean="0">
                <a:latin typeface="HG丸ｺﾞｼｯｸM-PRO" panose="020F0600000000000000" pitchFamily="50" charset="-128"/>
                <a:ea typeface="HG丸ｺﾞｼｯｸM-PRO" panose="020F0600000000000000" pitchFamily="50" charset="-128"/>
                <a:hlinkClick r:id="rId4"/>
              </a:rPr>
              <a:t>info.magokoro.kitchen@gmail.com</a:t>
            </a:r>
            <a:r>
              <a:rPr lang="ja-JP" altLang="en-US" sz="800" dirty="0" smtClean="0">
                <a:latin typeface="HG丸ｺﾞｼｯｸM-PRO" panose="020F0600000000000000" pitchFamily="50" charset="-128"/>
                <a:ea typeface="HG丸ｺﾞｼｯｸM-PRO" panose="020F0600000000000000" pitchFamily="50" charset="-128"/>
              </a:rPr>
              <a:t>　まで　　　　</a:t>
            </a:r>
            <a:r>
              <a:rPr lang="en-US" altLang="ja-JP" sz="1100" dirty="0" err="1" smtClean="0">
                <a:latin typeface="+mj-ea"/>
                <a:ea typeface="+mj-ea"/>
              </a:rPr>
              <a:t>magokoro.kitchen</a:t>
            </a:r>
            <a:endParaRPr lang="en-US" altLang="ja-JP" sz="1100" dirty="0" smtClean="0">
              <a:latin typeface="+mj-ea"/>
              <a:ea typeface="+mj-ea"/>
            </a:endParaRPr>
          </a:p>
        </p:txBody>
      </p:sp>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91" y="7551628"/>
            <a:ext cx="373012" cy="373012"/>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6891" y="7176806"/>
            <a:ext cx="333035" cy="333035"/>
          </a:xfrm>
          <a:prstGeom prst="rect">
            <a:avLst/>
          </a:prstGeom>
        </p:spPr>
      </p:pic>
      <p:sp>
        <p:nvSpPr>
          <p:cNvPr id="28" name="テキスト ボックス 27"/>
          <p:cNvSpPr txBox="1"/>
          <p:nvPr/>
        </p:nvSpPr>
        <p:spPr>
          <a:xfrm>
            <a:off x="5307950" y="7621937"/>
            <a:ext cx="1531095" cy="215444"/>
          </a:xfrm>
          <a:prstGeom prst="rect">
            <a:avLst/>
          </a:prstGeom>
          <a:noFill/>
        </p:spPr>
        <p:txBody>
          <a:bodyPr wrap="square" rtlCol="0">
            <a:spAutoFit/>
          </a:bodyPr>
          <a:lstStyle/>
          <a:p>
            <a:r>
              <a:rPr lang="ja-JP" altLang="en-US" sz="800" dirty="0" smtClean="0">
                <a:latin typeface="HG丸ｺﾞｼｯｸM-PRO" panose="020F0600000000000000" pitchFamily="50" charset="-128"/>
                <a:ea typeface="HG丸ｺﾞｼｯｸM-PRO" panose="020F0600000000000000" pitchFamily="50" charset="-128"/>
              </a:rPr>
              <a:t>ステッカーデザイン（防水）</a:t>
            </a:r>
            <a:endParaRPr lang="en-US" altLang="ja-JP" sz="800" dirty="0" smtClean="0">
              <a:latin typeface="HG丸ｺﾞｼｯｸM-PRO" panose="020F0600000000000000" pitchFamily="50" charset="-128"/>
              <a:ea typeface="HG丸ｺﾞｼｯｸM-PRO" panose="020F0600000000000000" pitchFamily="50" charset="-128"/>
            </a:endParaRPr>
          </a:p>
        </p:txBody>
      </p:sp>
      <p:pic>
        <p:nvPicPr>
          <p:cNvPr id="1028" name="Picture 4" descr="åç©ã®ã·ã§ãã®ã­ã£ã©ã¯ã¿ã¼ï¼ãããï¼"/>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02314" y="4410489"/>
            <a:ext cx="1162938" cy="1474146"/>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941742" y="7647126"/>
            <a:ext cx="3794629" cy="276999"/>
          </a:xfrm>
          <a:prstGeom prst="rect">
            <a:avLst/>
          </a:prstGeom>
          <a:noFill/>
        </p:spPr>
        <p:txBody>
          <a:bodyPr wrap="none" rtlCol="0">
            <a:spAutoFit/>
          </a:bodyPr>
          <a:lstStyle/>
          <a:p>
            <a:r>
              <a:rPr lang="ja-JP" altLang="en-US" sz="1200" b="1" u="sng" dirty="0" smtClean="0">
                <a:latin typeface="+mn-ea"/>
              </a:rPr>
              <a:t>ステッカーを店頭に貼ることで参加意思表示となります。</a:t>
            </a:r>
            <a:endParaRPr lang="en-US" altLang="ja-JP" sz="1200" b="1" u="sng" dirty="0" smtClean="0">
              <a:latin typeface="+mn-ea"/>
            </a:endParaRPr>
          </a:p>
        </p:txBody>
      </p:sp>
      <p:sp>
        <p:nvSpPr>
          <p:cNvPr id="33" name="テキスト ボックス 32"/>
          <p:cNvSpPr txBox="1"/>
          <p:nvPr/>
        </p:nvSpPr>
        <p:spPr>
          <a:xfrm>
            <a:off x="378845" y="5884635"/>
            <a:ext cx="6303329" cy="307777"/>
          </a:xfrm>
          <a:prstGeom prst="rect">
            <a:avLst/>
          </a:prstGeom>
          <a:noFill/>
        </p:spPr>
        <p:txBody>
          <a:bodyPr wrap="none" rtlCol="0">
            <a:spAutoFit/>
          </a:bodyPr>
          <a:lstStyle/>
          <a:p>
            <a:r>
              <a:rPr lang="ja-JP" altLang="en-US" sz="1400" u="sng"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400" u="sng" dirty="0" err="1"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まごごろ</a:t>
            </a:r>
            <a:r>
              <a:rPr lang="ja-JP" altLang="en-US" sz="1400" u="sng"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キッチン」は非常時に料理を「出来る範囲」で提供するプロジェクトです。</a:t>
            </a:r>
            <a:endParaRPr lang="en-US" altLang="ja-JP" sz="1400" u="sng"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36791" y="6304613"/>
            <a:ext cx="4884031" cy="738664"/>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このステッカーを貼ることで非常時に飲食ができるという意思を表明します。またネットワークを登録することで、今後ＷＥＢで登録店舗が確認することが出来たり、災害に備えるための情報や、非常時のレシピなどの情報も公開していく予定です。</a:t>
            </a:r>
            <a:endParaRPr lang="en-US" altLang="ja-JP" sz="1050" dirty="0" smtClean="0">
              <a:latin typeface="HG丸ｺﾞｼｯｸM-PRO" panose="020F0600000000000000" pitchFamily="50" charset="-128"/>
              <a:ea typeface="HG丸ｺﾞｼｯｸM-PRO" panose="020F0600000000000000" pitchFamily="50" charset="-128"/>
            </a:endParaRPr>
          </a:p>
        </p:txBody>
      </p:sp>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50999" y="6342312"/>
            <a:ext cx="1325563" cy="129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357832" y="9479168"/>
            <a:ext cx="4924240" cy="215444"/>
          </a:xfrm>
          <a:prstGeom prst="rect">
            <a:avLst/>
          </a:prstGeom>
          <a:noFill/>
        </p:spPr>
        <p:txBody>
          <a:bodyPr wrap="square" rtlCol="0">
            <a:spAutoFit/>
          </a:bodyPr>
          <a:lstStyle/>
          <a:p>
            <a:r>
              <a:rPr lang="ja-JP" altLang="en-US" sz="800" dirty="0" smtClean="0">
                <a:latin typeface="HG丸ｺﾞｼｯｸM-PRO" panose="020F0600000000000000" pitchFamily="50" charset="-128"/>
                <a:ea typeface="HG丸ｺﾞｼｯｸM-PRO" panose="020F0600000000000000" pitchFamily="50" charset="-128"/>
              </a:rPr>
              <a:t>活動例：防災や非常食のワークショップや勉強会などを予定しています。</a:t>
            </a:r>
            <a:endParaRPr lang="en-US" altLang="ja-JP" sz="800" dirty="0" smtClean="0">
              <a:latin typeface="HG丸ｺﾞｼｯｸM-PRO" panose="020F0600000000000000" pitchFamily="50" charset="-128"/>
              <a:ea typeface="HG丸ｺﾞｼｯｸM-PRO" panose="020F0600000000000000" pitchFamily="50" charset="-128"/>
            </a:endParaRPr>
          </a:p>
        </p:txBody>
      </p:sp>
      <p:pic>
        <p:nvPicPr>
          <p:cNvPr id="1029" name="Picture 5" descr="https://qr.quel.jp/tmp/5a07fe406c346645d540f429bf9e0b91.png?v=1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72074" y="8471208"/>
            <a:ext cx="993178" cy="9931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ããã§ã¤ã¹ããã¯ ãã¼ã¯ãã®ç»åæ¤ç´¢çµæ"/>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147743" y="9694612"/>
            <a:ext cx="194630" cy="194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52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56983" y="5824253"/>
            <a:ext cx="6343848" cy="30777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03" y="-7956"/>
            <a:ext cx="6876465" cy="18971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33CC"/>
              </a:solidFill>
            </a:endParaRPr>
          </a:p>
        </p:txBody>
      </p:sp>
      <p:sp>
        <p:nvSpPr>
          <p:cNvPr id="4" name="テキスト ボックス 3"/>
          <p:cNvSpPr txBox="1"/>
          <p:nvPr/>
        </p:nvSpPr>
        <p:spPr>
          <a:xfrm>
            <a:off x="263337" y="104081"/>
            <a:ext cx="6532558" cy="646331"/>
          </a:xfrm>
          <a:prstGeom prst="rect">
            <a:avLst/>
          </a:prstGeom>
          <a:noFill/>
        </p:spPr>
        <p:txBody>
          <a:bodyPr wrap="none" rtlCol="0">
            <a:spAutoFit/>
          </a:bodyPr>
          <a:lstStyle/>
          <a:p>
            <a:r>
              <a:rPr lang="en-US" altLang="ja-JP" dirty="0">
                <a:solidFill>
                  <a:schemeClr val="bg1"/>
                </a:solidFill>
                <a:latin typeface="HG創英角ｺﾞｼｯｸUB" panose="020B0909000000000000" pitchFamily="49" charset="-128"/>
                <a:ea typeface="HG創英角ｺﾞｼｯｸUB" panose="020B0909000000000000" pitchFamily="49" charset="-128"/>
              </a:rPr>
              <a:t>Prepare for "if.."</a:t>
            </a:r>
          </a:p>
          <a:p>
            <a:r>
              <a:rPr lang="en-US" altLang="ja-JP" dirty="0">
                <a:solidFill>
                  <a:schemeClr val="bg1"/>
                </a:solidFill>
                <a:latin typeface="HG創英角ｺﾞｼｯｸUB" panose="020B0909000000000000" pitchFamily="49" charset="-128"/>
                <a:ea typeface="HG創英角ｺﾞｼｯｸUB" panose="020B0909000000000000" pitchFamily="49" charset="-128"/>
              </a:rPr>
              <a:t>Emergency disaster food and drink provide shop network.</a:t>
            </a:r>
            <a:endParaRPr kumimoji="1" lang="ja-JP" altLang="en-US"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6" name="テキスト ボックス 5"/>
          <p:cNvSpPr txBox="1"/>
          <p:nvPr/>
        </p:nvSpPr>
        <p:spPr>
          <a:xfrm>
            <a:off x="263337" y="811967"/>
            <a:ext cx="6135013" cy="1077218"/>
          </a:xfrm>
          <a:prstGeom prst="rect">
            <a:avLst/>
          </a:prstGeom>
          <a:noFill/>
        </p:spPr>
        <p:txBody>
          <a:bodyPr wrap="none" rtlCol="0">
            <a:spAutoFit/>
          </a:bodyPr>
          <a:lstStyle/>
          <a:p>
            <a:r>
              <a:rPr lang="en-US" altLang="ja-JP" sz="3200" dirty="0">
                <a:solidFill>
                  <a:srgbClr val="FFFF00"/>
                </a:solidFill>
                <a:latin typeface="HG創英角ｺﾞｼｯｸUB" panose="020B0909000000000000" pitchFamily="49" charset="-128"/>
                <a:ea typeface="HG創英角ｺﾞｼｯｸUB" panose="020B0909000000000000" pitchFamily="49" charset="-128"/>
              </a:rPr>
              <a:t>Information of </a:t>
            </a:r>
            <a:r>
              <a:rPr lang="en-US" altLang="ja-JP" sz="3200" dirty="0" smtClean="0">
                <a:solidFill>
                  <a:srgbClr val="FFFF00"/>
                </a:solidFill>
                <a:latin typeface="HG創英角ｺﾞｼｯｸUB" panose="020B0909000000000000" pitchFamily="49" charset="-128"/>
                <a:ea typeface="HG創英角ｺﾞｼｯｸUB" panose="020B0909000000000000" pitchFamily="49" charset="-128"/>
              </a:rPr>
              <a:t>“</a:t>
            </a:r>
            <a:r>
              <a:rPr lang="en-US" altLang="ja-JP" sz="3200" dirty="0" err="1" smtClean="0">
                <a:solidFill>
                  <a:srgbClr val="FFFF00"/>
                </a:solidFill>
                <a:latin typeface="HG創英角ｺﾞｼｯｸUB" panose="020B0909000000000000" pitchFamily="49" charset="-128"/>
                <a:ea typeface="HG創英角ｺﾞｼｯｸUB" panose="020B0909000000000000" pitchFamily="49" charset="-128"/>
              </a:rPr>
              <a:t>magokoro</a:t>
            </a:r>
            <a:r>
              <a:rPr lang="en-US" altLang="ja-JP" sz="3200" dirty="0" smtClean="0">
                <a:solidFill>
                  <a:srgbClr val="FFFF00"/>
                </a:solidFill>
                <a:latin typeface="HG創英角ｺﾞｼｯｸUB" panose="020B0909000000000000" pitchFamily="49" charset="-128"/>
                <a:ea typeface="HG創英角ｺﾞｼｯｸUB" panose="020B0909000000000000" pitchFamily="49" charset="-128"/>
              </a:rPr>
              <a:t>”</a:t>
            </a:r>
          </a:p>
          <a:p>
            <a:r>
              <a:rPr lang="ja-JP" altLang="en-US" sz="3200" dirty="0">
                <a:solidFill>
                  <a:srgbClr val="FFFF00"/>
                </a:solidFill>
                <a:latin typeface="HG創英角ｺﾞｼｯｸUB" panose="020B0909000000000000" pitchFamily="49" charset="-128"/>
                <a:ea typeface="HG創英角ｺﾞｼｯｸUB" panose="020B0909000000000000" pitchFamily="49" charset="-128"/>
              </a:rPr>
              <a:t>　</a:t>
            </a:r>
            <a:r>
              <a:rPr lang="ja-JP" altLang="en-US" sz="3200" dirty="0" smtClean="0">
                <a:solidFill>
                  <a:srgbClr val="FFFF00"/>
                </a:solidFill>
                <a:latin typeface="HG創英角ｺﾞｼｯｸUB" panose="020B0909000000000000" pitchFamily="49" charset="-128"/>
                <a:ea typeface="HG創英角ｺﾞｼｯｸUB" panose="020B0909000000000000" pitchFamily="49" charset="-128"/>
              </a:rPr>
              <a:t>　　　　　</a:t>
            </a:r>
            <a:r>
              <a:rPr lang="en-US" altLang="ja-JP" sz="3200" dirty="0" smtClean="0">
                <a:solidFill>
                  <a:srgbClr val="FFFF00"/>
                </a:solidFill>
                <a:latin typeface="HG創英角ｺﾞｼｯｸUB" panose="020B0909000000000000" pitchFamily="49" charset="-128"/>
                <a:ea typeface="HG創英角ｺﾞｼｯｸUB" panose="020B0909000000000000" pitchFamily="49" charset="-128"/>
              </a:rPr>
              <a:t> </a:t>
            </a:r>
            <a:r>
              <a:rPr lang="en-US" altLang="ja-JP" sz="3200" dirty="0">
                <a:solidFill>
                  <a:srgbClr val="FFFF00"/>
                </a:solidFill>
                <a:latin typeface="HG創英角ｺﾞｼｯｸUB" panose="020B0909000000000000" pitchFamily="49" charset="-128"/>
                <a:ea typeface="HG創英角ｺﾞｼｯｸUB" panose="020B0909000000000000" pitchFamily="49" charset="-128"/>
              </a:rPr>
              <a:t>kitchen </a:t>
            </a:r>
            <a:r>
              <a:rPr lang="en-US" altLang="ja-JP" sz="3200" dirty="0" smtClean="0">
                <a:solidFill>
                  <a:srgbClr val="FFFF00"/>
                </a:solidFill>
                <a:latin typeface="HG創英角ｺﾞｼｯｸUB" panose="020B0909000000000000" pitchFamily="49" charset="-128"/>
                <a:ea typeface="HG創英角ｺﾞｼｯｸUB" panose="020B0909000000000000" pitchFamily="49" charset="-128"/>
              </a:rPr>
              <a:t>project.</a:t>
            </a:r>
            <a:endParaRPr lang="en-US" altLang="ja-JP" sz="3200" dirty="0" smtClean="0">
              <a:solidFill>
                <a:srgbClr val="FFFF00"/>
              </a:solidFill>
              <a:latin typeface="HG創英角ｺﾞｼｯｸUB" panose="020B0909000000000000" pitchFamily="49" charset="-128"/>
              <a:ea typeface="HG創英角ｺﾞｼｯｸUB" panose="020B0909000000000000" pitchFamily="49" charset="-128"/>
            </a:endParaRPr>
          </a:p>
        </p:txBody>
      </p:sp>
      <p:sp>
        <p:nvSpPr>
          <p:cNvPr id="7" name="テキスト ボックス 6"/>
          <p:cNvSpPr txBox="1"/>
          <p:nvPr/>
        </p:nvSpPr>
        <p:spPr>
          <a:xfrm>
            <a:off x="919926" y="7112490"/>
            <a:ext cx="4346062" cy="461665"/>
          </a:xfrm>
          <a:prstGeom prst="rect">
            <a:avLst/>
          </a:prstGeom>
          <a:noFill/>
        </p:spPr>
        <p:txBody>
          <a:bodyPr wrap="none" rtlCol="0">
            <a:spAutoFit/>
          </a:bodyPr>
          <a:lstStyle/>
          <a:p>
            <a:r>
              <a:rPr lang="en-US" altLang="ja-JP" sz="1200" b="1" u="sng" dirty="0">
                <a:latin typeface="+mn-ea"/>
              </a:rPr>
              <a:t>Participation fee:¥</a:t>
            </a:r>
            <a:r>
              <a:rPr lang="en-US" altLang="ja-JP" sz="1200" b="1" u="sng" dirty="0" smtClean="0">
                <a:latin typeface="+mn-ea"/>
              </a:rPr>
              <a:t>500</a:t>
            </a:r>
          </a:p>
          <a:p>
            <a:r>
              <a:rPr lang="ja-JP" altLang="en-US" sz="1200" dirty="0" smtClean="0">
                <a:latin typeface="+mn-ea"/>
              </a:rPr>
              <a:t>　</a:t>
            </a:r>
            <a:r>
              <a:rPr lang="en-US" altLang="ja-JP" sz="900" dirty="0">
                <a:latin typeface="+mn-ea"/>
              </a:rPr>
              <a:t>Sticker distribution Registration Network.(Network can be then checked on the web</a:t>
            </a:r>
            <a:r>
              <a:rPr lang="en-US" altLang="ja-JP" sz="900" dirty="0" smtClean="0">
                <a:latin typeface="+mn-ea"/>
              </a:rPr>
              <a:t>)</a:t>
            </a:r>
            <a:endParaRPr lang="en-US" altLang="ja-JP" sz="900" dirty="0">
              <a:latin typeface="+mn-ea"/>
            </a:endParaRPr>
          </a:p>
        </p:txBody>
      </p:sp>
      <p:sp>
        <p:nvSpPr>
          <p:cNvPr id="14" name="テキスト ボックス 13"/>
          <p:cNvSpPr txBox="1"/>
          <p:nvPr/>
        </p:nvSpPr>
        <p:spPr>
          <a:xfrm>
            <a:off x="586891" y="1973914"/>
            <a:ext cx="4185761" cy="830997"/>
          </a:xfrm>
          <a:prstGeom prst="rect">
            <a:avLst/>
          </a:prstGeom>
          <a:noFill/>
        </p:spPr>
        <p:txBody>
          <a:bodyPr wrap="none" rtlCol="0">
            <a:spAutoFit/>
          </a:bodyPr>
          <a:lstStyle/>
          <a:p>
            <a:r>
              <a:rPr lang="en-US" altLang="ja-JP" sz="2400" u="sng" dirty="0">
                <a:solidFill>
                  <a:srgbClr val="0070C0"/>
                </a:solidFill>
                <a:latin typeface="HG創英角ｺﾞｼｯｸUB" panose="020B0909000000000000" pitchFamily="49" charset="-128"/>
                <a:ea typeface="HG創英角ｺﾞｼｯｸUB" panose="020B0909000000000000" pitchFamily="49" charset="-128"/>
              </a:rPr>
              <a:t>Preparedness for disaster</a:t>
            </a:r>
            <a:r>
              <a:rPr lang="en-US" altLang="ja-JP" sz="2400" u="sng" dirty="0" smtClean="0">
                <a:solidFill>
                  <a:srgbClr val="0070C0"/>
                </a:solidFill>
                <a:latin typeface="HG創英角ｺﾞｼｯｸUB" panose="020B0909000000000000" pitchFamily="49" charset="-128"/>
                <a:ea typeface="HG創英角ｺﾞｼｯｸUB" panose="020B0909000000000000" pitchFamily="49" charset="-128"/>
              </a:rPr>
              <a:t>.</a:t>
            </a:r>
            <a:endParaRPr lang="en-US" altLang="ja-JP" sz="2400" u="sng" dirty="0">
              <a:solidFill>
                <a:srgbClr val="0070C0"/>
              </a:solidFill>
              <a:latin typeface="HG創英角ｺﾞｼｯｸUB" panose="020B0909000000000000" pitchFamily="49" charset="-128"/>
              <a:ea typeface="HG創英角ｺﾞｼｯｸUB" panose="020B0909000000000000" pitchFamily="49" charset="-128"/>
            </a:endParaRPr>
          </a:p>
          <a:p>
            <a:r>
              <a:rPr lang="en-US" altLang="ja-JP" sz="2400" u="sng" dirty="0">
                <a:solidFill>
                  <a:srgbClr val="0070C0"/>
                </a:solidFill>
                <a:latin typeface="HG創英角ｺﾞｼｯｸUB" panose="020B0909000000000000" pitchFamily="49" charset="-128"/>
                <a:ea typeface="HG創英角ｺﾞｼｯｸUB" panose="020B0909000000000000" pitchFamily="49" charset="-128"/>
              </a:rPr>
              <a:t>The things what we can do.</a:t>
            </a:r>
          </a:p>
        </p:txBody>
      </p:sp>
      <p:sp>
        <p:nvSpPr>
          <p:cNvPr id="15" name="正方形/長方形 14"/>
          <p:cNvSpPr/>
          <p:nvPr/>
        </p:nvSpPr>
        <p:spPr>
          <a:xfrm>
            <a:off x="339671" y="8113757"/>
            <a:ext cx="6251997" cy="155289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34805" y="2948585"/>
            <a:ext cx="5792075" cy="2677656"/>
          </a:xfrm>
          <a:prstGeom prst="rect">
            <a:avLst/>
          </a:prstGeom>
          <a:noFill/>
        </p:spPr>
        <p:txBody>
          <a:bodyPr wrap="square" rtlCol="0">
            <a:spAutoFit/>
          </a:bodyPr>
          <a:lstStyle/>
          <a:p>
            <a:r>
              <a:rPr lang="en-US" altLang="ja-JP" sz="1050" dirty="0" err="1">
                <a:latin typeface="HG丸ｺﾞｼｯｸM-PRO" panose="020F0600000000000000" pitchFamily="50" charset="-128"/>
                <a:ea typeface="HG丸ｺﾞｼｯｸM-PRO" panose="020F0600000000000000" pitchFamily="50" charset="-128"/>
              </a:rPr>
              <a:t>apan</a:t>
            </a:r>
            <a:r>
              <a:rPr lang="en-US" altLang="ja-JP" sz="1050" dirty="0">
                <a:latin typeface="HG丸ｺﾞｼｯｸM-PRO" panose="020F0600000000000000" pitchFamily="50" charset="-128"/>
                <a:ea typeface="HG丸ｺﾞｼｯｸM-PRO" panose="020F0600000000000000" pitchFamily="50" charset="-128"/>
              </a:rPr>
              <a:t> has a high chance of encountering a natural disaster. We're unable to know when we face a difficult situation during our routine life.</a:t>
            </a:r>
          </a:p>
          <a:p>
            <a:endParaRPr lang="en-US" altLang="ja-JP" sz="1050" dirty="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In the case of stopped traffic, no plumbing, or electricity; Our heart will weaken.</a:t>
            </a:r>
          </a:p>
          <a:p>
            <a:endParaRPr lang="en-US" altLang="ja-JP" sz="1050" dirty="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There are some shelters, but if the people can't get there, what can we, as restaurants, do for them?</a:t>
            </a:r>
          </a:p>
          <a:p>
            <a:endParaRPr lang="en-US" altLang="ja-JP" sz="1050" dirty="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"Let's eat together! There's no help to remain food in this disaster.</a:t>
            </a:r>
          </a:p>
          <a:p>
            <a:r>
              <a:rPr lang="en-US" altLang="ja-JP" sz="1050" dirty="0">
                <a:latin typeface="HG丸ｺﾞｼｯｸM-PRO" panose="020F0600000000000000" pitchFamily="50" charset="-128"/>
                <a:ea typeface="HG丸ｺﾞｼｯｸM-PRO" panose="020F0600000000000000" pitchFamily="50" charset="-128"/>
              </a:rPr>
              <a:t>Some will be helped with a little heartfelt.</a:t>
            </a:r>
          </a:p>
          <a:p>
            <a:r>
              <a:rPr lang="en-US" altLang="ja-JP" sz="1050" dirty="0">
                <a:latin typeface="HG丸ｺﾞｼｯｸM-PRO" panose="020F0600000000000000" pitchFamily="50" charset="-128"/>
                <a:ea typeface="HG丸ｺﾞｼｯｸM-PRO" panose="020F0600000000000000" pitchFamily="50" charset="-128"/>
              </a:rPr>
              <a:t>Don't Isolate, YOU'RE NOT ALONE"</a:t>
            </a:r>
          </a:p>
          <a:p>
            <a:endParaRPr lang="en-US" altLang="ja-JP" sz="1050" dirty="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We can provide relief of the heart. Although, the restaurants have limits to their help, we will still provide the necessary things to the people who need it. We put the heart in the word heartfelt. We are named... </a:t>
            </a:r>
            <a:endParaRPr lang="en-US" altLang="ja-JP" sz="1050" dirty="0" smtClean="0">
              <a:latin typeface="HG丸ｺﾞｼｯｸM-PRO" panose="020F0600000000000000" pitchFamily="50" charset="-128"/>
              <a:ea typeface="HG丸ｺﾞｼｯｸM-PRO" panose="020F0600000000000000" pitchFamily="50" charset="-128"/>
            </a:endParaRPr>
          </a:p>
          <a:p>
            <a:r>
              <a:rPr lang="en-US" altLang="ja-JP" sz="1050" dirty="0" smtClean="0">
                <a:latin typeface="HG丸ｺﾞｼｯｸM-PRO" panose="020F0600000000000000" pitchFamily="50" charset="-128"/>
                <a:ea typeface="HG丸ｺﾞｼｯｸM-PRO" panose="020F0600000000000000" pitchFamily="50" charset="-128"/>
              </a:rPr>
              <a:t>“”</a:t>
            </a:r>
            <a:r>
              <a:rPr lang="en-US" altLang="ja-JP" sz="1050" dirty="0" err="1" smtClean="0">
                <a:latin typeface="HG丸ｺﾞｼｯｸM-PRO" panose="020F0600000000000000" pitchFamily="50" charset="-128"/>
                <a:ea typeface="HG丸ｺﾞｼｯｸM-PRO" panose="020F0600000000000000" pitchFamily="50" charset="-128"/>
              </a:rPr>
              <a:t>magokoro</a:t>
            </a:r>
            <a:r>
              <a:rPr lang="en-US" altLang="ja-JP" sz="1050" dirty="0" smtClean="0">
                <a:latin typeface="HG丸ｺﾞｼｯｸM-PRO" panose="020F0600000000000000" pitchFamily="50" charset="-128"/>
                <a:ea typeface="HG丸ｺﾞｼｯｸM-PRO" panose="020F0600000000000000" pitchFamily="50" charset="-128"/>
              </a:rPr>
              <a:t>”(Heartfelt) </a:t>
            </a:r>
            <a:r>
              <a:rPr lang="en-US" altLang="ja-JP" sz="1050" dirty="0">
                <a:latin typeface="HG丸ｺﾞｼｯｸM-PRO" panose="020F0600000000000000" pitchFamily="50" charset="-128"/>
                <a:ea typeface="HG丸ｺﾞｼｯｸM-PRO" panose="020F0600000000000000" pitchFamily="50" charset="-128"/>
              </a:rPr>
              <a:t>Kitchen Project"</a:t>
            </a:r>
          </a:p>
        </p:txBody>
      </p:sp>
      <p:sp>
        <p:nvSpPr>
          <p:cNvPr id="16" name="正方形/長方形 15"/>
          <p:cNvSpPr/>
          <p:nvPr/>
        </p:nvSpPr>
        <p:spPr>
          <a:xfrm>
            <a:off x="339672" y="7989052"/>
            <a:ext cx="6251996" cy="4484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05549" y="8044000"/>
            <a:ext cx="5791137" cy="338554"/>
          </a:xfrm>
          <a:prstGeom prst="rect">
            <a:avLst/>
          </a:prstGeom>
          <a:noFill/>
        </p:spPr>
        <p:txBody>
          <a:bodyPr wrap="none" rtlCol="0">
            <a:spAutoFit/>
          </a:bodyPr>
          <a:lstStyle/>
          <a:p>
            <a:r>
              <a:rPr lang="en-US" altLang="ja-JP" sz="1600" dirty="0">
                <a:solidFill>
                  <a:srgbClr val="FFFF00"/>
                </a:solidFill>
                <a:latin typeface="+mj-lt"/>
                <a:ea typeface="HG創英角ｺﾞｼｯｸUB" panose="020B0909000000000000" pitchFamily="49" charset="-128"/>
              </a:rPr>
              <a:t>Please register the participation registration from the following form</a:t>
            </a:r>
            <a:endParaRPr kumimoji="1" lang="ja-JP" altLang="en-US" sz="1600" dirty="0">
              <a:solidFill>
                <a:schemeClr val="bg1"/>
              </a:solidFill>
              <a:latin typeface="+mj-lt"/>
              <a:ea typeface="HG創英角ｺﾞｼｯｸUB" panose="020B0909000000000000" pitchFamily="49" charset="-128"/>
            </a:endParaRPr>
          </a:p>
        </p:txBody>
      </p:sp>
      <p:pic>
        <p:nvPicPr>
          <p:cNvPr id="19" name="図 18"/>
          <p:cNvPicPr>
            <a:picLocks noChangeAspect="1"/>
          </p:cNvPicPr>
          <p:nvPr/>
        </p:nvPicPr>
        <p:blipFill>
          <a:blip r:embed="rId3"/>
          <a:stretch>
            <a:fillRect/>
          </a:stretch>
        </p:blipFill>
        <p:spPr>
          <a:xfrm>
            <a:off x="5572074" y="9475009"/>
            <a:ext cx="520565" cy="154978"/>
          </a:xfrm>
          <a:prstGeom prst="rect">
            <a:avLst/>
          </a:prstGeom>
        </p:spPr>
      </p:pic>
      <p:sp>
        <p:nvSpPr>
          <p:cNvPr id="25" name="テキスト ボックス 24"/>
          <p:cNvSpPr txBox="1"/>
          <p:nvPr/>
        </p:nvSpPr>
        <p:spPr>
          <a:xfrm>
            <a:off x="418133" y="8441079"/>
            <a:ext cx="4924240" cy="1223412"/>
          </a:xfrm>
          <a:prstGeom prst="rect">
            <a:avLst/>
          </a:prstGeom>
          <a:noFill/>
        </p:spPr>
        <p:txBody>
          <a:bodyPr wrap="square" rtlCol="0">
            <a:spAutoFit/>
          </a:bodyPr>
          <a:lstStyle/>
          <a:p>
            <a:r>
              <a:rPr lang="en-US" altLang="ja-JP" sz="1050" dirty="0"/>
              <a:t>"A participation registration form" is displayed when you read the QR code on the right</a:t>
            </a:r>
            <a:r>
              <a:rPr lang="en-US" altLang="ja-JP" sz="1050" dirty="0" smtClean="0"/>
              <a:t>.</a:t>
            </a:r>
            <a:r>
              <a:rPr lang="en-US" altLang="ja-JP" sz="1050" dirty="0"/>
              <a:t/>
            </a:r>
            <a:br>
              <a:rPr lang="en-US" altLang="ja-JP" sz="1050" dirty="0"/>
            </a:br>
            <a:r>
              <a:rPr lang="en-US" altLang="ja-JP" sz="1050" dirty="0"/>
              <a:t>Please fill in the blanks, an e-mail address, a store name, name, each contact information</a:t>
            </a:r>
            <a:r>
              <a:rPr lang="en-US" altLang="ja-JP" sz="1050" dirty="0" smtClean="0"/>
              <a:t>.</a:t>
            </a:r>
            <a:r>
              <a:rPr lang="en-US" altLang="ja-JP" sz="1050" dirty="0"/>
              <a:t/>
            </a:r>
            <a:br>
              <a:rPr lang="en-US" altLang="ja-JP" sz="1050" dirty="0"/>
            </a:br>
            <a:r>
              <a:rPr lang="en-US" altLang="ja-JP" sz="1050" dirty="0"/>
              <a:t>"We'll send a </a:t>
            </a:r>
            <a:r>
              <a:rPr lang="en-US" altLang="ja-JP" sz="1050" dirty="0" err="1"/>
              <a:t>messege</a:t>
            </a:r>
            <a:r>
              <a:rPr lang="en-US" altLang="ja-JP" sz="1050" dirty="0"/>
              <a:t> from PC, please fill in an active e-mail."</a:t>
            </a:r>
            <a:br>
              <a:rPr lang="en-US" altLang="ja-JP" sz="1050" dirty="0"/>
            </a:br>
            <a:r>
              <a:rPr lang="en-US" altLang="ja-JP" sz="1050" dirty="0"/>
              <a:t/>
            </a:r>
            <a:br>
              <a:rPr lang="en-US" altLang="ja-JP" sz="1050" dirty="0"/>
            </a:br>
            <a:r>
              <a:rPr lang="en-US" altLang="ja-JP" sz="1050" dirty="0"/>
              <a:t>Activity </a:t>
            </a:r>
            <a:r>
              <a:rPr lang="en-US" altLang="ja-JP" sz="1050" dirty="0" smtClean="0"/>
              <a:t>example</a:t>
            </a:r>
            <a:r>
              <a:rPr lang="en-US" altLang="ja-JP" sz="1050" dirty="0"/>
              <a:t/>
            </a:r>
            <a:br>
              <a:rPr lang="en-US" altLang="ja-JP" sz="1050" dirty="0"/>
            </a:br>
            <a:r>
              <a:rPr lang="en-US" altLang="ja-JP" sz="1050" dirty="0"/>
              <a:t>We plan a workshop or the study session of emergency food and disaster prevention</a:t>
            </a:r>
            <a:r>
              <a:rPr lang="en-US" altLang="ja-JP" sz="1050" dirty="0" smtClean="0"/>
              <a:t>.</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356983" y="9659779"/>
            <a:ext cx="7044467" cy="246221"/>
          </a:xfrm>
          <a:prstGeom prst="rect">
            <a:avLst/>
          </a:prstGeom>
          <a:noFill/>
        </p:spPr>
        <p:txBody>
          <a:bodyPr wrap="square" rtlCol="0">
            <a:spAutoFit/>
          </a:bodyPr>
          <a:lstStyle/>
          <a:p>
            <a:r>
              <a:rPr lang="en-US" altLang="ja-JP" sz="800" dirty="0"/>
              <a:t>Inquiry </a:t>
            </a:r>
            <a:r>
              <a:rPr lang="en-US" altLang="ja-JP" sz="800" dirty="0" smtClean="0"/>
              <a:t>“Heartfelt </a:t>
            </a:r>
            <a:r>
              <a:rPr lang="en-US" altLang="ja-JP" sz="800" dirty="0" err="1" smtClean="0"/>
              <a:t>kitchen”project</a:t>
            </a:r>
            <a:r>
              <a:rPr lang="en-US" altLang="ja-JP" sz="800" dirty="0" smtClean="0"/>
              <a:t> secretariat</a:t>
            </a:r>
            <a:r>
              <a:rPr lang="en-US" altLang="ja-JP" sz="800" b="1" dirty="0" smtClean="0"/>
              <a:t>.</a:t>
            </a:r>
            <a:r>
              <a:rPr lang="en-US" altLang="ja-JP" sz="800" b="1" dirty="0"/>
              <a:t> </a:t>
            </a:r>
            <a:r>
              <a:rPr lang="en-US" altLang="ja-JP" sz="800" b="1" dirty="0" smtClean="0"/>
              <a:t>  </a:t>
            </a:r>
            <a:r>
              <a:rPr lang="en-US" altLang="ja-JP" sz="1000" b="1" dirty="0" smtClean="0"/>
              <a:t>info.magokorokitchen@gmail.com</a:t>
            </a:r>
            <a:r>
              <a:rPr lang="en-US" altLang="ja-JP" sz="800" dirty="0" smtClean="0"/>
              <a:t>‬</a:t>
            </a:r>
            <a:r>
              <a:rPr lang="ja-JP" altLang="en-US" sz="800" dirty="0" smtClean="0"/>
              <a:t>　　　　　　</a:t>
            </a:r>
            <a:r>
              <a:rPr lang="en-US" altLang="ja-JP" sz="800" dirty="0" smtClean="0"/>
              <a:t> </a:t>
            </a:r>
            <a:r>
              <a:rPr lang="en-US" altLang="ja-JP" sz="800" dirty="0" err="1" smtClean="0"/>
              <a:t>facebook</a:t>
            </a:r>
            <a:r>
              <a:rPr lang="en-US" altLang="ja-JP" sz="800" dirty="0"/>
              <a:t>: </a:t>
            </a:r>
            <a:r>
              <a:rPr lang="en-US" altLang="ja-JP" sz="800" dirty="0" smtClean="0"/>
              <a:t> </a:t>
            </a:r>
            <a:r>
              <a:rPr lang="en-US" altLang="ja-JP" sz="1000" b="1" dirty="0" err="1" smtClean="0"/>
              <a:t>magokoro.kitchen</a:t>
            </a:r>
            <a:endParaRPr lang="en-US" altLang="ja-JP" sz="1000" b="1" dirty="0"/>
          </a:p>
        </p:txBody>
      </p:sp>
      <p:pic>
        <p:nvPicPr>
          <p:cNvPr id="30" name="図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91" y="7551628"/>
            <a:ext cx="373012" cy="373012"/>
          </a:xfrm>
          <a:prstGeom prst="rect">
            <a:avLst/>
          </a:prstGeom>
        </p:spPr>
      </p:pic>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91" y="7176806"/>
            <a:ext cx="333035" cy="333035"/>
          </a:xfrm>
          <a:prstGeom prst="rect">
            <a:avLst/>
          </a:prstGeom>
        </p:spPr>
      </p:pic>
      <p:sp>
        <p:nvSpPr>
          <p:cNvPr id="28" name="テキスト ボックス 27"/>
          <p:cNvSpPr txBox="1"/>
          <p:nvPr/>
        </p:nvSpPr>
        <p:spPr>
          <a:xfrm>
            <a:off x="5563216" y="7609280"/>
            <a:ext cx="1531095" cy="215444"/>
          </a:xfrm>
          <a:prstGeom prst="rect">
            <a:avLst/>
          </a:prstGeom>
          <a:noFill/>
        </p:spPr>
        <p:txBody>
          <a:bodyPr wrap="square" rtlCol="0">
            <a:spAutoFit/>
          </a:bodyPr>
          <a:lstStyle/>
          <a:p>
            <a:r>
              <a:rPr lang="en-US" altLang="ja-JP" sz="800" dirty="0" smtClean="0">
                <a:latin typeface="+mn-ea"/>
              </a:rPr>
              <a:t>Sticker </a:t>
            </a:r>
            <a:r>
              <a:rPr lang="en-US" altLang="ja-JP" sz="800" dirty="0"/>
              <a:t>design</a:t>
            </a:r>
            <a:endParaRPr lang="en-US" altLang="ja-JP" sz="800" dirty="0" smtClean="0">
              <a:latin typeface="HG丸ｺﾞｼｯｸM-PRO" panose="020F0600000000000000" pitchFamily="50" charset="-128"/>
              <a:ea typeface="HG丸ｺﾞｼｯｸM-PRO" panose="020F0600000000000000" pitchFamily="50" charset="-128"/>
            </a:endParaRPr>
          </a:p>
        </p:txBody>
      </p:sp>
      <p:pic>
        <p:nvPicPr>
          <p:cNvPr id="1028" name="Picture 4" descr="åç©ã®ã·ã§ãã®ã­ã£ã©ã¯ã¿ã¼ï¼ãããï¼"/>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63807" y="3654530"/>
            <a:ext cx="1055939" cy="1338514"/>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941742" y="7647126"/>
            <a:ext cx="4208203" cy="276999"/>
          </a:xfrm>
          <a:prstGeom prst="rect">
            <a:avLst/>
          </a:prstGeom>
          <a:noFill/>
        </p:spPr>
        <p:txBody>
          <a:bodyPr wrap="none" rtlCol="0">
            <a:spAutoFit/>
          </a:bodyPr>
          <a:lstStyle/>
          <a:p>
            <a:r>
              <a:rPr lang="en-US" altLang="ja-JP" sz="1200" b="1" u="sng" dirty="0">
                <a:latin typeface="+mn-ea"/>
              </a:rPr>
              <a:t>Putting a sticker on the store  is a declaration of participation</a:t>
            </a:r>
            <a:endParaRPr lang="en-US" altLang="ja-JP" sz="1200" b="1" u="sng" dirty="0" smtClean="0">
              <a:latin typeface="+mn-ea"/>
            </a:endParaRPr>
          </a:p>
        </p:txBody>
      </p:sp>
      <p:sp>
        <p:nvSpPr>
          <p:cNvPr id="33" name="テキスト ボックス 32"/>
          <p:cNvSpPr txBox="1"/>
          <p:nvPr/>
        </p:nvSpPr>
        <p:spPr>
          <a:xfrm>
            <a:off x="356983" y="5855031"/>
            <a:ext cx="6503703" cy="276999"/>
          </a:xfrm>
          <a:prstGeom prst="rect">
            <a:avLst/>
          </a:prstGeom>
          <a:noFill/>
        </p:spPr>
        <p:txBody>
          <a:bodyPr wrap="none" rtlCol="0">
            <a:spAutoFit/>
          </a:bodyPr>
          <a:lstStyle/>
          <a:p>
            <a:r>
              <a:rPr lang="en-US" altLang="ja-JP" sz="1200" u="sng" dirty="0">
                <a:solidFill>
                  <a:schemeClr val="accent1">
                    <a:lumMod val="75000"/>
                  </a:schemeClr>
                </a:solidFill>
                <a:latin typeface="HGP創英角ｺﾞｼｯｸUB" panose="020B0900000000000000" pitchFamily="50" charset="-128"/>
                <a:ea typeface="HGP創英角ｺﾞｼｯｸUB" panose="020B0900000000000000" pitchFamily="50" charset="-128"/>
              </a:rPr>
              <a:t>The </a:t>
            </a:r>
            <a:r>
              <a:rPr lang="en-US" altLang="ja-JP" sz="1200" u="sng" dirty="0" err="1"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magokoro</a:t>
            </a:r>
            <a:r>
              <a:rPr lang="en-US" altLang="ja-JP" sz="1200" u="sng"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(heartfelt) </a:t>
            </a:r>
            <a:r>
              <a:rPr lang="en-US" altLang="ja-JP" sz="1200" u="sng" dirty="0">
                <a:solidFill>
                  <a:schemeClr val="accent1">
                    <a:lumMod val="75000"/>
                  </a:schemeClr>
                </a:solidFill>
                <a:latin typeface="HGP創英角ｺﾞｼｯｸUB" panose="020B0900000000000000" pitchFamily="50" charset="-128"/>
                <a:ea typeface="HGP創英角ｺﾞｼｯｸUB" panose="020B0900000000000000" pitchFamily="50" charset="-128"/>
              </a:rPr>
              <a:t>kitchen is a project to offer as far as we offer a dish in emergency.</a:t>
            </a:r>
            <a:endParaRPr lang="en-US" altLang="ja-JP" sz="1200" u="sng"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36791" y="6212244"/>
            <a:ext cx="4884031" cy="900246"/>
          </a:xfrm>
          <a:prstGeom prst="rect">
            <a:avLst/>
          </a:prstGeom>
          <a:noFill/>
        </p:spPr>
        <p:txBody>
          <a:bodyPr wrap="square" rtlCol="0">
            <a:spAutoFit/>
          </a:bodyPr>
          <a:lstStyle/>
          <a:p>
            <a:r>
              <a:rPr lang="en-US" altLang="ja-JP" sz="1050" dirty="0">
                <a:latin typeface="HG丸ｺﾞｼｯｸM-PRO" panose="020F0600000000000000" pitchFamily="50" charset="-128"/>
                <a:ea typeface="HG丸ｺﾞｼｯｸM-PRO" panose="020F0600000000000000" pitchFamily="50" charset="-128"/>
              </a:rPr>
              <a:t>We express intention to be able to eat and drink in emergency by putting this sticker</a:t>
            </a:r>
            <a:r>
              <a:rPr lang="en-US" altLang="ja-JP" sz="1050" dirty="0" smtClean="0">
                <a:latin typeface="HG丸ｺﾞｼｯｸM-PRO" panose="020F0600000000000000" pitchFamily="50" charset="-128"/>
                <a:ea typeface="HG丸ｺﾞｼｯｸM-PRO" panose="020F0600000000000000" pitchFamily="50" charset="-128"/>
              </a:rPr>
              <a:t>.</a:t>
            </a:r>
            <a:endParaRPr lang="en-US" altLang="ja-JP" sz="1050" dirty="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In addition, we can confirm the </a:t>
            </a:r>
            <a:r>
              <a:rPr lang="en-US" altLang="ja-JP" sz="1050" dirty="0" err="1">
                <a:latin typeface="HG丸ｺﾞｼｯｸM-PRO" panose="020F0600000000000000" pitchFamily="50" charset="-128"/>
                <a:ea typeface="HG丸ｺﾞｼｯｸM-PRO" panose="020F0600000000000000" pitchFamily="50" charset="-128"/>
              </a:rPr>
              <a:t>registrated</a:t>
            </a:r>
            <a:r>
              <a:rPr lang="en-US" altLang="ja-JP" sz="1050" dirty="0">
                <a:latin typeface="HG丸ｺﾞｼｯｸM-PRO" panose="020F0600000000000000" pitchFamily="50" charset="-128"/>
                <a:ea typeface="HG丸ｺﾞｼｯｸM-PRO" panose="020F0600000000000000" pitchFamily="50" charset="-128"/>
              </a:rPr>
              <a:t> store on the web, show the information such as to prepare for a disaster, or show the recipe in emergency</a:t>
            </a:r>
            <a:r>
              <a:rPr lang="en-US" altLang="ja-JP"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p:txBody>
      </p:sp>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50999" y="6342312"/>
            <a:ext cx="1325563" cy="129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https://qr.quel.jp/tmp/5a07fe406c346645d540f429bf9e0b91.png?v=1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3216" y="8486828"/>
            <a:ext cx="993178" cy="9931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ããã§ã¤ã¹ããã¯ ãã¼ã¯ãã®ç»åæ¤ç´¢çµæ"/>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75281" y="9692890"/>
            <a:ext cx="194630" cy="194630"/>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p:cNvSpPr txBox="1"/>
          <p:nvPr/>
        </p:nvSpPr>
        <p:spPr>
          <a:xfrm>
            <a:off x="5997490" y="9437082"/>
            <a:ext cx="458780" cy="230832"/>
          </a:xfrm>
          <a:prstGeom prst="rect">
            <a:avLst/>
          </a:prstGeom>
          <a:noFill/>
        </p:spPr>
        <p:txBody>
          <a:bodyPr wrap="none" rtlCol="0">
            <a:spAutoFit/>
          </a:bodyPr>
          <a:lstStyle/>
          <a:p>
            <a:r>
              <a:rPr lang="en-US" altLang="ja-JP" sz="900" dirty="0"/>
              <a:t>forms</a:t>
            </a:r>
            <a:endParaRPr lang="en-US" altLang="ja-JP" sz="900" dirty="0">
              <a:latin typeface="+mn-ea"/>
            </a:endParaRPr>
          </a:p>
        </p:txBody>
      </p:sp>
    </p:spTree>
    <p:extLst>
      <p:ext uri="{BB962C8B-B14F-4D97-AF65-F5344CB8AC3E}">
        <p14:creationId xmlns:p14="http://schemas.microsoft.com/office/powerpoint/2010/main" val="5590029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192</TotalTime>
  <Words>726</Words>
  <Application>Microsoft Office PowerPoint</Application>
  <PresentationFormat>A4 210 x 297 mm</PresentationFormat>
  <Paragraphs>67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yoideli</dc:creator>
  <cp:lastModifiedBy>yoideli</cp:lastModifiedBy>
  <cp:revision>16</cp:revision>
  <dcterms:created xsi:type="dcterms:W3CDTF">2018-01-18T11:53:15Z</dcterms:created>
  <dcterms:modified xsi:type="dcterms:W3CDTF">2018-07-29T14:19:43Z</dcterms:modified>
</cp:coreProperties>
</file>