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22"/>
  </p:notesMasterIdLst>
  <p:handoutMasterIdLst>
    <p:handoutMasterId r:id="rId23"/>
  </p:handoutMasterIdLst>
  <p:sldIdLst>
    <p:sldId id="318" r:id="rId2"/>
    <p:sldId id="319" r:id="rId3"/>
    <p:sldId id="299" r:id="rId4"/>
    <p:sldId id="322" r:id="rId5"/>
    <p:sldId id="345" r:id="rId6"/>
    <p:sldId id="347" r:id="rId7"/>
    <p:sldId id="349" r:id="rId8"/>
    <p:sldId id="373" r:id="rId9"/>
    <p:sldId id="374" r:id="rId10"/>
    <p:sldId id="354" r:id="rId11"/>
    <p:sldId id="358" r:id="rId12"/>
    <p:sldId id="346" r:id="rId13"/>
    <p:sldId id="350" r:id="rId14"/>
    <p:sldId id="377" r:id="rId15"/>
    <p:sldId id="355" r:id="rId16"/>
    <p:sldId id="376" r:id="rId17"/>
    <p:sldId id="378" r:id="rId18"/>
    <p:sldId id="303" r:id="rId19"/>
    <p:sldId id="370" r:id="rId20"/>
    <p:sldId id="371" r:id="rId21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86E"/>
    <a:srgbClr val="FE761A"/>
    <a:srgbClr val="99FF66"/>
    <a:srgbClr val="006600"/>
    <a:srgbClr val="B7DB45"/>
    <a:srgbClr val="CC33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7" autoAdjust="0"/>
    <p:restoredTop sz="94737" autoAdjust="0"/>
  </p:normalViewPr>
  <p:slideViewPr>
    <p:cSldViewPr>
      <p:cViewPr>
        <p:scale>
          <a:sx n="100" d="100"/>
          <a:sy n="100" d="100"/>
        </p:scale>
        <p:origin x="7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AFF8B8E-0FB0-437F-B811-AF67F9A828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0750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696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A412200-825E-497B-BC8D-2E71CC0A2E48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7362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969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1826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0748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10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7425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80922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795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321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C4D1E-5F92-29E5-73A5-7BD02CA2E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A6F6A41-67AD-01B5-97B5-E8CB7AC545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0ABFD1-C4E8-850C-F042-9091FA338F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33BE4A-9432-6C91-6F98-D137FABBAA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BDEC48-0DF0-B088-F920-F9BACDD81A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9168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827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777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7591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46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25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93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548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99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87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4595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412200-825E-497B-BC8D-2E71CC0A2E48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674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947191-6A1E-4C94-9A41-32E193C6CDE0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8" name="直線コネクタ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2" name="直線コネクタ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4" name="円/楕円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円/楕円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837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61E3-62BC-4D89-B4A0-1978303E8EC3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42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049F-DB6F-4FD4-9322-6FEC4802C434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20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7C957FB-06AF-4DB1-8A06-ED0F87729F08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7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1A3E176-BBC4-41EA-A03B-41A5FFA3F2AF}" type="datetime1">
              <a:rPr kumimoji="1" lang="ja-JP" altLang="en-US" smtClean="0">
                <a:solidFill>
                  <a:srgbClr val="FFF39D"/>
                </a:solidFill>
              </a:rPr>
              <a:t>2025/5/29</a:t>
            </a:fld>
            <a:endParaRPr kumimoji="1" lang="ja-JP" altLang="en-US">
              <a:solidFill>
                <a:srgbClr val="FFF39D"/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1" lang="ja-JP" altLang="en-US">
              <a:solidFill>
                <a:srgbClr val="FFF39D"/>
              </a:solidFill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4" name="直線コネクタ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5" name="直線コネクタ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7" name="直線コネクタ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9" name="円/楕円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0" name="円/楕円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1" name="円/楕円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2" name="円/楕円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円/楕円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6" name="直線コネクタ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32582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F9E0-5E0A-4F24-ACE6-B5C1C2942BE9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165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99170-44ED-499B-9793-F17D16C4DA15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12" name="テキスト プレースホル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14" name="テキスト プレースホル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9294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EF5FEA-FD30-4760-B4F4-9EF146CB3049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6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70A47-4B0D-4A7F-A4A3-5ECE6900271E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018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8" name="直線コネクタ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3" name="直線コネクタ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8" name="コンテンツ プレースホル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ja-JP" altLang="en-US"/>
              <a:t>マスタ テキストの書式設定</a:t>
            </a:r>
          </a:p>
          <a:p>
            <a:pPr lvl="1" eaLnBrk="1" latinLnBrk="0" hangingPunct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 eaLnBrk="1" latinLnBrk="0" hangingPunct="1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 eaLnBrk="1" latinLnBrk="0" hangingPunct="1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 eaLnBrk="1" latinLnBrk="0" hangingPunct="1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kumimoji="0" lang="en-US"/>
          </a:p>
        </p:txBody>
      </p:sp>
      <p:sp>
        <p:nvSpPr>
          <p:cNvPr id="21" name="日付プレースホル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54AE4F-9232-42EB-A8EB-A1945E00B5F1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22" name="スライド番号プレースホル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3" name="フッター プレースホル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03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ja-JP" altLang="en-US"/>
              <a:t>アイコンをクリックして図を追加</a:t>
            </a:r>
            <a:endParaRPr kumimoji="0" lang="en-US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</p:txBody>
      </p:sp>
      <p:sp>
        <p:nvSpPr>
          <p:cNvPr id="10" name="直線コネクタ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2" name="直線コネクタ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9" name="直線コネクタ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0" name="直線コネクタ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6FCC31E-A8B7-4675-A5AC-D5E0DDEF44E3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21" name="フッター プレースホル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1" lang="ja-JP" alt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40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コネクタ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ja-JP" altLang="en-US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/>
              <a:t>マスタ テキストの書式設定</a:t>
            </a:r>
          </a:p>
          <a:p>
            <a:pPr lvl="1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2 </a:t>
            </a:r>
            <a:r>
              <a:rPr kumimoji="0" lang="ja-JP" altLang="en-US"/>
              <a:t>レベル</a:t>
            </a:r>
          </a:p>
          <a:p>
            <a:pPr lvl="2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3 </a:t>
            </a:r>
            <a:r>
              <a:rPr kumimoji="0" lang="ja-JP" altLang="en-US"/>
              <a:t>レベル</a:t>
            </a:r>
          </a:p>
          <a:p>
            <a:pPr lvl="3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4 </a:t>
            </a:r>
            <a:r>
              <a:rPr kumimoji="0" lang="ja-JP" altLang="en-US"/>
              <a:t>レベル</a:t>
            </a:r>
          </a:p>
          <a:p>
            <a:pPr lvl="4" eaLnBrk="1" latinLnBrk="0" hangingPunct="1"/>
            <a:r>
              <a:rPr kumimoji="0" lang="ja-JP" altLang="en-US"/>
              <a:t>第 </a:t>
            </a:r>
            <a:r>
              <a:rPr kumimoji="0" lang="en-US" altLang="ja-JP"/>
              <a:t>5 </a:t>
            </a:r>
            <a:r>
              <a:rPr kumimoji="0" lang="ja-JP" altLang="en-US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F0B0537-A944-4D3C-B723-D57859DE52FC}" type="datetime1">
              <a:rPr kumimoji="1" lang="ja-JP" altLang="en-US" smtClean="0">
                <a:solidFill>
                  <a:srgbClr val="575F6D"/>
                </a:solidFill>
              </a:rPr>
              <a:t>2025/5/29</a:t>
            </a:fld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1" lang="ja-JP" altLang="en-US">
              <a:solidFill>
                <a:srgbClr val="575F6D"/>
              </a:solidFill>
            </a:endParaRPr>
          </a:p>
        </p:txBody>
      </p:sp>
      <p:sp>
        <p:nvSpPr>
          <p:cNvPr id="7" name="直線コネクタ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9" name="直線コネクタ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>
              <a:solidFill>
                <a:prstClr val="white"/>
              </a:solidFill>
            </a:endParaRPr>
          </a:p>
        </p:txBody>
      </p:sp>
      <p:sp>
        <p:nvSpPr>
          <p:cNvPr id="11" name="直線コネクタ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A1AD2D0-A6BE-4103-9FDC-8A8DE57CBB0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0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1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1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1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1026840" y="332656"/>
            <a:ext cx="7427168" cy="37756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ja-JP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特定非営利活動法人プロジェクトゆうあい</a:t>
            </a:r>
            <a:endParaRPr lang="en-US" altLang="ja-JP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lang="en-US" altLang="ja-JP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ja-JP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2024</a:t>
            </a:r>
            <a:r>
              <a:rPr lang="ja-JP" alt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年度事業報告</a:t>
            </a:r>
            <a:endParaRPr lang="en-US" altLang="ja-JP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ja-JP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endParaRPr lang="en-US" altLang="ja-JP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G丸ｺﾞｼｯｸM-PRO" pitchFamily="50" charset="-128"/>
              <a:ea typeface="HG丸ｺﾞｼｯｸM-PRO" pitchFamily="50" charset="-128"/>
            </a:endParaRPr>
          </a:p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ja-JP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G丸ｺﾞｼｯｸM-PRO" pitchFamily="50" charset="-128"/>
                <a:ea typeface="HG丸ｺﾞｼｯｸM-PRO" pitchFamily="50" charset="-128"/>
              </a:rPr>
              <a:t>2025/5/28</a:t>
            </a:r>
            <a:endParaRPr kumimoji="1" lang="ja-JP" altLang="en-US" sz="2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1"/>
          <p:cNvSpPr txBox="1">
            <a:spLocks/>
          </p:cNvSpPr>
          <p:nvPr/>
        </p:nvSpPr>
        <p:spPr>
          <a:xfrm>
            <a:off x="395537" y="497927"/>
            <a:ext cx="2160240" cy="228300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●はんこ屋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　ゆうあい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・ネットからの注文順調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pic>
        <p:nvPicPr>
          <p:cNvPr id="2050" name="Picture 2" descr="ä»¤åã¨ä»¤ååå¹´ã®ã¯ããã®ç»å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517374"/>
            <a:ext cx="5240997" cy="187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、「いいものワゴン松江 LU.-9S ね MIKI」というテキストの画像のようです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05757"/>
            <a:ext cx="3709278" cy="278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395537" y="3933056"/>
            <a:ext cx="6336704" cy="201622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●福祉ネットだんだんネ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　　テルサ販売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・施設外就労として実施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（徐々に売上回復）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238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979712" y="188640"/>
            <a:ext cx="5256584" cy="9721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prstClr val="white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＜若者支援事業　本町堂運営＞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39552" y="1189083"/>
            <a:ext cx="8064896" cy="13370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solidFill>
                  <a:srgbClr val="575F6D"/>
                </a:solidFill>
                <a:latin typeface="A-OTF 新ゴ Pro R" pitchFamily="34" charset="-128"/>
                <a:ea typeface="A-OTF 新ゴ Pro R" pitchFamily="34" charset="-128"/>
              </a:rPr>
              <a:t>●本町堂において、不登校やひきこもりなどの若者を受け入れる場</a:t>
            </a:r>
            <a:endParaRPr lang="en-US" altLang="ja-JP" sz="2400" b="1" dirty="0">
              <a:solidFill>
                <a:srgbClr val="575F6D"/>
              </a:solidFill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solidFill>
                  <a:srgbClr val="575F6D"/>
                </a:solidFill>
                <a:latin typeface="A-OTF 新ゴ Pro R" pitchFamily="34" charset="-128"/>
                <a:ea typeface="A-OTF 新ゴ Pro R" pitchFamily="34" charset="-128"/>
              </a:rPr>
              <a:t>・中間就労としての運営</a:t>
            </a:r>
            <a:endParaRPr lang="en-US" altLang="ja-JP" sz="2400" dirty="0">
              <a:solidFill>
                <a:srgbClr val="575F6D"/>
              </a:solidFill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solidFill>
                  <a:srgbClr val="575F6D"/>
                </a:solidFill>
                <a:latin typeface="A-OTF 新ゴ Pro R" pitchFamily="34" charset="-128"/>
                <a:ea typeface="A-OTF 新ゴ Pro R" pitchFamily="34" charset="-128"/>
              </a:rPr>
              <a:t>・居場所としての運営</a:t>
            </a:r>
            <a:endParaRPr lang="en-US" altLang="ja-JP" sz="2400" dirty="0">
              <a:solidFill>
                <a:srgbClr val="575F6D"/>
              </a:solidFill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solidFill>
                  <a:srgbClr val="575F6D"/>
                </a:solidFill>
                <a:latin typeface="A-OTF 新ゴ Pro R" pitchFamily="34" charset="-128"/>
                <a:ea typeface="A-OTF 新ゴ Pro R" pitchFamily="34" charset="-128"/>
              </a:rPr>
              <a:t>・季節イベント</a:t>
            </a:r>
            <a:endParaRPr lang="en-US" altLang="ja-JP" sz="2400" dirty="0">
              <a:solidFill>
                <a:srgbClr val="575F6D"/>
              </a:solidFill>
              <a:latin typeface="A-OTF 新ゴ Pro R" pitchFamily="34" charset="-128"/>
              <a:ea typeface="A-OTF 新ゴ Pro R" pitchFamily="34" charset="-128"/>
            </a:endParaRPr>
          </a:p>
        </p:txBody>
      </p:sp>
      <p:pic>
        <p:nvPicPr>
          <p:cNvPr id="5122" name="Picture 2" descr="本町堂 (島根県松江市白瀉本町 古本屋) - グルコ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794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1979712" y="188640"/>
            <a:ext cx="5256584" cy="972108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＜放課後等デイサービス事業＞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593905" y="2564904"/>
            <a:ext cx="4176464" cy="13370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●様々な所外活動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</a:t>
            </a:r>
            <a:r>
              <a:rPr lang="en-US" altLang="ja-JP" sz="2400" b="1" dirty="0">
                <a:latin typeface="A-OTF 新ゴ Pro R" pitchFamily="34" charset="-128"/>
                <a:ea typeface="A-OTF 新ゴ Pro R" pitchFamily="34" charset="-128"/>
              </a:rPr>
              <a:t>10</a:t>
            </a:r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月に地活にて作品展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ja-JP" altLang="en-US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3635896" y="1371187"/>
            <a:ext cx="4176464" cy="13370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561332" y="1196752"/>
            <a:ext cx="3434604" cy="158417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</a:t>
            </a:r>
            <a:r>
              <a:rPr lang="en-US" altLang="ja-JP" sz="2400" b="1" dirty="0">
                <a:latin typeface="A-OTF 新ゴ Pro R" pitchFamily="34" charset="-128"/>
                <a:ea typeface="A-OTF 新ゴ Pro R" pitchFamily="34" charset="-128"/>
              </a:rPr>
              <a:t>4</a:t>
            </a:r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事業所の療育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・定期的な研修会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・取組み報告会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577932" y="4088213"/>
            <a:ext cx="3345995" cy="1337021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●就労支援について情報交換会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●就労支援事業所見学会（保護者向け）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pic>
        <p:nvPicPr>
          <p:cNvPr id="16" name="図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628"/>
          <a:stretch/>
        </p:blipFill>
        <p:spPr bwMode="auto">
          <a:xfrm>
            <a:off x="4285775" y="1212578"/>
            <a:ext cx="4032448" cy="2905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775" y="4417122"/>
            <a:ext cx="268829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0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1"/>
          <p:cNvSpPr txBox="1">
            <a:spLocks/>
          </p:cNvSpPr>
          <p:nvPr/>
        </p:nvSpPr>
        <p:spPr>
          <a:xfrm>
            <a:off x="755576" y="768902"/>
            <a:ext cx="5544616" cy="136815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●季節のイベント開催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・アウトドア体験（ゴズ釣りほか）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・クリスマス会（各事業所）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・卒業式、卒業式後の保護者懇親会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733339" y="2781955"/>
            <a:ext cx="66247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●給付売上</a:t>
            </a:r>
            <a:endParaRPr lang="en-US" altLang="ja-JP" sz="2400" b="1" dirty="0">
              <a:solidFill>
                <a:schemeClr val="accent6">
                  <a:lumMod val="75000"/>
                </a:schemeClr>
              </a:solidFill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・放課後デイ給付費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2023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年度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9626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万円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/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年から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　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2024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年度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9503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万円に　▲</a:t>
            </a:r>
            <a:r>
              <a:rPr lang="en-US" altLang="ja-JP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123</a:t>
            </a: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万　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A-OTF 新ゴ Pro R" pitchFamily="34" charset="-128"/>
                <a:ea typeface="A-OTF 新ゴ Pro R" pitchFamily="34" charset="-128"/>
              </a:rPr>
              <a:t>・年度後半にコロナによる閉所、キャンセルが相次ぎ給付減に</a:t>
            </a:r>
            <a:endParaRPr lang="en-US" altLang="ja-JP" sz="2400" dirty="0">
              <a:solidFill>
                <a:schemeClr val="accent6">
                  <a:lumMod val="75000"/>
                </a:schemeClr>
              </a:solidFill>
              <a:latin typeface="A-OTF 新ゴ Pro R" pitchFamily="34" charset="-128"/>
              <a:ea typeface="A-OTF 新ゴ Pro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463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67544" y="1294715"/>
            <a:ext cx="7632848" cy="52565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●相談支援事業所：　相談支援専門員２人体制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●地域活動支援センター：　ブックカフェ・ラーメンの日　季節のイベント、青空古本棚、地域食堂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771800" y="170223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＜相談支援・地活＞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3388"/>
          <a:stretch/>
        </p:blipFill>
        <p:spPr>
          <a:xfrm>
            <a:off x="764980" y="3068960"/>
            <a:ext cx="4013639" cy="300626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9"/>
          <a:stretch/>
        </p:blipFill>
        <p:spPr>
          <a:xfrm rot="5400000">
            <a:off x="5439651" y="2841631"/>
            <a:ext cx="3086369" cy="353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8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67544" y="1294715"/>
            <a:ext cx="7632848" cy="525658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</a:t>
            </a:r>
            <a:r>
              <a:rPr lang="en-US" altLang="ja-JP" sz="2400" b="1" dirty="0">
                <a:latin typeface="A-OTF 新ゴ Pro R" pitchFamily="34" charset="-128"/>
                <a:ea typeface="A-OTF 新ゴ Pro R" pitchFamily="34" charset="-128"/>
              </a:rPr>
              <a:t>20</a:t>
            </a:r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周年記念事業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周年記念パーティ、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周年記念ゆうあいまつり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周年記念冊子・新ロゴ、新理念制定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周年記念事業として温泉駅足湯バリアフリー化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●各種の懇親イベント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・各事業所ごと懇親会実施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・城北福祉まつり実施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●業務効率化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・勤怠ソフトの導入、定着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●有給休暇の取得推進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2024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年度実績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53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％　（前年度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78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％からダウン）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●産休・育休の取得推進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2024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年度は１名産休・育休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771800" y="170223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＜法人全体として＞</a:t>
            </a:r>
          </a:p>
        </p:txBody>
      </p:sp>
    </p:spTree>
    <p:extLst>
      <p:ext uri="{BB962C8B-B14F-4D97-AF65-F5344CB8AC3E}">
        <p14:creationId xmlns:p14="http://schemas.microsoft.com/office/powerpoint/2010/main" val="1299302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5364088" y="1916832"/>
            <a:ext cx="2952328" cy="16561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39552" y="1916832"/>
            <a:ext cx="4680520" cy="38884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2123728" y="116632"/>
            <a:ext cx="5328592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＜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202</a:t>
            </a:r>
            <a:r>
              <a:rPr lang="en-US" altLang="ja-JP" sz="2800" dirty="0"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年度収支決算の概要＞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539552" y="2276872"/>
            <a:ext cx="5688632" cy="3456384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＜収入＞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●介護給付事業</a:t>
            </a:r>
            <a:r>
              <a:rPr lang="en-US" altLang="ja-JP" sz="2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児童：</a:t>
            </a:r>
            <a:r>
              <a:rPr lang="en-US" altLang="ja-JP" sz="2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42</a:t>
            </a:r>
            <a:r>
              <a:rPr lang="ja-JP" altLang="en-US" sz="2800" dirty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lang="en-US" altLang="ja-JP" sz="2800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●相談支援・地域活動支援：</a:t>
            </a:r>
            <a:r>
              <a:rPr lang="en-US" altLang="ja-JP" sz="28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lang="ja-JP" altLang="en-US" sz="2800" dirty="0">
                <a:solidFill>
                  <a:srgbClr val="00B05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lang="en-US" altLang="ja-JP" sz="2800" dirty="0">
              <a:solidFill>
                <a:srgbClr val="00B05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●訓練等給付事業</a:t>
            </a:r>
            <a:r>
              <a:rPr lang="en-US" altLang="ja-JP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-</a:t>
            </a: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就労：</a:t>
            </a:r>
            <a:r>
              <a:rPr lang="en-US" altLang="ja-JP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37</a:t>
            </a: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lang="en-US" altLang="ja-JP" sz="2800" dirty="0">
              <a:solidFill>
                <a:schemeClr val="accent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●就労支援に関わる事業収入：約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15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委託事業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助成事業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・自主事業</a:t>
            </a:r>
            <a:endParaRPr lang="en-US" altLang="ja-JP" sz="2800" dirty="0">
              <a:solidFill>
                <a:schemeClr val="accent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●補助金、臨時収入（約</a:t>
            </a:r>
            <a:r>
              <a:rPr lang="en-US" altLang="ja-JP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％）</a:t>
            </a:r>
            <a:endParaRPr lang="en-US" altLang="ja-JP" sz="2800" dirty="0">
              <a:solidFill>
                <a:schemeClr val="accent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●寄付・会費（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％未満）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5601627" y="1886138"/>
            <a:ext cx="2736304" cy="183089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＜支出＞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●人件費：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74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●家賃：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●その他経費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21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％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コンテンツ プレースホルダ 2"/>
          <p:cNvSpPr txBox="1">
            <a:spLocks/>
          </p:cNvSpPr>
          <p:nvPr/>
        </p:nvSpPr>
        <p:spPr>
          <a:xfrm>
            <a:off x="814899" y="899154"/>
            <a:ext cx="7716950" cy="1017678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年度総収入：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憶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百万円（前年度比　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万円増）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総支出：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憶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千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9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百万円（前年度比　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±0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利益　：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470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万円　（前年度比　</a:t>
            </a:r>
            <a:r>
              <a:rPr lang="en-US" altLang="ja-JP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7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万増 ）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7884368" y="5373216"/>
            <a:ext cx="86409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9648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1B80C32-906A-42CC-66E6-7DAC23130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 2">
            <a:extLst>
              <a:ext uri="{FF2B5EF4-FFF2-40B4-BE49-F238E27FC236}">
                <a16:creationId xmlns:a16="http://schemas.microsoft.com/office/drawing/2014/main" id="{F770E3AD-9583-BD4E-C775-4B439C614C66}"/>
              </a:ext>
            </a:extLst>
          </p:cNvPr>
          <p:cNvSpPr txBox="1">
            <a:spLocks/>
          </p:cNvSpPr>
          <p:nvPr/>
        </p:nvSpPr>
        <p:spPr>
          <a:xfrm>
            <a:off x="2915816" y="476672"/>
            <a:ext cx="3816424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G丸ｺﾞｼｯｸM-PRO" pitchFamily="50" charset="-128"/>
                <a:ea typeface="HG丸ｺﾞｼｯｸM-PRO" pitchFamily="50" charset="-128"/>
              </a:rPr>
              <a:t>＜経年の売上推移＞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24B2091-C982-8E20-C65B-32BCEA4D6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58" y="1124744"/>
            <a:ext cx="8027740" cy="3345514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192A737-316E-4E92-4F0D-B44AA86DF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748459"/>
            <a:ext cx="6768752" cy="167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5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80512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102"/>
            <a:ext cx="9144000" cy="5747796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436096" y="813112"/>
            <a:ext cx="3611886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2025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</a:t>
            </a:r>
            <a:r>
              <a:rPr kumimoji="1" lang="en-US" altLang="ja-JP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5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月</a:t>
            </a:r>
            <a:r>
              <a:rPr kumimoji="1" lang="ja-JP" altLang="en-US" sz="28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現在</a:t>
            </a:r>
            <a:r>
              <a:rPr kumimoji="1" lang="ja-JP" altLang="en-US" sz="24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の拠点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78682" y="3068960"/>
            <a:ext cx="2177199" cy="246221"/>
          </a:xfrm>
          <a:prstGeom prst="rect">
            <a:avLst/>
          </a:prstGeom>
          <a:solidFill>
            <a:srgbClr val="EC986E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相談支援事業所</a:t>
            </a:r>
            <a:r>
              <a:rPr lang="ja-JP" altLang="en-US" sz="1000" dirty="0" err="1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ゆう</a:t>
            </a:r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あい</a:t>
            </a:r>
            <a:endParaRPr kumimoji="1"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8683" y="3315181"/>
            <a:ext cx="1984839" cy="246221"/>
          </a:xfrm>
          <a:prstGeom prst="rect">
            <a:avLst/>
          </a:prstGeom>
          <a:solidFill>
            <a:srgbClr val="EC986E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1000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地域活動支援センターゆうあい</a:t>
            </a:r>
            <a:endParaRPr kumimoji="1"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67544" y="1786930"/>
            <a:ext cx="7848872" cy="32154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●２０周年事業を盛大に実施することができた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●法人全体では黒字決算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●正社員に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2.5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か月の賞与を支給、定期昇給の実施</a:t>
            </a: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●就労移行支援事業から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1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名就職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●放課後デイ　各種催し、所外活動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●正規職員の採用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1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名　準職員から正職員登用１名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●なごやか朝礼の導入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●大きな事故がなかった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547664" y="170223"/>
            <a:ext cx="669674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</a:t>
            </a:r>
            <a:r>
              <a:rPr lang="en-US" altLang="ja-JP" sz="2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28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年度のよかったこと・反省＞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467544" y="1135570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■よかったこと</a:t>
            </a:r>
          </a:p>
        </p:txBody>
      </p:sp>
    </p:spTree>
    <p:extLst>
      <p:ext uri="{BB962C8B-B14F-4D97-AF65-F5344CB8AC3E}">
        <p14:creationId xmlns:p14="http://schemas.microsoft.com/office/powerpoint/2010/main" val="163298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 txBox="1">
            <a:spLocks/>
          </p:cNvSpPr>
          <p:nvPr/>
        </p:nvSpPr>
        <p:spPr>
          <a:xfrm>
            <a:off x="563865" y="283679"/>
            <a:ext cx="8184599" cy="6264696"/>
          </a:xfrm>
          <a:prstGeom prst="rect">
            <a:avLst/>
          </a:prstGeom>
          <a:ln>
            <a:noFill/>
          </a:ln>
        </p:spPr>
        <p:txBody>
          <a:bodyPr vert="horz">
            <a:no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ja-JP" altLang="en-US" sz="2800" dirty="0">
                <a:ln w="18415" cmpd="sng">
                  <a:noFill/>
                  <a:prstDash val="solid"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</a:t>
            </a:r>
            <a:r>
              <a:rPr lang="en-US" altLang="ja-JP" sz="2800" dirty="0">
                <a:ln w="18415" cmpd="sng">
                  <a:noFill/>
                  <a:prstDash val="solid"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sz="2800" dirty="0">
                <a:ln w="18415" cmpd="sng">
                  <a:noFill/>
                  <a:prstDash val="solid"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プロジェクトゆうあい　役員＞</a:t>
            </a:r>
            <a:endParaRPr kumimoji="1" lang="en-US" altLang="ja-JP" sz="2800" b="0" i="0" u="none" strike="noStrike" kern="1200" cap="none" spc="0" normalizeH="0" baseline="0" noProof="0" dirty="0">
              <a:ln w="18415" cmpd="sng">
                <a:noFill/>
                <a:prstDash val="solid"/>
              </a:ln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代表理事　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田中隆一　　法人代表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副代表理事　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青山修一　　放課後等デイ責任者、法人会計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　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川瀬篤志　　就労支援（エコステ責任者）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　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斉木葉子　　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就労支援／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法人会計、総務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角大介　　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放課後等デイ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理事／非常勤　三輪利春　　　　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理事／非常勤　足立正智　　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＜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飴屋工房代表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＞</a:t>
            </a:r>
            <a:endParaRPr lang="en-US" altLang="ja-JP" sz="2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理事／非常勤　曽田暢雄　　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＜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島根県教職員互助会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＞</a:t>
            </a:r>
            <a:endParaRPr lang="ja-JP" altLang="ja-JP" sz="2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理事／非常勤　松浦澄子　　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＜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NPO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法人久米の家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＞</a:t>
            </a:r>
            <a:r>
              <a:rPr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2024</a:t>
            </a:r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</a:t>
            </a:r>
            <a:r>
              <a:rPr lang="en-US" altLang="ja-JP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5</a:t>
            </a:r>
            <a:r>
              <a:rPr lang="ja-JP" altLang="en-US" sz="105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月末に退任</a:t>
            </a:r>
            <a:endParaRPr lang="ja-JP" altLang="ja-JP" sz="105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 </a:t>
            </a:r>
            <a:endParaRPr lang="ja-JP" altLang="ja-JP" sz="2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監事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野田哲夫　　島根大学法文学部教授</a:t>
            </a:r>
          </a:p>
          <a:p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監事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	</a:t>
            </a:r>
            <a:r>
              <a:rPr lang="ja-JP" altLang="en-US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渡部直樹　　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NPO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法人</a:t>
            </a:r>
            <a:r>
              <a:rPr lang="en-US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CS</a:t>
            </a:r>
            <a:r>
              <a:rPr lang="ja-JP" altLang="ja-JP" sz="22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出雲理事長</a:t>
            </a:r>
            <a:endParaRPr lang="en-US" altLang="ja-JP" sz="2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endParaRPr lang="en-US" altLang="ja-JP" sz="22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750378" y="908720"/>
            <a:ext cx="7992888" cy="453650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●事業面　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・現在の事業のブラッシュアップ、新規事業開拓、取捨選択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●人材、組織面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・正職員の離職２名あった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・風通しの良い意見の言いやすい環境づくり（継続）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・着実な研修の仕組みの整備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・職員報酬をさらに上げて</a:t>
            </a:r>
            <a:r>
              <a:rPr lang="ja-JP" altLang="en-US" sz="2400">
                <a:latin typeface="A-OTF 新ゴ Pro R" pitchFamily="34" charset="-128"/>
                <a:ea typeface="A-OTF 新ゴ Pro R" pitchFamily="34" charset="-128"/>
              </a:rPr>
              <a:t>いくこと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●経営面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・放課後デイ赤字構造の改善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・就労移行支援事業の利用者減からの回復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・放課後デイ、就労支援とも定員に対する充足率アップ　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　　　　　　　　　　　　　　　　　　　　　　　　　　　　　　　　　　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491981" y="260648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■反省、課題</a:t>
            </a:r>
          </a:p>
        </p:txBody>
      </p:sp>
    </p:spTree>
    <p:extLst>
      <p:ext uri="{BB962C8B-B14F-4D97-AF65-F5344CB8AC3E}">
        <p14:creationId xmlns:p14="http://schemas.microsoft.com/office/powerpoint/2010/main" val="413159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 bwMode="auto">
          <a:xfrm>
            <a:off x="323528" y="4720707"/>
            <a:ext cx="8416702" cy="16875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15866" y="1340768"/>
            <a:ext cx="3776114" cy="2272179"/>
          </a:xfrm>
          <a:prstGeom prst="rect">
            <a:avLst/>
          </a:prstGeom>
          <a:solidFill>
            <a:srgbClr val="FFCCCC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671778" y="1326693"/>
            <a:ext cx="4104456" cy="22862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637247" y="4653136"/>
            <a:ext cx="296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◎</a:t>
            </a:r>
            <a:r>
              <a:rPr lang="ja-JP" altLang="en-US" sz="24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情報化推進事業</a:t>
            </a:r>
          </a:p>
          <a:p>
            <a:r>
              <a:rPr lang="ja-JP" altLang="en-US" sz="20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・情報セキュリティ講習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・</a:t>
            </a: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WEB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制作、運営　など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  <a:endParaRPr lang="en-US" altLang="ja-JP" sz="2400" dirty="0">
              <a:latin typeface="ＭＳ Ｐゴシック" pitchFamily="50" charset="-128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3528" y="332656"/>
            <a:ext cx="66479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＜プロジェクトゆうあいの事業全体像＞</a:t>
            </a:r>
            <a:endParaRPr lang="ja-JP" altLang="en-US" sz="2800" b="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23528" y="4761698"/>
            <a:ext cx="27359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◎</a:t>
            </a:r>
            <a:r>
              <a:rPr lang="ja-JP" altLang="en-US" sz="240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まちづくり事業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・古本のリサイクル事業　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・公共交通の活性化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・パソコンのリサイクル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・建築設計　など</a:t>
            </a: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2953124" y="4720708"/>
            <a:ext cx="2877711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◎</a:t>
            </a:r>
            <a:r>
              <a:rPr lang="ja-JP" altLang="en-US" sz="2400" dirty="0" err="1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24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者社会</a:t>
            </a:r>
            <a:endParaRPr lang="en-US" altLang="ja-JP" sz="2400" dirty="0">
              <a:solidFill>
                <a:srgbClr val="0070C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sz="2400" dirty="0">
                <a:solidFill>
                  <a:srgbClr val="0070C0"/>
                </a:solidFill>
                <a:latin typeface="HG丸ｺﾞｼｯｸM-PRO" pitchFamily="50" charset="-128"/>
                <a:ea typeface="HG丸ｺﾞｼｯｸM-PRO" pitchFamily="50" charset="-128"/>
              </a:rPr>
              <a:t>　参画支援事業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・バリアフリーのまちづくり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・観光バリアフリーの取り組み</a:t>
            </a:r>
          </a:p>
          <a:p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　・</a:t>
            </a:r>
            <a:r>
              <a:rPr lang="ja-JP" altLang="en-US" sz="1400" dirty="0" err="1">
                <a:latin typeface="HG丸ｺﾞｼｯｸM-PRO" pitchFamily="50" charset="-128"/>
                <a:ea typeface="HG丸ｺﾞｼｯｸM-PRO" pitchFamily="50" charset="-128"/>
              </a:rPr>
              <a:t>視覚障がい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者情報支援　など</a:t>
            </a:r>
          </a:p>
          <a:p>
            <a:r>
              <a:rPr lang="ja-JP" altLang="en-US" sz="2400" dirty="0">
                <a:latin typeface="HG丸ｺﾞｼｯｸM-PRO" pitchFamily="50" charset="-128"/>
                <a:ea typeface="HG丸ｺﾞｼｯｸM-PRO" pitchFamily="50" charset="-128"/>
              </a:rPr>
              <a:t>　</a:t>
            </a:r>
          </a:p>
          <a:p>
            <a:endParaRPr lang="en-US" altLang="ja-JP" sz="2400" b="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192302" y="1700808"/>
            <a:ext cx="3772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800" dirty="0" err="1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280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者就労支援</a:t>
            </a:r>
            <a:endParaRPr lang="en-US" altLang="ja-JP" sz="2800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18639" y="1844824"/>
            <a:ext cx="34929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800" b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放課後等</a:t>
            </a:r>
            <a:r>
              <a:rPr lang="ja-JP" altLang="en-US" sz="2400" b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デイサービス</a:t>
            </a:r>
            <a:endParaRPr lang="en-US" altLang="ja-JP" sz="2400" b="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22" name="直線矢印コネクタ 21"/>
          <p:cNvCxnSpPr/>
          <p:nvPr/>
        </p:nvCxnSpPr>
        <p:spPr bwMode="auto">
          <a:xfrm>
            <a:off x="4899332" y="3609570"/>
            <a:ext cx="0" cy="11521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3091745" y="1412776"/>
            <a:ext cx="17880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こども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】</a:t>
            </a:r>
            <a:endParaRPr lang="en-US" altLang="ja-JP" sz="2000" b="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7416316" y="1394659"/>
            <a:ext cx="19082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【</a:t>
            </a:r>
            <a:r>
              <a:rPr lang="ja-JP" altLang="en-US" sz="200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おとな</a:t>
            </a:r>
            <a:r>
              <a:rPr lang="en-US" altLang="ja-JP" sz="20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】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422384" y="963344"/>
            <a:ext cx="22365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 b="0" dirty="0">
                <a:latin typeface="HG丸ｺﾞｼｯｸM-PRO" pitchFamily="50" charset="-128"/>
                <a:ea typeface="HG丸ｺﾞｼｯｸM-PRO" pitchFamily="50" charset="-128"/>
              </a:rPr>
              <a:t>いずれも通所サービス</a:t>
            </a:r>
            <a:endParaRPr lang="en-US" altLang="ja-JP" sz="1600" b="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4" name="正方形/長方形 33"/>
          <p:cNvSpPr/>
          <p:nvPr/>
        </p:nvSpPr>
        <p:spPr bwMode="auto">
          <a:xfrm>
            <a:off x="5220072" y="3747311"/>
            <a:ext cx="2016224" cy="83381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364089" y="3819320"/>
            <a:ext cx="17308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b="0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若者支援事業</a:t>
            </a:r>
            <a:endParaRPr lang="en-US" altLang="ja-JP" b="0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ja-JP" altLang="en-US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（本町堂）</a:t>
            </a:r>
            <a:endParaRPr lang="en-US" altLang="ja-JP" b="0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 bwMode="auto">
          <a:xfrm>
            <a:off x="755577" y="2597706"/>
            <a:ext cx="769634" cy="864096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27584" y="2669714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</a:p>
          <a:p>
            <a:r>
              <a:rPr lang="ja-JP" altLang="en-US" sz="2000" b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ｷｯｽﾞ</a:t>
            </a:r>
            <a:endParaRPr lang="en-US" altLang="ja-JP" sz="2000" b="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1691680" y="2597706"/>
            <a:ext cx="812243" cy="864096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1691680" y="2669714"/>
            <a:ext cx="8258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</a:p>
          <a:p>
            <a:r>
              <a:rPr lang="ja-JP" altLang="en-US" sz="2000" b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ｼﾞｭﾆｱ</a:t>
            </a:r>
            <a:endParaRPr lang="en-US" altLang="ja-JP" sz="2000" b="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" name="正方形/長方形 37"/>
          <p:cNvSpPr/>
          <p:nvPr/>
        </p:nvSpPr>
        <p:spPr bwMode="auto">
          <a:xfrm>
            <a:off x="4899332" y="2852936"/>
            <a:ext cx="737915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 bwMode="auto">
          <a:xfrm>
            <a:off x="5764744" y="2864453"/>
            <a:ext cx="669199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正方形/長方形 41"/>
          <p:cNvSpPr/>
          <p:nvPr/>
        </p:nvSpPr>
        <p:spPr bwMode="auto">
          <a:xfrm>
            <a:off x="6768244" y="2852936"/>
            <a:ext cx="719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4959912" y="2939595"/>
            <a:ext cx="6473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</a:t>
            </a:r>
            <a:r>
              <a:rPr lang="ja-JP" altLang="en-US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型</a:t>
            </a:r>
            <a:endParaRPr lang="en-US" altLang="ja-JP" sz="2000" b="0" dirty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5350533" y="2224028"/>
            <a:ext cx="19581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16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北堀</a:t>
            </a:r>
            <a:r>
              <a:rPr lang="ja-JP" altLang="en-US" sz="1600" dirty="0" err="1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ゆう</a:t>
            </a:r>
            <a:r>
              <a:rPr lang="ja-JP" altLang="en-US" sz="160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あいビル</a:t>
            </a:r>
            <a:endParaRPr lang="en-US" altLang="ja-JP" sz="1600" b="0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5" name="正方形/長方形 44"/>
          <p:cNvSpPr/>
          <p:nvPr/>
        </p:nvSpPr>
        <p:spPr bwMode="auto">
          <a:xfrm>
            <a:off x="2638689" y="2597706"/>
            <a:ext cx="769634" cy="864096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Text Box 10"/>
          <p:cNvSpPr txBox="1">
            <a:spLocks noChangeArrowheads="1"/>
          </p:cNvSpPr>
          <p:nvPr/>
        </p:nvSpPr>
        <p:spPr bwMode="auto">
          <a:xfrm>
            <a:off x="2710696" y="2669714"/>
            <a:ext cx="6976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3</a:t>
            </a:r>
          </a:p>
          <a:p>
            <a:r>
              <a:rPr lang="ja-JP" altLang="en-US" sz="2000" b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ｷｯｽﾞ</a:t>
            </a:r>
            <a:endParaRPr lang="en-US" altLang="ja-JP" sz="2000" b="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3491880" y="2669714"/>
            <a:ext cx="8258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200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4</a:t>
            </a:r>
          </a:p>
          <a:p>
            <a:r>
              <a:rPr lang="ja-JP" altLang="en-US" sz="2000" b="0" dirty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ｼﾞｭﾆｱ</a:t>
            </a:r>
            <a:endParaRPr lang="en-US" altLang="ja-JP" sz="2000" b="0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7812360" y="2412177"/>
            <a:ext cx="10942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20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ｴｺｽﾃ</a:t>
            </a:r>
            <a:endParaRPr lang="en-US" altLang="ja-JP" sz="2000" b="0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2" name="Text Box 10"/>
          <p:cNvSpPr txBox="1">
            <a:spLocks noChangeArrowheads="1"/>
          </p:cNvSpPr>
          <p:nvPr/>
        </p:nvSpPr>
        <p:spPr bwMode="auto">
          <a:xfrm>
            <a:off x="7873784" y="2939595"/>
            <a:ext cx="6335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B</a:t>
            </a:r>
            <a:r>
              <a:rPr lang="ja-JP" altLang="en-US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型</a:t>
            </a:r>
            <a:endParaRPr lang="en-US" altLang="ja-JP" sz="2000" b="0" dirty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4" name="正方形/長方形 53"/>
          <p:cNvSpPr/>
          <p:nvPr/>
        </p:nvSpPr>
        <p:spPr bwMode="auto">
          <a:xfrm>
            <a:off x="7767863" y="2420888"/>
            <a:ext cx="835597" cy="109025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正方形/長方形 54"/>
          <p:cNvSpPr/>
          <p:nvPr/>
        </p:nvSpPr>
        <p:spPr bwMode="auto">
          <a:xfrm>
            <a:off x="7487624" y="3725576"/>
            <a:ext cx="1288609" cy="8338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Text Box 10"/>
          <p:cNvSpPr txBox="1">
            <a:spLocks noChangeArrowheads="1"/>
          </p:cNvSpPr>
          <p:nvPr/>
        </p:nvSpPr>
        <p:spPr bwMode="auto">
          <a:xfrm>
            <a:off x="7496868" y="3819320"/>
            <a:ext cx="1251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b="0" dirty="0">
                <a:solidFill>
                  <a:schemeClr val="accent5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ﾊﾟｿｺﾝﾄﾞｯｸ</a:t>
            </a:r>
            <a:endParaRPr lang="en-US" altLang="ja-JP" b="0" dirty="0">
              <a:solidFill>
                <a:schemeClr val="accent5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lang="en-US" altLang="ja-JP" b="0" dirty="0">
                <a:solidFill>
                  <a:schemeClr val="accent5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24</a:t>
            </a:r>
            <a:r>
              <a:rPr lang="ja-JP" altLang="en-US" b="0" dirty="0">
                <a:solidFill>
                  <a:schemeClr val="accent5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事業</a:t>
            </a:r>
            <a:endParaRPr lang="en-US" altLang="ja-JP" b="0" dirty="0">
              <a:solidFill>
                <a:schemeClr val="accent5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cxnSp>
        <p:nvCxnSpPr>
          <p:cNvPr id="3" name="直線コネクタ 2"/>
          <p:cNvCxnSpPr>
            <a:stCxn id="54" idx="2"/>
          </p:cNvCxnSpPr>
          <p:nvPr/>
        </p:nvCxnSpPr>
        <p:spPr>
          <a:xfrm>
            <a:off x="8185662" y="3511146"/>
            <a:ext cx="4875" cy="2144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750529" y="2952862"/>
            <a:ext cx="6976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移行</a:t>
            </a:r>
            <a:endParaRPr lang="en-US" altLang="ja-JP" sz="2000" b="0" dirty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1" name="正方形/長方形 50"/>
          <p:cNvSpPr/>
          <p:nvPr/>
        </p:nvSpPr>
        <p:spPr bwMode="auto">
          <a:xfrm>
            <a:off x="3548113" y="2597706"/>
            <a:ext cx="769634" cy="8640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Text Box 10"/>
          <p:cNvSpPr txBox="1">
            <a:spLocks noChangeArrowheads="1"/>
          </p:cNvSpPr>
          <p:nvPr/>
        </p:nvSpPr>
        <p:spPr bwMode="auto">
          <a:xfrm>
            <a:off x="6824490" y="2952430"/>
            <a:ext cx="6335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B</a:t>
            </a:r>
            <a:r>
              <a:rPr lang="ja-JP" altLang="en-US" sz="2000" b="0" dirty="0">
                <a:solidFill>
                  <a:schemeClr val="accent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型</a:t>
            </a:r>
            <a:endParaRPr lang="en-US" altLang="ja-JP" sz="2000" b="0" dirty="0">
              <a:solidFill>
                <a:schemeClr val="accent2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 bwMode="auto">
          <a:xfrm>
            <a:off x="4879834" y="2600058"/>
            <a:ext cx="1636382" cy="8617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7" name="正方形/長方形 56"/>
          <p:cNvSpPr/>
          <p:nvPr/>
        </p:nvSpPr>
        <p:spPr bwMode="auto">
          <a:xfrm>
            <a:off x="6660231" y="2600058"/>
            <a:ext cx="881965" cy="86174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8" name="Text Box 10"/>
          <p:cNvSpPr txBox="1">
            <a:spLocks noChangeArrowheads="1"/>
          </p:cNvSpPr>
          <p:nvPr/>
        </p:nvSpPr>
        <p:spPr bwMode="auto">
          <a:xfrm>
            <a:off x="5076056" y="2562582"/>
            <a:ext cx="14401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12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第１</a:t>
            </a:r>
            <a:r>
              <a:rPr lang="en-US" altLang="ja-JP" sz="12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PJ</a:t>
            </a:r>
            <a:r>
              <a:rPr lang="ja-JP" altLang="en-US" sz="12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ゆうあい</a:t>
            </a:r>
            <a:endParaRPr lang="en-US" altLang="ja-JP" sz="1200" b="0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588553" y="2562582"/>
            <a:ext cx="10797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sz="12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第</a:t>
            </a:r>
            <a:r>
              <a:rPr lang="en-US" altLang="ja-JP" sz="12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2PJ</a:t>
            </a:r>
            <a:r>
              <a:rPr lang="ja-JP" altLang="en-US" sz="12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ゆうあい</a:t>
            </a:r>
            <a:endParaRPr lang="en-US" altLang="ja-JP" sz="1200" b="0" dirty="0">
              <a:solidFill>
                <a:schemeClr val="accent2">
                  <a:lumMod val="75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 bwMode="auto">
          <a:xfrm>
            <a:off x="2639403" y="3747311"/>
            <a:ext cx="2016224" cy="833817"/>
          </a:xfrm>
          <a:prstGeom prst="rect">
            <a:avLst/>
          </a:prstGeom>
          <a:solidFill>
            <a:srgbClr val="99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2809765" y="3819320"/>
            <a:ext cx="1845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b="0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相談支援事業</a:t>
            </a:r>
            <a:endParaRPr lang="en-US" altLang="ja-JP" b="0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b="0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60" name="正方形/長方形 59"/>
          <p:cNvSpPr/>
          <p:nvPr/>
        </p:nvSpPr>
        <p:spPr bwMode="auto">
          <a:xfrm>
            <a:off x="487699" y="3747311"/>
            <a:ext cx="2016224" cy="833817"/>
          </a:xfrm>
          <a:prstGeom prst="rect">
            <a:avLst/>
          </a:prstGeom>
          <a:solidFill>
            <a:srgbClr val="99FF6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58061" y="3819320"/>
            <a:ext cx="1845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chemeClr val="accent4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地域活動支援事業</a:t>
            </a:r>
            <a:endParaRPr lang="en-US" altLang="ja-JP" b="0" dirty="0">
              <a:solidFill>
                <a:schemeClr val="accent4">
                  <a:lumMod val="50000"/>
                </a:schemeClr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840760" cy="5400600"/>
          </a:xfrm>
        </p:spPr>
        <p:txBody>
          <a:bodyPr>
            <a:noAutofit/>
          </a:bodyPr>
          <a:lstStyle/>
          <a:p>
            <a:r>
              <a:rPr kumimoji="1"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2025.5.1</a:t>
            </a:r>
            <a:r>
              <a:rPr kumimoji="1"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時点</a:t>
            </a:r>
            <a:br>
              <a:rPr kumimoji="1"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br>
              <a:rPr kumimoji="1"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kumimoji="1"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●就労・若者支援職員　</a:t>
            </a:r>
            <a:r>
              <a:rPr kumimoji="1"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19</a:t>
            </a:r>
            <a:r>
              <a:rPr kumimoji="1"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en-US" altLang="ja-JP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kumimoji="1"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kumimoji="1"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12</a:t>
            </a:r>
            <a:r>
              <a:rPr kumimoji="1"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kumimoji="1" lang="ja-JP" altLang="en-US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en-US" altLang="ja-JP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kumimoji="1"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br>
              <a:rPr kumimoji="1" lang="en-US" altLang="ja-JP" sz="16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●放課後デイ職員　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34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－２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13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－２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）</a:t>
            </a:r>
            <a:b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●相談支援・地活職員　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6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en-US" altLang="ja-JP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 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＋</a:t>
            </a:r>
            <a:r>
              <a:rPr lang="en-US" altLang="ja-JP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 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b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小計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59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en-US" altLang="ja-JP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±0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30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en-US" altLang="ja-JP" sz="1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±0</a:t>
            </a:r>
            <a: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）　　</a:t>
            </a:r>
            <a:r>
              <a:rPr lang="ja-JP" altLang="en-US" sz="20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うち</a:t>
            </a:r>
            <a:r>
              <a:rPr lang="en-US" altLang="ja-JP" sz="20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</a:t>
            </a:r>
            <a:r>
              <a:rPr lang="ja-JP" altLang="en-US" sz="20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名休職</a:t>
            </a:r>
            <a:b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（　）フルタイム職員数　小文字は前年度増減</a:t>
            </a:r>
            <a:b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br>
              <a:rPr lang="en-US" altLang="ja-JP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lang="ja-JP" altLang="en-US" sz="2400" b="0" dirty="0" err="1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者就労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A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スタッフ　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5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　</a:t>
            </a: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</a:t>
            </a:r>
            <a:r>
              <a:rPr lang="ja-JP" altLang="en-US" sz="2400" b="0" dirty="0" err="1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障がい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者就労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B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スタッフ　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56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　</a:t>
            </a: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●就労移行スタッフ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2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　</a:t>
            </a:r>
            <a:r>
              <a:rPr lang="ja-JP" altLang="en-US" sz="16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br>
              <a:rPr lang="en-US" altLang="ja-JP" sz="16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●若者（中間就労）　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4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小計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67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6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r>
              <a:rPr lang="ja-JP" altLang="en-US" sz="2400" b="0" dirty="0">
                <a:solidFill>
                  <a:schemeClr val="tx1"/>
                </a:solidFill>
                <a:latin typeface="HG丸ｺﾞｼｯｸM-PRO" pitchFamily="50" charset="-128"/>
                <a:ea typeface="HG丸ｺﾞｼｯｸM-PRO" pitchFamily="50" charset="-128"/>
              </a:rPr>
              <a:t>合計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126</a:t>
            </a:r>
            <a:r>
              <a:rPr lang="ja-JP" altLang="en-US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名</a:t>
            </a:r>
            <a:r>
              <a:rPr lang="ja-JP" altLang="en-US" sz="16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  <a:t>　</a:t>
            </a:r>
            <a:br>
              <a:rPr lang="en-US" altLang="ja-JP" sz="2400" b="0" dirty="0">
                <a:solidFill>
                  <a:schemeClr val="accent2">
                    <a:lumMod val="75000"/>
                  </a:schemeClr>
                </a:solidFill>
                <a:latin typeface="HG丸ｺﾞｼｯｸM-PRO" pitchFamily="50" charset="-128"/>
                <a:ea typeface="HG丸ｺﾞｼｯｸM-PRO" pitchFamily="50" charset="-128"/>
              </a:rPr>
            </a:br>
            <a:endParaRPr kumimoji="1" lang="ja-JP" altLang="en-US" sz="2400" b="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683568" y="1886786"/>
            <a:ext cx="7272808" cy="456654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●就労</a:t>
            </a:r>
            <a:r>
              <a:rPr lang="en-US" altLang="ja-JP" sz="2400" b="1" dirty="0">
                <a:latin typeface="A-OTF 新ゴ Pro R" pitchFamily="34" charset="-128"/>
                <a:ea typeface="A-OTF 新ゴ Pro R" pitchFamily="34" charset="-128"/>
              </a:rPr>
              <a:t>B</a:t>
            </a:r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　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古本、パソコンとも堅調、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PC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ドック売上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1000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万超え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●就労支援</a:t>
            </a:r>
            <a:r>
              <a:rPr lang="en-US" altLang="ja-JP" sz="2400" b="1" dirty="0">
                <a:latin typeface="A-OTF 新ゴ Pro R" pitchFamily="34" charset="-128"/>
                <a:ea typeface="A-OTF 新ゴ Pro R" pitchFamily="34" charset="-128"/>
              </a:rPr>
              <a:t>A</a:t>
            </a:r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型　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県立武道館改修設計等受託他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●就労移行支援事業　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1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人就職の実績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●給付売上は収益減に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・就労全体給付費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2023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年度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8500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万円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/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年から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　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2024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年度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7900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万円にマイナス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600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万（主に就労移行の利用者減に伴う）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1135570"/>
            <a:ext cx="4824536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■就労支援事業全体の経過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1907704" y="188640"/>
            <a:ext cx="561662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＜</a:t>
            </a:r>
            <a:r>
              <a:rPr lang="ja-JP" altLang="en-US" sz="3200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lang="ja-JP" altLang="en-US" sz="32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者就労支援事業＞</a:t>
            </a:r>
          </a:p>
        </p:txBody>
      </p:sp>
    </p:spTree>
    <p:extLst>
      <p:ext uri="{BB962C8B-B14F-4D97-AF65-F5344CB8AC3E}">
        <p14:creationId xmlns:p14="http://schemas.microsoft.com/office/powerpoint/2010/main" val="3144504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1373" y="3861048"/>
            <a:ext cx="3704114" cy="201622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●古本リサイクル事業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・ネットでの販売、みしまや販売、イベント販売を着実に推進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・ブックカバ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-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復調の傾向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756532" y="1200024"/>
            <a:ext cx="3671451" cy="137236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●視覚障がい者情報提供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・市報のデイジー版製作（毎月）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</a:t>
            </a:r>
            <a:r>
              <a:rPr lang="ja-JP" altLang="en-US" sz="2400" dirty="0" err="1">
                <a:latin typeface="A-OTF 新ゴ Pro R" pitchFamily="34" charset="-128"/>
                <a:ea typeface="A-OTF 新ゴ Pro R" pitchFamily="34" charset="-128"/>
              </a:rPr>
              <a:t>視覚障がい以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外の方への対応を検討開始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・点字名刺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ja-JP" altLang="en-US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467544" y="328442"/>
            <a:ext cx="6336704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■就労支援で取り組む主な事業</a:t>
            </a: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29532" y="4423464"/>
            <a:ext cx="3512626" cy="168602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pic>
        <p:nvPicPr>
          <p:cNvPr id="8194" name="Picture 2" descr="ç»åã«å«ã¾ãã¦ããå¯è½æ§ããããã®:åº§ã£ã¦ã(è¤æ°ã®äºº)ããã¼ãã«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8" y="3610235"/>
            <a:ext cx="3357131" cy="25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デイジー音声をヘッドホンで聞いている女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9" y="1048523"/>
            <a:ext cx="3357130" cy="22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292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827584" y="707475"/>
            <a:ext cx="7272808" cy="1857429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●バリアフリー推進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・てくてく日和４回発行　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50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号達成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・島根県ユニバーサルツーリズム推進事業の受託（観光ナビサイトへコンテンツを提供他）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・松江しんじ湖温泉モニター宿泊事業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4" name="AutoShape 4" descr="mailbox://C:/Users/hayas_000/AppData/Roaming/Thunderbird/Profiles/duxgrm3s.default/Mail/pop.nifty.com/Inbox?number=346557834&amp;part=1.2&amp;type=image/jpeg&amp;filename=IMG_93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6" descr="mailbox://C:/Users/hayas_000/AppData/Roaming/Thunderbird/Profiles/duxgrm3s.default/Mail/pop.nifty.com/Inbox?number=346557834&amp;part=1.2&amp;type=image/jpeg&amp;filename=IMG_93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4" descr="mailbox://C:/Users/tanaka/AppData/Roaming/Thunderbird/Profiles/abtcmqdy.default-release/Mail/pop.nifty.com/Inbox?number=1403834920&amp;part=1.2&amp;type=image/jpeg&amp;filename=IMG_797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01008"/>
            <a:ext cx="3360374" cy="2520280"/>
          </a:xfrm>
          <a:prstGeom prst="rect">
            <a:avLst/>
          </a:prstGeom>
        </p:spPr>
      </p:pic>
      <p:pic>
        <p:nvPicPr>
          <p:cNvPr id="2050" name="Picture 2" descr="テキストの画像のようです">
            <a:extLst>
              <a:ext uri="{FF2B5EF4-FFF2-40B4-BE49-F238E27FC236}">
                <a16:creationId xmlns:a16="http://schemas.microsoft.com/office/drawing/2014/main" id="{70DE62FF-D888-A943-6E78-3F833CB6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6" y="2924944"/>
            <a:ext cx="2712302" cy="36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575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588552" y="858335"/>
            <a:ext cx="4463281" cy="19442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●公共交通事業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・どこでもバスブック松江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2024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　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・縁結びバスマップ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・バス停クリーンアップ　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ja-JP" altLang="en-US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sp>
        <p:nvSpPr>
          <p:cNvPr id="4" name="AutoShape 4" descr="mailbox://C:/Users/hayas_000/AppData/Roaming/Thunderbird/Profiles/duxgrm3s.default/Mail/pop.nifty.com/Inbox?number=346557834&amp;part=1.2&amp;type=image/jpeg&amp;filename=IMG_937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6" descr="mailbox://C:/Users/hayas_000/AppData/Roaming/Thunderbird/Profiles/duxgrm3s.default/Mail/pop.nifty.com/Inbox?number=346557834&amp;part=1.2&amp;type=image/jpeg&amp;filename=IMG_937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612775" y="3933056"/>
            <a:ext cx="4463281" cy="19442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●菜園事業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・ゆうあいビル屋上での菜園事業、販売はテルサなど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ja-JP" altLang="en-US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1" t="879" r="-1" b="1"/>
          <a:stretch/>
        </p:blipFill>
        <p:spPr>
          <a:xfrm rot="5400000">
            <a:off x="5822314" y="3762862"/>
            <a:ext cx="2601484" cy="2653840"/>
          </a:xfrm>
          <a:prstGeom prst="rect">
            <a:avLst/>
          </a:prstGeom>
        </p:spPr>
      </p:pic>
      <p:pic>
        <p:nvPicPr>
          <p:cNvPr id="1026" name="Picture 2" descr="プロジェクトゆうあいからのお知らせ">
            <a:extLst>
              <a:ext uri="{FF2B5EF4-FFF2-40B4-BE49-F238E27FC236}">
                <a16:creationId xmlns:a16="http://schemas.microsoft.com/office/drawing/2014/main" id="{4BCBDA3D-8BD4-DE2A-D86C-56C78469B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88734"/>
            <a:ext cx="3782194" cy="25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92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>
          <a:xfrm>
            <a:off x="683568" y="620688"/>
            <a:ext cx="5184576" cy="1596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1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●</a:t>
            </a:r>
            <a:r>
              <a:rPr lang="en-US" altLang="ja-JP" sz="2400" b="1" dirty="0">
                <a:latin typeface="A-OTF 新ゴ Pro R" pitchFamily="34" charset="-128"/>
                <a:ea typeface="A-OTF 新ゴ Pro R" pitchFamily="34" charset="-128"/>
              </a:rPr>
              <a:t>PC</a:t>
            </a:r>
            <a:r>
              <a:rPr lang="ja-JP" altLang="en-US" sz="2400" b="1" dirty="0">
                <a:latin typeface="A-OTF 新ゴ Pro R" pitchFamily="34" charset="-128"/>
                <a:ea typeface="A-OTF 新ゴ Pro R" pitchFamily="34" charset="-128"/>
              </a:rPr>
              <a:t>リサイクル事業</a:t>
            </a:r>
            <a:endParaRPr lang="en-US" altLang="ja-JP" sz="2400" b="1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・ＰＣエコステーション事業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-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パソコンの分解、データ消去など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・中古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PC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ネット販売の開始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・パソコンドック</a:t>
            </a:r>
            <a:r>
              <a:rPr lang="en-US" altLang="ja-JP" sz="2400" dirty="0">
                <a:latin typeface="A-OTF 新ゴ Pro R" pitchFamily="34" charset="-128"/>
                <a:ea typeface="A-OTF 新ゴ Pro R" pitchFamily="34" charset="-128"/>
              </a:rPr>
              <a:t>24-</a:t>
            </a:r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パソコン修理事業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r>
              <a:rPr lang="ja-JP" altLang="en-US" sz="2400" dirty="0">
                <a:latin typeface="A-OTF 新ゴ Pro R" pitchFamily="34" charset="-128"/>
                <a:ea typeface="A-OTF 新ゴ Pro R" pitchFamily="34" charset="-128"/>
              </a:rPr>
              <a:t>・パソコン解体教室</a:t>
            </a:r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en-US" altLang="ja-JP" sz="2400" dirty="0">
              <a:latin typeface="A-OTF 新ゴ Pro R" pitchFamily="34" charset="-128"/>
              <a:ea typeface="A-OTF 新ゴ Pro R" pitchFamily="34" charset="-128"/>
            </a:endParaRPr>
          </a:p>
          <a:p>
            <a:endParaRPr lang="ja-JP" altLang="en-US" sz="2400" dirty="0">
              <a:latin typeface="A-OTF 新ゴ Pro R" pitchFamily="34" charset="-128"/>
              <a:ea typeface="A-OTF 新ゴ Pro R" pitchFamily="34" charset="-128"/>
            </a:endParaRPr>
          </a:p>
        </p:txBody>
      </p:sp>
      <p:pic>
        <p:nvPicPr>
          <p:cNvPr id="3076" name="Picture 4" descr="パソコン修理・データ復旧のパソコンドック24 松江店（安来/雲南）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655145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パソコンドック24 松江店 - うんせきブロ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9" r="4149"/>
          <a:stretch/>
        </p:blipFill>
        <p:spPr bwMode="auto">
          <a:xfrm>
            <a:off x="5827316" y="650201"/>
            <a:ext cx="2705124" cy="25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7812360" y="5445224"/>
            <a:ext cx="93610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 descr="PCエコステーションゆうあい | ＰＣリサイクル×就労継続支援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7"/>
          <a:stretch/>
        </p:blipFill>
        <p:spPr bwMode="auto">
          <a:xfrm>
            <a:off x="5076056" y="3655144"/>
            <a:ext cx="3330659" cy="222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92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スパイス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スパイス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スパイス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17311</TotalTime>
  <Words>1332</Words>
  <Application>Microsoft Office PowerPoint</Application>
  <PresentationFormat>画面に合わせる (4:3)</PresentationFormat>
  <Paragraphs>212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2" baseType="lpstr">
      <vt:lpstr>A-OTF 新ゴ Pro R</vt:lpstr>
      <vt:lpstr>BIZ UDPゴシック</vt:lpstr>
      <vt:lpstr>HGPｺﾞｼｯｸE</vt:lpstr>
      <vt:lpstr>HGSｺﾞｼｯｸM</vt:lpstr>
      <vt:lpstr>HG丸ｺﾞｼｯｸM-PRO</vt:lpstr>
      <vt:lpstr>ＭＳ Ｐゴシック</vt:lpstr>
      <vt:lpstr>Arial</vt:lpstr>
      <vt:lpstr>Calibri</vt:lpstr>
      <vt:lpstr>Century Schoolbook</vt:lpstr>
      <vt:lpstr>Wingdings</vt:lpstr>
      <vt:lpstr>Wingdings 2</vt:lpstr>
      <vt:lpstr>1_スパイス</vt:lpstr>
      <vt:lpstr>PowerPoint プレゼンテーション</vt:lpstr>
      <vt:lpstr>PowerPoint プレゼンテーション</vt:lpstr>
      <vt:lpstr>PowerPoint プレゼンテーション</vt:lpstr>
      <vt:lpstr>2025.5.1時点  ●就労・若者支援職員　19名＋1（12名＋1 ） ●放課後デイ職員　34名－２（13名－２ ） ●相談支援・地活職員　6名＋1 （5名＋1 ） 　小計59名±0（30名±0 ）　　うち1名休職 （　）フルタイム職員数　小文字は前年度増減  ●障がい者就労Aスタッフ　5名　 ●障がい者就労Bスタッフ　56名　 ●就労移行スタッフ2名　　  ●若者（中間就労）　4名 　小計67名　　  合計　126名　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バリアフリーのまちづくり（2004年度～） </dc:title>
  <dc:creator>iiyama</dc:creator>
  <cp:lastModifiedBy>隆一 田中</cp:lastModifiedBy>
  <cp:revision>416</cp:revision>
  <cp:lastPrinted>2022-06-08T08:12:00Z</cp:lastPrinted>
  <dcterms:created xsi:type="dcterms:W3CDTF">2014-09-03T07:02:12Z</dcterms:created>
  <dcterms:modified xsi:type="dcterms:W3CDTF">2025-05-29T04:00:20Z</dcterms:modified>
</cp:coreProperties>
</file>