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274616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422834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85333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132984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3614577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356489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357386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109936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313791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264085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F037A6-F8A9-4263-ACD2-A5BCC22827FA}" type="datetimeFigureOut">
              <a:rPr kumimoji="1" lang="ja-JP" altLang="en-US" smtClean="0"/>
              <a:t>2020/4/23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377038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037A6-F8A9-4263-ACD2-A5BCC22827FA}" type="datetimeFigureOut">
              <a:rPr kumimoji="1" lang="ja-JP" altLang="en-US" smtClean="0"/>
              <a:t>2020/4/23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96463-CC41-49CE-B1CE-1DA1D9BF3384}" type="slidenum">
              <a:rPr kumimoji="1" lang="ja-JP" altLang="en-US" smtClean="0"/>
              <a:t>‹#›</a:t>
            </a:fld>
            <a:endParaRPr kumimoji="1" lang="ja-JP" altLang="en-US"/>
          </a:p>
        </p:txBody>
      </p:sp>
    </p:spTree>
    <p:extLst>
      <p:ext uri="{BB962C8B-B14F-4D97-AF65-F5344CB8AC3E}">
        <p14:creationId xmlns:p14="http://schemas.microsoft.com/office/powerpoint/2010/main" val="3044905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higomaru-call.jp/faq/CCFaqDetail.asp?id=2058"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1622" y="395417"/>
            <a:ext cx="7232821" cy="369332"/>
          </a:xfrm>
          <a:prstGeom prst="rect">
            <a:avLst/>
          </a:prstGeom>
          <a:noFill/>
        </p:spPr>
        <p:txBody>
          <a:bodyPr wrap="square" rtlCol="0">
            <a:spAutoFit/>
          </a:bodyPr>
          <a:lstStyle/>
          <a:p>
            <a:r>
              <a:rPr lang="ja-JP" altLang="en-US" dirty="0" smtClean="0"/>
              <a:t>事業</a:t>
            </a:r>
            <a:r>
              <a:rPr lang="en-US" altLang="ja-JP" dirty="0" smtClean="0"/>
              <a:t>1 </a:t>
            </a:r>
            <a:r>
              <a:rPr lang="ja-JP" altLang="en-US" dirty="0" smtClean="0"/>
              <a:t>ひとり</a:t>
            </a:r>
            <a:r>
              <a:rPr lang="ja-JP" altLang="en-US" dirty="0"/>
              <a:t>親家庭の中学生の学習</a:t>
            </a:r>
            <a:r>
              <a:rPr lang="ja-JP" altLang="en-US" dirty="0" smtClean="0"/>
              <a:t>教室　　事業　中期計画</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303571989"/>
              </p:ext>
            </p:extLst>
          </p:nvPr>
        </p:nvGraphicFramePr>
        <p:xfrm>
          <a:off x="1150549" y="870240"/>
          <a:ext cx="10069385" cy="4673600"/>
        </p:xfrm>
        <a:graphic>
          <a:graphicData uri="http://schemas.openxmlformats.org/drawingml/2006/table">
            <a:tbl>
              <a:tblPr firstRow="1" bandRow="1">
                <a:tableStyleId>{00A15C55-8517-42AA-B614-E9B94910E393}</a:tableStyleId>
              </a:tblPr>
              <a:tblGrid>
                <a:gridCol w="1678231"/>
                <a:gridCol w="1678231"/>
                <a:gridCol w="1678231"/>
                <a:gridCol w="1678231"/>
                <a:gridCol w="1131864"/>
                <a:gridCol w="2224597"/>
              </a:tblGrid>
              <a:tr h="370840">
                <a:tc>
                  <a:txBody>
                    <a:bodyPr/>
                    <a:lstStyle/>
                    <a:p>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3</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4</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5</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6</a:t>
                      </a:r>
                      <a:r>
                        <a:rPr kumimoji="1" lang="ja-JP" altLang="en-US" dirty="0" smtClean="0"/>
                        <a:t>年度</a:t>
                      </a:r>
                      <a:endParaRPr kumimoji="1" lang="ja-JP" altLang="en-US" dirty="0"/>
                    </a:p>
                  </a:txBody>
                  <a:tcPr/>
                </a:tc>
                <a:tc>
                  <a:txBody>
                    <a:bodyPr/>
                    <a:lstStyle/>
                    <a:p>
                      <a:r>
                        <a:rPr kumimoji="1" lang="ja-JP" altLang="en-US" dirty="0" smtClean="0"/>
                        <a:t>年間指導時間</a:t>
                      </a:r>
                      <a:endParaRPr kumimoji="1" lang="ja-JP" altLang="en-US" dirty="0"/>
                    </a:p>
                  </a:txBody>
                  <a:tcPr/>
                </a:tc>
              </a:tr>
              <a:tr h="370840">
                <a:tc>
                  <a:txBody>
                    <a:bodyPr/>
                    <a:lstStyle/>
                    <a:p>
                      <a:r>
                        <a:rPr kumimoji="1" lang="ja-JP" altLang="en-US" dirty="0" smtClean="0"/>
                        <a:t>生徒数</a:t>
                      </a:r>
                      <a:endParaRPr kumimoji="1" lang="ja-JP" altLang="en-US" dirty="0"/>
                    </a:p>
                  </a:txBody>
                  <a:tcPr/>
                </a:tc>
                <a:tc>
                  <a:txBody>
                    <a:bodyPr/>
                    <a:lstStyle/>
                    <a:p>
                      <a:r>
                        <a:rPr kumimoji="1" lang="en-US" altLang="ja-JP" dirty="0" smtClean="0"/>
                        <a:t>14</a:t>
                      </a:r>
                      <a:r>
                        <a:rPr kumimoji="1" lang="ja-JP" altLang="en-US" dirty="0" smtClean="0"/>
                        <a:t>名</a:t>
                      </a:r>
                      <a:endParaRPr kumimoji="1" lang="ja-JP" altLang="en-US" dirty="0"/>
                    </a:p>
                  </a:txBody>
                  <a:tcPr/>
                </a:tc>
                <a:tc>
                  <a:txBody>
                    <a:bodyPr/>
                    <a:lstStyle/>
                    <a:p>
                      <a:r>
                        <a:rPr kumimoji="1" lang="en-US" altLang="ja-JP" dirty="0" smtClean="0"/>
                        <a:t>16</a:t>
                      </a:r>
                      <a:r>
                        <a:rPr kumimoji="1" lang="ja-JP" altLang="en-US" dirty="0" smtClean="0"/>
                        <a:t>名</a:t>
                      </a:r>
                      <a:endParaRPr kumimoji="1" lang="ja-JP" altLang="en-US" dirty="0"/>
                    </a:p>
                  </a:txBody>
                  <a:tcPr/>
                </a:tc>
                <a:tc>
                  <a:txBody>
                    <a:bodyPr/>
                    <a:lstStyle/>
                    <a:p>
                      <a:r>
                        <a:rPr kumimoji="1" lang="en-US" altLang="ja-JP" dirty="0" smtClean="0"/>
                        <a:t>18</a:t>
                      </a:r>
                      <a:r>
                        <a:rPr kumimoji="1" lang="ja-JP" altLang="en-US" dirty="0" smtClean="0"/>
                        <a:t>名</a:t>
                      </a:r>
                      <a:endParaRPr kumimoji="1" lang="ja-JP" altLang="en-US" dirty="0"/>
                    </a:p>
                  </a:txBody>
                  <a:tcPr/>
                </a:tc>
                <a:tc>
                  <a:txBody>
                    <a:bodyPr/>
                    <a:lstStyle/>
                    <a:p>
                      <a:r>
                        <a:rPr kumimoji="1" lang="en-US" altLang="ja-JP" dirty="0" smtClean="0"/>
                        <a:t>20</a:t>
                      </a:r>
                      <a:r>
                        <a:rPr kumimoji="1" lang="ja-JP" altLang="en-US" dirty="0" smtClean="0"/>
                        <a:t>名</a:t>
                      </a:r>
                      <a:endParaRPr kumimoji="1" lang="ja-JP" altLang="en-US" dirty="0"/>
                    </a:p>
                  </a:txBody>
                  <a:tcPr/>
                </a:tc>
                <a:tc>
                  <a:txBody>
                    <a:bodyPr/>
                    <a:lstStyle/>
                    <a:p>
                      <a:r>
                        <a:rPr kumimoji="1" lang="en-US" altLang="ja-JP" dirty="0" smtClean="0"/>
                        <a:t>192</a:t>
                      </a:r>
                      <a:r>
                        <a:rPr kumimoji="1" lang="ja-JP" altLang="en-US" dirty="0" smtClean="0"/>
                        <a:t>時間</a:t>
                      </a:r>
                      <a:endParaRPr kumimoji="1" lang="ja-JP" altLang="en-US" dirty="0"/>
                    </a:p>
                  </a:txBody>
                  <a:tcPr/>
                </a:tc>
              </a:tr>
              <a:tr h="370840">
                <a:tc>
                  <a:txBody>
                    <a:bodyPr/>
                    <a:lstStyle/>
                    <a:p>
                      <a:r>
                        <a:rPr kumimoji="1" lang="ja-JP" altLang="en-US" dirty="0" smtClean="0"/>
                        <a:t>講師数</a:t>
                      </a:r>
                      <a:endParaRPr kumimoji="1" lang="ja-JP" altLang="en-US" dirty="0"/>
                    </a:p>
                  </a:txBody>
                  <a:tcPr/>
                </a:tc>
                <a:tc>
                  <a:txBody>
                    <a:bodyPr/>
                    <a:lstStyle/>
                    <a:p>
                      <a:r>
                        <a:rPr kumimoji="1" lang="en-US" altLang="ja-JP" dirty="0" smtClean="0"/>
                        <a:t>3</a:t>
                      </a:r>
                      <a:r>
                        <a:rPr kumimoji="1" lang="ja-JP" altLang="en-US" dirty="0" smtClean="0"/>
                        <a:t>名</a:t>
                      </a:r>
                      <a:endParaRPr kumimoji="1" lang="ja-JP" altLang="en-US" dirty="0"/>
                    </a:p>
                  </a:txBody>
                  <a:tcPr/>
                </a:tc>
                <a:tc>
                  <a:txBody>
                    <a:bodyPr/>
                    <a:lstStyle/>
                    <a:p>
                      <a:r>
                        <a:rPr kumimoji="1" lang="en-US" altLang="ja-JP" dirty="0" smtClean="0"/>
                        <a:t>4</a:t>
                      </a:r>
                      <a:r>
                        <a:rPr kumimoji="1" lang="ja-JP" altLang="en-US" dirty="0" smtClean="0"/>
                        <a:t>名</a:t>
                      </a:r>
                      <a:endParaRPr kumimoji="1" lang="ja-JP" altLang="en-US" dirty="0"/>
                    </a:p>
                  </a:txBody>
                  <a:tcPr/>
                </a:tc>
                <a:tc>
                  <a:txBody>
                    <a:bodyPr/>
                    <a:lstStyle/>
                    <a:p>
                      <a:r>
                        <a:rPr kumimoji="1" lang="en-US" altLang="ja-JP" dirty="0" smtClean="0"/>
                        <a:t>4</a:t>
                      </a:r>
                      <a:r>
                        <a:rPr kumimoji="1" lang="ja-JP" altLang="en-US" dirty="0" smtClean="0"/>
                        <a:t>名</a:t>
                      </a:r>
                      <a:endParaRPr kumimoji="1" lang="ja-JP" altLang="en-US" dirty="0"/>
                    </a:p>
                  </a:txBody>
                  <a:tcPr/>
                </a:tc>
                <a:tc>
                  <a:txBody>
                    <a:bodyPr/>
                    <a:lstStyle/>
                    <a:p>
                      <a:r>
                        <a:rPr kumimoji="1" lang="en-US" altLang="ja-JP" dirty="0" smtClean="0"/>
                        <a:t>5</a:t>
                      </a:r>
                      <a:r>
                        <a:rPr kumimoji="1" lang="ja-JP" altLang="en-US" dirty="0" smtClean="0"/>
                        <a:t>名</a:t>
                      </a:r>
                      <a:endParaRPr kumimoji="1" lang="ja-JP" altLang="en-US" dirty="0"/>
                    </a:p>
                  </a:txBody>
                  <a:tcPr/>
                </a:tc>
                <a:tc>
                  <a:txBody>
                    <a:bodyPr/>
                    <a:lstStyle/>
                    <a:p>
                      <a:endParaRPr kumimoji="1" lang="ja-JP" altLang="en-US" dirty="0"/>
                    </a:p>
                  </a:txBody>
                  <a:tcPr/>
                </a:tc>
              </a:tr>
              <a:tr h="1199339">
                <a:tc>
                  <a:txBody>
                    <a:bodyPr/>
                    <a:lstStyle/>
                    <a:p>
                      <a:r>
                        <a:rPr kumimoji="1" lang="ja-JP" altLang="en-US" dirty="0" smtClean="0"/>
                        <a:t>目標</a:t>
                      </a:r>
                      <a:endParaRPr kumimoji="1" lang="ja-JP" altLang="en-US" dirty="0"/>
                    </a:p>
                  </a:txBody>
                  <a:tcPr/>
                </a:tc>
                <a:tc gridSpan="2">
                  <a:txBody>
                    <a:bodyPr/>
                    <a:lstStyle/>
                    <a:p>
                      <a:r>
                        <a:rPr kumimoji="1" lang="ja-JP" altLang="en-US" sz="1400" dirty="0" smtClean="0"/>
                        <a:t>①講師一人につき生徒約</a:t>
                      </a:r>
                      <a:r>
                        <a:rPr kumimoji="1" lang="en-US" altLang="ja-JP" sz="1400" dirty="0" smtClean="0"/>
                        <a:t>4</a:t>
                      </a:r>
                      <a:r>
                        <a:rPr kumimoji="1" lang="ja-JP" altLang="en-US" sz="1400" dirty="0" smtClean="0"/>
                        <a:t>名を指導。</a:t>
                      </a:r>
                    </a:p>
                    <a:p>
                      <a:endParaRPr kumimoji="1" lang="ja-JP" altLang="en-US" sz="1400" dirty="0" smtClean="0"/>
                    </a:p>
                    <a:p>
                      <a:r>
                        <a:rPr kumimoji="1" lang="ja-JP" altLang="en-US" sz="1400" dirty="0" smtClean="0"/>
                        <a:t>指導動画を細かい単元で</a:t>
                      </a:r>
                      <a:r>
                        <a:rPr kumimoji="1" lang="en-US" altLang="ja-JP" sz="1400" dirty="0" err="1" smtClean="0"/>
                        <a:t>youtube</a:t>
                      </a:r>
                      <a:r>
                        <a:rPr kumimoji="1" lang="ja-JP" altLang="en-US" sz="1400" dirty="0" smtClean="0"/>
                        <a:t>にアップし、テキストと動画を見て自分で進めるようにする。</a:t>
                      </a:r>
                    </a:p>
                    <a:p>
                      <a:endParaRPr kumimoji="1" lang="ja-JP" altLang="en-US" sz="1400" dirty="0" smtClean="0"/>
                    </a:p>
                    <a:p>
                      <a:r>
                        <a:rPr kumimoji="1" lang="ja-JP" altLang="en-US" sz="1400" dirty="0" smtClean="0"/>
                        <a:t>②毎日自分で学習する習慣を身につける。また、基礎力をつけるために</a:t>
                      </a:r>
                    </a:p>
                    <a:p>
                      <a:r>
                        <a:rPr kumimoji="1" lang="en-US" altLang="ja-JP" sz="1400" dirty="0" err="1" smtClean="0"/>
                        <a:t>ipad</a:t>
                      </a:r>
                      <a:r>
                        <a:rPr kumimoji="1" lang="ja-JP" altLang="en-US" sz="1400" dirty="0" smtClean="0"/>
                        <a:t>またはノート</a:t>
                      </a:r>
                      <a:r>
                        <a:rPr kumimoji="1" lang="en-US" altLang="ja-JP" sz="1400" dirty="0" smtClean="0"/>
                        <a:t>PC</a:t>
                      </a:r>
                      <a:r>
                        <a:rPr kumimoji="1" lang="ja-JP" altLang="en-US" sz="1400" dirty="0" smtClean="0"/>
                        <a:t>に毎日確認テストをステップメールを使い自動配信する。</a:t>
                      </a:r>
                    </a:p>
                    <a:p>
                      <a:r>
                        <a:rPr kumimoji="1" lang="ja-JP" altLang="en-US" sz="1400" dirty="0" smtClean="0"/>
                        <a:t>　</a:t>
                      </a:r>
                    </a:p>
                    <a:p>
                      <a:r>
                        <a:rPr kumimoji="1" lang="ja-JP" altLang="en-US" sz="1400" dirty="0" smtClean="0"/>
                        <a:t>生徒は問題を解いたプリントをカメラで撮り、本部に送信。</a:t>
                      </a:r>
                    </a:p>
                    <a:p>
                      <a:r>
                        <a:rPr kumimoji="1" lang="ja-JP" altLang="en-US" sz="1400" dirty="0" smtClean="0"/>
                        <a:t>本部は添削ののち返信する。</a:t>
                      </a:r>
                    </a:p>
                    <a:p>
                      <a:endParaRPr kumimoji="1" lang="ja-JP" altLang="en-US" sz="1400" dirty="0"/>
                    </a:p>
                  </a:txBody>
                  <a:tcPr>
                    <a:lnB w="12700" cmpd="sng">
                      <a:noFill/>
                    </a:lnB>
                  </a:tcPr>
                </a:tc>
                <a:tc hMerge="1">
                  <a:txBody>
                    <a:bodyPr/>
                    <a:lstStyle/>
                    <a:p>
                      <a:endParaRPr kumimoji="1" lang="ja-JP" altLang="en-US" dirty="0"/>
                    </a:p>
                  </a:txBody>
                  <a:tcPr/>
                </a:tc>
                <a:tc gridSpan="2">
                  <a:txBody>
                    <a:bodyPr/>
                    <a:lstStyle/>
                    <a:p>
                      <a:r>
                        <a:rPr kumimoji="1" lang="ja-JP" altLang="en-US" sz="1400" dirty="0" smtClean="0">
                          <a:latin typeface="+mn-ea"/>
                          <a:ea typeface="+mn-ea"/>
                        </a:rPr>
                        <a:t>①生徒一人一人にタブレットが</a:t>
                      </a:r>
                    </a:p>
                    <a:p>
                      <a:r>
                        <a:rPr kumimoji="1" lang="ja-JP" altLang="en-US" sz="1400" dirty="0" smtClean="0">
                          <a:latin typeface="+mn-ea"/>
                          <a:ea typeface="+mn-ea"/>
                        </a:rPr>
                        <a:t>　　あり、</a:t>
                      </a:r>
                      <a:r>
                        <a:rPr kumimoji="1" lang="en-US" altLang="ja-JP" sz="1400" dirty="0" smtClean="0">
                          <a:latin typeface="+mn-ea"/>
                          <a:ea typeface="+mn-ea"/>
                        </a:rPr>
                        <a:t>ID password</a:t>
                      </a:r>
                      <a:r>
                        <a:rPr kumimoji="1" lang="ja-JP" altLang="en-US" sz="1400" dirty="0" smtClean="0">
                          <a:latin typeface="+mn-ea"/>
                          <a:ea typeface="+mn-ea"/>
                        </a:rPr>
                        <a:t>入力</a:t>
                      </a:r>
                    </a:p>
                    <a:p>
                      <a:r>
                        <a:rPr kumimoji="1" lang="ja-JP" altLang="en-US" sz="1400" dirty="0" smtClean="0">
                          <a:latin typeface="+mn-ea"/>
                          <a:ea typeface="+mn-ea"/>
                        </a:rPr>
                        <a:t>　　　　　　↓</a:t>
                      </a:r>
                    </a:p>
                    <a:p>
                      <a:r>
                        <a:rPr kumimoji="1" lang="ja-JP" altLang="en-US" sz="1400" dirty="0" smtClean="0">
                          <a:latin typeface="+mn-ea"/>
                          <a:ea typeface="+mn-ea"/>
                        </a:rPr>
                        <a:t>　　当日のメニューを講師が指導。</a:t>
                      </a:r>
                    </a:p>
                    <a:p>
                      <a:r>
                        <a:rPr kumimoji="1" lang="ja-JP" altLang="en-US" sz="1400" dirty="0" smtClean="0">
                          <a:latin typeface="+mn-ea"/>
                          <a:ea typeface="+mn-ea"/>
                        </a:rPr>
                        <a:t>　　または、メニューの動画を見る。</a:t>
                      </a:r>
                    </a:p>
                    <a:p>
                      <a:r>
                        <a:rPr kumimoji="1" lang="ja-JP" altLang="en-US" sz="1400" dirty="0" smtClean="0">
                          <a:latin typeface="+mn-ea"/>
                          <a:ea typeface="+mn-ea"/>
                        </a:rPr>
                        <a:t>　　　　　　↓</a:t>
                      </a:r>
                    </a:p>
                    <a:p>
                      <a:r>
                        <a:rPr kumimoji="1" lang="ja-JP" altLang="en-US" sz="1400" dirty="0" smtClean="0">
                          <a:latin typeface="+mn-ea"/>
                          <a:ea typeface="+mn-ea"/>
                        </a:rPr>
                        <a:t>　　　練習をする。→講師確認</a:t>
                      </a:r>
                    </a:p>
                    <a:p>
                      <a:r>
                        <a:rPr kumimoji="1" lang="ja-JP" altLang="en-US" sz="1400" dirty="0" smtClean="0">
                          <a:latin typeface="+mn-ea"/>
                          <a:ea typeface="+mn-ea"/>
                        </a:rPr>
                        <a:t>　　　　　　↓</a:t>
                      </a:r>
                    </a:p>
                    <a:p>
                      <a:r>
                        <a:rPr kumimoji="1" lang="ja-JP" altLang="en-US" sz="1400" dirty="0" smtClean="0">
                          <a:latin typeface="+mn-ea"/>
                          <a:ea typeface="+mn-ea"/>
                        </a:rPr>
                        <a:t>　　　　確認テスト　タブレット入力</a:t>
                      </a:r>
                    </a:p>
                    <a:p>
                      <a:r>
                        <a:rPr kumimoji="1" lang="ja-JP" altLang="en-US" sz="1400" dirty="0" smtClean="0">
                          <a:latin typeface="+mn-ea"/>
                          <a:ea typeface="+mn-ea"/>
                        </a:rPr>
                        <a:t>　　　　　　↓</a:t>
                      </a:r>
                    </a:p>
                    <a:p>
                      <a:r>
                        <a:rPr kumimoji="1" lang="ja-JP" altLang="en-US" sz="1400" dirty="0" smtClean="0">
                          <a:latin typeface="+mn-ea"/>
                          <a:ea typeface="+mn-ea"/>
                        </a:rPr>
                        <a:t>　　　　　自動採点</a:t>
                      </a:r>
                    </a:p>
                    <a:p>
                      <a:r>
                        <a:rPr kumimoji="1" lang="ja-JP" altLang="en-US" sz="1400" dirty="0" smtClean="0">
                          <a:latin typeface="+mn-ea"/>
                          <a:ea typeface="+mn-ea"/>
                        </a:rPr>
                        <a:t>　　　　　　↓</a:t>
                      </a:r>
                    </a:p>
                    <a:p>
                      <a:r>
                        <a:rPr kumimoji="1" lang="ja-JP" altLang="en-US" sz="1400" dirty="0" smtClean="0">
                          <a:latin typeface="+mn-ea"/>
                          <a:ea typeface="+mn-ea"/>
                        </a:rPr>
                        <a:t>　　　　　次単元へ　講師の判断</a:t>
                      </a:r>
                    </a:p>
                    <a:p>
                      <a:r>
                        <a:rPr kumimoji="1" lang="ja-JP" altLang="en-US" sz="1400" dirty="0" smtClean="0">
                          <a:latin typeface="+mn-ea"/>
                          <a:ea typeface="+mn-ea"/>
                        </a:rPr>
                        <a:t>②毎日　講師からステップメールが送られ、プリント少量を解く　</a:t>
                      </a:r>
                    </a:p>
                  </a:txBody>
                  <a:tcPr/>
                </a:tc>
                <a:tc hMerge="1">
                  <a:txBody>
                    <a:bodyPr/>
                    <a:lstStyle/>
                    <a:p>
                      <a:endParaRPr kumimoji="1" lang="ja-JP" altLang="en-US"/>
                    </a:p>
                  </a:txBody>
                  <a:tcPr/>
                </a:tc>
                <a:tc>
                  <a:txBody>
                    <a:bodyPr/>
                    <a:lstStyle/>
                    <a:p>
                      <a:r>
                        <a:rPr kumimoji="1" lang="ja-JP" altLang="en-US" sz="1400" dirty="0" smtClean="0">
                          <a:solidFill>
                            <a:srgbClr val="FF0000"/>
                          </a:solidFill>
                        </a:rPr>
                        <a:t>メリット</a:t>
                      </a:r>
                    </a:p>
                    <a:p>
                      <a:r>
                        <a:rPr kumimoji="1" lang="ja-JP" altLang="en-US" sz="1400" dirty="0" smtClean="0"/>
                        <a:t>説明質問応答は講師・学習管理・確認テスト採点は</a:t>
                      </a:r>
                      <a:r>
                        <a:rPr kumimoji="1" lang="en-US" altLang="ja-JP" sz="1400" dirty="0" smtClean="0"/>
                        <a:t>PC</a:t>
                      </a:r>
                      <a:r>
                        <a:rPr kumimoji="1" lang="ja-JP" altLang="en-US" sz="1400" dirty="0" err="1" smtClean="0"/>
                        <a:t>のように</a:t>
                      </a:r>
                      <a:r>
                        <a:rPr kumimoji="1" lang="ja-JP" altLang="en-US" sz="1400" dirty="0" smtClean="0"/>
                        <a:t>分担し、講師が指導に集中できる。</a:t>
                      </a:r>
                    </a:p>
                    <a:p>
                      <a:r>
                        <a:rPr kumimoji="1" lang="ja-JP" altLang="en-US" sz="1400" dirty="0" smtClean="0"/>
                        <a:t>また、日々少量であるが確実に学習することで学習習慣が身につく。自分で調べて、学習する自立的学習につながる。</a:t>
                      </a:r>
                      <a:endParaRPr kumimoji="1" lang="ja-JP" altLang="en-US" sz="1400" dirty="0"/>
                    </a:p>
                  </a:txBody>
                  <a:tcPr/>
                </a:tc>
              </a:tr>
            </a:tbl>
          </a:graphicData>
        </a:graphic>
      </p:graphicFrame>
      <p:sp>
        <p:nvSpPr>
          <p:cNvPr id="9" name="円/楕円 8"/>
          <p:cNvSpPr/>
          <p:nvPr/>
        </p:nvSpPr>
        <p:spPr>
          <a:xfrm>
            <a:off x="4382530" y="5980670"/>
            <a:ext cx="230659" cy="2471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674076" y="5647353"/>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687330" y="5638845"/>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687329" y="6314347"/>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688492" y="6314347"/>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3941805" y="5869775"/>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4856204" y="5853569"/>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941805" y="6203452"/>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876797" y="6197431"/>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246608" y="6227805"/>
            <a:ext cx="568408" cy="276999"/>
          </a:xfrm>
          <a:prstGeom prst="rect">
            <a:avLst/>
          </a:prstGeom>
          <a:noFill/>
        </p:spPr>
        <p:txBody>
          <a:bodyPr wrap="square" rtlCol="0">
            <a:spAutoFit/>
          </a:bodyPr>
          <a:lstStyle/>
          <a:p>
            <a:r>
              <a:rPr kumimoji="1" lang="ja-JP" altLang="en-US" sz="1200" dirty="0" smtClean="0"/>
              <a:t>講師</a:t>
            </a:r>
            <a:endParaRPr kumimoji="1" lang="ja-JP" altLang="en-US" sz="1200" dirty="0"/>
          </a:p>
        </p:txBody>
      </p:sp>
      <p:sp>
        <p:nvSpPr>
          <p:cNvPr id="19" name="テキスト ボックス 18"/>
          <p:cNvSpPr txBox="1"/>
          <p:nvPr/>
        </p:nvSpPr>
        <p:spPr>
          <a:xfrm>
            <a:off x="3406345" y="5853119"/>
            <a:ext cx="669328" cy="276999"/>
          </a:xfrm>
          <a:prstGeom prst="rect">
            <a:avLst/>
          </a:prstGeom>
          <a:noFill/>
        </p:spPr>
        <p:txBody>
          <a:bodyPr wrap="square" rtlCol="0">
            <a:spAutoFit/>
          </a:bodyPr>
          <a:lstStyle/>
          <a:p>
            <a:r>
              <a:rPr kumimoji="1" lang="ja-JP" altLang="en-US" sz="1200" dirty="0" smtClean="0"/>
              <a:t>生徒</a:t>
            </a:r>
            <a:r>
              <a:rPr kumimoji="1" lang="en-US" altLang="ja-JP" sz="1200" dirty="0" smtClean="0"/>
              <a:t>A</a:t>
            </a:r>
            <a:endParaRPr kumimoji="1" lang="ja-JP" altLang="en-US" sz="1200" dirty="0"/>
          </a:p>
        </p:txBody>
      </p:sp>
      <p:sp>
        <p:nvSpPr>
          <p:cNvPr id="20" name="テキスト ボックス 19"/>
          <p:cNvSpPr txBox="1"/>
          <p:nvPr/>
        </p:nvSpPr>
        <p:spPr>
          <a:xfrm>
            <a:off x="3422818" y="6075541"/>
            <a:ext cx="669328" cy="276999"/>
          </a:xfrm>
          <a:prstGeom prst="rect">
            <a:avLst/>
          </a:prstGeom>
          <a:noFill/>
        </p:spPr>
        <p:txBody>
          <a:bodyPr wrap="square" rtlCol="0">
            <a:spAutoFit/>
          </a:bodyPr>
          <a:lstStyle/>
          <a:p>
            <a:r>
              <a:rPr kumimoji="1" lang="ja-JP" altLang="en-US" sz="1200" dirty="0" smtClean="0"/>
              <a:t>生徒</a:t>
            </a:r>
            <a:r>
              <a:rPr kumimoji="1" lang="en-US" altLang="ja-JP" sz="1200" dirty="0" smtClean="0"/>
              <a:t>B</a:t>
            </a:r>
            <a:endParaRPr kumimoji="1" lang="ja-JP" altLang="en-US" sz="1200" dirty="0"/>
          </a:p>
        </p:txBody>
      </p:sp>
      <p:sp>
        <p:nvSpPr>
          <p:cNvPr id="21" name="テキスト ボックス 20"/>
          <p:cNvSpPr txBox="1"/>
          <p:nvPr/>
        </p:nvSpPr>
        <p:spPr>
          <a:xfrm>
            <a:off x="4944755" y="5842170"/>
            <a:ext cx="669328" cy="276999"/>
          </a:xfrm>
          <a:prstGeom prst="rect">
            <a:avLst/>
          </a:prstGeom>
          <a:noFill/>
        </p:spPr>
        <p:txBody>
          <a:bodyPr wrap="square" rtlCol="0">
            <a:spAutoFit/>
          </a:bodyPr>
          <a:lstStyle/>
          <a:p>
            <a:r>
              <a:rPr kumimoji="1" lang="ja-JP" altLang="en-US" sz="1200" dirty="0" smtClean="0"/>
              <a:t>生徒</a:t>
            </a:r>
            <a:r>
              <a:rPr lang="en-US" altLang="ja-JP" sz="1200" dirty="0" smtClean="0"/>
              <a:t>C</a:t>
            </a:r>
            <a:endParaRPr kumimoji="1" lang="ja-JP" altLang="en-US" sz="1200" dirty="0"/>
          </a:p>
        </p:txBody>
      </p:sp>
      <p:sp>
        <p:nvSpPr>
          <p:cNvPr id="22" name="テキスト ボックス 21"/>
          <p:cNvSpPr txBox="1"/>
          <p:nvPr/>
        </p:nvSpPr>
        <p:spPr>
          <a:xfrm>
            <a:off x="4943730" y="6078395"/>
            <a:ext cx="669328" cy="276999"/>
          </a:xfrm>
          <a:prstGeom prst="rect">
            <a:avLst/>
          </a:prstGeom>
          <a:noFill/>
        </p:spPr>
        <p:txBody>
          <a:bodyPr wrap="square" rtlCol="0">
            <a:spAutoFit/>
          </a:bodyPr>
          <a:lstStyle/>
          <a:p>
            <a:r>
              <a:rPr kumimoji="1" lang="ja-JP" altLang="en-US" sz="1200" dirty="0" smtClean="0"/>
              <a:t>生徒</a:t>
            </a:r>
            <a:r>
              <a:rPr kumimoji="1" lang="en-US" altLang="ja-JP" sz="1200" dirty="0" smtClean="0"/>
              <a:t>D</a:t>
            </a:r>
            <a:endParaRPr kumimoji="1" lang="ja-JP" altLang="en-US" sz="1200" dirty="0"/>
          </a:p>
        </p:txBody>
      </p:sp>
      <p:sp>
        <p:nvSpPr>
          <p:cNvPr id="24" name="正方形/長方形 23"/>
          <p:cNvSpPr/>
          <p:nvPr/>
        </p:nvSpPr>
        <p:spPr>
          <a:xfrm>
            <a:off x="3830595" y="5638845"/>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795448" y="5638845"/>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812954" y="6418017"/>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856343" y="6433434"/>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613058" y="5925222"/>
            <a:ext cx="1833947" cy="276999"/>
          </a:xfrm>
          <a:prstGeom prst="rect">
            <a:avLst/>
          </a:prstGeom>
          <a:noFill/>
        </p:spPr>
        <p:txBody>
          <a:bodyPr wrap="square" rtlCol="0">
            <a:spAutoFit/>
          </a:bodyPr>
          <a:lstStyle/>
          <a:p>
            <a:r>
              <a:rPr kumimoji="1" lang="en-US" altLang="ja-JP" sz="1200" dirty="0" err="1" smtClean="0"/>
              <a:t>ipad</a:t>
            </a:r>
            <a:r>
              <a:rPr kumimoji="1" lang="ja-JP" altLang="en-US" sz="1200" dirty="0" smtClean="0"/>
              <a:t>または</a:t>
            </a:r>
            <a:r>
              <a:rPr kumimoji="1" lang="en-US" altLang="ja-JP" sz="1200" dirty="0" smtClean="0"/>
              <a:t>PC </a:t>
            </a:r>
            <a:r>
              <a:rPr kumimoji="1" lang="ja-JP" altLang="en-US" sz="1200" dirty="0" smtClean="0"/>
              <a:t>携帯も</a:t>
            </a:r>
            <a:r>
              <a:rPr lang="ja-JP" altLang="en-US" sz="1200" dirty="0"/>
              <a:t>可能</a:t>
            </a:r>
            <a:endParaRPr kumimoji="1" lang="ja-JP" altLang="en-US" sz="1200" dirty="0"/>
          </a:p>
        </p:txBody>
      </p:sp>
      <p:cxnSp>
        <p:nvCxnSpPr>
          <p:cNvPr id="30" name="直線矢印コネクタ 29"/>
          <p:cNvCxnSpPr>
            <a:endCxn id="25" idx="2"/>
          </p:cNvCxnSpPr>
          <p:nvPr/>
        </p:nvCxnSpPr>
        <p:spPr>
          <a:xfrm flipH="1" flipV="1">
            <a:off x="4926224" y="5758564"/>
            <a:ext cx="1017375" cy="150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a:endCxn id="12" idx="3"/>
          </p:cNvCxnSpPr>
          <p:nvPr/>
        </p:nvCxnSpPr>
        <p:spPr>
          <a:xfrm flipH="1">
            <a:off x="5222788" y="6197431"/>
            <a:ext cx="720811" cy="228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75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1622" y="395417"/>
            <a:ext cx="5733535" cy="369332"/>
          </a:xfrm>
          <a:prstGeom prst="rect">
            <a:avLst/>
          </a:prstGeom>
          <a:noFill/>
        </p:spPr>
        <p:txBody>
          <a:bodyPr wrap="square" rtlCol="0">
            <a:spAutoFit/>
          </a:bodyPr>
          <a:lstStyle/>
          <a:p>
            <a:r>
              <a:rPr lang="ja-JP" altLang="en-US" dirty="0" smtClean="0"/>
              <a:t>事業</a:t>
            </a:r>
            <a:r>
              <a:rPr lang="en-US" altLang="ja-JP" dirty="0" smtClean="0"/>
              <a:t>2 </a:t>
            </a:r>
            <a:r>
              <a:rPr lang="ja-JP" altLang="en-US" dirty="0" smtClean="0"/>
              <a:t>ひとり親</a:t>
            </a:r>
            <a:r>
              <a:rPr lang="ja-JP" altLang="en-US" dirty="0"/>
              <a:t>家庭看護学校進学支援</a:t>
            </a:r>
            <a:r>
              <a:rPr lang="ja-JP" altLang="en-US" dirty="0" smtClean="0"/>
              <a:t>事業</a:t>
            </a:r>
            <a:r>
              <a:rPr lang="en-US" altLang="ja-JP" dirty="0" smtClean="0"/>
              <a:t>(</a:t>
            </a:r>
            <a:r>
              <a:rPr lang="ja-JP" altLang="en-US" dirty="0" smtClean="0"/>
              <a:t>その</a:t>
            </a:r>
            <a:r>
              <a:rPr lang="en-US" altLang="ja-JP" dirty="0" smtClean="0"/>
              <a:t>1)</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463611192"/>
              </p:ext>
            </p:extLst>
          </p:nvPr>
        </p:nvGraphicFramePr>
        <p:xfrm>
          <a:off x="1150549" y="870240"/>
          <a:ext cx="10069385" cy="4673600"/>
        </p:xfrm>
        <a:graphic>
          <a:graphicData uri="http://schemas.openxmlformats.org/drawingml/2006/table">
            <a:tbl>
              <a:tblPr firstRow="1" bandRow="1">
                <a:tableStyleId>{93296810-A885-4BE3-A3E7-6D5BEEA58F35}</a:tableStyleId>
              </a:tblPr>
              <a:tblGrid>
                <a:gridCol w="1678231"/>
                <a:gridCol w="1678231"/>
                <a:gridCol w="1678231"/>
                <a:gridCol w="1678231"/>
                <a:gridCol w="1131864"/>
                <a:gridCol w="2224597"/>
              </a:tblGrid>
              <a:tr h="370840">
                <a:tc>
                  <a:txBody>
                    <a:bodyPr/>
                    <a:lstStyle/>
                    <a:p>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3</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4</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5</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6</a:t>
                      </a:r>
                      <a:r>
                        <a:rPr kumimoji="1" lang="ja-JP" altLang="en-US" dirty="0" smtClean="0"/>
                        <a:t>年度</a:t>
                      </a:r>
                      <a:endParaRPr kumimoji="1" lang="ja-JP" altLang="en-US" dirty="0"/>
                    </a:p>
                  </a:txBody>
                  <a:tcPr/>
                </a:tc>
                <a:tc>
                  <a:txBody>
                    <a:bodyPr/>
                    <a:lstStyle/>
                    <a:p>
                      <a:r>
                        <a:rPr kumimoji="1" lang="ja-JP" altLang="en-US" dirty="0" smtClean="0"/>
                        <a:t>年間指導時間</a:t>
                      </a:r>
                      <a:endParaRPr kumimoji="1" lang="ja-JP" altLang="en-US" dirty="0"/>
                    </a:p>
                  </a:txBody>
                  <a:tcPr/>
                </a:tc>
              </a:tr>
              <a:tr h="370840">
                <a:tc>
                  <a:txBody>
                    <a:bodyPr/>
                    <a:lstStyle/>
                    <a:p>
                      <a:r>
                        <a:rPr kumimoji="1" lang="ja-JP" altLang="en-US" dirty="0" smtClean="0"/>
                        <a:t>生徒数</a:t>
                      </a:r>
                      <a:endParaRPr kumimoji="1" lang="ja-JP" altLang="en-US" dirty="0"/>
                    </a:p>
                  </a:txBody>
                  <a:tcPr/>
                </a:tc>
                <a:tc>
                  <a:txBody>
                    <a:bodyPr/>
                    <a:lstStyle/>
                    <a:p>
                      <a:r>
                        <a:rPr kumimoji="1" lang="en-US" altLang="ja-JP" dirty="0" smtClean="0"/>
                        <a:t>12</a:t>
                      </a:r>
                      <a:r>
                        <a:rPr kumimoji="1" lang="ja-JP" altLang="en-US" dirty="0" smtClean="0"/>
                        <a:t>名</a:t>
                      </a:r>
                      <a:endParaRPr kumimoji="1" lang="ja-JP" altLang="en-US" dirty="0"/>
                    </a:p>
                  </a:txBody>
                  <a:tcPr/>
                </a:tc>
                <a:tc>
                  <a:txBody>
                    <a:bodyPr/>
                    <a:lstStyle/>
                    <a:p>
                      <a:r>
                        <a:rPr kumimoji="1" lang="en-US" altLang="ja-JP" dirty="0" smtClean="0"/>
                        <a:t>16</a:t>
                      </a:r>
                      <a:r>
                        <a:rPr kumimoji="1" lang="ja-JP" altLang="en-US" dirty="0" smtClean="0"/>
                        <a:t>名</a:t>
                      </a:r>
                      <a:endParaRPr kumimoji="1" lang="ja-JP" altLang="en-US" dirty="0"/>
                    </a:p>
                  </a:txBody>
                  <a:tcPr/>
                </a:tc>
                <a:tc>
                  <a:txBody>
                    <a:bodyPr/>
                    <a:lstStyle/>
                    <a:p>
                      <a:r>
                        <a:rPr kumimoji="1" lang="en-US" altLang="ja-JP" dirty="0" smtClean="0"/>
                        <a:t>18</a:t>
                      </a:r>
                      <a:r>
                        <a:rPr kumimoji="1" lang="ja-JP" altLang="en-US" dirty="0" smtClean="0"/>
                        <a:t>名</a:t>
                      </a:r>
                      <a:endParaRPr kumimoji="1" lang="ja-JP" altLang="en-US" dirty="0"/>
                    </a:p>
                  </a:txBody>
                  <a:tcPr/>
                </a:tc>
                <a:tc>
                  <a:txBody>
                    <a:bodyPr/>
                    <a:lstStyle/>
                    <a:p>
                      <a:r>
                        <a:rPr kumimoji="1" lang="en-US" altLang="ja-JP" dirty="0" smtClean="0"/>
                        <a:t>20</a:t>
                      </a:r>
                      <a:r>
                        <a:rPr kumimoji="1" lang="ja-JP" altLang="en-US" dirty="0" smtClean="0"/>
                        <a:t>名</a:t>
                      </a:r>
                      <a:endParaRPr kumimoji="1" lang="ja-JP" altLang="en-US" dirty="0"/>
                    </a:p>
                  </a:txBody>
                  <a:tcPr/>
                </a:tc>
                <a:tc>
                  <a:txBody>
                    <a:bodyPr/>
                    <a:lstStyle/>
                    <a:p>
                      <a:r>
                        <a:rPr kumimoji="1" lang="en-US" altLang="ja-JP" dirty="0" smtClean="0"/>
                        <a:t>192</a:t>
                      </a:r>
                      <a:r>
                        <a:rPr kumimoji="1" lang="ja-JP" altLang="en-US" dirty="0" smtClean="0"/>
                        <a:t>時間</a:t>
                      </a:r>
                      <a:endParaRPr kumimoji="1" lang="ja-JP" altLang="en-US" dirty="0"/>
                    </a:p>
                  </a:txBody>
                  <a:tcPr/>
                </a:tc>
              </a:tr>
              <a:tr h="370840">
                <a:tc>
                  <a:txBody>
                    <a:bodyPr/>
                    <a:lstStyle/>
                    <a:p>
                      <a:r>
                        <a:rPr kumimoji="1" lang="ja-JP" altLang="en-US" dirty="0" smtClean="0"/>
                        <a:t>講師数</a:t>
                      </a:r>
                      <a:endParaRPr kumimoji="1" lang="ja-JP" altLang="en-US" dirty="0"/>
                    </a:p>
                  </a:txBody>
                  <a:tcPr/>
                </a:tc>
                <a:tc>
                  <a:txBody>
                    <a:bodyPr/>
                    <a:lstStyle/>
                    <a:p>
                      <a:r>
                        <a:rPr kumimoji="1" lang="en-US" altLang="ja-JP" dirty="0" smtClean="0"/>
                        <a:t>3</a:t>
                      </a:r>
                      <a:r>
                        <a:rPr kumimoji="1" lang="ja-JP" altLang="en-US" dirty="0" smtClean="0"/>
                        <a:t>名</a:t>
                      </a:r>
                      <a:endParaRPr kumimoji="1" lang="ja-JP" altLang="en-US" dirty="0"/>
                    </a:p>
                  </a:txBody>
                  <a:tcPr/>
                </a:tc>
                <a:tc>
                  <a:txBody>
                    <a:bodyPr/>
                    <a:lstStyle/>
                    <a:p>
                      <a:r>
                        <a:rPr kumimoji="1" lang="en-US" altLang="ja-JP" dirty="0" smtClean="0"/>
                        <a:t>3</a:t>
                      </a:r>
                      <a:r>
                        <a:rPr kumimoji="1" lang="ja-JP" altLang="en-US" dirty="0" smtClean="0"/>
                        <a:t>名</a:t>
                      </a:r>
                      <a:endParaRPr kumimoji="1" lang="ja-JP" altLang="en-US" dirty="0"/>
                    </a:p>
                  </a:txBody>
                  <a:tcPr/>
                </a:tc>
                <a:tc>
                  <a:txBody>
                    <a:bodyPr/>
                    <a:lstStyle/>
                    <a:p>
                      <a:r>
                        <a:rPr kumimoji="1" lang="en-US" altLang="ja-JP" dirty="0" smtClean="0"/>
                        <a:t>4</a:t>
                      </a:r>
                      <a:r>
                        <a:rPr kumimoji="1" lang="ja-JP" altLang="en-US" dirty="0" smtClean="0"/>
                        <a:t>名</a:t>
                      </a:r>
                      <a:endParaRPr kumimoji="1" lang="ja-JP" altLang="en-US" dirty="0"/>
                    </a:p>
                  </a:txBody>
                  <a:tcPr/>
                </a:tc>
                <a:tc>
                  <a:txBody>
                    <a:bodyPr/>
                    <a:lstStyle/>
                    <a:p>
                      <a:r>
                        <a:rPr kumimoji="1" lang="en-US" altLang="ja-JP" dirty="0" smtClean="0"/>
                        <a:t>5</a:t>
                      </a:r>
                      <a:r>
                        <a:rPr kumimoji="1" lang="ja-JP" altLang="en-US" dirty="0" smtClean="0"/>
                        <a:t>名</a:t>
                      </a:r>
                      <a:endParaRPr kumimoji="1" lang="ja-JP" altLang="en-US" dirty="0"/>
                    </a:p>
                  </a:txBody>
                  <a:tcPr/>
                </a:tc>
                <a:tc>
                  <a:txBody>
                    <a:bodyPr/>
                    <a:lstStyle/>
                    <a:p>
                      <a:endParaRPr kumimoji="1" lang="ja-JP" altLang="en-US" dirty="0"/>
                    </a:p>
                  </a:txBody>
                  <a:tcPr/>
                </a:tc>
              </a:tr>
              <a:tr h="1199339">
                <a:tc>
                  <a:txBody>
                    <a:bodyPr/>
                    <a:lstStyle/>
                    <a:p>
                      <a:r>
                        <a:rPr kumimoji="1" lang="ja-JP" altLang="en-US" dirty="0" smtClean="0"/>
                        <a:t>目標</a:t>
                      </a:r>
                      <a:endParaRPr kumimoji="1" lang="ja-JP" altLang="en-US" dirty="0"/>
                    </a:p>
                  </a:txBody>
                  <a:tcPr/>
                </a:tc>
                <a:tc gridSpan="2">
                  <a:txBody>
                    <a:bodyPr/>
                    <a:lstStyle/>
                    <a:p>
                      <a:r>
                        <a:rPr kumimoji="1" lang="ja-JP" altLang="en-US" sz="1400" dirty="0" smtClean="0"/>
                        <a:t>①講師一人につき生徒約</a:t>
                      </a:r>
                      <a:r>
                        <a:rPr kumimoji="1" lang="en-US" altLang="ja-JP" sz="1400" dirty="0" smtClean="0"/>
                        <a:t>4</a:t>
                      </a:r>
                      <a:r>
                        <a:rPr kumimoji="1" lang="ja-JP" altLang="en-US" sz="1400" dirty="0" smtClean="0"/>
                        <a:t>名を指導。</a:t>
                      </a:r>
                    </a:p>
                    <a:p>
                      <a:endParaRPr kumimoji="1" lang="ja-JP" altLang="en-US" sz="1400" dirty="0" smtClean="0"/>
                    </a:p>
                    <a:p>
                      <a:r>
                        <a:rPr kumimoji="1" lang="ja-JP" altLang="en-US" sz="1400" dirty="0" smtClean="0"/>
                        <a:t>指導動画を細かい単元で</a:t>
                      </a:r>
                      <a:r>
                        <a:rPr kumimoji="1" lang="en-US" altLang="ja-JP" sz="1400" dirty="0" err="1" smtClean="0"/>
                        <a:t>youtube</a:t>
                      </a:r>
                      <a:r>
                        <a:rPr kumimoji="1" lang="ja-JP" altLang="en-US" sz="1400" dirty="0" smtClean="0"/>
                        <a:t>にアップし、テキストと動画を見て自分で進めるようにする。</a:t>
                      </a:r>
                    </a:p>
                    <a:p>
                      <a:endParaRPr kumimoji="1" lang="ja-JP" altLang="en-US" sz="1400" dirty="0" smtClean="0"/>
                    </a:p>
                    <a:p>
                      <a:r>
                        <a:rPr kumimoji="1" lang="ja-JP" altLang="en-US" sz="1400" dirty="0" smtClean="0"/>
                        <a:t>②</a:t>
                      </a:r>
                      <a:r>
                        <a:rPr kumimoji="1" lang="en-US" altLang="ja-JP" sz="1400" dirty="0" err="1" smtClean="0"/>
                        <a:t>ipad</a:t>
                      </a:r>
                      <a:r>
                        <a:rPr kumimoji="1" lang="ja-JP" altLang="en-US" sz="1400" dirty="0" smtClean="0"/>
                        <a:t>またはノート</a:t>
                      </a:r>
                      <a:r>
                        <a:rPr kumimoji="1" lang="en-US" altLang="ja-JP" sz="1400" dirty="0" smtClean="0"/>
                        <a:t>PC</a:t>
                      </a:r>
                      <a:r>
                        <a:rPr kumimoji="1" lang="ja-JP" altLang="en-US" sz="1400" dirty="0" smtClean="0"/>
                        <a:t>に毎日確認テストをステップメールを使い自動配信する。</a:t>
                      </a:r>
                    </a:p>
                    <a:p>
                      <a:r>
                        <a:rPr kumimoji="1" lang="ja-JP" altLang="en-US" sz="1400" dirty="0" smtClean="0"/>
                        <a:t>　</a:t>
                      </a:r>
                    </a:p>
                    <a:p>
                      <a:r>
                        <a:rPr kumimoji="1" lang="ja-JP" altLang="en-US" sz="1400" dirty="0" smtClean="0"/>
                        <a:t>生徒は問題を解いたプリントをカメラで撮り、本部に送信。</a:t>
                      </a:r>
                    </a:p>
                    <a:p>
                      <a:r>
                        <a:rPr kumimoji="1" lang="ja-JP" altLang="en-US" sz="1400" dirty="0" smtClean="0"/>
                        <a:t>本部は添削ののち返信する。</a:t>
                      </a:r>
                    </a:p>
                    <a:p>
                      <a:endParaRPr kumimoji="1" lang="ja-JP" altLang="en-US" sz="1400" dirty="0"/>
                    </a:p>
                  </a:txBody>
                  <a:tcPr/>
                </a:tc>
                <a:tc hMerge="1">
                  <a:txBody>
                    <a:bodyPr/>
                    <a:lstStyle/>
                    <a:p>
                      <a:endParaRPr kumimoji="1" lang="ja-JP" altLang="en-US" dirty="0"/>
                    </a:p>
                  </a:txBody>
                  <a:tcPr/>
                </a:tc>
                <a:tc gridSpan="2">
                  <a:txBody>
                    <a:bodyPr/>
                    <a:lstStyle/>
                    <a:p>
                      <a:r>
                        <a:rPr kumimoji="1" lang="ja-JP" altLang="en-US" sz="1400" dirty="0" smtClean="0"/>
                        <a:t>①生徒一人一人にタブレットが</a:t>
                      </a:r>
                    </a:p>
                    <a:p>
                      <a:r>
                        <a:rPr kumimoji="1" lang="ja-JP" altLang="en-US" sz="1400" dirty="0" smtClean="0"/>
                        <a:t>　　あり、</a:t>
                      </a:r>
                      <a:r>
                        <a:rPr kumimoji="1" lang="en-US" altLang="ja-JP" sz="1400" dirty="0" smtClean="0"/>
                        <a:t>ID password</a:t>
                      </a:r>
                      <a:r>
                        <a:rPr kumimoji="1" lang="ja-JP" altLang="en-US" sz="1400" dirty="0" smtClean="0"/>
                        <a:t>入力</a:t>
                      </a:r>
                    </a:p>
                    <a:p>
                      <a:r>
                        <a:rPr kumimoji="1" lang="ja-JP" altLang="en-US" sz="1400" dirty="0" smtClean="0"/>
                        <a:t>　　　　　　↓</a:t>
                      </a:r>
                    </a:p>
                    <a:p>
                      <a:r>
                        <a:rPr kumimoji="1" lang="ja-JP" altLang="en-US" sz="1400" dirty="0" smtClean="0"/>
                        <a:t>　　当日のメニューを講師が指導。</a:t>
                      </a:r>
                    </a:p>
                    <a:p>
                      <a:r>
                        <a:rPr kumimoji="1" lang="ja-JP" altLang="en-US" sz="1400" dirty="0" smtClean="0"/>
                        <a:t>　　または、メニューの動画を見る。</a:t>
                      </a:r>
                    </a:p>
                    <a:p>
                      <a:r>
                        <a:rPr kumimoji="1" lang="ja-JP" altLang="en-US" sz="1400" dirty="0" smtClean="0"/>
                        <a:t>　　　　　　↓</a:t>
                      </a:r>
                    </a:p>
                    <a:p>
                      <a:r>
                        <a:rPr kumimoji="1" lang="ja-JP" altLang="en-US" sz="1400" dirty="0" smtClean="0"/>
                        <a:t>　　　練習をする。→講師確認</a:t>
                      </a:r>
                    </a:p>
                    <a:p>
                      <a:r>
                        <a:rPr kumimoji="1" lang="ja-JP" altLang="en-US" sz="1400" dirty="0" smtClean="0"/>
                        <a:t>　　　　　　↓</a:t>
                      </a:r>
                    </a:p>
                    <a:p>
                      <a:r>
                        <a:rPr kumimoji="1" lang="ja-JP" altLang="en-US" sz="1400" dirty="0" smtClean="0"/>
                        <a:t>　　　　確認テスト　タブレット入力</a:t>
                      </a:r>
                    </a:p>
                    <a:p>
                      <a:r>
                        <a:rPr kumimoji="1" lang="ja-JP" altLang="en-US" sz="1400" dirty="0" smtClean="0"/>
                        <a:t>　　　　　　↓</a:t>
                      </a:r>
                    </a:p>
                    <a:p>
                      <a:r>
                        <a:rPr kumimoji="1" lang="ja-JP" altLang="en-US" sz="1400" dirty="0" smtClean="0"/>
                        <a:t>　　　　　自動採点</a:t>
                      </a:r>
                    </a:p>
                    <a:p>
                      <a:r>
                        <a:rPr kumimoji="1" lang="ja-JP" altLang="en-US" sz="1400" dirty="0" smtClean="0"/>
                        <a:t>　　　　　　↓</a:t>
                      </a:r>
                    </a:p>
                    <a:p>
                      <a:r>
                        <a:rPr kumimoji="1" lang="ja-JP" altLang="en-US" sz="1400" dirty="0" smtClean="0"/>
                        <a:t>　　　　　次単元へ　講師の判断</a:t>
                      </a:r>
                    </a:p>
                    <a:p>
                      <a:r>
                        <a:rPr kumimoji="1" lang="ja-JP" altLang="en-US" sz="1400" dirty="0" smtClean="0"/>
                        <a:t>②毎日　講師からステップメールが送られ、プリント少量を解く　</a:t>
                      </a:r>
                      <a:endParaRPr kumimoji="1" lang="ja-JP" altLang="en-US" sz="1400" dirty="0" smtClean="0">
                        <a:latin typeface="+mn-ea"/>
                        <a:ea typeface="+mn-ea"/>
                      </a:endParaRPr>
                    </a:p>
                  </a:txBody>
                  <a:tcPr/>
                </a:tc>
                <a:tc hMerge="1">
                  <a:txBody>
                    <a:bodyPr/>
                    <a:lstStyle/>
                    <a:p>
                      <a:endParaRPr kumimoji="1" lang="ja-JP" altLang="en-US"/>
                    </a:p>
                  </a:txBody>
                  <a:tcPr/>
                </a:tc>
                <a:tc>
                  <a:txBody>
                    <a:bodyPr/>
                    <a:lstStyle/>
                    <a:p>
                      <a:r>
                        <a:rPr kumimoji="1" lang="ja-JP" altLang="en-US" sz="1400" dirty="0" smtClean="0"/>
                        <a:t>メリット</a:t>
                      </a:r>
                    </a:p>
                    <a:p>
                      <a:r>
                        <a:rPr kumimoji="1" lang="ja-JP" altLang="en-US" sz="1400" dirty="0" smtClean="0"/>
                        <a:t>説明質問応答は講師・学習管理・確認テスト採点は</a:t>
                      </a:r>
                      <a:r>
                        <a:rPr kumimoji="1" lang="en-US" altLang="ja-JP" sz="1400" dirty="0" smtClean="0"/>
                        <a:t>PC</a:t>
                      </a:r>
                      <a:r>
                        <a:rPr kumimoji="1" lang="ja-JP" altLang="en-US" sz="1400" dirty="0" err="1" smtClean="0"/>
                        <a:t>のように</a:t>
                      </a:r>
                      <a:r>
                        <a:rPr kumimoji="1" lang="ja-JP" altLang="en-US" sz="1400" dirty="0" smtClean="0"/>
                        <a:t>分担し、講師が指導に集中できる。</a:t>
                      </a:r>
                    </a:p>
                    <a:p>
                      <a:r>
                        <a:rPr kumimoji="1" lang="ja-JP" altLang="en-US" sz="1400" dirty="0" smtClean="0"/>
                        <a:t>また、日々少量であるが確実に学習することで確実な力が付く。</a:t>
                      </a:r>
                      <a:endParaRPr kumimoji="1" lang="ja-JP" altLang="en-US" sz="1400" dirty="0"/>
                    </a:p>
                  </a:txBody>
                  <a:tcPr/>
                </a:tc>
              </a:tr>
            </a:tbl>
          </a:graphicData>
        </a:graphic>
      </p:graphicFrame>
      <p:sp>
        <p:nvSpPr>
          <p:cNvPr id="9" name="円/楕円 8"/>
          <p:cNvSpPr/>
          <p:nvPr/>
        </p:nvSpPr>
        <p:spPr>
          <a:xfrm>
            <a:off x="4382530" y="5980670"/>
            <a:ext cx="230659" cy="2471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674076" y="5647353"/>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687330" y="5638845"/>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687329" y="6314347"/>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688492" y="6314347"/>
            <a:ext cx="535459" cy="222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3941805" y="5869775"/>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4856204" y="5853569"/>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941805" y="6203452"/>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876797" y="6197431"/>
            <a:ext cx="98854" cy="1108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246608" y="6227805"/>
            <a:ext cx="568408" cy="276999"/>
          </a:xfrm>
          <a:prstGeom prst="rect">
            <a:avLst/>
          </a:prstGeom>
          <a:noFill/>
        </p:spPr>
        <p:txBody>
          <a:bodyPr wrap="square" rtlCol="0">
            <a:spAutoFit/>
          </a:bodyPr>
          <a:lstStyle/>
          <a:p>
            <a:r>
              <a:rPr kumimoji="1" lang="ja-JP" altLang="en-US" sz="1200" dirty="0" smtClean="0"/>
              <a:t>講師</a:t>
            </a:r>
            <a:endParaRPr kumimoji="1" lang="ja-JP" altLang="en-US" sz="1200" dirty="0"/>
          </a:p>
        </p:txBody>
      </p:sp>
      <p:sp>
        <p:nvSpPr>
          <p:cNvPr id="19" name="テキスト ボックス 18"/>
          <p:cNvSpPr txBox="1"/>
          <p:nvPr/>
        </p:nvSpPr>
        <p:spPr>
          <a:xfrm>
            <a:off x="3406345" y="5853119"/>
            <a:ext cx="669328" cy="276999"/>
          </a:xfrm>
          <a:prstGeom prst="rect">
            <a:avLst/>
          </a:prstGeom>
          <a:noFill/>
        </p:spPr>
        <p:txBody>
          <a:bodyPr wrap="square" rtlCol="0">
            <a:spAutoFit/>
          </a:bodyPr>
          <a:lstStyle/>
          <a:p>
            <a:r>
              <a:rPr kumimoji="1" lang="ja-JP" altLang="en-US" sz="1200" dirty="0" smtClean="0"/>
              <a:t>生徒</a:t>
            </a:r>
            <a:r>
              <a:rPr kumimoji="1" lang="en-US" altLang="ja-JP" sz="1200" dirty="0" smtClean="0"/>
              <a:t>A</a:t>
            </a:r>
            <a:endParaRPr kumimoji="1" lang="ja-JP" altLang="en-US" sz="1200" dirty="0"/>
          </a:p>
        </p:txBody>
      </p:sp>
      <p:sp>
        <p:nvSpPr>
          <p:cNvPr id="20" name="テキスト ボックス 19"/>
          <p:cNvSpPr txBox="1"/>
          <p:nvPr/>
        </p:nvSpPr>
        <p:spPr>
          <a:xfrm>
            <a:off x="3422818" y="6075541"/>
            <a:ext cx="669328" cy="276999"/>
          </a:xfrm>
          <a:prstGeom prst="rect">
            <a:avLst/>
          </a:prstGeom>
          <a:noFill/>
        </p:spPr>
        <p:txBody>
          <a:bodyPr wrap="square" rtlCol="0">
            <a:spAutoFit/>
          </a:bodyPr>
          <a:lstStyle/>
          <a:p>
            <a:r>
              <a:rPr kumimoji="1" lang="ja-JP" altLang="en-US" sz="1200" dirty="0" smtClean="0"/>
              <a:t>生徒</a:t>
            </a:r>
            <a:r>
              <a:rPr kumimoji="1" lang="en-US" altLang="ja-JP" sz="1200" dirty="0" smtClean="0"/>
              <a:t>B</a:t>
            </a:r>
            <a:endParaRPr kumimoji="1" lang="ja-JP" altLang="en-US" sz="1200" dirty="0"/>
          </a:p>
        </p:txBody>
      </p:sp>
      <p:sp>
        <p:nvSpPr>
          <p:cNvPr id="21" name="テキスト ボックス 20"/>
          <p:cNvSpPr txBox="1"/>
          <p:nvPr/>
        </p:nvSpPr>
        <p:spPr>
          <a:xfrm>
            <a:off x="4944755" y="5842170"/>
            <a:ext cx="669328" cy="276999"/>
          </a:xfrm>
          <a:prstGeom prst="rect">
            <a:avLst/>
          </a:prstGeom>
          <a:noFill/>
        </p:spPr>
        <p:txBody>
          <a:bodyPr wrap="square" rtlCol="0">
            <a:spAutoFit/>
          </a:bodyPr>
          <a:lstStyle/>
          <a:p>
            <a:r>
              <a:rPr kumimoji="1" lang="ja-JP" altLang="en-US" sz="1200" dirty="0" smtClean="0"/>
              <a:t>生徒</a:t>
            </a:r>
            <a:r>
              <a:rPr lang="en-US" altLang="ja-JP" sz="1200" dirty="0" smtClean="0"/>
              <a:t>C</a:t>
            </a:r>
            <a:endParaRPr kumimoji="1" lang="ja-JP" altLang="en-US" sz="1200" dirty="0"/>
          </a:p>
        </p:txBody>
      </p:sp>
      <p:sp>
        <p:nvSpPr>
          <p:cNvPr id="22" name="テキスト ボックス 21"/>
          <p:cNvSpPr txBox="1"/>
          <p:nvPr/>
        </p:nvSpPr>
        <p:spPr>
          <a:xfrm>
            <a:off x="4943730" y="6078395"/>
            <a:ext cx="669328" cy="276999"/>
          </a:xfrm>
          <a:prstGeom prst="rect">
            <a:avLst/>
          </a:prstGeom>
          <a:noFill/>
        </p:spPr>
        <p:txBody>
          <a:bodyPr wrap="square" rtlCol="0">
            <a:spAutoFit/>
          </a:bodyPr>
          <a:lstStyle/>
          <a:p>
            <a:r>
              <a:rPr kumimoji="1" lang="ja-JP" altLang="en-US" sz="1200" dirty="0" smtClean="0"/>
              <a:t>生徒</a:t>
            </a:r>
            <a:r>
              <a:rPr kumimoji="1" lang="en-US" altLang="ja-JP" sz="1200" dirty="0" smtClean="0"/>
              <a:t>D</a:t>
            </a:r>
            <a:endParaRPr kumimoji="1" lang="ja-JP" altLang="en-US" sz="1200" dirty="0"/>
          </a:p>
        </p:txBody>
      </p:sp>
      <p:sp>
        <p:nvSpPr>
          <p:cNvPr id="24" name="正方形/長方形 23"/>
          <p:cNvSpPr/>
          <p:nvPr/>
        </p:nvSpPr>
        <p:spPr>
          <a:xfrm>
            <a:off x="3830595" y="5638845"/>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795448" y="5638845"/>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812954" y="6418017"/>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856343" y="6433434"/>
            <a:ext cx="261551" cy="119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613058" y="5925222"/>
            <a:ext cx="1833947" cy="276999"/>
          </a:xfrm>
          <a:prstGeom prst="rect">
            <a:avLst/>
          </a:prstGeom>
          <a:noFill/>
        </p:spPr>
        <p:txBody>
          <a:bodyPr wrap="square" rtlCol="0">
            <a:spAutoFit/>
          </a:bodyPr>
          <a:lstStyle/>
          <a:p>
            <a:r>
              <a:rPr kumimoji="1" lang="en-US" altLang="ja-JP" sz="1200" dirty="0" err="1" smtClean="0"/>
              <a:t>ipad</a:t>
            </a:r>
            <a:r>
              <a:rPr kumimoji="1" lang="ja-JP" altLang="en-US" sz="1200" dirty="0" smtClean="0"/>
              <a:t>または</a:t>
            </a:r>
            <a:r>
              <a:rPr kumimoji="1" lang="en-US" altLang="ja-JP" sz="1200" dirty="0" smtClean="0"/>
              <a:t>PC </a:t>
            </a:r>
            <a:r>
              <a:rPr kumimoji="1" lang="ja-JP" altLang="en-US" sz="1200" dirty="0" smtClean="0"/>
              <a:t>携帯も</a:t>
            </a:r>
            <a:r>
              <a:rPr lang="ja-JP" altLang="en-US" sz="1200" dirty="0"/>
              <a:t>可能</a:t>
            </a:r>
            <a:endParaRPr kumimoji="1" lang="ja-JP" altLang="en-US" sz="1200" dirty="0"/>
          </a:p>
        </p:txBody>
      </p:sp>
      <p:cxnSp>
        <p:nvCxnSpPr>
          <p:cNvPr id="30" name="直線矢印コネクタ 29"/>
          <p:cNvCxnSpPr>
            <a:endCxn id="25" idx="2"/>
          </p:cNvCxnSpPr>
          <p:nvPr/>
        </p:nvCxnSpPr>
        <p:spPr>
          <a:xfrm flipH="1" flipV="1">
            <a:off x="4926224" y="5758564"/>
            <a:ext cx="1017375" cy="150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a:endCxn id="12" idx="3"/>
          </p:cNvCxnSpPr>
          <p:nvPr/>
        </p:nvCxnSpPr>
        <p:spPr>
          <a:xfrm flipH="1">
            <a:off x="5222788" y="6197431"/>
            <a:ext cx="720811" cy="228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03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1622" y="395417"/>
            <a:ext cx="8649729" cy="369332"/>
          </a:xfrm>
          <a:prstGeom prst="rect">
            <a:avLst/>
          </a:prstGeom>
          <a:noFill/>
        </p:spPr>
        <p:txBody>
          <a:bodyPr wrap="square" rtlCol="0">
            <a:spAutoFit/>
          </a:bodyPr>
          <a:lstStyle/>
          <a:p>
            <a:r>
              <a:rPr lang="ja-JP" altLang="en-US" dirty="0" smtClean="0"/>
              <a:t>事業</a:t>
            </a:r>
            <a:r>
              <a:rPr lang="en-US" altLang="ja-JP" dirty="0" smtClean="0"/>
              <a:t>2 </a:t>
            </a:r>
            <a:r>
              <a:rPr lang="ja-JP" altLang="en-US" dirty="0" smtClean="0"/>
              <a:t>ひとり親</a:t>
            </a:r>
            <a:r>
              <a:rPr lang="ja-JP" altLang="en-US" dirty="0"/>
              <a:t>家庭看護学校進学支援</a:t>
            </a:r>
            <a:r>
              <a:rPr lang="ja-JP" altLang="en-US" dirty="0" smtClean="0"/>
              <a:t>事業</a:t>
            </a:r>
            <a:r>
              <a:rPr lang="en-US" altLang="ja-JP" dirty="0" smtClean="0"/>
              <a:t>(</a:t>
            </a:r>
            <a:r>
              <a:rPr lang="ja-JP" altLang="en-US" dirty="0" smtClean="0"/>
              <a:t>その</a:t>
            </a:r>
            <a:r>
              <a:rPr lang="en-US" altLang="ja-JP" dirty="0" smtClean="0"/>
              <a:t>2)</a:t>
            </a:r>
            <a:r>
              <a:rPr lang="ja-JP" altLang="en-US" dirty="0" smtClean="0">
                <a:solidFill>
                  <a:srgbClr val="FF0000"/>
                </a:solidFill>
              </a:rPr>
              <a:t>支援体制</a:t>
            </a:r>
            <a:endParaRPr kumimoji="1" lang="ja-JP" altLang="en-US" dirty="0">
              <a:solidFill>
                <a:srgbClr val="FF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046831651"/>
              </p:ext>
            </p:extLst>
          </p:nvPr>
        </p:nvGraphicFramePr>
        <p:xfrm>
          <a:off x="461319" y="852614"/>
          <a:ext cx="10610334" cy="5394960"/>
        </p:xfrm>
        <a:graphic>
          <a:graphicData uri="http://schemas.openxmlformats.org/drawingml/2006/table">
            <a:tbl>
              <a:tblPr firstRow="1" bandRow="1">
                <a:tableStyleId>{17292A2E-F333-43FB-9621-5CBBE7FDCDCB}</a:tableStyleId>
              </a:tblPr>
              <a:tblGrid>
                <a:gridCol w="2051221"/>
                <a:gridCol w="1485557"/>
                <a:gridCol w="1768389"/>
                <a:gridCol w="1768389"/>
                <a:gridCol w="1192671"/>
                <a:gridCol w="2344107"/>
              </a:tblGrid>
              <a:tr h="561571">
                <a:tc>
                  <a:txBody>
                    <a:bodyPr/>
                    <a:lstStyle/>
                    <a:p>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3</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4</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5</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6</a:t>
                      </a:r>
                      <a:r>
                        <a:rPr kumimoji="1" lang="ja-JP" altLang="en-US" dirty="0" smtClean="0"/>
                        <a:t>年度</a:t>
                      </a:r>
                      <a:endParaRPr kumimoji="1" lang="ja-JP" altLang="en-US" dirty="0"/>
                    </a:p>
                  </a:txBody>
                  <a:tcPr/>
                </a:tc>
                <a:tc>
                  <a:txBody>
                    <a:bodyPr/>
                    <a:lstStyle/>
                    <a:p>
                      <a:r>
                        <a:rPr kumimoji="1" lang="ja-JP" altLang="en-US" dirty="0" smtClean="0"/>
                        <a:t>年間指導時間</a:t>
                      </a:r>
                      <a:endParaRPr kumimoji="1" lang="ja-JP" altLang="en-US" dirty="0"/>
                    </a:p>
                  </a:txBody>
                  <a:tcPr/>
                </a:tc>
              </a:tr>
              <a:tr h="1577747">
                <a:tc>
                  <a:txBody>
                    <a:bodyPr/>
                    <a:lstStyle/>
                    <a:p>
                      <a:r>
                        <a:rPr kumimoji="1" lang="ja-JP" altLang="en-US" dirty="0" smtClean="0"/>
                        <a:t>①看護学習会</a:t>
                      </a:r>
                      <a:endParaRPr kumimoji="1" lang="ja-JP" altLang="en-US" dirty="0"/>
                    </a:p>
                  </a:txBody>
                  <a:tcPr/>
                </a:tc>
                <a:tc gridSpan="2">
                  <a:txBody>
                    <a:bodyPr/>
                    <a:lstStyle/>
                    <a:p>
                      <a:r>
                        <a:rPr kumimoji="1" lang="ja-JP" altLang="en-US" sz="1400" dirty="0" smtClean="0"/>
                        <a:t>・目的</a:t>
                      </a:r>
                      <a:r>
                        <a:rPr kumimoji="1" lang="en-US" altLang="ja-JP" sz="1400" dirty="0" smtClean="0"/>
                        <a:t>:</a:t>
                      </a:r>
                      <a:r>
                        <a:rPr kumimoji="1" lang="ja-JP" altLang="en-US" sz="1400" dirty="0" smtClean="0"/>
                        <a:t>看護学校での学習実習上での</a:t>
                      </a:r>
                    </a:p>
                    <a:p>
                      <a:r>
                        <a:rPr kumimoji="1" lang="ja-JP" altLang="en-US" sz="1400" dirty="0" smtClean="0"/>
                        <a:t>　　　　質問を解決する学習面での脱落</a:t>
                      </a:r>
                    </a:p>
                    <a:p>
                      <a:r>
                        <a:rPr kumimoji="1" lang="ja-JP" altLang="en-US" sz="1400" dirty="0" smtClean="0"/>
                        <a:t>　　　　を防ぐための学習会。</a:t>
                      </a:r>
                    </a:p>
                    <a:p>
                      <a:r>
                        <a:rPr kumimoji="1" lang="ja-JP" altLang="en-US" sz="1400" dirty="0" smtClean="0"/>
                        <a:t>　　　　先輩看護学生または同級生が</a:t>
                      </a:r>
                    </a:p>
                    <a:p>
                      <a:r>
                        <a:rPr kumimoji="1" lang="ja-JP" altLang="en-US" sz="1400" dirty="0" smtClean="0"/>
                        <a:t>　　　　指導しあう。</a:t>
                      </a:r>
                    </a:p>
                    <a:p>
                      <a:r>
                        <a:rPr lang="ja-JP" altLang="en-US" sz="1400" dirty="0" smtClean="0"/>
                        <a:t> ・週</a:t>
                      </a:r>
                      <a:r>
                        <a:rPr lang="en-US" altLang="ja-JP" sz="1400" dirty="0" smtClean="0"/>
                        <a:t>1</a:t>
                      </a:r>
                      <a:r>
                        <a:rPr lang="ja-JP" altLang="en-US" sz="1400" dirty="0" smtClean="0"/>
                        <a:t>回</a:t>
                      </a:r>
                      <a:r>
                        <a:rPr lang="en-US" altLang="ja-JP" sz="1400" dirty="0" smtClean="0"/>
                        <a:t>3</a:t>
                      </a:r>
                      <a:r>
                        <a:rPr lang="ja-JP" altLang="en-US" sz="1400" dirty="0" smtClean="0"/>
                        <a:t>時間</a:t>
                      </a:r>
                    </a:p>
                    <a:p>
                      <a:r>
                        <a:rPr lang="ja-JP" altLang="en-US" dirty="0" smtClean="0"/>
                        <a:t>・</a:t>
                      </a:r>
                      <a:r>
                        <a:rPr lang="ja-JP" altLang="en-US" sz="1400" dirty="0" smtClean="0"/>
                        <a:t>参加人数</a:t>
                      </a:r>
                      <a:r>
                        <a:rPr lang="en-US" altLang="ja-JP" sz="1400" dirty="0" smtClean="0"/>
                        <a:t>10</a:t>
                      </a:r>
                      <a:r>
                        <a:rPr lang="ja-JP" altLang="en-US" sz="1400" dirty="0" smtClean="0"/>
                        <a:t>名程度　指導生徒</a:t>
                      </a:r>
                      <a:r>
                        <a:rPr lang="en-US" altLang="ja-JP" sz="1400" dirty="0" smtClean="0"/>
                        <a:t>3</a:t>
                      </a:r>
                      <a:r>
                        <a:rPr lang="ja-JP" altLang="en-US" sz="1400" dirty="0" smtClean="0"/>
                        <a:t>名</a:t>
                      </a:r>
                    </a:p>
                  </a:txBody>
                  <a:tcPr/>
                </a:tc>
                <a:tc hMerge="1">
                  <a:txBody>
                    <a:bodyPr/>
                    <a:lstStyle/>
                    <a:p>
                      <a:endParaRPr kumimoji="1" lang="ja-JP" altLang="en-US" dirty="0"/>
                    </a:p>
                  </a:txBody>
                  <a:tcPr/>
                </a:tc>
                <a:tc gridSpan="2">
                  <a:txBody>
                    <a:bodyPr/>
                    <a:lstStyle/>
                    <a:p>
                      <a:r>
                        <a:rPr kumimoji="1" lang="ja-JP" altLang="en-US" sz="1400" dirty="0" smtClean="0"/>
                        <a:t>・オンラインで会の参加が可能にする。</a:t>
                      </a:r>
                    </a:p>
                    <a:p>
                      <a:r>
                        <a:rPr kumimoji="1" lang="ja-JP" altLang="en-US" sz="1400" dirty="0" smtClean="0"/>
                        <a:t>・現役の看護師の講師Ⓐを迎える</a:t>
                      </a:r>
                    </a:p>
                    <a:p>
                      <a:r>
                        <a:rPr kumimoji="1" lang="ja-JP" altLang="en-US" sz="1400" dirty="0" smtClean="0"/>
                        <a:t>　　</a:t>
                      </a:r>
                      <a:r>
                        <a:rPr kumimoji="1" lang="en-US" altLang="ja-JP" sz="1400" dirty="0" smtClean="0"/>
                        <a:t>(</a:t>
                      </a:r>
                      <a:r>
                        <a:rPr kumimoji="1" lang="ja-JP" altLang="en-US" sz="1400" dirty="0" smtClean="0"/>
                        <a:t>予算を組む</a:t>
                      </a:r>
                      <a:r>
                        <a:rPr kumimoji="1" lang="en-US" altLang="ja-JP" sz="1400" dirty="0" smtClean="0"/>
                        <a:t>)</a:t>
                      </a:r>
                    </a:p>
                    <a:p>
                      <a:r>
                        <a:rPr kumimoji="1" lang="ja-JP" altLang="en-US" sz="1400" dirty="0" smtClean="0"/>
                        <a:t>・実習動画の撮影→Ⓐの協力を得る。</a:t>
                      </a:r>
                    </a:p>
                    <a:p>
                      <a:r>
                        <a:rPr kumimoji="1" lang="ja-JP" altLang="en-US" sz="1400" dirty="0" smtClean="0"/>
                        <a:t>・国家試験対策授業の撮影と配信</a:t>
                      </a:r>
                    </a:p>
                    <a:p>
                      <a:r>
                        <a:rPr kumimoji="1" lang="ja-JP" altLang="en-US" sz="1400" dirty="0" smtClean="0"/>
                        <a:t>　　→Ⓐの協力を得る。</a:t>
                      </a:r>
                    </a:p>
                    <a:p>
                      <a:r>
                        <a:rPr kumimoji="1" lang="ja-JP" altLang="en-US" sz="1400" dirty="0" smtClean="0"/>
                        <a:t>・参加人数</a:t>
                      </a:r>
                      <a:r>
                        <a:rPr kumimoji="1" lang="en-US" altLang="ja-JP" sz="1400" dirty="0" smtClean="0"/>
                        <a:t>20</a:t>
                      </a:r>
                      <a:r>
                        <a:rPr kumimoji="1" lang="ja-JP" altLang="en-US" sz="1400" dirty="0" smtClean="0"/>
                        <a:t>名　講師</a:t>
                      </a:r>
                      <a:r>
                        <a:rPr kumimoji="1" lang="en-US" altLang="ja-JP" sz="1400" dirty="0" smtClean="0"/>
                        <a:t>2</a:t>
                      </a:r>
                      <a:r>
                        <a:rPr kumimoji="1" lang="ja-JP" altLang="en-US" sz="1400" dirty="0" smtClean="0"/>
                        <a:t>名</a:t>
                      </a:r>
                    </a:p>
                  </a:txBody>
                  <a:tcPr/>
                </a:tc>
                <a:tc hMerge="1">
                  <a:txBody>
                    <a:bodyPr/>
                    <a:lstStyle/>
                    <a:p>
                      <a:endParaRPr kumimoji="1" lang="ja-JP" altLang="en-US" dirty="0"/>
                    </a:p>
                  </a:txBody>
                  <a:tcPr/>
                </a:tc>
                <a:tc>
                  <a:txBody>
                    <a:bodyPr/>
                    <a:lstStyle/>
                    <a:p>
                      <a:r>
                        <a:rPr kumimoji="1" lang="ja-JP" altLang="en-US" sz="1400" dirty="0" smtClean="0"/>
                        <a:t>メリット　</a:t>
                      </a:r>
                    </a:p>
                    <a:p>
                      <a:r>
                        <a:rPr kumimoji="1" lang="ja-JP" altLang="en-US" sz="1400" dirty="0" smtClean="0"/>
                        <a:t>ひとり親家庭の看護の先輩が後輩を指導することが慣行になると心強い。相談しやすい。</a:t>
                      </a:r>
                    </a:p>
                    <a:p>
                      <a:r>
                        <a:rPr kumimoji="1" lang="ja-JP" altLang="en-US" sz="1400" dirty="0" smtClean="0"/>
                        <a:t>動画や対策をシステム化すると生徒は隙間時間が利用できる。</a:t>
                      </a:r>
                      <a:endParaRPr lang="ja-JP" altLang="en-US" sz="1400" dirty="0"/>
                    </a:p>
                  </a:txBody>
                  <a:tcPr/>
                </a:tc>
              </a:tr>
              <a:tr h="1412791">
                <a:tc>
                  <a:txBody>
                    <a:bodyPr/>
                    <a:lstStyle/>
                    <a:p>
                      <a:r>
                        <a:rPr kumimoji="1" lang="ja-JP" altLang="en-US" dirty="0" smtClean="0"/>
                        <a:t>②相談支援</a:t>
                      </a:r>
                      <a:endParaRPr kumimoji="1" lang="ja-JP" altLang="en-US" dirty="0"/>
                    </a:p>
                  </a:txBody>
                  <a:tcPr/>
                </a:tc>
                <a:tc gridSpan="2">
                  <a:txBody>
                    <a:bodyPr/>
                    <a:lstStyle/>
                    <a:p>
                      <a:r>
                        <a:rPr kumimoji="1" lang="ja-JP" altLang="en-US" sz="1400" dirty="0" smtClean="0"/>
                        <a:t>目的</a:t>
                      </a:r>
                      <a:r>
                        <a:rPr kumimoji="1" lang="en-US" altLang="ja-JP" sz="1400" dirty="0" smtClean="0"/>
                        <a:t>:</a:t>
                      </a:r>
                      <a:r>
                        <a:rPr kumimoji="1" lang="ja-JP" altLang="en-US" sz="1400" dirty="0" smtClean="0"/>
                        <a:t>実習や子育てなどで悩むことがあるとき、先輩のアドバイスがあるととても良いと考える。支えあうことで前向きになれる。そのような場を作りたい。</a:t>
                      </a:r>
                    </a:p>
                    <a:p>
                      <a:r>
                        <a:rPr kumimoji="1" lang="ja-JP" altLang="en-US" sz="1400" dirty="0" smtClean="0"/>
                        <a:t>・①と同日に実施。さらにアドバイスが必要な場合</a:t>
                      </a:r>
                      <a:r>
                        <a:rPr kumimoji="1" lang="ja-JP" altLang="en-US" sz="1400" dirty="0" smtClean="0">
                          <a:solidFill>
                            <a:srgbClr val="FF0000"/>
                          </a:solidFill>
                        </a:rPr>
                        <a:t>熊本県母子会</a:t>
                      </a:r>
                      <a:r>
                        <a:rPr kumimoji="1" lang="ja-JP" altLang="en-US" sz="1400" dirty="0" smtClean="0"/>
                        <a:t>の支援を受ける。</a:t>
                      </a:r>
                    </a:p>
                    <a:p>
                      <a:r>
                        <a:rPr kumimoji="1" lang="ja-JP" altLang="en-US" sz="1400" dirty="0" smtClean="0"/>
                        <a:t>　</a:t>
                      </a:r>
                      <a:endParaRPr kumimoji="1" lang="ja-JP" altLang="en-US" dirty="0"/>
                    </a:p>
                  </a:txBody>
                  <a:tcPr/>
                </a:tc>
                <a:tc hMerge="1">
                  <a:txBody>
                    <a:bodyPr/>
                    <a:lstStyle/>
                    <a:p>
                      <a:endParaRPr kumimoji="1" lang="ja-JP" altLang="en-US" dirty="0"/>
                    </a:p>
                  </a:txBody>
                  <a:tcPr/>
                </a:tc>
                <a:tc gridSpan="2">
                  <a:txBody>
                    <a:bodyPr/>
                    <a:lstStyle/>
                    <a:p>
                      <a:r>
                        <a:rPr kumimoji="1" lang="ja-JP" altLang="en-US" sz="1400" dirty="0" smtClean="0"/>
                        <a:t>・オンラインで参加を可能にする。</a:t>
                      </a:r>
                    </a:p>
                    <a:p>
                      <a:r>
                        <a:rPr kumimoji="1" lang="ja-JP" altLang="en-US" sz="1400" dirty="0" smtClean="0"/>
                        <a:t>・「令和〇年会」など同期の看護学生の横のつながり、また全大会として</a:t>
                      </a:r>
                    </a:p>
                    <a:p>
                      <a:r>
                        <a:rPr kumimoji="1" lang="en-US" altLang="ja-JP" sz="1400" dirty="0" smtClean="0"/>
                        <a:t>(</a:t>
                      </a:r>
                      <a:r>
                        <a:rPr kumimoji="1" lang="ja-JP" altLang="en-US" sz="1400" dirty="0" smtClean="0"/>
                        <a:t>名称未定</a:t>
                      </a:r>
                      <a:r>
                        <a:rPr kumimoji="1" lang="en-US" altLang="ja-JP" sz="1400" dirty="0" smtClean="0"/>
                        <a:t>)</a:t>
                      </a:r>
                      <a:r>
                        <a:rPr kumimoji="1" lang="ja-JP" altLang="en-US" sz="1400" dirty="0" smtClean="0"/>
                        <a:t>を作り、新年会などで縦のつながりを作りたい。</a:t>
                      </a:r>
                      <a:endParaRPr kumimoji="1" lang="en-US" altLang="ja-JP" sz="1400" dirty="0" smtClean="0"/>
                    </a:p>
                    <a:p>
                      <a:endParaRPr lang="ja-JP" altLang="en-US" sz="1400" dirty="0"/>
                    </a:p>
                  </a:txBody>
                  <a:tcPr/>
                </a:tc>
                <a:tc hMerge="1">
                  <a:txBody>
                    <a:bodyPr/>
                    <a:lstStyle/>
                    <a:p>
                      <a:endParaRPr kumimoji="1" lang="ja-JP" altLang="en-US" dirty="0"/>
                    </a:p>
                  </a:txBody>
                  <a:tcPr/>
                </a:tc>
                <a:tc>
                  <a:txBody>
                    <a:bodyPr/>
                    <a:lstStyle/>
                    <a:p>
                      <a:r>
                        <a:rPr kumimoji="1" lang="ja-JP" altLang="en-US" dirty="0" smtClean="0"/>
                        <a:t>①②③については</a:t>
                      </a:r>
                    </a:p>
                    <a:p>
                      <a:r>
                        <a:rPr kumimoji="1" lang="ja-JP" altLang="en-US" dirty="0" smtClean="0"/>
                        <a:t>メールまたはラインで</a:t>
                      </a:r>
                    </a:p>
                    <a:p>
                      <a:r>
                        <a:rPr kumimoji="1" lang="ja-JP" altLang="en-US" dirty="0" smtClean="0"/>
                        <a:t>日程時間帯を「会報」として月</a:t>
                      </a:r>
                      <a:r>
                        <a:rPr kumimoji="1" lang="en-US" altLang="ja-JP" dirty="0" smtClean="0"/>
                        <a:t>1</a:t>
                      </a:r>
                      <a:r>
                        <a:rPr kumimoji="1" lang="ja-JP" altLang="en-US" dirty="0" smtClean="0"/>
                        <a:t>回配信する。</a:t>
                      </a:r>
                      <a:endParaRPr kumimoji="1" lang="ja-JP" altLang="en-US" dirty="0"/>
                    </a:p>
                  </a:txBody>
                  <a:tcPr/>
                </a:tc>
              </a:tr>
              <a:tr h="674361">
                <a:tc>
                  <a:txBody>
                    <a:bodyPr/>
                    <a:lstStyle/>
                    <a:p>
                      <a:r>
                        <a:rPr kumimoji="1" lang="ja-JP" altLang="en-US" dirty="0" smtClean="0"/>
                        <a:t>③子育て支援</a:t>
                      </a:r>
                      <a:endParaRPr kumimoji="1" lang="ja-JP" altLang="en-US" dirty="0"/>
                    </a:p>
                  </a:txBody>
                  <a:tcPr/>
                </a:tc>
                <a:tc gridSpan="4">
                  <a:txBody>
                    <a:bodyPr/>
                    <a:lstStyle/>
                    <a:p>
                      <a:r>
                        <a:rPr kumimoji="1" lang="ja-JP" altLang="en-US" sz="1400" dirty="0" smtClean="0"/>
                        <a:t>祖父・祖母等親族の子育てバックアップがあるひとり親家庭の場合はよいが、</a:t>
                      </a:r>
                    </a:p>
                    <a:p>
                      <a:r>
                        <a:rPr kumimoji="1" lang="ja-JP" altLang="en-US" sz="1400" dirty="0" smtClean="0"/>
                        <a:t>親類が遠方であるなどのバックアップがなければ、実習や学習に不安を生じる。</a:t>
                      </a:r>
                    </a:p>
                    <a:p>
                      <a:r>
                        <a:rPr kumimoji="1" lang="ja-JP" altLang="en-US" sz="1400" dirty="0" smtClean="0"/>
                        <a:t>現時点での子育て支援は</a:t>
                      </a:r>
                    </a:p>
                    <a:p>
                      <a:r>
                        <a:rPr kumimoji="1" lang="ja-JP" altLang="en-US" sz="1400" dirty="0" smtClean="0"/>
                        <a:t>例　</a:t>
                      </a:r>
                      <a:r>
                        <a:rPr kumimoji="1" lang="ja-JP" altLang="en-US" sz="1400" dirty="0" smtClean="0">
                          <a:hlinkClick r:id="rId3"/>
                        </a:rPr>
                        <a:t>熊本市一時預かり</a:t>
                      </a:r>
                      <a:r>
                        <a:rPr kumimoji="1" lang="ja-JP" altLang="en-US" sz="1400" dirty="0" smtClean="0"/>
                        <a:t>　くまもと母子会主催ひとり親ヘルパー　</a:t>
                      </a:r>
                    </a:p>
                    <a:p>
                      <a:r>
                        <a:rPr kumimoji="1" lang="ja-JP" altLang="en-US" sz="1400" dirty="0" smtClean="0"/>
                        <a:t>がある。さらに熊本県・熊本市の支援を要請する。</a:t>
                      </a:r>
                    </a:p>
                    <a:p>
                      <a:endParaRPr kumimoji="1" lang="ja-JP" altLang="en-US" sz="1400" dirty="0"/>
                    </a:p>
                  </a:txBody>
                  <a:tcPr/>
                </a:tc>
                <a:tc hMerge="1">
                  <a:txBody>
                    <a:bodyPr/>
                    <a:lstStyle/>
                    <a:p>
                      <a:endParaRPr kumimoji="1" lang="ja-JP" altLang="en-US" dirty="0"/>
                    </a:p>
                  </a:txBody>
                  <a:tcPr/>
                </a:tc>
                <a:tc hMerge="1">
                  <a:txBody>
                    <a:bodyPr/>
                    <a:lstStyle/>
                    <a:p>
                      <a:endParaRPr kumimoji="1" lang="ja-JP" altLang="en-US" sz="1400" dirty="0" smtClean="0">
                        <a:latin typeface="+mn-ea"/>
                        <a:ea typeface="+mn-ea"/>
                      </a:endParaRPr>
                    </a:p>
                  </a:txBody>
                  <a:tcPr/>
                </a:tc>
                <a:tc hMerge="1">
                  <a:txBody>
                    <a:bodyPr/>
                    <a:lstStyle/>
                    <a:p>
                      <a:endParaRPr kumimoji="1" lang="ja-JP" altLang="en-US"/>
                    </a:p>
                  </a:txBody>
                  <a:tcPr/>
                </a:tc>
                <a:tc>
                  <a:txBody>
                    <a:bodyPr/>
                    <a:lstStyle/>
                    <a:p>
                      <a:r>
                        <a:rPr kumimoji="1" lang="ja-JP" altLang="en-US" sz="1400" dirty="0" smtClean="0"/>
                        <a:t>できれば、当団体で予算を組み、子育てヘルパー派遣・</a:t>
                      </a:r>
                    </a:p>
                    <a:p>
                      <a:r>
                        <a:rPr kumimoji="1" lang="ja-JP" altLang="en-US" sz="1400" dirty="0" smtClean="0"/>
                        <a:t>当団体で預かりができるように検討していきたい。</a:t>
                      </a:r>
                      <a:endParaRPr kumimoji="1" lang="ja-JP" altLang="en-US" sz="1400" dirty="0"/>
                    </a:p>
                  </a:txBody>
                  <a:tcPr/>
                </a:tc>
              </a:tr>
            </a:tbl>
          </a:graphicData>
        </a:graphic>
      </p:graphicFrame>
      <p:graphicFrame>
        <p:nvGraphicFramePr>
          <p:cNvPr id="2" name="オブジェクト 1"/>
          <p:cNvGraphicFramePr>
            <a:graphicFrameLocks noChangeAspect="1"/>
          </p:cNvGraphicFramePr>
          <p:nvPr>
            <p:extLst>
              <p:ext uri="{D42A27DB-BD31-4B8C-83A1-F6EECF244321}">
                <p14:modId xmlns:p14="http://schemas.microsoft.com/office/powerpoint/2010/main" val="3539281120"/>
              </p:ext>
            </p:extLst>
          </p:nvPr>
        </p:nvGraphicFramePr>
        <p:xfrm>
          <a:off x="7129848" y="5416457"/>
          <a:ext cx="914400" cy="771525"/>
        </p:xfrm>
        <a:graphic>
          <a:graphicData uri="http://schemas.openxmlformats.org/presentationml/2006/ole">
            <mc:AlternateContent xmlns:mc="http://schemas.openxmlformats.org/markup-compatibility/2006">
              <mc:Choice xmlns:v="urn:schemas-microsoft-com:vml" Requires="v">
                <p:oleObj spid="_x0000_s1030"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129848" y="541645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822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1622" y="395417"/>
            <a:ext cx="7232821" cy="369332"/>
          </a:xfrm>
          <a:prstGeom prst="rect">
            <a:avLst/>
          </a:prstGeom>
          <a:noFill/>
        </p:spPr>
        <p:txBody>
          <a:bodyPr wrap="square" rtlCol="0">
            <a:spAutoFit/>
          </a:bodyPr>
          <a:lstStyle/>
          <a:p>
            <a:r>
              <a:rPr lang="ja-JP" altLang="en-US" dirty="0" smtClean="0"/>
              <a:t>事業</a:t>
            </a:r>
            <a:r>
              <a:rPr lang="en-US" altLang="ja-JP" dirty="0" smtClean="0"/>
              <a:t>3 </a:t>
            </a:r>
            <a:r>
              <a:rPr lang="ja-JP" altLang="en-US" dirty="0" smtClean="0"/>
              <a:t>　ひとり親家庭の遠隔地・不登校オンライン事業　中期計画</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21625588"/>
              </p:ext>
            </p:extLst>
          </p:nvPr>
        </p:nvGraphicFramePr>
        <p:xfrm>
          <a:off x="469557" y="870240"/>
          <a:ext cx="11104605" cy="5668500"/>
        </p:xfrm>
        <a:graphic>
          <a:graphicData uri="http://schemas.openxmlformats.org/drawingml/2006/table">
            <a:tbl>
              <a:tblPr firstRow="1" bandRow="1">
                <a:tableStyleId>{00A15C55-8517-42AA-B614-E9B94910E393}</a:tableStyleId>
              </a:tblPr>
              <a:tblGrid>
                <a:gridCol w="712501"/>
                <a:gridCol w="1351185"/>
                <a:gridCol w="1637850"/>
                <a:gridCol w="1850767"/>
                <a:gridCol w="1850767"/>
                <a:gridCol w="1248230"/>
                <a:gridCol w="2453305"/>
              </a:tblGrid>
              <a:tr h="357074">
                <a:tc gridSpan="2">
                  <a:txBody>
                    <a:bodyPr/>
                    <a:lstStyle/>
                    <a:p>
                      <a:r>
                        <a:rPr kumimoji="1" lang="ja-JP" altLang="en-US" dirty="0" smtClean="0"/>
                        <a:t>年度</a:t>
                      </a:r>
                      <a:endParaRPr kumimoji="1" lang="ja-JP" altLang="en-US" dirty="0"/>
                    </a:p>
                  </a:txBody>
                  <a:tcPr/>
                </a:tc>
                <a:tc hMerge="1">
                  <a:txBody>
                    <a:bodyPr/>
                    <a:lstStyle/>
                    <a:p>
                      <a:endParaRPr kumimoji="1" lang="ja-JP" altLang="en-US"/>
                    </a:p>
                  </a:txBody>
                  <a:tcPr/>
                </a:tc>
                <a:tc>
                  <a:txBody>
                    <a:bodyPr/>
                    <a:lstStyle/>
                    <a:p>
                      <a:r>
                        <a:rPr kumimoji="1" lang="ja-JP" altLang="en-US" dirty="0" smtClean="0"/>
                        <a:t>令和</a:t>
                      </a:r>
                      <a:r>
                        <a:rPr kumimoji="1" lang="en-US" altLang="ja-JP" dirty="0" smtClean="0"/>
                        <a:t>3</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4</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5</a:t>
                      </a:r>
                      <a:r>
                        <a:rPr kumimoji="1" lang="ja-JP" altLang="en-US" dirty="0" smtClean="0"/>
                        <a:t>年度</a:t>
                      </a:r>
                      <a:endParaRPr kumimoji="1" lang="ja-JP" altLang="en-US" dirty="0"/>
                    </a:p>
                  </a:txBody>
                  <a:tcPr/>
                </a:tc>
                <a:tc>
                  <a:txBody>
                    <a:bodyPr/>
                    <a:lstStyle/>
                    <a:p>
                      <a:r>
                        <a:rPr kumimoji="1" lang="ja-JP" altLang="en-US" dirty="0" smtClean="0"/>
                        <a:t>令和</a:t>
                      </a:r>
                      <a:r>
                        <a:rPr kumimoji="1" lang="en-US" altLang="ja-JP" dirty="0" smtClean="0"/>
                        <a:t>6</a:t>
                      </a:r>
                      <a:r>
                        <a:rPr kumimoji="1" lang="ja-JP" altLang="en-US" dirty="0" smtClean="0"/>
                        <a:t>年度</a:t>
                      </a:r>
                      <a:endParaRPr kumimoji="1" lang="ja-JP" altLang="en-US" dirty="0"/>
                    </a:p>
                  </a:txBody>
                  <a:tcPr/>
                </a:tc>
                <a:tc>
                  <a:txBody>
                    <a:bodyPr/>
                    <a:lstStyle/>
                    <a:p>
                      <a:r>
                        <a:rPr kumimoji="1" lang="ja-JP" altLang="en-US" dirty="0" smtClean="0"/>
                        <a:t>年間指導時間</a:t>
                      </a:r>
                      <a:endParaRPr kumimoji="1" lang="ja-JP" altLang="en-US" dirty="0"/>
                    </a:p>
                  </a:txBody>
                  <a:tcPr/>
                </a:tc>
              </a:tr>
              <a:tr h="446343">
                <a:tc rowSpan="2">
                  <a:txBody>
                    <a:bodyPr/>
                    <a:lstStyle/>
                    <a:p>
                      <a:r>
                        <a:rPr kumimoji="1" lang="ja-JP" altLang="en-US" dirty="0" smtClean="0"/>
                        <a:t>生徒数</a:t>
                      </a:r>
                      <a:endParaRPr kumimoji="1" lang="ja-JP" altLang="en-US" dirty="0"/>
                    </a:p>
                  </a:txBody>
                  <a:tcPr/>
                </a:tc>
                <a:tc>
                  <a:txBody>
                    <a:bodyPr/>
                    <a:lstStyle/>
                    <a:p>
                      <a:r>
                        <a:rPr kumimoji="1" lang="ja-JP" altLang="en-US" sz="1200" dirty="0" smtClean="0"/>
                        <a:t>①中学・高校不登校生</a:t>
                      </a:r>
                      <a:endParaRPr kumimoji="1" lang="ja-JP" altLang="en-US" sz="1200" dirty="0"/>
                    </a:p>
                  </a:txBody>
                  <a:tcPr/>
                </a:tc>
                <a:tc>
                  <a:txBody>
                    <a:bodyPr/>
                    <a:lstStyle/>
                    <a:p>
                      <a:r>
                        <a:rPr kumimoji="1" lang="en-US" altLang="ja-JP" dirty="0" smtClean="0"/>
                        <a:t>12</a:t>
                      </a:r>
                      <a:r>
                        <a:rPr kumimoji="1" lang="ja-JP" altLang="en-US" dirty="0" smtClean="0"/>
                        <a:t>名</a:t>
                      </a:r>
                      <a:endParaRPr kumimoji="1" lang="ja-JP" altLang="en-US" dirty="0"/>
                    </a:p>
                  </a:txBody>
                  <a:tcPr/>
                </a:tc>
                <a:tc>
                  <a:txBody>
                    <a:bodyPr/>
                    <a:lstStyle/>
                    <a:p>
                      <a:r>
                        <a:rPr kumimoji="1" lang="en-US" altLang="ja-JP" dirty="0" smtClean="0"/>
                        <a:t>14</a:t>
                      </a:r>
                      <a:r>
                        <a:rPr kumimoji="1" lang="ja-JP" altLang="en-US" dirty="0" smtClean="0"/>
                        <a:t>名</a:t>
                      </a:r>
                      <a:endParaRPr kumimoji="1" lang="ja-JP" altLang="en-US" dirty="0"/>
                    </a:p>
                  </a:txBody>
                  <a:tcPr/>
                </a:tc>
                <a:tc>
                  <a:txBody>
                    <a:bodyPr/>
                    <a:lstStyle/>
                    <a:p>
                      <a:r>
                        <a:rPr kumimoji="1" lang="en-US" altLang="ja-JP" dirty="0" smtClean="0"/>
                        <a:t>16</a:t>
                      </a:r>
                      <a:r>
                        <a:rPr kumimoji="1" lang="ja-JP" altLang="en-US" dirty="0" smtClean="0"/>
                        <a:t>名</a:t>
                      </a:r>
                      <a:endParaRPr kumimoji="1" lang="ja-JP" altLang="en-US" dirty="0"/>
                    </a:p>
                  </a:txBody>
                  <a:tcPr/>
                </a:tc>
                <a:tc>
                  <a:txBody>
                    <a:bodyPr/>
                    <a:lstStyle/>
                    <a:p>
                      <a:r>
                        <a:rPr kumimoji="1" lang="en-US" altLang="ja-JP" dirty="0" smtClean="0"/>
                        <a:t>20</a:t>
                      </a:r>
                      <a:r>
                        <a:rPr kumimoji="1" lang="ja-JP" altLang="en-US" dirty="0" smtClean="0"/>
                        <a:t>名</a:t>
                      </a:r>
                      <a:endParaRPr kumimoji="1" lang="ja-JP" altLang="en-US" dirty="0"/>
                    </a:p>
                  </a:txBody>
                  <a:tcPr/>
                </a:tc>
                <a:tc>
                  <a:txBody>
                    <a:bodyPr/>
                    <a:lstStyle/>
                    <a:p>
                      <a:r>
                        <a:rPr kumimoji="1" lang="en-US" altLang="ja-JP" dirty="0" smtClean="0"/>
                        <a:t>192</a:t>
                      </a:r>
                      <a:r>
                        <a:rPr kumimoji="1" lang="ja-JP" altLang="en-US" dirty="0" smtClean="0"/>
                        <a:t>時間</a:t>
                      </a:r>
                      <a:endParaRPr kumimoji="1" lang="ja-JP" altLang="en-US" dirty="0"/>
                    </a:p>
                  </a:txBody>
                  <a:tcPr/>
                </a:tc>
              </a:tr>
              <a:tr h="446343">
                <a:tc vMerge="1">
                  <a:txBody>
                    <a:bodyPr/>
                    <a:lstStyle/>
                    <a:p>
                      <a:endParaRPr kumimoji="1" lang="ja-JP" altLang="en-US" dirty="0"/>
                    </a:p>
                  </a:txBody>
                  <a:tcPr/>
                </a:tc>
                <a:tc>
                  <a:txBody>
                    <a:bodyPr/>
                    <a:lstStyle/>
                    <a:p>
                      <a:r>
                        <a:rPr kumimoji="1" lang="ja-JP" altLang="en-US" sz="1200" dirty="0" smtClean="0"/>
                        <a:t>②医療看護遠隔地・県外</a:t>
                      </a:r>
                      <a:endParaRPr kumimoji="1" lang="ja-JP" altLang="en-US" sz="1200" dirty="0"/>
                    </a:p>
                  </a:txBody>
                  <a:tcPr/>
                </a:tc>
                <a:tc>
                  <a:txBody>
                    <a:bodyPr/>
                    <a:lstStyle/>
                    <a:p>
                      <a:r>
                        <a:rPr kumimoji="1" lang="en-US" altLang="ja-JP" dirty="0" smtClean="0"/>
                        <a:t>12</a:t>
                      </a:r>
                      <a:r>
                        <a:rPr kumimoji="1" lang="ja-JP" altLang="en-US" dirty="0" smtClean="0"/>
                        <a:t>名</a:t>
                      </a:r>
                      <a:endParaRPr kumimoji="1" lang="ja-JP" altLang="en-US" dirty="0"/>
                    </a:p>
                  </a:txBody>
                  <a:tcPr/>
                </a:tc>
                <a:tc>
                  <a:txBody>
                    <a:bodyPr/>
                    <a:lstStyle/>
                    <a:p>
                      <a:r>
                        <a:rPr kumimoji="1" lang="en-US" altLang="ja-JP" dirty="0" smtClean="0"/>
                        <a:t>18</a:t>
                      </a:r>
                      <a:r>
                        <a:rPr kumimoji="1" lang="ja-JP" altLang="en-US" dirty="0" smtClean="0"/>
                        <a:t>名</a:t>
                      </a:r>
                      <a:endParaRPr kumimoji="1" lang="ja-JP" altLang="en-US" dirty="0"/>
                    </a:p>
                  </a:txBody>
                  <a:tcPr/>
                </a:tc>
                <a:tc>
                  <a:txBody>
                    <a:bodyPr/>
                    <a:lstStyle/>
                    <a:p>
                      <a:r>
                        <a:rPr kumimoji="1" lang="en-US" altLang="ja-JP" dirty="0" smtClean="0"/>
                        <a:t>30</a:t>
                      </a:r>
                      <a:r>
                        <a:rPr kumimoji="1" lang="ja-JP" altLang="en-US" dirty="0" smtClean="0"/>
                        <a:t>名</a:t>
                      </a:r>
                      <a:endParaRPr kumimoji="1" lang="ja-JP" altLang="en-US" dirty="0"/>
                    </a:p>
                  </a:txBody>
                  <a:tcPr/>
                </a:tc>
                <a:tc>
                  <a:txBody>
                    <a:bodyPr/>
                    <a:lstStyle/>
                    <a:p>
                      <a:r>
                        <a:rPr kumimoji="1" lang="en-US" altLang="ja-JP" dirty="0" smtClean="0"/>
                        <a:t>40</a:t>
                      </a:r>
                      <a:r>
                        <a:rPr kumimoji="1" lang="ja-JP" altLang="en-US" dirty="0" smtClean="0"/>
                        <a:t>名</a:t>
                      </a:r>
                      <a:endParaRPr kumimoji="1" lang="ja-JP" altLang="en-US" dirty="0"/>
                    </a:p>
                  </a:txBody>
                  <a:tcPr/>
                </a:tc>
                <a:tc>
                  <a:txBody>
                    <a:bodyPr/>
                    <a:lstStyle/>
                    <a:p>
                      <a:r>
                        <a:rPr kumimoji="1" lang="en-US" altLang="ja-JP" dirty="0" smtClean="0"/>
                        <a:t>192</a:t>
                      </a:r>
                      <a:r>
                        <a:rPr kumimoji="1" lang="ja-JP" altLang="en-US" dirty="0" smtClean="0"/>
                        <a:t>時間</a:t>
                      </a:r>
                      <a:endParaRPr kumimoji="1" lang="ja-JP" altLang="en-US" dirty="0"/>
                    </a:p>
                  </a:txBody>
                  <a:tcPr/>
                </a:tc>
              </a:tr>
              <a:tr h="357074">
                <a:tc gridSpan="2">
                  <a:txBody>
                    <a:bodyPr/>
                    <a:lstStyle/>
                    <a:p>
                      <a:r>
                        <a:rPr kumimoji="1" lang="ja-JP" altLang="en-US" dirty="0" smtClean="0"/>
                        <a:t>講師数</a:t>
                      </a:r>
                      <a:endParaRPr kumimoji="1" lang="ja-JP" altLang="en-US" dirty="0"/>
                    </a:p>
                  </a:txBody>
                  <a:tcPr/>
                </a:tc>
                <a:tc hMerge="1">
                  <a:txBody>
                    <a:bodyPr/>
                    <a:lstStyle/>
                    <a:p>
                      <a:endParaRPr kumimoji="1" lang="ja-JP" altLang="en-US"/>
                    </a:p>
                  </a:txBody>
                  <a:tcPr/>
                </a:tc>
                <a:tc>
                  <a:txBody>
                    <a:bodyPr/>
                    <a:lstStyle/>
                    <a:p>
                      <a:r>
                        <a:rPr kumimoji="1" lang="en-US" altLang="ja-JP" dirty="0" smtClean="0"/>
                        <a:t>3</a:t>
                      </a:r>
                      <a:r>
                        <a:rPr kumimoji="1" lang="ja-JP" altLang="en-US" dirty="0" smtClean="0"/>
                        <a:t>名</a:t>
                      </a:r>
                      <a:endParaRPr kumimoji="1" lang="ja-JP" altLang="en-US" dirty="0"/>
                    </a:p>
                  </a:txBody>
                  <a:tcPr/>
                </a:tc>
                <a:tc>
                  <a:txBody>
                    <a:bodyPr/>
                    <a:lstStyle/>
                    <a:p>
                      <a:r>
                        <a:rPr kumimoji="1" lang="en-US" altLang="ja-JP" dirty="0" smtClean="0"/>
                        <a:t>4</a:t>
                      </a:r>
                      <a:r>
                        <a:rPr kumimoji="1" lang="ja-JP" altLang="en-US" dirty="0" smtClean="0"/>
                        <a:t>名</a:t>
                      </a:r>
                      <a:endParaRPr kumimoji="1" lang="ja-JP" altLang="en-US" dirty="0"/>
                    </a:p>
                  </a:txBody>
                  <a:tcPr/>
                </a:tc>
                <a:tc>
                  <a:txBody>
                    <a:bodyPr/>
                    <a:lstStyle/>
                    <a:p>
                      <a:r>
                        <a:rPr kumimoji="1" lang="en-US" altLang="ja-JP" dirty="0" smtClean="0"/>
                        <a:t>5</a:t>
                      </a:r>
                      <a:r>
                        <a:rPr kumimoji="1" lang="ja-JP" altLang="en-US" dirty="0" smtClean="0"/>
                        <a:t>名</a:t>
                      </a:r>
                      <a:endParaRPr kumimoji="1" lang="ja-JP" altLang="en-US" dirty="0"/>
                    </a:p>
                  </a:txBody>
                  <a:tcPr/>
                </a:tc>
                <a:tc>
                  <a:txBody>
                    <a:bodyPr/>
                    <a:lstStyle/>
                    <a:p>
                      <a:r>
                        <a:rPr kumimoji="1" lang="en-US" altLang="ja-JP" dirty="0" smtClean="0"/>
                        <a:t>6</a:t>
                      </a:r>
                      <a:r>
                        <a:rPr kumimoji="1" lang="ja-JP" altLang="en-US" dirty="0" smtClean="0"/>
                        <a:t>名</a:t>
                      </a:r>
                      <a:endParaRPr kumimoji="1" lang="ja-JP" altLang="en-US" dirty="0"/>
                    </a:p>
                  </a:txBody>
                  <a:tcPr/>
                </a:tc>
                <a:tc>
                  <a:txBody>
                    <a:bodyPr/>
                    <a:lstStyle/>
                    <a:p>
                      <a:endParaRPr kumimoji="1" lang="ja-JP" altLang="en-US" dirty="0"/>
                    </a:p>
                  </a:txBody>
                  <a:tcPr/>
                </a:tc>
              </a:tr>
              <a:tr h="4022580">
                <a:tc gridSpan="2">
                  <a:txBody>
                    <a:bodyPr/>
                    <a:lstStyle/>
                    <a:p>
                      <a:r>
                        <a:rPr kumimoji="1" lang="ja-JP" altLang="en-US" dirty="0" smtClean="0"/>
                        <a:t>目標</a:t>
                      </a:r>
                      <a:endParaRPr kumimoji="1" lang="ja-JP" altLang="en-US" dirty="0"/>
                    </a:p>
                  </a:txBody>
                  <a:tcPr/>
                </a:tc>
                <a:tc hMerge="1">
                  <a:txBody>
                    <a:bodyPr/>
                    <a:lstStyle/>
                    <a:p>
                      <a:endParaRPr kumimoji="1" lang="ja-JP" altLang="en-US"/>
                    </a:p>
                  </a:txBody>
                  <a:tcPr/>
                </a:tc>
                <a:tc gridSpan="2">
                  <a:txBody>
                    <a:bodyPr/>
                    <a:lstStyle/>
                    <a:p>
                      <a:r>
                        <a:rPr kumimoji="1" lang="ja-JP" altLang="en-US" sz="1400" dirty="0" smtClean="0"/>
                        <a:t>①講師一人につき生徒約</a:t>
                      </a:r>
                      <a:r>
                        <a:rPr kumimoji="1" lang="en-US" altLang="ja-JP" sz="1400" dirty="0" smtClean="0"/>
                        <a:t>4</a:t>
                      </a:r>
                      <a:r>
                        <a:rPr kumimoji="1" lang="ja-JP" altLang="en-US" sz="1400" dirty="0" smtClean="0"/>
                        <a:t>名～</a:t>
                      </a:r>
                      <a:r>
                        <a:rPr kumimoji="1" lang="en-US" altLang="ja-JP" sz="1400" dirty="0" smtClean="0"/>
                        <a:t>6</a:t>
                      </a:r>
                      <a:r>
                        <a:rPr kumimoji="1" lang="ja-JP" altLang="en-US" sz="1400" dirty="0" smtClean="0"/>
                        <a:t>名を指導。</a:t>
                      </a:r>
                    </a:p>
                    <a:p>
                      <a:r>
                        <a:rPr kumimoji="1" lang="ja-JP" altLang="en-US" sz="1400" dirty="0" smtClean="0"/>
                        <a:t>指導動画を細かい単元で</a:t>
                      </a:r>
                      <a:r>
                        <a:rPr kumimoji="1" lang="en-US" altLang="ja-JP" sz="1400" dirty="0" err="1" smtClean="0"/>
                        <a:t>youtube</a:t>
                      </a:r>
                      <a:r>
                        <a:rPr kumimoji="1" lang="ja-JP" altLang="en-US" sz="1400" dirty="0" smtClean="0"/>
                        <a:t>にアップし、テキストと動画を見て自分で進めるようにする。</a:t>
                      </a:r>
                    </a:p>
                    <a:p>
                      <a:r>
                        <a:rPr kumimoji="1" lang="ja-JP" altLang="en-US" sz="1400" dirty="0" smtClean="0"/>
                        <a:t>②ステップメールを使いテキストと確認テストを自動配信する。</a:t>
                      </a:r>
                    </a:p>
                    <a:p>
                      <a:endParaRPr kumimoji="1" lang="ja-JP" altLang="en-US" sz="1400" dirty="0" smtClean="0"/>
                    </a:p>
                    <a:p>
                      <a:r>
                        <a:rPr kumimoji="1" lang="ja-JP" altLang="en-US" sz="1400" dirty="0" smtClean="0"/>
                        <a:t>③確認テストテキストを解いたら、　</a:t>
                      </a:r>
                    </a:p>
                    <a:p>
                      <a:r>
                        <a:rPr kumimoji="1" lang="ja-JP" altLang="en-US" sz="1400" dirty="0" smtClean="0"/>
                        <a:t>生徒は問題を解いたプリントをカメラで撮り、本部に送信。</a:t>
                      </a:r>
                    </a:p>
                    <a:p>
                      <a:r>
                        <a:rPr kumimoji="1" lang="ja-JP" altLang="en-US" sz="1400" dirty="0" smtClean="0"/>
                        <a:t>本部は添削ののち返信する。</a:t>
                      </a:r>
                    </a:p>
                    <a:p>
                      <a:r>
                        <a:rPr kumimoji="1" lang="ja-JP" altLang="en-US" sz="1400" dirty="0" smtClean="0"/>
                        <a:t>質問がある場合は、ネット会議でテキストデータを共有し、画面上で講師が解説する。</a:t>
                      </a:r>
                    </a:p>
                    <a:p>
                      <a:r>
                        <a:rPr kumimoji="1" lang="ja-JP" altLang="en-US" sz="1400" dirty="0" smtClean="0">
                          <a:solidFill>
                            <a:srgbClr val="FF0000"/>
                          </a:solidFill>
                        </a:rPr>
                        <a:t>看護学校受験生について</a:t>
                      </a:r>
                    </a:p>
                    <a:p>
                      <a:r>
                        <a:rPr kumimoji="1" lang="ja-JP" altLang="en-US" sz="1400" dirty="0" smtClean="0">
                          <a:solidFill>
                            <a:srgbClr val="FF0000"/>
                          </a:solidFill>
                        </a:rPr>
                        <a:t>志望動機・小論文では、テキストデータを講師とやり取りする。</a:t>
                      </a:r>
                    </a:p>
                    <a:p>
                      <a:r>
                        <a:rPr kumimoji="1" lang="ja-JP" altLang="en-US" sz="1400" dirty="0" smtClean="0">
                          <a:solidFill>
                            <a:srgbClr val="FF0000"/>
                          </a:solidFill>
                        </a:rPr>
                        <a:t>面接練習では、ネット会議を最大限に利用できる。</a:t>
                      </a:r>
                      <a:endParaRPr kumimoji="1" lang="ja-JP" altLang="en-US" sz="1400" dirty="0"/>
                    </a:p>
                  </a:txBody>
                  <a:tcPr/>
                </a:tc>
                <a:tc hMerge="1">
                  <a:txBody>
                    <a:bodyPr/>
                    <a:lstStyle/>
                    <a:p>
                      <a:endParaRPr kumimoji="1" lang="ja-JP" altLang="en-US" dirty="0"/>
                    </a:p>
                  </a:txBody>
                  <a:tcPr/>
                </a:tc>
                <a:tc gridSpan="2">
                  <a:txBody>
                    <a:bodyPr/>
                    <a:lstStyle/>
                    <a:p>
                      <a:r>
                        <a:rPr kumimoji="1" lang="ja-JP" altLang="en-US" sz="1400" dirty="0" smtClean="0"/>
                        <a:t>①テキストコンテンツは</a:t>
                      </a:r>
                      <a:r>
                        <a:rPr kumimoji="1" lang="en-US" altLang="ja-JP" sz="1400" dirty="0" smtClean="0"/>
                        <a:t>WEB</a:t>
                      </a:r>
                      <a:r>
                        <a:rPr kumimoji="1" lang="ja-JP" altLang="en-US" sz="1400" dirty="0" smtClean="0"/>
                        <a:t>上でダウンロードまたはテキストに製本したものを</a:t>
                      </a:r>
                    </a:p>
                    <a:p>
                      <a:r>
                        <a:rPr kumimoji="1" lang="ja-JP" altLang="en-US" sz="1400" dirty="0" smtClean="0"/>
                        <a:t>配送する。</a:t>
                      </a:r>
                    </a:p>
                    <a:p>
                      <a:r>
                        <a:rPr kumimoji="1" lang="ja-JP" altLang="en-US" sz="1400" dirty="0" smtClean="0"/>
                        <a:t>②テキストでわからないとき、動画視聴</a:t>
                      </a:r>
                    </a:p>
                    <a:p>
                      <a:r>
                        <a:rPr kumimoji="1" lang="ja-JP" altLang="en-US" sz="1400" dirty="0" smtClean="0"/>
                        <a:t>　　　　　　↓　　</a:t>
                      </a:r>
                    </a:p>
                    <a:p>
                      <a:r>
                        <a:rPr kumimoji="1" lang="ja-JP" altLang="en-US" sz="1400" dirty="0" smtClean="0"/>
                        <a:t>　　　練習をする。→講師確認</a:t>
                      </a:r>
                    </a:p>
                    <a:p>
                      <a:r>
                        <a:rPr kumimoji="1" lang="ja-JP" altLang="en-US" sz="1400" dirty="0" smtClean="0"/>
                        <a:t>　　　　　　↓</a:t>
                      </a:r>
                    </a:p>
                    <a:p>
                      <a:r>
                        <a:rPr kumimoji="1" lang="ja-JP" altLang="en-US" sz="1400" dirty="0" smtClean="0"/>
                        <a:t>　　　　確認テスト　タブレット入力</a:t>
                      </a:r>
                    </a:p>
                    <a:p>
                      <a:r>
                        <a:rPr kumimoji="1" lang="ja-JP" altLang="en-US" sz="1400" dirty="0" smtClean="0"/>
                        <a:t>　　　　　　↓</a:t>
                      </a:r>
                    </a:p>
                    <a:p>
                      <a:r>
                        <a:rPr kumimoji="1" lang="ja-JP" altLang="en-US" sz="1400" dirty="0" smtClean="0"/>
                        <a:t>　　　　　自動採点</a:t>
                      </a:r>
                    </a:p>
                    <a:p>
                      <a:r>
                        <a:rPr kumimoji="1" lang="ja-JP" altLang="en-US" sz="1400" dirty="0" smtClean="0"/>
                        <a:t>　　　　　　↓</a:t>
                      </a:r>
                    </a:p>
                    <a:p>
                      <a:r>
                        <a:rPr kumimoji="1" lang="ja-JP" altLang="en-US" sz="1400" dirty="0" smtClean="0"/>
                        <a:t>　　　　　次単元へ　講師の判断</a:t>
                      </a:r>
                    </a:p>
                    <a:p>
                      <a:r>
                        <a:rPr kumimoji="1" lang="ja-JP" altLang="en-US" sz="1400" dirty="0" smtClean="0"/>
                        <a:t>③毎日　講師からステップメールが送られ、確認テストを行う。</a:t>
                      </a:r>
                    </a:p>
                    <a:p>
                      <a:r>
                        <a:rPr kumimoji="1" lang="ja-JP" altLang="en-US" sz="1400" dirty="0" smtClean="0"/>
                        <a:t>④質問があれば、会議システムでオンライン指導する。</a:t>
                      </a:r>
                    </a:p>
                    <a:p>
                      <a:endParaRPr kumimoji="1" lang="ja-JP" altLang="en-US" sz="1400" dirty="0" smtClean="0"/>
                    </a:p>
                    <a:p>
                      <a:r>
                        <a:rPr kumimoji="1" lang="ja-JP" altLang="en-US" sz="1400" dirty="0" smtClean="0"/>
                        <a:t>　</a:t>
                      </a:r>
                      <a:endParaRPr kumimoji="1" lang="ja-JP" altLang="en-US" sz="1400" dirty="0" smtClean="0">
                        <a:latin typeface="+mn-ea"/>
                        <a:ea typeface="+mn-ea"/>
                      </a:endParaRPr>
                    </a:p>
                  </a:txBody>
                  <a:tcPr/>
                </a:tc>
                <a:tc hMerge="1">
                  <a:txBody>
                    <a:bodyPr/>
                    <a:lstStyle/>
                    <a:p>
                      <a:endParaRPr kumimoji="1" lang="ja-JP" altLang="en-US"/>
                    </a:p>
                  </a:txBody>
                  <a:tcPr/>
                </a:tc>
                <a:tc>
                  <a:txBody>
                    <a:bodyPr/>
                    <a:lstStyle/>
                    <a:p>
                      <a:r>
                        <a:rPr kumimoji="1" lang="ja-JP" altLang="en-US" sz="1400" dirty="0" smtClean="0"/>
                        <a:t>メリット</a:t>
                      </a:r>
                    </a:p>
                    <a:p>
                      <a:r>
                        <a:rPr kumimoji="1" lang="ja-JP" altLang="en-US" sz="1400" dirty="0" smtClean="0"/>
                        <a:t>説明質問応答は講師・学習管理・確認テスト採点は</a:t>
                      </a:r>
                      <a:r>
                        <a:rPr kumimoji="1" lang="en-US" altLang="ja-JP" sz="1400" dirty="0" smtClean="0"/>
                        <a:t>PC</a:t>
                      </a:r>
                      <a:r>
                        <a:rPr kumimoji="1" lang="ja-JP" altLang="en-US" sz="1400" dirty="0" err="1" smtClean="0"/>
                        <a:t>のように</a:t>
                      </a:r>
                      <a:r>
                        <a:rPr kumimoji="1" lang="ja-JP" altLang="en-US" sz="1400" dirty="0" smtClean="0"/>
                        <a:t>分担し、講師が指導に集中できる。</a:t>
                      </a:r>
                    </a:p>
                    <a:p>
                      <a:r>
                        <a:rPr kumimoji="1" lang="ja-JP" altLang="en-US" sz="1400" dirty="0" smtClean="0"/>
                        <a:t>また、日々少量であるが確実に学習することで実力が付く。</a:t>
                      </a:r>
                    </a:p>
                    <a:p>
                      <a:endParaRPr kumimoji="1" lang="ja-JP" altLang="en-US" sz="1400" dirty="0" smtClean="0"/>
                    </a:p>
                    <a:p>
                      <a:r>
                        <a:rPr kumimoji="1" lang="ja-JP" altLang="en-US" sz="1400" dirty="0" smtClean="0"/>
                        <a:t>隙間時間を利用できる。</a:t>
                      </a:r>
                    </a:p>
                    <a:p>
                      <a:endParaRPr kumimoji="1" lang="ja-JP" altLang="en-US" sz="1400" dirty="0" smtClean="0"/>
                    </a:p>
                    <a:p>
                      <a:r>
                        <a:rPr kumimoji="1" lang="ja-JP" altLang="en-US" sz="1400" dirty="0" smtClean="0"/>
                        <a:t>学習時間は自在に作れる。</a:t>
                      </a:r>
                    </a:p>
                    <a:p>
                      <a:r>
                        <a:rPr kumimoji="1" lang="en-US" altLang="ja-JP" sz="1400" dirty="0" smtClean="0"/>
                        <a:t>(</a:t>
                      </a:r>
                      <a:r>
                        <a:rPr kumimoji="1" lang="ja-JP" altLang="en-US" sz="1400" dirty="0" smtClean="0"/>
                        <a:t>ただしオンライン質問は</a:t>
                      </a:r>
                    </a:p>
                    <a:p>
                      <a:r>
                        <a:rPr kumimoji="1" lang="ja-JP" altLang="en-US" sz="1400" dirty="0" smtClean="0"/>
                        <a:t>　予約・または時間帯が</a:t>
                      </a:r>
                      <a:endParaRPr kumimoji="1" lang="en-US" altLang="ja-JP" sz="1400" dirty="0" smtClean="0"/>
                    </a:p>
                    <a:p>
                      <a:r>
                        <a:rPr kumimoji="1" lang="en-US" altLang="ja-JP" sz="1400" dirty="0" smtClean="0"/>
                        <a:t>   </a:t>
                      </a:r>
                      <a:r>
                        <a:rPr kumimoji="1" lang="ja-JP" altLang="en-US" sz="1400" dirty="0" smtClean="0"/>
                        <a:t>決められる。</a:t>
                      </a:r>
                      <a:r>
                        <a:rPr kumimoji="1" lang="en-US" altLang="ja-JP" sz="1400" dirty="0" smtClean="0"/>
                        <a:t>)</a:t>
                      </a:r>
                    </a:p>
                    <a:p>
                      <a:r>
                        <a:rPr kumimoji="1" lang="ja-JP" altLang="en-US" sz="1400" dirty="0" smtClean="0">
                          <a:solidFill>
                            <a:srgbClr val="FF0000"/>
                          </a:solidFill>
                        </a:rPr>
                        <a:t>不登校の生徒は、毎日メールを送ることで自分に向き合ってくれていると感じる。</a:t>
                      </a:r>
                    </a:p>
                  </a:txBody>
                  <a:tcPr/>
                </a:tc>
              </a:tr>
            </a:tbl>
          </a:graphicData>
        </a:graphic>
      </p:graphicFrame>
    </p:spTree>
    <p:extLst>
      <p:ext uri="{BB962C8B-B14F-4D97-AF65-F5344CB8AC3E}">
        <p14:creationId xmlns:p14="http://schemas.microsoft.com/office/powerpoint/2010/main" val="13235444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843</Words>
  <Application>Microsoft Office PowerPoint</Application>
  <PresentationFormat>ワイド画面</PresentationFormat>
  <Paragraphs>207</Paragraphs>
  <Slides>4</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ＭＳ Ｐゴシック</vt:lpstr>
      <vt:lpstr>Arial</vt:lpstr>
      <vt:lpstr>Calibri</vt:lpstr>
      <vt:lpstr>Calibri Light</vt:lpstr>
      <vt:lpstr>Office テーマ</vt:lpstr>
      <vt:lpstr>Acrobat Document</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佳裕</dc:creator>
  <cp:lastModifiedBy>野田 佳裕</cp:lastModifiedBy>
  <cp:revision>20</cp:revision>
  <cp:lastPrinted>2020-04-23T02:05:51Z</cp:lastPrinted>
  <dcterms:created xsi:type="dcterms:W3CDTF">2019-12-13T08:33:19Z</dcterms:created>
  <dcterms:modified xsi:type="dcterms:W3CDTF">2020-04-23T02:05:57Z</dcterms:modified>
</cp:coreProperties>
</file>