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57" r:id="rId3"/>
    <p:sldId id="270" r:id="rId4"/>
    <p:sldId id="269" r:id="rId5"/>
    <p:sldId id="271" r:id="rId6"/>
    <p:sldId id="272" r:id="rId7"/>
    <p:sldId id="273" r:id="rId8"/>
    <p:sldId id="258" r:id="rId9"/>
    <p:sldId id="259" r:id="rId10"/>
    <p:sldId id="260" r:id="rId11"/>
    <p:sldId id="274" r:id="rId12"/>
    <p:sldId id="263" r:id="rId13"/>
    <p:sldId id="276" r:id="rId14"/>
    <p:sldId id="264" r:id="rId15"/>
    <p:sldId id="275" r:id="rId16"/>
    <p:sldId id="266" r:id="rId17"/>
    <p:sldId id="267" r:id="rId18"/>
    <p:sldId id="268" r:id="rId19"/>
  </p:sldIdLst>
  <p:sldSz cx="6858000" cy="9906000" type="A4"/>
  <p:notesSz cx="6799263" cy="9929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4" autoAdjust="0"/>
    <p:restoredTop sz="94660"/>
  </p:normalViewPr>
  <p:slideViewPr>
    <p:cSldViewPr>
      <p:cViewPr>
        <p:scale>
          <a:sx n="100" d="100"/>
          <a:sy n="100" d="100"/>
        </p:scale>
        <p:origin x="2892" y="-7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348" cy="496491"/>
          </a:xfrm>
          <a:prstGeom prst="rect">
            <a:avLst/>
          </a:prstGeom>
        </p:spPr>
        <p:txBody>
          <a:bodyPr vert="horz" lIns="92135" tIns="46067" rIns="92135" bIns="46067"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1342" y="0"/>
            <a:ext cx="2946348" cy="496491"/>
          </a:xfrm>
          <a:prstGeom prst="rect">
            <a:avLst/>
          </a:prstGeom>
        </p:spPr>
        <p:txBody>
          <a:bodyPr vert="horz" lIns="92135" tIns="46067" rIns="92135" bIns="46067" rtlCol="0"/>
          <a:lstStyle>
            <a:lvl1pPr algn="r">
              <a:defRPr sz="1200"/>
            </a:lvl1pPr>
          </a:lstStyle>
          <a:p>
            <a:fld id="{5F57F38A-40D4-4870-90EA-BD0B58993538}" type="datetimeFigureOut">
              <a:rPr kumimoji="1" lang="ja-JP" altLang="en-US" smtClean="0"/>
              <a:pPr/>
              <a:t>2023/4/27</a:t>
            </a:fld>
            <a:endParaRPr kumimoji="1" lang="ja-JP" altLang="en-US" dirty="0"/>
          </a:p>
        </p:txBody>
      </p:sp>
      <p:sp>
        <p:nvSpPr>
          <p:cNvPr id="4" name="フッター プレースホルダー 3"/>
          <p:cNvSpPr>
            <a:spLocks noGrp="1"/>
          </p:cNvSpPr>
          <p:nvPr>
            <p:ph type="ftr" sz="quarter" idx="2"/>
          </p:nvPr>
        </p:nvSpPr>
        <p:spPr>
          <a:xfrm>
            <a:off x="0" y="9431599"/>
            <a:ext cx="2946348" cy="496491"/>
          </a:xfrm>
          <a:prstGeom prst="rect">
            <a:avLst/>
          </a:prstGeom>
        </p:spPr>
        <p:txBody>
          <a:bodyPr vert="horz" lIns="92135" tIns="46067" rIns="92135" bIns="46067"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1342" y="9431599"/>
            <a:ext cx="2946348" cy="496491"/>
          </a:xfrm>
          <a:prstGeom prst="rect">
            <a:avLst/>
          </a:prstGeom>
        </p:spPr>
        <p:txBody>
          <a:bodyPr vert="horz" lIns="92135" tIns="46067" rIns="92135" bIns="46067" rtlCol="0" anchor="b"/>
          <a:lstStyle>
            <a:lvl1pPr algn="r">
              <a:defRPr sz="1200"/>
            </a:lvl1pPr>
          </a:lstStyle>
          <a:p>
            <a:fld id="{4154A854-1580-470C-81F4-AF8C5687A699}" type="slidenum">
              <a:rPr kumimoji="1" lang="ja-JP" altLang="en-US" smtClean="0"/>
              <a:pPr/>
              <a:t>‹#›</a:t>
            </a:fld>
            <a:endParaRPr kumimoji="1" lang="ja-JP" altLang="en-US" dirty="0"/>
          </a:p>
        </p:txBody>
      </p:sp>
    </p:spTree>
    <p:extLst>
      <p:ext uri="{BB962C8B-B14F-4D97-AF65-F5344CB8AC3E}">
        <p14:creationId xmlns:p14="http://schemas.microsoft.com/office/powerpoint/2010/main" val="2541058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348" cy="496491"/>
          </a:xfrm>
          <a:prstGeom prst="rect">
            <a:avLst/>
          </a:prstGeom>
        </p:spPr>
        <p:txBody>
          <a:bodyPr vert="horz" lIns="92135" tIns="46067" rIns="92135" bIns="4606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1342" y="0"/>
            <a:ext cx="2946348" cy="496491"/>
          </a:xfrm>
          <a:prstGeom prst="rect">
            <a:avLst/>
          </a:prstGeom>
        </p:spPr>
        <p:txBody>
          <a:bodyPr vert="horz" lIns="92135" tIns="46067" rIns="92135" bIns="46067" rtlCol="0"/>
          <a:lstStyle>
            <a:lvl1pPr algn="r">
              <a:defRPr sz="1200"/>
            </a:lvl1pPr>
          </a:lstStyle>
          <a:p>
            <a:fld id="{9B363652-5649-4AEE-81D8-0FE3792F6A1F}" type="datetimeFigureOut">
              <a:rPr kumimoji="1" lang="ja-JP" altLang="en-US" smtClean="0"/>
              <a:pPr/>
              <a:t>2023/4/27</a:t>
            </a:fld>
            <a:endParaRPr kumimoji="1" lang="ja-JP" altLang="en-US" dirty="0"/>
          </a:p>
        </p:txBody>
      </p:sp>
      <p:sp>
        <p:nvSpPr>
          <p:cNvPr id="4" name="スライド イメージ プレースホルダー 3"/>
          <p:cNvSpPr>
            <a:spLocks noGrp="1" noRot="1" noChangeAspect="1"/>
          </p:cNvSpPr>
          <p:nvPr>
            <p:ph type="sldImg" idx="2"/>
          </p:nvPr>
        </p:nvSpPr>
        <p:spPr>
          <a:xfrm>
            <a:off x="2109788" y="744538"/>
            <a:ext cx="2579687" cy="3724275"/>
          </a:xfrm>
          <a:prstGeom prst="rect">
            <a:avLst/>
          </a:prstGeom>
          <a:noFill/>
          <a:ln w="12700">
            <a:solidFill>
              <a:prstClr val="black"/>
            </a:solidFill>
          </a:ln>
        </p:spPr>
        <p:txBody>
          <a:bodyPr vert="horz" lIns="92135" tIns="46067" rIns="92135" bIns="46067" rtlCol="0" anchor="ctr"/>
          <a:lstStyle/>
          <a:p>
            <a:endParaRPr lang="ja-JP" altLang="en-US" dirty="0"/>
          </a:p>
        </p:txBody>
      </p:sp>
      <p:sp>
        <p:nvSpPr>
          <p:cNvPr id="5" name="ノート プレースホルダー 4"/>
          <p:cNvSpPr>
            <a:spLocks noGrp="1"/>
          </p:cNvSpPr>
          <p:nvPr>
            <p:ph type="body" sz="quarter" idx="3"/>
          </p:nvPr>
        </p:nvSpPr>
        <p:spPr>
          <a:xfrm>
            <a:off x="679927" y="4716662"/>
            <a:ext cx="5439410" cy="4468416"/>
          </a:xfrm>
          <a:prstGeom prst="rect">
            <a:avLst/>
          </a:prstGeom>
        </p:spPr>
        <p:txBody>
          <a:bodyPr vert="horz" lIns="92135" tIns="46067" rIns="92135" bIns="4606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1599"/>
            <a:ext cx="2946348" cy="496491"/>
          </a:xfrm>
          <a:prstGeom prst="rect">
            <a:avLst/>
          </a:prstGeom>
        </p:spPr>
        <p:txBody>
          <a:bodyPr vert="horz" lIns="92135" tIns="46067" rIns="92135" bIns="4606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1342" y="9431599"/>
            <a:ext cx="2946348" cy="496491"/>
          </a:xfrm>
          <a:prstGeom prst="rect">
            <a:avLst/>
          </a:prstGeom>
        </p:spPr>
        <p:txBody>
          <a:bodyPr vert="horz" lIns="92135" tIns="46067" rIns="92135" bIns="46067" rtlCol="0" anchor="b"/>
          <a:lstStyle>
            <a:lvl1pPr algn="r">
              <a:defRPr sz="1200"/>
            </a:lvl1pPr>
          </a:lstStyle>
          <a:p>
            <a:fld id="{6E29C4FE-C9DA-49B2-97E3-4216686DEBF5}" type="slidenum">
              <a:rPr kumimoji="1" lang="ja-JP" altLang="en-US" smtClean="0"/>
              <a:pPr/>
              <a:t>‹#›</a:t>
            </a:fld>
            <a:endParaRPr kumimoji="1" lang="ja-JP" altLang="en-US" dirty="0"/>
          </a:p>
        </p:txBody>
      </p:sp>
    </p:spTree>
    <p:extLst>
      <p:ext uri="{BB962C8B-B14F-4D97-AF65-F5344CB8AC3E}">
        <p14:creationId xmlns:p14="http://schemas.microsoft.com/office/powerpoint/2010/main" val="32576630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09788" y="744538"/>
            <a:ext cx="2579687"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a:t>
            </a:fld>
            <a:endParaRPr kumimoji="1" lang="ja-JP" altLang="en-US" dirty="0"/>
          </a:p>
        </p:txBody>
      </p:sp>
    </p:spTree>
    <p:extLst>
      <p:ext uri="{BB962C8B-B14F-4D97-AF65-F5344CB8AC3E}">
        <p14:creationId xmlns:p14="http://schemas.microsoft.com/office/powerpoint/2010/main" val="3560992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10</a:t>
            </a:fld>
            <a:endParaRPr kumimoji="1" lang="ja-JP" altLang="en-US" dirty="0"/>
          </a:p>
        </p:txBody>
      </p:sp>
    </p:spTree>
    <p:extLst>
      <p:ext uri="{BB962C8B-B14F-4D97-AF65-F5344CB8AC3E}">
        <p14:creationId xmlns:p14="http://schemas.microsoft.com/office/powerpoint/2010/main" val="338483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11</a:t>
            </a:fld>
            <a:endParaRPr kumimoji="1" lang="ja-JP" altLang="en-US" dirty="0"/>
          </a:p>
        </p:txBody>
      </p:sp>
    </p:spTree>
    <p:extLst>
      <p:ext uri="{BB962C8B-B14F-4D97-AF65-F5344CB8AC3E}">
        <p14:creationId xmlns:p14="http://schemas.microsoft.com/office/powerpoint/2010/main" val="540100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12</a:t>
            </a:fld>
            <a:endParaRPr kumimoji="1" lang="ja-JP" altLang="en-US" dirty="0"/>
          </a:p>
        </p:txBody>
      </p:sp>
    </p:spTree>
    <p:extLst>
      <p:ext uri="{BB962C8B-B14F-4D97-AF65-F5344CB8AC3E}">
        <p14:creationId xmlns:p14="http://schemas.microsoft.com/office/powerpoint/2010/main" val="1657297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13</a:t>
            </a:fld>
            <a:endParaRPr kumimoji="1" lang="ja-JP" altLang="en-US" dirty="0"/>
          </a:p>
        </p:txBody>
      </p:sp>
    </p:spTree>
    <p:extLst>
      <p:ext uri="{BB962C8B-B14F-4D97-AF65-F5344CB8AC3E}">
        <p14:creationId xmlns:p14="http://schemas.microsoft.com/office/powerpoint/2010/main" val="257237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pPr defTabSz="921349">
              <a:defRPr/>
            </a:pPr>
            <a:fld id="{6E29C4FE-C9DA-49B2-97E3-4216686DEBF5}" type="slidenum">
              <a:rPr lang="ja-JP" altLang="en-US">
                <a:solidFill>
                  <a:prstClr val="black"/>
                </a:solidFill>
                <a:latin typeface="Calibri"/>
                <a:ea typeface="ＭＳ Ｐゴシック" panose="020B0600070205080204" pitchFamily="50" charset="-128"/>
              </a:rPr>
              <a:pPr defTabSz="921349">
                <a:defRPr/>
              </a:pPr>
              <a:t>14</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457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pPr defTabSz="921349">
              <a:defRPr/>
            </a:pPr>
            <a:fld id="{6E29C4FE-C9DA-49B2-97E3-4216686DEBF5}" type="slidenum">
              <a:rPr lang="ja-JP" altLang="en-US">
                <a:solidFill>
                  <a:prstClr val="black"/>
                </a:solidFill>
                <a:latin typeface="Calibri"/>
                <a:ea typeface="ＭＳ Ｐゴシック" panose="020B0600070205080204" pitchFamily="50" charset="-128"/>
              </a:rPr>
              <a:pPr defTabSz="921349">
                <a:defRPr/>
              </a:pPr>
              <a:t>15</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17395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16</a:t>
            </a:fld>
            <a:endParaRPr kumimoji="1" lang="ja-JP" altLang="en-US" dirty="0"/>
          </a:p>
        </p:txBody>
      </p:sp>
    </p:spTree>
    <p:extLst>
      <p:ext uri="{BB962C8B-B14F-4D97-AF65-F5344CB8AC3E}">
        <p14:creationId xmlns:p14="http://schemas.microsoft.com/office/powerpoint/2010/main" val="1962333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17</a:t>
            </a:fld>
            <a:endParaRPr kumimoji="1" lang="ja-JP" altLang="en-US" dirty="0"/>
          </a:p>
        </p:txBody>
      </p:sp>
    </p:spTree>
    <p:extLst>
      <p:ext uri="{BB962C8B-B14F-4D97-AF65-F5344CB8AC3E}">
        <p14:creationId xmlns:p14="http://schemas.microsoft.com/office/powerpoint/2010/main" val="1749960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18</a:t>
            </a:fld>
            <a:endParaRPr kumimoji="1" lang="ja-JP" altLang="en-US" dirty="0"/>
          </a:p>
        </p:txBody>
      </p:sp>
    </p:spTree>
    <p:extLst>
      <p:ext uri="{BB962C8B-B14F-4D97-AF65-F5344CB8AC3E}">
        <p14:creationId xmlns:p14="http://schemas.microsoft.com/office/powerpoint/2010/main" val="423558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2</a:t>
            </a:fld>
            <a:endParaRPr kumimoji="1" lang="ja-JP" altLang="en-US" dirty="0"/>
          </a:p>
        </p:txBody>
      </p:sp>
    </p:spTree>
    <p:extLst>
      <p:ext uri="{BB962C8B-B14F-4D97-AF65-F5344CB8AC3E}">
        <p14:creationId xmlns:p14="http://schemas.microsoft.com/office/powerpoint/2010/main" val="885054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3</a:t>
            </a:fld>
            <a:endParaRPr kumimoji="1" lang="ja-JP" altLang="en-US" dirty="0"/>
          </a:p>
        </p:txBody>
      </p:sp>
    </p:spTree>
    <p:extLst>
      <p:ext uri="{BB962C8B-B14F-4D97-AF65-F5344CB8AC3E}">
        <p14:creationId xmlns:p14="http://schemas.microsoft.com/office/powerpoint/2010/main" val="66880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4</a:t>
            </a:fld>
            <a:endParaRPr kumimoji="1" lang="ja-JP" altLang="en-US" dirty="0"/>
          </a:p>
        </p:txBody>
      </p:sp>
    </p:spTree>
    <p:extLst>
      <p:ext uri="{BB962C8B-B14F-4D97-AF65-F5344CB8AC3E}">
        <p14:creationId xmlns:p14="http://schemas.microsoft.com/office/powerpoint/2010/main" val="248475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5</a:t>
            </a:fld>
            <a:endParaRPr kumimoji="1" lang="ja-JP" altLang="en-US" dirty="0"/>
          </a:p>
        </p:txBody>
      </p:sp>
    </p:spTree>
    <p:extLst>
      <p:ext uri="{BB962C8B-B14F-4D97-AF65-F5344CB8AC3E}">
        <p14:creationId xmlns:p14="http://schemas.microsoft.com/office/powerpoint/2010/main" val="330934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6</a:t>
            </a:fld>
            <a:endParaRPr kumimoji="1" lang="ja-JP" altLang="en-US" dirty="0"/>
          </a:p>
        </p:txBody>
      </p:sp>
    </p:spTree>
    <p:extLst>
      <p:ext uri="{BB962C8B-B14F-4D97-AF65-F5344CB8AC3E}">
        <p14:creationId xmlns:p14="http://schemas.microsoft.com/office/powerpoint/2010/main" val="367209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7</a:t>
            </a:fld>
            <a:endParaRPr kumimoji="1" lang="ja-JP" altLang="en-US" dirty="0"/>
          </a:p>
        </p:txBody>
      </p:sp>
    </p:spTree>
    <p:extLst>
      <p:ext uri="{BB962C8B-B14F-4D97-AF65-F5344CB8AC3E}">
        <p14:creationId xmlns:p14="http://schemas.microsoft.com/office/powerpoint/2010/main" val="1402489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8</a:t>
            </a:fld>
            <a:endParaRPr kumimoji="1" lang="ja-JP" altLang="en-US" dirty="0"/>
          </a:p>
        </p:txBody>
      </p:sp>
    </p:spTree>
    <p:extLst>
      <p:ext uri="{BB962C8B-B14F-4D97-AF65-F5344CB8AC3E}">
        <p14:creationId xmlns:p14="http://schemas.microsoft.com/office/powerpoint/2010/main" val="331481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9</a:t>
            </a:fld>
            <a:endParaRPr kumimoji="1" lang="ja-JP" altLang="en-US" dirty="0"/>
          </a:p>
        </p:txBody>
      </p:sp>
    </p:spTree>
    <p:extLst>
      <p:ext uri="{BB962C8B-B14F-4D97-AF65-F5344CB8AC3E}">
        <p14:creationId xmlns:p14="http://schemas.microsoft.com/office/powerpoint/2010/main" val="260255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CC5C086-03F9-4BAF-95B4-70CE762377F7}" type="datetime1">
              <a:rPr kumimoji="1" lang="ja-JP" altLang="en-US" smtClean="0"/>
              <a:pPr/>
              <a:t>2023/4/27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1667769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5B051B3A-C9C9-413A-A4AA-B10505C51196}" type="datetime1">
              <a:rPr kumimoji="1" lang="ja-JP" altLang="en-US" smtClean="0"/>
              <a:pPr/>
              <a:t>2023/4/27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5104800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2656" y="272480"/>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100" dirty="0">
                <a:solidFill>
                  <a:schemeClr val="bg1">
                    <a:lumMod val="65000"/>
                  </a:schemeClr>
                </a:solidFill>
                <a:latin typeface="+mn-ea"/>
                <a:ea typeface="+mn-ea"/>
              </a:rPr>
              <a:t>事業ＩＤ</a:t>
            </a:r>
            <a:r>
              <a:rPr kumimoji="1" lang="ja-JP" altLang="en-US" sz="1100" dirty="0" smtClean="0">
                <a:solidFill>
                  <a:schemeClr val="bg1">
                    <a:lumMod val="65000"/>
                  </a:schemeClr>
                </a:solidFill>
                <a:latin typeface="+mn-ea"/>
                <a:ea typeface="+mn-ea"/>
              </a:rPr>
              <a:t>：</a:t>
            </a:r>
            <a:r>
              <a:rPr kumimoji="1" lang="en-US" altLang="ja-JP" sz="1100" dirty="0" smtClean="0">
                <a:solidFill>
                  <a:schemeClr val="bg1">
                    <a:lumMod val="65000"/>
                  </a:schemeClr>
                </a:solidFill>
                <a:latin typeface="+mn-ea"/>
                <a:ea typeface="+mn-ea"/>
              </a:rPr>
              <a:t>2022005322</a:t>
            </a:r>
            <a:r>
              <a:rPr kumimoji="1" lang="en-US" altLang="ja-JP" sz="1100" dirty="0">
                <a:solidFill>
                  <a:schemeClr val="bg1">
                    <a:lumMod val="65000"/>
                  </a:schemeClr>
                </a:solidFill>
                <a:latin typeface="+mn-ea"/>
                <a:ea typeface="+mn-ea"/>
              </a:rPr>
              <a:t/>
            </a:r>
            <a:br>
              <a:rPr kumimoji="1" lang="en-US" altLang="ja-JP" sz="1100" dirty="0">
                <a:solidFill>
                  <a:schemeClr val="bg1">
                    <a:lumMod val="65000"/>
                  </a:schemeClr>
                </a:solidFill>
                <a:latin typeface="+mn-ea"/>
                <a:ea typeface="+mn-ea"/>
              </a:rPr>
            </a:br>
            <a:r>
              <a:rPr kumimoji="1" lang="ja-JP" altLang="en-US" sz="1100" dirty="0">
                <a:solidFill>
                  <a:schemeClr val="bg1">
                    <a:lumMod val="65000"/>
                  </a:schemeClr>
                </a:solidFill>
                <a:latin typeface="+mn-ea"/>
                <a:ea typeface="+mn-ea"/>
              </a:rPr>
              <a:t>事業名</a:t>
            </a:r>
            <a:r>
              <a:rPr kumimoji="1" lang="ja-JP" altLang="en-US" sz="1100" dirty="0" smtClean="0">
                <a:solidFill>
                  <a:schemeClr val="bg1">
                    <a:lumMod val="65000"/>
                  </a:schemeClr>
                </a:solidFill>
                <a:latin typeface="+mn-ea"/>
                <a:ea typeface="+mn-ea"/>
              </a:rPr>
              <a:t>：山口・海ごみゼロ維新プロジェクト（</a:t>
            </a:r>
            <a:r>
              <a:rPr kumimoji="1" lang="en-US" altLang="ja-JP" sz="1100" dirty="0" smtClean="0">
                <a:solidFill>
                  <a:schemeClr val="bg1">
                    <a:lumMod val="65000"/>
                  </a:schemeClr>
                </a:solidFill>
                <a:latin typeface="+mn-ea"/>
                <a:ea typeface="+mn-ea"/>
              </a:rPr>
              <a:t>CFB</a:t>
            </a:r>
            <a:r>
              <a:rPr kumimoji="1" lang="ja-JP" altLang="en-US" sz="1100" dirty="0" smtClean="0">
                <a:solidFill>
                  <a:schemeClr val="bg1">
                    <a:lumMod val="65000"/>
                  </a:schemeClr>
                </a:solidFill>
                <a:latin typeface="+mn-ea"/>
                <a:ea typeface="+mn-ea"/>
              </a:rPr>
              <a:t>・海と日本</a:t>
            </a:r>
            <a:r>
              <a:rPr kumimoji="1" lang="en-US" altLang="ja-JP" sz="1100" dirty="0" smtClean="0">
                <a:solidFill>
                  <a:schemeClr val="bg1">
                    <a:lumMod val="65000"/>
                  </a:schemeClr>
                </a:solidFill>
                <a:latin typeface="+mn-ea"/>
                <a:ea typeface="+mn-ea"/>
              </a:rPr>
              <a:t>2022</a:t>
            </a:r>
            <a:r>
              <a:rPr kumimoji="1" lang="ja-JP" altLang="en-US" sz="1100" dirty="0" smtClean="0">
                <a:solidFill>
                  <a:schemeClr val="bg1">
                    <a:lumMod val="65000"/>
                  </a:schemeClr>
                </a:solidFill>
                <a:latin typeface="+mn-ea"/>
                <a:ea typeface="+mn-ea"/>
              </a:rPr>
              <a:t>）</a:t>
            </a:r>
            <a:r>
              <a:rPr kumimoji="1" lang="en-US" altLang="ja-JP" sz="1100" dirty="0">
                <a:solidFill>
                  <a:schemeClr val="bg1">
                    <a:lumMod val="65000"/>
                  </a:schemeClr>
                </a:solidFill>
                <a:latin typeface="+mn-ea"/>
                <a:ea typeface="+mn-ea"/>
              </a:rPr>
              <a:t/>
            </a:r>
            <a:br>
              <a:rPr kumimoji="1" lang="en-US" altLang="ja-JP" sz="1100" dirty="0">
                <a:solidFill>
                  <a:schemeClr val="bg1">
                    <a:lumMod val="65000"/>
                  </a:schemeClr>
                </a:solidFill>
                <a:latin typeface="+mn-ea"/>
                <a:ea typeface="+mn-ea"/>
              </a:rPr>
            </a:br>
            <a:r>
              <a:rPr kumimoji="1" lang="ja-JP" altLang="en-US" sz="1100" dirty="0">
                <a:solidFill>
                  <a:schemeClr val="bg1">
                    <a:lumMod val="65000"/>
                  </a:schemeClr>
                </a:solidFill>
                <a:latin typeface="+mn-ea"/>
                <a:ea typeface="+mn-ea"/>
              </a:rPr>
              <a:t>団体名</a:t>
            </a:r>
            <a:r>
              <a:rPr kumimoji="1" lang="ja-JP" altLang="en-US" sz="1100" dirty="0" smtClean="0">
                <a:solidFill>
                  <a:schemeClr val="bg1">
                    <a:lumMod val="65000"/>
                  </a:schemeClr>
                </a:solidFill>
                <a:latin typeface="+mn-ea"/>
                <a:ea typeface="+mn-ea"/>
              </a:rPr>
              <a:t>：海ごみゼロ維新プロジェクト実行委員会</a:t>
            </a:r>
            <a:endParaRPr kumimoji="1" lang="ja-JP" altLang="en-US" sz="1100" dirty="0">
              <a:solidFill>
                <a:schemeClr val="bg1">
                  <a:lumMod val="65000"/>
                </a:schemeClr>
              </a:solidFill>
              <a:latin typeface="+mn-ea"/>
              <a:ea typeface="+mn-ea"/>
            </a:endParaRP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5B051B3A-C9C9-413A-A4AA-B10505C51196}" type="datetime1">
              <a:rPr kumimoji="1" lang="ja-JP" altLang="en-US" smtClean="0"/>
              <a:pPr/>
              <a:t>2023/4/27</a:t>
            </a:fld>
            <a:endParaRPr kumimoji="1" lang="ja-JP" altLang="en-US" dirty="0"/>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2" name="テキスト ボックス 1"/>
          <p:cNvSpPr txBox="1"/>
          <p:nvPr userDrawn="1"/>
        </p:nvSpPr>
        <p:spPr>
          <a:xfrm>
            <a:off x="5771206" y="370910"/>
            <a:ext cx="610122" cy="261610"/>
          </a:xfrm>
          <a:prstGeom prst="rect">
            <a:avLst/>
          </a:prstGeom>
          <a:noFill/>
          <a:ln>
            <a:solidFill>
              <a:srgbClr val="FF0000"/>
            </a:solidFill>
          </a:ln>
        </p:spPr>
        <p:txBody>
          <a:bodyPr wrap="square" rtlCol="0" anchor="ctr">
            <a:spAutoFit/>
          </a:bodyPr>
          <a:lstStyle/>
          <a:p>
            <a:pPr algn="ctr"/>
            <a:r>
              <a:rPr kumimoji="1" lang="ja-JP" altLang="en-US" sz="1100" b="1" dirty="0">
                <a:solidFill>
                  <a:srgbClr val="FF0000"/>
                </a:solidFill>
              </a:rPr>
              <a:t>極秘</a:t>
            </a:r>
          </a:p>
        </p:txBody>
      </p:sp>
    </p:spTree>
    <p:extLst>
      <p:ext uri="{BB962C8B-B14F-4D97-AF65-F5344CB8AC3E}">
        <p14:creationId xmlns:p14="http://schemas.microsoft.com/office/powerpoint/2010/main" val="3803243771"/>
      </p:ext>
    </p:extLst>
  </p:cSld>
  <p:clrMap bg1="lt1" tx1="dk1" bg2="lt2" tx2="dk2" accent1="accent1" accent2="accent2" accent3="accent3" accent4="accent4" accent5="accent5" accent6="accent6" hlink="hlink" folHlink="folHlink"/>
  <p:sldLayoutIdLst>
    <p:sldLayoutId id="2147483649" r:id="rId1"/>
    <p:sldLayoutId id="2147483654" r:id="rId2"/>
  </p:sldLayoutIdLst>
  <p:timing>
    <p:tnLst>
      <p:par>
        <p:cTn id="1" dur="indefinite" restart="never" nodeType="tmRoot"/>
      </p:par>
    </p:tnLst>
  </p:timing>
  <p:hf hdr="0" ftr="0" dt="0"/>
  <p:txStyles>
    <p:title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514350" y="3314819"/>
            <a:ext cx="5829300" cy="2123369"/>
          </a:xfrm>
          <a:prstGeom prst="rect">
            <a:avLst/>
          </a:prstGeom>
        </p:spPr>
        <p:txBody>
          <a:bodyPr anchor="ctr">
            <a:normAutofit/>
          </a:bodyPr>
          <a:lstStyle/>
          <a:p>
            <a:pPr algn="ctr"/>
            <a:r>
              <a:rPr lang="ja-JP" altLang="en-US" sz="2800" b="1" dirty="0" smtClean="0">
                <a:solidFill>
                  <a:schemeClr val="tx1">
                    <a:lumMod val="95000"/>
                    <a:lumOff val="5000"/>
                  </a:schemeClr>
                </a:solidFill>
              </a:rPr>
              <a:t>山口・海ごみゼロ維新プロジェクト</a:t>
            </a:r>
            <a:r>
              <a:rPr lang="en-US" altLang="ja-JP" sz="2800" b="1" dirty="0" smtClean="0">
                <a:solidFill>
                  <a:schemeClr val="tx1">
                    <a:lumMod val="95000"/>
                    <a:lumOff val="5000"/>
                  </a:schemeClr>
                </a:solidFill>
              </a:rPr>
              <a:t/>
            </a:r>
            <a:br>
              <a:rPr lang="en-US" altLang="ja-JP" sz="2800" b="1" dirty="0" smtClean="0">
                <a:solidFill>
                  <a:schemeClr val="tx1">
                    <a:lumMod val="95000"/>
                    <a:lumOff val="5000"/>
                  </a:schemeClr>
                </a:solidFill>
              </a:rPr>
            </a:br>
            <a:r>
              <a:rPr lang="ja-JP" altLang="en-US" sz="2800" b="1" dirty="0" smtClean="0">
                <a:solidFill>
                  <a:schemeClr val="tx1">
                    <a:lumMod val="95000"/>
                    <a:lumOff val="5000"/>
                  </a:schemeClr>
                </a:solidFill>
              </a:rPr>
              <a:t>（</a:t>
            </a:r>
            <a:r>
              <a:rPr lang="en-US" altLang="ja-JP" sz="2800" b="1" dirty="0" smtClean="0">
                <a:solidFill>
                  <a:schemeClr val="tx1">
                    <a:lumMod val="95000"/>
                    <a:lumOff val="5000"/>
                  </a:schemeClr>
                </a:solidFill>
              </a:rPr>
              <a:t>CFB</a:t>
            </a:r>
            <a:r>
              <a:rPr lang="ja-JP" altLang="en-US" sz="2800" b="1" dirty="0" smtClean="0">
                <a:solidFill>
                  <a:schemeClr val="tx1">
                    <a:lumMod val="95000"/>
                    <a:lumOff val="5000"/>
                  </a:schemeClr>
                </a:solidFill>
              </a:rPr>
              <a:t>・海と日本</a:t>
            </a:r>
            <a:r>
              <a:rPr lang="en-US" altLang="ja-JP" sz="2800" b="1" dirty="0" smtClean="0">
                <a:solidFill>
                  <a:schemeClr val="tx1">
                    <a:lumMod val="95000"/>
                    <a:lumOff val="5000"/>
                  </a:schemeClr>
                </a:solidFill>
              </a:rPr>
              <a:t>2022</a:t>
            </a:r>
            <a:r>
              <a:rPr lang="ja-JP" altLang="en-US" sz="2800" b="1" dirty="0" smtClean="0">
                <a:solidFill>
                  <a:schemeClr val="tx1">
                    <a:lumMod val="95000"/>
                    <a:lumOff val="5000"/>
                  </a:schemeClr>
                </a:solidFill>
              </a:rPr>
              <a:t>）</a:t>
            </a:r>
            <a:r>
              <a:rPr kumimoji="1" lang="en-US" altLang="ja-JP" sz="2800" b="1" dirty="0">
                <a:solidFill>
                  <a:srgbClr val="FF0000"/>
                </a:solidFill>
              </a:rPr>
              <a:t/>
            </a:r>
            <a:br>
              <a:rPr kumimoji="1" lang="en-US" altLang="ja-JP" sz="2800" b="1" dirty="0">
                <a:solidFill>
                  <a:srgbClr val="FF0000"/>
                </a:solidFill>
              </a:rPr>
            </a:br>
            <a:r>
              <a:rPr lang="ja-JP" altLang="en-US" sz="2800" b="1" dirty="0">
                <a:solidFill>
                  <a:schemeClr val="tx1">
                    <a:lumMod val="95000"/>
                    <a:lumOff val="5000"/>
                  </a:schemeClr>
                </a:solidFill>
              </a:rPr>
              <a:t>実施報告書</a:t>
            </a:r>
            <a:endParaRPr kumimoji="1" lang="ja-JP" altLang="en-US" sz="2800" b="1" dirty="0">
              <a:solidFill>
                <a:schemeClr val="tx1">
                  <a:lumMod val="95000"/>
                  <a:lumOff val="5000"/>
                </a:schemeClr>
              </a:solidFill>
            </a:endParaRPr>
          </a:p>
        </p:txBody>
      </p:sp>
      <p:sp>
        <p:nvSpPr>
          <p:cNvPr id="3" name="サブタイトル 2"/>
          <p:cNvSpPr>
            <a:spLocks noGrp="1"/>
          </p:cNvSpPr>
          <p:nvPr>
            <p:ph type="subTitle" idx="4294967295"/>
          </p:nvPr>
        </p:nvSpPr>
        <p:spPr>
          <a:xfrm>
            <a:off x="860698" y="7473280"/>
            <a:ext cx="5136604" cy="1088923"/>
          </a:xfrm>
          <a:prstGeom prst="rect">
            <a:avLst/>
          </a:prstGeom>
        </p:spPr>
        <p:txBody>
          <a:bodyPr>
            <a:normAutofit/>
          </a:bodyPr>
          <a:lstStyle/>
          <a:p>
            <a:pPr marL="0" indent="0" algn="ctr">
              <a:buNone/>
            </a:pPr>
            <a:r>
              <a:rPr kumimoji="1" lang="ja-JP" altLang="en-US" sz="1600" dirty="0" smtClean="0">
                <a:latin typeface="+mn-ea"/>
              </a:rPr>
              <a:t>海ごみゼロ維新プロジェクト実行委員会</a:t>
            </a:r>
            <a:endParaRPr kumimoji="1" lang="ja-JP" altLang="en-US" sz="1600" dirty="0">
              <a:latin typeface="+mn-ea"/>
            </a:endParaRPr>
          </a:p>
        </p:txBody>
      </p:sp>
      <p:sp>
        <p:nvSpPr>
          <p:cNvPr id="5" name="テキスト ボックス 4"/>
          <p:cNvSpPr txBox="1"/>
          <p:nvPr/>
        </p:nvSpPr>
        <p:spPr>
          <a:xfrm>
            <a:off x="332656" y="1104861"/>
            <a:ext cx="2016224" cy="338554"/>
          </a:xfrm>
          <a:prstGeom prst="rect">
            <a:avLst/>
          </a:prstGeom>
          <a:noFill/>
        </p:spPr>
        <p:txBody>
          <a:bodyPr wrap="square" rtlCol="0">
            <a:spAutoFit/>
          </a:bodyPr>
          <a:lstStyle/>
          <a:p>
            <a:r>
              <a:rPr kumimoji="1" lang="ja-JP" altLang="en-US" sz="1600" b="1" dirty="0"/>
              <a:t>日本財団御中</a:t>
            </a:r>
          </a:p>
        </p:txBody>
      </p:sp>
    </p:spTree>
    <p:extLst>
      <p:ext uri="{BB962C8B-B14F-4D97-AF65-F5344CB8AC3E}">
        <p14:creationId xmlns:p14="http://schemas.microsoft.com/office/powerpoint/2010/main" val="3819506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917853730"/>
              </p:ext>
            </p:extLst>
          </p:nvPr>
        </p:nvGraphicFramePr>
        <p:xfrm>
          <a:off x="512676" y="1640632"/>
          <a:ext cx="5832648" cy="5688631"/>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691319">
                <a:tc>
                  <a:txBody>
                    <a:bodyPr/>
                    <a:lstStyle/>
                    <a:p>
                      <a:pPr algn="l"/>
                      <a:r>
                        <a:rPr kumimoji="1" lang="ja-JP" altLang="en-US" sz="1050" b="0" dirty="0">
                          <a:solidFill>
                            <a:schemeClr val="tx1"/>
                          </a:solidFill>
                          <a:latin typeface="+mn-ea"/>
                          <a:ea typeface="+mn-ea"/>
                        </a:rPr>
                        <a:t>合計開催場所数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5</a:t>
                      </a:r>
                      <a:r>
                        <a:rPr kumimoji="1" lang="ja-JP" altLang="en-US" sz="1050" b="0" dirty="0" smtClean="0">
                          <a:solidFill>
                            <a:schemeClr val="tx1"/>
                          </a:solidFill>
                          <a:latin typeface="+mn-ea"/>
                          <a:ea typeface="+mn-ea"/>
                        </a:rPr>
                        <a:t>ヶ所</a:t>
                      </a:r>
                      <a:endParaRPr kumimoji="1" lang="ja-JP" altLang="en-US"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91319">
                <a:tc>
                  <a:txBody>
                    <a:bodyPr/>
                    <a:lstStyle/>
                    <a:p>
                      <a:pPr algn="l"/>
                      <a:r>
                        <a:rPr kumimoji="1" lang="ja-JP" altLang="en-US" sz="1050" b="0" dirty="0">
                          <a:solidFill>
                            <a:schemeClr val="tx1"/>
                          </a:solidFill>
                          <a:latin typeface="+mn-ea"/>
                          <a:ea typeface="+mn-ea"/>
                        </a:rPr>
                        <a:t>合計開催回数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5</a:t>
                      </a:r>
                      <a:r>
                        <a:rPr kumimoji="1" lang="ja-JP" altLang="en-US" sz="1050" b="0" dirty="0" smtClean="0">
                          <a:solidFill>
                            <a:schemeClr val="tx1"/>
                          </a:solidFill>
                          <a:latin typeface="+mn-ea"/>
                          <a:ea typeface="+mn-ea"/>
                        </a:rPr>
                        <a:t>回</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31246">
                <a:tc>
                  <a:txBody>
                    <a:bodyPr/>
                    <a:lstStyle/>
                    <a:p>
                      <a:pPr algn="l"/>
                      <a:r>
                        <a:rPr kumimoji="1" lang="ja-JP" altLang="en-US" sz="1050" b="0" dirty="0">
                          <a:solidFill>
                            <a:schemeClr val="tx1"/>
                          </a:solidFill>
                          <a:latin typeface="+mn-ea"/>
                          <a:ea typeface="+mn-ea"/>
                        </a:rPr>
                        <a:t>合計参加人数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latin typeface="+mn-ea"/>
                          <a:ea typeface="+mn-ea"/>
                        </a:rPr>
                        <a:t>2,400</a:t>
                      </a:r>
                      <a:r>
                        <a:rPr kumimoji="1" lang="ja-JP" altLang="en-US" sz="1050" b="0" dirty="0" smtClean="0">
                          <a:solidFill>
                            <a:schemeClr val="tx1"/>
                          </a:solidFill>
                          <a:latin typeface="+mn-ea"/>
                          <a:ea typeface="+mn-ea"/>
                        </a:rPr>
                        <a:t>人</a:t>
                      </a:r>
                      <a:r>
                        <a:rPr kumimoji="1" lang="ja-JP" altLang="en-US" sz="1050" b="0" dirty="0">
                          <a:solidFill>
                            <a:schemeClr val="tx1"/>
                          </a:solidFill>
                          <a:latin typeface="+mn-ea"/>
                          <a:ea typeface="+mn-ea"/>
                        </a:rPr>
                        <a:t>（</a:t>
                      </a:r>
                      <a:r>
                        <a:rPr kumimoji="1" lang="ja-JP" altLang="en-US" sz="1050" b="0" dirty="0" smtClean="0">
                          <a:solidFill>
                            <a:schemeClr val="tx1"/>
                          </a:solidFill>
                          <a:latin typeface="+mn-ea"/>
                          <a:ea typeface="+mn-ea"/>
                        </a:rPr>
                        <a:t>小学生</a:t>
                      </a:r>
                      <a:r>
                        <a:rPr kumimoji="1" lang="en-US" altLang="ja-JP" sz="1050" b="0" dirty="0" smtClean="0">
                          <a:solidFill>
                            <a:schemeClr val="tx1"/>
                          </a:solidFill>
                          <a:latin typeface="+mn-ea"/>
                          <a:ea typeface="+mn-ea"/>
                        </a:rPr>
                        <a:t>820</a:t>
                      </a:r>
                      <a:r>
                        <a:rPr kumimoji="1" lang="ja-JP" altLang="en-US" sz="1050" b="0" dirty="0" smtClean="0">
                          <a:solidFill>
                            <a:schemeClr val="tx1"/>
                          </a:solidFill>
                          <a:latin typeface="+mn-ea"/>
                          <a:ea typeface="+mn-ea"/>
                        </a:rPr>
                        <a:t>名</a:t>
                      </a:r>
                      <a:r>
                        <a:rPr kumimoji="1" lang="ja-JP" altLang="en-US" sz="1050" b="0" dirty="0">
                          <a:solidFill>
                            <a:schemeClr val="tx1"/>
                          </a:solidFill>
                          <a:latin typeface="+mn-ea"/>
                          <a:ea typeface="+mn-ea"/>
                        </a:rPr>
                        <a:t>／</a:t>
                      </a:r>
                      <a:r>
                        <a:rPr kumimoji="1" lang="ja-JP" altLang="en-US" sz="1050" b="0" dirty="0" smtClean="0">
                          <a:solidFill>
                            <a:schemeClr val="tx1"/>
                          </a:solidFill>
                          <a:latin typeface="+mn-ea"/>
                          <a:ea typeface="+mn-ea"/>
                        </a:rPr>
                        <a:t>中高生</a:t>
                      </a:r>
                      <a:r>
                        <a:rPr kumimoji="1" lang="en-US" altLang="ja-JP" sz="1050" b="0" dirty="0" smtClean="0">
                          <a:solidFill>
                            <a:schemeClr val="tx1"/>
                          </a:solidFill>
                          <a:latin typeface="+mn-ea"/>
                          <a:ea typeface="+mn-ea"/>
                        </a:rPr>
                        <a:t>230</a:t>
                      </a:r>
                      <a:r>
                        <a:rPr kumimoji="1" lang="ja-JP" altLang="en-US" sz="1050" b="0" dirty="0" smtClean="0">
                          <a:solidFill>
                            <a:schemeClr val="tx1"/>
                          </a:solidFill>
                          <a:latin typeface="+mn-ea"/>
                          <a:ea typeface="+mn-ea"/>
                        </a:rPr>
                        <a:t>名</a:t>
                      </a:r>
                      <a:r>
                        <a:rPr kumimoji="1" lang="ja-JP" altLang="en-US" sz="1050" b="0" dirty="0">
                          <a:solidFill>
                            <a:schemeClr val="tx1"/>
                          </a:solidFill>
                          <a:latin typeface="+mn-ea"/>
                          <a:ea typeface="+mn-ea"/>
                        </a:rPr>
                        <a:t>／</a:t>
                      </a:r>
                      <a:r>
                        <a:rPr kumimoji="1" lang="ja-JP" altLang="en-US" sz="1050" b="0" dirty="0" smtClean="0">
                          <a:solidFill>
                            <a:schemeClr val="tx1"/>
                          </a:solidFill>
                          <a:latin typeface="+mn-ea"/>
                          <a:ea typeface="+mn-ea"/>
                        </a:rPr>
                        <a:t>大人</a:t>
                      </a:r>
                      <a:r>
                        <a:rPr kumimoji="1" lang="en-US" altLang="ja-JP" sz="1050" b="0" dirty="0" smtClean="0">
                          <a:solidFill>
                            <a:schemeClr val="tx1"/>
                          </a:solidFill>
                          <a:latin typeface="+mn-ea"/>
                          <a:ea typeface="+mn-ea"/>
                        </a:rPr>
                        <a:t>1,350</a:t>
                      </a:r>
                      <a:r>
                        <a:rPr kumimoji="1" lang="ja-JP" altLang="en-US" sz="1050" b="0" dirty="0" smtClean="0">
                          <a:solidFill>
                            <a:schemeClr val="tx1"/>
                          </a:solidFill>
                          <a:latin typeface="+mn-ea"/>
                          <a:ea typeface="+mn-ea"/>
                        </a:rPr>
                        <a:t>名）</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23457">
                <a:tc>
                  <a:txBody>
                    <a:bodyPr/>
                    <a:lstStyle/>
                    <a:p>
                      <a:pPr algn="l"/>
                      <a:r>
                        <a:rPr kumimoji="1" lang="ja-JP" altLang="en-US" sz="1050" b="0" dirty="0">
                          <a:solidFill>
                            <a:schemeClr val="tx1"/>
                          </a:solidFill>
                          <a:latin typeface="+mn-ea"/>
                          <a:ea typeface="+mn-ea"/>
                        </a:rPr>
                        <a:t>合計回収数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mn-ea"/>
                          <a:ea typeface="+mn-ea"/>
                        </a:rPr>
                        <a:t>ごみ袋：</a:t>
                      </a:r>
                      <a:endParaRPr kumimoji="1" lang="en-US" altLang="ja-JP" sz="1050" b="0" dirty="0">
                        <a:solidFill>
                          <a:schemeClr val="tx1"/>
                        </a:solidFill>
                        <a:latin typeface="+mn-ea"/>
                        <a:ea typeface="+mn-ea"/>
                      </a:endParaRPr>
                    </a:p>
                    <a:p>
                      <a:pPr algn="l"/>
                      <a:r>
                        <a:rPr kumimoji="1" lang="en-US" altLang="ja-JP" sz="1050" b="0" dirty="0">
                          <a:solidFill>
                            <a:schemeClr val="tx1"/>
                          </a:solidFill>
                          <a:latin typeface="+mn-ea"/>
                          <a:ea typeface="+mn-ea"/>
                        </a:rPr>
                        <a:t>2,600</a:t>
                      </a:r>
                      <a:r>
                        <a:rPr kumimoji="1" lang="ja-JP" altLang="en-US" sz="1050" b="0" dirty="0" smtClean="0">
                          <a:solidFill>
                            <a:schemeClr val="tx1"/>
                          </a:solidFill>
                          <a:latin typeface="+mn-ea"/>
                          <a:ea typeface="+mn-ea"/>
                        </a:rPr>
                        <a:t>枚</a:t>
                      </a:r>
                      <a:r>
                        <a:rPr kumimoji="1" lang="ja-JP" altLang="en-US" sz="1050" b="0" dirty="0">
                          <a:solidFill>
                            <a:schemeClr val="tx1"/>
                          </a:solidFill>
                          <a:latin typeface="+mn-ea"/>
                          <a:ea typeface="+mn-ea"/>
                        </a:rPr>
                        <a:t>（</a:t>
                      </a:r>
                      <a:r>
                        <a:rPr kumimoji="1" lang="ja-JP" altLang="en-US" sz="1050" b="0" dirty="0" smtClean="0">
                          <a:solidFill>
                            <a:schemeClr val="tx1"/>
                          </a:solidFill>
                          <a:latin typeface="+mn-ea"/>
                          <a:ea typeface="+mn-ea"/>
                        </a:rPr>
                        <a:t>可燃</a:t>
                      </a:r>
                      <a:r>
                        <a:rPr kumimoji="1" lang="en-US" altLang="ja-JP" sz="1050" b="0" dirty="0" smtClean="0">
                          <a:solidFill>
                            <a:schemeClr val="tx1"/>
                          </a:solidFill>
                          <a:latin typeface="+mn-ea"/>
                          <a:ea typeface="+mn-ea"/>
                        </a:rPr>
                        <a:t>2,000</a:t>
                      </a:r>
                      <a:r>
                        <a:rPr kumimoji="1" lang="ja-JP" altLang="en-US" sz="1050" b="0" dirty="0" smtClean="0">
                          <a:solidFill>
                            <a:schemeClr val="tx1"/>
                          </a:solidFill>
                          <a:latin typeface="+mn-ea"/>
                          <a:ea typeface="+mn-ea"/>
                        </a:rPr>
                        <a:t>枚</a:t>
                      </a:r>
                      <a:r>
                        <a:rPr kumimoji="1" lang="ja-JP" altLang="en-US" sz="1050" b="0" dirty="0">
                          <a:solidFill>
                            <a:schemeClr val="tx1"/>
                          </a:solidFill>
                          <a:latin typeface="+mn-ea"/>
                          <a:ea typeface="+mn-ea"/>
                        </a:rPr>
                        <a:t>／</a:t>
                      </a:r>
                      <a:r>
                        <a:rPr kumimoji="1" lang="ja-JP" altLang="en-US" sz="1050" b="0" dirty="0" smtClean="0">
                          <a:solidFill>
                            <a:schemeClr val="tx1"/>
                          </a:solidFill>
                          <a:latin typeface="+mn-ea"/>
                          <a:ea typeface="+mn-ea"/>
                        </a:rPr>
                        <a:t>不燃</a:t>
                      </a:r>
                      <a:r>
                        <a:rPr kumimoji="1" lang="en-US" altLang="ja-JP" sz="1050" b="0" dirty="0" smtClean="0">
                          <a:solidFill>
                            <a:schemeClr val="tx1"/>
                          </a:solidFill>
                          <a:latin typeface="+mn-ea"/>
                          <a:ea typeface="+mn-ea"/>
                        </a:rPr>
                        <a:t>600</a:t>
                      </a:r>
                      <a:r>
                        <a:rPr kumimoji="1" lang="ja-JP" altLang="en-US" sz="1050" b="0" dirty="0" smtClean="0">
                          <a:solidFill>
                            <a:schemeClr val="tx1"/>
                          </a:solidFill>
                          <a:latin typeface="+mn-ea"/>
                          <a:ea typeface="+mn-ea"/>
                        </a:rPr>
                        <a:t>枚</a:t>
                      </a:r>
                      <a:r>
                        <a:rPr kumimoji="1" lang="ja-JP" altLang="en-US" sz="1050" b="0" dirty="0">
                          <a:solidFill>
                            <a:schemeClr val="tx1"/>
                          </a:solidFill>
                          <a:latin typeface="+mn-ea"/>
                          <a:ea typeface="+mn-ea"/>
                        </a:rPr>
                        <a:t>）</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51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n-ea"/>
                          <a:ea typeface="+mn-ea"/>
                        </a:rPr>
                        <a:t>実施報告</a:t>
                      </a:r>
                      <a:endParaRPr kumimoji="1" lang="en-US" altLang="ja-JP" sz="1050" b="0" u="none"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kern="1200" dirty="0" smtClean="0">
                          <a:solidFill>
                            <a:schemeClr val="tx1"/>
                          </a:solidFill>
                          <a:effectLst/>
                          <a:latin typeface="+mn-ea"/>
                          <a:ea typeface="+mn-ea"/>
                          <a:cs typeface="+mn-cs"/>
                        </a:rPr>
                        <a:t>県内の自治体、地元のまちづくり団体、小中高校、海洋ごみ問題に関心を持つ企業とともに海洋ごみ問題削減に向けたアクションを</a:t>
                      </a:r>
                      <a:endParaRPr kumimoji="1" lang="en-US" altLang="ja-JP" sz="1050" b="0" kern="1200" dirty="0" smtClean="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kern="1200" dirty="0" smtClean="0">
                          <a:solidFill>
                            <a:schemeClr val="tx1"/>
                          </a:solidFill>
                          <a:effectLst/>
                          <a:latin typeface="+mn-ea"/>
                          <a:ea typeface="+mn-ea"/>
                          <a:cs typeface="+mn-cs"/>
                        </a:rPr>
                        <a:t>前年度よりも広い範囲で起こすことができた。</a:t>
                      </a:r>
                      <a:endParaRPr kumimoji="1" lang="en-US" altLang="ja-JP" sz="1050" b="0" kern="1200" dirty="0" smtClean="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kern="1200" dirty="0" smtClean="0">
                          <a:solidFill>
                            <a:schemeClr val="tx1"/>
                          </a:solidFill>
                          <a:effectLst/>
                          <a:latin typeface="+mn-ea"/>
                          <a:ea typeface="+mn-ea"/>
                          <a:cs typeface="+mn-cs"/>
                        </a:rPr>
                        <a:t>これまで協働してきた山口市や長門市についてはより関係を強化し、さらにはロボットビーチクリーンイベントを通して、山口・九州の大学生、教授らとも関係を構築した。</a:t>
                      </a:r>
                      <a:endParaRPr kumimoji="1" lang="en-US" altLang="ja-JP" sz="1050" b="0" kern="1200" dirty="0" smtClean="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kern="1200" dirty="0" smtClean="0">
                          <a:solidFill>
                            <a:schemeClr val="tx1"/>
                          </a:solidFill>
                          <a:effectLst/>
                          <a:latin typeface="+mn-ea"/>
                          <a:ea typeface="+mn-ea"/>
                          <a:cs typeface="+mn-cs"/>
                        </a:rPr>
                        <a:t>山口県では、少子高齢化が全国平均よりも速いスピードで進んでおり、</a:t>
                      </a:r>
                      <a:endParaRPr kumimoji="1" lang="en-US" altLang="ja-JP" sz="1050" b="0" kern="1200" dirty="0" smtClean="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kern="1200" dirty="0" smtClean="0">
                          <a:solidFill>
                            <a:schemeClr val="tx1"/>
                          </a:solidFill>
                          <a:effectLst/>
                          <a:latin typeface="+mn-ea"/>
                          <a:ea typeface="+mn-ea"/>
                          <a:cs typeface="+mn-cs"/>
                        </a:rPr>
                        <a:t>ロボットビーチクリーンは、今後のごみ拾いモデルを示せたと感じている。</a:t>
                      </a:r>
                      <a:endParaRPr kumimoji="1" lang="en-US" altLang="ja-JP" sz="1050" b="0" kern="1200" dirty="0" smtClean="0">
                        <a:solidFill>
                          <a:schemeClr val="tx1"/>
                        </a:solidFill>
                        <a:effectLst/>
                        <a:latin typeface="+mn-ea"/>
                        <a:ea typeface="+mn-ea"/>
                        <a:cs typeface="+mn-cs"/>
                      </a:endParaRPr>
                    </a:p>
                    <a:p>
                      <a:r>
                        <a:rPr kumimoji="1" lang="en-US" altLang="ja-JP" sz="1050" b="0" kern="1200" dirty="0" smtClean="0">
                          <a:solidFill>
                            <a:schemeClr val="tx1"/>
                          </a:solidFill>
                          <a:effectLst/>
                          <a:latin typeface="+mn-ea"/>
                          <a:ea typeface="+mn-ea"/>
                          <a:cs typeface="+mn-cs"/>
                        </a:rPr>
                        <a:t>10</a:t>
                      </a:r>
                      <a:r>
                        <a:rPr kumimoji="1" lang="ja-JP" altLang="en-US" sz="1050" b="0" kern="1200" dirty="0" smtClean="0">
                          <a:solidFill>
                            <a:schemeClr val="tx1"/>
                          </a:solidFill>
                          <a:effectLst/>
                          <a:latin typeface="+mn-ea"/>
                          <a:ea typeface="+mn-ea"/>
                          <a:cs typeface="+mn-cs"/>
                        </a:rPr>
                        <a:t>年後、</a:t>
                      </a:r>
                      <a:r>
                        <a:rPr kumimoji="1" lang="en-US" altLang="ja-JP" sz="1050" b="0" kern="1200" dirty="0" smtClean="0">
                          <a:solidFill>
                            <a:schemeClr val="tx1"/>
                          </a:solidFill>
                          <a:effectLst/>
                          <a:latin typeface="+mn-ea"/>
                          <a:ea typeface="+mn-ea"/>
                          <a:cs typeface="+mn-cs"/>
                        </a:rPr>
                        <a:t>20</a:t>
                      </a:r>
                      <a:r>
                        <a:rPr kumimoji="1" lang="ja-JP" altLang="en-US" sz="1050" b="0" kern="1200" dirty="0" smtClean="0">
                          <a:solidFill>
                            <a:schemeClr val="tx1"/>
                          </a:solidFill>
                          <a:effectLst/>
                          <a:latin typeface="+mn-ea"/>
                          <a:ea typeface="+mn-ea"/>
                          <a:cs typeface="+mn-cs"/>
                        </a:rPr>
                        <a:t>年後に私たちの活動でごみ拾いのあり方について考えた</a:t>
                      </a:r>
                      <a:endParaRPr kumimoji="1" lang="en-US" altLang="ja-JP" sz="1050" b="0" kern="1200" dirty="0" smtClean="0">
                        <a:solidFill>
                          <a:schemeClr val="tx1"/>
                        </a:solidFill>
                        <a:effectLst/>
                        <a:latin typeface="+mn-ea"/>
                        <a:ea typeface="+mn-ea"/>
                        <a:cs typeface="+mn-cs"/>
                      </a:endParaRPr>
                    </a:p>
                    <a:p>
                      <a:r>
                        <a:rPr kumimoji="1" lang="ja-JP" altLang="en-US" sz="1050" b="0" kern="1200" dirty="0" smtClean="0">
                          <a:solidFill>
                            <a:schemeClr val="tx1"/>
                          </a:solidFill>
                          <a:effectLst/>
                          <a:latin typeface="+mn-ea"/>
                          <a:ea typeface="+mn-ea"/>
                          <a:cs typeface="+mn-cs"/>
                        </a:rPr>
                        <a:t>小学生・中学生・高校生が、率先して今後のごみ拾いのあり方、</a:t>
                      </a:r>
                      <a:endParaRPr kumimoji="1" lang="en-US" altLang="ja-JP" sz="1050" b="0" kern="1200" dirty="0" smtClean="0">
                        <a:solidFill>
                          <a:schemeClr val="tx1"/>
                        </a:solidFill>
                        <a:effectLst/>
                        <a:latin typeface="+mn-ea"/>
                        <a:ea typeface="+mn-ea"/>
                        <a:cs typeface="+mn-cs"/>
                      </a:endParaRPr>
                    </a:p>
                    <a:p>
                      <a:r>
                        <a:rPr kumimoji="1" lang="ja-JP" altLang="en-US" sz="1050" b="0" kern="1200" dirty="0" smtClean="0">
                          <a:solidFill>
                            <a:schemeClr val="tx1"/>
                          </a:solidFill>
                          <a:effectLst/>
                          <a:latin typeface="+mn-ea"/>
                          <a:ea typeface="+mn-ea"/>
                          <a:cs typeface="+mn-cs"/>
                        </a:rPr>
                        <a:t>向き合い方を考えて確立していってほしい。</a:t>
                      </a:r>
                      <a:endParaRPr kumimoji="1" lang="en-US" altLang="ja-JP" sz="1050" b="0" kern="1200" dirty="0" smtClean="0">
                        <a:solidFill>
                          <a:schemeClr val="tx1"/>
                        </a:solidFill>
                        <a:effectLst/>
                        <a:latin typeface="+mn-ea"/>
                        <a:ea typeface="+mn-ea"/>
                        <a:cs typeface="+mn-cs"/>
                      </a:endParaRPr>
                    </a:p>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0734327"/>
                  </a:ext>
                </a:extLst>
              </a:tr>
            </a:tbl>
          </a:graphicData>
        </a:graphic>
      </p:graphicFrame>
      <p:sp>
        <p:nvSpPr>
          <p:cNvPr id="12" name="テキスト ボックス 11">
            <a:extLst>
              <a:ext uri="{FF2B5EF4-FFF2-40B4-BE49-F238E27FC236}">
                <a16:creationId xmlns:a16="http://schemas.microsoft.com/office/drawing/2014/main" id="{847DF93C-F34C-47B1-A16B-4A74D2250EB9}"/>
              </a:ext>
            </a:extLst>
          </p:cNvPr>
          <p:cNvSpPr txBox="1"/>
          <p:nvPr/>
        </p:nvSpPr>
        <p:spPr>
          <a:xfrm>
            <a:off x="404664" y="1054695"/>
            <a:ext cx="1800493" cy="307777"/>
          </a:xfrm>
          <a:prstGeom prst="rect">
            <a:avLst/>
          </a:prstGeom>
          <a:noFill/>
        </p:spPr>
        <p:txBody>
          <a:bodyPr wrap="none" rtlCol="0">
            <a:spAutoFit/>
          </a:bodyPr>
          <a:lstStyle/>
          <a:p>
            <a:r>
              <a:rPr lang="ja-JP" altLang="en-US" sz="1400" dirty="0"/>
              <a:t>清掃活動</a:t>
            </a:r>
            <a:r>
              <a:rPr kumimoji="1" lang="ja-JP" altLang="en-US" sz="1400" dirty="0"/>
              <a:t>実施報告書</a:t>
            </a:r>
          </a:p>
        </p:txBody>
      </p:sp>
    </p:spTree>
    <p:extLst>
      <p:ext uri="{BB962C8B-B14F-4D97-AF65-F5344CB8AC3E}">
        <p14:creationId xmlns:p14="http://schemas.microsoft.com/office/powerpoint/2010/main" val="111664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F07F0D0C-ACD6-479A-9F01-4DE9D9CF72CA}"/>
              </a:ext>
            </a:extLst>
          </p:cNvPr>
          <p:cNvGraphicFramePr>
            <a:graphicFrameLocks noGrp="1"/>
          </p:cNvGraphicFramePr>
          <p:nvPr>
            <p:extLst>
              <p:ext uri="{D42A27DB-BD31-4B8C-83A1-F6EECF244321}">
                <p14:modId xmlns:p14="http://schemas.microsoft.com/office/powerpoint/2010/main" val="3966634005"/>
              </p:ext>
            </p:extLst>
          </p:nvPr>
        </p:nvGraphicFramePr>
        <p:xfrm>
          <a:off x="260648" y="1208584"/>
          <a:ext cx="6336703" cy="6149340"/>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3199067813"/>
                    </a:ext>
                  </a:extLst>
                </a:gridCol>
                <a:gridCol w="1512168">
                  <a:extLst>
                    <a:ext uri="{9D8B030D-6E8A-4147-A177-3AD203B41FA5}">
                      <a16:colId xmlns:a16="http://schemas.microsoft.com/office/drawing/2014/main" val="3733555840"/>
                    </a:ext>
                  </a:extLst>
                </a:gridCol>
                <a:gridCol w="936104">
                  <a:extLst>
                    <a:ext uri="{9D8B030D-6E8A-4147-A177-3AD203B41FA5}">
                      <a16:colId xmlns:a16="http://schemas.microsoft.com/office/drawing/2014/main" val="659001347"/>
                    </a:ext>
                  </a:extLst>
                </a:gridCol>
                <a:gridCol w="792088">
                  <a:extLst>
                    <a:ext uri="{9D8B030D-6E8A-4147-A177-3AD203B41FA5}">
                      <a16:colId xmlns:a16="http://schemas.microsoft.com/office/drawing/2014/main" val="3001805540"/>
                    </a:ext>
                  </a:extLst>
                </a:gridCol>
                <a:gridCol w="1296144">
                  <a:extLst>
                    <a:ext uri="{9D8B030D-6E8A-4147-A177-3AD203B41FA5}">
                      <a16:colId xmlns:a16="http://schemas.microsoft.com/office/drawing/2014/main" val="3291291980"/>
                    </a:ext>
                  </a:extLst>
                </a:gridCol>
                <a:gridCol w="1440159">
                  <a:extLst>
                    <a:ext uri="{9D8B030D-6E8A-4147-A177-3AD203B41FA5}">
                      <a16:colId xmlns:a16="http://schemas.microsoft.com/office/drawing/2014/main" val="1101126806"/>
                    </a:ext>
                  </a:extLst>
                </a:gridCol>
              </a:tblGrid>
              <a:tr h="224827">
                <a:tc>
                  <a:txBody>
                    <a:bodyPr/>
                    <a:lstStyle/>
                    <a:p>
                      <a:pPr algn="ctr"/>
                      <a:r>
                        <a:rPr kumimoji="1" lang="ja-JP" altLang="en-US" sz="1050" b="1" dirty="0">
                          <a:latin typeface="+mn-ea"/>
                          <a:ea typeface="+mn-ea"/>
                        </a:rPr>
                        <a:t>№</a:t>
                      </a:r>
                    </a:p>
                  </a:txBody>
                  <a:tcPr>
                    <a:solidFill>
                      <a:schemeClr val="tx2">
                        <a:lumMod val="20000"/>
                        <a:lumOff val="80000"/>
                      </a:schemeClr>
                    </a:solidFill>
                  </a:tcPr>
                </a:tc>
                <a:tc>
                  <a:txBody>
                    <a:bodyPr/>
                    <a:lstStyle/>
                    <a:p>
                      <a:pPr algn="ctr"/>
                      <a:r>
                        <a:rPr kumimoji="1" lang="ja-JP" altLang="en-US" sz="1050" b="1" dirty="0">
                          <a:latin typeface="+mn-ea"/>
                          <a:ea typeface="+mn-ea"/>
                        </a:rPr>
                        <a:t>参加団体名</a:t>
                      </a:r>
                    </a:p>
                  </a:txBody>
                  <a:tcPr>
                    <a:solidFill>
                      <a:schemeClr val="tx2">
                        <a:lumMod val="20000"/>
                        <a:lumOff val="80000"/>
                      </a:schemeClr>
                    </a:solidFill>
                  </a:tcPr>
                </a:tc>
                <a:tc>
                  <a:txBody>
                    <a:bodyPr/>
                    <a:lstStyle/>
                    <a:p>
                      <a:pPr algn="ctr"/>
                      <a:r>
                        <a:rPr kumimoji="1" lang="ja-JP" altLang="en-US" sz="1050" b="1" dirty="0">
                          <a:latin typeface="+mn-ea"/>
                          <a:ea typeface="+mn-ea"/>
                        </a:rPr>
                        <a:t>実施期間</a:t>
                      </a:r>
                    </a:p>
                  </a:txBody>
                  <a:tcPr>
                    <a:solidFill>
                      <a:schemeClr val="tx2">
                        <a:lumMod val="20000"/>
                        <a:lumOff val="80000"/>
                      </a:schemeClr>
                    </a:solidFill>
                  </a:tcPr>
                </a:tc>
                <a:tc>
                  <a:txBody>
                    <a:bodyPr/>
                    <a:lstStyle/>
                    <a:p>
                      <a:pPr algn="ctr"/>
                      <a:r>
                        <a:rPr kumimoji="1" lang="ja-JP" altLang="en-US" sz="1050" b="1" dirty="0">
                          <a:latin typeface="+mn-ea"/>
                          <a:ea typeface="+mn-ea"/>
                        </a:rPr>
                        <a:t>実施場所</a:t>
                      </a:r>
                    </a:p>
                  </a:txBody>
                  <a:tcPr>
                    <a:solidFill>
                      <a:schemeClr val="tx2">
                        <a:lumMod val="20000"/>
                        <a:lumOff val="80000"/>
                      </a:schemeClr>
                    </a:solidFill>
                  </a:tcPr>
                </a:tc>
                <a:tc>
                  <a:txBody>
                    <a:bodyPr/>
                    <a:lstStyle/>
                    <a:p>
                      <a:pPr algn="ctr"/>
                      <a:r>
                        <a:rPr kumimoji="1" lang="ja-JP" altLang="en-US" sz="1050" b="1" dirty="0">
                          <a:latin typeface="+mn-ea"/>
                          <a:ea typeface="+mn-ea"/>
                        </a:rPr>
                        <a:t>参加人数</a:t>
                      </a:r>
                    </a:p>
                  </a:txBody>
                  <a:tcPr>
                    <a:solidFill>
                      <a:schemeClr val="tx2">
                        <a:lumMod val="20000"/>
                        <a:lumOff val="80000"/>
                      </a:schemeClr>
                    </a:solidFill>
                  </a:tcPr>
                </a:tc>
                <a:tc>
                  <a:txBody>
                    <a:bodyPr/>
                    <a:lstStyle/>
                    <a:p>
                      <a:pPr algn="ctr"/>
                      <a:r>
                        <a:rPr kumimoji="1" lang="ja-JP" altLang="en-US" sz="1050" b="1" dirty="0">
                          <a:latin typeface="+mn-ea"/>
                          <a:ea typeface="+mn-ea"/>
                        </a:rPr>
                        <a:t>回収ごみ袋数</a:t>
                      </a:r>
                    </a:p>
                  </a:txBody>
                  <a:tcPr>
                    <a:solidFill>
                      <a:schemeClr val="tx2">
                        <a:lumMod val="20000"/>
                        <a:lumOff val="80000"/>
                      </a:schemeClr>
                    </a:solidFill>
                  </a:tcPr>
                </a:tc>
                <a:extLst>
                  <a:ext uri="{0D108BD9-81ED-4DB2-BD59-A6C34878D82A}">
                    <a16:rowId xmlns:a16="http://schemas.microsoft.com/office/drawing/2014/main" val="1353723429"/>
                  </a:ext>
                </a:extLst>
              </a:tr>
              <a:tr h="309822">
                <a:tc>
                  <a:txBody>
                    <a:bodyPr/>
                    <a:lstStyle/>
                    <a:p>
                      <a:r>
                        <a:rPr kumimoji="1" lang="en-US" altLang="ja-JP" sz="1050" dirty="0">
                          <a:latin typeface="+mn-ea"/>
                          <a:ea typeface="+mn-ea"/>
                        </a:rPr>
                        <a:t>1</a:t>
                      </a:r>
                    </a:p>
                  </a:txBody>
                  <a:tcPr/>
                </a:tc>
                <a:tc>
                  <a:txBody>
                    <a:bodyPr/>
                    <a:lstStyle/>
                    <a:p>
                      <a:r>
                        <a:rPr kumimoji="1" lang="ja-JP" altLang="en-US" sz="1050" dirty="0" smtClean="0">
                          <a:latin typeface="+mn-ea"/>
                          <a:ea typeface="+mn-ea"/>
                        </a:rPr>
                        <a:t>山口市立小郡南</a:t>
                      </a:r>
                      <a:endParaRPr kumimoji="1" lang="en-US" altLang="ja-JP" sz="1050" dirty="0" smtClean="0">
                        <a:latin typeface="+mn-ea"/>
                        <a:ea typeface="+mn-ea"/>
                      </a:endParaRPr>
                    </a:p>
                    <a:p>
                      <a:r>
                        <a:rPr kumimoji="1" lang="ja-JP" altLang="en-US" sz="1050" dirty="0" smtClean="0">
                          <a:latin typeface="+mn-ea"/>
                          <a:ea typeface="+mn-ea"/>
                        </a:rPr>
                        <a:t>小学校児童</a:t>
                      </a:r>
                      <a:endParaRPr kumimoji="1" lang="ja-JP" altLang="en-US" sz="1050" dirty="0">
                        <a:latin typeface="+mn-ea"/>
                        <a:ea typeface="+mn-ea"/>
                      </a:endParaRPr>
                    </a:p>
                  </a:txBody>
                  <a:tcPr/>
                </a:tc>
                <a:tc>
                  <a:txBody>
                    <a:bodyPr/>
                    <a:lstStyle/>
                    <a:p>
                      <a:r>
                        <a:rPr kumimoji="1" lang="en-US" altLang="ja-JP" sz="1050" dirty="0" smtClean="0">
                          <a:latin typeface="+mn-ea"/>
                          <a:ea typeface="+mn-ea"/>
                        </a:rPr>
                        <a:t>2022</a:t>
                      </a:r>
                      <a:r>
                        <a:rPr kumimoji="1" lang="ja-JP" altLang="en-US" sz="1050" dirty="0" smtClean="0">
                          <a:latin typeface="+mn-ea"/>
                          <a:ea typeface="+mn-ea"/>
                        </a:rPr>
                        <a:t>年</a:t>
                      </a:r>
                      <a:r>
                        <a:rPr kumimoji="1" lang="en-US" altLang="ja-JP" sz="1050" dirty="0" smtClean="0">
                          <a:latin typeface="+mn-ea"/>
                          <a:ea typeface="+mn-ea"/>
                        </a:rPr>
                        <a:t>6</a:t>
                      </a:r>
                      <a:r>
                        <a:rPr kumimoji="1" lang="ja-JP" altLang="en-US" sz="1050" dirty="0" smtClean="0">
                          <a:latin typeface="+mn-ea"/>
                          <a:ea typeface="+mn-ea"/>
                        </a:rPr>
                        <a:t>月</a:t>
                      </a:r>
                      <a:r>
                        <a:rPr kumimoji="1" lang="en-US" altLang="ja-JP" sz="1050" dirty="0" smtClean="0">
                          <a:latin typeface="+mn-ea"/>
                          <a:ea typeface="+mn-ea"/>
                        </a:rPr>
                        <a:t>7</a:t>
                      </a:r>
                      <a:r>
                        <a:rPr kumimoji="1" lang="ja-JP" altLang="en-US" sz="1050" dirty="0" smtClean="0">
                          <a:latin typeface="+mn-ea"/>
                          <a:ea typeface="+mn-ea"/>
                        </a:rPr>
                        <a:t>日</a:t>
                      </a:r>
                      <a:endParaRPr kumimoji="1" lang="ja-JP" altLang="en-US" sz="1050" dirty="0">
                        <a:latin typeface="+mn-ea"/>
                        <a:ea typeface="+mn-ea"/>
                      </a:endParaRPr>
                    </a:p>
                  </a:txBody>
                  <a:tcPr/>
                </a:tc>
                <a:tc>
                  <a:txBody>
                    <a:bodyPr/>
                    <a:lstStyle/>
                    <a:p>
                      <a:r>
                        <a:rPr kumimoji="1" lang="ja-JP" altLang="en-US" sz="1050" dirty="0" smtClean="0">
                          <a:latin typeface="+mn-ea"/>
                          <a:ea typeface="+mn-ea"/>
                        </a:rPr>
                        <a:t>山口市立小郡南小学校周辺</a:t>
                      </a:r>
                      <a:endParaRPr kumimoji="1" lang="ja-JP" altLang="en-US" sz="1050" dirty="0">
                        <a:latin typeface="+mn-ea"/>
                        <a:ea typeface="+mn-ea"/>
                      </a:endParaRPr>
                    </a:p>
                  </a:txBody>
                  <a:tcPr/>
                </a:tc>
                <a:tc>
                  <a:txBody>
                    <a:bodyPr/>
                    <a:lstStyle/>
                    <a:p>
                      <a:r>
                        <a:rPr kumimoji="1" lang="en-US" altLang="ja-JP" sz="1050" dirty="0" smtClean="0">
                          <a:latin typeface="+mn-ea"/>
                          <a:ea typeface="+mn-ea"/>
                        </a:rPr>
                        <a:t>600</a:t>
                      </a:r>
                      <a:r>
                        <a:rPr kumimoji="1" lang="ja-JP" altLang="en-US" sz="1050" dirty="0" smtClean="0">
                          <a:latin typeface="+mn-ea"/>
                          <a:ea typeface="+mn-ea"/>
                        </a:rPr>
                        <a:t>人</a:t>
                      </a:r>
                      <a:endParaRPr kumimoji="1" lang="ja-JP" altLang="en-US" sz="1050" dirty="0">
                        <a:latin typeface="+mn-ea"/>
                        <a:ea typeface="+mn-ea"/>
                      </a:endParaRPr>
                    </a:p>
                  </a:txBody>
                  <a:tcPr/>
                </a:tc>
                <a:tc>
                  <a:txBody>
                    <a:bodyPr/>
                    <a:lstStyle/>
                    <a:p>
                      <a:r>
                        <a:rPr kumimoji="1" lang="en-US" altLang="ja-JP" sz="1050" dirty="0" smtClean="0">
                          <a:latin typeface="+mn-ea"/>
                          <a:ea typeface="+mn-ea"/>
                        </a:rPr>
                        <a:t>610</a:t>
                      </a:r>
                      <a:r>
                        <a:rPr kumimoji="1" lang="ja-JP" altLang="en-US" sz="1050" dirty="0" smtClean="0">
                          <a:latin typeface="+mn-ea"/>
                          <a:ea typeface="+mn-ea"/>
                        </a:rPr>
                        <a:t>枚</a:t>
                      </a:r>
                      <a:endParaRPr kumimoji="1" lang="ja-JP" altLang="en-US" sz="1050" dirty="0">
                        <a:latin typeface="+mn-ea"/>
                        <a:ea typeface="+mn-ea"/>
                      </a:endParaRPr>
                    </a:p>
                  </a:txBody>
                  <a:tcPr/>
                </a:tc>
                <a:extLst>
                  <a:ext uri="{0D108BD9-81ED-4DB2-BD59-A6C34878D82A}">
                    <a16:rowId xmlns:a16="http://schemas.microsoft.com/office/drawing/2014/main" val="2305160506"/>
                  </a:ext>
                </a:extLst>
              </a:tr>
              <a:tr h="309822">
                <a:tc>
                  <a:txBody>
                    <a:bodyPr/>
                    <a:lstStyle/>
                    <a:p>
                      <a:r>
                        <a:rPr kumimoji="1" lang="en-US" altLang="ja-JP" sz="1050" dirty="0">
                          <a:latin typeface="+mn-ea"/>
                          <a:ea typeface="+mn-ea"/>
                        </a:rPr>
                        <a:t>2</a:t>
                      </a:r>
                      <a:endParaRPr kumimoji="1" lang="ja-JP" altLang="en-US" sz="1050" dirty="0">
                        <a:latin typeface="+mn-ea"/>
                        <a:ea typeface="+mn-ea"/>
                      </a:endParaRPr>
                    </a:p>
                  </a:txBody>
                  <a:tcPr/>
                </a:tc>
                <a:tc>
                  <a:txBody>
                    <a:bodyPr/>
                    <a:lstStyle/>
                    <a:p>
                      <a:r>
                        <a:rPr kumimoji="1" lang="ja-JP" altLang="en-US" sz="1050" dirty="0" smtClean="0">
                          <a:latin typeface="+mn-ea"/>
                          <a:ea typeface="+mn-ea"/>
                        </a:rPr>
                        <a:t>おごおり地域づくり協議会</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n-ea"/>
                          <a:ea typeface="+mn-ea"/>
                        </a:rPr>
                        <a:t>2022</a:t>
                      </a:r>
                      <a:r>
                        <a:rPr kumimoji="1" lang="ja-JP" altLang="en-US" sz="1050" dirty="0" smtClean="0">
                          <a:latin typeface="+mn-ea"/>
                          <a:ea typeface="+mn-ea"/>
                        </a:rPr>
                        <a:t>年</a:t>
                      </a:r>
                      <a:r>
                        <a:rPr kumimoji="1" lang="en-US" altLang="ja-JP" sz="1050" dirty="0" smtClean="0">
                          <a:latin typeface="+mn-ea"/>
                          <a:ea typeface="+mn-ea"/>
                        </a:rPr>
                        <a:t>6</a:t>
                      </a:r>
                      <a:r>
                        <a:rPr kumimoji="1" lang="ja-JP" altLang="en-US" sz="1050" dirty="0" smtClean="0">
                          <a:latin typeface="+mn-ea"/>
                          <a:ea typeface="+mn-ea"/>
                        </a:rPr>
                        <a:t>月</a:t>
                      </a:r>
                      <a:r>
                        <a:rPr kumimoji="1" lang="en-US" altLang="ja-JP" sz="1050" dirty="0" smtClean="0">
                          <a:latin typeface="+mn-ea"/>
                          <a:ea typeface="+mn-ea"/>
                        </a:rPr>
                        <a:t>7</a:t>
                      </a:r>
                      <a:r>
                        <a:rPr kumimoji="1" lang="ja-JP" altLang="en-US" sz="1050" dirty="0" smtClean="0">
                          <a:latin typeface="+mn-ea"/>
                          <a:ea typeface="+mn-ea"/>
                        </a:rPr>
                        <a:t>日</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山口市立小郡南小学校周辺</a:t>
                      </a:r>
                    </a:p>
                  </a:txBody>
                  <a:tcPr/>
                </a:tc>
                <a:tc>
                  <a:txBody>
                    <a:bodyPr/>
                    <a:lstStyle/>
                    <a:p>
                      <a:r>
                        <a:rPr kumimoji="1" lang="en-US" altLang="ja-JP" sz="1050" dirty="0" smtClean="0">
                          <a:latin typeface="+mn-ea"/>
                          <a:ea typeface="+mn-ea"/>
                        </a:rPr>
                        <a:t>10</a:t>
                      </a:r>
                      <a:endParaRPr kumimoji="1" lang="ja-JP" altLang="en-US" sz="1050" dirty="0">
                        <a:latin typeface="+mn-ea"/>
                        <a:ea typeface="+mn-ea"/>
                      </a:endParaRPr>
                    </a:p>
                  </a:txBody>
                  <a:tcPr/>
                </a:tc>
                <a:tc>
                  <a:txBody>
                    <a:bodyPr/>
                    <a:lstStyle/>
                    <a:p>
                      <a:r>
                        <a:rPr kumimoji="1" lang="en-US" altLang="ja-JP" sz="1050" dirty="0" smtClean="0">
                          <a:latin typeface="+mn-ea"/>
                          <a:ea typeface="+mn-ea"/>
                        </a:rPr>
                        <a:t>10</a:t>
                      </a:r>
                      <a:r>
                        <a:rPr kumimoji="1" lang="ja-JP" altLang="en-US" sz="1050" dirty="0" smtClean="0">
                          <a:latin typeface="+mn-ea"/>
                          <a:ea typeface="+mn-ea"/>
                        </a:rPr>
                        <a:t>枚</a:t>
                      </a:r>
                      <a:endParaRPr kumimoji="1" lang="ja-JP" altLang="en-US" sz="1050" dirty="0">
                        <a:latin typeface="+mn-ea"/>
                        <a:ea typeface="+mn-ea"/>
                      </a:endParaRPr>
                    </a:p>
                  </a:txBody>
                  <a:tcPr/>
                </a:tc>
                <a:extLst>
                  <a:ext uri="{0D108BD9-81ED-4DB2-BD59-A6C34878D82A}">
                    <a16:rowId xmlns:a16="http://schemas.microsoft.com/office/drawing/2014/main" val="1400308878"/>
                  </a:ext>
                </a:extLst>
              </a:tr>
              <a:tr h="309822">
                <a:tc>
                  <a:txBody>
                    <a:bodyPr/>
                    <a:lstStyle/>
                    <a:p>
                      <a:r>
                        <a:rPr kumimoji="1" lang="en-US" altLang="ja-JP" sz="1050" dirty="0">
                          <a:latin typeface="+mn-ea"/>
                          <a:ea typeface="+mn-ea"/>
                        </a:rPr>
                        <a:t>3</a:t>
                      </a:r>
                      <a:endParaRPr kumimoji="1" lang="ja-JP" altLang="en-US" sz="1050" dirty="0">
                        <a:latin typeface="+mn-ea"/>
                        <a:ea typeface="+mn-ea"/>
                      </a:endParaRPr>
                    </a:p>
                  </a:txBody>
                  <a:tcPr/>
                </a:tc>
                <a:tc>
                  <a:txBody>
                    <a:bodyPr/>
                    <a:lstStyle/>
                    <a:p>
                      <a:r>
                        <a:rPr kumimoji="1" lang="ja-JP" altLang="en-US" sz="1050" dirty="0" smtClean="0">
                          <a:latin typeface="+mn-ea"/>
                          <a:ea typeface="+mn-ea"/>
                        </a:rPr>
                        <a:t>ＹＩＣ公務員専門学校</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n-ea"/>
                          <a:ea typeface="+mn-ea"/>
                        </a:rPr>
                        <a:t>2022</a:t>
                      </a:r>
                      <a:r>
                        <a:rPr kumimoji="1" lang="ja-JP" altLang="en-US" sz="1050" dirty="0" smtClean="0">
                          <a:latin typeface="+mn-ea"/>
                          <a:ea typeface="+mn-ea"/>
                        </a:rPr>
                        <a:t>年</a:t>
                      </a:r>
                      <a:r>
                        <a:rPr kumimoji="1" lang="en-US" altLang="ja-JP" sz="1050" dirty="0" smtClean="0">
                          <a:latin typeface="+mn-ea"/>
                          <a:ea typeface="+mn-ea"/>
                        </a:rPr>
                        <a:t>6</a:t>
                      </a:r>
                      <a:r>
                        <a:rPr kumimoji="1" lang="ja-JP" altLang="en-US" sz="1050" dirty="0" smtClean="0">
                          <a:latin typeface="+mn-ea"/>
                          <a:ea typeface="+mn-ea"/>
                        </a:rPr>
                        <a:t>月</a:t>
                      </a:r>
                      <a:r>
                        <a:rPr kumimoji="1" lang="en-US" altLang="ja-JP" sz="1050" dirty="0" smtClean="0">
                          <a:latin typeface="+mn-ea"/>
                          <a:ea typeface="+mn-ea"/>
                        </a:rPr>
                        <a:t>7</a:t>
                      </a:r>
                      <a:r>
                        <a:rPr kumimoji="1" lang="ja-JP" altLang="en-US" sz="1050" dirty="0" smtClean="0">
                          <a:latin typeface="+mn-ea"/>
                          <a:ea typeface="+mn-ea"/>
                        </a:rPr>
                        <a:t>日</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山口市立小郡南小学校周辺</a:t>
                      </a:r>
                    </a:p>
                  </a:txBody>
                  <a:tcPr/>
                </a:tc>
                <a:tc>
                  <a:txBody>
                    <a:bodyPr/>
                    <a:lstStyle/>
                    <a:p>
                      <a:r>
                        <a:rPr kumimoji="1" lang="en-US" altLang="ja-JP" sz="1050" dirty="0" smtClean="0">
                          <a:latin typeface="+mn-ea"/>
                          <a:ea typeface="+mn-ea"/>
                        </a:rPr>
                        <a:t>60</a:t>
                      </a:r>
                      <a:r>
                        <a:rPr kumimoji="1" lang="ja-JP" altLang="en-US" sz="1050" dirty="0" smtClean="0">
                          <a:latin typeface="+mn-ea"/>
                          <a:ea typeface="+mn-ea"/>
                        </a:rPr>
                        <a:t>人</a:t>
                      </a:r>
                      <a:endParaRPr kumimoji="1" lang="ja-JP" altLang="en-US" sz="1050" dirty="0">
                        <a:latin typeface="+mn-ea"/>
                        <a:ea typeface="+mn-ea"/>
                      </a:endParaRPr>
                    </a:p>
                  </a:txBody>
                  <a:tcPr/>
                </a:tc>
                <a:tc>
                  <a:txBody>
                    <a:bodyPr/>
                    <a:lstStyle/>
                    <a:p>
                      <a:r>
                        <a:rPr kumimoji="1" lang="en-US" altLang="ja-JP" sz="1050" dirty="0" smtClean="0">
                          <a:latin typeface="+mn-ea"/>
                          <a:ea typeface="+mn-ea"/>
                        </a:rPr>
                        <a:t>60</a:t>
                      </a:r>
                      <a:r>
                        <a:rPr kumimoji="1" lang="ja-JP" altLang="en-US" sz="1050" dirty="0" smtClean="0">
                          <a:latin typeface="+mn-ea"/>
                          <a:ea typeface="+mn-ea"/>
                        </a:rPr>
                        <a:t>枚</a:t>
                      </a:r>
                      <a:endParaRPr kumimoji="1" lang="ja-JP" altLang="en-US" sz="1050" dirty="0">
                        <a:latin typeface="+mn-ea"/>
                        <a:ea typeface="+mn-ea"/>
                      </a:endParaRPr>
                    </a:p>
                  </a:txBody>
                  <a:tcPr/>
                </a:tc>
                <a:extLst>
                  <a:ext uri="{0D108BD9-81ED-4DB2-BD59-A6C34878D82A}">
                    <a16:rowId xmlns:a16="http://schemas.microsoft.com/office/drawing/2014/main" val="1471606656"/>
                  </a:ext>
                </a:extLst>
              </a:tr>
              <a:tr h="309822">
                <a:tc>
                  <a:txBody>
                    <a:bodyPr/>
                    <a:lstStyle/>
                    <a:p>
                      <a:r>
                        <a:rPr kumimoji="1" lang="en-US" altLang="ja-JP" sz="1050" dirty="0">
                          <a:latin typeface="+mn-ea"/>
                          <a:ea typeface="+mn-ea"/>
                        </a:rPr>
                        <a:t>4</a:t>
                      </a:r>
                      <a:endParaRPr kumimoji="1" lang="ja-JP" altLang="en-US" sz="1050" dirty="0">
                        <a:latin typeface="+mn-ea"/>
                        <a:ea typeface="+mn-ea"/>
                      </a:endParaRPr>
                    </a:p>
                  </a:txBody>
                  <a:tcPr/>
                </a:tc>
                <a:tc>
                  <a:txBody>
                    <a:bodyPr/>
                    <a:lstStyle/>
                    <a:p>
                      <a:r>
                        <a:rPr kumimoji="1" lang="ja-JP" altLang="en-US" sz="1050" dirty="0" smtClean="0">
                          <a:latin typeface="+mn-ea"/>
                          <a:ea typeface="+mn-ea"/>
                        </a:rPr>
                        <a:t>一般社団法人ＢＣ－ＲＯＢＯＰ</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n-ea"/>
                          <a:ea typeface="+mn-ea"/>
                        </a:rPr>
                        <a:t>2022</a:t>
                      </a:r>
                      <a:r>
                        <a:rPr kumimoji="1" lang="ja-JP" altLang="en-US" sz="1050" dirty="0" smtClean="0">
                          <a:latin typeface="+mn-ea"/>
                          <a:ea typeface="+mn-ea"/>
                        </a:rPr>
                        <a:t>年</a:t>
                      </a:r>
                      <a:r>
                        <a:rPr kumimoji="1" lang="en-US" altLang="ja-JP" sz="1050" dirty="0" smtClean="0">
                          <a:latin typeface="+mn-ea"/>
                          <a:ea typeface="+mn-ea"/>
                        </a:rPr>
                        <a:t>6</a:t>
                      </a:r>
                      <a:r>
                        <a:rPr kumimoji="1" lang="ja-JP" altLang="en-US" sz="1050" dirty="0" smtClean="0">
                          <a:latin typeface="+mn-ea"/>
                          <a:ea typeface="+mn-ea"/>
                        </a:rPr>
                        <a:t>月</a:t>
                      </a:r>
                      <a:r>
                        <a:rPr kumimoji="1" lang="en-US" altLang="ja-JP" sz="1050" dirty="0" smtClean="0">
                          <a:latin typeface="+mn-ea"/>
                          <a:ea typeface="+mn-ea"/>
                        </a:rPr>
                        <a:t>26</a:t>
                      </a:r>
                      <a:r>
                        <a:rPr kumimoji="1" lang="ja-JP" altLang="en-US" sz="1050" dirty="0" smtClean="0">
                          <a:latin typeface="+mn-ea"/>
                          <a:ea typeface="+mn-ea"/>
                        </a:rPr>
                        <a:t>日</a:t>
                      </a:r>
                    </a:p>
                  </a:txBody>
                  <a:tcPr/>
                </a:tc>
                <a:tc>
                  <a:txBody>
                    <a:bodyPr/>
                    <a:lstStyle/>
                    <a:p>
                      <a:r>
                        <a:rPr kumimoji="1" lang="ja-JP" altLang="en-US" sz="1050" b="0" dirty="0" smtClean="0">
                          <a:solidFill>
                            <a:schemeClr val="tx1"/>
                          </a:solidFill>
                          <a:latin typeface="+mn-ea"/>
                          <a:ea typeface="+mn-ea"/>
                        </a:rPr>
                        <a:t>阿川</a:t>
                      </a:r>
                      <a:r>
                        <a:rPr kumimoji="1" lang="ja-JP" altLang="en-US" sz="1050" b="0" dirty="0" err="1" smtClean="0">
                          <a:solidFill>
                            <a:schemeClr val="tx1"/>
                          </a:solidFill>
                          <a:latin typeface="+mn-ea"/>
                          <a:ea typeface="+mn-ea"/>
                        </a:rPr>
                        <a:t>ほ</a:t>
                      </a:r>
                      <a:r>
                        <a:rPr kumimoji="1" lang="ja-JP" altLang="en-US" sz="1050" b="0" dirty="0" smtClean="0">
                          <a:solidFill>
                            <a:schemeClr val="tx1"/>
                          </a:solidFill>
                          <a:latin typeface="+mn-ea"/>
                          <a:ea typeface="+mn-ea"/>
                        </a:rPr>
                        <a:t>うせんぐり海浜公園</a:t>
                      </a:r>
                      <a:endParaRPr kumimoji="1" lang="ja-JP" altLang="en-US" sz="1050" dirty="0">
                        <a:latin typeface="+mn-ea"/>
                        <a:ea typeface="+mn-ea"/>
                      </a:endParaRPr>
                    </a:p>
                  </a:txBody>
                  <a:tcPr/>
                </a:tc>
                <a:tc>
                  <a:txBody>
                    <a:bodyPr/>
                    <a:lstStyle/>
                    <a:p>
                      <a:r>
                        <a:rPr kumimoji="1" lang="en-US" altLang="ja-JP" sz="1050" dirty="0" smtClean="0">
                          <a:latin typeface="+mn-ea"/>
                          <a:ea typeface="+mn-ea"/>
                        </a:rPr>
                        <a:t>15</a:t>
                      </a:r>
                      <a:r>
                        <a:rPr kumimoji="1" lang="ja-JP" altLang="en-US" sz="1050" dirty="0" smtClean="0">
                          <a:latin typeface="+mn-ea"/>
                          <a:ea typeface="+mn-ea"/>
                        </a:rPr>
                        <a:t>人</a:t>
                      </a:r>
                      <a:endParaRPr kumimoji="1" lang="ja-JP" altLang="en-US" sz="1050" dirty="0">
                        <a:latin typeface="+mn-ea"/>
                        <a:ea typeface="+mn-ea"/>
                      </a:endParaRPr>
                    </a:p>
                  </a:txBody>
                  <a:tcPr/>
                </a:tc>
                <a:tc>
                  <a:txBody>
                    <a:bodyPr/>
                    <a:lstStyle/>
                    <a:p>
                      <a:r>
                        <a:rPr kumimoji="1" lang="en-US" altLang="ja-JP" sz="1050" dirty="0" smtClean="0">
                          <a:latin typeface="+mn-ea"/>
                          <a:ea typeface="+mn-ea"/>
                        </a:rPr>
                        <a:t>15</a:t>
                      </a:r>
                      <a:r>
                        <a:rPr kumimoji="1" lang="ja-JP" altLang="en-US" sz="1050" dirty="0" smtClean="0">
                          <a:latin typeface="+mn-ea"/>
                          <a:ea typeface="+mn-ea"/>
                        </a:rPr>
                        <a:t>枚</a:t>
                      </a:r>
                      <a:endParaRPr kumimoji="1" lang="ja-JP" altLang="en-US" sz="1050" dirty="0">
                        <a:latin typeface="+mn-ea"/>
                        <a:ea typeface="+mn-ea"/>
                      </a:endParaRPr>
                    </a:p>
                  </a:txBody>
                  <a:tcPr/>
                </a:tc>
                <a:extLst>
                  <a:ext uri="{0D108BD9-81ED-4DB2-BD59-A6C34878D82A}">
                    <a16:rowId xmlns:a16="http://schemas.microsoft.com/office/drawing/2014/main" val="2541985301"/>
                  </a:ext>
                </a:extLst>
              </a:tr>
              <a:tr h="486876">
                <a:tc>
                  <a:txBody>
                    <a:bodyPr/>
                    <a:lstStyle/>
                    <a:p>
                      <a:r>
                        <a:rPr kumimoji="1" lang="en-US" altLang="ja-JP" sz="1050" dirty="0" smtClean="0">
                          <a:latin typeface="+mn-ea"/>
                          <a:ea typeface="+mn-ea"/>
                        </a:rPr>
                        <a:t>5</a:t>
                      </a:r>
                      <a:endParaRPr kumimoji="1" lang="ja-JP" altLang="en-US" sz="1050" dirty="0">
                        <a:latin typeface="+mn-ea"/>
                        <a:ea typeface="+mn-ea"/>
                      </a:endParaRPr>
                    </a:p>
                  </a:txBody>
                  <a:tcPr/>
                </a:tc>
                <a:tc>
                  <a:txBody>
                    <a:bodyPr/>
                    <a:lstStyle/>
                    <a:p>
                      <a:r>
                        <a:rPr kumimoji="1" lang="ja-JP" altLang="en-US" sz="1050" dirty="0" smtClean="0">
                          <a:latin typeface="+mn-ea"/>
                          <a:ea typeface="+mn-ea"/>
                        </a:rPr>
                        <a:t>長門市</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n-ea"/>
                          <a:ea typeface="+mn-ea"/>
                        </a:rPr>
                        <a:t>2022</a:t>
                      </a:r>
                      <a:r>
                        <a:rPr kumimoji="1" lang="ja-JP" altLang="en-US" sz="1050" dirty="0" smtClean="0">
                          <a:latin typeface="+mn-ea"/>
                          <a:ea typeface="+mn-ea"/>
                        </a:rPr>
                        <a:t>年</a:t>
                      </a:r>
                      <a:r>
                        <a:rPr kumimoji="1" lang="en-US" altLang="ja-JP" sz="1050" dirty="0" smtClean="0">
                          <a:latin typeface="+mn-ea"/>
                          <a:ea typeface="+mn-ea"/>
                        </a:rPr>
                        <a:t>7</a:t>
                      </a:r>
                      <a:r>
                        <a:rPr kumimoji="1" lang="ja-JP" altLang="en-US" sz="1050" dirty="0" smtClean="0">
                          <a:latin typeface="+mn-ea"/>
                          <a:ea typeface="+mn-ea"/>
                        </a:rPr>
                        <a:t>月</a:t>
                      </a:r>
                      <a:r>
                        <a:rPr kumimoji="1" lang="en-US" altLang="ja-JP" sz="1050" dirty="0" smtClean="0">
                          <a:latin typeface="+mn-ea"/>
                          <a:ea typeface="+mn-ea"/>
                        </a:rPr>
                        <a:t>3</a:t>
                      </a:r>
                      <a:r>
                        <a:rPr kumimoji="1" lang="ja-JP" altLang="en-US" sz="1050" smtClean="0">
                          <a:latin typeface="+mn-ea"/>
                          <a:ea typeface="+mn-ea"/>
                        </a:rPr>
                        <a:t>日</a:t>
                      </a:r>
                      <a:endParaRPr kumimoji="1" lang="ja-JP" altLang="en-US" sz="1050" dirty="0" smtClean="0">
                        <a:latin typeface="+mn-ea"/>
                        <a:ea typeface="+mn-ea"/>
                      </a:endParaRPr>
                    </a:p>
                  </a:txBody>
                  <a:tcPr/>
                </a:tc>
                <a:tc>
                  <a:txBody>
                    <a:bodyPr/>
                    <a:lstStyle/>
                    <a:p>
                      <a:r>
                        <a:rPr kumimoji="1" lang="ja-JP" altLang="en-US" sz="1050" b="0" dirty="0" smtClean="0">
                          <a:solidFill>
                            <a:schemeClr val="tx1"/>
                          </a:solidFill>
                          <a:latin typeface="+mn-ea"/>
                          <a:ea typeface="+mn-ea"/>
                        </a:rPr>
                        <a:t>長門市仙崎　青海島静ヶ浦一帯</a:t>
                      </a:r>
                      <a:endParaRPr kumimoji="1" lang="ja-JP" altLang="en-US" sz="1050" dirty="0">
                        <a:latin typeface="+mn-ea"/>
                        <a:ea typeface="+mn-ea"/>
                      </a:endParaRPr>
                    </a:p>
                  </a:txBody>
                  <a:tcPr/>
                </a:tc>
                <a:tc>
                  <a:txBody>
                    <a:bodyPr/>
                    <a:lstStyle/>
                    <a:p>
                      <a:r>
                        <a:rPr kumimoji="1" lang="en-US" altLang="ja-JP" sz="1050" dirty="0" smtClean="0">
                          <a:latin typeface="+mn-ea"/>
                          <a:ea typeface="+mn-ea"/>
                        </a:rPr>
                        <a:t>1,000</a:t>
                      </a:r>
                      <a:r>
                        <a:rPr kumimoji="1" lang="ja-JP" altLang="en-US" sz="1050" dirty="0" smtClean="0">
                          <a:latin typeface="+mn-ea"/>
                          <a:ea typeface="+mn-ea"/>
                        </a:rPr>
                        <a:t>人</a:t>
                      </a:r>
                      <a:endParaRPr kumimoji="1" lang="ja-JP" altLang="en-US" sz="1050" dirty="0">
                        <a:latin typeface="+mn-ea"/>
                        <a:ea typeface="+mn-ea"/>
                      </a:endParaRPr>
                    </a:p>
                  </a:txBody>
                  <a:tcPr/>
                </a:tc>
                <a:tc>
                  <a:txBody>
                    <a:bodyPr/>
                    <a:lstStyle/>
                    <a:p>
                      <a:r>
                        <a:rPr kumimoji="1" lang="en-US" altLang="ja-JP" sz="1050" dirty="0" smtClean="0">
                          <a:latin typeface="+mn-ea"/>
                          <a:ea typeface="+mn-ea"/>
                        </a:rPr>
                        <a:t>1200</a:t>
                      </a:r>
                      <a:r>
                        <a:rPr kumimoji="1" lang="ja-JP" altLang="en-US" sz="1050" dirty="0" smtClean="0">
                          <a:latin typeface="+mn-ea"/>
                          <a:ea typeface="+mn-ea"/>
                        </a:rPr>
                        <a:t>枚</a:t>
                      </a:r>
                      <a:endParaRPr kumimoji="1" lang="ja-JP" altLang="en-US" sz="1050" dirty="0">
                        <a:latin typeface="+mn-ea"/>
                        <a:ea typeface="+mn-ea"/>
                      </a:endParaRPr>
                    </a:p>
                  </a:txBody>
                  <a:tcPr/>
                </a:tc>
                <a:extLst>
                  <a:ext uri="{0D108BD9-81ED-4DB2-BD59-A6C34878D82A}">
                    <a16:rowId xmlns:a16="http://schemas.microsoft.com/office/drawing/2014/main" val="621786243"/>
                  </a:ext>
                </a:extLst>
              </a:tr>
              <a:tr h="309822">
                <a:tc>
                  <a:txBody>
                    <a:bodyPr/>
                    <a:lstStyle/>
                    <a:p>
                      <a:r>
                        <a:rPr kumimoji="1" lang="en-US" altLang="ja-JP" sz="1050" dirty="0">
                          <a:latin typeface="+mn-ea"/>
                          <a:ea typeface="+mn-ea"/>
                        </a:rPr>
                        <a:t>6</a:t>
                      </a:r>
                      <a:endParaRPr kumimoji="1" lang="ja-JP" altLang="en-US" sz="1050" dirty="0">
                        <a:latin typeface="+mn-ea"/>
                        <a:ea typeface="+mn-ea"/>
                      </a:endParaRPr>
                    </a:p>
                  </a:txBody>
                  <a:tcPr/>
                </a:tc>
                <a:tc>
                  <a:txBody>
                    <a:bodyPr/>
                    <a:lstStyle/>
                    <a:p>
                      <a:r>
                        <a:rPr kumimoji="1" lang="ja-JP" altLang="en-US" sz="1050" dirty="0" smtClean="0">
                          <a:latin typeface="+mn-ea"/>
                          <a:ea typeface="+mn-ea"/>
                        </a:rPr>
                        <a:t>野田学園高校</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n-ea"/>
                          <a:ea typeface="+mn-ea"/>
                        </a:rPr>
                        <a:t>2022</a:t>
                      </a:r>
                      <a:r>
                        <a:rPr kumimoji="1" lang="ja-JP" altLang="en-US" sz="1050" dirty="0" smtClean="0">
                          <a:latin typeface="+mn-ea"/>
                          <a:ea typeface="+mn-ea"/>
                        </a:rPr>
                        <a:t>年</a:t>
                      </a:r>
                      <a:r>
                        <a:rPr kumimoji="1" lang="en-US" altLang="ja-JP" sz="1050" dirty="0" smtClean="0">
                          <a:latin typeface="+mn-ea"/>
                          <a:ea typeface="+mn-ea"/>
                        </a:rPr>
                        <a:t>11</a:t>
                      </a:r>
                      <a:r>
                        <a:rPr kumimoji="1" lang="ja-JP" altLang="en-US" sz="1050" dirty="0" smtClean="0">
                          <a:latin typeface="+mn-ea"/>
                          <a:ea typeface="+mn-ea"/>
                        </a:rPr>
                        <a:t>月</a:t>
                      </a:r>
                      <a:r>
                        <a:rPr kumimoji="1" lang="en-US" altLang="ja-JP" sz="1050" dirty="0" smtClean="0">
                          <a:latin typeface="+mn-ea"/>
                          <a:ea typeface="+mn-ea"/>
                        </a:rPr>
                        <a:t>13</a:t>
                      </a:r>
                      <a:r>
                        <a:rPr kumimoji="1" lang="ja-JP" altLang="en-US" sz="1050" dirty="0" smtClean="0">
                          <a:latin typeface="+mn-ea"/>
                          <a:ea typeface="+mn-ea"/>
                        </a:rPr>
                        <a:t>日</a:t>
                      </a:r>
                    </a:p>
                  </a:txBody>
                  <a:tcPr/>
                </a:tc>
                <a:tc>
                  <a:txBody>
                    <a:bodyPr/>
                    <a:lstStyle/>
                    <a:p>
                      <a:r>
                        <a:rPr kumimoji="1" lang="ja-JP" altLang="en-US" sz="1050" dirty="0" smtClean="0">
                          <a:latin typeface="+mn-ea"/>
                          <a:ea typeface="+mn-ea"/>
                        </a:rPr>
                        <a:t>白土海水浴場</a:t>
                      </a:r>
                      <a:endParaRPr kumimoji="1" lang="ja-JP" altLang="en-US" sz="1050" dirty="0">
                        <a:latin typeface="+mn-ea"/>
                        <a:ea typeface="+mn-ea"/>
                      </a:endParaRPr>
                    </a:p>
                  </a:txBody>
                  <a:tcPr/>
                </a:tc>
                <a:tc>
                  <a:txBody>
                    <a:bodyPr/>
                    <a:lstStyle/>
                    <a:p>
                      <a:r>
                        <a:rPr kumimoji="1" lang="en-US" altLang="ja-JP" sz="1050" dirty="0" smtClean="0">
                          <a:latin typeface="+mn-ea"/>
                          <a:ea typeface="+mn-ea"/>
                        </a:rPr>
                        <a:t>25</a:t>
                      </a:r>
                      <a:r>
                        <a:rPr kumimoji="1" lang="ja-JP" altLang="en-US" sz="1050" dirty="0" smtClean="0">
                          <a:latin typeface="+mn-ea"/>
                          <a:ea typeface="+mn-ea"/>
                        </a:rPr>
                        <a:t>人</a:t>
                      </a:r>
                      <a:endParaRPr kumimoji="1" lang="ja-JP" altLang="en-US" sz="1050" dirty="0">
                        <a:latin typeface="+mn-ea"/>
                        <a:ea typeface="+mn-ea"/>
                      </a:endParaRPr>
                    </a:p>
                  </a:txBody>
                  <a:tcPr/>
                </a:tc>
                <a:tc>
                  <a:txBody>
                    <a:bodyPr/>
                    <a:lstStyle/>
                    <a:p>
                      <a:r>
                        <a:rPr kumimoji="1" lang="en-US" altLang="ja-JP" sz="1050" dirty="0" smtClean="0">
                          <a:latin typeface="+mn-ea"/>
                          <a:ea typeface="+mn-ea"/>
                        </a:rPr>
                        <a:t>30</a:t>
                      </a:r>
                      <a:r>
                        <a:rPr kumimoji="1" lang="ja-JP" altLang="en-US" sz="1050" dirty="0" smtClean="0">
                          <a:latin typeface="+mn-ea"/>
                          <a:ea typeface="+mn-ea"/>
                        </a:rPr>
                        <a:t>枚</a:t>
                      </a:r>
                      <a:endParaRPr kumimoji="1" lang="ja-JP" altLang="en-US" sz="1050" dirty="0">
                        <a:latin typeface="+mn-ea"/>
                        <a:ea typeface="+mn-ea"/>
                      </a:endParaRPr>
                    </a:p>
                  </a:txBody>
                  <a:tcPr/>
                </a:tc>
                <a:extLst>
                  <a:ext uri="{0D108BD9-81ED-4DB2-BD59-A6C34878D82A}">
                    <a16:rowId xmlns:a16="http://schemas.microsoft.com/office/drawing/2014/main" val="1485506732"/>
                  </a:ext>
                </a:extLst>
              </a:tr>
              <a:tr h="309822">
                <a:tc>
                  <a:txBody>
                    <a:bodyPr/>
                    <a:lstStyle/>
                    <a:p>
                      <a:r>
                        <a:rPr kumimoji="1" lang="en-US" altLang="ja-JP" sz="1050" dirty="0">
                          <a:latin typeface="+mn-ea"/>
                          <a:ea typeface="+mn-ea"/>
                        </a:rPr>
                        <a:t>7</a:t>
                      </a:r>
                      <a:endParaRPr kumimoji="1" lang="ja-JP" altLang="en-US" sz="1050" dirty="0">
                        <a:latin typeface="+mn-ea"/>
                        <a:ea typeface="+mn-ea"/>
                      </a:endParaRPr>
                    </a:p>
                  </a:txBody>
                  <a:tcPr/>
                </a:tc>
                <a:tc>
                  <a:txBody>
                    <a:bodyPr/>
                    <a:lstStyle/>
                    <a:p>
                      <a:r>
                        <a:rPr kumimoji="1" lang="ja-JP" altLang="en-US" sz="1050" dirty="0" smtClean="0">
                          <a:latin typeface="+mn-ea"/>
                          <a:ea typeface="+mn-ea"/>
                        </a:rPr>
                        <a:t>宇部市立西岐波中学校</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n-ea"/>
                          <a:ea typeface="+mn-ea"/>
                        </a:rPr>
                        <a:t>2022</a:t>
                      </a:r>
                      <a:r>
                        <a:rPr kumimoji="1" lang="ja-JP" altLang="en-US" sz="1050" dirty="0" smtClean="0">
                          <a:latin typeface="+mn-ea"/>
                          <a:ea typeface="+mn-ea"/>
                        </a:rPr>
                        <a:t>年</a:t>
                      </a:r>
                      <a:r>
                        <a:rPr kumimoji="1" lang="en-US" altLang="ja-JP" sz="1050" dirty="0" smtClean="0">
                          <a:latin typeface="+mn-ea"/>
                          <a:ea typeface="+mn-ea"/>
                        </a:rPr>
                        <a:t>11</a:t>
                      </a:r>
                      <a:r>
                        <a:rPr kumimoji="1" lang="ja-JP" altLang="en-US" sz="1050" dirty="0" smtClean="0">
                          <a:latin typeface="+mn-ea"/>
                          <a:ea typeface="+mn-ea"/>
                        </a:rPr>
                        <a:t>月</a:t>
                      </a:r>
                      <a:r>
                        <a:rPr kumimoji="1" lang="en-US" altLang="ja-JP" sz="1050" dirty="0" smtClean="0">
                          <a:latin typeface="+mn-ea"/>
                          <a:ea typeface="+mn-ea"/>
                        </a:rPr>
                        <a:t>13</a:t>
                      </a:r>
                      <a:r>
                        <a:rPr kumimoji="1" lang="ja-JP" altLang="en-US" sz="1050" dirty="0" smtClean="0">
                          <a:latin typeface="+mn-ea"/>
                          <a:ea typeface="+mn-ea"/>
                        </a:rPr>
                        <a:t>日</a:t>
                      </a:r>
                    </a:p>
                  </a:txBody>
                  <a:tcPr/>
                </a:tc>
                <a:tc>
                  <a:txBody>
                    <a:bodyPr/>
                    <a:lstStyle/>
                    <a:p>
                      <a:r>
                        <a:rPr kumimoji="1" lang="ja-JP" altLang="en-US" sz="1050" dirty="0" smtClean="0">
                          <a:latin typeface="+mn-ea"/>
                          <a:ea typeface="+mn-ea"/>
                        </a:rPr>
                        <a:t>白土海水浴場</a:t>
                      </a:r>
                      <a:endParaRPr kumimoji="1" lang="ja-JP" altLang="en-US" sz="1050" dirty="0">
                        <a:latin typeface="+mn-ea"/>
                        <a:ea typeface="+mn-ea"/>
                      </a:endParaRPr>
                    </a:p>
                  </a:txBody>
                  <a:tcPr/>
                </a:tc>
                <a:tc>
                  <a:txBody>
                    <a:bodyPr/>
                    <a:lstStyle/>
                    <a:p>
                      <a:r>
                        <a:rPr kumimoji="1" lang="en-US" altLang="ja-JP" sz="1050" dirty="0" smtClean="0">
                          <a:latin typeface="+mn-ea"/>
                          <a:ea typeface="+mn-ea"/>
                        </a:rPr>
                        <a:t>15</a:t>
                      </a:r>
                      <a:r>
                        <a:rPr kumimoji="1" lang="ja-JP" altLang="en-US" sz="1050" dirty="0" smtClean="0">
                          <a:latin typeface="+mn-ea"/>
                          <a:ea typeface="+mn-ea"/>
                        </a:rPr>
                        <a:t>人</a:t>
                      </a:r>
                      <a:endParaRPr kumimoji="1" lang="ja-JP" altLang="en-US" sz="1050" dirty="0">
                        <a:latin typeface="+mn-ea"/>
                        <a:ea typeface="+mn-ea"/>
                      </a:endParaRPr>
                    </a:p>
                  </a:txBody>
                  <a:tcPr/>
                </a:tc>
                <a:tc>
                  <a:txBody>
                    <a:bodyPr/>
                    <a:lstStyle/>
                    <a:p>
                      <a:r>
                        <a:rPr kumimoji="1" lang="en-US" altLang="ja-JP" sz="1050" dirty="0" smtClean="0">
                          <a:latin typeface="+mn-ea"/>
                          <a:ea typeface="+mn-ea"/>
                        </a:rPr>
                        <a:t>15</a:t>
                      </a:r>
                      <a:r>
                        <a:rPr kumimoji="1" lang="ja-JP" altLang="en-US" sz="1050" dirty="0" smtClean="0">
                          <a:latin typeface="+mn-ea"/>
                          <a:ea typeface="+mn-ea"/>
                        </a:rPr>
                        <a:t>枚</a:t>
                      </a:r>
                      <a:endParaRPr kumimoji="1" lang="ja-JP" altLang="en-US" sz="1050" dirty="0">
                        <a:latin typeface="+mn-ea"/>
                        <a:ea typeface="+mn-ea"/>
                      </a:endParaRPr>
                    </a:p>
                  </a:txBody>
                  <a:tcPr/>
                </a:tc>
                <a:extLst>
                  <a:ext uri="{0D108BD9-81ED-4DB2-BD59-A6C34878D82A}">
                    <a16:rowId xmlns:a16="http://schemas.microsoft.com/office/drawing/2014/main" val="4066419520"/>
                  </a:ext>
                </a:extLst>
              </a:tr>
              <a:tr h="309822">
                <a:tc>
                  <a:txBody>
                    <a:bodyPr/>
                    <a:lstStyle/>
                    <a:p>
                      <a:r>
                        <a:rPr kumimoji="1" lang="en-US" altLang="ja-JP" sz="1050" dirty="0">
                          <a:latin typeface="+mn-ea"/>
                          <a:ea typeface="+mn-ea"/>
                        </a:rPr>
                        <a:t>8</a:t>
                      </a:r>
                      <a:endParaRPr kumimoji="1" lang="ja-JP" altLang="en-US" sz="1050" dirty="0">
                        <a:latin typeface="+mn-ea"/>
                        <a:ea typeface="+mn-ea"/>
                      </a:endParaRPr>
                    </a:p>
                  </a:txBody>
                  <a:tcPr/>
                </a:tc>
                <a:tc>
                  <a:txBody>
                    <a:bodyPr/>
                    <a:lstStyle/>
                    <a:p>
                      <a:r>
                        <a:rPr kumimoji="1" lang="ja-JP" altLang="en-US" sz="1050" dirty="0" smtClean="0">
                          <a:latin typeface="+mn-ea"/>
                          <a:ea typeface="+mn-ea"/>
                        </a:rPr>
                        <a:t>ホットスタッフ宇部</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n-ea"/>
                          <a:ea typeface="+mn-ea"/>
                        </a:rPr>
                        <a:t>2022</a:t>
                      </a:r>
                      <a:r>
                        <a:rPr kumimoji="1" lang="ja-JP" altLang="en-US" sz="1050" dirty="0" smtClean="0">
                          <a:latin typeface="+mn-ea"/>
                          <a:ea typeface="+mn-ea"/>
                        </a:rPr>
                        <a:t>年</a:t>
                      </a:r>
                      <a:r>
                        <a:rPr kumimoji="1" lang="en-US" altLang="ja-JP" sz="1050" dirty="0" smtClean="0">
                          <a:latin typeface="+mn-ea"/>
                          <a:ea typeface="+mn-ea"/>
                        </a:rPr>
                        <a:t>11</a:t>
                      </a:r>
                      <a:r>
                        <a:rPr kumimoji="1" lang="ja-JP" altLang="en-US" sz="1050" dirty="0" smtClean="0">
                          <a:latin typeface="+mn-ea"/>
                          <a:ea typeface="+mn-ea"/>
                        </a:rPr>
                        <a:t>月</a:t>
                      </a:r>
                      <a:r>
                        <a:rPr kumimoji="1" lang="en-US" altLang="ja-JP" sz="1050" dirty="0" smtClean="0">
                          <a:latin typeface="+mn-ea"/>
                          <a:ea typeface="+mn-ea"/>
                        </a:rPr>
                        <a:t>13</a:t>
                      </a:r>
                      <a:r>
                        <a:rPr kumimoji="1" lang="ja-JP" altLang="en-US" sz="1050" dirty="0" smtClean="0">
                          <a:latin typeface="+mn-ea"/>
                          <a:ea typeface="+mn-ea"/>
                        </a:rPr>
                        <a:t>日</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白土海水浴場</a:t>
                      </a:r>
                    </a:p>
                  </a:txBody>
                  <a:tcPr/>
                </a:tc>
                <a:tc>
                  <a:txBody>
                    <a:bodyPr/>
                    <a:lstStyle/>
                    <a:p>
                      <a:r>
                        <a:rPr kumimoji="1" lang="en-US" altLang="ja-JP" sz="1050" dirty="0" smtClean="0">
                          <a:latin typeface="+mn-ea"/>
                          <a:ea typeface="+mn-ea"/>
                        </a:rPr>
                        <a:t>15</a:t>
                      </a:r>
                      <a:r>
                        <a:rPr kumimoji="1" lang="ja-JP" altLang="en-US" sz="1050" dirty="0" smtClean="0">
                          <a:latin typeface="+mn-ea"/>
                          <a:ea typeface="+mn-ea"/>
                        </a:rPr>
                        <a:t>人</a:t>
                      </a:r>
                      <a:endParaRPr kumimoji="1" lang="ja-JP" altLang="en-US" sz="1050" dirty="0">
                        <a:latin typeface="+mn-ea"/>
                        <a:ea typeface="+mn-ea"/>
                      </a:endParaRPr>
                    </a:p>
                  </a:txBody>
                  <a:tcPr/>
                </a:tc>
                <a:tc>
                  <a:txBody>
                    <a:bodyPr/>
                    <a:lstStyle/>
                    <a:p>
                      <a:r>
                        <a:rPr kumimoji="1" lang="en-US" altLang="ja-JP" sz="1050" dirty="0" smtClean="0">
                          <a:latin typeface="+mn-ea"/>
                          <a:ea typeface="+mn-ea"/>
                        </a:rPr>
                        <a:t>15</a:t>
                      </a:r>
                      <a:r>
                        <a:rPr kumimoji="1" lang="ja-JP" altLang="en-US" sz="1050" dirty="0" smtClean="0">
                          <a:latin typeface="+mn-ea"/>
                          <a:ea typeface="+mn-ea"/>
                        </a:rPr>
                        <a:t>枚</a:t>
                      </a:r>
                      <a:endParaRPr kumimoji="1" lang="ja-JP" altLang="en-US" sz="1050" dirty="0">
                        <a:latin typeface="+mn-ea"/>
                        <a:ea typeface="+mn-ea"/>
                      </a:endParaRPr>
                    </a:p>
                  </a:txBody>
                  <a:tcPr/>
                </a:tc>
                <a:extLst>
                  <a:ext uri="{0D108BD9-81ED-4DB2-BD59-A6C34878D82A}">
                    <a16:rowId xmlns:a16="http://schemas.microsoft.com/office/drawing/2014/main" val="818736545"/>
                  </a:ext>
                </a:extLst>
              </a:tr>
              <a:tr h="309822">
                <a:tc>
                  <a:txBody>
                    <a:bodyPr/>
                    <a:lstStyle/>
                    <a:p>
                      <a:r>
                        <a:rPr kumimoji="1" lang="en-US" altLang="ja-JP" sz="1050" dirty="0">
                          <a:latin typeface="+mn-ea"/>
                          <a:ea typeface="+mn-ea"/>
                        </a:rPr>
                        <a:t>9</a:t>
                      </a:r>
                      <a:endParaRPr kumimoji="1" lang="ja-JP" altLang="en-US" sz="1050" dirty="0">
                        <a:latin typeface="+mn-ea"/>
                        <a:ea typeface="+mn-ea"/>
                      </a:endParaRPr>
                    </a:p>
                  </a:txBody>
                  <a:tcPr/>
                </a:tc>
                <a:tc>
                  <a:txBody>
                    <a:bodyPr/>
                    <a:lstStyle/>
                    <a:p>
                      <a:r>
                        <a:rPr kumimoji="1" lang="ja-JP" altLang="en-US" sz="1050" dirty="0" smtClean="0">
                          <a:latin typeface="+mn-ea"/>
                          <a:ea typeface="+mn-ea"/>
                        </a:rPr>
                        <a:t>大島商船高専</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n-ea"/>
                          <a:ea typeface="+mn-ea"/>
                        </a:rPr>
                        <a:t>2022</a:t>
                      </a:r>
                      <a:r>
                        <a:rPr kumimoji="1" lang="ja-JP" altLang="en-US" sz="1050" dirty="0" smtClean="0">
                          <a:latin typeface="+mn-ea"/>
                          <a:ea typeface="+mn-ea"/>
                        </a:rPr>
                        <a:t>年</a:t>
                      </a:r>
                      <a:r>
                        <a:rPr kumimoji="1" lang="en-US" altLang="ja-JP" sz="1050" dirty="0" smtClean="0">
                          <a:latin typeface="+mn-ea"/>
                          <a:ea typeface="+mn-ea"/>
                        </a:rPr>
                        <a:t>1</a:t>
                      </a:r>
                      <a:r>
                        <a:rPr kumimoji="1" lang="ja-JP" altLang="en-US" sz="1050" dirty="0" smtClean="0">
                          <a:latin typeface="+mn-ea"/>
                          <a:ea typeface="+mn-ea"/>
                        </a:rPr>
                        <a:t>月</a:t>
                      </a:r>
                      <a:r>
                        <a:rPr kumimoji="1" lang="en-US" altLang="ja-JP" sz="1050" dirty="0" smtClean="0">
                          <a:latin typeface="+mn-ea"/>
                          <a:ea typeface="+mn-ea"/>
                        </a:rPr>
                        <a:t>14</a:t>
                      </a:r>
                      <a:r>
                        <a:rPr kumimoji="1" lang="ja-JP" altLang="en-US" sz="1050" dirty="0" smtClean="0">
                          <a:latin typeface="+mn-ea"/>
                          <a:ea typeface="+mn-ea"/>
                        </a:rPr>
                        <a:t>日</a:t>
                      </a:r>
                    </a:p>
                  </a:txBody>
                  <a:tcPr/>
                </a:tc>
                <a:tc>
                  <a:txBody>
                    <a:bodyPr/>
                    <a:lstStyle/>
                    <a:p>
                      <a:r>
                        <a:rPr kumimoji="1" lang="ja-JP" altLang="en-US" sz="1050" dirty="0" smtClean="0">
                          <a:latin typeface="+mn-ea"/>
                          <a:ea typeface="+mn-ea"/>
                        </a:rPr>
                        <a:t>立岩海岸</a:t>
                      </a:r>
                      <a:endParaRPr kumimoji="1" lang="ja-JP" altLang="en-US" sz="1050" dirty="0">
                        <a:latin typeface="+mn-ea"/>
                        <a:ea typeface="+mn-ea"/>
                      </a:endParaRPr>
                    </a:p>
                  </a:txBody>
                  <a:tcPr/>
                </a:tc>
                <a:tc>
                  <a:txBody>
                    <a:bodyPr/>
                    <a:lstStyle/>
                    <a:p>
                      <a:r>
                        <a:rPr kumimoji="1" lang="en-US" altLang="ja-JP" sz="1050" dirty="0" smtClean="0">
                          <a:latin typeface="+mn-ea"/>
                          <a:ea typeface="+mn-ea"/>
                        </a:rPr>
                        <a:t>20</a:t>
                      </a:r>
                      <a:r>
                        <a:rPr kumimoji="1" lang="ja-JP" altLang="en-US" sz="1050" dirty="0" smtClean="0">
                          <a:latin typeface="+mn-ea"/>
                          <a:ea typeface="+mn-ea"/>
                        </a:rPr>
                        <a:t>人</a:t>
                      </a:r>
                      <a:endParaRPr kumimoji="1" lang="ja-JP" altLang="en-US" sz="1050" dirty="0">
                        <a:latin typeface="+mn-ea"/>
                        <a:ea typeface="+mn-ea"/>
                      </a:endParaRPr>
                    </a:p>
                  </a:txBody>
                  <a:tcPr/>
                </a:tc>
                <a:tc>
                  <a:txBody>
                    <a:bodyPr/>
                    <a:lstStyle/>
                    <a:p>
                      <a:r>
                        <a:rPr kumimoji="1" lang="en-US" altLang="ja-JP" sz="1050" dirty="0" smtClean="0">
                          <a:latin typeface="+mn-ea"/>
                          <a:ea typeface="+mn-ea"/>
                        </a:rPr>
                        <a:t>20</a:t>
                      </a:r>
                      <a:r>
                        <a:rPr kumimoji="1" lang="ja-JP" altLang="en-US" sz="1050" dirty="0" smtClean="0">
                          <a:latin typeface="+mn-ea"/>
                          <a:ea typeface="+mn-ea"/>
                        </a:rPr>
                        <a:t>枚</a:t>
                      </a:r>
                      <a:endParaRPr kumimoji="1" lang="ja-JP" altLang="en-US" sz="1050" dirty="0">
                        <a:latin typeface="+mn-ea"/>
                        <a:ea typeface="+mn-ea"/>
                      </a:endParaRPr>
                    </a:p>
                  </a:txBody>
                  <a:tcPr/>
                </a:tc>
                <a:extLst>
                  <a:ext uri="{0D108BD9-81ED-4DB2-BD59-A6C34878D82A}">
                    <a16:rowId xmlns:a16="http://schemas.microsoft.com/office/drawing/2014/main" val="1512368020"/>
                  </a:ext>
                </a:extLst>
              </a:tr>
              <a:tr h="309822">
                <a:tc>
                  <a:txBody>
                    <a:bodyPr/>
                    <a:lstStyle/>
                    <a:p>
                      <a:r>
                        <a:rPr kumimoji="1" lang="en-US" altLang="ja-JP" sz="1050" dirty="0" smtClean="0">
                          <a:latin typeface="+mn-ea"/>
                          <a:ea typeface="+mn-ea"/>
                        </a:rPr>
                        <a:t>10</a:t>
                      </a:r>
                      <a:endParaRPr kumimoji="1" lang="ja-JP" altLang="en-US" sz="1050" dirty="0">
                        <a:latin typeface="+mn-ea"/>
                        <a:ea typeface="+mn-ea"/>
                      </a:endParaRPr>
                    </a:p>
                  </a:txBody>
                  <a:tcPr/>
                </a:tc>
                <a:tc>
                  <a:txBody>
                    <a:bodyPr/>
                    <a:lstStyle/>
                    <a:p>
                      <a:r>
                        <a:rPr kumimoji="1" lang="ja-JP" altLang="en-US" sz="1050" dirty="0" smtClean="0">
                          <a:latin typeface="+mn-ea"/>
                          <a:ea typeface="+mn-ea"/>
                        </a:rPr>
                        <a:t>仙台高専</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n-ea"/>
                          <a:ea typeface="+mn-ea"/>
                        </a:rPr>
                        <a:t>2022</a:t>
                      </a:r>
                      <a:r>
                        <a:rPr kumimoji="1" lang="ja-JP" altLang="en-US" sz="1050" dirty="0" smtClean="0">
                          <a:latin typeface="+mn-ea"/>
                          <a:ea typeface="+mn-ea"/>
                        </a:rPr>
                        <a:t>年</a:t>
                      </a:r>
                      <a:r>
                        <a:rPr kumimoji="1" lang="en-US" altLang="ja-JP" sz="1050" dirty="0" smtClean="0">
                          <a:latin typeface="+mn-ea"/>
                          <a:ea typeface="+mn-ea"/>
                        </a:rPr>
                        <a:t>1</a:t>
                      </a:r>
                      <a:r>
                        <a:rPr kumimoji="1" lang="ja-JP" altLang="en-US" sz="1050" dirty="0" smtClean="0">
                          <a:latin typeface="+mn-ea"/>
                          <a:ea typeface="+mn-ea"/>
                        </a:rPr>
                        <a:t>月</a:t>
                      </a:r>
                      <a:r>
                        <a:rPr kumimoji="1" lang="en-US" altLang="ja-JP" sz="1050" dirty="0" smtClean="0">
                          <a:latin typeface="+mn-ea"/>
                          <a:ea typeface="+mn-ea"/>
                        </a:rPr>
                        <a:t>14</a:t>
                      </a:r>
                      <a:r>
                        <a:rPr kumimoji="1" lang="ja-JP" altLang="en-US" sz="1050" dirty="0" smtClean="0">
                          <a:latin typeface="+mn-ea"/>
                          <a:ea typeface="+mn-ea"/>
                        </a:rPr>
                        <a:t>日</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立岩海岸</a:t>
                      </a:r>
                    </a:p>
                    <a:p>
                      <a:endParaRPr kumimoji="1" lang="ja-JP" altLang="en-US" sz="1050" dirty="0">
                        <a:latin typeface="+mn-ea"/>
                        <a:ea typeface="+mn-ea"/>
                      </a:endParaRPr>
                    </a:p>
                  </a:txBody>
                  <a:tcPr/>
                </a:tc>
                <a:tc>
                  <a:txBody>
                    <a:bodyPr/>
                    <a:lstStyle/>
                    <a:p>
                      <a:r>
                        <a:rPr kumimoji="1" lang="en-US" altLang="ja-JP" sz="1050" dirty="0" smtClean="0">
                          <a:latin typeface="+mn-ea"/>
                          <a:ea typeface="+mn-ea"/>
                        </a:rPr>
                        <a:t>5</a:t>
                      </a:r>
                      <a:r>
                        <a:rPr kumimoji="1" lang="ja-JP" altLang="en-US" sz="1050" dirty="0" smtClean="0">
                          <a:latin typeface="+mn-ea"/>
                          <a:ea typeface="+mn-ea"/>
                        </a:rPr>
                        <a:t>人</a:t>
                      </a:r>
                      <a:endParaRPr kumimoji="1" lang="ja-JP" altLang="en-US" sz="1050" dirty="0">
                        <a:latin typeface="+mn-ea"/>
                        <a:ea typeface="+mn-ea"/>
                      </a:endParaRPr>
                    </a:p>
                  </a:txBody>
                  <a:tcPr/>
                </a:tc>
                <a:tc>
                  <a:txBody>
                    <a:bodyPr/>
                    <a:lstStyle/>
                    <a:p>
                      <a:r>
                        <a:rPr kumimoji="1" lang="en-US" altLang="ja-JP" sz="1050" dirty="0" smtClean="0">
                          <a:latin typeface="+mn-ea"/>
                          <a:ea typeface="+mn-ea"/>
                        </a:rPr>
                        <a:t>5</a:t>
                      </a:r>
                      <a:r>
                        <a:rPr kumimoji="1" lang="ja-JP" altLang="en-US" sz="1050" dirty="0" smtClean="0">
                          <a:latin typeface="+mn-ea"/>
                          <a:ea typeface="+mn-ea"/>
                        </a:rPr>
                        <a:t>枚</a:t>
                      </a:r>
                      <a:endParaRPr kumimoji="1" lang="ja-JP" altLang="en-US" sz="1050" dirty="0">
                        <a:latin typeface="+mn-ea"/>
                        <a:ea typeface="+mn-ea"/>
                      </a:endParaRPr>
                    </a:p>
                  </a:txBody>
                  <a:tcPr/>
                </a:tc>
                <a:extLst>
                  <a:ext uri="{0D108BD9-81ED-4DB2-BD59-A6C34878D82A}">
                    <a16:rowId xmlns:a16="http://schemas.microsoft.com/office/drawing/2014/main" val="2662307498"/>
                  </a:ext>
                </a:extLst>
              </a:tr>
              <a:tr h="309822">
                <a:tc>
                  <a:txBody>
                    <a:bodyPr/>
                    <a:lstStyle/>
                    <a:p>
                      <a:r>
                        <a:rPr kumimoji="1" lang="en-US" altLang="ja-JP" sz="1050" dirty="0" smtClean="0">
                          <a:latin typeface="+mn-ea"/>
                          <a:ea typeface="+mn-ea"/>
                        </a:rPr>
                        <a:t>11</a:t>
                      </a:r>
                      <a:endParaRPr kumimoji="1" lang="ja-JP" altLang="en-US" sz="1050" dirty="0">
                        <a:latin typeface="+mn-ea"/>
                        <a:ea typeface="+mn-ea"/>
                      </a:endParaRPr>
                    </a:p>
                  </a:txBody>
                  <a:tcPr/>
                </a:tc>
                <a:tc>
                  <a:txBody>
                    <a:bodyPr/>
                    <a:lstStyle/>
                    <a:p>
                      <a:r>
                        <a:rPr kumimoji="1" lang="ja-JP" altLang="en-US" sz="1050" dirty="0" smtClean="0">
                          <a:latin typeface="+mn-ea"/>
                          <a:ea typeface="+mn-ea"/>
                        </a:rPr>
                        <a:t>天の技</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n-ea"/>
                          <a:ea typeface="+mn-ea"/>
                        </a:rPr>
                        <a:t>2022</a:t>
                      </a:r>
                      <a:r>
                        <a:rPr kumimoji="1" lang="ja-JP" altLang="en-US" sz="1050" dirty="0" smtClean="0">
                          <a:latin typeface="+mn-ea"/>
                          <a:ea typeface="+mn-ea"/>
                        </a:rPr>
                        <a:t>年</a:t>
                      </a:r>
                      <a:r>
                        <a:rPr kumimoji="1" lang="en-US" altLang="ja-JP" sz="1050" dirty="0" smtClean="0">
                          <a:latin typeface="+mn-ea"/>
                          <a:ea typeface="+mn-ea"/>
                        </a:rPr>
                        <a:t>1</a:t>
                      </a:r>
                      <a:r>
                        <a:rPr kumimoji="1" lang="ja-JP" altLang="en-US" sz="1050" dirty="0" smtClean="0">
                          <a:latin typeface="+mn-ea"/>
                          <a:ea typeface="+mn-ea"/>
                        </a:rPr>
                        <a:t>月</a:t>
                      </a:r>
                      <a:r>
                        <a:rPr kumimoji="1" lang="en-US" altLang="ja-JP" sz="1050" dirty="0" smtClean="0">
                          <a:latin typeface="+mn-ea"/>
                          <a:ea typeface="+mn-ea"/>
                        </a:rPr>
                        <a:t>14</a:t>
                      </a:r>
                      <a:r>
                        <a:rPr kumimoji="1" lang="ja-JP" altLang="en-US" sz="1050" dirty="0" smtClean="0">
                          <a:latin typeface="+mn-ea"/>
                          <a:ea typeface="+mn-ea"/>
                        </a:rPr>
                        <a:t>日</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立岩海岸</a:t>
                      </a:r>
                    </a:p>
                    <a:p>
                      <a:endParaRPr kumimoji="1" lang="ja-JP" altLang="en-US" sz="1050" dirty="0">
                        <a:latin typeface="+mn-ea"/>
                        <a:ea typeface="+mn-ea"/>
                      </a:endParaRPr>
                    </a:p>
                  </a:txBody>
                  <a:tcPr/>
                </a:tc>
                <a:tc>
                  <a:txBody>
                    <a:bodyPr/>
                    <a:lstStyle/>
                    <a:p>
                      <a:r>
                        <a:rPr kumimoji="1" lang="en-US" altLang="ja-JP" sz="1050" dirty="0" smtClean="0">
                          <a:latin typeface="+mn-ea"/>
                          <a:ea typeface="+mn-ea"/>
                        </a:rPr>
                        <a:t>5</a:t>
                      </a:r>
                      <a:r>
                        <a:rPr kumimoji="1" lang="ja-JP" altLang="en-US" sz="1050" dirty="0" smtClean="0">
                          <a:latin typeface="+mn-ea"/>
                          <a:ea typeface="+mn-ea"/>
                        </a:rPr>
                        <a:t>人</a:t>
                      </a:r>
                      <a:endParaRPr kumimoji="1" lang="ja-JP" altLang="en-US" sz="1050" dirty="0">
                        <a:latin typeface="+mn-ea"/>
                        <a:ea typeface="+mn-ea"/>
                      </a:endParaRPr>
                    </a:p>
                  </a:txBody>
                  <a:tcPr/>
                </a:tc>
                <a:tc>
                  <a:txBody>
                    <a:bodyPr/>
                    <a:lstStyle/>
                    <a:p>
                      <a:r>
                        <a:rPr kumimoji="1" lang="en-US" altLang="ja-JP" sz="1050" dirty="0" smtClean="0">
                          <a:latin typeface="+mn-ea"/>
                          <a:ea typeface="+mn-ea"/>
                        </a:rPr>
                        <a:t>5</a:t>
                      </a:r>
                      <a:r>
                        <a:rPr kumimoji="1" lang="ja-JP" altLang="en-US" sz="1050" dirty="0" smtClean="0">
                          <a:latin typeface="+mn-ea"/>
                          <a:ea typeface="+mn-ea"/>
                        </a:rPr>
                        <a:t>枚</a:t>
                      </a:r>
                      <a:endParaRPr kumimoji="1" lang="ja-JP" altLang="en-US" sz="1050" dirty="0">
                        <a:latin typeface="+mn-ea"/>
                        <a:ea typeface="+mn-ea"/>
                      </a:endParaRPr>
                    </a:p>
                  </a:txBody>
                  <a:tcPr/>
                </a:tc>
                <a:extLst>
                  <a:ext uri="{0D108BD9-81ED-4DB2-BD59-A6C34878D82A}">
                    <a16:rowId xmlns:a16="http://schemas.microsoft.com/office/drawing/2014/main" val="1590721179"/>
                  </a:ext>
                </a:extLst>
              </a:tr>
              <a:tr h="309822">
                <a:tc>
                  <a:txBody>
                    <a:bodyPr/>
                    <a:lstStyle/>
                    <a:p>
                      <a:r>
                        <a:rPr kumimoji="1" lang="en-US" altLang="ja-JP" sz="1050" dirty="0" smtClean="0">
                          <a:latin typeface="+mn-ea"/>
                          <a:ea typeface="+mn-ea"/>
                        </a:rPr>
                        <a:t>12</a:t>
                      </a:r>
                      <a:endParaRPr kumimoji="1" lang="ja-JP" altLang="en-US" sz="1050" dirty="0">
                        <a:latin typeface="+mn-ea"/>
                        <a:ea typeface="+mn-ea"/>
                      </a:endParaRPr>
                    </a:p>
                  </a:txBody>
                  <a:tcPr/>
                </a:tc>
                <a:tc>
                  <a:txBody>
                    <a:bodyPr/>
                    <a:lstStyle/>
                    <a:p>
                      <a:r>
                        <a:rPr kumimoji="1" lang="ja-JP" altLang="en-US" sz="1050" dirty="0" smtClean="0">
                          <a:latin typeface="+mn-ea"/>
                          <a:ea typeface="+mn-ea"/>
                        </a:rPr>
                        <a:t>ＣｕｂｏＲｅｘ</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n-ea"/>
                          <a:ea typeface="+mn-ea"/>
                        </a:rPr>
                        <a:t>2022</a:t>
                      </a:r>
                      <a:r>
                        <a:rPr kumimoji="1" lang="ja-JP" altLang="en-US" sz="1050" dirty="0" smtClean="0">
                          <a:latin typeface="+mn-ea"/>
                          <a:ea typeface="+mn-ea"/>
                        </a:rPr>
                        <a:t>年</a:t>
                      </a:r>
                      <a:r>
                        <a:rPr kumimoji="1" lang="en-US" altLang="ja-JP" sz="1050" dirty="0" smtClean="0">
                          <a:latin typeface="+mn-ea"/>
                          <a:ea typeface="+mn-ea"/>
                        </a:rPr>
                        <a:t>1</a:t>
                      </a:r>
                      <a:r>
                        <a:rPr kumimoji="1" lang="ja-JP" altLang="en-US" sz="1050" dirty="0" smtClean="0">
                          <a:latin typeface="+mn-ea"/>
                          <a:ea typeface="+mn-ea"/>
                        </a:rPr>
                        <a:t>月</a:t>
                      </a:r>
                      <a:r>
                        <a:rPr kumimoji="1" lang="en-US" altLang="ja-JP" sz="1050" dirty="0" smtClean="0">
                          <a:latin typeface="+mn-ea"/>
                          <a:ea typeface="+mn-ea"/>
                        </a:rPr>
                        <a:t>14</a:t>
                      </a:r>
                      <a:r>
                        <a:rPr kumimoji="1" lang="ja-JP" altLang="en-US" sz="1050" dirty="0" smtClean="0">
                          <a:latin typeface="+mn-ea"/>
                          <a:ea typeface="+mn-ea"/>
                        </a:rPr>
                        <a:t>日</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立岩海岸</a:t>
                      </a:r>
                    </a:p>
                    <a:p>
                      <a:endParaRPr kumimoji="1" lang="ja-JP" altLang="en-US" sz="1050" dirty="0">
                        <a:latin typeface="+mn-ea"/>
                        <a:ea typeface="+mn-ea"/>
                      </a:endParaRPr>
                    </a:p>
                  </a:txBody>
                  <a:tcPr/>
                </a:tc>
                <a:tc>
                  <a:txBody>
                    <a:bodyPr/>
                    <a:lstStyle/>
                    <a:p>
                      <a:r>
                        <a:rPr kumimoji="1" lang="en-US" altLang="ja-JP" sz="1050" dirty="0" smtClean="0">
                          <a:latin typeface="+mn-ea"/>
                          <a:ea typeface="+mn-ea"/>
                        </a:rPr>
                        <a:t>5</a:t>
                      </a:r>
                      <a:r>
                        <a:rPr kumimoji="1" lang="ja-JP" altLang="en-US" sz="1050" dirty="0" smtClean="0">
                          <a:latin typeface="+mn-ea"/>
                          <a:ea typeface="+mn-ea"/>
                        </a:rPr>
                        <a:t>人</a:t>
                      </a:r>
                      <a:endParaRPr kumimoji="1" lang="ja-JP" altLang="en-US" sz="1050" dirty="0">
                        <a:latin typeface="+mn-ea"/>
                        <a:ea typeface="+mn-ea"/>
                      </a:endParaRPr>
                    </a:p>
                  </a:txBody>
                  <a:tcPr/>
                </a:tc>
                <a:tc>
                  <a:txBody>
                    <a:bodyPr/>
                    <a:lstStyle/>
                    <a:p>
                      <a:r>
                        <a:rPr kumimoji="1" lang="en-US" altLang="ja-JP" sz="1050" dirty="0" smtClean="0">
                          <a:latin typeface="+mn-ea"/>
                          <a:ea typeface="+mn-ea"/>
                        </a:rPr>
                        <a:t>5</a:t>
                      </a:r>
                      <a:r>
                        <a:rPr kumimoji="1" lang="ja-JP" altLang="en-US" sz="1050" dirty="0" smtClean="0">
                          <a:latin typeface="+mn-ea"/>
                          <a:ea typeface="+mn-ea"/>
                        </a:rPr>
                        <a:t>枚</a:t>
                      </a:r>
                      <a:endParaRPr kumimoji="1" lang="ja-JP" altLang="en-US" sz="1050" dirty="0">
                        <a:latin typeface="+mn-ea"/>
                        <a:ea typeface="+mn-ea"/>
                      </a:endParaRPr>
                    </a:p>
                  </a:txBody>
                  <a:tcPr/>
                </a:tc>
                <a:extLst>
                  <a:ext uri="{0D108BD9-81ED-4DB2-BD59-A6C34878D82A}">
                    <a16:rowId xmlns:a16="http://schemas.microsoft.com/office/drawing/2014/main" val="3559079293"/>
                  </a:ext>
                </a:extLst>
              </a:tr>
            </a:tbl>
          </a:graphicData>
        </a:graphic>
      </p:graphicFrame>
    </p:spTree>
    <p:extLst>
      <p:ext uri="{BB962C8B-B14F-4D97-AF65-F5344CB8AC3E}">
        <p14:creationId xmlns:p14="http://schemas.microsoft.com/office/powerpoint/2010/main" val="2509384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F07F0D0C-ACD6-479A-9F01-4DE9D9CF72CA}"/>
              </a:ext>
            </a:extLst>
          </p:cNvPr>
          <p:cNvGraphicFramePr>
            <a:graphicFrameLocks noGrp="1"/>
          </p:cNvGraphicFramePr>
          <p:nvPr>
            <p:extLst>
              <p:ext uri="{D42A27DB-BD31-4B8C-83A1-F6EECF244321}">
                <p14:modId xmlns:p14="http://schemas.microsoft.com/office/powerpoint/2010/main" val="1034386142"/>
              </p:ext>
            </p:extLst>
          </p:nvPr>
        </p:nvGraphicFramePr>
        <p:xfrm>
          <a:off x="260648" y="2792760"/>
          <a:ext cx="6336703" cy="5621609"/>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3199067813"/>
                    </a:ext>
                  </a:extLst>
                </a:gridCol>
                <a:gridCol w="648072">
                  <a:extLst>
                    <a:ext uri="{9D8B030D-6E8A-4147-A177-3AD203B41FA5}">
                      <a16:colId xmlns:a16="http://schemas.microsoft.com/office/drawing/2014/main" val="3733555840"/>
                    </a:ext>
                  </a:extLst>
                </a:gridCol>
                <a:gridCol w="864096">
                  <a:extLst>
                    <a:ext uri="{9D8B030D-6E8A-4147-A177-3AD203B41FA5}">
                      <a16:colId xmlns:a16="http://schemas.microsoft.com/office/drawing/2014/main" val="659001347"/>
                    </a:ext>
                  </a:extLst>
                </a:gridCol>
                <a:gridCol w="1296144">
                  <a:extLst>
                    <a:ext uri="{9D8B030D-6E8A-4147-A177-3AD203B41FA5}">
                      <a16:colId xmlns:a16="http://schemas.microsoft.com/office/drawing/2014/main" val="3001805540"/>
                    </a:ext>
                  </a:extLst>
                </a:gridCol>
                <a:gridCol w="2448272">
                  <a:extLst>
                    <a:ext uri="{9D8B030D-6E8A-4147-A177-3AD203B41FA5}">
                      <a16:colId xmlns:a16="http://schemas.microsoft.com/office/drawing/2014/main" val="3291291980"/>
                    </a:ext>
                  </a:extLst>
                </a:gridCol>
                <a:gridCol w="720079">
                  <a:extLst>
                    <a:ext uri="{9D8B030D-6E8A-4147-A177-3AD203B41FA5}">
                      <a16:colId xmlns:a16="http://schemas.microsoft.com/office/drawing/2014/main" val="1101126806"/>
                    </a:ext>
                  </a:extLst>
                </a:gridCol>
              </a:tblGrid>
              <a:tr h="351143">
                <a:tc>
                  <a:txBody>
                    <a:bodyPr/>
                    <a:lstStyle/>
                    <a:p>
                      <a:pPr algn="ctr"/>
                      <a:r>
                        <a:rPr kumimoji="1" lang="ja-JP" altLang="en-US" sz="1050" b="1" dirty="0">
                          <a:solidFill>
                            <a:schemeClr val="tx1"/>
                          </a:solidFill>
                          <a:latin typeface="+mn-ea"/>
                          <a:ea typeface="+mn-ea"/>
                        </a:rPr>
                        <a:t>№</a:t>
                      </a:r>
                    </a:p>
                  </a:txBody>
                  <a:tcPr>
                    <a:solidFill>
                      <a:schemeClr val="tx2">
                        <a:lumMod val="20000"/>
                        <a:lumOff val="80000"/>
                      </a:schemeClr>
                    </a:solidFill>
                  </a:tcPr>
                </a:tc>
                <a:tc>
                  <a:txBody>
                    <a:bodyPr/>
                    <a:lstStyle/>
                    <a:p>
                      <a:pPr algn="ctr"/>
                      <a:r>
                        <a:rPr kumimoji="1" lang="ja-JP" altLang="en-US" sz="1050" b="1" dirty="0">
                          <a:solidFill>
                            <a:schemeClr val="tx1"/>
                          </a:solidFill>
                          <a:latin typeface="+mn-ea"/>
                          <a:ea typeface="+mn-ea"/>
                        </a:rPr>
                        <a:t>放送日</a:t>
                      </a:r>
                    </a:p>
                  </a:txBody>
                  <a:tcPr>
                    <a:solidFill>
                      <a:schemeClr val="tx2">
                        <a:lumMod val="20000"/>
                        <a:lumOff val="80000"/>
                      </a:schemeClr>
                    </a:solidFill>
                  </a:tcPr>
                </a:tc>
                <a:tc>
                  <a:txBody>
                    <a:bodyPr/>
                    <a:lstStyle/>
                    <a:p>
                      <a:pPr algn="ctr"/>
                      <a:r>
                        <a:rPr kumimoji="1" lang="ja-JP" altLang="en-US" sz="1050" b="1" dirty="0">
                          <a:solidFill>
                            <a:schemeClr val="tx1"/>
                          </a:solidFill>
                          <a:latin typeface="+mn-ea"/>
                          <a:ea typeface="+mn-ea"/>
                        </a:rPr>
                        <a:t>放送種別</a:t>
                      </a:r>
                    </a:p>
                  </a:txBody>
                  <a:tcPr>
                    <a:solidFill>
                      <a:schemeClr val="tx2">
                        <a:lumMod val="20000"/>
                        <a:lumOff val="80000"/>
                      </a:schemeClr>
                    </a:solidFill>
                  </a:tcPr>
                </a:tc>
                <a:tc>
                  <a:txBody>
                    <a:bodyPr/>
                    <a:lstStyle/>
                    <a:p>
                      <a:pPr algn="ctr"/>
                      <a:r>
                        <a:rPr kumimoji="1" lang="ja-JP" altLang="en-US" sz="1050" b="1" dirty="0">
                          <a:solidFill>
                            <a:schemeClr val="tx1"/>
                          </a:solidFill>
                          <a:latin typeface="+mn-ea"/>
                          <a:ea typeface="+mn-ea"/>
                        </a:rPr>
                        <a:t>番組名</a:t>
                      </a:r>
                    </a:p>
                  </a:txBody>
                  <a:tcPr>
                    <a:solidFill>
                      <a:schemeClr val="tx2">
                        <a:lumMod val="20000"/>
                        <a:lumOff val="80000"/>
                      </a:schemeClr>
                    </a:solidFill>
                  </a:tcPr>
                </a:tc>
                <a:tc>
                  <a:txBody>
                    <a:bodyPr/>
                    <a:lstStyle/>
                    <a:p>
                      <a:pPr algn="ctr"/>
                      <a:r>
                        <a:rPr kumimoji="1" lang="ja-JP" altLang="en-US" sz="1050" b="1" dirty="0">
                          <a:solidFill>
                            <a:schemeClr val="tx1"/>
                          </a:solidFill>
                          <a:latin typeface="+mn-ea"/>
                          <a:ea typeface="+mn-ea"/>
                        </a:rPr>
                        <a:t>放送内容</a:t>
                      </a:r>
                    </a:p>
                  </a:txBody>
                  <a:tcPr>
                    <a:solidFill>
                      <a:schemeClr val="tx2">
                        <a:lumMod val="20000"/>
                        <a:lumOff val="80000"/>
                      </a:schemeClr>
                    </a:solidFill>
                  </a:tcPr>
                </a:tc>
                <a:tc>
                  <a:txBody>
                    <a:bodyPr/>
                    <a:lstStyle/>
                    <a:p>
                      <a:pPr algn="ctr"/>
                      <a:r>
                        <a:rPr kumimoji="1" lang="ja-JP" altLang="en-US" sz="1050" b="1" dirty="0">
                          <a:solidFill>
                            <a:schemeClr val="tx1"/>
                          </a:solidFill>
                          <a:latin typeface="+mn-ea"/>
                          <a:ea typeface="+mn-ea"/>
                        </a:rPr>
                        <a:t>放送回数</a:t>
                      </a:r>
                    </a:p>
                  </a:txBody>
                  <a:tcPr>
                    <a:solidFill>
                      <a:schemeClr val="tx2">
                        <a:lumMod val="20000"/>
                        <a:lumOff val="80000"/>
                      </a:schemeClr>
                    </a:solidFill>
                  </a:tcPr>
                </a:tc>
                <a:extLst>
                  <a:ext uri="{0D108BD9-81ED-4DB2-BD59-A6C34878D82A}">
                    <a16:rowId xmlns:a16="http://schemas.microsoft.com/office/drawing/2014/main" val="1353723429"/>
                  </a:ext>
                </a:extLst>
              </a:tr>
              <a:tr h="432641">
                <a:tc>
                  <a:txBody>
                    <a:bodyPr/>
                    <a:lstStyle/>
                    <a:p>
                      <a:r>
                        <a:rPr kumimoji="1" lang="en-US" altLang="ja-JP" sz="1050" dirty="0">
                          <a:solidFill>
                            <a:schemeClr val="tx1"/>
                          </a:solidFill>
                          <a:latin typeface="+mn-ea"/>
                          <a:ea typeface="+mn-ea"/>
                        </a:rPr>
                        <a:t>1</a:t>
                      </a:r>
                    </a:p>
                  </a:txBody>
                  <a:tcPr/>
                </a:tc>
                <a:tc>
                  <a:txBody>
                    <a:bodyPr/>
                    <a:lstStyle/>
                    <a:p>
                      <a:r>
                        <a:rPr kumimoji="1" lang="en-US" altLang="ja-JP" sz="1050" dirty="0" smtClean="0">
                          <a:solidFill>
                            <a:schemeClr val="tx1"/>
                          </a:solidFill>
                          <a:latin typeface="+mn-ea"/>
                          <a:ea typeface="+mn-ea"/>
                        </a:rPr>
                        <a:t>5/14</a:t>
                      </a:r>
                    </a:p>
                  </a:txBody>
                  <a:tcPr/>
                </a:tc>
                <a:tc>
                  <a:txBody>
                    <a:bodyPr/>
                    <a:lstStyle/>
                    <a:p>
                      <a:r>
                        <a:rPr kumimoji="1" lang="ja-JP" altLang="en-US" sz="1050" dirty="0" smtClean="0">
                          <a:solidFill>
                            <a:schemeClr val="tx1"/>
                          </a:solidFill>
                          <a:latin typeface="+mn-ea"/>
                          <a:ea typeface="+mn-ea"/>
                        </a:rPr>
                        <a:t>ＴＶ番組</a:t>
                      </a:r>
                      <a:endParaRPr kumimoji="1" lang="ja-JP" altLang="en-US" sz="1050" dirty="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ちぐ</a:t>
                      </a:r>
                      <a:r>
                        <a:rPr kumimoji="1" lang="ja-JP" altLang="en-US" sz="1050" dirty="0" err="1" smtClean="0">
                          <a:solidFill>
                            <a:schemeClr val="tx1"/>
                          </a:solidFill>
                          <a:latin typeface="+mn-ea"/>
                          <a:ea typeface="+mn-ea"/>
                        </a:rPr>
                        <a:t>まや</a:t>
                      </a:r>
                      <a:r>
                        <a:rPr kumimoji="1" lang="ja-JP" altLang="en-US" sz="1050" dirty="0" smtClean="0">
                          <a:solidFill>
                            <a:schemeClr val="tx1"/>
                          </a:solidFill>
                          <a:latin typeface="+mn-ea"/>
                          <a:ea typeface="+mn-ea"/>
                        </a:rPr>
                        <a:t>家族</a:t>
                      </a:r>
                      <a:r>
                        <a:rPr kumimoji="1" lang="en-US" altLang="ja-JP" sz="1050" dirty="0" smtClean="0">
                          <a:solidFill>
                            <a:schemeClr val="tx1"/>
                          </a:solidFill>
                          <a:latin typeface="+mn-ea"/>
                          <a:ea typeface="+mn-ea"/>
                        </a:rPr>
                        <a:t>plus²</a:t>
                      </a:r>
                      <a:endParaRPr kumimoji="1" lang="ja-JP" altLang="en-US" sz="1050" dirty="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日本財団と東京大学が海洋プラスチックごみについての研究成果を発表する記者会見について</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1</a:t>
                      </a:r>
                      <a:r>
                        <a:rPr kumimoji="1" lang="ja-JP" altLang="en-US" sz="1050" dirty="0" smtClean="0">
                          <a:solidFill>
                            <a:schemeClr val="tx1"/>
                          </a:solidFill>
                          <a:latin typeface="+mn-ea"/>
                          <a:ea typeface="+mn-ea"/>
                        </a:rPr>
                        <a:t>回</a:t>
                      </a:r>
                      <a:endParaRPr kumimoji="1" lang="en-US" altLang="ja-JP" sz="1050" dirty="0" smtClean="0">
                        <a:solidFill>
                          <a:schemeClr val="tx1"/>
                        </a:solidFill>
                        <a:latin typeface="+mn-ea"/>
                        <a:ea typeface="+mn-ea"/>
                      </a:endParaRPr>
                    </a:p>
                  </a:txBody>
                  <a:tcPr/>
                </a:tc>
                <a:extLst>
                  <a:ext uri="{0D108BD9-81ED-4DB2-BD59-A6C34878D82A}">
                    <a16:rowId xmlns:a16="http://schemas.microsoft.com/office/drawing/2014/main" val="2305160506"/>
                  </a:ext>
                </a:extLst>
              </a:tr>
              <a:tr h="432641">
                <a:tc>
                  <a:txBody>
                    <a:bodyPr/>
                    <a:lstStyle/>
                    <a:p>
                      <a:r>
                        <a:rPr kumimoji="1" lang="en-US" altLang="ja-JP" sz="1050" dirty="0">
                          <a:solidFill>
                            <a:schemeClr val="tx1"/>
                          </a:solidFill>
                          <a:latin typeface="+mn-ea"/>
                          <a:ea typeface="+mn-ea"/>
                        </a:rPr>
                        <a:t>2</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6/7</a:t>
                      </a:r>
                      <a:endParaRPr kumimoji="1" lang="ja-JP" altLang="en-US" sz="1050" dirty="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ＴＶ報道</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mix1</a:t>
                      </a:r>
                      <a:r>
                        <a:rPr kumimoji="1" lang="ja-JP" altLang="en-US" sz="1050" dirty="0" smtClean="0">
                          <a:solidFill>
                            <a:schemeClr val="tx1"/>
                          </a:solidFill>
                          <a:latin typeface="+mn-ea"/>
                          <a:ea typeface="+mn-ea"/>
                        </a:rPr>
                        <a:t>部</a:t>
                      </a:r>
                      <a:endParaRPr kumimoji="1" lang="ja-JP" altLang="en-US" sz="1050" dirty="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児童と地域の大人が共同でごみ拾いを実施する「小郡地区連携ごみ</a:t>
                      </a:r>
                      <a:r>
                        <a:rPr kumimoji="1" lang="en-US" altLang="ja-JP" sz="1050" dirty="0" smtClean="0">
                          <a:solidFill>
                            <a:schemeClr val="tx1"/>
                          </a:solidFill>
                          <a:latin typeface="+mn-ea"/>
                          <a:ea typeface="+mn-ea"/>
                        </a:rPr>
                        <a:t>0</a:t>
                      </a:r>
                      <a:r>
                        <a:rPr kumimoji="1" lang="ja-JP" altLang="en-US" sz="1050" dirty="0" smtClean="0">
                          <a:solidFill>
                            <a:schemeClr val="tx1"/>
                          </a:solidFill>
                          <a:latin typeface="+mn-ea"/>
                          <a:ea typeface="+mn-ea"/>
                        </a:rPr>
                        <a:t>大作戦」の様子について</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1</a:t>
                      </a:r>
                      <a:r>
                        <a:rPr kumimoji="1" lang="ja-JP" altLang="en-US" sz="1050" dirty="0" smtClean="0">
                          <a:solidFill>
                            <a:schemeClr val="tx1"/>
                          </a:solidFill>
                          <a:latin typeface="+mn-ea"/>
                          <a:ea typeface="+mn-ea"/>
                        </a:rPr>
                        <a:t>回</a:t>
                      </a:r>
                      <a:endParaRPr kumimoji="1" lang="ja-JP" altLang="en-US" sz="1050" dirty="0">
                        <a:solidFill>
                          <a:schemeClr val="tx1"/>
                        </a:solidFill>
                        <a:latin typeface="+mn-ea"/>
                        <a:ea typeface="+mn-ea"/>
                      </a:endParaRPr>
                    </a:p>
                  </a:txBody>
                  <a:tcPr/>
                </a:tc>
                <a:extLst>
                  <a:ext uri="{0D108BD9-81ED-4DB2-BD59-A6C34878D82A}">
                    <a16:rowId xmlns:a16="http://schemas.microsoft.com/office/drawing/2014/main" val="1400308878"/>
                  </a:ext>
                </a:extLst>
              </a:tr>
              <a:tr h="432641">
                <a:tc>
                  <a:txBody>
                    <a:bodyPr/>
                    <a:lstStyle/>
                    <a:p>
                      <a:r>
                        <a:rPr kumimoji="1" lang="en-US" altLang="ja-JP" sz="1050" dirty="0">
                          <a:solidFill>
                            <a:schemeClr val="tx1"/>
                          </a:solidFill>
                          <a:latin typeface="+mn-ea"/>
                          <a:ea typeface="+mn-ea"/>
                        </a:rPr>
                        <a:t>3</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6/20</a:t>
                      </a:r>
                    </a:p>
                  </a:txBody>
                  <a:tcPr/>
                </a:tc>
                <a:tc>
                  <a:txBody>
                    <a:bodyPr/>
                    <a:lstStyle/>
                    <a:p>
                      <a:r>
                        <a:rPr kumimoji="1" lang="ja-JP" altLang="en-US" sz="1050" dirty="0" smtClean="0">
                          <a:solidFill>
                            <a:schemeClr val="tx1"/>
                          </a:solidFill>
                          <a:latin typeface="+mn-ea"/>
                          <a:ea typeface="+mn-ea"/>
                        </a:rPr>
                        <a:t>ＴＶ番組</a:t>
                      </a:r>
                      <a:endParaRPr kumimoji="1" lang="ja-JP" altLang="en-US" sz="1050" dirty="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ｔｙｓインフォメーション</a:t>
                      </a:r>
                      <a:endParaRPr kumimoji="1" lang="en-US" altLang="ja-JP" sz="1050" dirty="0" smtClean="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海ごみゼロウィークキックオフ「コスプレ</a:t>
                      </a:r>
                      <a:r>
                        <a:rPr kumimoji="1" lang="en-US" altLang="ja-JP" sz="1050" dirty="0" smtClean="0">
                          <a:solidFill>
                            <a:schemeClr val="tx1"/>
                          </a:solidFill>
                          <a:latin typeface="+mn-ea"/>
                          <a:ea typeface="+mn-ea"/>
                        </a:rPr>
                        <a:t>de</a:t>
                      </a:r>
                      <a:r>
                        <a:rPr kumimoji="1" lang="ja-JP" altLang="en-US" sz="1050" dirty="0" smtClean="0">
                          <a:solidFill>
                            <a:schemeClr val="tx1"/>
                          </a:solidFill>
                          <a:latin typeface="+mn-ea"/>
                          <a:ea typeface="+mn-ea"/>
                        </a:rPr>
                        <a:t>海ごみゼロ大作戦」について</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1</a:t>
                      </a:r>
                      <a:r>
                        <a:rPr kumimoji="1" lang="ja-JP" altLang="en-US" sz="1050" dirty="0" smtClean="0">
                          <a:solidFill>
                            <a:schemeClr val="tx1"/>
                          </a:solidFill>
                          <a:latin typeface="+mn-ea"/>
                          <a:ea typeface="+mn-ea"/>
                        </a:rPr>
                        <a:t>回</a:t>
                      </a:r>
                      <a:endParaRPr kumimoji="1" lang="ja-JP" altLang="en-US" sz="1050" dirty="0">
                        <a:solidFill>
                          <a:schemeClr val="tx1"/>
                        </a:solidFill>
                        <a:latin typeface="+mn-ea"/>
                        <a:ea typeface="+mn-ea"/>
                      </a:endParaRPr>
                    </a:p>
                  </a:txBody>
                  <a:tcPr/>
                </a:tc>
                <a:extLst>
                  <a:ext uri="{0D108BD9-81ED-4DB2-BD59-A6C34878D82A}">
                    <a16:rowId xmlns:a16="http://schemas.microsoft.com/office/drawing/2014/main" val="1471606656"/>
                  </a:ext>
                </a:extLst>
              </a:tr>
              <a:tr h="432641">
                <a:tc>
                  <a:txBody>
                    <a:bodyPr/>
                    <a:lstStyle/>
                    <a:p>
                      <a:r>
                        <a:rPr kumimoji="1" lang="en-US" altLang="ja-JP" sz="1050" dirty="0">
                          <a:solidFill>
                            <a:schemeClr val="tx1"/>
                          </a:solidFill>
                          <a:latin typeface="+mn-ea"/>
                          <a:ea typeface="+mn-ea"/>
                        </a:rPr>
                        <a:t>4</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6/26</a:t>
                      </a:r>
                      <a:endParaRPr kumimoji="1" lang="ja-JP" altLang="en-US" sz="1050" dirty="0">
                        <a:solidFill>
                          <a:schemeClr val="tx1"/>
                        </a:solidFill>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n-ea"/>
                          <a:ea typeface="+mn-ea"/>
                        </a:rPr>
                        <a:t>ＴＶ報道</a:t>
                      </a:r>
                    </a:p>
                  </a:txBody>
                  <a:tcPr/>
                </a:tc>
                <a:tc>
                  <a:txBody>
                    <a:bodyPr/>
                    <a:lstStyle/>
                    <a:p>
                      <a:r>
                        <a:rPr kumimoji="1" lang="ja-JP" altLang="en-US" sz="1050" dirty="0" smtClean="0">
                          <a:solidFill>
                            <a:schemeClr val="tx1"/>
                          </a:solidFill>
                          <a:latin typeface="+mn-ea"/>
                          <a:ea typeface="+mn-ea"/>
                        </a:rPr>
                        <a:t>ｔｙｓ夕ニュース（日）</a:t>
                      </a:r>
                    </a:p>
                    <a:p>
                      <a:r>
                        <a:rPr kumimoji="1" lang="ja-JP" altLang="en-US" sz="1050" dirty="0" smtClean="0">
                          <a:solidFill>
                            <a:schemeClr val="tx1"/>
                          </a:solidFill>
                          <a:latin typeface="+mn-ea"/>
                          <a:ea typeface="+mn-ea"/>
                        </a:rPr>
                        <a:t>ｔｙｓ夜ニュース（日）</a:t>
                      </a:r>
                      <a:endParaRPr kumimoji="1" lang="ja-JP" altLang="en-US" sz="1050" dirty="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「海ごみゼロ！ロボットビーチクリーン」の活動の様子について</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2</a:t>
                      </a:r>
                      <a:r>
                        <a:rPr kumimoji="1" lang="ja-JP" altLang="en-US" sz="1050" dirty="0" smtClean="0">
                          <a:solidFill>
                            <a:schemeClr val="tx1"/>
                          </a:solidFill>
                          <a:latin typeface="+mn-ea"/>
                          <a:ea typeface="+mn-ea"/>
                        </a:rPr>
                        <a:t>回</a:t>
                      </a:r>
                      <a:endParaRPr kumimoji="1" lang="ja-JP" altLang="en-US" sz="1050" dirty="0">
                        <a:solidFill>
                          <a:schemeClr val="tx1"/>
                        </a:solidFill>
                        <a:latin typeface="+mn-ea"/>
                        <a:ea typeface="+mn-ea"/>
                      </a:endParaRPr>
                    </a:p>
                  </a:txBody>
                  <a:tcPr/>
                </a:tc>
                <a:extLst>
                  <a:ext uri="{0D108BD9-81ED-4DB2-BD59-A6C34878D82A}">
                    <a16:rowId xmlns:a16="http://schemas.microsoft.com/office/drawing/2014/main" val="2541985301"/>
                  </a:ext>
                </a:extLst>
              </a:tr>
              <a:tr h="432641">
                <a:tc>
                  <a:txBody>
                    <a:bodyPr/>
                    <a:lstStyle/>
                    <a:p>
                      <a:r>
                        <a:rPr kumimoji="1" lang="en-US" altLang="ja-JP" sz="1050" dirty="0">
                          <a:solidFill>
                            <a:schemeClr val="tx1"/>
                          </a:solidFill>
                          <a:latin typeface="+mn-ea"/>
                          <a:ea typeface="+mn-ea"/>
                        </a:rPr>
                        <a:t>5</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7/3</a:t>
                      </a:r>
                      <a:endParaRPr kumimoji="1" lang="ja-JP" altLang="en-US" sz="1050" dirty="0">
                        <a:solidFill>
                          <a:schemeClr val="tx1"/>
                        </a:solidFill>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n-ea"/>
                          <a:ea typeface="+mn-ea"/>
                        </a:rPr>
                        <a:t>ＴＶ報道</a:t>
                      </a:r>
                    </a:p>
                  </a:txBody>
                  <a:tcPr/>
                </a:tc>
                <a:tc>
                  <a:txBody>
                    <a:bodyPr/>
                    <a:lstStyle/>
                    <a:p>
                      <a:r>
                        <a:rPr kumimoji="1" lang="ja-JP" altLang="en-US" sz="1050" dirty="0" smtClean="0">
                          <a:solidFill>
                            <a:schemeClr val="tx1"/>
                          </a:solidFill>
                          <a:latin typeface="+mn-ea"/>
                          <a:ea typeface="+mn-ea"/>
                        </a:rPr>
                        <a:t>ｔｙｓ夕ニュース（日）</a:t>
                      </a:r>
                    </a:p>
                    <a:p>
                      <a:r>
                        <a:rPr kumimoji="1" lang="ja-JP" altLang="en-US" sz="1050" dirty="0" smtClean="0">
                          <a:solidFill>
                            <a:schemeClr val="tx1"/>
                          </a:solidFill>
                          <a:latin typeface="+mn-ea"/>
                          <a:ea typeface="+mn-ea"/>
                        </a:rPr>
                        <a:t>ｔｙｓ夜ニュース（日）</a:t>
                      </a:r>
                      <a:endParaRPr kumimoji="1" lang="ja-JP" altLang="en-US" sz="1050" dirty="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「長門市海岸清掃の日」の活動の様子について</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2</a:t>
                      </a:r>
                      <a:r>
                        <a:rPr kumimoji="1" lang="ja-JP" altLang="en-US" sz="1050" dirty="0" smtClean="0">
                          <a:solidFill>
                            <a:schemeClr val="tx1"/>
                          </a:solidFill>
                          <a:latin typeface="+mn-ea"/>
                          <a:ea typeface="+mn-ea"/>
                        </a:rPr>
                        <a:t>回</a:t>
                      </a:r>
                      <a:endParaRPr kumimoji="1" lang="ja-JP" altLang="en-US" sz="1050" dirty="0">
                        <a:solidFill>
                          <a:schemeClr val="tx1"/>
                        </a:solidFill>
                        <a:latin typeface="+mn-ea"/>
                        <a:ea typeface="+mn-ea"/>
                      </a:endParaRPr>
                    </a:p>
                  </a:txBody>
                  <a:tcPr/>
                </a:tc>
                <a:extLst>
                  <a:ext uri="{0D108BD9-81ED-4DB2-BD59-A6C34878D82A}">
                    <a16:rowId xmlns:a16="http://schemas.microsoft.com/office/drawing/2014/main" val="1485506732"/>
                  </a:ext>
                </a:extLst>
              </a:tr>
              <a:tr h="432641">
                <a:tc>
                  <a:txBody>
                    <a:bodyPr/>
                    <a:lstStyle/>
                    <a:p>
                      <a:r>
                        <a:rPr lang="en-US" altLang="ja-JP" sz="1050" dirty="0" smtClean="0">
                          <a:solidFill>
                            <a:schemeClr val="tx1"/>
                          </a:solidFill>
                        </a:rPr>
                        <a:t>6</a:t>
                      </a:r>
                    </a:p>
                    <a:p>
                      <a:endParaRPr lang="ja-JP" altLang="en-US" sz="1050" dirty="0">
                        <a:solidFill>
                          <a:schemeClr val="tx1"/>
                        </a:solidFill>
                      </a:endParaRPr>
                    </a:p>
                  </a:txBody>
                  <a:tcPr/>
                </a:tc>
                <a:tc>
                  <a:txBody>
                    <a:bodyPr/>
                    <a:lstStyle/>
                    <a:p>
                      <a:r>
                        <a:rPr kumimoji="1" lang="en-US" altLang="ja-JP" sz="1050" dirty="0" smtClean="0">
                          <a:solidFill>
                            <a:schemeClr val="tx1"/>
                          </a:solidFill>
                          <a:latin typeface="+mn-ea"/>
                          <a:ea typeface="+mn-ea"/>
                        </a:rPr>
                        <a:t>11/4</a:t>
                      </a:r>
                      <a:endParaRPr kumimoji="1" lang="ja-JP" altLang="en-US" sz="1050" dirty="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ＴＶ番組</a:t>
                      </a:r>
                      <a:endParaRPr kumimoji="1" lang="ja-JP" altLang="en-US" sz="1050" dirty="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ｔｙｓインフォメーション</a:t>
                      </a:r>
                      <a:endParaRPr kumimoji="1" lang="en-US" altLang="ja-JP" sz="1050" dirty="0" smtClean="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海ごみゼロウィークキックオフ「コスプレ</a:t>
                      </a:r>
                      <a:r>
                        <a:rPr kumimoji="1" lang="en-US" altLang="ja-JP" sz="1050" dirty="0" smtClean="0">
                          <a:solidFill>
                            <a:schemeClr val="tx1"/>
                          </a:solidFill>
                          <a:latin typeface="+mn-ea"/>
                          <a:ea typeface="+mn-ea"/>
                        </a:rPr>
                        <a:t>de</a:t>
                      </a:r>
                      <a:r>
                        <a:rPr kumimoji="1" lang="ja-JP" altLang="en-US" sz="1050" dirty="0" smtClean="0">
                          <a:solidFill>
                            <a:schemeClr val="tx1"/>
                          </a:solidFill>
                          <a:latin typeface="+mn-ea"/>
                          <a:ea typeface="+mn-ea"/>
                        </a:rPr>
                        <a:t>海ごみゼロ大作戦」について</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1</a:t>
                      </a:r>
                      <a:r>
                        <a:rPr kumimoji="1" lang="ja-JP" altLang="en-US" sz="1050" dirty="0" smtClean="0">
                          <a:solidFill>
                            <a:schemeClr val="tx1"/>
                          </a:solidFill>
                          <a:latin typeface="+mn-ea"/>
                          <a:ea typeface="+mn-ea"/>
                        </a:rPr>
                        <a:t>回</a:t>
                      </a:r>
                      <a:endParaRPr kumimoji="1" lang="ja-JP" altLang="en-US" sz="1050" dirty="0">
                        <a:solidFill>
                          <a:schemeClr val="tx1"/>
                        </a:solidFill>
                        <a:latin typeface="+mn-ea"/>
                        <a:ea typeface="+mn-ea"/>
                      </a:endParaRPr>
                    </a:p>
                  </a:txBody>
                  <a:tcPr/>
                </a:tc>
                <a:extLst>
                  <a:ext uri="{0D108BD9-81ED-4DB2-BD59-A6C34878D82A}">
                    <a16:rowId xmlns:a16="http://schemas.microsoft.com/office/drawing/2014/main" val="4066419520"/>
                  </a:ext>
                </a:extLst>
              </a:tr>
              <a:tr h="432641">
                <a:tc>
                  <a:txBody>
                    <a:bodyPr/>
                    <a:lstStyle/>
                    <a:p>
                      <a:r>
                        <a:rPr kumimoji="1" lang="en-US" altLang="ja-JP" sz="1050" dirty="0" smtClean="0">
                          <a:solidFill>
                            <a:schemeClr val="tx1"/>
                          </a:solidFill>
                          <a:latin typeface="+mn-ea"/>
                          <a:ea typeface="+mn-ea"/>
                        </a:rPr>
                        <a:t>7</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11/14</a:t>
                      </a:r>
                      <a:endParaRPr kumimoji="1" lang="ja-JP" altLang="en-US" sz="1050" dirty="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ＴＶ報道</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mix1</a:t>
                      </a:r>
                      <a:r>
                        <a:rPr kumimoji="1" lang="ja-JP" altLang="en-US" sz="1050" dirty="0" smtClean="0">
                          <a:solidFill>
                            <a:schemeClr val="tx1"/>
                          </a:solidFill>
                          <a:latin typeface="+mn-ea"/>
                          <a:ea typeface="+mn-ea"/>
                        </a:rPr>
                        <a:t>部</a:t>
                      </a:r>
                      <a:endParaRPr kumimoji="1" lang="ja-JP" altLang="en-US" sz="1050" dirty="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宇部市に設置した拾い箱のお披露目とビーチクリーン活動の様子について</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1</a:t>
                      </a:r>
                      <a:r>
                        <a:rPr kumimoji="1" lang="ja-JP" altLang="en-US" sz="1050" dirty="0" smtClean="0">
                          <a:solidFill>
                            <a:schemeClr val="tx1"/>
                          </a:solidFill>
                          <a:latin typeface="+mn-ea"/>
                          <a:ea typeface="+mn-ea"/>
                        </a:rPr>
                        <a:t>回</a:t>
                      </a:r>
                      <a:endParaRPr kumimoji="1" lang="ja-JP" altLang="en-US" sz="1050" dirty="0">
                        <a:solidFill>
                          <a:schemeClr val="tx1"/>
                        </a:solidFill>
                        <a:latin typeface="+mn-ea"/>
                        <a:ea typeface="+mn-ea"/>
                      </a:endParaRPr>
                    </a:p>
                  </a:txBody>
                  <a:tcPr/>
                </a:tc>
                <a:extLst>
                  <a:ext uri="{0D108BD9-81ED-4DB2-BD59-A6C34878D82A}">
                    <a16:rowId xmlns:a16="http://schemas.microsoft.com/office/drawing/2014/main" val="1590721179"/>
                  </a:ext>
                </a:extLst>
              </a:tr>
              <a:tr h="432641">
                <a:tc>
                  <a:txBody>
                    <a:bodyPr/>
                    <a:lstStyle/>
                    <a:p>
                      <a:r>
                        <a:rPr kumimoji="1" lang="en-US" altLang="ja-JP" sz="1050" dirty="0" smtClean="0">
                          <a:solidFill>
                            <a:schemeClr val="tx1"/>
                          </a:solidFill>
                          <a:latin typeface="+mn-ea"/>
                          <a:ea typeface="+mn-ea"/>
                        </a:rPr>
                        <a:t>8</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11/14</a:t>
                      </a:r>
                      <a:endParaRPr kumimoji="1" lang="ja-JP" altLang="en-US" sz="1050" dirty="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ＴＶ報道</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mix1</a:t>
                      </a:r>
                      <a:r>
                        <a:rPr kumimoji="1" lang="ja-JP" altLang="en-US" sz="1050" dirty="0" smtClean="0">
                          <a:solidFill>
                            <a:schemeClr val="tx1"/>
                          </a:solidFill>
                          <a:latin typeface="+mn-ea"/>
                          <a:ea typeface="+mn-ea"/>
                        </a:rPr>
                        <a:t>部</a:t>
                      </a:r>
                      <a:endParaRPr kumimoji="1" lang="ja-JP" altLang="en-US" sz="1050" dirty="0">
                        <a:solidFill>
                          <a:schemeClr val="tx1"/>
                        </a:solidFill>
                        <a:latin typeface="+mn-ea"/>
                        <a:ea typeface="+mn-ea"/>
                      </a:endParaRPr>
                    </a:p>
                  </a:txBody>
                  <a:tcPr/>
                </a:tc>
                <a:tc>
                  <a:txBody>
                    <a:bodyPr/>
                    <a:lstStyle/>
                    <a:p>
                      <a:r>
                        <a:rPr kumimoji="1" lang="ja-JP" altLang="en-US" sz="1050" dirty="0" smtClean="0">
                          <a:solidFill>
                            <a:schemeClr val="tx1"/>
                          </a:solidFill>
                          <a:latin typeface="+mn-ea"/>
                          <a:ea typeface="+mn-ea"/>
                        </a:rPr>
                        <a:t>高校生と海ごみ削減に向けた解決策を考える特別授業の様子について</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1</a:t>
                      </a:r>
                      <a:r>
                        <a:rPr kumimoji="1" lang="ja-JP" altLang="en-US" sz="1050" dirty="0" smtClean="0">
                          <a:solidFill>
                            <a:schemeClr val="tx1"/>
                          </a:solidFill>
                          <a:latin typeface="+mn-ea"/>
                          <a:ea typeface="+mn-ea"/>
                        </a:rPr>
                        <a:t>回</a:t>
                      </a:r>
                      <a:endParaRPr kumimoji="1" lang="ja-JP" altLang="en-US" sz="1050" dirty="0">
                        <a:solidFill>
                          <a:schemeClr val="tx1"/>
                        </a:solidFill>
                        <a:latin typeface="+mn-ea"/>
                        <a:ea typeface="+mn-ea"/>
                      </a:endParaRPr>
                    </a:p>
                  </a:txBody>
                  <a:tcPr/>
                </a:tc>
                <a:extLst>
                  <a:ext uri="{0D108BD9-81ED-4DB2-BD59-A6C34878D82A}">
                    <a16:rowId xmlns:a16="http://schemas.microsoft.com/office/drawing/2014/main" val="3559079293"/>
                  </a:ext>
                </a:extLst>
              </a:tr>
              <a:tr h="432641">
                <a:tc>
                  <a:txBody>
                    <a:bodyPr/>
                    <a:lstStyle/>
                    <a:p>
                      <a:r>
                        <a:rPr kumimoji="1" lang="en-US" altLang="ja-JP" sz="1050" dirty="0" smtClean="0">
                          <a:solidFill>
                            <a:schemeClr val="tx1"/>
                          </a:solidFill>
                          <a:latin typeface="+mn-ea"/>
                          <a:ea typeface="+mn-ea"/>
                        </a:rPr>
                        <a:t>9</a:t>
                      </a:r>
                      <a:endParaRPr kumimoji="1" lang="ja-JP" altLang="en-US" sz="1050" dirty="0">
                        <a:solidFill>
                          <a:schemeClr val="tx1"/>
                        </a:solidFill>
                        <a:latin typeface="+mn-ea"/>
                        <a:ea typeface="+mn-ea"/>
                      </a:endParaRPr>
                    </a:p>
                  </a:txBody>
                  <a:tcPr/>
                </a:tc>
                <a:tc>
                  <a:txBody>
                    <a:bodyPr/>
                    <a:lstStyle/>
                    <a:p>
                      <a:r>
                        <a:rPr kumimoji="1" lang="en-US" altLang="ja-JP" sz="1050" dirty="0" smtClean="0">
                          <a:solidFill>
                            <a:schemeClr val="tx1"/>
                          </a:solidFill>
                          <a:latin typeface="+mn-ea"/>
                          <a:ea typeface="+mn-ea"/>
                        </a:rPr>
                        <a:t>2/23</a:t>
                      </a:r>
                    </a:p>
                  </a:txBody>
                  <a:tcPr/>
                </a:tc>
                <a:tc>
                  <a:txBody>
                    <a:bodyPr/>
                    <a:lstStyle/>
                    <a:p>
                      <a:r>
                        <a:rPr kumimoji="1" lang="ja-JP" altLang="en-US" sz="1050" dirty="0" smtClean="0">
                          <a:solidFill>
                            <a:schemeClr val="tx1"/>
                          </a:solidFill>
                          <a:latin typeface="+mn-ea"/>
                          <a:ea typeface="+mn-ea"/>
                        </a:rPr>
                        <a:t>ＴＶ番組</a:t>
                      </a:r>
                      <a:endParaRPr kumimoji="1" lang="ja-JP" altLang="en-US" sz="1050" dirty="0">
                        <a:solidFill>
                          <a:schemeClr val="tx1"/>
                        </a:solidFill>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n-ea"/>
                          <a:ea typeface="+mn-ea"/>
                        </a:rPr>
                        <a:t>特別番組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n-ea"/>
                          <a:ea typeface="+mn-ea"/>
                        </a:rPr>
                        <a:t>海洋ごみ削減に向けた問題解決策を山口県内の高校生と一緒に考える特別授業を開催。拾い箱の設置とビーチクリーンを行い、「海ごみゼロ」に向けたアクションを起こした。また、周防大島町でロボットビーチクリーンも開催し、参加した子どもたちが未来のビーチクリーンの形を模索した。その活動をまとめた特別番組。</a:t>
                      </a:r>
                    </a:p>
                  </a:txBody>
                  <a:tcPr/>
                </a:tc>
                <a:tc>
                  <a:txBody>
                    <a:bodyPr/>
                    <a:lstStyle/>
                    <a:p>
                      <a:r>
                        <a:rPr kumimoji="1" lang="en-US" altLang="ja-JP" sz="1050" dirty="0" smtClean="0">
                          <a:solidFill>
                            <a:schemeClr val="tx1"/>
                          </a:solidFill>
                          <a:latin typeface="+mn-ea"/>
                          <a:ea typeface="+mn-ea"/>
                        </a:rPr>
                        <a:t>1</a:t>
                      </a:r>
                      <a:r>
                        <a:rPr kumimoji="1" lang="ja-JP" altLang="en-US" sz="1050" dirty="0" smtClean="0">
                          <a:solidFill>
                            <a:schemeClr val="tx1"/>
                          </a:solidFill>
                          <a:latin typeface="+mn-ea"/>
                          <a:ea typeface="+mn-ea"/>
                        </a:rPr>
                        <a:t>回</a:t>
                      </a:r>
                      <a:endParaRPr kumimoji="1" lang="ja-JP" altLang="en-US" sz="1050" dirty="0">
                        <a:solidFill>
                          <a:schemeClr val="tx1"/>
                        </a:solidFill>
                        <a:latin typeface="+mn-ea"/>
                        <a:ea typeface="+mn-ea"/>
                      </a:endParaRPr>
                    </a:p>
                  </a:txBody>
                  <a:tcPr/>
                </a:tc>
                <a:extLst>
                  <a:ext uri="{0D108BD9-81ED-4DB2-BD59-A6C34878D82A}">
                    <a16:rowId xmlns:a16="http://schemas.microsoft.com/office/drawing/2014/main" val="1673742081"/>
                  </a:ext>
                </a:extLst>
              </a:tr>
            </a:tbl>
          </a:graphicData>
        </a:graphic>
      </p:graphicFrame>
      <p:graphicFrame>
        <p:nvGraphicFramePr>
          <p:cNvPr id="3" name="表 2">
            <a:extLst>
              <a:ext uri="{FF2B5EF4-FFF2-40B4-BE49-F238E27FC236}">
                <a16:creationId xmlns:a16="http://schemas.microsoft.com/office/drawing/2014/main" id="{54796D2A-DCA9-403C-9104-AEE99485E8A0}"/>
              </a:ext>
            </a:extLst>
          </p:cNvPr>
          <p:cNvGraphicFramePr>
            <a:graphicFrameLocks noGrp="1"/>
          </p:cNvGraphicFramePr>
          <p:nvPr>
            <p:extLst>
              <p:ext uri="{D42A27DB-BD31-4B8C-83A1-F6EECF244321}">
                <p14:modId xmlns:p14="http://schemas.microsoft.com/office/powerpoint/2010/main" val="1608651560"/>
              </p:ext>
            </p:extLst>
          </p:nvPr>
        </p:nvGraphicFramePr>
        <p:xfrm>
          <a:off x="260647" y="1570176"/>
          <a:ext cx="4824537" cy="1014880"/>
        </p:xfrm>
        <a:graphic>
          <a:graphicData uri="http://schemas.openxmlformats.org/drawingml/2006/table">
            <a:tbl>
              <a:tblPr firstRow="1" bandRow="1">
                <a:tableStyleId>{5C22544A-7EE6-4342-B048-85BDC9FD1C3A}</a:tableStyleId>
              </a:tblPr>
              <a:tblGrid>
                <a:gridCol w="1865488">
                  <a:extLst>
                    <a:ext uri="{9D8B030D-6E8A-4147-A177-3AD203B41FA5}">
                      <a16:colId xmlns:a16="http://schemas.microsoft.com/office/drawing/2014/main" val="1741831390"/>
                    </a:ext>
                  </a:extLst>
                </a:gridCol>
                <a:gridCol w="2959049">
                  <a:extLst>
                    <a:ext uri="{9D8B030D-6E8A-4147-A177-3AD203B41FA5}">
                      <a16:colId xmlns:a16="http://schemas.microsoft.com/office/drawing/2014/main" val="1860099702"/>
                    </a:ext>
                  </a:extLst>
                </a:gridCol>
              </a:tblGrid>
              <a:tr h="507440">
                <a:tc>
                  <a:txBody>
                    <a:bodyPr/>
                    <a:lstStyle/>
                    <a:p>
                      <a:pPr algn="l"/>
                      <a:r>
                        <a:rPr kumimoji="1" lang="ja-JP" altLang="en-US" sz="1050" b="0" dirty="0">
                          <a:solidFill>
                            <a:schemeClr val="tx1"/>
                          </a:solidFill>
                          <a:latin typeface="+mn-ea"/>
                          <a:ea typeface="+mn-ea"/>
                        </a:rPr>
                        <a:t>自社での合計制作本数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latin typeface="+mn-ea"/>
                          <a:ea typeface="+mn-ea"/>
                        </a:rPr>
                        <a:t>12</a:t>
                      </a:r>
                      <a:r>
                        <a:rPr kumimoji="1" lang="ja-JP" altLang="en-US" sz="1050" b="0" dirty="0" smtClean="0">
                          <a:solidFill>
                            <a:schemeClr val="tx1"/>
                          </a:solidFill>
                          <a:latin typeface="+mn-ea"/>
                          <a:ea typeface="+mn-ea"/>
                        </a:rPr>
                        <a:t>本</a:t>
                      </a:r>
                      <a:r>
                        <a:rPr kumimoji="1" lang="ja-JP" altLang="en-US" sz="1050" b="0" dirty="0">
                          <a:solidFill>
                            <a:schemeClr val="tx1"/>
                          </a:solidFill>
                          <a:latin typeface="+mn-ea"/>
                          <a:ea typeface="+mn-ea"/>
                        </a:rPr>
                        <a:t>（</a:t>
                      </a:r>
                      <a:r>
                        <a:rPr kumimoji="1" lang="ja-JP" altLang="en-US" sz="1050" b="0" dirty="0" smtClean="0">
                          <a:solidFill>
                            <a:schemeClr val="tx1"/>
                          </a:solidFill>
                          <a:latin typeface="+mn-ea"/>
                          <a:ea typeface="+mn-ea"/>
                        </a:rPr>
                        <a:t>番組</a:t>
                      </a:r>
                      <a:r>
                        <a:rPr kumimoji="1" lang="en-US" altLang="ja-JP" sz="1050" b="0" dirty="0" smtClean="0">
                          <a:solidFill>
                            <a:schemeClr val="tx1"/>
                          </a:solidFill>
                          <a:latin typeface="+mn-ea"/>
                          <a:ea typeface="+mn-ea"/>
                        </a:rPr>
                        <a:t>4</a:t>
                      </a:r>
                      <a:r>
                        <a:rPr kumimoji="1" lang="ja-JP" altLang="en-US" sz="1050" b="0" dirty="0" smtClean="0">
                          <a:solidFill>
                            <a:schemeClr val="tx1"/>
                          </a:solidFill>
                          <a:latin typeface="+mn-ea"/>
                          <a:ea typeface="+mn-ea"/>
                        </a:rPr>
                        <a:t>本</a:t>
                      </a:r>
                      <a:r>
                        <a:rPr kumimoji="1" lang="ja-JP" altLang="en-US" sz="1050" b="0" dirty="0">
                          <a:solidFill>
                            <a:schemeClr val="tx1"/>
                          </a:solidFill>
                          <a:latin typeface="+mn-ea"/>
                          <a:ea typeface="+mn-ea"/>
                        </a:rPr>
                        <a:t>／</a:t>
                      </a:r>
                      <a:r>
                        <a:rPr kumimoji="1" lang="en-US" altLang="ja-JP" sz="1050" b="0" dirty="0" smtClean="0">
                          <a:solidFill>
                            <a:schemeClr val="tx1"/>
                          </a:solidFill>
                          <a:latin typeface="+mn-ea"/>
                          <a:ea typeface="+mn-ea"/>
                        </a:rPr>
                        <a:t>CM5</a:t>
                      </a:r>
                      <a:r>
                        <a:rPr kumimoji="1" lang="ja-JP" altLang="en-US" sz="1050" b="0" dirty="0" smtClean="0">
                          <a:solidFill>
                            <a:schemeClr val="tx1"/>
                          </a:solidFill>
                          <a:latin typeface="+mn-ea"/>
                          <a:ea typeface="+mn-ea"/>
                        </a:rPr>
                        <a:t>本</a:t>
                      </a:r>
                      <a:r>
                        <a:rPr kumimoji="1" lang="ja-JP" altLang="en-US" sz="1050" b="0" dirty="0">
                          <a:solidFill>
                            <a:schemeClr val="tx1"/>
                          </a:solidFill>
                          <a:latin typeface="+mn-ea"/>
                          <a:ea typeface="+mn-ea"/>
                        </a:rPr>
                        <a:t>／</a:t>
                      </a:r>
                      <a:r>
                        <a:rPr kumimoji="1" lang="ja-JP" altLang="en-US" sz="1050" b="0" dirty="0" smtClean="0">
                          <a:solidFill>
                            <a:schemeClr val="tx1"/>
                          </a:solidFill>
                          <a:latin typeface="+mn-ea"/>
                          <a:ea typeface="+mn-ea"/>
                        </a:rPr>
                        <a:t>報道</a:t>
                      </a:r>
                      <a:r>
                        <a:rPr kumimoji="1" lang="en-US" altLang="ja-JP" sz="1050" b="0" dirty="0" smtClean="0">
                          <a:solidFill>
                            <a:schemeClr val="tx1"/>
                          </a:solidFill>
                          <a:latin typeface="+mn-ea"/>
                          <a:ea typeface="+mn-ea"/>
                        </a:rPr>
                        <a:t>5</a:t>
                      </a:r>
                      <a:r>
                        <a:rPr kumimoji="1" lang="ja-JP" altLang="en-US" sz="1050" b="0" dirty="0" smtClean="0">
                          <a:solidFill>
                            <a:schemeClr val="tx1"/>
                          </a:solidFill>
                          <a:latin typeface="+mn-ea"/>
                          <a:ea typeface="+mn-ea"/>
                        </a:rPr>
                        <a:t>本</a:t>
                      </a:r>
                      <a:r>
                        <a:rPr kumimoji="1" lang="ja-JP" altLang="en-US" sz="105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4824075"/>
                  </a:ext>
                </a:extLst>
              </a:tr>
              <a:tr h="507440">
                <a:tc>
                  <a:txBody>
                    <a:bodyPr/>
                    <a:lstStyle/>
                    <a:p>
                      <a:pPr algn="l"/>
                      <a:r>
                        <a:rPr kumimoji="1" lang="ja-JP" altLang="en-US" sz="1050" b="0" dirty="0">
                          <a:solidFill>
                            <a:schemeClr val="tx1"/>
                          </a:solidFill>
                          <a:latin typeface="+mn-ea"/>
                          <a:ea typeface="+mn-ea"/>
                        </a:rPr>
                        <a:t>自社での合計放送回数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latin typeface="+mn-ea"/>
                          <a:ea typeface="+mn-ea"/>
                        </a:rPr>
                        <a:t>1260</a:t>
                      </a:r>
                      <a:r>
                        <a:rPr kumimoji="1" lang="ja-JP" altLang="en-US" sz="1050" b="0" dirty="0" smtClean="0">
                          <a:solidFill>
                            <a:schemeClr val="tx1"/>
                          </a:solidFill>
                          <a:latin typeface="+mn-ea"/>
                          <a:ea typeface="+mn-ea"/>
                        </a:rPr>
                        <a:t>回</a:t>
                      </a:r>
                      <a:r>
                        <a:rPr kumimoji="1" lang="ja-JP" altLang="en-US" sz="1050" b="0" dirty="0">
                          <a:solidFill>
                            <a:schemeClr val="tx1"/>
                          </a:solidFill>
                          <a:latin typeface="+mn-ea"/>
                          <a:ea typeface="+mn-ea"/>
                        </a:rPr>
                        <a:t>（</a:t>
                      </a:r>
                      <a:r>
                        <a:rPr kumimoji="1" lang="ja-JP" altLang="en-US" sz="1050" b="0" dirty="0" smtClean="0">
                          <a:solidFill>
                            <a:schemeClr val="tx1"/>
                          </a:solidFill>
                          <a:latin typeface="+mn-ea"/>
                          <a:ea typeface="+mn-ea"/>
                        </a:rPr>
                        <a:t>番組</a:t>
                      </a:r>
                      <a:r>
                        <a:rPr kumimoji="1" lang="en-US" altLang="ja-JP" sz="1050" b="0" dirty="0" smtClean="0">
                          <a:solidFill>
                            <a:schemeClr val="tx1"/>
                          </a:solidFill>
                          <a:latin typeface="+mn-ea"/>
                          <a:ea typeface="+mn-ea"/>
                        </a:rPr>
                        <a:t>4</a:t>
                      </a:r>
                      <a:r>
                        <a:rPr kumimoji="1" lang="ja-JP" altLang="en-US" sz="1050" b="0" dirty="0" smtClean="0">
                          <a:solidFill>
                            <a:schemeClr val="tx1"/>
                          </a:solidFill>
                          <a:latin typeface="+mn-ea"/>
                          <a:ea typeface="+mn-ea"/>
                        </a:rPr>
                        <a:t>回</a:t>
                      </a:r>
                      <a:r>
                        <a:rPr kumimoji="1" lang="ja-JP" altLang="en-US" sz="1050" b="0" dirty="0">
                          <a:solidFill>
                            <a:schemeClr val="tx1"/>
                          </a:solidFill>
                          <a:latin typeface="+mn-ea"/>
                          <a:ea typeface="+mn-ea"/>
                        </a:rPr>
                        <a:t>／</a:t>
                      </a:r>
                      <a:r>
                        <a:rPr kumimoji="1" lang="en-US" altLang="ja-JP" sz="1050" b="0" dirty="0" smtClean="0">
                          <a:solidFill>
                            <a:schemeClr val="tx1"/>
                          </a:solidFill>
                          <a:latin typeface="+mn-ea"/>
                          <a:ea typeface="+mn-ea"/>
                        </a:rPr>
                        <a:t>CM7</a:t>
                      </a:r>
                      <a:r>
                        <a:rPr kumimoji="1" lang="ja-JP" altLang="en-US" sz="1050" b="0" dirty="0" smtClean="0">
                          <a:solidFill>
                            <a:schemeClr val="tx1"/>
                          </a:solidFill>
                          <a:latin typeface="+mn-ea"/>
                          <a:ea typeface="+mn-ea"/>
                        </a:rPr>
                        <a:t>回</a:t>
                      </a:r>
                      <a:r>
                        <a:rPr kumimoji="1" lang="ja-JP" altLang="en-US" sz="1050" b="0" dirty="0">
                          <a:solidFill>
                            <a:schemeClr val="tx1"/>
                          </a:solidFill>
                          <a:latin typeface="+mn-ea"/>
                          <a:ea typeface="+mn-ea"/>
                        </a:rPr>
                        <a:t>／</a:t>
                      </a:r>
                      <a:r>
                        <a:rPr kumimoji="1" lang="ja-JP" altLang="en-US" sz="1050" b="0" dirty="0" smtClean="0">
                          <a:solidFill>
                            <a:schemeClr val="tx1"/>
                          </a:solidFill>
                          <a:latin typeface="+mn-ea"/>
                          <a:ea typeface="+mn-ea"/>
                        </a:rPr>
                        <a:t>報道</a:t>
                      </a:r>
                      <a:r>
                        <a:rPr kumimoji="1" lang="en-US" altLang="ja-JP" sz="1050" b="0" dirty="0" smtClean="0">
                          <a:solidFill>
                            <a:schemeClr val="tx1"/>
                          </a:solidFill>
                          <a:latin typeface="+mn-ea"/>
                          <a:ea typeface="+mn-ea"/>
                        </a:rPr>
                        <a:t>1249</a:t>
                      </a:r>
                      <a:r>
                        <a:rPr kumimoji="1" lang="ja-JP" altLang="en-US" sz="1050" b="0" dirty="0" smtClean="0">
                          <a:solidFill>
                            <a:schemeClr val="tx1"/>
                          </a:solidFill>
                          <a:latin typeface="+mn-ea"/>
                          <a:ea typeface="+mn-ea"/>
                        </a:rPr>
                        <a:t>回</a:t>
                      </a:r>
                      <a:r>
                        <a:rPr kumimoji="1" lang="ja-JP" altLang="en-US" sz="1050" b="0" dirty="0">
                          <a:solidFill>
                            <a:schemeClr val="tx1"/>
                          </a:solidFill>
                          <a:latin typeface="+mn-ea"/>
                          <a:ea typeface="+mn-ea"/>
                        </a:rPr>
                        <a:t>）</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1768900"/>
                  </a:ext>
                </a:extLst>
              </a:tr>
            </a:tbl>
          </a:graphicData>
        </a:graphic>
      </p:graphicFrame>
      <p:sp>
        <p:nvSpPr>
          <p:cNvPr id="5" name="テキスト ボックス 4">
            <a:extLst>
              <a:ext uri="{FF2B5EF4-FFF2-40B4-BE49-F238E27FC236}">
                <a16:creationId xmlns:a16="http://schemas.microsoft.com/office/drawing/2014/main" id="{66EC30EB-9A30-497E-8C9A-A4C957CF1370}"/>
              </a:ext>
            </a:extLst>
          </p:cNvPr>
          <p:cNvSpPr txBox="1"/>
          <p:nvPr/>
        </p:nvSpPr>
        <p:spPr>
          <a:xfrm>
            <a:off x="404664" y="1054695"/>
            <a:ext cx="1664238" cy="307777"/>
          </a:xfrm>
          <a:prstGeom prst="rect">
            <a:avLst/>
          </a:prstGeom>
          <a:noFill/>
        </p:spPr>
        <p:txBody>
          <a:bodyPr wrap="none" rtlCol="0">
            <a:spAutoFit/>
          </a:bodyPr>
          <a:lstStyle/>
          <a:p>
            <a:r>
              <a:rPr kumimoji="1" lang="ja-JP" altLang="en-US" sz="1400" dirty="0"/>
              <a:t>メディア露出報告書</a:t>
            </a:r>
          </a:p>
        </p:txBody>
      </p:sp>
    </p:spTree>
    <p:extLst>
      <p:ext uri="{BB962C8B-B14F-4D97-AF65-F5344CB8AC3E}">
        <p14:creationId xmlns:p14="http://schemas.microsoft.com/office/powerpoint/2010/main" val="2073790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F07F0D0C-ACD6-479A-9F01-4DE9D9CF72CA}"/>
              </a:ext>
            </a:extLst>
          </p:cNvPr>
          <p:cNvGraphicFramePr>
            <a:graphicFrameLocks noGrp="1"/>
          </p:cNvGraphicFramePr>
          <p:nvPr>
            <p:extLst>
              <p:ext uri="{D42A27DB-BD31-4B8C-83A1-F6EECF244321}">
                <p14:modId xmlns:p14="http://schemas.microsoft.com/office/powerpoint/2010/main" val="646745795"/>
              </p:ext>
            </p:extLst>
          </p:nvPr>
        </p:nvGraphicFramePr>
        <p:xfrm>
          <a:off x="332656" y="1064568"/>
          <a:ext cx="6336703" cy="5820553"/>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3199067813"/>
                    </a:ext>
                  </a:extLst>
                </a:gridCol>
                <a:gridCol w="648072">
                  <a:extLst>
                    <a:ext uri="{9D8B030D-6E8A-4147-A177-3AD203B41FA5}">
                      <a16:colId xmlns:a16="http://schemas.microsoft.com/office/drawing/2014/main" val="3733555840"/>
                    </a:ext>
                  </a:extLst>
                </a:gridCol>
                <a:gridCol w="864096">
                  <a:extLst>
                    <a:ext uri="{9D8B030D-6E8A-4147-A177-3AD203B41FA5}">
                      <a16:colId xmlns:a16="http://schemas.microsoft.com/office/drawing/2014/main" val="659001347"/>
                    </a:ext>
                  </a:extLst>
                </a:gridCol>
                <a:gridCol w="1296144">
                  <a:extLst>
                    <a:ext uri="{9D8B030D-6E8A-4147-A177-3AD203B41FA5}">
                      <a16:colId xmlns:a16="http://schemas.microsoft.com/office/drawing/2014/main" val="3001805540"/>
                    </a:ext>
                  </a:extLst>
                </a:gridCol>
                <a:gridCol w="2448272">
                  <a:extLst>
                    <a:ext uri="{9D8B030D-6E8A-4147-A177-3AD203B41FA5}">
                      <a16:colId xmlns:a16="http://schemas.microsoft.com/office/drawing/2014/main" val="3291291980"/>
                    </a:ext>
                  </a:extLst>
                </a:gridCol>
                <a:gridCol w="720079">
                  <a:extLst>
                    <a:ext uri="{9D8B030D-6E8A-4147-A177-3AD203B41FA5}">
                      <a16:colId xmlns:a16="http://schemas.microsoft.com/office/drawing/2014/main" val="1101126806"/>
                    </a:ext>
                  </a:extLst>
                </a:gridCol>
              </a:tblGrid>
              <a:tr h="351143">
                <a:tc>
                  <a:txBody>
                    <a:bodyPr/>
                    <a:lstStyle/>
                    <a:p>
                      <a:pPr algn="ctr"/>
                      <a:r>
                        <a:rPr kumimoji="1" lang="ja-JP" altLang="en-US" sz="1050" b="1" dirty="0">
                          <a:latin typeface="+mn-ea"/>
                          <a:ea typeface="+mn-ea"/>
                        </a:rPr>
                        <a:t>№</a:t>
                      </a:r>
                    </a:p>
                  </a:txBody>
                  <a:tcPr>
                    <a:solidFill>
                      <a:schemeClr val="tx2">
                        <a:lumMod val="20000"/>
                        <a:lumOff val="80000"/>
                      </a:schemeClr>
                    </a:solidFill>
                  </a:tcPr>
                </a:tc>
                <a:tc>
                  <a:txBody>
                    <a:bodyPr/>
                    <a:lstStyle/>
                    <a:p>
                      <a:pPr algn="ctr"/>
                      <a:r>
                        <a:rPr kumimoji="1" lang="ja-JP" altLang="en-US" sz="1050" b="1" dirty="0">
                          <a:latin typeface="+mn-ea"/>
                          <a:ea typeface="+mn-ea"/>
                        </a:rPr>
                        <a:t>放送日</a:t>
                      </a:r>
                    </a:p>
                  </a:txBody>
                  <a:tcPr>
                    <a:solidFill>
                      <a:schemeClr val="tx2">
                        <a:lumMod val="20000"/>
                        <a:lumOff val="80000"/>
                      </a:schemeClr>
                    </a:solidFill>
                  </a:tcPr>
                </a:tc>
                <a:tc>
                  <a:txBody>
                    <a:bodyPr/>
                    <a:lstStyle/>
                    <a:p>
                      <a:pPr algn="ctr"/>
                      <a:r>
                        <a:rPr kumimoji="1" lang="ja-JP" altLang="en-US" sz="1050" b="1" dirty="0">
                          <a:latin typeface="+mn-ea"/>
                          <a:ea typeface="+mn-ea"/>
                        </a:rPr>
                        <a:t>放送種別</a:t>
                      </a:r>
                    </a:p>
                  </a:txBody>
                  <a:tcPr>
                    <a:solidFill>
                      <a:schemeClr val="tx2">
                        <a:lumMod val="20000"/>
                        <a:lumOff val="80000"/>
                      </a:schemeClr>
                    </a:solidFill>
                  </a:tcPr>
                </a:tc>
                <a:tc>
                  <a:txBody>
                    <a:bodyPr/>
                    <a:lstStyle/>
                    <a:p>
                      <a:pPr algn="ctr"/>
                      <a:r>
                        <a:rPr kumimoji="1" lang="ja-JP" altLang="en-US" sz="1050" b="1" dirty="0">
                          <a:latin typeface="+mn-ea"/>
                          <a:ea typeface="+mn-ea"/>
                        </a:rPr>
                        <a:t>番組名</a:t>
                      </a:r>
                    </a:p>
                  </a:txBody>
                  <a:tcPr>
                    <a:solidFill>
                      <a:schemeClr val="tx2">
                        <a:lumMod val="20000"/>
                        <a:lumOff val="80000"/>
                      </a:schemeClr>
                    </a:solidFill>
                  </a:tcPr>
                </a:tc>
                <a:tc>
                  <a:txBody>
                    <a:bodyPr/>
                    <a:lstStyle/>
                    <a:p>
                      <a:pPr algn="ctr"/>
                      <a:r>
                        <a:rPr kumimoji="1" lang="ja-JP" altLang="en-US" sz="1050" b="1" dirty="0">
                          <a:latin typeface="+mn-ea"/>
                          <a:ea typeface="+mn-ea"/>
                        </a:rPr>
                        <a:t>放送内容</a:t>
                      </a:r>
                    </a:p>
                  </a:txBody>
                  <a:tcPr>
                    <a:solidFill>
                      <a:schemeClr val="tx2">
                        <a:lumMod val="20000"/>
                        <a:lumOff val="80000"/>
                      </a:schemeClr>
                    </a:solidFill>
                  </a:tcPr>
                </a:tc>
                <a:tc>
                  <a:txBody>
                    <a:bodyPr/>
                    <a:lstStyle/>
                    <a:p>
                      <a:pPr algn="ctr"/>
                      <a:r>
                        <a:rPr kumimoji="1" lang="ja-JP" altLang="en-US" sz="1050" b="1" dirty="0">
                          <a:latin typeface="+mn-ea"/>
                          <a:ea typeface="+mn-ea"/>
                        </a:rPr>
                        <a:t>放送回数</a:t>
                      </a:r>
                    </a:p>
                  </a:txBody>
                  <a:tcPr>
                    <a:solidFill>
                      <a:schemeClr val="tx2">
                        <a:lumMod val="20000"/>
                        <a:lumOff val="80000"/>
                      </a:schemeClr>
                    </a:solidFill>
                  </a:tcPr>
                </a:tc>
                <a:extLst>
                  <a:ext uri="{0D108BD9-81ED-4DB2-BD59-A6C34878D82A}">
                    <a16:rowId xmlns:a16="http://schemas.microsoft.com/office/drawing/2014/main" val="1353723429"/>
                  </a:ext>
                </a:extLst>
              </a:tr>
              <a:tr h="432641">
                <a:tc>
                  <a:txBody>
                    <a:bodyPr/>
                    <a:lstStyle/>
                    <a:p>
                      <a:r>
                        <a:rPr kumimoji="1" lang="en-US" altLang="ja-JP" sz="1050" dirty="0" smtClean="0">
                          <a:latin typeface="+mn-ea"/>
                          <a:ea typeface="+mn-ea"/>
                        </a:rPr>
                        <a:t>10</a:t>
                      </a:r>
                      <a:endParaRPr kumimoji="1" lang="ja-JP" altLang="en-US" sz="1050" dirty="0">
                        <a:latin typeface="+mn-ea"/>
                        <a:ea typeface="+mn-ea"/>
                      </a:endParaRPr>
                    </a:p>
                  </a:txBody>
                  <a:tcPr/>
                </a:tc>
                <a:tc>
                  <a:txBody>
                    <a:bodyPr/>
                    <a:lstStyle/>
                    <a:p>
                      <a:r>
                        <a:rPr kumimoji="1" lang="en-US" altLang="ja-JP" sz="1050" dirty="0" smtClean="0">
                          <a:latin typeface="+mn-ea"/>
                          <a:ea typeface="+mn-ea"/>
                        </a:rPr>
                        <a:t>8/1</a:t>
                      </a:r>
                      <a:r>
                        <a:rPr kumimoji="1" lang="ja-JP" altLang="en-US" sz="1050" dirty="0" smtClean="0">
                          <a:latin typeface="+mn-ea"/>
                          <a:ea typeface="+mn-ea"/>
                        </a:rPr>
                        <a:t>～</a:t>
                      </a:r>
                      <a:r>
                        <a:rPr kumimoji="1" lang="en-US" altLang="ja-JP" sz="1050" dirty="0" smtClean="0">
                          <a:latin typeface="+mn-ea"/>
                          <a:ea typeface="+mn-ea"/>
                        </a:rPr>
                        <a:t>12/31</a:t>
                      </a:r>
                      <a:endParaRPr kumimoji="1" lang="ja-JP" altLang="en-US" sz="1050" dirty="0">
                        <a:latin typeface="+mn-ea"/>
                        <a:ea typeface="+mn-ea"/>
                      </a:endParaRPr>
                    </a:p>
                  </a:txBody>
                  <a:tcPr/>
                </a:tc>
                <a:tc>
                  <a:txBody>
                    <a:bodyPr/>
                    <a:lstStyle/>
                    <a:p>
                      <a:r>
                        <a:rPr kumimoji="1" lang="ja-JP" altLang="en-US" sz="1050" dirty="0" smtClean="0">
                          <a:latin typeface="+mn-ea"/>
                          <a:ea typeface="+mn-ea"/>
                        </a:rPr>
                        <a:t>ＴＶＣＭ</a:t>
                      </a:r>
                      <a:endParaRPr kumimoji="1" lang="ja-JP" altLang="en-US" sz="1050" dirty="0">
                        <a:latin typeface="+mn-ea"/>
                        <a:ea typeface="+mn-ea"/>
                      </a:endParaRPr>
                    </a:p>
                  </a:txBody>
                  <a:tcPr/>
                </a:tc>
                <a:tc>
                  <a:txBody>
                    <a:bodyPr/>
                    <a:lstStyle/>
                    <a:p>
                      <a:r>
                        <a:rPr kumimoji="1" lang="ja-JP" altLang="en-US" sz="1050" dirty="0" smtClean="0">
                          <a:latin typeface="+mn-ea"/>
                          <a:ea typeface="+mn-ea"/>
                        </a:rPr>
                        <a:t>スポット</a:t>
                      </a:r>
                      <a:r>
                        <a:rPr kumimoji="1" lang="en-US" altLang="ja-JP" sz="1050" dirty="0" smtClean="0">
                          <a:latin typeface="+mn-ea"/>
                          <a:ea typeface="+mn-ea"/>
                        </a:rPr>
                        <a:t>CM</a:t>
                      </a:r>
                      <a:endParaRPr kumimoji="1" lang="ja-JP" altLang="en-US" sz="1050" dirty="0">
                        <a:latin typeface="+mn-ea"/>
                        <a:ea typeface="+mn-ea"/>
                      </a:endParaRPr>
                    </a:p>
                  </a:txBody>
                  <a:tcPr/>
                </a:tc>
                <a:tc>
                  <a:txBody>
                    <a:bodyPr/>
                    <a:lstStyle/>
                    <a:p>
                      <a:r>
                        <a:rPr kumimoji="1" lang="ja-JP" altLang="en-US" sz="1050" dirty="0" smtClean="0">
                          <a:latin typeface="+mn-ea"/>
                          <a:ea typeface="+mn-ea"/>
                        </a:rPr>
                        <a:t>海をきれいに保つ活動につなげてもらえるような</a:t>
                      </a:r>
                      <a:r>
                        <a:rPr kumimoji="1" lang="en-US" altLang="ja-JP" sz="1050" dirty="0" smtClean="0">
                          <a:latin typeface="+mn-ea"/>
                          <a:ea typeface="+mn-ea"/>
                        </a:rPr>
                        <a:t>CM</a:t>
                      </a:r>
                      <a:r>
                        <a:rPr kumimoji="1" lang="ja-JP" altLang="en-US" sz="1050" dirty="0" smtClean="0">
                          <a:latin typeface="+mn-ea"/>
                          <a:ea typeface="+mn-ea"/>
                        </a:rPr>
                        <a:t>を制作</a:t>
                      </a:r>
                      <a:endParaRPr kumimoji="1" lang="ja-JP" altLang="en-US" sz="1050" dirty="0">
                        <a:latin typeface="+mn-ea"/>
                        <a:ea typeface="+mn-ea"/>
                      </a:endParaRPr>
                    </a:p>
                  </a:txBody>
                  <a:tcPr/>
                </a:tc>
                <a:tc>
                  <a:txBody>
                    <a:bodyPr/>
                    <a:lstStyle/>
                    <a:p>
                      <a:r>
                        <a:rPr kumimoji="1" lang="en-US" altLang="ja-JP" sz="1050" dirty="0" smtClean="0">
                          <a:latin typeface="+mn-ea"/>
                          <a:ea typeface="+mn-ea"/>
                        </a:rPr>
                        <a:t>227</a:t>
                      </a:r>
                      <a:r>
                        <a:rPr kumimoji="1" lang="ja-JP" altLang="en-US" sz="1050" dirty="0" smtClean="0">
                          <a:latin typeface="+mn-ea"/>
                          <a:ea typeface="+mn-ea"/>
                        </a:rPr>
                        <a:t>回</a:t>
                      </a:r>
                      <a:endParaRPr kumimoji="1" lang="ja-JP" altLang="en-US" sz="1050" dirty="0">
                        <a:latin typeface="+mn-ea"/>
                        <a:ea typeface="+mn-ea"/>
                      </a:endParaRPr>
                    </a:p>
                  </a:txBody>
                  <a:tcPr/>
                </a:tc>
                <a:extLst>
                  <a:ext uri="{0D108BD9-81ED-4DB2-BD59-A6C34878D82A}">
                    <a16:rowId xmlns:a16="http://schemas.microsoft.com/office/drawing/2014/main" val="2305160506"/>
                  </a:ext>
                </a:extLst>
              </a:tr>
              <a:tr h="432641">
                <a:tc>
                  <a:txBody>
                    <a:bodyPr/>
                    <a:lstStyle/>
                    <a:p>
                      <a:r>
                        <a:rPr kumimoji="1" lang="en-US" altLang="ja-JP" sz="1050" dirty="0" smtClean="0">
                          <a:latin typeface="+mn-ea"/>
                          <a:ea typeface="+mn-ea"/>
                        </a:rPr>
                        <a:t>11</a:t>
                      </a:r>
                      <a:endParaRPr kumimoji="1" lang="ja-JP" altLang="en-US" sz="1050" dirty="0">
                        <a:latin typeface="+mn-ea"/>
                        <a:ea typeface="+mn-ea"/>
                      </a:endParaRPr>
                    </a:p>
                  </a:txBody>
                  <a:tcPr/>
                </a:tc>
                <a:tc>
                  <a:txBody>
                    <a:bodyPr/>
                    <a:lstStyle/>
                    <a:p>
                      <a:r>
                        <a:rPr kumimoji="1" lang="en-US" altLang="ja-JP" sz="1050" dirty="0" smtClean="0">
                          <a:latin typeface="+mn-ea"/>
                          <a:ea typeface="+mn-ea"/>
                        </a:rPr>
                        <a:t>8/29</a:t>
                      </a:r>
                      <a:r>
                        <a:rPr kumimoji="1" lang="ja-JP" altLang="en-US" sz="1050" dirty="0" smtClean="0">
                          <a:latin typeface="+mn-ea"/>
                          <a:ea typeface="+mn-ea"/>
                        </a:rPr>
                        <a:t>～</a:t>
                      </a:r>
                      <a:r>
                        <a:rPr kumimoji="1" lang="en-US" altLang="ja-JP" sz="1050" dirty="0" smtClean="0">
                          <a:latin typeface="+mn-ea"/>
                          <a:ea typeface="+mn-ea"/>
                        </a:rPr>
                        <a:t>12/31</a:t>
                      </a:r>
                      <a:endParaRPr kumimoji="1" lang="ja-JP" altLang="en-US" sz="1050" dirty="0">
                        <a:latin typeface="+mn-ea"/>
                        <a:ea typeface="+mn-ea"/>
                      </a:endParaRPr>
                    </a:p>
                  </a:txBody>
                  <a:tcPr/>
                </a:tc>
                <a:tc>
                  <a:txBody>
                    <a:bodyPr/>
                    <a:lstStyle/>
                    <a:p>
                      <a:r>
                        <a:rPr kumimoji="1" lang="ja-JP" altLang="en-US" sz="1050" dirty="0" smtClean="0">
                          <a:latin typeface="+mn-ea"/>
                          <a:ea typeface="+mn-ea"/>
                        </a:rPr>
                        <a:t>ＴＶＣＭ</a:t>
                      </a:r>
                      <a:endParaRPr kumimoji="1" lang="ja-JP" altLang="en-US" sz="1050" dirty="0">
                        <a:latin typeface="+mn-ea"/>
                        <a:ea typeface="+mn-ea"/>
                      </a:endParaRPr>
                    </a:p>
                  </a:txBody>
                  <a:tcPr/>
                </a:tc>
                <a:tc>
                  <a:txBody>
                    <a:bodyPr/>
                    <a:lstStyle/>
                    <a:p>
                      <a:r>
                        <a:rPr kumimoji="1" lang="ja-JP" altLang="en-US" sz="1050" dirty="0" smtClean="0">
                          <a:latin typeface="+mn-ea"/>
                          <a:ea typeface="+mn-ea"/>
                        </a:rPr>
                        <a:t>スポット</a:t>
                      </a:r>
                      <a:r>
                        <a:rPr kumimoji="1" lang="en-US" altLang="ja-JP" sz="1050" dirty="0" smtClean="0">
                          <a:latin typeface="+mn-ea"/>
                          <a:ea typeface="+mn-ea"/>
                        </a:rPr>
                        <a:t>CM</a:t>
                      </a:r>
                      <a:endParaRPr kumimoji="1" lang="ja-JP" altLang="en-US" sz="1050" dirty="0">
                        <a:latin typeface="+mn-ea"/>
                        <a:ea typeface="+mn-ea"/>
                      </a:endParaRPr>
                    </a:p>
                  </a:txBody>
                  <a:tcPr/>
                </a:tc>
                <a:tc>
                  <a:txBody>
                    <a:bodyPr/>
                    <a:lstStyle/>
                    <a:p>
                      <a:r>
                        <a:rPr kumimoji="1" lang="ja-JP" altLang="en-US" sz="1050" dirty="0" smtClean="0">
                          <a:latin typeface="+mn-ea"/>
                          <a:ea typeface="+mn-ea"/>
                        </a:rPr>
                        <a:t>海をきれいに保つ活動につなげてもらえるような</a:t>
                      </a:r>
                      <a:r>
                        <a:rPr kumimoji="1" lang="en-US" altLang="ja-JP" sz="1050" dirty="0" smtClean="0">
                          <a:latin typeface="+mn-ea"/>
                          <a:ea typeface="+mn-ea"/>
                        </a:rPr>
                        <a:t>CM</a:t>
                      </a:r>
                      <a:r>
                        <a:rPr kumimoji="1" lang="ja-JP" altLang="en-US" sz="1050" dirty="0" smtClean="0">
                          <a:latin typeface="+mn-ea"/>
                          <a:ea typeface="+mn-ea"/>
                        </a:rPr>
                        <a:t>を制作</a:t>
                      </a:r>
                      <a:endParaRPr kumimoji="1" lang="ja-JP" altLang="en-US" sz="1050" dirty="0">
                        <a:latin typeface="+mn-ea"/>
                        <a:ea typeface="+mn-ea"/>
                      </a:endParaRPr>
                    </a:p>
                  </a:txBody>
                  <a:tcPr/>
                </a:tc>
                <a:tc>
                  <a:txBody>
                    <a:bodyPr/>
                    <a:lstStyle/>
                    <a:p>
                      <a:r>
                        <a:rPr kumimoji="1" lang="en-US" altLang="ja-JP" sz="1050" dirty="0" smtClean="0">
                          <a:latin typeface="+mn-ea"/>
                          <a:ea typeface="+mn-ea"/>
                        </a:rPr>
                        <a:t>101</a:t>
                      </a:r>
                      <a:r>
                        <a:rPr kumimoji="1" lang="ja-JP" altLang="en-US" sz="1050" dirty="0" smtClean="0">
                          <a:latin typeface="+mn-ea"/>
                          <a:ea typeface="+mn-ea"/>
                        </a:rPr>
                        <a:t>回</a:t>
                      </a:r>
                      <a:endParaRPr kumimoji="1" lang="ja-JP" altLang="en-US" sz="1050" dirty="0">
                        <a:latin typeface="+mn-ea"/>
                        <a:ea typeface="+mn-ea"/>
                      </a:endParaRPr>
                    </a:p>
                  </a:txBody>
                  <a:tcPr/>
                </a:tc>
                <a:extLst>
                  <a:ext uri="{0D108BD9-81ED-4DB2-BD59-A6C34878D82A}">
                    <a16:rowId xmlns:a16="http://schemas.microsoft.com/office/drawing/2014/main" val="1400308878"/>
                  </a:ext>
                </a:extLst>
              </a:tr>
              <a:tr h="432641">
                <a:tc>
                  <a:txBody>
                    <a:bodyPr/>
                    <a:lstStyle/>
                    <a:p>
                      <a:r>
                        <a:rPr kumimoji="1" lang="en-US" altLang="ja-JP" sz="1050" dirty="0" smtClean="0">
                          <a:latin typeface="+mn-ea"/>
                          <a:ea typeface="+mn-ea"/>
                        </a:rPr>
                        <a:t>12</a:t>
                      </a:r>
                      <a:endParaRPr kumimoji="1" lang="ja-JP" altLang="en-US" sz="1050" dirty="0">
                        <a:latin typeface="+mn-ea"/>
                        <a:ea typeface="+mn-ea"/>
                      </a:endParaRPr>
                    </a:p>
                  </a:txBody>
                  <a:tcPr/>
                </a:tc>
                <a:tc>
                  <a:txBody>
                    <a:bodyPr/>
                    <a:lstStyle/>
                    <a:p>
                      <a:r>
                        <a:rPr kumimoji="1" lang="en-US" altLang="ja-JP" sz="1050" dirty="0" smtClean="0">
                          <a:latin typeface="+mn-ea"/>
                          <a:ea typeface="+mn-ea"/>
                        </a:rPr>
                        <a:t>8/29</a:t>
                      </a:r>
                      <a:r>
                        <a:rPr kumimoji="1" lang="ja-JP" altLang="en-US" sz="1050" dirty="0" smtClean="0">
                          <a:latin typeface="+mn-ea"/>
                          <a:ea typeface="+mn-ea"/>
                        </a:rPr>
                        <a:t>～</a:t>
                      </a:r>
                      <a:r>
                        <a:rPr kumimoji="1" lang="en-US" altLang="ja-JP" sz="1050" dirty="0" smtClean="0">
                          <a:latin typeface="+mn-ea"/>
                          <a:ea typeface="+mn-ea"/>
                        </a:rPr>
                        <a:t>12/31</a:t>
                      </a:r>
                      <a:endParaRPr kumimoji="1" lang="ja-JP" altLang="en-US" sz="1050" dirty="0">
                        <a:latin typeface="+mn-ea"/>
                        <a:ea typeface="+mn-ea"/>
                      </a:endParaRPr>
                    </a:p>
                  </a:txBody>
                  <a:tcPr/>
                </a:tc>
                <a:tc>
                  <a:txBody>
                    <a:bodyPr/>
                    <a:lstStyle/>
                    <a:p>
                      <a:r>
                        <a:rPr kumimoji="1" lang="ja-JP" altLang="en-US" sz="1050" dirty="0" smtClean="0">
                          <a:latin typeface="+mn-ea"/>
                          <a:ea typeface="+mn-ea"/>
                        </a:rPr>
                        <a:t>ＴＶＣＭ</a:t>
                      </a:r>
                      <a:endParaRPr kumimoji="1" lang="ja-JP" altLang="en-US" sz="1050" dirty="0">
                        <a:latin typeface="+mn-ea"/>
                        <a:ea typeface="+mn-ea"/>
                      </a:endParaRPr>
                    </a:p>
                  </a:txBody>
                  <a:tcPr/>
                </a:tc>
                <a:tc>
                  <a:txBody>
                    <a:bodyPr/>
                    <a:lstStyle/>
                    <a:p>
                      <a:r>
                        <a:rPr kumimoji="1" lang="ja-JP" altLang="en-US" sz="1050" dirty="0" smtClean="0">
                          <a:latin typeface="+mn-ea"/>
                          <a:ea typeface="+mn-ea"/>
                        </a:rPr>
                        <a:t>スポット</a:t>
                      </a:r>
                      <a:r>
                        <a:rPr kumimoji="1" lang="en-US" altLang="ja-JP" sz="1050" dirty="0" smtClean="0">
                          <a:latin typeface="+mn-ea"/>
                          <a:ea typeface="+mn-ea"/>
                        </a:rPr>
                        <a:t>CM</a:t>
                      </a:r>
                      <a:endParaRPr kumimoji="1" lang="ja-JP" altLang="en-US" sz="1050" dirty="0">
                        <a:latin typeface="+mn-ea"/>
                        <a:ea typeface="+mn-ea"/>
                      </a:endParaRPr>
                    </a:p>
                  </a:txBody>
                  <a:tcPr/>
                </a:tc>
                <a:tc>
                  <a:txBody>
                    <a:bodyPr/>
                    <a:lstStyle/>
                    <a:p>
                      <a:r>
                        <a:rPr kumimoji="1" lang="ja-JP" altLang="en-US" sz="1050" dirty="0" smtClean="0">
                          <a:latin typeface="+mn-ea"/>
                          <a:ea typeface="+mn-ea"/>
                        </a:rPr>
                        <a:t>海をきれいに保つ活動につなげてもらえるような</a:t>
                      </a:r>
                      <a:r>
                        <a:rPr kumimoji="1" lang="en-US" altLang="ja-JP" sz="1050" dirty="0" smtClean="0">
                          <a:latin typeface="+mn-ea"/>
                          <a:ea typeface="+mn-ea"/>
                        </a:rPr>
                        <a:t>CM</a:t>
                      </a:r>
                      <a:r>
                        <a:rPr kumimoji="1" lang="ja-JP" altLang="en-US" sz="1050" dirty="0" smtClean="0">
                          <a:latin typeface="+mn-ea"/>
                          <a:ea typeface="+mn-ea"/>
                        </a:rPr>
                        <a:t>を制作</a:t>
                      </a:r>
                      <a:endParaRPr kumimoji="1" lang="ja-JP" altLang="en-US" sz="1050" dirty="0">
                        <a:latin typeface="+mn-ea"/>
                        <a:ea typeface="+mn-ea"/>
                      </a:endParaRPr>
                    </a:p>
                  </a:txBody>
                  <a:tcPr/>
                </a:tc>
                <a:tc>
                  <a:txBody>
                    <a:bodyPr/>
                    <a:lstStyle/>
                    <a:p>
                      <a:r>
                        <a:rPr kumimoji="1" lang="en-US" altLang="ja-JP" sz="1050" dirty="0" smtClean="0">
                          <a:latin typeface="+mn-ea"/>
                          <a:ea typeface="+mn-ea"/>
                        </a:rPr>
                        <a:t>163</a:t>
                      </a:r>
                      <a:r>
                        <a:rPr kumimoji="1" lang="ja-JP" altLang="en-US" sz="1050" dirty="0" smtClean="0">
                          <a:latin typeface="+mn-ea"/>
                          <a:ea typeface="+mn-ea"/>
                        </a:rPr>
                        <a:t>回</a:t>
                      </a:r>
                      <a:endParaRPr kumimoji="1" lang="ja-JP" altLang="en-US" sz="1050" dirty="0">
                        <a:latin typeface="+mn-ea"/>
                        <a:ea typeface="+mn-ea"/>
                      </a:endParaRPr>
                    </a:p>
                  </a:txBody>
                  <a:tcPr/>
                </a:tc>
                <a:extLst>
                  <a:ext uri="{0D108BD9-81ED-4DB2-BD59-A6C34878D82A}">
                    <a16:rowId xmlns:a16="http://schemas.microsoft.com/office/drawing/2014/main" val="1471606656"/>
                  </a:ext>
                </a:extLst>
              </a:tr>
              <a:tr h="432641">
                <a:tc>
                  <a:txBody>
                    <a:bodyPr/>
                    <a:lstStyle/>
                    <a:p>
                      <a:r>
                        <a:rPr kumimoji="1" lang="en-US" altLang="ja-JP" sz="1050" dirty="0" smtClean="0">
                          <a:latin typeface="+mn-ea"/>
                          <a:ea typeface="+mn-ea"/>
                        </a:rPr>
                        <a:t>13</a:t>
                      </a:r>
                      <a:endParaRPr kumimoji="1" lang="ja-JP" altLang="en-US" sz="1050" dirty="0">
                        <a:latin typeface="+mn-ea"/>
                        <a:ea typeface="+mn-ea"/>
                      </a:endParaRPr>
                    </a:p>
                  </a:txBody>
                  <a:tcPr/>
                </a:tc>
                <a:tc>
                  <a:txBody>
                    <a:bodyPr/>
                    <a:lstStyle/>
                    <a:p>
                      <a:r>
                        <a:rPr kumimoji="1" lang="en-US" altLang="ja-JP" sz="1050" dirty="0" smtClean="0">
                          <a:latin typeface="+mn-ea"/>
                          <a:ea typeface="+mn-ea"/>
                        </a:rPr>
                        <a:t>10/27-23/3/31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ＴＶＣＭ</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スポット</a:t>
                      </a:r>
                      <a:r>
                        <a:rPr kumimoji="1" lang="en-US" altLang="ja-JP" sz="1050" dirty="0" smtClean="0">
                          <a:latin typeface="+mn-ea"/>
                          <a:ea typeface="+mn-ea"/>
                        </a:rPr>
                        <a:t>CM</a:t>
                      </a:r>
                      <a:endParaRPr kumimoji="1" lang="ja-JP" altLang="en-US" sz="1050" dirty="0" smtClean="0">
                        <a:latin typeface="+mn-ea"/>
                        <a:ea typeface="+mn-ea"/>
                      </a:endParaRPr>
                    </a:p>
                    <a:p>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海をきれいに保つ活動につなげてもらえるような</a:t>
                      </a:r>
                      <a:r>
                        <a:rPr kumimoji="1" lang="en-US" altLang="ja-JP" sz="1050" dirty="0" smtClean="0">
                          <a:latin typeface="+mn-ea"/>
                          <a:ea typeface="+mn-ea"/>
                        </a:rPr>
                        <a:t>CM</a:t>
                      </a:r>
                      <a:r>
                        <a:rPr kumimoji="1" lang="ja-JP" altLang="en-US" sz="1050" dirty="0" smtClean="0">
                          <a:latin typeface="+mn-ea"/>
                          <a:ea typeface="+mn-ea"/>
                        </a:rPr>
                        <a:t>を制作</a:t>
                      </a:r>
                    </a:p>
                    <a:p>
                      <a:endParaRPr kumimoji="1" lang="ja-JP" altLang="en-US" sz="1050" dirty="0">
                        <a:latin typeface="+mn-ea"/>
                        <a:ea typeface="+mn-ea"/>
                      </a:endParaRPr>
                    </a:p>
                  </a:txBody>
                  <a:tcPr/>
                </a:tc>
                <a:tc>
                  <a:txBody>
                    <a:bodyPr/>
                    <a:lstStyle/>
                    <a:p>
                      <a:r>
                        <a:rPr kumimoji="1" lang="en-US" altLang="ja-JP" sz="1050" dirty="0" smtClean="0">
                          <a:latin typeface="+mn-ea"/>
                          <a:ea typeface="+mn-ea"/>
                        </a:rPr>
                        <a:t>602</a:t>
                      </a:r>
                      <a:r>
                        <a:rPr kumimoji="1" lang="ja-JP" altLang="en-US" sz="1050" dirty="0" smtClean="0">
                          <a:latin typeface="+mn-ea"/>
                          <a:ea typeface="+mn-ea"/>
                        </a:rPr>
                        <a:t>回</a:t>
                      </a:r>
                      <a:endParaRPr kumimoji="1" lang="ja-JP" altLang="en-US" sz="1050" dirty="0">
                        <a:latin typeface="+mn-ea"/>
                        <a:ea typeface="+mn-ea"/>
                      </a:endParaRPr>
                    </a:p>
                  </a:txBody>
                  <a:tcPr/>
                </a:tc>
                <a:extLst>
                  <a:ext uri="{0D108BD9-81ED-4DB2-BD59-A6C34878D82A}">
                    <a16:rowId xmlns:a16="http://schemas.microsoft.com/office/drawing/2014/main" val="2541985301"/>
                  </a:ext>
                </a:extLst>
              </a:tr>
              <a:tr h="432641">
                <a:tc>
                  <a:txBody>
                    <a:bodyPr/>
                    <a:lstStyle/>
                    <a:p>
                      <a:r>
                        <a:rPr kumimoji="1" lang="en-US" altLang="ja-JP" sz="1050" dirty="0" smtClean="0">
                          <a:latin typeface="+mn-ea"/>
                          <a:ea typeface="+mn-ea"/>
                        </a:rPr>
                        <a:t>14</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n-ea"/>
                          <a:ea typeface="+mn-ea"/>
                        </a:rPr>
                        <a:t>12/5-23/3/31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ＴＶＣＭ</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スポット</a:t>
                      </a:r>
                      <a:r>
                        <a:rPr kumimoji="1" lang="en-US" altLang="ja-JP" sz="1050" dirty="0" smtClean="0">
                          <a:latin typeface="+mn-ea"/>
                          <a:ea typeface="+mn-ea"/>
                        </a:rPr>
                        <a:t>CM</a:t>
                      </a:r>
                      <a:endParaRPr kumimoji="1" lang="ja-JP" altLang="en-US" sz="1050" dirty="0" smtClean="0">
                        <a:latin typeface="+mn-ea"/>
                        <a:ea typeface="+mn-ea"/>
                      </a:endParaRPr>
                    </a:p>
                    <a:p>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海をきれいに保つ活動につなげてもらえるような</a:t>
                      </a:r>
                      <a:r>
                        <a:rPr kumimoji="1" lang="en-US" altLang="ja-JP" sz="1050" dirty="0" smtClean="0">
                          <a:latin typeface="+mn-ea"/>
                          <a:ea typeface="+mn-ea"/>
                        </a:rPr>
                        <a:t>CM</a:t>
                      </a:r>
                      <a:r>
                        <a:rPr kumimoji="1" lang="ja-JP" altLang="en-US" sz="1050" dirty="0" smtClean="0">
                          <a:latin typeface="+mn-ea"/>
                          <a:ea typeface="+mn-ea"/>
                        </a:rPr>
                        <a:t>を制作</a:t>
                      </a:r>
                    </a:p>
                    <a:p>
                      <a:endParaRPr kumimoji="1" lang="ja-JP" altLang="en-US" sz="1050" dirty="0">
                        <a:latin typeface="+mn-ea"/>
                        <a:ea typeface="+mn-ea"/>
                      </a:endParaRPr>
                    </a:p>
                  </a:txBody>
                  <a:tcPr/>
                </a:tc>
                <a:tc>
                  <a:txBody>
                    <a:bodyPr/>
                    <a:lstStyle/>
                    <a:p>
                      <a:r>
                        <a:rPr kumimoji="1" lang="en-US" altLang="ja-JP" sz="1050" dirty="0" smtClean="0">
                          <a:latin typeface="+mn-ea"/>
                          <a:ea typeface="+mn-ea"/>
                        </a:rPr>
                        <a:t>106</a:t>
                      </a:r>
                      <a:r>
                        <a:rPr kumimoji="1" lang="ja-JP" altLang="en-US" sz="1050" dirty="0" smtClean="0">
                          <a:latin typeface="+mn-ea"/>
                          <a:ea typeface="+mn-ea"/>
                        </a:rPr>
                        <a:t>回</a:t>
                      </a:r>
                      <a:endParaRPr kumimoji="1" lang="ja-JP" altLang="en-US" sz="1050" dirty="0">
                        <a:latin typeface="+mn-ea"/>
                        <a:ea typeface="+mn-ea"/>
                      </a:endParaRPr>
                    </a:p>
                  </a:txBody>
                  <a:tcPr/>
                </a:tc>
                <a:extLst>
                  <a:ext uri="{0D108BD9-81ED-4DB2-BD59-A6C34878D82A}">
                    <a16:rowId xmlns:a16="http://schemas.microsoft.com/office/drawing/2014/main" val="1485506732"/>
                  </a:ext>
                </a:extLst>
              </a:tr>
              <a:tr h="432641">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4066419520"/>
                  </a:ext>
                </a:extLst>
              </a:tr>
              <a:tr h="432641">
                <a:tc>
                  <a:txBody>
                    <a:bodyPr/>
                    <a:lstStyle/>
                    <a:p>
                      <a:endParaRPr kumimoji="1" lang="ja-JP" altLang="en-US" sz="1050" dirty="0">
                        <a:latin typeface="+mn-ea"/>
                        <a:ea typeface="+mn-ea"/>
                      </a:endParaRPr>
                    </a:p>
                  </a:txBody>
                  <a:tcPr/>
                </a:tc>
                <a:tc>
                  <a:txBody>
                    <a:bodyPr/>
                    <a:lstStyle/>
                    <a:p>
                      <a:endParaRPr lang="ja-JP" altLang="en-US" dirty="0"/>
                    </a:p>
                  </a:txBody>
                  <a:tcPr/>
                </a:tc>
                <a:tc>
                  <a:txBody>
                    <a:bodyPr/>
                    <a:lstStyle/>
                    <a:p>
                      <a:endParaRPr lang="ja-JP" altLang="en-US"/>
                    </a:p>
                  </a:txBody>
                  <a:tcPr/>
                </a:tc>
                <a:tc>
                  <a:txBody>
                    <a:bodyPr/>
                    <a:lstStyle/>
                    <a:p>
                      <a:endParaRPr lang="ja-JP" altLang="en-US"/>
                    </a:p>
                  </a:txBody>
                  <a:tcPr/>
                </a:tc>
                <a:tc>
                  <a:txBody>
                    <a:bodyPr/>
                    <a:lstStyle/>
                    <a:p>
                      <a:endParaRPr lang="ja-JP" altLang="en-US" dirty="0"/>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818736545"/>
                  </a:ext>
                </a:extLst>
              </a:tr>
              <a:tr h="432641">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1512368020"/>
                  </a:ext>
                </a:extLst>
              </a:tr>
              <a:tr h="432641">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en-US" altLang="ja-JP" sz="1050" dirty="0" smtClean="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2662307498"/>
                  </a:ext>
                </a:extLst>
              </a:tr>
              <a:tr h="432641">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1590721179"/>
                  </a:ext>
                </a:extLst>
              </a:tr>
              <a:tr h="432641">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3559079293"/>
                  </a:ext>
                </a:extLst>
              </a:tr>
              <a:tr h="432641">
                <a:tc>
                  <a:txBody>
                    <a:bodyPr/>
                    <a:lstStyle/>
                    <a:p>
                      <a:endParaRPr kumimoji="1" lang="ja-JP" altLang="en-US" sz="1050" dirty="0">
                        <a:latin typeface="+mn-ea"/>
                        <a:ea typeface="+mn-ea"/>
                      </a:endParaRPr>
                    </a:p>
                  </a:txBody>
                  <a:tcPr/>
                </a:tc>
                <a:tc>
                  <a:txBody>
                    <a:bodyPr/>
                    <a:lstStyle/>
                    <a:p>
                      <a:endParaRPr kumimoji="1" lang="en-US" altLang="ja-JP" sz="1050" dirty="0" smtClean="0">
                        <a:latin typeface="+mn-ea"/>
                        <a:ea typeface="+mn-ea"/>
                      </a:endParaRPr>
                    </a:p>
                  </a:txBody>
                  <a:tcPr/>
                </a:tc>
                <a:tc>
                  <a:txBody>
                    <a:bodyPr/>
                    <a:lstStyle/>
                    <a:p>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latin typeface="+mn-ea"/>
                        <a:ea typeface="+mn-ea"/>
                      </a:endParaRPr>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1673742081"/>
                  </a:ext>
                </a:extLst>
              </a:tr>
            </a:tbl>
          </a:graphicData>
        </a:graphic>
      </p:graphicFrame>
    </p:spTree>
    <p:extLst>
      <p:ext uri="{BB962C8B-B14F-4D97-AF65-F5344CB8AC3E}">
        <p14:creationId xmlns:p14="http://schemas.microsoft.com/office/powerpoint/2010/main" val="2433921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A1A409B4-333C-4558-B1EB-44614A5516CB}"/>
              </a:ext>
            </a:extLst>
          </p:cNvPr>
          <p:cNvSpPr/>
          <p:nvPr/>
        </p:nvSpPr>
        <p:spPr>
          <a:xfrm>
            <a:off x="476976" y="3314608"/>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mn-ea"/>
              </a:rPr>
              <a:t>6</a:t>
            </a:r>
            <a:r>
              <a:rPr lang="ja-JP" altLang="en-US" sz="1050" dirty="0" smtClean="0">
                <a:solidFill>
                  <a:schemeClr val="tx1"/>
                </a:solidFill>
                <a:latin typeface="+mn-ea"/>
              </a:rPr>
              <a:t>月</a:t>
            </a:r>
            <a:r>
              <a:rPr lang="en-US" altLang="ja-JP" sz="1050" dirty="0">
                <a:solidFill>
                  <a:schemeClr val="tx1"/>
                </a:solidFill>
                <a:latin typeface="+mn-ea"/>
              </a:rPr>
              <a:t>7</a:t>
            </a:r>
            <a:r>
              <a:rPr lang="ja-JP" altLang="en-US" sz="1050" dirty="0" smtClean="0">
                <a:solidFill>
                  <a:schemeClr val="tx1"/>
                </a:solidFill>
                <a:latin typeface="+mn-ea"/>
              </a:rPr>
              <a:t>日／</a:t>
            </a:r>
            <a:r>
              <a:rPr lang="en-US" altLang="ja-JP" sz="1050" dirty="0" smtClean="0">
                <a:solidFill>
                  <a:schemeClr val="tx1"/>
                </a:solidFill>
                <a:latin typeface="+mn-ea"/>
              </a:rPr>
              <a:t>mix1</a:t>
            </a:r>
            <a:r>
              <a:rPr lang="ja-JP" altLang="en-US" sz="1050" dirty="0" smtClean="0">
                <a:solidFill>
                  <a:schemeClr val="tx1"/>
                </a:solidFill>
                <a:latin typeface="+mn-ea"/>
              </a:rPr>
              <a:t>部</a:t>
            </a:r>
            <a:endParaRPr lang="en-US" altLang="ja-JP" sz="1050" dirty="0">
              <a:solidFill>
                <a:schemeClr val="tx1"/>
              </a:solidFill>
              <a:latin typeface="+mn-ea"/>
            </a:endParaRPr>
          </a:p>
        </p:txBody>
      </p:sp>
      <p:sp>
        <p:nvSpPr>
          <p:cNvPr id="45" name="正方形/長方形 44">
            <a:extLst>
              <a:ext uri="{FF2B5EF4-FFF2-40B4-BE49-F238E27FC236}">
                <a16:creationId xmlns:a16="http://schemas.microsoft.com/office/drawing/2014/main" id="{3A93AE10-F818-4C2A-A1B7-625977337BDC}"/>
              </a:ext>
            </a:extLst>
          </p:cNvPr>
          <p:cNvSpPr/>
          <p:nvPr/>
        </p:nvSpPr>
        <p:spPr>
          <a:xfrm>
            <a:off x="476976" y="6088449"/>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mn-ea"/>
              </a:rPr>
              <a:t>7</a:t>
            </a:r>
            <a:r>
              <a:rPr lang="ja-JP" altLang="en-US" sz="1050" dirty="0" smtClean="0">
                <a:solidFill>
                  <a:schemeClr val="tx1"/>
                </a:solidFill>
                <a:latin typeface="+mn-ea"/>
              </a:rPr>
              <a:t>月</a:t>
            </a:r>
            <a:r>
              <a:rPr lang="en-US" altLang="ja-JP" sz="1050" dirty="0" smtClean="0">
                <a:solidFill>
                  <a:schemeClr val="tx1"/>
                </a:solidFill>
                <a:latin typeface="+mn-ea"/>
              </a:rPr>
              <a:t>3</a:t>
            </a:r>
            <a:r>
              <a:rPr lang="ja-JP" altLang="en-US" sz="1050" dirty="0">
                <a:solidFill>
                  <a:schemeClr val="tx1"/>
                </a:solidFill>
                <a:latin typeface="+mn-ea"/>
              </a:rPr>
              <a:t>日／ｔｙｓ夕ニュース・夜</a:t>
            </a:r>
            <a:r>
              <a:rPr lang="ja-JP" altLang="en-US" sz="1050" dirty="0" smtClean="0">
                <a:solidFill>
                  <a:schemeClr val="tx1"/>
                </a:solidFill>
                <a:latin typeface="+mn-ea"/>
              </a:rPr>
              <a:t>ニュース</a:t>
            </a:r>
            <a:endParaRPr lang="en-US" altLang="ja-JP" sz="1050" dirty="0">
              <a:solidFill>
                <a:schemeClr val="tx1"/>
              </a:solidFill>
              <a:latin typeface="+mn-ea"/>
            </a:endParaRPr>
          </a:p>
        </p:txBody>
      </p:sp>
      <p:sp>
        <p:nvSpPr>
          <p:cNvPr id="51" name="正方形/長方形 50">
            <a:extLst>
              <a:ext uri="{FF2B5EF4-FFF2-40B4-BE49-F238E27FC236}">
                <a16:creationId xmlns:a16="http://schemas.microsoft.com/office/drawing/2014/main" id="{1C88A21D-EC7E-4EA4-AD07-13F0B187D8CF}"/>
              </a:ext>
            </a:extLst>
          </p:cNvPr>
          <p:cNvSpPr/>
          <p:nvPr/>
        </p:nvSpPr>
        <p:spPr>
          <a:xfrm>
            <a:off x="3587828" y="3314608"/>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mn-ea"/>
              </a:rPr>
              <a:t>6</a:t>
            </a:r>
            <a:r>
              <a:rPr lang="ja-JP" altLang="en-US" sz="1050" dirty="0" smtClean="0">
                <a:solidFill>
                  <a:schemeClr val="tx1"/>
                </a:solidFill>
                <a:latin typeface="+mn-ea"/>
              </a:rPr>
              <a:t>月</a:t>
            </a:r>
            <a:r>
              <a:rPr lang="en-US" altLang="ja-JP" sz="1050" dirty="0" smtClean="0">
                <a:solidFill>
                  <a:schemeClr val="tx1"/>
                </a:solidFill>
                <a:latin typeface="+mn-ea"/>
              </a:rPr>
              <a:t>26</a:t>
            </a:r>
            <a:r>
              <a:rPr lang="ja-JP" altLang="en-US" sz="1050" dirty="0" smtClean="0">
                <a:solidFill>
                  <a:schemeClr val="tx1"/>
                </a:solidFill>
                <a:latin typeface="+mn-ea"/>
              </a:rPr>
              <a:t>日／ｔｙｓ夕ニュース・夜ニュース</a:t>
            </a:r>
            <a:endParaRPr lang="en-US" altLang="ja-JP" sz="1050" dirty="0" smtClean="0">
              <a:solidFill>
                <a:schemeClr val="tx1"/>
              </a:solidFill>
              <a:latin typeface="+mn-ea"/>
            </a:endParaRPr>
          </a:p>
        </p:txBody>
      </p:sp>
      <p:sp>
        <p:nvSpPr>
          <p:cNvPr id="54" name="正方形/長方形 53">
            <a:extLst>
              <a:ext uri="{FF2B5EF4-FFF2-40B4-BE49-F238E27FC236}">
                <a16:creationId xmlns:a16="http://schemas.microsoft.com/office/drawing/2014/main" id="{DAC0114E-F0B6-4241-9D09-F65D28D4590E}"/>
              </a:ext>
            </a:extLst>
          </p:cNvPr>
          <p:cNvSpPr/>
          <p:nvPr/>
        </p:nvSpPr>
        <p:spPr>
          <a:xfrm>
            <a:off x="3587828" y="8857315"/>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mn-ea"/>
              </a:rPr>
              <a:t>2</a:t>
            </a:r>
            <a:r>
              <a:rPr lang="ja-JP" altLang="en-US" sz="1050" dirty="0" smtClean="0">
                <a:solidFill>
                  <a:schemeClr val="tx1"/>
                </a:solidFill>
                <a:latin typeface="+mn-ea"/>
              </a:rPr>
              <a:t>月</a:t>
            </a:r>
            <a:r>
              <a:rPr lang="en-US" altLang="ja-JP" sz="1050" dirty="0" smtClean="0">
                <a:solidFill>
                  <a:schemeClr val="tx1"/>
                </a:solidFill>
                <a:latin typeface="+mn-ea"/>
              </a:rPr>
              <a:t>2</a:t>
            </a:r>
            <a:r>
              <a:rPr lang="en-US" altLang="ja-JP" sz="1050" dirty="0">
                <a:solidFill>
                  <a:schemeClr val="tx1"/>
                </a:solidFill>
                <a:latin typeface="+mn-ea"/>
              </a:rPr>
              <a:t>3</a:t>
            </a:r>
            <a:r>
              <a:rPr lang="ja-JP" altLang="en-US" sz="1050" dirty="0" smtClean="0">
                <a:solidFill>
                  <a:schemeClr val="tx1"/>
                </a:solidFill>
                <a:latin typeface="+mn-ea"/>
              </a:rPr>
              <a:t>日／特別番組「海とごみと君の未来と」</a:t>
            </a:r>
            <a:endParaRPr lang="en-US" altLang="ja-JP" sz="1050" dirty="0">
              <a:solidFill>
                <a:schemeClr val="tx1"/>
              </a:solidFill>
              <a:latin typeface="+mn-ea"/>
            </a:endParaRPr>
          </a:p>
        </p:txBody>
      </p:sp>
      <p:sp>
        <p:nvSpPr>
          <p:cNvPr id="57" name="正方形/長方形 56">
            <a:extLst>
              <a:ext uri="{FF2B5EF4-FFF2-40B4-BE49-F238E27FC236}">
                <a16:creationId xmlns:a16="http://schemas.microsoft.com/office/drawing/2014/main" id="{4165CEB8-2C79-44F9-A314-C54D9A429839}"/>
              </a:ext>
            </a:extLst>
          </p:cNvPr>
          <p:cNvSpPr/>
          <p:nvPr/>
        </p:nvSpPr>
        <p:spPr>
          <a:xfrm>
            <a:off x="3587827" y="6068523"/>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mn-ea"/>
              </a:rPr>
              <a:t>11</a:t>
            </a:r>
            <a:r>
              <a:rPr lang="ja-JP" altLang="en-US" sz="1050" dirty="0" smtClean="0">
                <a:solidFill>
                  <a:schemeClr val="tx1"/>
                </a:solidFill>
                <a:latin typeface="+mn-ea"/>
              </a:rPr>
              <a:t>月</a:t>
            </a:r>
            <a:r>
              <a:rPr lang="en-US" altLang="ja-JP" sz="1050" dirty="0" smtClean="0">
                <a:solidFill>
                  <a:schemeClr val="tx1"/>
                </a:solidFill>
                <a:latin typeface="+mn-ea"/>
              </a:rPr>
              <a:t>12</a:t>
            </a:r>
            <a:r>
              <a:rPr lang="ja-JP" altLang="en-US" sz="1050" dirty="0" smtClean="0">
                <a:solidFill>
                  <a:schemeClr val="tx1"/>
                </a:solidFill>
                <a:latin typeface="+mn-ea"/>
              </a:rPr>
              <a:t>日／</a:t>
            </a:r>
            <a:r>
              <a:rPr lang="en-US" altLang="ja-JP" sz="1050" dirty="0" smtClean="0">
                <a:solidFill>
                  <a:schemeClr val="tx1"/>
                </a:solidFill>
                <a:latin typeface="+mn-ea"/>
              </a:rPr>
              <a:t>mix1</a:t>
            </a:r>
            <a:r>
              <a:rPr lang="ja-JP" altLang="en-US" sz="1050" dirty="0" smtClean="0">
                <a:solidFill>
                  <a:schemeClr val="tx1"/>
                </a:solidFill>
                <a:latin typeface="+mn-ea"/>
              </a:rPr>
              <a:t>部</a:t>
            </a:r>
            <a:endParaRPr lang="en-US" altLang="ja-JP" sz="1050" dirty="0">
              <a:solidFill>
                <a:schemeClr val="tx1"/>
              </a:solidFill>
              <a:latin typeface="+mn-ea"/>
            </a:endParaRP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76" y="1712641"/>
            <a:ext cx="2847944" cy="1601968"/>
          </a:xfrm>
          <a:prstGeom prst="rect">
            <a:avLst/>
          </a:prstGeom>
        </p:spPr>
      </p:pic>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262" y="1712642"/>
            <a:ext cx="2836654" cy="1595618"/>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977" y="4468464"/>
            <a:ext cx="2880000" cy="1620001"/>
          </a:xfrm>
          <a:prstGeom prst="rect">
            <a:avLst/>
          </a:prstGeom>
        </p:spPr>
      </p:pic>
      <p:pic>
        <p:nvPicPr>
          <p:cNvPr id="33" name="図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7827" y="4468464"/>
            <a:ext cx="2869188" cy="1600059"/>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7827" y="7240748"/>
            <a:ext cx="2873896" cy="1616567"/>
          </a:xfrm>
          <a:prstGeom prst="rect">
            <a:avLst/>
          </a:prstGeom>
        </p:spPr>
      </p:pic>
      <p:sp>
        <p:nvSpPr>
          <p:cNvPr id="14" name="正方形/長方形 13">
            <a:extLst>
              <a:ext uri="{FF2B5EF4-FFF2-40B4-BE49-F238E27FC236}">
                <a16:creationId xmlns:a16="http://schemas.microsoft.com/office/drawing/2014/main" id="{065BCE48-8E17-4E02-8677-776B14DCE218}"/>
              </a:ext>
            </a:extLst>
          </p:cNvPr>
          <p:cNvSpPr/>
          <p:nvPr/>
        </p:nvSpPr>
        <p:spPr>
          <a:xfrm>
            <a:off x="459498" y="8850653"/>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mn-ea"/>
              </a:rPr>
              <a:t>11</a:t>
            </a:r>
            <a:r>
              <a:rPr lang="ja-JP" altLang="en-US" sz="1050" dirty="0" smtClean="0">
                <a:solidFill>
                  <a:schemeClr val="tx1"/>
                </a:solidFill>
                <a:latin typeface="+mn-ea"/>
              </a:rPr>
              <a:t>月</a:t>
            </a:r>
            <a:r>
              <a:rPr lang="en-US" altLang="ja-JP" sz="1050" dirty="0" smtClean="0">
                <a:solidFill>
                  <a:schemeClr val="tx1"/>
                </a:solidFill>
                <a:latin typeface="+mn-ea"/>
              </a:rPr>
              <a:t>13</a:t>
            </a:r>
            <a:r>
              <a:rPr lang="ja-JP" altLang="en-US" sz="1050" dirty="0" smtClean="0">
                <a:solidFill>
                  <a:schemeClr val="tx1"/>
                </a:solidFill>
                <a:latin typeface="+mn-ea"/>
              </a:rPr>
              <a:t>日／</a:t>
            </a:r>
            <a:r>
              <a:rPr lang="en-US" altLang="ja-JP" sz="1050" dirty="0" smtClean="0">
                <a:solidFill>
                  <a:schemeClr val="tx1"/>
                </a:solidFill>
                <a:latin typeface="+mn-ea"/>
              </a:rPr>
              <a:t>mix1</a:t>
            </a:r>
            <a:r>
              <a:rPr lang="ja-JP" altLang="en-US" sz="1050" dirty="0" smtClean="0">
                <a:solidFill>
                  <a:schemeClr val="tx1"/>
                </a:solidFill>
                <a:latin typeface="+mn-ea"/>
              </a:rPr>
              <a:t>部</a:t>
            </a:r>
            <a:endParaRPr lang="en-US" altLang="ja-JP" sz="1050" dirty="0" smtClean="0">
              <a:solidFill>
                <a:schemeClr val="tx1"/>
              </a:solidFill>
              <a:latin typeface="+mn-ea"/>
            </a:endParaRPr>
          </a:p>
        </p:txBody>
      </p:sp>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497" y="7230668"/>
            <a:ext cx="2897479" cy="1619985"/>
          </a:xfrm>
          <a:prstGeom prst="rect">
            <a:avLst/>
          </a:prstGeom>
        </p:spPr>
      </p:pic>
    </p:spTree>
    <p:extLst>
      <p:ext uri="{BB962C8B-B14F-4D97-AF65-F5344CB8AC3E}">
        <p14:creationId xmlns:p14="http://schemas.microsoft.com/office/powerpoint/2010/main" val="3325395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A1A409B4-333C-4558-B1EB-44614A5516CB}"/>
              </a:ext>
            </a:extLst>
          </p:cNvPr>
          <p:cNvSpPr/>
          <p:nvPr/>
        </p:nvSpPr>
        <p:spPr>
          <a:xfrm>
            <a:off x="476976" y="3314608"/>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mn-ea"/>
              </a:rPr>
              <a:t>8</a:t>
            </a:r>
            <a:r>
              <a:rPr lang="ja-JP" altLang="en-US" sz="1050" dirty="0" smtClean="0">
                <a:solidFill>
                  <a:schemeClr val="tx1"/>
                </a:solidFill>
                <a:latin typeface="+mn-ea"/>
              </a:rPr>
              <a:t>月</a:t>
            </a:r>
            <a:r>
              <a:rPr lang="en-US" altLang="ja-JP" sz="1050" dirty="0" smtClean="0">
                <a:solidFill>
                  <a:schemeClr val="tx1"/>
                </a:solidFill>
                <a:latin typeface="+mn-ea"/>
              </a:rPr>
              <a:t>1</a:t>
            </a:r>
            <a:r>
              <a:rPr lang="ja-JP" altLang="en-US" sz="1050" dirty="0" smtClean="0">
                <a:solidFill>
                  <a:schemeClr val="tx1"/>
                </a:solidFill>
                <a:latin typeface="+mn-ea"/>
              </a:rPr>
              <a:t>日～</a:t>
            </a:r>
            <a:r>
              <a:rPr lang="en-US" altLang="ja-JP" sz="1050" dirty="0" smtClean="0">
                <a:solidFill>
                  <a:schemeClr val="tx1"/>
                </a:solidFill>
                <a:latin typeface="+mn-ea"/>
              </a:rPr>
              <a:t>12</a:t>
            </a:r>
            <a:r>
              <a:rPr lang="ja-JP" altLang="en-US" sz="1050" dirty="0" smtClean="0">
                <a:solidFill>
                  <a:schemeClr val="tx1"/>
                </a:solidFill>
                <a:latin typeface="+mn-ea"/>
              </a:rPr>
              <a:t>月</a:t>
            </a:r>
            <a:r>
              <a:rPr lang="en-US" altLang="ja-JP" sz="1050" dirty="0" smtClean="0">
                <a:solidFill>
                  <a:schemeClr val="tx1"/>
                </a:solidFill>
                <a:latin typeface="+mn-ea"/>
              </a:rPr>
              <a:t>31</a:t>
            </a:r>
            <a:r>
              <a:rPr lang="ja-JP" altLang="en-US" sz="1050" dirty="0" smtClean="0">
                <a:solidFill>
                  <a:schemeClr val="tx1"/>
                </a:solidFill>
                <a:latin typeface="+mn-ea"/>
              </a:rPr>
              <a:t>日／ＴＶＣＭ</a:t>
            </a:r>
            <a:endParaRPr lang="en-US" altLang="ja-JP" sz="1050" dirty="0">
              <a:solidFill>
                <a:schemeClr val="tx1"/>
              </a:solidFill>
              <a:latin typeface="+mn-ea"/>
            </a:endParaRPr>
          </a:p>
        </p:txBody>
      </p:sp>
      <p:sp>
        <p:nvSpPr>
          <p:cNvPr id="45" name="正方形/長方形 44">
            <a:extLst>
              <a:ext uri="{FF2B5EF4-FFF2-40B4-BE49-F238E27FC236}">
                <a16:creationId xmlns:a16="http://schemas.microsoft.com/office/drawing/2014/main" id="{3A93AE10-F818-4C2A-A1B7-625977337BDC}"/>
              </a:ext>
            </a:extLst>
          </p:cNvPr>
          <p:cNvSpPr/>
          <p:nvPr/>
        </p:nvSpPr>
        <p:spPr>
          <a:xfrm>
            <a:off x="476976" y="6088449"/>
            <a:ext cx="2892116"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mn-ea"/>
              </a:rPr>
              <a:t>8</a:t>
            </a:r>
            <a:r>
              <a:rPr lang="ja-JP" altLang="en-US" sz="1050" dirty="0" smtClean="0">
                <a:solidFill>
                  <a:schemeClr val="tx1"/>
                </a:solidFill>
                <a:latin typeface="+mn-ea"/>
              </a:rPr>
              <a:t>月</a:t>
            </a:r>
            <a:r>
              <a:rPr lang="en-US" altLang="ja-JP" sz="1050" smtClean="0">
                <a:solidFill>
                  <a:schemeClr val="tx1"/>
                </a:solidFill>
                <a:latin typeface="+mn-ea"/>
              </a:rPr>
              <a:t>2</a:t>
            </a:r>
            <a:r>
              <a:rPr lang="en-US" altLang="ja-JP" sz="1050" dirty="0" smtClean="0">
                <a:solidFill>
                  <a:schemeClr val="tx1"/>
                </a:solidFill>
                <a:latin typeface="+mn-ea"/>
              </a:rPr>
              <a:t>9</a:t>
            </a:r>
            <a:r>
              <a:rPr lang="ja-JP" altLang="en-US" sz="1050" smtClean="0">
                <a:solidFill>
                  <a:schemeClr val="tx1"/>
                </a:solidFill>
                <a:latin typeface="+mn-ea"/>
              </a:rPr>
              <a:t>日</a:t>
            </a:r>
            <a:r>
              <a:rPr lang="ja-JP" altLang="en-US" sz="1050" dirty="0">
                <a:solidFill>
                  <a:schemeClr val="tx1"/>
                </a:solidFill>
                <a:latin typeface="+mn-ea"/>
              </a:rPr>
              <a:t>～</a:t>
            </a:r>
            <a:r>
              <a:rPr lang="en-US" altLang="ja-JP" sz="1050" dirty="0">
                <a:solidFill>
                  <a:schemeClr val="tx1"/>
                </a:solidFill>
                <a:latin typeface="+mn-ea"/>
              </a:rPr>
              <a:t>12</a:t>
            </a:r>
            <a:r>
              <a:rPr lang="ja-JP" altLang="en-US" sz="1050" dirty="0">
                <a:solidFill>
                  <a:schemeClr val="tx1"/>
                </a:solidFill>
                <a:latin typeface="+mn-ea"/>
              </a:rPr>
              <a:t>月</a:t>
            </a:r>
            <a:r>
              <a:rPr lang="en-US" altLang="ja-JP" sz="1050" dirty="0">
                <a:solidFill>
                  <a:schemeClr val="tx1"/>
                </a:solidFill>
                <a:latin typeface="+mn-ea"/>
              </a:rPr>
              <a:t>31</a:t>
            </a:r>
            <a:r>
              <a:rPr lang="ja-JP" altLang="en-US" sz="1050" dirty="0">
                <a:solidFill>
                  <a:schemeClr val="tx1"/>
                </a:solidFill>
                <a:latin typeface="+mn-ea"/>
              </a:rPr>
              <a:t>日／ＴＶＣＭ</a:t>
            </a:r>
            <a:endParaRPr lang="en-US" altLang="ja-JP" sz="1050" dirty="0">
              <a:solidFill>
                <a:schemeClr val="tx1"/>
              </a:solidFill>
              <a:latin typeface="+mn-ea"/>
            </a:endParaRPr>
          </a:p>
        </p:txBody>
      </p:sp>
      <p:sp>
        <p:nvSpPr>
          <p:cNvPr id="51" name="正方形/長方形 50">
            <a:extLst>
              <a:ext uri="{FF2B5EF4-FFF2-40B4-BE49-F238E27FC236}">
                <a16:creationId xmlns:a16="http://schemas.microsoft.com/office/drawing/2014/main" id="{1C88A21D-EC7E-4EA4-AD07-13F0B187D8CF}"/>
              </a:ext>
            </a:extLst>
          </p:cNvPr>
          <p:cNvSpPr/>
          <p:nvPr/>
        </p:nvSpPr>
        <p:spPr>
          <a:xfrm>
            <a:off x="3551468" y="3331627"/>
            <a:ext cx="2910255"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mn-ea"/>
              </a:rPr>
              <a:t>8</a:t>
            </a:r>
            <a:r>
              <a:rPr lang="ja-JP" altLang="en-US" sz="1050" dirty="0" smtClean="0">
                <a:solidFill>
                  <a:schemeClr val="tx1"/>
                </a:solidFill>
                <a:latin typeface="+mn-ea"/>
              </a:rPr>
              <a:t>月</a:t>
            </a:r>
            <a:r>
              <a:rPr lang="en-US" altLang="ja-JP" sz="1050" dirty="0" smtClean="0">
                <a:solidFill>
                  <a:schemeClr val="tx1"/>
                </a:solidFill>
                <a:latin typeface="+mn-ea"/>
              </a:rPr>
              <a:t>29</a:t>
            </a:r>
            <a:r>
              <a:rPr lang="ja-JP" altLang="en-US" sz="1050" dirty="0" smtClean="0">
                <a:solidFill>
                  <a:schemeClr val="tx1"/>
                </a:solidFill>
                <a:latin typeface="+mn-ea"/>
              </a:rPr>
              <a:t>日</a:t>
            </a:r>
            <a:r>
              <a:rPr lang="ja-JP" altLang="en-US" sz="1050" dirty="0">
                <a:solidFill>
                  <a:schemeClr val="tx1"/>
                </a:solidFill>
                <a:latin typeface="+mn-ea"/>
              </a:rPr>
              <a:t>～</a:t>
            </a:r>
            <a:r>
              <a:rPr lang="en-US" altLang="ja-JP" sz="1050" dirty="0">
                <a:solidFill>
                  <a:schemeClr val="tx1"/>
                </a:solidFill>
                <a:latin typeface="+mn-ea"/>
              </a:rPr>
              <a:t>12</a:t>
            </a:r>
            <a:r>
              <a:rPr lang="ja-JP" altLang="en-US" sz="1050" dirty="0">
                <a:solidFill>
                  <a:schemeClr val="tx1"/>
                </a:solidFill>
                <a:latin typeface="+mn-ea"/>
              </a:rPr>
              <a:t>月</a:t>
            </a:r>
            <a:r>
              <a:rPr lang="en-US" altLang="ja-JP" sz="1050" dirty="0">
                <a:solidFill>
                  <a:schemeClr val="tx1"/>
                </a:solidFill>
                <a:latin typeface="+mn-ea"/>
              </a:rPr>
              <a:t>31</a:t>
            </a:r>
            <a:r>
              <a:rPr lang="ja-JP" altLang="en-US" sz="1050" dirty="0">
                <a:solidFill>
                  <a:schemeClr val="tx1"/>
                </a:solidFill>
                <a:latin typeface="+mn-ea"/>
              </a:rPr>
              <a:t>日／ＴＶＣＭ</a:t>
            </a:r>
            <a:endParaRPr lang="en-US" altLang="ja-JP" sz="1050" dirty="0">
              <a:solidFill>
                <a:schemeClr val="tx1"/>
              </a:solidFill>
              <a:latin typeface="+mn-ea"/>
            </a:endParaRPr>
          </a:p>
        </p:txBody>
      </p: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76" y="1694609"/>
            <a:ext cx="2880000" cy="1619999"/>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1469" y="1694609"/>
            <a:ext cx="2910255" cy="1637018"/>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976" y="4461634"/>
            <a:ext cx="2892116" cy="1626815"/>
          </a:xfrm>
          <a:prstGeom prst="rect">
            <a:avLst/>
          </a:prstGeom>
        </p:spPr>
      </p:pic>
      <p:sp>
        <p:nvSpPr>
          <p:cNvPr id="8" name="正方形/長方形 7">
            <a:extLst>
              <a:ext uri="{FF2B5EF4-FFF2-40B4-BE49-F238E27FC236}">
                <a16:creationId xmlns:a16="http://schemas.microsoft.com/office/drawing/2014/main" id="{3A93AE10-F818-4C2A-A1B7-625977337BDC}"/>
              </a:ext>
            </a:extLst>
          </p:cNvPr>
          <p:cNvSpPr/>
          <p:nvPr/>
        </p:nvSpPr>
        <p:spPr>
          <a:xfrm>
            <a:off x="3552096" y="6088449"/>
            <a:ext cx="2892116"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mn-ea"/>
              </a:rPr>
              <a:t>1</a:t>
            </a:r>
            <a:r>
              <a:rPr lang="en-US" altLang="ja-JP" sz="1050" dirty="0">
                <a:solidFill>
                  <a:schemeClr val="tx1"/>
                </a:solidFill>
                <a:latin typeface="+mn-ea"/>
              </a:rPr>
              <a:t>0</a:t>
            </a:r>
            <a:r>
              <a:rPr lang="ja-JP" altLang="en-US" sz="1050" dirty="0" smtClean="0">
                <a:solidFill>
                  <a:schemeClr val="tx1"/>
                </a:solidFill>
                <a:latin typeface="+mn-ea"/>
              </a:rPr>
              <a:t>月</a:t>
            </a:r>
            <a:r>
              <a:rPr lang="en-US" altLang="ja-JP" sz="1050" dirty="0" smtClean="0">
                <a:solidFill>
                  <a:schemeClr val="tx1"/>
                </a:solidFill>
                <a:latin typeface="+mn-ea"/>
              </a:rPr>
              <a:t>27</a:t>
            </a:r>
            <a:r>
              <a:rPr lang="ja-JP" altLang="en-US" sz="1050" dirty="0" smtClean="0">
                <a:solidFill>
                  <a:schemeClr val="tx1"/>
                </a:solidFill>
                <a:latin typeface="+mn-ea"/>
              </a:rPr>
              <a:t>日～</a:t>
            </a:r>
            <a:r>
              <a:rPr lang="en-US" altLang="ja-JP" sz="1050" dirty="0" smtClean="0">
                <a:solidFill>
                  <a:schemeClr val="tx1"/>
                </a:solidFill>
                <a:latin typeface="+mn-ea"/>
              </a:rPr>
              <a:t>23</a:t>
            </a:r>
            <a:r>
              <a:rPr lang="ja-JP" altLang="en-US" sz="1050" dirty="0" smtClean="0">
                <a:solidFill>
                  <a:schemeClr val="tx1"/>
                </a:solidFill>
                <a:latin typeface="+mn-ea"/>
              </a:rPr>
              <a:t>年</a:t>
            </a:r>
            <a:r>
              <a:rPr lang="en-US" altLang="ja-JP" sz="1050" dirty="0">
                <a:solidFill>
                  <a:schemeClr val="tx1"/>
                </a:solidFill>
                <a:latin typeface="+mn-ea"/>
              </a:rPr>
              <a:t>3</a:t>
            </a:r>
            <a:r>
              <a:rPr lang="ja-JP" altLang="en-US" sz="1050" dirty="0" smtClean="0">
                <a:solidFill>
                  <a:schemeClr val="tx1"/>
                </a:solidFill>
                <a:latin typeface="+mn-ea"/>
              </a:rPr>
              <a:t>月</a:t>
            </a:r>
            <a:r>
              <a:rPr lang="en-US" altLang="ja-JP" sz="1050" dirty="0">
                <a:solidFill>
                  <a:schemeClr val="tx1"/>
                </a:solidFill>
                <a:latin typeface="+mn-ea"/>
              </a:rPr>
              <a:t>31</a:t>
            </a:r>
            <a:r>
              <a:rPr lang="ja-JP" altLang="en-US" sz="1050" dirty="0">
                <a:solidFill>
                  <a:schemeClr val="tx1"/>
                </a:solidFill>
                <a:latin typeface="+mn-ea"/>
              </a:rPr>
              <a:t>日／ＴＶＣＭ</a:t>
            </a:r>
            <a:endParaRPr lang="en-US" altLang="ja-JP" sz="1050" dirty="0">
              <a:solidFill>
                <a:schemeClr val="tx1"/>
              </a:solidFill>
              <a:latin typeface="+mn-ea"/>
            </a:endParaRPr>
          </a:p>
        </p:txBody>
      </p:sp>
      <p:sp>
        <p:nvSpPr>
          <p:cNvPr id="10" name="正方形/長方形 9">
            <a:extLst>
              <a:ext uri="{FF2B5EF4-FFF2-40B4-BE49-F238E27FC236}">
                <a16:creationId xmlns:a16="http://schemas.microsoft.com/office/drawing/2014/main" id="{3A93AE10-F818-4C2A-A1B7-625977337BDC}"/>
              </a:ext>
            </a:extLst>
          </p:cNvPr>
          <p:cNvSpPr/>
          <p:nvPr/>
        </p:nvSpPr>
        <p:spPr>
          <a:xfrm>
            <a:off x="476976" y="8862290"/>
            <a:ext cx="2892116"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mn-ea"/>
              </a:rPr>
              <a:t>12</a:t>
            </a:r>
            <a:r>
              <a:rPr lang="ja-JP" altLang="en-US" sz="1050" dirty="0" smtClean="0">
                <a:solidFill>
                  <a:schemeClr val="tx1"/>
                </a:solidFill>
                <a:latin typeface="+mn-ea"/>
              </a:rPr>
              <a:t>月</a:t>
            </a:r>
            <a:r>
              <a:rPr lang="en-US" altLang="ja-JP" sz="1050" dirty="0">
                <a:solidFill>
                  <a:schemeClr val="tx1"/>
                </a:solidFill>
                <a:latin typeface="+mn-ea"/>
              </a:rPr>
              <a:t>5</a:t>
            </a:r>
            <a:r>
              <a:rPr lang="ja-JP" altLang="en-US" sz="1050" dirty="0" smtClean="0">
                <a:solidFill>
                  <a:schemeClr val="tx1"/>
                </a:solidFill>
                <a:latin typeface="+mn-ea"/>
              </a:rPr>
              <a:t>日～</a:t>
            </a:r>
            <a:r>
              <a:rPr lang="en-US" altLang="ja-JP" sz="1050" dirty="0" smtClean="0">
                <a:solidFill>
                  <a:schemeClr val="tx1"/>
                </a:solidFill>
                <a:latin typeface="+mn-ea"/>
              </a:rPr>
              <a:t>23</a:t>
            </a:r>
            <a:r>
              <a:rPr lang="ja-JP" altLang="en-US" sz="1050" dirty="0" smtClean="0">
                <a:solidFill>
                  <a:schemeClr val="tx1"/>
                </a:solidFill>
                <a:latin typeface="+mn-ea"/>
              </a:rPr>
              <a:t>年</a:t>
            </a:r>
            <a:r>
              <a:rPr lang="en-US" altLang="ja-JP" sz="1050" dirty="0">
                <a:solidFill>
                  <a:schemeClr val="tx1"/>
                </a:solidFill>
                <a:latin typeface="+mn-ea"/>
              </a:rPr>
              <a:t>3</a:t>
            </a:r>
            <a:r>
              <a:rPr lang="ja-JP" altLang="en-US" sz="1050" dirty="0" smtClean="0">
                <a:solidFill>
                  <a:schemeClr val="tx1"/>
                </a:solidFill>
                <a:latin typeface="+mn-ea"/>
              </a:rPr>
              <a:t>月</a:t>
            </a:r>
            <a:r>
              <a:rPr lang="en-US" altLang="ja-JP" sz="1050" dirty="0">
                <a:solidFill>
                  <a:schemeClr val="tx1"/>
                </a:solidFill>
                <a:latin typeface="+mn-ea"/>
              </a:rPr>
              <a:t>31</a:t>
            </a:r>
            <a:r>
              <a:rPr lang="ja-JP" altLang="en-US" sz="1050" dirty="0">
                <a:solidFill>
                  <a:schemeClr val="tx1"/>
                </a:solidFill>
                <a:latin typeface="+mn-ea"/>
              </a:rPr>
              <a:t>日／ＴＶＣＭ</a:t>
            </a:r>
            <a:endParaRPr lang="en-US" altLang="ja-JP" sz="1050" dirty="0">
              <a:solidFill>
                <a:schemeClr val="tx1"/>
              </a:solidFill>
              <a:latin typeface="+mn-ea"/>
            </a:endParaRPr>
          </a:p>
        </p:txBody>
      </p: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1468" y="4497354"/>
            <a:ext cx="2892744" cy="1613497"/>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976" y="7235474"/>
            <a:ext cx="2892115" cy="1621789"/>
          </a:xfrm>
          <a:prstGeom prst="rect">
            <a:avLst/>
          </a:prstGeom>
        </p:spPr>
      </p:pic>
    </p:spTree>
    <p:extLst>
      <p:ext uri="{BB962C8B-B14F-4D97-AF65-F5344CB8AC3E}">
        <p14:creationId xmlns:p14="http://schemas.microsoft.com/office/powerpoint/2010/main" val="3092234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54796D2A-DCA9-403C-9104-AEE99485E8A0}"/>
              </a:ext>
            </a:extLst>
          </p:cNvPr>
          <p:cNvGraphicFramePr>
            <a:graphicFrameLocks noGrp="1"/>
          </p:cNvGraphicFramePr>
          <p:nvPr>
            <p:extLst>
              <p:ext uri="{D42A27DB-BD31-4B8C-83A1-F6EECF244321}">
                <p14:modId xmlns:p14="http://schemas.microsoft.com/office/powerpoint/2010/main" val="2614751429"/>
              </p:ext>
            </p:extLst>
          </p:nvPr>
        </p:nvGraphicFramePr>
        <p:xfrm>
          <a:off x="200218" y="1262142"/>
          <a:ext cx="4392489" cy="507440"/>
        </p:xfrm>
        <a:graphic>
          <a:graphicData uri="http://schemas.openxmlformats.org/drawingml/2006/table">
            <a:tbl>
              <a:tblPr firstRow="1" bandRow="1">
                <a:tableStyleId>{5C22544A-7EE6-4342-B048-85BDC9FD1C3A}</a:tableStyleId>
              </a:tblPr>
              <a:tblGrid>
                <a:gridCol w="1573429">
                  <a:extLst>
                    <a:ext uri="{9D8B030D-6E8A-4147-A177-3AD203B41FA5}">
                      <a16:colId xmlns:a16="http://schemas.microsoft.com/office/drawing/2014/main" val="1741831390"/>
                    </a:ext>
                  </a:extLst>
                </a:gridCol>
                <a:gridCol w="2819060">
                  <a:extLst>
                    <a:ext uri="{9D8B030D-6E8A-4147-A177-3AD203B41FA5}">
                      <a16:colId xmlns:a16="http://schemas.microsoft.com/office/drawing/2014/main" val="1860099702"/>
                    </a:ext>
                  </a:extLst>
                </a:gridCol>
              </a:tblGrid>
              <a:tr h="507440">
                <a:tc>
                  <a:txBody>
                    <a:bodyPr/>
                    <a:lstStyle/>
                    <a:p>
                      <a:pPr algn="l"/>
                      <a:r>
                        <a:rPr kumimoji="1" lang="ja-JP" altLang="en-US" sz="1050" b="0" dirty="0">
                          <a:solidFill>
                            <a:schemeClr val="tx1"/>
                          </a:solidFill>
                          <a:latin typeface="+mn-ea"/>
                          <a:ea typeface="+mn-ea"/>
                        </a:rPr>
                        <a:t>放送以外の露出件数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latin typeface="+mn-ea"/>
                          <a:ea typeface="+mn-ea"/>
                        </a:rPr>
                        <a:t>新聞</a:t>
                      </a:r>
                      <a:r>
                        <a:rPr kumimoji="1" lang="en-US" altLang="ja-JP" sz="1050" b="0" dirty="0" smtClean="0">
                          <a:solidFill>
                            <a:schemeClr val="tx1"/>
                          </a:solidFill>
                          <a:latin typeface="+mn-ea"/>
                          <a:ea typeface="+mn-ea"/>
                        </a:rPr>
                        <a:t>1</a:t>
                      </a:r>
                      <a:r>
                        <a:rPr kumimoji="1" lang="ja-JP" altLang="en-US" sz="1050" b="0" dirty="0" smtClean="0">
                          <a:solidFill>
                            <a:schemeClr val="tx1"/>
                          </a:solidFill>
                          <a:latin typeface="+mn-ea"/>
                          <a:ea typeface="+mn-ea"/>
                        </a:rPr>
                        <a:t>件</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1768900"/>
                  </a:ext>
                </a:extLst>
              </a:tr>
            </a:tbl>
          </a:graphicData>
        </a:graphic>
      </p:graphicFrame>
      <p:sp>
        <p:nvSpPr>
          <p:cNvPr id="13" name="正方形/長方形 12">
            <a:extLst>
              <a:ext uri="{FF2B5EF4-FFF2-40B4-BE49-F238E27FC236}">
                <a16:creationId xmlns:a16="http://schemas.microsoft.com/office/drawing/2014/main" id="{47AF7FA4-7CE2-4306-9791-95AA86B8630B}"/>
              </a:ext>
            </a:extLst>
          </p:cNvPr>
          <p:cNvSpPr/>
          <p:nvPr/>
        </p:nvSpPr>
        <p:spPr>
          <a:xfrm>
            <a:off x="1640954" y="8877912"/>
            <a:ext cx="3247924"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mn-ea"/>
              </a:rPr>
              <a:t>2022</a:t>
            </a:r>
            <a:r>
              <a:rPr lang="ja-JP" altLang="en-US" sz="1050" dirty="0" smtClean="0">
                <a:solidFill>
                  <a:schemeClr val="tx1"/>
                </a:solidFill>
                <a:latin typeface="+mn-ea"/>
              </a:rPr>
              <a:t>年</a:t>
            </a:r>
            <a:r>
              <a:rPr lang="en-US" altLang="ja-JP" sz="1050" dirty="0" smtClean="0">
                <a:solidFill>
                  <a:schemeClr val="tx1"/>
                </a:solidFill>
                <a:latin typeface="+mn-ea"/>
              </a:rPr>
              <a:t>6</a:t>
            </a:r>
            <a:r>
              <a:rPr lang="ja-JP" altLang="en-US" sz="1050" dirty="0" smtClean="0">
                <a:solidFill>
                  <a:schemeClr val="tx1"/>
                </a:solidFill>
                <a:latin typeface="+mn-ea"/>
              </a:rPr>
              <a:t>月</a:t>
            </a:r>
            <a:r>
              <a:rPr lang="en-US" altLang="ja-JP" sz="1050" dirty="0" smtClean="0">
                <a:solidFill>
                  <a:schemeClr val="tx1"/>
                </a:solidFill>
                <a:latin typeface="+mn-ea"/>
              </a:rPr>
              <a:t>27</a:t>
            </a:r>
            <a:r>
              <a:rPr lang="ja-JP" altLang="en-US" sz="1050" dirty="0" smtClean="0">
                <a:solidFill>
                  <a:schemeClr val="tx1"/>
                </a:solidFill>
                <a:latin typeface="+mn-ea"/>
              </a:rPr>
              <a:t>日／山口新聞</a:t>
            </a:r>
            <a:endParaRPr lang="en-US" altLang="ja-JP" sz="1050" dirty="0">
              <a:solidFill>
                <a:schemeClr val="tx1"/>
              </a:solidFill>
              <a:latin typeface="+mn-ea"/>
            </a:endParaRPr>
          </a:p>
        </p:txBody>
      </p:sp>
      <p:graphicFrame>
        <p:nvGraphicFramePr>
          <p:cNvPr id="4" name="表 2">
            <a:extLst>
              <a:ext uri="{FF2B5EF4-FFF2-40B4-BE49-F238E27FC236}">
                <a16:creationId xmlns:a16="http://schemas.microsoft.com/office/drawing/2014/main" id="{58123EB2-439C-0C80-1436-AA0D7A79CBC2}"/>
              </a:ext>
            </a:extLst>
          </p:cNvPr>
          <p:cNvGraphicFramePr>
            <a:graphicFrameLocks noGrp="1"/>
          </p:cNvGraphicFramePr>
          <p:nvPr>
            <p:extLst>
              <p:ext uri="{D42A27DB-BD31-4B8C-83A1-F6EECF244321}">
                <p14:modId xmlns:p14="http://schemas.microsoft.com/office/powerpoint/2010/main" val="966239108"/>
              </p:ext>
            </p:extLst>
          </p:nvPr>
        </p:nvGraphicFramePr>
        <p:xfrm>
          <a:off x="225247" y="2224780"/>
          <a:ext cx="6358414" cy="2514348"/>
        </p:xfrm>
        <a:graphic>
          <a:graphicData uri="http://schemas.openxmlformats.org/drawingml/2006/table">
            <a:tbl>
              <a:tblPr firstRow="1" bandRow="1">
                <a:tableStyleId>{5940675A-B579-460E-94D1-54222C63F5DA}</a:tableStyleId>
              </a:tblPr>
              <a:tblGrid>
                <a:gridCol w="323433">
                  <a:extLst>
                    <a:ext uri="{9D8B030D-6E8A-4147-A177-3AD203B41FA5}">
                      <a16:colId xmlns:a16="http://schemas.microsoft.com/office/drawing/2014/main" val="3199067813"/>
                    </a:ext>
                  </a:extLst>
                </a:gridCol>
                <a:gridCol w="864096">
                  <a:extLst>
                    <a:ext uri="{9D8B030D-6E8A-4147-A177-3AD203B41FA5}">
                      <a16:colId xmlns:a16="http://schemas.microsoft.com/office/drawing/2014/main" val="1616705685"/>
                    </a:ext>
                  </a:extLst>
                </a:gridCol>
                <a:gridCol w="792088">
                  <a:extLst>
                    <a:ext uri="{9D8B030D-6E8A-4147-A177-3AD203B41FA5}">
                      <a16:colId xmlns:a16="http://schemas.microsoft.com/office/drawing/2014/main" val="3733555840"/>
                    </a:ext>
                  </a:extLst>
                </a:gridCol>
                <a:gridCol w="936104">
                  <a:extLst>
                    <a:ext uri="{9D8B030D-6E8A-4147-A177-3AD203B41FA5}">
                      <a16:colId xmlns:a16="http://schemas.microsoft.com/office/drawing/2014/main" val="659001347"/>
                    </a:ext>
                  </a:extLst>
                </a:gridCol>
                <a:gridCol w="3442693">
                  <a:extLst>
                    <a:ext uri="{9D8B030D-6E8A-4147-A177-3AD203B41FA5}">
                      <a16:colId xmlns:a16="http://schemas.microsoft.com/office/drawing/2014/main" val="3001805540"/>
                    </a:ext>
                  </a:extLst>
                </a:gridCol>
              </a:tblGrid>
              <a:tr h="351143">
                <a:tc>
                  <a:txBody>
                    <a:bodyPr/>
                    <a:lstStyle/>
                    <a:p>
                      <a:pPr algn="ctr"/>
                      <a:r>
                        <a:rPr kumimoji="1" lang="ja-JP" altLang="en-US" sz="1050" b="1" dirty="0">
                          <a:latin typeface="+mn-ea"/>
                          <a:ea typeface="+mn-ea"/>
                        </a:rPr>
                        <a:t>№</a:t>
                      </a:r>
                    </a:p>
                  </a:txBody>
                  <a:tcPr>
                    <a:solidFill>
                      <a:schemeClr val="tx2">
                        <a:lumMod val="20000"/>
                        <a:lumOff val="80000"/>
                      </a:schemeClr>
                    </a:solidFill>
                  </a:tcPr>
                </a:tc>
                <a:tc>
                  <a:txBody>
                    <a:bodyPr/>
                    <a:lstStyle/>
                    <a:p>
                      <a:pPr algn="ctr"/>
                      <a:r>
                        <a:rPr kumimoji="1" lang="ja-JP" altLang="en-US" sz="1050" b="1" dirty="0">
                          <a:latin typeface="+mn-ea"/>
                          <a:ea typeface="+mn-ea"/>
                        </a:rPr>
                        <a:t>掲載日</a:t>
                      </a:r>
                    </a:p>
                  </a:txBody>
                  <a:tcPr>
                    <a:solidFill>
                      <a:schemeClr val="tx2">
                        <a:lumMod val="20000"/>
                        <a:lumOff val="80000"/>
                      </a:schemeClr>
                    </a:solidFill>
                  </a:tcPr>
                </a:tc>
                <a:tc>
                  <a:txBody>
                    <a:bodyPr/>
                    <a:lstStyle/>
                    <a:p>
                      <a:pPr algn="ctr"/>
                      <a:r>
                        <a:rPr kumimoji="1" lang="ja-JP" altLang="en-US" sz="1050" b="1" dirty="0">
                          <a:latin typeface="+mn-ea"/>
                          <a:ea typeface="+mn-ea"/>
                        </a:rPr>
                        <a:t>媒体種別</a:t>
                      </a:r>
                    </a:p>
                  </a:txBody>
                  <a:tcPr>
                    <a:solidFill>
                      <a:schemeClr val="tx2">
                        <a:lumMod val="20000"/>
                        <a:lumOff val="80000"/>
                      </a:schemeClr>
                    </a:solidFill>
                  </a:tcPr>
                </a:tc>
                <a:tc>
                  <a:txBody>
                    <a:bodyPr/>
                    <a:lstStyle/>
                    <a:p>
                      <a:pPr algn="ctr"/>
                      <a:r>
                        <a:rPr kumimoji="1" lang="ja-JP" altLang="en-US" sz="1050" b="1" dirty="0">
                          <a:latin typeface="+mn-ea"/>
                          <a:ea typeface="+mn-ea"/>
                        </a:rPr>
                        <a:t>媒体名</a:t>
                      </a:r>
                    </a:p>
                  </a:txBody>
                  <a:tcPr>
                    <a:solidFill>
                      <a:schemeClr val="tx2">
                        <a:lumMod val="20000"/>
                        <a:lumOff val="80000"/>
                      </a:schemeClr>
                    </a:solidFill>
                  </a:tcPr>
                </a:tc>
                <a:tc>
                  <a:txBody>
                    <a:bodyPr/>
                    <a:lstStyle/>
                    <a:p>
                      <a:pPr algn="ctr"/>
                      <a:r>
                        <a:rPr kumimoji="1" lang="ja-JP" altLang="en-US" sz="1050" b="1" dirty="0">
                          <a:latin typeface="+mn-ea"/>
                          <a:ea typeface="+mn-ea"/>
                        </a:rPr>
                        <a:t>露出内容</a:t>
                      </a:r>
                    </a:p>
                  </a:txBody>
                  <a:tcPr>
                    <a:solidFill>
                      <a:schemeClr val="tx2">
                        <a:lumMod val="20000"/>
                        <a:lumOff val="80000"/>
                      </a:schemeClr>
                    </a:solidFill>
                  </a:tcPr>
                </a:tc>
                <a:extLst>
                  <a:ext uri="{0D108BD9-81ED-4DB2-BD59-A6C34878D82A}">
                    <a16:rowId xmlns:a16="http://schemas.microsoft.com/office/drawing/2014/main" val="1353723429"/>
                  </a:ext>
                </a:extLst>
              </a:tr>
              <a:tr h="432641">
                <a:tc>
                  <a:txBody>
                    <a:bodyPr/>
                    <a:lstStyle/>
                    <a:p>
                      <a:r>
                        <a:rPr kumimoji="1" lang="en-US" altLang="ja-JP" sz="1050" dirty="0">
                          <a:latin typeface="+mn-ea"/>
                          <a:ea typeface="+mn-ea"/>
                        </a:rPr>
                        <a:t>1</a:t>
                      </a:r>
                    </a:p>
                  </a:txBody>
                  <a:tcPr/>
                </a:tc>
                <a:tc>
                  <a:txBody>
                    <a:bodyPr/>
                    <a:lstStyle/>
                    <a:p>
                      <a:r>
                        <a:rPr kumimoji="1" lang="en-US" altLang="ja-JP" sz="1050" dirty="0" smtClean="0">
                          <a:latin typeface="+mn-ea"/>
                          <a:ea typeface="+mn-ea"/>
                        </a:rPr>
                        <a:t>2022</a:t>
                      </a:r>
                      <a:r>
                        <a:rPr kumimoji="1" lang="ja-JP" altLang="en-US" sz="1050" dirty="0" smtClean="0">
                          <a:latin typeface="+mn-ea"/>
                          <a:ea typeface="+mn-ea"/>
                        </a:rPr>
                        <a:t>年</a:t>
                      </a:r>
                      <a:r>
                        <a:rPr kumimoji="1" lang="en-US" altLang="ja-JP" sz="1050" dirty="0" smtClean="0">
                          <a:latin typeface="+mn-ea"/>
                          <a:ea typeface="+mn-ea"/>
                        </a:rPr>
                        <a:t>6</a:t>
                      </a:r>
                      <a:r>
                        <a:rPr kumimoji="1" lang="ja-JP" altLang="en-US" sz="1050" dirty="0" smtClean="0">
                          <a:latin typeface="+mn-ea"/>
                          <a:ea typeface="+mn-ea"/>
                        </a:rPr>
                        <a:t>月</a:t>
                      </a:r>
                      <a:r>
                        <a:rPr kumimoji="1" lang="en-US" altLang="ja-JP" sz="1050" dirty="0" smtClean="0">
                          <a:latin typeface="+mn-ea"/>
                          <a:ea typeface="+mn-ea"/>
                        </a:rPr>
                        <a:t>27</a:t>
                      </a:r>
                      <a:r>
                        <a:rPr kumimoji="1" lang="ja-JP" altLang="en-US" sz="1050" dirty="0" smtClean="0">
                          <a:latin typeface="+mn-ea"/>
                          <a:ea typeface="+mn-ea"/>
                        </a:rPr>
                        <a:t>日</a:t>
                      </a:r>
                      <a:endParaRPr kumimoji="1" lang="ja-JP" altLang="en-US" sz="1050" dirty="0">
                        <a:latin typeface="+mn-ea"/>
                        <a:ea typeface="+mn-ea"/>
                      </a:endParaRPr>
                    </a:p>
                  </a:txBody>
                  <a:tcPr/>
                </a:tc>
                <a:tc>
                  <a:txBody>
                    <a:bodyPr/>
                    <a:lstStyle/>
                    <a:p>
                      <a:r>
                        <a:rPr kumimoji="1" lang="ja-JP" altLang="en-US" sz="1050" dirty="0" smtClean="0">
                          <a:latin typeface="+mn-ea"/>
                          <a:ea typeface="+mn-ea"/>
                        </a:rPr>
                        <a:t>新聞</a:t>
                      </a:r>
                      <a:endParaRPr kumimoji="1" lang="ja-JP" altLang="en-US" sz="1050" dirty="0">
                        <a:latin typeface="+mn-ea"/>
                        <a:ea typeface="+mn-ea"/>
                      </a:endParaRPr>
                    </a:p>
                  </a:txBody>
                  <a:tcPr/>
                </a:tc>
                <a:tc>
                  <a:txBody>
                    <a:bodyPr/>
                    <a:lstStyle/>
                    <a:p>
                      <a:r>
                        <a:rPr kumimoji="1" lang="ja-JP" altLang="en-US" sz="1050" dirty="0" smtClean="0">
                          <a:latin typeface="+mn-ea"/>
                          <a:ea typeface="+mn-ea"/>
                        </a:rPr>
                        <a:t>山口新聞</a:t>
                      </a:r>
                      <a:endParaRPr kumimoji="1" lang="ja-JP" altLang="en-US" sz="1050" dirty="0">
                        <a:latin typeface="+mn-ea"/>
                        <a:ea typeface="+mn-ea"/>
                      </a:endParaRPr>
                    </a:p>
                  </a:txBody>
                  <a:tcPr/>
                </a:tc>
                <a:tc>
                  <a:txBody>
                    <a:bodyPr/>
                    <a:lstStyle/>
                    <a:p>
                      <a:r>
                        <a:rPr kumimoji="1" lang="ja-JP" altLang="en-US" sz="1050" dirty="0" smtClean="0">
                          <a:latin typeface="+mn-ea"/>
                          <a:ea typeface="+mn-ea"/>
                        </a:rPr>
                        <a:t>「海ごみゼロ！ロボットビーチクリーン」第</a:t>
                      </a:r>
                      <a:r>
                        <a:rPr kumimoji="1" lang="en-US" altLang="ja-JP" sz="1050" dirty="0" smtClean="0">
                          <a:latin typeface="+mn-ea"/>
                          <a:ea typeface="+mn-ea"/>
                        </a:rPr>
                        <a:t>1</a:t>
                      </a:r>
                      <a:r>
                        <a:rPr kumimoji="1" lang="ja-JP" altLang="en-US" sz="1050" dirty="0" smtClean="0">
                          <a:latin typeface="+mn-ea"/>
                          <a:ea typeface="+mn-ea"/>
                        </a:rPr>
                        <a:t>弾についての記事</a:t>
                      </a:r>
                      <a:endParaRPr kumimoji="1" lang="ja-JP" altLang="en-US" sz="1050" dirty="0">
                        <a:latin typeface="+mn-ea"/>
                        <a:ea typeface="+mn-ea"/>
                      </a:endParaRPr>
                    </a:p>
                  </a:txBody>
                  <a:tcPr/>
                </a:tc>
                <a:extLst>
                  <a:ext uri="{0D108BD9-81ED-4DB2-BD59-A6C34878D82A}">
                    <a16:rowId xmlns:a16="http://schemas.microsoft.com/office/drawing/2014/main" val="2305160506"/>
                  </a:ext>
                </a:extLst>
              </a:tr>
              <a:tr h="432641">
                <a:tc>
                  <a:txBody>
                    <a:bodyPr/>
                    <a:lstStyle/>
                    <a:p>
                      <a:r>
                        <a:rPr kumimoji="1" lang="en-US" altLang="ja-JP" sz="1050" dirty="0">
                          <a:latin typeface="+mn-ea"/>
                          <a:ea typeface="+mn-ea"/>
                        </a:rPr>
                        <a:t>2</a:t>
                      </a:r>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1400308878"/>
                  </a:ext>
                </a:extLst>
              </a:tr>
              <a:tr h="432641">
                <a:tc>
                  <a:txBody>
                    <a:bodyPr/>
                    <a:lstStyle/>
                    <a:p>
                      <a:r>
                        <a:rPr kumimoji="1" lang="en-US" altLang="ja-JP" sz="1050" dirty="0">
                          <a:latin typeface="+mn-ea"/>
                          <a:ea typeface="+mn-ea"/>
                        </a:rPr>
                        <a:t>3</a:t>
                      </a:r>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1471606656"/>
                  </a:ext>
                </a:extLst>
              </a:tr>
              <a:tr h="432641">
                <a:tc>
                  <a:txBody>
                    <a:bodyPr/>
                    <a:lstStyle/>
                    <a:p>
                      <a:r>
                        <a:rPr kumimoji="1" lang="en-US" altLang="ja-JP" sz="1050" dirty="0">
                          <a:latin typeface="+mn-ea"/>
                          <a:ea typeface="+mn-ea"/>
                        </a:rPr>
                        <a:t>4</a:t>
                      </a:r>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2541985301"/>
                  </a:ext>
                </a:extLst>
              </a:tr>
              <a:tr h="432641">
                <a:tc>
                  <a:txBody>
                    <a:bodyPr/>
                    <a:lstStyle/>
                    <a:p>
                      <a:r>
                        <a:rPr kumimoji="1" lang="en-US" altLang="ja-JP" sz="1050" dirty="0">
                          <a:latin typeface="+mn-ea"/>
                          <a:ea typeface="+mn-ea"/>
                        </a:rPr>
                        <a:t>5</a:t>
                      </a:r>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1485506732"/>
                  </a:ext>
                </a:extLst>
              </a:tr>
            </a:tbl>
          </a:graphicData>
        </a:graphic>
      </p:graphicFrame>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800" y="4796351"/>
            <a:ext cx="3260078" cy="4104456"/>
          </a:xfrm>
          <a:prstGeom prst="rect">
            <a:avLst/>
          </a:prstGeom>
        </p:spPr>
      </p:pic>
    </p:spTree>
    <p:extLst>
      <p:ext uri="{BB962C8B-B14F-4D97-AF65-F5344CB8AC3E}">
        <p14:creationId xmlns:p14="http://schemas.microsoft.com/office/powerpoint/2010/main" val="156310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85691120"/>
              </p:ext>
            </p:extLst>
          </p:nvPr>
        </p:nvGraphicFramePr>
        <p:xfrm>
          <a:off x="476353" y="1509620"/>
          <a:ext cx="5832648" cy="572435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311911">
                <a:tc>
                  <a:txBody>
                    <a:bodyPr/>
                    <a:lstStyle/>
                    <a:p>
                      <a:pPr algn="l"/>
                      <a:r>
                        <a:rPr kumimoji="1" lang="ja-JP" altLang="en-US" sz="1050" b="0" dirty="0">
                          <a:solidFill>
                            <a:schemeClr val="tx1"/>
                          </a:solidFill>
                          <a:latin typeface="+mn-ea"/>
                          <a:ea typeface="+mn-ea"/>
                        </a:rPr>
                        <a:t>商品名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latin typeface="+mn-ea"/>
                          <a:ea typeface="+mn-ea"/>
                        </a:rPr>
                        <a:t>山城屋酒造</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山口・海ごみゼロ維新プロジェクト　特別ボトル</a:t>
                      </a:r>
                      <a:endParaRPr kumimoji="1" lang="ja-JP" altLang="en-US"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11911">
                <a:tc>
                  <a:txBody>
                    <a:bodyPr/>
                    <a:lstStyle/>
                    <a:p>
                      <a:pPr algn="l"/>
                      <a:r>
                        <a:rPr kumimoji="1" lang="ja-JP" altLang="en-US" sz="1050" b="0" dirty="0">
                          <a:solidFill>
                            <a:schemeClr val="tx1"/>
                          </a:solidFill>
                          <a:latin typeface="+mn-ea"/>
                          <a:ea typeface="+mn-ea"/>
                        </a:rPr>
                        <a:t>販売期間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latin typeface="+mn-ea"/>
                          <a:ea typeface="+mn-ea"/>
                        </a:rPr>
                        <a:t>2023</a:t>
                      </a:r>
                      <a:r>
                        <a:rPr kumimoji="1" lang="ja-JP" altLang="en-US" sz="1050" b="0" dirty="0" smtClean="0">
                          <a:solidFill>
                            <a:schemeClr val="tx1"/>
                          </a:solidFill>
                          <a:latin typeface="+mn-ea"/>
                          <a:ea typeface="+mn-ea"/>
                        </a:rPr>
                        <a:t>年</a:t>
                      </a:r>
                      <a:r>
                        <a:rPr kumimoji="1" lang="en-US" altLang="ja-JP" sz="1050" b="0" dirty="0" smtClean="0">
                          <a:solidFill>
                            <a:schemeClr val="tx1"/>
                          </a:solidFill>
                          <a:latin typeface="+mn-ea"/>
                          <a:ea typeface="+mn-ea"/>
                        </a:rPr>
                        <a:t>1</a:t>
                      </a:r>
                      <a:r>
                        <a:rPr kumimoji="1" lang="ja-JP" altLang="en-US" sz="1050" b="0" dirty="0" smtClean="0">
                          <a:solidFill>
                            <a:schemeClr val="tx1"/>
                          </a:solidFill>
                          <a:latin typeface="+mn-ea"/>
                          <a:ea typeface="+mn-ea"/>
                        </a:rPr>
                        <a:t>月</a:t>
                      </a:r>
                      <a:r>
                        <a:rPr kumimoji="1" lang="en-US" altLang="ja-JP" sz="1050" b="0" dirty="0" smtClean="0">
                          <a:solidFill>
                            <a:schemeClr val="tx1"/>
                          </a:solidFill>
                          <a:latin typeface="+mn-ea"/>
                          <a:ea typeface="+mn-ea"/>
                        </a:rPr>
                        <a:t>12</a:t>
                      </a:r>
                      <a:r>
                        <a:rPr kumimoji="1" lang="ja-JP" altLang="en-US" sz="1050" b="0" dirty="0" smtClean="0">
                          <a:solidFill>
                            <a:schemeClr val="tx1"/>
                          </a:solidFill>
                          <a:latin typeface="+mn-ea"/>
                          <a:ea typeface="+mn-ea"/>
                        </a:rPr>
                        <a:t>日</a:t>
                      </a:r>
                      <a:r>
                        <a:rPr kumimoji="1" lang="ja-JP" altLang="en-US" sz="1050" b="0" dirty="0">
                          <a:solidFill>
                            <a:schemeClr val="tx1"/>
                          </a:solidFill>
                          <a:latin typeface="+mn-ea"/>
                          <a:ea typeface="+mn-ea"/>
                        </a:rPr>
                        <a:t>～</a:t>
                      </a:r>
                      <a:r>
                        <a:rPr kumimoji="1" lang="en-US" altLang="ja-JP" sz="1050" b="0" dirty="0">
                          <a:solidFill>
                            <a:schemeClr val="tx1"/>
                          </a:solidFill>
                          <a:latin typeface="+mn-ea"/>
                          <a:ea typeface="+mn-ea"/>
                        </a:rPr>
                        <a:t>2023</a:t>
                      </a:r>
                      <a:r>
                        <a:rPr kumimoji="1" lang="ja-JP" altLang="en-US" sz="1050" b="0" dirty="0" smtClean="0">
                          <a:solidFill>
                            <a:schemeClr val="tx1"/>
                          </a:solidFill>
                          <a:latin typeface="+mn-ea"/>
                          <a:ea typeface="+mn-ea"/>
                        </a:rPr>
                        <a:t>年</a:t>
                      </a:r>
                      <a:r>
                        <a:rPr kumimoji="1" lang="en-US" altLang="ja-JP" sz="1050" b="0" dirty="0" smtClean="0">
                          <a:solidFill>
                            <a:schemeClr val="tx1"/>
                          </a:solidFill>
                          <a:latin typeface="+mn-ea"/>
                          <a:ea typeface="+mn-ea"/>
                        </a:rPr>
                        <a:t>3</a:t>
                      </a:r>
                      <a:r>
                        <a:rPr kumimoji="1" lang="ja-JP" altLang="en-US" sz="1050" b="0" dirty="0" smtClean="0">
                          <a:solidFill>
                            <a:schemeClr val="tx1"/>
                          </a:solidFill>
                          <a:latin typeface="+mn-ea"/>
                          <a:ea typeface="+mn-ea"/>
                        </a:rPr>
                        <a:t>月</a:t>
                      </a:r>
                      <a:r>
                        <a:rPr kumimoji="1" lang="en-US" altLang="ja-JP" sz="1050" b="0" dirty="0" smtClean="0">
                          <a:solidFill>
                            <a:schemeClr val="tx1"/>
                          </a:solidFill>
                          <a:latin typeface="+mn-ea"/>
                          <a:ea typeface="+mn-ea"/>
                        </a:rPr>
                        <a:t>31</a:t>
                      </a:r>
                      <a:r>
                        <a:rPr kumimoji="1" lang="ja-JP" altLang="en-US" sz="1050" b="0" dirty="0" smtClean="0">
                          <a:solidFill>
                            <a:schemeClr val="tx1"/>
                          </a:solidFill>
                          <a:latin typeface="+mn-ea"/>
                          <a:ea typeface="+mn-ea"/>
                        </a:rPr>
                        <a:t>日</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1911">
                <a:tc>
                  <a:txBody>
                    <a:bodyPr/>
                    <a:lstStyle/>
                    <a:p>
                      <a:pPr algn="l"/>
                      <a:r>
                        <a:rPr kumimoji="1" lang="ja-JP" altLang="en-US" sz="1050" b="0" dirty="0">
                          <a:solidFill>
                            <a:schemeClr val="tx1"/>
                          </a:solidFill>
                          <a:latin typeface="+mn-ea"/>
                          <a:ea typeface="+mn-ea"/>
                        </a:rPr>
                        <a:t>販売場所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latin typeface="+mn-ea"/>
                          <a:ea typeface="+mn-ea"/>
                        </a:rPr>
                        <a:t>山城屋酒造株式会社　（</a:t>
                      </a:r>
                      <a:r>
                        <a:rPr kumimoji="1" lang="zh-TW" altLang="en-US" sz="1050" b="0" dirty="0" smtClean="0">
                          <a:solidFill>
                            <a:schemeClr val="tx1"/>
                          </a:solidFill>
                          <a:latin typeface="+mn-ea"/>
                          <a:ea typeface="+mn-ea"/>
                        </a:rPr>
                        <a:t>〒</a:t>
                      </a:r>
                      <a:r>
                        <a:rPr kumimoji="1" lang="en-US" altLang="zh-TW" sz="1050" b="0" dirty="0" smtClean="0">
                          <a:solidFill>
                            <a:schemeClr val="tx1"/>
                          </a:solidFill>
                          <a:latin typeface="+mn-ea"/>
                          <a:ea typeface="+mn-ea"/>
                        </a:rPr>
                        <a:t>753-0047 </a:t>
                      </a:r>
                      <a:r>
                        <a:rPr kumimoji="1" lang="zh-TW" altLang="en-US" sz="1050" b="0" dirty="0" smtClean="0">
                          <a:solidFill>
                            <a:schemeClr val="tx1"/>
                          </a:solidFill>
                          <a:latin typeface="+mn-ea"/>
                          <a:ea typeface="+mn-ea"/>
                        </a:rPr>
                        <a:t>山口県山口市道場門前</a:t>
                      </a:r>
                      <a:r>
                        <a:rPr kumimoji="1" lang="en-US" altLang="zh-TW" sz="1050" b="0" dirty="0" smtClean="0">
                          <a:solidFill>
                            <a:schemeClr val="tx1"/>
                          </a:solidFill>
                          <a:latin typeface="+mn-ea"/>
                          <a:ea typeface="+mn-ea"/>
                        </a:rPr>
                        <a:t>2-1-7</a:t>
                      </a:r>
                      <a:r>
                        <a:rPr kumimoji="1" lang="ja-JP" altLang="en-US" sz="1050" b="0" dirty="0" smtClean="0">
                          <a:solidFill>
                            <a:schemeClr val="tx1"/>
                          </a:solidFill>
                          <a:latin typeface="+mn-ea"/>
                          <a:ea typeface="+mn-ea"/>
                        </a:rPr>
                        <a:t>）</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1911">
                <a:tc>
                  <a:txBody>
                    <a:bodyPr/>
                    <a:lstStyle/>
                    <a:p>
                      <a:pPr algn="l"/>
                      <a:r>
                        <a:rPr kumimoji="1" lang="ja-JP" altLang="en-US" sz="1050" b="0" dirty="0">
                          <a:solidFill>
                            <a:schemeClr val="tx1"/>
                          </a:solidFill>
                          <a:latin typeface="+mn-ea"/>
                          <a:ea typeface="+mn-ea"/>
                        </a:rPr>
                        <a:t>販売金額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latin typeface="+mn-ea"/>
                          <a:ea typeface="+mn-ea"/>
                        </a:rPr>
                        <a:t>2,145</a:t>
                      </a:r>
                      <a:r>
                        <a:rPr kumimoji="1" lang="ja-JP" altLang="en-US" sz="1050" b="0" dirty="0" smtClean="0">
                          <a:solidFill>
                            <a:schemeClr val="tx1"/>
                          </a:solidFill>
                          <a:latin typeface="+mn-ea"/>
                          <a:ea typeface="+mn-ea"/>
                        </a:rPr>
                        <a:t>円～（税込）</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1911">
                <a:tc>
                  <a:txBody>
                    <a:bodyPr/>
                    <a:lstStyle/>
                    <a:p>
                      <a:pPr algn="l"/>
                      <a:r>
                        <a:rPr kumimoji="1" lang="ja-JP" altLang="en-US" sz="1050" b="0" dirty="0" smtClean="0">
                          <a:solidFill>
                            <a:schemeClr val="tx1"/>
                          </a:solidFill>
                          <a:latin typeface="+mn-ea"/>
                          <a:ea typeface="+mn-ea"/>
                        </a:rPr>
                        <a:t>販売本数</a:t>
                      </a:r>
                      <a:endParaRPr kumimoji="1" lang="ja-JP" altLang="en-US"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latin typeface="+mn-ea"/>
                          <a:ea typeface="+mn-ea"/>
                        </a:rPr>
                        <a:t>30</a:t>
                      </a:r>
                      <a:r>
                        <a:rPr kumimoji="1" lang="ja-JP" altLang="en-US" sz="1050" b="0" dirty="0" smtClean="0">
                          <a:solidFill>
                            <a:schemeClr val="tx1"/>
                          </a:solidFill>
                          <a:latin typeface="+mn-ea"/>
                          <a:ea typeface="+mn-ea"/>
                        </a:rPr>
                        <a:t>本</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758084"/>
                  </a:ext>
                </a:extLst>
              </a:tr>
              <a:tr h="744265">
                <a:tc>
                  <a:txBody>
                    <a:bodyPr/>
                    <a:lstStyle/>
                    <a:p>
                      <a:pPr algn="l"/>
                      <a:r>
                        <a:rPr kumimoji="1" lang="ja-JP" altLang="en-US" sz="1050" b="0" dirty="0">
                          <a:solidFill>
                            <a:schemeClr val="tx1"/>
                          </a:solidFill>
                          <a:latin typeface="+mn-ea"/>
                          <a:ea typeface="+mn-ea"/>
                        </a:rPr>
                        <a:t>連携先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mn-ea"/>
                          <a:ea typeface="+mn-ea"/>
                        </a:rPr>
                        <a:t>連携先名</a:t>
                      </a:r>
                      <a:r>
                        <a:rPr kumimoji="1" lang="ja-JP" altLang="en-US" sz="1050" b="0" dirty="0" smtClean="0">
                          <a:solidFill>
                            <a:schemeClr val="tx1"/>
                          </a:solidFill>
                          <a:latin typeface="+mn-ea"/>
                          <a:ea typeface="+mn-ea"/>
                        </a:rPr>
                        <a:t>：山城屋酒造株式会社</a:t>
                      </a:r>
                      <a:endParaRPr kumimoji="1" lang="en-US" altLang="ja-JP" sz="1050" b="0" dirty="0">
                        <a:solidFill>
                          <a:schemeClr val="tx1"/>
                        </a:solidFill>
                        <a:latin typeface="+mn-ea"/>
                        <a:ea typeface="+mn-ea"/>
                      </a:endParaRPr>
                    </a:p>
                    <a:p>
                      <a:pPr algn="l"/>
                      <a:r>
                        <a:rPr kumimoji="1" lang="ja-JP" altLang="en-US" sz="1050" b="0" dirty="0">
                          <a:solidFill>
                            <a:schemeClr val="tx1"/>
                          </a:solidFill>
                          <a:latin typeface="+mn-ea"/>
                          <a:ea typeface="+mn-ea"/>
                        </a:rPr>
                        <a:t>連携先事業内容</a:t>
                      </a:r>
                      <a:r>
                        <a:rPr kumimoji="1" lang="ja-JP" altLang="en-US" sz="1050" b="0" dirty="0" smtClean="0">
                          <a:solidFill>
                            <a:schemeClr val="tx1"/>
                          </a:solidFill>
                          <a:latin typeface="+mn-ea"/>
                          <a:ea typeface="+mn-ea"/>
                        </a:rPr>
                        <a:t>：日本酒の製造・販売／酒類の販売</a:t>
                      </a:r>
                      <a:endParaRPr kumimoji="1" lang="en-US" altLang="ja-JP" sz="1050" b="0" dirty="0">
                        <a:solidFill>
                          <a:schemeClr val="tx1"/>
                        </a:solidFill>
                        <a:latin typeface="+mn-ea"/>
                        <a:ea typeface="+mn-ea"/>
                      </a:endParaRPr>
                    </a:p>
                    <a:p>
                      <a:pPr algn="l"/>
                      <a:r>
                        <a:rPr kumimoji="1" lang="ja-JP" altLang="en-US" sz="1050" b="0" dirty="0">
                          <a:solidFill>
                            <a:schemeClr val="tx1"/>
                          </a:solidFill>
                          <a:latin typeface="+mn-ea"/>
                          <a:ea typeface="+mn-ea"/>
                        </a:rPr>
                        <a:t>連携先が</a:t>
                      </a:r>
                      <a:r>
                        <a:rPr kumimoji="1" lang="en-US" altLang="ja-JP" sz="1050" b="0" dirty="0">
                          <a:solidFill>
                            <a:schemeClr val="tx1"/>
                          </a:solidFill>
                          <a:latin typeface="+mn-ea"/>
                          <a:ea typeface="+mn-ea"/>
                        </a:rPr>
                        <a:t>CFB</a:t>
                      </a:r>
                      <a:r>
                        <a:rPr kumimoji="1" lang="ja-JP" altLang="en-US" sz="1050" b="0" dirty="0">
                          <a:solidFill>
                            <a:schemeClr val="tx1"/>
                          </a:solidFill>
                          <a:latin typeface="+mn-ea"/>
                          <a:ea typeface="+mn-ea"/>
                        </a:rPr>
                        <a:t>に賛同した理由</a:t>
                      </a:r>
                      <a:r>
                        <a:rPr kumimoji="1" lang="ja-JP" altLang="en-US" sz="1050" b="0" dirty="0" smtClean="0">
                          <a:solidFill>
                            <a:schemeClr val="tx1"/>
                          </a:solidFill>
                          <a:latin typeface="+mn-ea"/>
                          <a:ea typeface="+mn-ea"/>
                        </a:rPr>
                        <a:t>：きれいな水からしか造ることができない</a:t>
                      </a:r>
                      <a:endParaRPr kumimoji="1" lang="en-US" altLang="ja-JP" sz="1050" b="0" dirty="0" smtClean="0">
                        <a:solidFill>
                          <a:schemeClr val="tx1"/>
                        </a:solidFill>
                        <a:latin typeface="+mn-ea"/>
                        <a:ea typeface="+mn-ea"/>
                      </a:endParaRPr>
                    </a:p>
                    <a:p>
                      <a:pPr algn="l"/>
                      <a:r>
                        <a:rPr kumimoji="1" lang="ja-JP" altLang="en-US" sz="1050" b="0" dirty="0" smtClean="0">
                          <a:solidFill>
                            <a:schemeClr val="tx1"/>
                          </a:solidFill>
                          <a:latin typeface="+mn-ea"/>
                          <a:ea typeface="+mn-ea"/>
                        </a:rPr>
                        <a:t>日本酒とコラボすることできれいな海、</a:t>
                      </a:r>
                      <a:r>
                        <a:rPr kumimoji="1" lang="ja-JP" altLang="en-US" sz="1050" b="0" strike="noStrike" dirty="0" smtClean="0">
                          <a:solidFill>
                            <a:schemeClr val="tx1"/>
                          </a:solidFill>
                          <a:latin typeface="+mn-ea"/>
                          <a:ea typeface="+mn-ea"/>
                        </a:rPr>
                        <a:t>ひ</a:t>
                      </a:r>
                      <a:r>
                        <a:rPr kumimoji="1" lang="ja-JP" altLang="en-US" sz="1050" b="0" dirty="0" smtClean="0">
                          <a:solidFill>
                            <a:schemeClr val="tx1"/>
                          </a:solidFill>
                          <a:latin typeface="+mn-ea"/>
                          <a:ea typeface="+mn-ea"/>
                        </a:rPr>
                        <a:t>いてはきれいな水を未来につないでいくため</a:t>
                      </a:r>
                      <a:endParaRPr kumimoji="1" lang="en-US" altLang="ja-JP" sz="1050" b="0" dirty="0">
                        <a:solidFill>
                          <a:schemeClr val="tx1"/>
                        </a:solidFill>
                        <a:latin typeface="+mn-ea"/>
                        <a:ea typeface="+mn-ea"/>
                      </a:endParaRPr>
                    </a:p>
                    <a:p>
                      <a:pPr algn="l"/>
                      <a:r>
                        <a:rPr kumimoji="1" lang="ja-JP" altLang="en-US" sz="1050" b="0" dirty="0">
                          <a:solidFill>
                            <a:schemeClr val="tx1"/>
                          </a:solidFill>
                          <a:latin typeface="+mn-ea"/>
                          <a:ea typeface="+mn-ea"/>
                        </a:rPr>
                        <a:t>連携内容</a:t>
                      </a:r>
                      <a:r>
                        <a:rPr kumimoji="1" lang="ja-JP" altLang="en-US" sz="1050" b="0" dirty="0" smtClean="0">
                          <a:solidFill>
                            <a:schemeClr val="tx1"/>
                          </a:solidFill>
                          <a:latin typeface="+mn-ea"/>
                          <a:ea typeface="+mn-ea"/>
                        </a:rPr>
                        <a:t>：新酒ボトルへのステッカー掲示による海洋ごみ削減啓発</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903861"/>
                  </a:ext>
                </a:extLst>
              </a:tr>
              <a:tr h="1120297">
                <a:tc>
                  <a:txBody>
                    <a:bodyPr/>
                    <a:lstStyle/>
                    <a:p>
                      <a:pPr algn="l"/>
                      <a:r>
                        <a:rPr kumimoji="1" lang="ja-JP" altLang="en-US" sz="1050" b="0" dirty="0">
                          <a:solidFill>
                            <a:schemeClr val="tx1"/>
                          </a:solidFill>
                          <a:latin typeface="+mn-ea"/>
                          <a:ea typeface="+mn-ea"/>
                        </a:rPr>
                        <a:t>海の学び／メッセージ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latin typeface="+mn-ea"/>
                          <a:ea typeface="+mn-ea"/>
                        </a:rPr>
                        <a:t>商品ラベル：日本財団が推進する「</a:t>
                      </a:r>
                      <a:r>
                        <a:rPr kumimoji="1" lang="en-US" altLang="ja-JP" sz="1050" b="0" dirty="0" smtClean="0">
                          <a:solidFill>
                            <a:schemeClr val="tx1"/>
                          </a:solidFill>
                          <a:latin typeface="+mn-ea"/>
                          <a:ea typeface="+mn-ea"/>
                        </a:rPr>
                        <a:t>CHANGE FOR THE BLUE</a:t>
                      </a:r>
                      <a:r>
                        <a:rPr kumimoji="1" lang="ja-JP" altLang="en-US" sz="1050" b="0" dirty="0" smtClean="0">
                          <a:solidFill>
                            <a:schemeClr val="tx1"/>
                          </a:solidFill>
                          <a:latin typeface="+mn-ea"/>
                          <a:ea typeface="+mn-ea"/>
                        </a:rPr>
                        <a:t>」の取り組みで</a:t>
                      </a:r>
                    </a:p>
                    <a:p>
                      <a:pPr algn="l"/>
                      <a:r>
                        <a:rPr kumimoji="1" lang="ja-JP" altLang="en-US" sz="1050" b="0" dirty="0" smtClean="0">
                          <a:solidFill>
                            <a:schemeClr val="tx1"/>
                          </a:solidFill>
                          <a:latin typeface="+mn-ea"/>
                          <a:ea typeface="+mn-ea"/>
                        </a:rPr>
                        <a:t>マイクロプラスチックなどの海洋ごみ削減を目指しています。</a:t>
                      </a:r>
                    </a:p>
                    <a:p>
                      <a:pPr algn="l"/>
                      <a:r>
                        <a:rPr kumimoji="1" lang="ja-JP" altLang="en-US" sz="1050" b="0" dirty="0" smtClean="0">
                          <a:solidFill>
                            <a:schemeClr val="tx1"/>
                          </a:solidFill>
                          <a:latin typeface="+mn-ea"/>
                          <a:ea typeface="+mn-ea"/>
                        </a:rPr>
                        <a:t>ごみ拾いやシンポジウムなどさまざまな活動を通じて、</a:t>
                      </a:r>
                    </a:p>
                    <a:p>
                      <a:pPr algn="l"/>
                      <a:r>
                        <a:rPr kumimoji="1" lang="ja-JP" altLang="en-US" sz="1050" b="0" dirty="0" smtClean="0">
                          <a:solidFill>
                            <a:schemeClr val="tx1"/>
                          </a:solidFill>
                          <a:latin typeface="+mn-ea"/>
                          <a:ea typeface="+mn-ea"/>
                        </a:rPr>
                        <a:t>未来の海を変える挑戦を続けています</a:t>
                      </a:r>
                      <a:r>
                        <a:rPr kumimoji="1" lang="ja-JP" altLang="en-US" sz="1050" b="0" dirty="0" smtClean="0">
                          <a:solidFill>
                            <a:srgbClr val="FF0000"/>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92938">
                <a:tc>
                  <a:txBody>
                    <a:bodyPr/>
                    <a:lstStyle/>
                    <a:p>
                      <a:pPr algn="l"/>
                      <a:r>
                        <a:rPr kumimoji="1" lang="ja-JP" altLang="en-US" sz="1050" b="0" dirty="0">
                          <a:solidFill>
                            <a:schemeClr val="tx1"/>
                          </a:solidFill>
                          <a:latin typeface="+mn-ea"/>
                          <a:ea typeface="+mn-ea"/>
                        </a:rPr>
                        <a:t>商品概要（開発ストーリー）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latin typeface="+mn-ea"/>
                          <a:ea typeface="+mn-ea"/>
                        </a:rPr>
                        <a:t>山口県は全国でも有数の日本酒が有名な県です。</a:t>
                      </a:r>
                      <a:endParaRPr kumimoji="1" lang="en-US" altLang="ja-JP" sz="1050" b="0" dirty="0" smtClean="0">
                        <a:solidFill>
                          <a:schemeClr val="tx1"/>
                        </a:solidFill>
                        <a:latin typeface="+mn-ea"/>
                        <a:ea typeface="+mn-ea"/>
                      </a:endParaRPr>
                    </a:p>
                    <a:p>
                      <a:pPr algn="l"/>
                      <a:r>
                        <a:rPr kumimoji="1" lang="ja-JP" altLang="en-US" sz="1050" b="0" dirty="0" smtClean="0">
                          <a:solidFill>
                            <a:schemeClr val="tx1"/>
                          </a:solidFill>
                          <a:latin typeface="+mn-ea"/>
                          <a:ea typeface="+mn-ea"/>
                        </a:rPr>
                        <a:t>日本酒は、「本当に</a:t>
                      </a:r>
                      <a:r>
                        <a:rPr kumimoji="1" lang="ja-JP" altLang="en-US" sz="1050" b="0" strike="noStrike" dirty="0" smtClean="0">
                          <a:solidFill>
                            <a:schemeClr val="tx1"/>
                          </a:solidFill>
                          <a:latin typeface="+mn-ea"/>
                          <a:ea typeface="+mn-ea"/>
                        </a:rPr>
                        <a:t>おい</a:t>
                      </a:r>
                      <a:r>
                        <a:rPr kumimoji="1" lang="ja-JP" altLang="en-US" sz="1050" b="0" dirty="0" smtClean="0">
                          <a:solidFill>
                            <a:schemeClr val="tx1"/>
                          </a:solidFill>
                          <a:latin typeface="+mn-ea"/>
                          <a:ea typeface="+mn-ea"/>
                        </a:rPr>
                        <a:t>しい水」を使わなければ、</a:t>
                      </a:r>
                      <a:r>
                        <a:rPr kumimoji="1" lang="ja-JP" altLang="en-US" sz="1050" b="0" strike="noStrike" dirty="0" smtClean="0">
                          <a:solidFill>
                            <a:schemeClr val="tx1"/>
                          </a:solidFill>
                          <a:latin typeface="+mn-ea"/>
                          <a:ea typeface="+mn-ea"/>
                        </a:rPr>
                        <a:t>おい</a:t>
                      </a:r>
                      <a:r>
                        <a:rPr kumimoji="1" lang="ja-JP" altLang="en-US" sz="1050" b="0" dirty="0" smtClean="0">
                          <a:solidFill>
                            <a:schemeClr val="tx1"/>
                          </a:solidFill>
                          <a:latin typeface="+mn-ea"/>
                          <a:ea typeface="+mn-ea"/>
                        </a:rPr>
                        <a:t>しいものを造ることはできません。</a:t>
                      </a:r>
                      <a:endParaRPr kumimoji="1" lang="en-US" altLang="ja-JP" sz="1050" b="0" dirty="0" smtClean="0">
                        <a:solidFill>
                          <a:schemeClr val="tx1"/>
                        </a:solidFill>
                        <a:latin typeface="+mn-ea"/>
                        <a:ea typeface="+mn-ea"/>
                      </a:endParaRPr>
                    </a:p>
                    <a:p>
                      <a:pPr algn="l"/>
                      <a:r>
                        <a:rPr kumimoji="1" lang="ja-JP" altLang="en-US" sz="1050" b="0" dirty="0" smtClean="0">
                          <a:solidFill>
                            <a:schemeClr val="tx1"/>
                          </a:solidFill>
                          <a:latin typeface="+mn-ea"/>
                          <a:ea typeface="+mn-ea"/>
                        </a:rPr>
                        <a:t>「西のお伊勢様」として地元で親しまれている山口大神宮から湧き出る</a:t>
                      </a:r>
                      <a:endParaRPr kumimoji="1" lang="en-US" altLang="ja-JP" sz="1050" b="0" dirty="0" smtClean="0">
                        <a:solidFill>
                          <a:schemeClr val="tx1"/>
                        </a:solidFill>
                        <a:latin typeface="+mn-ea"/>
                        <a:ea typeface="+mn-ea"/>
                      </a:endParaRPr>
                    </a:p>
                    <a:p>
                      <a:pPr algn="l"/>
                      <a:r>
                        <a:rPr kumimoji="1" lang="ja-JP" altLang="en-US" sz="1050" b="0" dirty="0" smtClean="0">
                          <a:solidFill>
                            <a:schemeClr val="tx1"/>
                          </a:solidFill>
                          <a:latin typeface="+mn-ea"/>
                          <a:ea typeface="+mn-ea"/>
                        </a:rPr>
                        <a:t>天然水を使用した山城屋酒造の日本酒に、海洋ごみ削減を呼びかける</a:t>
                      </a:r>
                      <a:endParaRPr kumimoji="1" lang="en-US" altLang="ja-JP" sz="1050" b="0" dirty="0" smtClean="0">
                        <a:solidFill>
                          <a:schemeClr val="tx1"/>
                        </a:solidFill>
                        <a:latin typeface="+mn-ea"/>
                        <a:ea typeface="+mn-ea"/>
                      </a:endParaRPr>
                    </a:p>
                    <a:p>
                      <a:pPr algn="l"/>
                      <a:r>
                        <a:rPr kumimoji="1" lang="ja-JP" altLang="en-US" sz="1050" b="0" dirty="0" smtClean="0">
                          <a:solidFill>
                            <a:schemeClr val="tx1"/>
                          </a:solidFill>
                          <a:latin typeface="+mn-ea"/>
                          <a:ea typeface="+mn-ea"/>
                        </a:rPr>
                        <a:t>ラベルを貼り、オリジナルボトルを発売しました。</a:t>
                      </a:r>
                    </a:p>
                    <a:p>
                      <a:pPr algn="l"/>
                      <a:r>
                        <a:rPr kumimoji="1" lang="ja-JP" altLang="en-US" sz="1050" b="0" dirty="0" smtClean="0">
                          <a:solidFill>
                            <a:schemeClr val="tx1"/>
                          </a:solidFill>
                          <a:latin typeface="+mn-ea"/>
                          <a:ea typeface="+mn-ea"/>
                        </a:rPr>
                        <a:t>せっかく日本酒とコラボするならと新酒の時期に合わせて、コラボを打診しましたが、絞り具合によって毎年、新酒の発売時期が異なるため</a:t>
                      </a:r>
                      <a:endParaRPr kumimoji="1" lang="en-US" altLang="ja-JP" sz="1050" b="0" dirty="0" smtClean="0">
                        <a:solidFill>
                          <a:schemeClr val="tx1"/>
                        </a:solidFill>
                        <a:latin typeface="+mn-ea"/>
                        <a:ea typeface="+mn-ea"/>
                      </a:endParaRPr>
                    </a:p>
                    <a:p>
                      <a:pPr algn="l"/>
                      <a:r>
                        <a:rPr kumimoji="1" lang="ja-JP" altLang="en-US" sz="1050" b="0" dirty="0" smtClean="0">
                          <a:solidFill>
                            <a:schemeClr val="tx1"/>
                          </a:solidFill>
                          <a:latin typeface="+mn-ea"/>
                          <a:ea typeface="+mn-ea"/>
                        </a:rPr>
                        <a:t>発売への照準を合わせるのが難しかったです。</a:t>
                      </a:r>
                      <a:endParaRPr kumimoji="1" lang="en-US" altLang="ja-JP" sz="1050" b="0" dirty="0" smtClean="0">
                        <a:solidFill>
                          <a:schemeClr val="tx1"/>
                        </a:solidFill>
                        <a:latin typeface="+mn-ea"/>
                        <a:ea typeface="+mn-ea"/>
                      </a:endParaRPr>
                    </a:p>
                    <a:p>
                      <a:pPr algn="l"/>
                      <a:r>
                        <a:rPr kumimoji="1" lang="ja-JP" altLang="en-US" sz="1050" b="0" dirty="0" smtClean="0">
                          <a:solidFill>
                            <a:schemeClr val="tx1"/>
                          </a:solidFill>
                          <a:latin typeface="+mn-ea"/>
                          <a:ea typeface="+mn-ea"/>
                        </a:rPr>
                        <a:t>しかしながら、もともと地元で親しまれている日本酒のため注目度は高く、</a:t>
                      </a:r>
                      <a:endParaRPr kumimoji="1" lang="en-US" altLang="ja-JP" sz="1050" b="0" dirty="0" smtClean="0">
                        <a:solidFill>
                          <a:schemeClr val="tx1"/>
                        </a:solidFill>
                        <a:latin typeface="+mn-ea"/>
                        <a:ea typeface="+mn-ea"/>
                      </a:endParaRPr>
                    </a:p>
                    <a:p>
                      <a:pPr algn="l"/>
                      <a:r>
                        <a:rPr kumimoji="1" lang="ja-JP" altLang="en-US" sz="1050" b="0" dirty="0" smtClean="0">
                          <a:solidFill>
                            <a:schemeClr val="tx1"/>
                          </a:solidFill>
                          <a:latin typeface="+mn-ea"/>
                          <a:ea typeface="+mn-ea"/>
                        </a:rPr>
                        <a:t>大量に生産せず本数を限定したことも受け入れられる理由となりました。</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5315663"/>
                  </a:ext>
                </a:extLst>
              </a:tr>
            </a:tbl>
          </a:graphicData>
        </a:graphic>
      </p:graphicFrame>
      <p:sp>
        <p:nvSpPr>
          <p:cNvPr id="2" name="テキスト ボックス 1">
            <a:extLst>
              <a:ext uri="{FF2B5EF4-FFF2-40B4-BE49-F238E27FC236}">
                <a16:creationId xmlns:a16="http://schemas.microsoft.com/office/drawing/2014/main" id="{F5CDD96C-2EA4-4013-9D90-84216458BC84}"/>
              </a:ext>
            </a:extLst>
          </p:cNvPr>
          <p:cNvSpPr txBox="1"/>
          <p:nvPr/>
        </p:nvSpPr>
        <p:spPr>
          <a:xfrm>
            <a:off x="404664" y="1054695"/>
            <a:ext cx="1441420" cy="307777"/>
          </a:xfrm>
          <a:prstGeom prst="rect">
            <a:avLst/>
          </a:prstGeom>
          <a:noFill/>
        </p:spPr>
        <p:txBody>
          <a:bodyPr wrap="none" rtlCol="0">
            <a:spAutoFit/>
          </a:bodyPr>
          <a:lstStyle/>
          <a:p>
            <a:r>
              <a:rPr lang="ja-JP" altLang="en-US" sz="1400" dirty="0"/>
              <a:t>商品開発</a:t>
            </a:r>
            <a:r>
              <a:rPr kumimoji="1" lang="ja-JP" altLang="en-US" sz="1400" dirty="0"/>
              <a:t>報告書</a:t>
            </a:r>
          </a:p>
        </p:txBody>
      </p:sp>
    </p:spTree>
    <p:extLst>
      <p:ext uri="{BB962C8B-B14F-4D97-AF65-F5344CB8AC3E}">
        <p14:creationId xmlns:p14="http://schemas.microsoft.com/office/powerpoint/2010/main" val="78332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60DEDCCC-2D9E-4F08-982F-22AC0127BC2A}"/>
              </a:ext>
            </a:extLst>
          </p:cNvPr>
          <p:cNvSpPr/>
          <p:nvPr/>
        </p:nvSpPr>
        <p:spPr>
          <a:xfrm>
            <a:off x="358675" y="5104502"/>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n-ea"/>
              </a:rPr>
              <a:t>山城屋酒造</a:t>
            </a:r>
            <a:r>
              <a:rPr lang="en-US" altLang="ja-JP" sz="1050" dirty="0">
                <a:solidFill>
                  <a:schemeClr val="tx1"/>
                </a:solidFill>
                <a:latin typeface="+mn-ea"/>
              </a:rPr>
              <a:t>×</a:t>
            </a:r>
            <a:r>
              <a:rPr lang="ja-JP" altLang="en-US" sz="1050" dirty="0">
                <a:solidFill>
                  <a:schemeClr val="tx1"/>
                </a:solidFill>
                <a:latin typeface="+mn-ea"/>
              </a:rPr>
              <a:t>山口・海ごみゼロ維新プロジェクト　特別ボトル</a:t>
            </a:r>
          </a:p>
        </p:txBody>
      </p:sp>
      <p:sp>
        <p:nvSpPr>
          <p:cNvPr id="22" name="正方形/長方形 21">
            <a:extLst>
              <a:ext uri="{FF2B5EF4-FFF2-40B4-BE49-F238E27FC236}">
                <a16:creationId xmlns:a16="http://schemas.microsoft.com/office/drawing/2014/main" id="{14CCC004-792C-4E35-A212-B2826155D3FD}"/>
              </a:ext>
            </a:extLst>
          </p:cNvPr>
          <p:cNvSpPr/>
          <p:nvPr/>
        </p:nvSpPr>
        <p:spPr>
          <a:xfrm>
            <a:off x="3641932" y="9462197"/>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n-ea"/>
              </a:rPr>
              <a:t>山城屋酒造</a:t>
            </a:r>
            <a:r>
              <a:rPr lang="en-US" altLang="ja-JP" sz="1050" dirty="0">
                <a:solidFill>
                  <a:schemeClr val="tx1"/>
                </a:solidFill>
                <a:latin typeface="+mn-ea"/>
              </a:rPr>
              <a:t>×</a:t>
            </a:r>
            <a:r>
              <a:rPr lang="ja-JP" altLang="en-US" sz="1050" dirty="0">
                <a:solidFill>
                  <a:schemeClr val="tx1"/>
                </a:solidFill>
                <a:latin typeface="+mn-ea"/>
              </a:rPr>
              <a:t>山口・海ごみゼロ維新プロジェクト　特別</a:t>
            </a:r>
            <a:r>
              <a:rPr lang="ja-JP" altLang="en-US" sz="1050" dirty="0" smtClean="0">
                <a:solidFill>
                  <a:schemeClr val="tx1"/>
                </a:solidFill>
                <a:latin typeface="+mn-ea"/>
              </a:rPr>
              <a:t>ボトル</a:t>
            </a:r>
            <a:endParaRPr lang="ja-JP" altLang="en-US" sz="1050" dirty="0">
              <a:solidFill>
                <a:schemeClr val="tx1"/>
              </a:solidFill>
              <a:latin typeface="+mn-ea"/>
            </a:endParaRPr>
          </a:p>
        </p:txBody>
      </p:sp>
      <p:sp>
        <p:nvSpPr>
          <p:cNvPr id="28" name="正方形/長方形 27">
            <a:extLst>
              <a:ext uri="{FF2B5EF4-FFF2-40B4-BE49-F238E27FC236}">
                <a16:creationId xmlns:a16="http://schemas.microsoft.com/office/drawing/2014/main" id="{7FFF3F88-DCFE-4FC4-AF8B-65B7D591AD84}"/>
              </a:ext>
            </a:extLst>
          </p:cNvPr>
          <p:cNvSpPr/>
          <p:nvPr/>
        </p:nvSpPr>
        <p:spPr>
          <a:xfrm>
            <a:off x="332656" y="9462197"/>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n-ea"/>
              </a:rPr>
              <a:t>山城屋酒造</a:t>
            </a:r>
            <a:r>
              <a:rPr lang="en-US" altLang="ja-JP" sz="1050" dirty="0">
                <a:solidFill>
                  <a:schemeClr val="tx1"/>
                </a:solidFill>
                <a:latin typeface="+mn-ea"/>
              </a:rPr>
              <a:t>×</a:t>
            </a:r>
            <a:r>
              <a:rPr lang="ja-JP" altLang="en-US" sz="1050" dirty="0">
                <a:solidFill>
                  <a:schemeClr val="tx1"/>
                </a:solidFill>
                <a:latin typeface="+mn-ea"/>
              </a:rPr>
              <a:t>山口・海ごみゼロ維新プロジェクト　特別</a:t>
            </a:r>
            <a:r>
              <a:rPr lang="ja-JP" altLang="en-US" sz="1050" dirty="0" smtClean="0">
                <a:solidFill>
                  <a:schemeClr val="tx1"/>
                </a:solidFill>
                <a:latin typeface="+mn-ea"/>
              </a:rPr>
              <a:t>ボトル</a:t>
            </a:r>
            <a:endParaRPr lang="ja-JP" altLang="en-US" sz="1050" dirty="0">
              <a:solidFill>
                <a:schemeClr val="tx1"/>
              </a:solidFill>
              <a:latin typeface="+mn-ea"/>
            </a:endParaRPr>
          </a:p>
        </p:txBody>
      </p:sp>
      <p:sp>
        <p:nvSpPr>
          <p:cNvPr id="50" name="正方形/長方形 49">
            <a:extLst>
              <a:ext uri="{FF2B5EF4-FFF2-40B4-BE49-F238E27FC236}">
                <a16:creationId xmlns:a16="http://schemas.microsoft.com/office/drawing/2014/main" id="{B4845F5B-38B6-4A06-8860-7F8A638C8FCD}"/>
              </a:ext>
            </a:extLst>
          </p:cNvPr>
          <p:cNvSpPr/>
          <p:nvPr/>
        </p:nvSpPr>
        <p:spPr>
          <a:xfrm>
            <a:off x="3835633" y="5097016"/>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n-ea"/>
              </a:rPr>
              <a:t>山城屋酒造</a:t>
            </a:r>
            <a:r>
              <a:rPr lang="en-US" altLang="ja-JP" sz="1050" dirty="0">
                <a:solidFill>
                  <a:schemeClr val="tx1"/>
                </a:solidFill>
                <a:latin typeface="+mn-ea"/>
              </a:rPr>
              <a:t>×</a:t>
            </a:r>
            <a:r>
              <a:rPr lang="ja-JP" altLang="en-US" sz="1050" dirty="0">
                <a:solidFill>
                  <a:schemeClr val="tx1"/>
                </a:solidFill>
                <a:latin typeface="+mn-ea"/>
              </a:rPr>
              <a:t>山口・海ごみゼロ維新プロジェクト　特別</a:t>
            </a:r>
            <a:r>
              <a:rPr lang="ja-JP" altLang="en-US" sz="1050" dirty="0" smtClean="0">
                <a:solidFill>
                  <a:schemeClr val="tx1"/>
                </a:solidFill>
                <a:latin typeface="+mn-ea"/>
              </a:rPr>
              <a:t>ボトル</a:t>
            </a:r>
            <a:endParaRPr lang="ja-JP" altLang="en-US" sz="1050" dirty="0">
              <a:solidFill>
                <a:schemeClr val="tx1"/>
              </a:solidFill>
              <a:latin typeface="+mn-ea"/>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1933" y="5623063"/>
            <a:ext cx="2880000" cy="3839134"/>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655" y="5623062"/>
            <a:ext cx="2880001" cy="3839136"/>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5633" y="1280592"/>
            <a:ext cx="2862965" cy="3816424"/>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75" y="1280592"/>
            <a:ext cx="2868580" cy="3823909"/>
          </a:xfrm>
          <a:prstGeom prst="rect">
            <a:avLst/>
          </a:prstGeom>
        </p:spPr>
      </p:pic>
    </p:spTree>
    <p:extLst>
      <p:ext uri="{BB962C8B-B14F-4D97-AF65-F5344CB8AC3E}">
        <p14:creationId xmlns:p14="http://schemas.microsoft.com/office/powerpoint/2010/main" val="206368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907851474"/>
              </p:ext>
            </p:extLst>
          </p:nvPr>
        </p:nvGraphicFramePr>
        <p:xfrm>
          <a:off x="512676" y="1496615"/>
          <a:ext cx="5832648" cy="8208913"/>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414388">
                <a:tc>
                  <a:txBody>
                    <a:bodyPr/>
                    <a:lstStyle/>
                    <a:p>
                      <a:pPr algn="l"/>
                      <a:r>
                        <a:rPr kumimoji="1" lang="ja-JP" altLang="en-US" sz="1050" b="0" dirty="0">
                          <a:solidFill>
                            <a:schemeClr val="tx1"/>
                          </a:solidFill>
                          <a:latin typeface="+mn-ea"/>
                          <a:ea typeface="+mn-ea"/>
                        </a:rPr>
                        <a:t>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小郡地区連携ごみ</a:t>
                      </a:r>
                      <a:r>
                        <a:rPr kumimoji="1" lang="en-US" altLang="ja-JP" sz="1050" b="0" dirty="0" smtClean="0">
                          <a:solidFill>
                            <a:schemeClr val="tx1"/>
                          </a:solidFill>
                          <a:latin typeface="+mn-ea"/>
                          <a:ea typeface="+mn-ea"/>
                        </a:rPr>
                        <a:t>0</a:t>
                      </a:r>
                      <a:r>
                        <a:rPr kumimoji="1" lang="ja-JP" altLang="en-US" sz="1050" b="0" dirty="0" smtClean="0">
                          <a:solidFill>
                            <a:schemeClr val="tx1"/>
                          </a:solidFill>
                          <a:latin typeface="+mn-ea"/>
                          <a:ea typeface="+mn-ea"/>
                        </a:rPr>
                        <a:t>大作戦！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4388">
                <a:tc>
                  <a:txBody>
                    <a:bodyPr/>
                    <a:lstStyle/>
                    <a:p>
                      <a:pPr algn="l"/>
                      <a:r>
                        <a:rPr kumimoji="1" lang="ja-JP" altLang="en-US" sz="1050" b="0" dirty="0">
                          <a:solidFill>
                            <a:schemeClr val="tx1"/>
                          </a:solidFill>
                          <a:latin typeface="+mn-ea"/>
                          <a:ea typeface="+mn-ea"/>
                        </a:rPr>
                        <a:t>実施期間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latin typeface="+mn-ea"/>
                          <a:ea typeface="+mn-ea"/>
                        </a:rPr>
                        <a:t>2022</a:t>
                      </a:r>
                      <a:r>
                        <a:rPr kumimoji="1" lang="ja-JP" altLang="en-US" sz="1050" b="0" dirty="0" smtClean="0">
                          <a:solidFill>
                            <a:schemeClr val="tx1"/>
                          </a:solidFill>
                          <a:latin typeface="+mn-ea"/>
                          <a:ea typeface="+mn-ea"/>
                        </a:rPr>
                        <a:t>年</a:t>
                      </a:r>
                      <a:r>
                        <a:rPr kumimoji="1" lang="en-US" altLang="ja-JP" sz="1050" b="0" dirty="0" smtClean="0">
                          <a:solidFill>
                            <a:schemeClr val="tx1"/>
                          </a:solidFill>
                          <a:latin typeface="+mn-ea"/>
                          <a:ea typeface="+mn-ea"/>
                        </a:rPr>
                        <a:t>6</a:t>
                      </a:r>
                      <a:r>
                        <a:rPr kumimoji="1" lang="ja-JP" altLang="en-US" sz="1050" b="0" dirty="0" smtClean="0">
                          <a:solidFill>
                            <a:schemeClr val="tx1"/>
                          </a:solidFill>
                          <a:latin typeface="+mn-ea"/>
                          <a:ea typeface="+mn-ea"/>
                        </a:rPr>
                        <a:t>月</a:t>
                      </a:r>
                      <a:r>
                        <a:rPr kumimoji="1" lang="en-US" altLang="ja-JP" sz="1050" b="0" dirty="0">
                          <a:solidFill>
                            <a:schemeClr val="tx1"/>
                          </a:solidFill>
                          <a:latin typeface="+mn-ea"/>
                          <a:ea typeface="+mn-ea"/>
                        </a:rPr>
                        <a:t>7</a:t>
                      </a:r>
                      <a:r>
                        <a:rPr kumimoji="1" lang="ja-JP" altLang="en-US" sz="1050" b="0" dirty="0" smtClean="0">
                          <a:solidFill>
                            <a:schemeClr val="tx1"/>
                          </a:solidFill>
                          <a:latin typeface="+mn-ea"/>
                          <a:ea typeface="+mn-ea"/>
                        </a:rPr>
                        <a:t>日（火曜日）</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388">
                <a:tc>
                  <a:txBody>
                    <a:bodyPr/>
                    <a:lstStyle/>
                    <a:p>
                      <a:pPr algn="l"/>
                      <a:r>
                        <a:rPr kumimoji="1" lang="ja-JP" altLang="en-US" sz="1050" b="0" dirty="0">
                          <a:solidFill>
                            <a:schemeClr val="tx1"/>
                          </a:solidFill>
                          <a:latin typeface="+mn-ea"/>
                          <a:ea typeface="+mn-ea"/>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山口市立小郡南小学校　周辺／山口県山口市小郡緑町　周辺</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8088">
                <a:tc>
                  <a:txBody>
                    <a:bodyPr/>
                    <a:lstStyle/>
                    <a:p>
                      <a:pPr algn="l"/>
                      <a:r>
                        <a:rPr kumimoji="1" lang="ja-JP" altLang="en-US" sz="1050" b="0" dirty="0">
                          <a:solidFill>
                            <a:schemeClr val="tx1"/>
                          </a:solidFill>
                          <a:latin typeface="+mn-ea"/>
                          <a:ea typeface="+mn-ea"/>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mn-ea"/>
                          <a:ea typeface="+mn-ea"/>
                        </a:rPr>
                        <a:t>830</a:t>
                      </a:r>
                      <a:r>
                        <a:rPr kumimoji="1" lang="ja-JP" altLang="en-US" sz="1050" b="0" dirty="0" smtClean="0">
                          <a:solidFill>
                            <a:schemeClr val="tx1"/>
                          </a:solidFill>
                          <a:latin typeface="+mn-ea"/>
                          <a:ea typeface="+mn-ea"/>
                        </a:rPr>
                        <a:t>人（小学生</a:t>
                      </a:r>
                      <a:r>
                        <a:rPr kumimoji="1" lang="en-US" altLang="ja-JP" sz="1050" b="0" dirty="0" smtClean="0">
                          <a:solidFill>
                            <a:schemeClr val="tx1"/>
                          </a:solidFill>
                          <a:latin typeface="+mn-ea"/>
                          <a:ea typeface="+mn-ea"/>
                        </a:rPr>
                        <a:t>600</a:t>
                      </a:r>
                      <a:r>
                        <a:rPr kumimoji="1" lang="ja-JP" altLang="en-US" sz="1050" b="0" dirty="0" smtClean="0">
                          <a:solidFill>
                            <a:schemeClr val="tx1"/>
                          </a:solidFill>
                          <a:latin typeface="+mn-ea"/>
                          <a:ea typeface="+mn-ea"/>
                        </a:rPr>
                        <a:t>名／大人</a:t>
                      </a:r>
                      <a:r>
                        <a:rPr kumimoji="1" lang="en-US" altLang="ja-JP" sz="1050" b="0" dirty="0" smtClean="0">
                          <a:solidFill>
                            <a:schemeClr val="tx1"/>
                          </a:solidFill>
                          <a:latin typeface="+mn-ea"/>
                          <a:ea typeface="+mn-ea"/>
                        </a:rPr>
                        <a:t>230</a:t>
                      </a:r>
                      <a:r>
                        <a:rPr kumimoji="1" lang="ja-JP" altLang="en-US" sz="1050" b="0" dirty="0" smtClean="0">
                          <a:solidFill>
                            <a:schemeClr val="tx1"/>
                          </a:solidFill>
                          <a:latin typeface="+mn-ea"/>
                          <a:ea typeface="+mn-ea"/>
                        </a:rPr>
                        <a:t>名）</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4388">
                <a:tc>
                  <a:txBody>
                    <a:bodyPr/>
                    <a:lstStyle/>
                    <a:p>
                      <a:pPr algn="l"/>
                      <a:r>
                        <a:rPr kumimoji="1" lang="ja-JP" altLang="en-US" sz="1050" b="0" dirty="0">
                          <a:solidFill>
                            <a:schemeClr val="tx1"/>
                          </a:solidFill>
                          <a:latin typeface="+mn-ea"/>
                          <a:ea typeface="+mn-ea"/>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海ごみゼロ維新プロジェクト実行委員会</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4388">
                <a:tc>
                  <a:txBody>
                    <a:bodyPr/>
                    <a:lstStyle/>
                    <a:p>
                      <a:pPr algn="l"/>
                      <a:r>
                        <a:rPr kumimoji="1" lang="ja-JP" altLang="en-US" sz="1050" b="0" dirty="0">
                          <a:solidFill>
                            <a:schemeClr val="tx1"/>
                          </a:solidFill>
                          <a:latin typeface="+mn-ea"/>
                          <a:ea typeface="+mn-ea"/>
                        </a:rPr>
                        <a:t>協力団体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latin typeface="+mn-ea"/>
                          <a:ea typeface="+mn-ea"/>
                        </a:rPr>
                        <a:t>山口市立小郡南小学校、おごおり地域づくり協議会、㈱寺岡精工、</a:t>
                      </a:r>
                    </a:p>
                    <a:p>
                      <a:pPr algn="l"/>
                      <a:r>
                        <a:rPr kumimoji="1" lang="en-US" altLang="ja-JP" sz="1050" b="0" dirty="0" smtClean="0">
                          <a:solidFill>
                            <a:schemeClr val="tx1"/>
                          </a:solidFill>
                          <a:latin typeface="+mn-ea"/>
                          <a:ea typeface="+mn-ea"/>
                        </a:rPr>
                        <a:t>YIC</a:t>
                      </a:r>
                      <a:r>
                        <a:rPr kumimoji="1" lang="ja-JP" altLang="en-US" sz="1050" b="0" dirty="0" smtClean="0">
                          <a:solidFill>
                            <a:schemeClr val="tx1"/>
                          </a:solidFill>
                          <a:latin typeface="+mn-ea"/>
                          <a:ea typeface="+mn-ea"/>
                        </a:rPr>
                        <a:t>公務員専門学校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04967">
                <a:tc>
                  <a:txBody>
                    <a:bodyPr/>
                    <a:lstStyle/>
                    <a:p>
                      <a:pPr algn="l"/>
                      <a:r>
                        <a:rPr kumimoji="1" lang="ja-JP" altLang="en-US" sz="1050" b="0" dirty="0">
                          <a:solidFill>
                            <a:schemeClr val="tx1"/>
                          </a:solidFill>
                          <a:latin typeface="+mn-ea"/>
                          <a:ea typeface="+mn-ea"/>
                        </a:rPr>
                        <a:t>開催概要</a:t>
                      </a:r>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海ごみゼロ維新プロジェクト実行委員会は、</a:t>
                      </a:r>
                      <a:r>
                        <a:rPr kumimoji="1" lang="en-US" altLang="ja-JP" sz="1050" b="0" dirty="0" smtClean="0">
                          <a:solidFill>
                            <a:schemeClr val="tx1"/>
                          </a:solidFill>
                          <a:latin typeface="+mn-ea"/>
                          <a:ea typeface="+mn-ea"/>
                        </a:rPr>
                        <a:t>2022</a:t>
                      </a:r>
                      <a:r>
                        <a:rPr kumimoji="1" lang="ja-JP" altLang="en-US" sz="1050" b="0" dirty="0" smtClean="0">
                          <a:solidFill>
                            <a:schemeClr val="tx1"/>
                          </a:solidFill>
                          <a:latin typeface="+mn-ea"/>
                          <a:ea typeface="+mn-ea"/>
                        </a:rPr>
                        <a:t>年</a:t>
                      </a:r>
                      <a:r>
                        <a:rPr kumimoji="1" lang="en-US" altLang="ja-JP" sz="1050" b="0" dirty="0" smtClean="0">
                          <a:solidFill>
                            <a:schemeClr val="tx1"/>
                          </a:solidFill>
                          <a:latin typeface="+mn-ea"/>
                          <a:ea typeface="+mn-ea"/>
                        </a:rPr>
                        <a:t>6</a:t>
                      </a:r>
                      <a:r>
                        <a:rPr kumimoji="1" lang="ja-JP" altLang="en-US" sz="1050" b="0" dirty="0" smtClean="0">
                          <a:solidFill>
                            <a:schemeClr val="tx1"/>
                          </a:solidFill>
                          <a:latin typeface="+mn-ea"/>
                          <a:ea typeface="+mn-ea"/>
                        </a:rPr>
                        <a:t>月</a:t>
                      </a:r>
                      <a:r>
                        <a:rPr kumimoji="1" lang="en-US" altLang="ja-JP" sz="1050" b="0" dirty="0" smtClean="0">
                          <a:solidFill>
                            <a:schemeClr val="tx1"/>
                          </a:solidFill>
                          <a:latin typeface="+mn-ea"/>
                          <a:ea typeface="+mn-ea"/>
                        </a:rPr>
                        <a:t>7</a:t>
                      </a:r>
                      <a:r>
                        <a:rPr kumimoji="1" lang="ja-JP" altLang="en-US" sz="1050" b="0" dirty="0" smtClean="0">
                          <a:solidFill>
                            <a:schemeClr val="tx1"/>
                          </a:solidFill>
                          <a:latin typeface="+mn-ea"/>
                          <a:ea typeface="+mn-ea"/>
                        </a:rPr>
                        <a:t>日（火）に</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山口市で「小郡地区連携ごみ</a:t>
                      </a:r>
                      <a:r>
                        <a:rPr kumimoji="1" lang="en-US" altLang="ja-JP" sz="1050" b="0" dirty="0" smtClean="0">
                          <a:solidFill>
                            <a:schemeClr val="tx1"/>
                          </a:solidFill>
                          <a:latin typeface="+mn-ea"/>
                          <a:ea typeface="+mn-ea"/>
                        </a:rPr>
                        <a:t>0</a:t>
                      </a:r>
                      <a:r>
                        <a:rPr kumimoji="1" lang="ja-JP" altLang="en-US" sz="1050" b="0" dirty="0" smtClean="0">
                          <a:solidFill>
                            <a:schemeClr val="tx1"/>
                          </a:solidFill>
                          <a:latin typeface="+mn-ea"/>
                          <a:ea typeface="+mn-ea"/>
                        </a:rPr>
                        <a:t>大作戦！」と題し、山口市立小郡南小学校の</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全校児童や地元の団体、企業、専門学校生らボランティアの皆さんと</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一緒になって、学校周辺のごみ拾い・分別に取り組むイベントを</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実施しました。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このイベントは、日本財団が推進する海洋ごみ対策事業</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「海と日本プロジェクト・</a:t>
                      </a:r>
                      <a:r>
                        <a:rPr kumimoji="1" lang="en-US" altLang="ja-JP" sz="1050" b="0" dirty="0" smtClean="0">
                          <a:solidFill>
                            <a:schemeClr val="tx1"/>
                          </a:solidFill>
                          <a:latin typeface="+mn-ea"/>
                          <a:ea typeface="+mn-ea"/>
                        </a:rPr>
                        <a:t>CHANGE FOR THE BLUE</a:t>
                      </a:r>
                      <a:r>
                        <a:rPr kumimoji="1" lang="ja-JP" altLang="en-US" sz="1050" b="0" dirty="0" smtClean="0">
                          <a:solidFill>
                            <a:schemeClr val="tx1"/>
                          </a:solidFill>
                          <a:latin typeface="+mn-ea"/>
                          <a:ea typeface="+mn-ea"/>
                        </a:rPr>
                        <a:t>」の一環で開催したものです。</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53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n-ea"/>
                          <a:ea typeface="+mn-ea"/>
                        </a:rPr>
                        <a:t>施策詳細</a:t>
                      </a:r>
                      <a:endParaRPr kumimoji="1" lang="en-US" altLang="ja-JP" sz="1050" b="0" u="none" dirty="0">
                        <a:solidFill>
                          <a:schemeClr val="tx1"/>
                        </a:solidFill>
                        <a:latin typeface="+mn-ea"/>
                        <a:ea typeface="+mn-ea"/>
                      </a:endParaRPr>
                    </a:p>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イベントでは、参加者全員に海と日本プロジェクト・</a:t>
                      </a:r>
                      <a:r>
                        <a:rPr kumimoji="1" lang="en-US" altLang="ja-JP" sz="1050" b="0" dirty="0" smtClean="0">
                          <a:solidFill>
                            <a:schemeClr val="tx1"/>
                          </a:solidFill>
                          <a:latin typeface="+mn-ea"/>
                          <a:ea typeface="+mn-ea"/>
                        </a:rPr>
                        <a:t>CHANGE FOR THE BLUE</a:t>
                      </a:r>
                      <a:r>
                        <a:rPr kumimoji="1" lang="ja-JP" altLang="en-US" sz="1050" b="0" dirty="0" smtClean="0">
                          <a:solidFill>
                            <a:schemeClr val="tx1"/>
                          </a:solidFill>
                          <a:latin typeface="+mn-ea"/>
                          <a:ea typeface="+mn-ea"/>
                        </a:rPr>
                        <a:t>のイメージカラーである「青い軍手」を着用していただき、</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専用のごみ袋と火</a:t>
                      </a:r>
                      <a:r>
                        <a:rPr kumimoji="1" lang="ja-JP" altLang="en-US" sz="1050" b="0" dirty="0" err="1" smtClean="0">
                          <a:solidFill>
                            <a:schemeClr val="tx1"/>
                          </a:solidFill>
                          <a:latin typeface="+mn-ea"/>
                          <a:ea typeface="+mn-ea"/>
                        </a:rPr>
                        <a:t>ばさ</a:t>
                      </a:r>
                      <a:r>
                        <a:rPr kumimoji="1" lang="ja-JP" altLang="en-US" sz="1050" b="0" dirty="0" smtClean="0">
                          <a:solidFill>
                            <a:schemeClr val="tx1"/>
                          </a:solidFill>
                          <a:latin typeface="+mn-ea"/>
                          <a:ea typeface="+mn-ea"/>
                        </a:rPr>
                        <a:t>みを配布しました。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集合場所の小郡南小の運動場には、山口・海ごみゼロ維新プロジェクトのシンボルで海洋ごみゼロを呼びかける「クジラのオブジェ」をはじめ、横断幕や</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のぼり旗を設置しました。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また、プロジェクトに協力してもらっている寺岡精工が開発した「ペットボトル減容回収機」についても担当者がクイズを交えながら説明を行いました。</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児童らは、あらかじめ校内に設置された機械でペットボトルの減容回収を</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体験していたため、より理解を深めるとともに、リサイクルの大切さについて</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認識を新たにした様子でした。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小郡南小の児童や参加者らは、学校周辺の通学路や公園など学年ごとに</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決められた担当場所に分かれ、落ちているごみを専用のごみ袋に拾い集めていきました。地域の皆さんや専門学校生も児童と一緒にごみを拾い、</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約</a:t>
                      </a:r>
                      <a:r>
                        <a:rPr kumimoji="1" lang="en-US" altLang="ja-JP" sz="1050" b="0" dirty="0" smtClean="0">
                          <a:solidFill>
                            <a:schemeClr val="tx1"/>
                          </a:solidFill>
                          <a:latin typeface="+mn-ea"/>
                          <a:ea typeface="+mn-ea"/>
                        </a:rPr>
                        <a:t>40</a:t>
                      </a:r>
                      <a:r>
                        <a:rPr kumimoji="1" lang="ja-JP" altLang="en-US" sz="1050" b="0" dirty="0" smtClean="0">
                          <a:solidFill>
                            <a:schemeClr val="tx1"/>
                          </a:solidFill>
                          <a:latin typeface="+mn-ea"/>
                          <a:ea typeface="+mn-ea"/>
                        </a:rPr>
                        <a:t>分間の活動で集まったごみの量は、軽トラック</a:t>
                      </a:r>
                      <a:r>
                        <a:rPr kumimoji="1" lang="en-US" altLang="ja-JP" sz="1050" b="0" dirty="0" smtClean="0">
                          <a:solidFill>
                            <a:schemeClr val="tx1"/>
                          </a:solidFill>
                          <a:latin typeface="+mn-ea"/>
                          <a:ea typeface="+mn-ea"/>
                        </a:rPr>
                        <a:t>2</a:t>
                      </a:r>
                      <a:r>
                        <a:rPr kumimoji="1" lang="ja-JP" altLang="en-US" sz="1050" b="0" dirty="0" smtClean="0">
                          <a:solidFill>
                            <a:schemeClr val="tx1"/>
                          </a:solidFill>
                          <a:latin typeface="+mn-ea"/>
                          <a:ea typeface="+mn-ea"/>
                        </a:rPr>
                        <a:t>台分にも上りました。</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児童らは、学校の周辺がきれいになった姿を見て、「ふだん歩いている</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通学路にも、こんなにもごみが落ちていたんだ」と、自らが住む街の</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環境について考えさせられる機会にもなったようです。</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子どもたちだけでなく、学生や地域の人々が連携してごみ拾いを行うことで、</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改めて地域の一帯感も醸成され、一人ひとりが行動することの大切さを</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実感する声も聞かれました。</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0734327"/>
                  </a:ext>
                </a:extLst>
              </a:tr>
            </a:tbl>
          </a:graphicData>
        </a:graphic>
      </p:graphicFrame>
      <p:sp>
        <p:nvSpPr>
          <p:cNvPr id="2" name="テキスト ボックス 1">
            <a:extLst>
              <a:ext uri="{FF2B5EF4-FFF2-40B4-BE49-F238E27FC236}">
                <a16:creationId xmlns:a16="http://schemas.microsoft.com/office/drawing/2014/main" id="{F5CDD96C-2EA4-4013-9D90-84216458BC84}"/>
              </a:ext>
            </a:extLst>
          </p:cNvPr>
          <p:cNvSpPr txBox="1"/>
          <p:nvPr/>
        </p:nvSpPr>
        <p:spPr>
          <a:xfrm>
            <a:off x="404664" y="1054695"/>
            <a:ext cx="2121093" cy="307777"/>
          </a:xfrm>
          <a:prstGeom prst="rect">
            <a:avLst/>
          </a:prstGeom>
          <a:noFill/>
        </p:spPr>
        <p:txBody>
          <a:bodyPr wrap="none" rtlCol="0">
            <a:spAutoFit/>
          </a:bodyPr>
          <a:lstStyle/>
          <a:p>
            <a:r>
              <a:rPr kumimoji="1" lang="ja-JP" altLang="en-US" sz="1400" dirty="0"/>
              <a:t>企画・イベント実施報告書</a:t>
            </a:r>
          </a:p>
        </p:txBody>
      </p:sp>
    </p:spTree>
    <p:extLst>
      <p:ext uri="{BB962C8B-B14F-4D97-AF65-F5344CB8AC3E}">
        <p14:creationId xmlns:p14="http://schemas.microsoft.com/office/powerpoint/2010/main" val="4032941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88832296"/>
              </p:ext>
            </p:extLst>
          </p:nvPr>
        </p:nvGraphicFramePr>
        <p:xfrm>
          <a:off x="512676" y="1496615"/>
          <a:ext cx="5832648" cy="8208913"/>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414388">
                <a:tc>
                  <a:txBody>
                    <a:bodyPr/>
                    <a:lstStyle/>
                    <a:p>
                      <a:pPr algn="l"/>
                      <a:r>
                        <a:rPr kumimoji="1" lang="ja-JP" altLang="en-US" sz="1050" b="0" dirty="0">
                          <a:solidFill>
                            <a:schemeClr val="tx1"/>
                          </a:solidFill>
                          <a:latin typeface="ＭＳ Ｐゴシック 本文"/>
                          <a:ea typeface="+mn-ea"/>
                        </a:rPr>
                        <a:t>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「海ごみゼロ！ロボットビーチクリーン」第</a:t>
                      </a:r>
                      <a:r>
                        <a:rPr kumimoji="1" lang="en-US" altLang="ja-JP" sz="1050" b="0" dirty="0" smtClean="0">
                          <a:solidFill>
                            <a:schemeClr val="tx1"/>
                          </a:solidFill>
                          <a:latin typeface="ＭＳ Ｐゴシック 本文"/>
                          <a:ea typeface="+mn-ea"/>
                        </a:rPr>
                        <a:t>1</a:t>
                      </a:r>
                      <a:r>
                        <a:rPr kumimoji="1" lang="ja-JP" altLang="en-US" sz="1050" b="0" dirty="0" smtClean="0">
                          <a:solidFill>
                            <a:schemeClr val="tx1"/>
                          </a:solidFill>
                          <a:latin typeface="ＭＳ Ｐゴシック 本文"/>
                          <a:ea typeface="+mn-ea"/>
                        </a:rPr>
                        <a:t>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4388">
                <a:tc>
                  <a:txBody>
                    <a:bodyPr/>
                    <a:lstStyle/>
                    <a:p>
                      <a:pPr algn="l"/>
                      <a:r>
                        <a:rPr kumimoji="1" lang="ja-JP" altLang="en-US" sz="1050" b="0" dirty="0">
                          <a:solidFill>
                            <a:schemeClr val="tx1"/>
                          </a:solidFill>
                          <a:latin typeface="ＭＳ Ｐゴシック 本文"/>
                          <a:ea typeface="+mn-ea"/>
                        </a:rPr>
                        <a:t>実施期間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latin typeface="ＭＳ Ｐゴシック 本文"/>
                          <a:ea typeface="+mn-ea"/>
                        </a:rPr>
                        <a:t>2022</a:t>
                      </a:r>
                      <a:r>
                        <a:rPr kumimoji="1" lang="ja-JP" altLang="en-US" sz="1050" b="0" dirty="0" smtClean="0">
                          <a:solidFill>
                            <a:schemeClr val="tx1"/>
                          </a:solidFill>
                          <a:latin typeface="ＭＳ Ｐゴシック 本文"/>
                          <a:ea typeface="+mn-ea"/>
                        </a:rPr>
                        <a:t>年</a:t>
                      </a:r>
                      <a:r>
                        <a:rPr kumimoji="1" lang="en-US" altLang="ja-JP" sz="1050" b="0" dirty="0" smtClean="0">
                          <a:solidFill>
                            <a:schemeClr val="tx1"/>
                          </a:solidFill>
                          <a:latin typeface="ＭＳ Ｐゴシック 本文"/>
                          <a:ea typeface="+mn-ea"/>
                        </a:rPr>
                        <a:t>6</a:t>
                      </a:r>
                      <a:r>
                        <a:rPr kumimoji="1" lang="ja-JP" altLang="en-US" sz="1050" b="0" dirty="0" smtClean="0">
                          <a:solidFill>
                            <a:schemeClr val="tx1"/>
                          </a:solidFill>
                          <a:latin typeface="ＭＳ Ｐゴシック 本文"/>
                          <a:ea typeface="+mn-ea"/>
                        </a:rPr>
                        <a:t>月</a:t>
                      </a:r>
                      <a:r>
                        <a:rPr kumimoji="1" lang="en-US" altLang="ja-JP" sz="1050" b="0" dirty="0" smtClean="0">
                          <a:solidFill>
                            <a:schemeClr val="tx1"/>
                          </a:solidFill>
                          <a:latin typeface="ＭＳ Ｐゴシック 本文"/>
                          <a:ea typeface="+mn-ea"/>
                        </a:rPr>
                        <a:t>25</a:t>
                      </a:r>
                      <a:r>
                        <a:rPr kumimoji="1" lang="ja-JP" altLang="en-US" sz="1050" b="0" dirty="0" smtClean="0">
                          <a:solidFill>
                            <a:schemeClr val="tx1"/>
                          </a:solidFill>
                          <a:latin typeface="ＭＳ Ｐゴシック 本文"/>
                          <a:ea typeface="+mn-ea"/>
                        </a:rPr>
                        <a:t>日（土曜日）～</a:t>
                      </a:r>
                      <a:r>
                        <a:rPr kumimoji="1" lang="en-US" altLang="ja-JP" sz="1050" b="0" dirty="0" smtClean="0">
                          <a:solidFill>
                            <a:schemeClr val="tx1"/>
                          </a:solidFill>
                          <a:latin typeface="ＭＳ Ｐゴシック 本文"/>
                          <a:ea typeface="+mn-ea"/>
                        </a:rPr>
                        <a:t>2022</a:t>
                      </a:r>
                      <a:r>
                        <a:rPr kumimoji="1" lang="ja-JP" altLang="en-US" sz="1050" b="0" dirty="0" smtClean="0">
                          <a:solidFill>
                            <a:schemeClr val="tx1"/>
                          </a:solidFill>
                          <a:latin typeface="ＭＳ Ｐゴシック 本文"/>
                          <a:ea typeface="+mn-ea"/>
                        </a:rPr>
                        <a:t>年</a:t>
                      </a:r>
                      <a:r>
                        <a:rPr kumimoji="1" lang="en-US" altLang="ja-JP" sz="1050" b="0" dirty="0" smtClean="0">
                          <a:solidFill>
                            <a:schemeClr val="tx1"/>
                          </a:solidFill>
                          <a:latin typeface="ＭＳ Ｐゴシック 本文"/>
                          <a:ea typeface="+mn-ea"/>
                        </a:rPr>
                        <a:t>6</a:t>
                      </a:r>
                      <a:r>
                        <a:rPr kumimoji="1" lang="ja-JP" altLang="en-US" sz="1050" b="0" dirty="0" smtClean="0">
                          <a:solidFill>
                            <a:schemeClr val="tx1"/>
                          </a:solidFill>
                          <a:latin typeface="ＭＳ Ｐゴシック 本文"/>
                          <a:ea typeface="+mn-ea"/>
                        </a:rPr>
                        <a:t>月</a:t>
                      </a:r>
                      <a:r>
                        <a:rPr kumimoji="1" lang="en-US" altLang="ja-JP" sz="1050" b="0" dirty="0" smtClean="0">
                          <a:solidFill>
                            <a:schemeClr val="tx1"/>
                          </a:solidFill>
                          <a:latin typeface="ＭＳ Ｐゴシック 本文"/>
                          <a:ea typeface="+mn-ea"/>
                        </a:rPr>
                        <a:t>26</a:t>
                      </a:r>
                      <a:r>
                        <a:rPr kumimoji="1" lang="ja-JP" altLang="en-US" sz="1050" b="0" dirty="0" smtClean="0">
                          <a:solidFill>
                            <a:schemeClr val="tx1"/>
                          </a:solidFill>
                          <a:latin typeface="ＭＳ Ｐゴシック 本文"/>
                          <a:ea typeface="+mn-ea"/>
                        </a:rPr>
                        <a:t>日（日曜日）</a:t>
                      </a:r>
                      <a:endParaRPr kumimoji="1" lang="en-US" altLang="ja-JP" sz="1050" b="0" dirty="0">
                        <a:solidFill>
                          <a:schemeClr val="tx1"/>
                        </a:solidFill>
                        <a:latin typeface="ＭＳ Ｐゴシック 本文"/>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388">
                <a:tc>
                  <a:txBody>
                    <a:bodyPr/>
                    <a:lstStyle/>
                    <a:p>
                      <a:pPr algn="l"/>
                      <a:r>
                        <a:rPr kumimoji="1" lang="ja-JP" altLang="en-US" sz="1050" b="0" dirty="0">
                          <a:solidFill>
                            <a:schemeClr val="tx1"/>
                          </a:solidFill>
                          <a:latin typeface="ＭＳ Ｐゴシック 本文"/>
                          <a:ea typeface="+mn-ea"/>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山口県下関市豊北町</a:t>
                      </a:r>
                      <a:endParaRPr kumimoji="1" lang="en-US" altLang="ja-JP" sz="1050" b="0" dirty="0" smtClean="0">
                        <a:solidFill>
                          <a:schemeClr val="tx1"/>
                        </a:solidFill>
                        <a:latin typeface="ＭＳ Ｐゴシック 本文"/>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a:t>
                      </a:r>
                      <a:r>
                        <a:rPr kumimoji="1" lang="en-US" altLang="ja-JP" sz="1050" b="0" dirty="0" smtClean="0">
                          <a:solidFill>
                            <a:schemeClr val="tx1"/>
                          </a:solidFill>
                          <a:latin typeface="ＭＳ Ｐゴシック 本文"/>
                          <a:ea typeface="+mn-ea"/>
                        </a:rPr>
                        <a:t>25</a:t>
                      </a:r>
                      <a:r>
                        <a:rPr kumimoji="1" lang="ja-JP" altLang="en-US" sz="1050" b="0" dirty="0" smtClean="0">
                          <a:solidFill>
                            <a:schemeClr val="tx1"/>
                          </a:solidFill>
                          <a:latin typeface="ＭＳ Ｐゴシック 本文"/>
                          <a:ea typeface="+mn-ea"/>
                        </a:rPr>
                        <a:t>日</a:t>
                      </a:r>
                      <a:r>
                        <a:rPr kumimoji="1" lang="en-US" altLang="ja-JP" sz="1050" b="0" dirty="0" smtClean="0">
                          <a:solidFill>
                            <a:schemeClr val="tx1"/>
                          </a:solidFill>
                          <a:latin typeface="ＭＳ Ｐゴシック 本文"/>
                          <a:ea typeface="+mn-ea"/>
                        </a:rPr>
                        <a:t>:</a:t>
                      </a:r>
                      <a:r>
                        <a:rPr kumimoji="1" lang="ja-JP" altLang="en-US" sz="1050" b="0" dirty="0" smtClean="0">
                          <a:solidFill>
                            <a:schemeClr val="tx1"/>
                          </a:solidFill>
                          <a:latin typeface="ＭＳ Ｐゴシック 本文"/>
                          <a:ea typeface="+mn-ea"/>
                        </a:rPr>
                        <a:t>下関市豊北生涯学習センター</a:t>
                      </a:r>
                      <a:r>
                        <a:rPr kumimoji="1" lang="en-US" altLang="ja-JP" sz="1050" b="0" dirty="0" smtClean="0">
                          <a:solidFill>
                            <a:schemeClr val="tx1"/>
                          </a:solidFill>
                          <a:latin typeface="ＭＳ Ｐゴシック 本文"/>
                          <a:ea typeface="+mn-ea"/>
                        </a:rPr>
                        <a:t>/26</a:t>
                      </a:r>
                      <a:r>
                        <a:rPr kumimoji="1" lang="ja-JP" altLang="en-US" sz="1050" b="0" dirty="0" smtClean="0">
                          <a:solidFill>
                            <a:schemeClr val="tx1"/>
                          </a:solidFill>
                          <a:latin typeface="ＭＳ Ｐゴシック 本文"/>
                          <a:ea typeface="+mn-ea"/>
                        </a:rPr>
                        <a:t>日</a:t>
                      </a:r>
                      <a:r>
                        <a:rPr kumimoji="1" lang="en-US" altLang="ja-JP" sz="1050" b="0" dirty="0" smtClean="0">
                          <a:solidFill>
                            <a:schemeClr val="tx1"/>
                          </a:solidFill>
                          <a:latin typeface="ＭＳ Ｐゴシック 本文"/>
                          <a:ea typeface="+mn-ea"/>
                        </a:rPr>
                        <a:t>:</a:t>
                      </a:r>
                      <a:r>
                        <a:rPr kumimoji="1" lang="ja-JP" altLang="en-US" sz="1050" b="0" dirty="0" smtClean="0">
                          <a:solidFill>
                            <a:schemeClr val="tx1"/>
                          </a:solidFill>
                          <a:latin typeface="ＭＳ Ｐゴシック 本文"/>
                          <a:ea typeface="+mn-ea"/>
                        </a:rPr>
                        <a:t>阿川</a:t>
                      </a:r>
                      <a:r>
                        <a:rPr kumimoji="1" lang="ja-JP" altLang="en-US" sz="1050" b="0" dirty="0" err="1" smtClean="0">
                          <a:solidFill>
                            <a:schemeClr val="tx1"/>
                          </a:solidFill>
                          <a:latin typeface="ＭＳ Ｐゴシック 本文"/>
                          <a:ea typeface="+mn-ea"/>
                        </a:rPr>
                        <a:t>ほ</a:t>
                      </a:r>
                      <a:r>
                        <a:rPr kumimoji="1" lang="ja-JP" altLang="en-US" sz="1050" b="0" dirty="0" smtClean="0">
                          <a:solidFill>
                            <a:schemeClr val="tx1"/>
                          </a:solidFill>
                          <a:latin typeface="ＭＳ Ｐゴシック 本文"/>
                          <a:ea typeface="+mn-ea"/>
                        </a:rPr>
                        <a:t>うせんぐり海浜公園）</a:t>
                      </a:r>
                      <a:endParaRPr kumimoji="1" lang="en-US" altLang="ja-JP" sz="1050" b="0" dirty="0" smtClean="0">
                        <a:solidFill>
                          <a:schemeClr val="tx1"/>
                        </a:solidFill>
                        <a:latin typeface="ＭＳ Ｐゴシック 本文"/>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8088">
                <a:tc>
                  <a:txBody>
                    <a:bodyPr/>
                    <a:lstStyle/>
                    <a:p>
                      <a:pPr algn="l"/>
                      <a:r>
                        <a:rPr kumimoji="1" lang="ja-JP" altLang="en-US" sz="1050" b="0" dirty="0">
                          <a:solidFill>
                            <a:schemeClr val="tx1"/>
                          </a:solidFill>
                          <a:latin typeface="ＭＳ Ｐゴシック 本文"/>
                          <a:ea typeface="+mn-ea"/>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ＭＳ Ｐゴシック 本文"/>
                          <a:ea typeface="+mn-ea"/>
                        </a:rPr>
                        <a:t>200</a:t>
                      </a:r>
                      <a:r>
                        <a:rPr kumimoji="1" lang="ja-JP" altLang="en-US" sz="1050" b="0" dirty="0" smtClean="0">
                          <a:solidFill>
                            <a:schemeClr val="tx1"/>
                          </a:solidFill>
                          <a:latin typeface="ＭＳ Ｐゴシック 本文"/>
                          <a:ea typeface="+mn-ea"/>
                        </a:rPr>
                        <a:t>人</a:t>
                      </a:r>
                      <a:endParaRPr kumimoji="1" lang="en-US" altLang="ja-JP" sz="1050" b="0" dirty="0" smtClean="0">
                        <a:solidFill>
                          <a:schemeClr val="tx1"/>
                        </a:solidFill>
                        <a:latin typeface="ＭＳ Ｐゴシック 本文"/>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4388">
                <a:tc>
                  <a:txBody>
                    <a:bodyPr/>
                    <a:lstStyle/>
                    <a:p>
                      <a:pPr algn="l"/>
                      <a:r>
                        <a:rPr kumimoji="1" lang="ja-JP" altLang="en-US" sz="1050" b="0" dirty="0">
                          <a:solidFill>
                            <a:schemeClr val="tx1"/>
                          </a:solidFill>
                          <a:latin typeface="ＭＳ Ｐゴシック 本文"/>
                          <a:ea typeface="+mn-ea"/>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海ごみゼロ維新プロジェクト実行委員会</a:t>
                      </a:r>
                      <a:endParaRPr kumimoji="1" lang="en-US" altLang="ja-JP" sz="1050" b="0" dirty="0" smtClean="0">
                        <a:solidFill>
                          <a:schemeClr val="tx1"/>
                        </a:solidFill>
                        <a:latin typeface="ＭＳ Ｐゴシック 本文"/>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4388">
                <a:tc>
                  <a:txBody>
                    <a:bodyPr/>
                    <a:lstStyle/>
                    <a:p>
                      <a:pPr algn="l"/>
                      <a:r>
                        <a:rPr kumimoji="1" lang="ja-JP" altLang="en-US" sz="1050" b="0" dirty="0">
                          <a:solidFill>
                            <a:schemeClr val="tx1"/>
                          </a:solidFill>
                          <a:latin typeface="ＭＳ Ｐゴシック 本文"/>
                          <a:ea typeface="+mn-ea"/>
                        </a:rPr>
                        <a:t>協力団体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zh-CN" altLang="en-US" sz="1050" b="0" dirty="0" smtClean="0">
                          <a:solidFill>
                            <a:schemeClr val="tx1"/>
                          </a:solidFill>
                          <a:latin typeface="ＭＳ Ｐゴシック 本文"/>
                          <a:ea typeface="+mn-ea"/>
                        </a:rPr>
                        <a:t>一般社団法人</a:t>
                      </a:r>
                      <a:r>
                        <a:rPr kumimoji="1" lang="en-US" altLang="zh-CN" sz="1050" b="0" dirty="0" smtClean="0">
                          <a:solidFill>
                            <a:schemeClr val="tx1"/>
                          </a:solidFill>
                          <a:latin typeface="ＭＳ Ｐゴシック 本文"/>
                          <a:ea typeface="+mn-ea"/>
                        </a:rPr>
                        <a:t>BC-ROBOP</a:t>
                      </a:r>
                      <a:r>
                        <a:rPr kumimoji="1" lang="zh-CN" altLang="en-US" sz="1050" b="0" dirty="0" smtClean="0">
                          <a:solidFill>
                            <a:schemeClr val="tx1"/>
                          </a:solidFill>
                          <a:latin typeface="ＭＳ Ｐゴシック 本文"/>
                          <a:ea typeface="+mn-ea"/>
                        </a:rPr>
                        <a:t>海岸工学会、下関市立大学、水産大学校、九州大学、九州工業大学、長崎大</a:t>
                      </a:r>
                      <a:r>
                        <a:rPr kumimoji="1" lang="ja-JP" altLang="en-US" sz="1050" b="0" dirty="0" smtClean="0">
                          <a:solidFill>
                            <a:schemeClr val="tx1"/>
                          </a:solidFill>
                          <a:latin typeface="ＭＳ Ｐゴシック 本文"/>
                          <a:ea typeface="+mn-ea"/>
                        </a:rPr>
                        <a:t>学</a:t>
                      </a:r>
                      <a:r>
                        <a:rPr kumimoji="1" lang="zh-CN" altLang="en-US" sz="1050" b="0" dirty="0" smtClean="0">
                          <a:solidFill>
                            <a:schemeClr val="tx1"/>
                          </a:solidFill>
                          <a:latin typeface="ＭＳ Ｐゴシック 本文"/>
                          <a:ea typeface="+mn-ea"/>
                        </a:rPr>
                        <a:t>、下関北高校、豊北中学校、豊北小学校</a:t>
                      </a:r>
                      <a:endParaRPr kumimoji="1" lang="ja-JP" altLang="en-US" sz="1050" b="0" dirty="0" smtClean="0">
                        <a:solidFill>
                          <a:schemeClr val="tx1"/>
                        </a:solidFill>
                        <a:latin typeface="ＭＳ Ｐゴシック 本文"/>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04967">
                <a:tc>
                  <a:txBody>
                    <a:bodyPr/>
                    <a:lstStyle/>
                    <a:p>
                      <a:pPr algn="l"/>
                      <a:r>
                        <a:rPr kumimoji="1" lang="ja-JP" altLang="en-US" sz="1050" b="0" dirty="0">
                          <a:solidFill>
                            <a:schemeClr val="tx1"/>
                          </a:solidFill>
                          <a:latin typeface="ＭＳ Ｐゴシック 本文"/>
                          <a:ea typeface="+mn-ea"/>
                        </a:rPr>
                        <a:t>開催概要</a:t>
                      </a:r>
                      <a:endParaRPr kumimoji="1" lang="en-US" altLang="ja-JP" sz="1050" b="0" dirty="0">
                        <a:solidFill>
                          <a:schemeClr val="tx1"/>
                        </a:solidFill>
                        <a:latin typeface="ＭＳ Ｐゴシック 本文"/>
                        <a:ea typeface="+mn-ea"/>
                      </a:endParaRPr>
                    </a:p>
                    <a:p>
                      <a:pPr algn="l"/>
                      <a:endParaRPr kumimoji="1" lang="en-US" altLang="ja-JP" sz="1050" b="0" dirty="0">
                        <a:solidFill>
                          <a:schemeClr val="tx1"/>
                        </a:solidFill>
                        <a:latin typeface="ＭＳ Ｐゴシック 本文"/>
                        <a:ea typeface="+mn-ea"/>
                      </a:endParaRPr>
                    </a:p>
                    <a:p>
                      <a:pPr algn="l"/>
                      <a:endParaRPr kumimoji="1" lang="en-US" altLang="ja-JP" sz="1050" b="0" dirty="0">
                        <a:solidFill>
                          <a:schemeClr val="tx1"/>
                        </a:solidFill>
                        <a:latin typeface="ＭＳ Ｐゴシック 本文"/>
                        <a:ea typeface="+mn-ea"/>
                      </a:endParaRPr>
                    </a:p>
                    <a:p>
                      <a:pPr algn="l"/>
                      <a:endParaRPr kumimoji="1" lang="en-US" altLang="ja-JP" sz="1050" b="0" dirty="0">
                        <a:solidFill>
                          <a:schemeClr val="tx1"/>
                        </a:solidFill>
                        <a:latin typeface="ＭＳ Ｐゴシック 本文"/>
                        <a:ea typeface="+mn-ea"/>
                      </a:endParaRPr>
                    </a:p>
                    <a:p>
                      <a:pPr algn="l"/>
                      <a:endParaRPr kumimoji="1" lang="en-US" altLang="ja-JP" sz="1050" b="0" dirty="0">
                        <a:solidFill>
                          <a:schemeClr val="tx1"/>
                        </a:solidFill>
                        <a:latin typeface="ＭＳ Ｐゴシック 本文"/>
                        <a:ea typeface="+mn-ea"/>
                      </a:endParaRPr>
                    </a:p>
                    <a:p>
                      <a:pPr algn="l"/>
                      <a:endParaRPr kumimoji="1" lang="en-US" altLang="ja-JP" sz="1050" b="0" dirty="0">
                        <a:solidFill>
                          <a:schemeClr val="tx1"/>
                        </a:solidFill>
                        <a:latin typeface="ＭＳ Ｐゴシック 本文"/>
                        <a:ea typeface="+mn-ea"/>
                      </a:endParaRPr>
                    </a:p>
                    <a:p>
                      <a:pPr algn="l"/>
                      <a:endParaRPr kumimoji="1" lang="ja-JP" altLang="en-US" sz="1050" b="0" dirty="0">
                        <a:solidFill>
                          <a:schemeClr val="tx1"/>
                        </a:solidFill>
                        <a:latin typeface="ＭＳ Ｐゴシック 本文"/>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海ごみゼロ維新プロジェクト実行委員会は、</a:t>
                      </a:r>
                      <a:r>
                        <a:rPr kumimoji="1" lang="en-US" altLang="ja-JP" sz="1050" b="0" dirty="0" smtClean="0">
                          <a:solidFill>
                            <a:schemeClr val="tx1"/>
                          </a:solidFill>
                          <a:latin typeface="ＭＳ Ｐゴシック 本文"/>
                          <a:ea typeface="+mn-ea"/>
                        </a:rPr>
                        <a:t>2022</a:t>
                      </a:r>
                      <a:r>
                        <a:rPr kumimoji="1" lang="ja-JP" altLang="en-US" sz="1050" b="0" dirty="0" smtClean="0">
                          <a:solidFill>
                            <a:schemeClr val="tx1"/>
                          </a:solidFill>
                          <a:latin typeface="ＭＳ Ｐゴシック 本文"/>
                          <a:ea typeface="+mn-ea"/>
                        </a:rPr>
                        <a:t>年</a:t>
                      </a:r>
                      <a:r>
                        <a:rPr kumimoji="1" lang="en-US" altLang="ja-JP" sz="1050" b="0" dirty="0" smtClean="0">
                          <a:solidFill>
                            <a:schemeClr val="tx1"/>
                          </a:solidFill>
                          <a:latin typeface="ＭＳ Ｐゴシック 本文"/>
                          <a:ea typeface="+mn-ea"/>
                        </a:rPr>
                        <a:t>6</a:t>
                      </a:r>
                      <a:r>
                        <a:rPr kumimoji="1" lang="ja-JP" altLang="en-US" sz="1050" b="0" dirty="0" smtClean="0">
                          <a:solidFill>
                            <a:schemeClr val="tx1"/>
                          </a:solidFill>
                          <a:latin typeface="ＭＳ Ｐゴシック 本文"/>
                          <a:ea typeface="+mn-ea"/>
                        </a:rPr>
                        <a:t>月</a:t>
                      </a:r>
                      <a:r>
                        <a:rPr kumimoji="1" lang="en-US" altLang="ja-JP" sz="1050" b="0" dirty="0" smtClean="0">
                          <a:solidFill>
                            <a:schemeClr val="tx1"/>
                          </a:solidFill>
                          <a:latin typeface="ＭＳ Ｐゴシック 本文"/>
                          <a:ea typeface="+mn-ea"/>
                        </a:rPr>
                        <a:t>25</a:t>
                      </a:r>
                      <a:r>
                        <a:rPr kumimoji="1" lang="ja-JP" altLang="en-US" sz="1050" b="0" dirty="0" smtClean="0">
                          <a:solidFill>
                            <a:schemeClr val="tx1"/>
                          </a:solidFill>
                          <a:latin typeface="ＭＳ Ｐゴシック 本文"/>
                          <a:ea typeface="+mn-ea"/>
                        </a:rPr>
                        <a:t>日（土）・</a:t>
                      </a:r>
                      <a:r>
                        <a:rPr kumimoji="1" lang="en-US" altLang="ja-JP" sz="1050" b="0" dirty="0" smtClean="0">
                          <a:solidFill>
                            <a:schemeClr val="tx1"/>
                          </a:solidFill>
                          <a:latin typeface="ＭＳ Ｐゴシック 本文"/>
                          <a:ea typeface="+mn-ea"/>
                        </a:rPr>
                        <a:t>26</a:t>
                      </a:r>
                      <a:r>
                        <a:rPr kumimoji="1" lang="ja-JP" altLang="en-US" sz="1050" b="0" dirty="0" smtClean="0">
                          <a:solidFill>
                            <a:schemeClr val="tx1"/>
                          </a:solidFill>
                          <a:latin typeface="ＭＳ Ｐゴシック 本文"/>
                          <a:ea typeface="+mn-ea"/>
                        </a:rPr>
                        <a:t>日（日）に、山口県下関市豊北町で下関市や福岡県、長崎県の学生、地元の親子連れ、小中高校生と一緒に、日本海に面した海岸のごみ拾いを行う「海ごみゼロ！ロボットビーチクリーン」を開催しました。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このイベントは、日本財団が推進する海洋ごみ対策事業「海と日本プロジェクト・</a:t>
                      </a:r>
                      <a:r>
                        <a:rPr kumimoji="1" lang="en-US" altLang="ja-JP" sz="1050" b="0" dirty="0" smtClean="0">
                          <a:solidFill>
                            <a:schemeClr val="tx1"/>
                          </a:solidFill>
                          <a:latin typeface="ＭＳ Ｐゴシック 本文"/>
                          <a:ea typeface="+mn-ea"/>
                        </a:rPr>
                        <a:t>CHANGE FOR THE BLUE</a:t>
                      </a:r>
                      <a:r>
                        <a:rPr kumimoji="1" lang="ja-JP" altLang="en-US" sz="1050" b="0" dirty="0" smtClean="0">
                          <a:solidFill>
                            <a:schemeClr val="tx1"/>
                          </a:solidFill>
                          <a:latin typeface="ＭＳ Ｐゴシック 本文"/>
                          <a:ea typeface="+mn-ea"/>
                        </a:rPr>
                        <a:t>」の一環で開催したものです。</a:t>
                      </a:r>
                      <a:endParaRPr kumimoji="1" lang="ja-JP" altLang="en-US" sz="1050" b="0" dirty="0">
                        <a:solidFill>
                          <a:schemeClr val="tx1"/>
                        </a:solidFill>
                        <a:latin typeface="ＭＳ Ｐゴシック 本文"/>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53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ＭＳ Ｐゴシック 本文"/>
                          <a:ea typeface="+mn-ea"/>
                        </a:rPr>
                        <a:t>施策詳細</a:t>
                      </a:r>
                      <a:endParaRPr kumimoji="1" lang="en-US" altLang="ja-JP" sz="1050" b="0" u="none" dirty="0">
                        <a:solidFill>
                          <a:schemeClr val="tx1"/>
                        </a:solidFill>
                        <a:latin typeface="ＭＳ Ｐゴシック 本文"/>
                        <a:ea typeface="+mn-ea"/>
                      </a:endParaRPr>
                    </a:p>
                    <a:p>
                      <a:pPr algn="l"/>
                      <a:endParaRPr kumimoji="1" lang="ja-JP" altLang="en-US" sz="1050" b="0" dirty="0">
                        <a:solidFill>
                          <a:schemeClr val="tx1"/>
                        </a:solidFill>
                        <a:latin typeface="ＭＳ Ｐゴシック 本文"/>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参加者は</a:t>
                      </a:r>
                      <a:r>
                        <a:rPr kumimoji="1" lang="ja-JP" altLang="en-US" sz="1050" b="0" dirty="0" smtClean="0">
                          <a:solidFill>
                            <a:schemeClr val="tx1"/>
                          </a:solidFill>
                          <a:latin typeface="ＭＳ Ｐゴシック 本文"/>
                          <a:ea typeface="+mn-ea"/>
                        </a:rPr>
                        <a:t>、海と日本プロジェクト・</a:t>
                      </a:r>
                      <a:r>
                        <a:rPr kumimoji="1" lang="en-US" altLang="ja-JP" sz="1050" b="0" dirty="0" smtClean="0">
                          <a:solidFill>
                            <a:schemeClr val="tx1"/>
                          </a:solidFill>
                          <a:latin typeface="ＭＳ Ｐゴシック 本文"/>
                          <a:ea typeface="+mn-ea"/>
                        </a:rPr>
                        <a:t>CHANGE FOR THE BLUE</a:t>
                      </a:r>
                      <a:r>
                        <a:rPr kumimoji="1" lang="ja-JP" altLang="en-US" sz="1050" b="0" dirty="0" smtClean="0">
                          <a:solidFill>
                            <a:schemeClr val="tx1"/>
                          </a:solidFill>
                          <a:latin typeface="ＭＳ Ｐゴシック 本文"/>
                          <a:ea typeface="+mn-ea"/>
                        </a:rPr>
                        <a:t>のイメージカラーである「青い軍手」を着用し、火</a:t>
                      </a:r>
                      <a:r>
                        <a:rPr kumimoji="1" lang="ja-JP" altLang="en-US" sz="1050" b="0" dirty="0" err="1" smtClean="0">
                          <a:solidFill>
                            <a:schemeClr val="tx1"/>
                          </a:solidFill>
                          <a:latin typeface="ＭＳ Ｐゴシック 本文"/>
                          <a:ea typeface="+mn-ea"/>
                        </a:rPr>
                        <a:t>ばさ</a:t>
                      </a:r>
                      <a:r>
                        <a:rPr kumimoji="1" lang="ja-JP" altLang="en-US" sz="1050" b="0" dirty="0" smtClean="0">
                          <a:solidFill>
                            <a:schemeClr val="tx1"/>
                          </a:solidFill>
                          <a:latin typeface="ＭＳ Ｐゴシック 本文"/>
                          <a:ea typeface="+mn-ea"/>
                        </a:rPr>
                        <a:t>みで漂着ごみやバーベキュー、</a:t>
                      </a:r>
                      <a:endParaRPr kumimoji="1" lang="en-US" altLang="ja-JP" sz="1050" b="0" dirty="0" smtClean="0">
                        <a:solidFill>
                          <a:schemeClr val="tx1"/>
                        </a:solidFill>
                        <a:latin typeface="ＭＳ Ｐゴシック 本文"/>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花火のごみを次々に拾っていきました</a:t>
                      </a:r>
                      <a:r>
                        <a:rPr kumimoji="1" lang="ja-JP" altLang="en-US" sz="1050" b="0" dirty="0" smtClean="0">
                          <a:solidFill>
                            <a:schemeClr val="tx1"/>
                          </a:solidFill>
                          <a:latin typeface="ＭＳ Ｐゴシック 本文"/>
                          <a:ea typeface="+mn-ea"/>
                        </a:rPr>
                        <a:t>。</a:t>
                      </a:r>
                      <a:r>
                        <a:rPr kumimoji="1" lang="ja-JP" altLang="en-US" sz="1050" b="0" strike="noStrike" dirty="0" smtClean="0">
                          <a:solidFill>
                            <a:schemeClr val="tx1"/>
                          </a:solidFill>
                          <a:latin typeface="ＭＳ Ｐゴシック 本文"/>
                          <a:ea typeface="+mn-ea"/>
                        </a:rPr>
                        <a:t>真夏</a:t>
                      </a:r>
                      <a:r>
                        <a:rPr kumimoji="1" lang="ja-JP" altLang="en-US" sz="1050" b="0" strike="noStrike" dirty="0" smtClean="0">
                          <a:solidFill>
                            <a:schemeClr val="tx1"/>
                          </a:solidFill>
                          <a:latin typeface="ＭＳ Ｐゴシック 本文"/>
                          <a:ea typeface="+mn-ea"/>
                        </a:rPr>
                        <a:t>を思わせる</a:t>
                      </a:r>
                      <a:r>
                        <a:rPr kumimoji="1" lang="ja-JP" altLang="en-US" sz="1050" b="0" dirty="0" smtClean="0">
                          <a:solidFill>
                            <a:schemeClr val="tx1"/>
                          </a:solidFill>
                          <a:latin typeface="ＭＳ Ｐゴシック 本文"/>
                          <a:ea typeface="+mn-ea"/>
                        </a:rPr>
                        <a:t>日差しの</a:t>
                      </a:r>
                      <a:r>
                        <a:rPr kumimoji="1" lang="ja-JP" altLang="en-US" sz="1050" b="0" dirty="0" smtClean="0">
                          <a:solidFill>
                            <a:schemeClr val="tx1"/>
                          </a:solidFill>
                          <a:latin typeface="ＭＳ Ｐゴシック 本文"/>
                          <a:ea typeface="+mn-ea"/>
                        </a:rPr>
                        <a:t>下、</a:t>
                      </a:r>
                      <a:r>
                        <a:rPr kumimoji="1" lang="ja-JP" altLang="en-US" sz="1050" b="0" dirty="0" smtClean="0">
                          <a:solidFill>
                            <a:schemeClr val="tx1"/>
                          </a:solidFill>
                          <a:latin typeface="ＭＳ Ｐゴシック 本文"/>
                          <a:ea typeface="+mn-ea"/>
                        </a:rPr>
                        <a:t>一生懸命ごみを拾い、未来の海を守る使命を改めて感じているようでした。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今回のビーチクリーンで主役の一つとなったのが</a:t>
                      </a:r>
                      <a:r>
                        <a:rPr kumimoji="1" lang="en-US" altLang="ja-JP" sz="1050" b="0" dirty="0" smtClean="0">
                          <a:solidFill>
                            <a:schemeClr val="tx1"/>
                          </a:solidFill>
                          <a:latin typeface="ＭＳ Ｐゴシック 本文"/>
                          <a:ea typeface="+mn-ea"/>
                        </a:rPr>
                        <a:t>AI</a:t>
                      </a:r>
                      <a:r>
                        <a:rPr kumimoji="1" lang="ja-JP" altLang="en-US" sz="1050" b="0" dirty="0" smtClean="0">
                          <a:solidFill>
                            <a:schemeClr val="tx1"/>
                          </a:solidFill>
                          <a:latin typeface="ＭＳ Ｐゴシック 本文"/>
                          <a:ea typeface="+mn-ea"/>
                        </a:rPr>
                        <a:t>ロボットです。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ＭＳ Ｐゴシック 本文"/>
                          <a:ea typeface="+mn-ea"/>
                        </a:rPr>
                        <a:t>GPS</a:t>
                      </a:r>
                      <a:r>
                        <a:rPr kumimoji="1" lang="ja-JP" altLang="en-US" sz="1050" b="0" dirty="0" smtClean="0">
                          <a:solidFill>
                            <a:schemeClr val="tx1"/>
                          </a:solidFill>
                          <a:latin typeface="ＭＳ Ｐゴシック 本文"/>
                          <a:ea typeface="+mn-ea"/>
                        </a:rPr>
                        <a:t>で移動範囲がコントロールされたロボットは、広い海岸</a:t>
                      </a:r>
                      <a:r>
                        <a:rPr kumimoji="1" lang="ja-JP" altLang="en-US" sz="1050" b="0" dirty="0" smtClean="0">
                          <a:solidFill>
                            <a:schemeClr val="tx1"/>
                          </a:solidFill>
                          <a:latin typeface="ＭＳ Ｐゴシック 本文"/>
                          <a:ea typeface="+mn-ea"/>
                        </a:rPr>
                        <a:t>の隅々</a:t>
                      </a:r>
                      <a:r>
                        <a:rPr kumimoji="1" lang="ja-JP" altLang="en-US" sz="1050" b="0" dirty="0" smtClean="0">
                          <a:solidFill>
                            <a:schemeClr val="tx1"/>
                          </a:solidFill>
                          <a:latin typeface="ＭＳ Ｐゴシック 本文"/>
                          <a:ea typeface="+mn-ea"/>
                        </a:rPr>
                        <a:t>まで行き、重い流木やブイを荷台のネットに入れて運んでいました。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ロボットを開発した学生チームは「ごみ拾いではなく、ごみ運びが意外と負担がかかるので、その負担を軽減するために今後も改良を進めていきたい」と話していました。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子どもたちも普段目にすることの少ない、ごみを集めるロボットに興味津々の様子でした。</a:t>
                      </a:r>
                      <a:endParaRPr kumimoji="1" lang="en-US" altLang="ja-JP" sz="1050" b="0" dirty="0" smtClean="0">
                        <a:solidFill>
                          <a:schemeClr val="tx1"/>
                        </a:solidFill>
                        <a:latin typeface="ＭＳ Ｐゴシック 本文"/>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また、「海ごみゼロ！ロボットビーチクリーン」イベントに先立ち、</a:t>
                      </a:r>
                      <a:endParaRPr kumimoji="1" lang="en-US" altLang="ja-JP" sz="1050" b="0" dirty="0" smtClean="0">
                        <a:solidFill>
                          <a:schemeClr val="tx1"/>
                        </a:solidFill>
                        <a:latin typeface="ＭＳ Ｐゴシック 本文"/>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前日には学生が主体となったワークショップを開催しました。</a:t>
                      </a:r>
                      <a:endParaRPr kumimoji="1" lang="en-US" altLang="ja-JP" sz="1050" b="0" dirty="0" smtClean="0">
                        <a:solidFill>
                          <a:schemeClr val="tx1"/>
                        </a:solidFill>
                        <a:latin typeface="ＭＳ Ｐゴシック 本文"/>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学生たちは、これ以上ごみを海に出さないために、そして未来の海を</a:t>
                      </a:r>
                      <a:endParaRPr kumimoji="1" lang="en-US" altLang="ja-JP" sz="1050" b="0" dirty="0" smtClean="0">
                        <a:solidFill>
                          <a:schemeClr val="tx1"/>
                        </a:solidFill>
                        <a:latin typeface="ＭＳ Ｐゴシック 本文"/>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守るためにと、活発に意見を出し合っていました。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学生だけでなく水産大学校の嶋田陽一助教や、地元で海の安全を</a:t>
                      </a:r>
                      <a:endParaRPr kumimoji="1" lang="en-US" altLang="ja-JP" sz="1050" b="0" dirty="0" smtClean="0">
                        <a:solidFill>
                          <a:schemeClr val="tx1"/>
                        </a:solidFill>
                        <a:latin typeface="ＭＳ Ｐゴシック 本文"/>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守りながら清掃活動などを行う</a:t>
                      </a:r>
                      <a:r>
                        <a:rPr kumimoji="1" lang="en-US" altLang="ja-JP" sz="1050" b="0" dirty="0" smtClean="0">
                          <a:solidFill>
                            <a:schemeClr val="tx1"/>
                          </a:solidFill>
                          <a:latin typeface="ＭＳ Ｐゴシック 本文"/>
                          <a:ea typeface="+mn-ea"/>
                        </a:rPr>
                        <a:t>NPO</a:t>
                      </a:r>
                      <a:r>
                        <a:rPr kumimoji="1" lang="ja-JP" altLang="en-US" sz="1050" b="0" dirty="0" smtClean="0">
                          <a:solidFill>
                            <a:schemeClr val="tx1"/>
                          </a:solidFill>
                          <a:latin typeface="ＭＳ Ｐゴシック 本文"/>
                          <a:ea typeface="+mn-ea"/>
                        </a:rPr>
                        <a:t>法人「コバルトブルー下関ライフセービングクラブ」の新名文博理事も参加し、海のごみの現状やどうすれば</a:t>
                      </a:r>
                      <a:endParaRPr kumimoji="1" lang="en-US" altLang="ja-JP" sz="1050" b="0" dirty="0" smtClean="0">
                        <a:solidFill>
                          <a:schemeClr val="tx1"/>
                        </a:solidFill>
                        <a:latin typeface="ＭＳ Ｐゴシック 本文"/>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本文"/>
                          <a:ea typeface="+mn-ea"/>
                        </a:rPr>
                        <a:t>きれいな海を守れるかを発信していました。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0734327"/>
                  </a:ext>
                </a:extLst>
              </a:tr>
            </a:tbl>
          </a:graphicData>
        </a:graphic>
      </p:graphicFrame>
      <p:sp>
        <p:nvSpPr>
          <p:cNvPr id="2" name="テキスト ボックス 1">
            <a:extLst>
              <a:ext uri="{FF2B5EF4-FFF2-40B4-BE49-F238E27FC236}">
                <a16:creationId xmlns:a16="http://schemas.microsoft.com/office/drawing/2014/main" id="{F5CDD96C-2EA4-4013-9D90-84216458BC84}"/>
              </a:ext>
            </a:extLst>
          </p:cNvPr>
          <p:cNvSpPr txBox="1"/>
          <p:nvPr/>
        </p:nvSpPr>
        <p:spPr>
          <a:xfrm>
            <a:off x="404664" y="1054695"/>
            <a:ext cx="2121093" cy="307777"/>
          </a:xfrm>
          <a:prstGeom prst="rect">
            <a:avLst/>
          </a:prstGeom>
          <a:noFill/>
        </p:spPr>
        <p:txBody>
          <a:bodyPr wrap="none" rtlCol="0">
            <a:spAutoFit/>
          </a:bodyPr>
          <a:lstStyle/>
          <a:p>
            <a:r>
              <a:rPr kumimoji="1" lang="ja-JP" altLang="en-US" sz="1400" dirty="0"/>
              <a:t>企画・イベント実施報告書</a:t>
            </a:r>
          </a:p>
        </p:txBody>
      </p:sp>
    </p:spTree>
    <p:extLst>
      <p:ext uri="{BB962C8B-B14F-4D97-AF65-F5344CB8AC3E}">
        <p14:creationId xmlns:p14="http://schemas.microsoft.com/office/powerpoint/2010/main" val="218404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538484358"/>
              </p:ext>
            </p:extLst>
          </p:nvPr>
        </p:nvGraphicFramePr>
        <p:xfrm>
          <a:off x="512676" y="1496615"/>
          <a:ext cx="5832648" cy="8208913"/>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414388">
                <a:tc>
                  <a:txBody>
                    <a:bodyPr/>
                    <a:lstStyle/>
                    <a:p>
                      <a:pPr algn="l"/>
                      <a:r>
                        <a:rPr kumimoji="1" lang="ja-JP" altLang="en-US" sz="1050" b="0" dirty="0">
                          <a:solidFill>
                            <a:schemeClr val="tx1"/>
                          </a:solidFill>
                          <a:latin typeface="+mn-ea"/>
                          <a:ea typeface="+mn-ea"/>
                        </a:rPr>
                        <a:t>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「長門市海岸清掃の日」～山口の美しい海を守ろう！～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4388">
                <a:tc>
                  <a:txBody>
                    <a:bodyPr/>
                    <a:lstStyle/>
                    <a:p>
                      <a:pPr algn="l"/>
                      <a:r>
                        <a:rPr kumimoji="1" lang="ja-JP" altLang="en-US" sz="1050" b="0" dirty="0">
                          <a:solidFill>
                            <a:schemeClr val="tx1"/>
                          </a:solidFill>
                          <a:latin typeface="+mn-ea"/>
                          <a:ea typeface="+mn-ea"/>
                        </a:rPr>
                        <a:t>実施期間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latin typeface="+mn-ea"/>
                          <a:ea typeface="+mn-ea"/>
                        </a:rPr>
                        <a:t>2022</a:t>
                      </a:r>
                      <a:r>
                        <a:rPr kumimoji="1" lang="ja-JP" altLang="en-US" sz="1050" b="0" dirty="0" smtClean="0">
                          <a:solidFill>
                            <a:schemeClr val="tx1"/>
                          </a:solidFill>
                          <a:latin typeface="+mn-ea"/>
                          <a:ea typeface="+mn-ea"/>
                        </a:rPr>
                        <a:t>年</a:t>
                      </a:r>
                      <a:r>
                        <a:rPr kumimoji="1" lang="en-US" altLang="ja-JP" sz="1050" b="0" strike="noStrike" dirty="0" smtClean="0">
                          <a:solidFill>
                            <a:schemeClr val="tx1"/>
                          </a:solidFill>
                          <a:latin typeface="+mn-ea"/>
                          <a:ea typeface="+mn-ea"/>
                        </a:rPr>
                        <a:t>7</a:t>
                      </a:r>
                      <a:r>
                        <a:rPr kumimoji="1" lang="ja-JP" altLang="en-US" sz="1050" b="0" dirty="0" smtClean="0">
                          <a:solidFill>
                            <a:schemeClr val="tx1"/>
                          </a:solidFill>
                          <a:latin typeface="+mn-ea"/>
                          <a:ea typeface="+mn-ea"/>
                        </a:rPr>
                        <a:t>月</a:t>
                      </a:r>
                      <a:r>
                        <a:rPr kumimoji="1" lang="en-US" altLang="ja-JP" sz="1050" b="0" strike="noStrike" dirty="0" smtClean="0">
                          <a:solidFill>
                            <a:schemeClr val="tx1"/>
                          </a:solidFill>
                          <a:latin typeface="+mn-ea"/>
                          <a:ea typeface="+mn-ea"/>
                        </a:rPr>
                        <a:t>3</a:t>
                      </a:r>
                      <a:r>
                        <a:rPr kumimoji="1" lang="ja-JP" altLang="en-US" sz="1050" b="0" dirty="0" smtClean="0">
                          <a:solidFill>
                            <a:schemeClr val="tx1"/>
                          </a:solidFill>
                          <a:latin typeface="+mn-ea"/>
                          <a:ea typeface="+mn-ea"/>
                        </a:rPr>
                        <a:t>日（日曜日）</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388">
                <a:tc>
                  <a:txBody>
                    <a:bodyPr/>
                    <a:lstStyle/>
                    <a:p>
                      <a:pPr algn="l"/>
                      <a:r>
                        <a:rPr kumimoji="1" lang="ja-JP" altLang="en-US" sz="1050" b="0" dirty="0">
                          <a:solidFill>
                            <a:schemeClr val="tx1"/>
                          </a:solidFill>
                          <a:latin typeface="+mn-ea"/>
                          <a:ea typeface="+mn-ea"/>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長門市仙崎　青海島静ヶ浦一帯　</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住所</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山口県長門市仙崎大日比付近</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8088">
                <a:tc>
                  <a:txBody>
                    <a:bodyPr/>
                    <a:lstStyle/>
                    <a:p>
                      <a:pPr algn="l"/>
                      <a:r>
                        <a:rPr kumimoji="1" lang="ja-JP" altLang="en-US" sz="1050" b="0" dirty="0">
                          <a:solidFill>
                            <a:schemeClr val="tx1"/>
                          </a:solidFill>
                          <a:latin typeface="+mn-ea"/>
                          <a:ea typeface="+mn-ea"/>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mn-ea"/>
                          <a:ea typeface="+mn-ea"/>
                        </a:rPr>
                        <a:t>1,000</a:t>
                      </a:r>
                      <a:r>
                        <a:rPr kumimoji="1" lang="ja-JP" altLang="en-US" sz="1050" b="0" dirty="0" smtClean="0">
                          <a:solidFill>
                            <a:schemeClr val="tx1"/>
                          </a:solidFill>
                          <a:latin typeface="+mn-ea"/>
                          <a:ea typeface="+mn-ea"/>
                        </a:rPr>
                        <a:t>人</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4388">
                <a:tc>
                  <a:txBody>
                    <a:bodyPr/>
                    <a:lstStyle/>
                    <a:p>
                      <a:pPr algn="l"/>
                      <a:r>
                        <a:rPr kumimoji="1" lang="ja-JP" altLang="en-US" sz="1050" b="0" dirty="0">
                          <a:solidFill>
                            <a:schemeClr val="tx1"/>
                          </a:solidFill>
                          <a:latin typeface="+mn-ea"/>
                          <a:ea typeface="+mn-ea"/>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海ごみゼロ維新プロジェクト実行委員会、長門市</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4388">
                <a:tc>
                  <a:txBody>
                    <a:bodyPr/>
                    <a:lstStyle/>
                    <a:p>
                      <a:pPr algn="l"/>
                      <a:r>
                        <a:rPr kumimoji="1" lang="ja-JP" altLang="en-US" sz="1050" b="0" dirty="0">
                          <a:solidFill>
                            <a:schemeClr val="tx1"/>
                          </a:solidFill>
                          <a:latin typeface="+mn-ea"/>
                          <a:ea typeface="+mn-ea"/>
                        </a:rPr>
                        <a:t>協力団体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latin typeface="+mn-ea"/>
                          <a:ea typeface="+mn-ea"/>
                        </a:rPr>
                        <a:t>長門市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04967">
                <a:tc>
                  <a:txBody>
                    <a:bodyPr/>
                    <a:lstStyle/>
                    <a:p>
                      <a:pPr algn="l"/>
                      <a:r>
                        <a:rPr kumimoji="1" lang="ja-JP" altLang="en-US" sz="1050" b="0" dirty="0">
                          <a:solidFill>
                            <a:schemeClr val="tx1"/>
                          </a:solidFill>
                          <a:latin typeface="+mn-ea"/>
                          <a:ea typeface="+mn-ea"/>
                        </a:rPr>
                        <a:t>開催概要</a:t>
                      </a:r>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海ごみゼロ維新プロジェクト実行委員会は、</a:t>
                      </a:r>
                      <a:r>
                        <a:rPr kumimoji="1" lang="en-US" altLang="ja-JP" sz="1050" b="0" dirty="0" smtClean="0">
                          <a:solidFill>
                            <a:schemeClr val="tx1"/>
                          </a:solidFill>
                          <a:latin typeface="+mn-ea"/>
                          <a:ea typeface="+mn-ea"/>
                        </a:rPr>
                        <a:t>2022</a:t>
                      </a:r>
                      <a:r>
                        <a:rPr kumimoji="1" lang="ja-JP" altLang="en-US" sz="1050" b="0" dirty="0" smtClean="0">
                          <a:solidFill>
                            <a:schemeClr val="tx1"/>
                          </a:solidFill>
                          <a:latin typeface="+mn-ea"/>
                          <a:ea typeface="+mn-ea"/>
                        </a:rPr>
                        <a:t>年</a:t>
                      </a:r>
                      <a:r>
                        <a:rPr kumimoji="1" lang="en-US" altLang="ja-JP" sz="1050" b="0" dirty="0" smtClean="0">
                          <a:solidFill>
                            <a:schemeClr val="tx1"/>
                          </a:solidFill>
                          <a:latin typeface="+mn-ea"/>
                          <a:ea typeface="+mn-ea"/>
                        </a:rPr>
                        <a:t>7</a:t>
                      </a:r>
                      <a:r>
                        <a:rPr kumimoji="1" lang="ja-JP" altLang="en-US" sz="1050" b="0" dirty="0" smtClean="0">
                          <a:solidFill>
                            <a:schemeClr val="tx1"/>
                          </a:solidFill>
                          <a:latin typeface="+mn-ea"/>
                          <a:ea typeface="+mn-ea"/>
                        </a:rPr>
                        <a:t>月</a:t>
                      </a:r>
                      <a:r>
                        <a:rPr kumimoji="1" lang="en-US" altLang="ja-JP" sz="1050" b="0" dirty="0" smtClean="0">
                          <a:solidFill>
                            <a:schemeClr val="tx1"/>
                          </a:solidFill>
                          <a:latin typeface="+mn-ea"/>
                          <a:ea typeface="+mn-ea"/>
                        </a:rPr>
                        <a:t>3</a:t>
                      </a:r>
                      <a:r>
                        <a:rPr kumimoji="1" lang="ja-JP" altLang="en-US" sz="1050" b="0" dirty="0" smtClean="0">
                          <a:solidFill>
                            <a:schemeClr val="tx1"/>
                          </a:solidFill>
                          <a:latin typeface="+mn-ea"/>
                          <a:ea typeface="+mn-ea"/>
                        </a:rPr>
                        <a:t>日（日）に</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山口県長門市の市民や企業、団体の皆さんと協力して海岸のごみ拾いを</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行うイベント、「長門市海岸清掃の日」を開催しました。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「海岸清掃の日」は、すべての海岸が北長門国定公園に指定されている長門市で、海の豊かな恩恵を受ける市民が海の環境を守っていくとともに、</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市民の誇りと大切な財産である美しい海を次の世代に引き継いでいくことを</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目的に実施されています。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このイベントは、日本財団が推進する海洋ごみ対策プロジェクト「海と日本プロジェクト・</a:t>
                      </a:r>
                      <a:r>
                        <a:rPr kumimoji="1" lang="en-US" altLang="ja-JP" sz="1050" b="0" dirty="0" smtClean="0">
                          <a:solidFill>
                            <a:schemeClr val="tx1"/>
                          </a:solidFill>
                          <a:latin typeface="+mn-ea"/>
                          <a:ea typeface="+mn-ea"/>
                        </a:rPr>
                        <a:t>CHANGE FORTHE BLUE</a:t>
                      </a:r>
                      <a:r>
                        <a:rPr kumimoji="1" lang="ja-JP" altLang="en-US" sz="1050" b="0" dirty="0" smtClean="0">
                          <a:solidFill>
                            <a:schemeClr val="tx1"/>
                          </a:solidFill>
                          <a:latin typeface="+mn-ea"/>
                          <a:ea typeface="+mn-ea"/>
                        </a:rPr>
                        <a:t>」の一環で開催されました。</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53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n-ea"/>
                          <a:ea typeface="+mn-ea"/>
                        </a:rPr>
                        <a:t>施策詳細</a:t>
                      </a:r>
                      <a:endParaRPr kumimoji="1" lang="en-US" altLang="ja-JP" sz="1050" b="0" u="none" dirty="0">
                        <a:solidFill>
                          <a:schemeClr val="tx1"/>
                        </a:solidFill>
                        <a:latin typeface="+mn-ea"/>
                        <a:ea typeface="+mn-ea"/>
                      </a:endParaRPr>
                    </a:p>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長門市海岸清掃の日は、</a:t>
                      </a:r>
                      <a:r>
                        <a:rPr kumimoji="1" lang="en-US" altLang="ja-JP" sz="1050" b="0" dirty="0" smtClean="0">
                          <a:solidFill>
                            <a:schemeClr val="tx1"/>
                          </a:solidFill>
                          <a:latin typeface="+mn-ea"/>
                          <a:ea typeface="+mn-ea"/>
                        </a:rPr>
                        <a:t>2006</a:t>
                      </a:r>
                      <a:r>
                        <a:rPr kumimoji="1" lang="ja-JP" altLang="en-US" sz="1050" b="0" dirty="0" smtClean="0">
                          <a:solidFill>
                            <a:schemeClr val="tx1"/>
                          </a:solidFill>
                          <a:latin typeface="+mn-ea"/>
                          <a:ea typeface="+mn-ea"/>
                        </a:rPr>
                        <a:t>年から続く恒例行事です。日本海に面し、</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strike="noStrike" dirty="0" smtClean="0">
                          <a:solidFill>
                            <a:schemeClr val="tx1"/>
                          </a:solidFill>
                          <a:latin typeface="+mn-ea"/>
                          <a:ea typeface="+mn-ea"/>
                        </a:rPr>
                        <a:t>美しい</a:t>
                      </a:r>
                      <a:r>
                        <a:rPr kumimoji="1" lang="ja-JP" altLang="en-US" sz="1050" b="0" dirty="0" smtClean="0">
                          <a:solidFill>
                            <a:schemeClr val="tx1"/>
                          </a:solidFill>
                          <a:latin typeface="+mn-ea"/>
                          <a:ea typeface="+mn-ea"/>
                        </a:rPr>
                        <a:t>海岸線が続く長門市</a:t>
                      </a:r>
                      <a:r>
                        <a:rPr kumimoji="1" lang="ja-JP" altLang="en-US" sz="1050" b="0" strike="noStrike" dirty="0" smtClean="0">
                          <a:solidFill>
                            <a:schemeClr val="tx1"/>
                          </a:solidFill>
                          <a:latin typeface="+mn-ea"/>
                          <a:ea typeface="+mn-ea"/>
                        </a:rPr>
                        <a:t>にとって</a:t>
                      </a:r>
                      <a:r>
                        <a:rPr kumimoji="1" lang="ja-JP" altLang="en-US" sz="1050" b="0" dirty="0" smtClean="0">
                          <a:solidFill>
                            <a:schemeClr val="tx1"/>
                          </a:solidFill>
                          <a:latin typeface="+mn-ea"/>
                          <a:ea typeface="+mn-ea"/>
                        </a:rPr>
                        <a:t>、海洋ごみ問題は人ごとではありません。</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海水浴場をチェックしたところ</a:t>
                      </a:r>
                      <a:r>
                        <a:rPr kumimoji="1" lang="ja-JP" altLang="en-US" sz="1050" b="0" strike="noStrike" dirty="0" smtClean="0">
                          <a:solidFill>
                            <a:schemeClr val="tx1"/>
                          </a:solidFill>
                          <a:latin typeface="+mn-ea"/>
                          <a:ea typeface="+mn-ea"/>
                        </a:rPr>
                        <a:t>、</a:t>
                      </a:r>
                      <a:r>
                        <a:rPr kumimoji="1" lang="ja-JP" altLang="en-US" sz="1050" b="0" dirty="0" smtClean="0">
                          <a:solidFill>
                            <a:schemeClr val="tx1"/>
                          </a:solidFill>
                          <a:latin typeface="+mn-ea"/>
                          <a:ea typeface="+mn-ea"/>
                        </a:rPr>
                        <a:t>マイクロプラスチックごみとよばれる小さな海洋ごみが多く確認され、入り江にはペットボトルや大型の漂着ごみが打ち上げられていました。</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開会式では、江原・長門市長が、「長門にとって海は誇りであり財産です。最近は不法投棄や海外からの漂着ごみによって美しさが損なわれています。きれいな海で夏を迎えられるよう清掃活動を</a:t>
                      </a:r>
                      <a:r>
                        <a:rPr kumimoji="1" lang="ja-JP" altLang="en-US" sz="1050" b="0" dirty="0" smtClean="0">
                          <a:solidFill>
                            <a:schemeClr val="tx1"/>
                          </a:solidFill>
                          <a:latin typeface="+mn-ea"/>
                          <a:ea typeface="+mn-ea"/>
                        </a:rPr>
                        <a:t>しましょう」</a:t>
                      </a:r>
                      <a:r>
                        <a:rPr kumimoji="1" lang="ja-JP" altLang="en-US" sz="1050" b="0" dirty="0" smtClean="0">
                          <a:solidFill>
                            <a:schemeClr val="tx1"/>
                          </a:solidFill>
                          <a:latin typeface="+mn-ea"/>
                          <a:ea typeface="+mn-ea"/>
                        </a:rPr>
                        <a:t>と挨拶しました。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市内からの参加者は、「海と日本プロジェクト」のイメージカラーであるロゴが入った青い</a:t>
                      </a:r>
                      <a:r>
                        <a:rPr kumimoji="1" lang="en-US" altLang="ja-JP" sz="1050" b="0" dirty="0" smtClean="0">
                          <a:solidFill>
                            <a:schemeClr val="tx1"/>
                          </a:solidFill>
                          <a:latin typeface="+mn-ea"/>
                          <a:ea typeface="+mn-ea"/>
                        </a:rPr>
                        <a:t>T</a:t>
                      </a:r>
                      <a:r>
                        <a:rPr kumimoji="1" lang="ja-JP" altLang="en-US" sz="1050" b="0" dirty="0" smtClean="0">
                          <a:solidFill>
                            <a:schemeClr val="tx1"/>
                          </a:solidFill>
                          <a:latin typeface="+mn-ea"/>
                          <a:ea typeface="+mn-ea"/>
                        </a:rPr>
                        <a:t>シャツと青い軍手を身に着け、協力しながら一つ一つ丁寧にごみを集めていました。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海岸では、ペットボトルや外国からの大型の漂着物も多く、参加者は山口県の海にも海洋ごみが押し寄せている現実を目の当たりにしました。</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長門市の海岸には例年、夏場を迎えるとダイビングやキャンプで多くの人が訪れます。今回、回収された海洋ごみは全体で</a:t>
                      </a:r>
                      <a:r>
                        <a:rPr kumimoji="1" lang="en-US" altLang="ja-JP" sz="1050" b="0" dirty="0" smtClean="0">
                          <a:solidFill>
                            <a:schemeClr val="tx1"/>
                          </a:solidFill>
                          <a:latin typeface="+mn-ea"/>
                          <a:ea typeface="+mn-ea"/>
                        </a:rPr>
                        <a:t>4.7</a:t>
                      </a:r>
                      <a:r>
                        <a:rPr kumimoji="1" lang="ja-JP" altLang="en-US" sz="1050" b="0" dirty="0" smtClean="0">
                          <a:solidFill>
                            <a:schemeClr val="tx1"/>
                          </a:solidFill>
                          <a:latin typeface="+mn-ea"/>
                          <a:ea typeface="+mn-ea"/>
                        </a:rPr>
                        <a:t>トンに達しました。集められた大量のごみを前に参加者は、山口のきれいな海を次の世代に残すために自分たちができることについて、改めて考えさせられる機会になったようです。</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0734327"/>
                  </a:ext>
                </a:extLst>
              </a:tr>
            </a:tbl>
          </a:graphicData>
        </a:graphic>
      </p:graphicFrame>
      <p:sp>
        <p:nvSpPr>
          <p:cNvPr id="2" name="テキスト ボックス 1">
            <a:extLst>
              <a:ext uri="{FF2B5EF4-FFF2-40B4-BE49-F238E27FC236}">
                <a16:creationId xmlns:a16="http://schemas.microsoft.com/office/drawing/2014/main" id="{F5CDD96C-2EA4-4013-9D90-84216458BC84}"/>
              </a:ext>
            </a:extLst>
          </p:cNvPr>
          <p:cNvSpPr txBox="1"/>
          <p:nvPr/>
        </p:nvSpPr>
        <p:spPr>
          <a:xfrm>
            <a:off x="404664" y="1054695"/>
            <a:ext cx="2121093" cy="307777"/>
          </a:xfrm>
          <a:prstGeom prst="rect">
            <a:avLst/>
          </a:prstGeom>
          <a:noFill/>
        </p:spPr>
        <p:txBody>
          <a:bodyPr wrap="none" rtlCol="0">
            <a:spAutoFit/>
          </a:bodyPr>
          <a:lstStyle/>
          <a:p>
            <a:r>
              <a:rPr kumimoji="1" lang="ja-JP" altLang="en-US" sz="1400" dirty="0"/>
              <a:t>企画・イベント実施報告書</a:t>
            </a:r>
          </a:p>
        </p:txBody>
      </p:sp>
    </p:spTree>
    <p:extLst>
      <p:ext uri="{BB962C8B-B14F-4D97-AF65-F5344CB8AC3E}">
        <p14:creationId xmlns:p14="http://schemas.microsoft.com/office/powerpoint/2010/main" val="1534516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365776712"/>
              </p:ext>
            </p:extLst>
          </p:nvPr>
        </p:nvGraphicFramePr>
        <p:xfrm>
          <a:off x="512676" y="1496615"/>
          <a:ext cx="5832648" cy="8326895"/>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414388">
                <a:tc>
                  <a:txBody>
                    <a:bodyPr/>
                    <a:lstStyle/>
                    <a:p>
                      <a:pPr algn="l"/>
                      <a:r>
                        <a:rPr kumimoji="1" lang="ja-JP" altLang="en-US" sz="1050" b="0" dirty="0">
                          <a:solidFill>
                            <a:schemeClr val="tx1"/>
                          </a:solidFill>
                          <a:latin typeface="+mn-ea"/>
                          <a:ea typeface="+mn-ea"/>
                        </a:rPr>
                        <a:t>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山口の未来の海を考える特別授業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4388">
                <a:tc>
                  <a:txBody>
                    <a:bodyPr/>
                    <a:lstStyle/>
                    <a:p>
                      <a:pPr algn="l"/>
                      <a:r>
                        <a:rPr kumimoji="1" lang="ja-JP" altLang="en-US" sz="1050" b="0" dirty="0">
                          <a:solidFill>
                            <a:schemeClr val="tx1"/>
                          </a:solidFill>
                          <a:latin typeface="+mn-ea"/>
                          <a:ea typeface="+mn-ea"/>
                        </a:rPr>
                        <a:t>実施期間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latin typeface="+mn-ea"/>
                          <a:ea typeface="+mn-ea"/>
                        </a:rPr>
                        <a:t>2022</a:t>
                      </a:r>
                      <a:r>
                        <a:rPr kumimoji="1" lang="ja-JP" altLang="en-US" sz="1050" b="0" dirty="0" smtClean="0">
                          <a:solidFill>
                            <a:schemeClr val="tx1"/>
                          </a:solidFill>
                          <a:latin typeface="+mn-ea"/>
                          <a:ea typeface="+mn-ea"/>
                        </a:rPr>
                        <a:t>年</a:t>
                      </a:r>
                      <a:r>
                        <a:rPr kumimoji="1" lang="en-US" altLang="ja-JP" sz="1050" b="0" dirty="0" smtClean="0">
                          <a:solidFill>
                            <a:schemeClr val="tx1"/>
                          </a:solidFill>
                          <a:latin typeface="+mn-ea"/>
                          <a:ea typeface="+mn-ea"/>
                        </a:rPr>
                        <a:t>11</a:t>
                      </a:r>
                      <a:r>
                        <a:rPr kumimoji="1" lang="ja-JP" altLang="en-US" sz="1050" b="0" dirty="0" smtClean="0">
                          <a:solidFill>
                            <a:schemeClr val="tx1"/>
                          </a:solidFill>
                          <a:latin typeface="+mn-ea"/>
                          <a:ea typeface="+mn-ea"/>
                        </a:rPr>
                        <a:t>月</a:t>
                      </a:r>
                      <a:r>
                        <a:rPr kumimoji="1" lang="en-US" altLang="ja-JP" sz="1050" b="0" dirty="0" smtClean="0">
                          <a:solidFill>
                            <a:schemeClr val="tx1"/>
                          </a:solidFill>
                          <a:latin typeface="+mn-ea"/>
                          <a:ea typeface="+mn-ea"/>
                        </a:rPr>
                        <a:t>12</a:t>
                      </a:r>
                      <a:r>
                        <a:rPr kumimoji="1" lang="ja-JP" altLang="en-US" sz="1050" b="0" dirty="0" smtClean="0">
                          <a:solidFill>
                            <a:schemeClr val="tx1"/>
                          </a:solidFill>
                          <a:latin typeface="+mn-ea"/>
                          <a:ea typeface="+mn-ea"/>
                        </a:rPr>
                        <a:t>日（土曜日）</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388">
                <a:tc>
                  <a:txBody>
                    <a:bodyPr/>
                    <a:lstStyle/>
                    <a:p>
                      <a:pPr algn="l"/>
                      <a:r>
                        <a:rPr kumimoji="1" lang="ja-JP" altLang="en-US" sz="1050" b="0" dirty="0">
                          <a:solidFill>
                            <a:schemeClr val="tx1"/>
                          </a:solidFill>
                          <a:latin typeface="+mn-ea"/>
                          <a:ea typeface="+mn-ea"/>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山口市民会館／山口県山口市中央</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8088">
                <a:tc>
                  <a:txBody>
                    <a:bodyPr/>
                    <a:lstStyle/>
                    <a:p>
                      <a:pPr algn="l"/>
                      <a:r>
                        <a:rPr kumimoji="1" lang="ja-JP" altLang="en-US" sz="1050" b="0" dirty="0">
                          <a:solidFill>
                            <a:schemeClr val="tx1"/>
                          </a:solidFill>
                          <a:latin typeface="+mn-ea"/>
                          <a:ea typeface="+mn-ea"/>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mn-ea"/>
                          <a:ea typeface="+mn-ea"/>
                        </a:rPr>
                        <a:t>200</a:t>
                      </a:r>
                      <a:r>
                        <a:rPr kumimoji="1" lang="ja-JP" altLang="en-US" sz="1050" b="0" dirty="0" smtClean="0">
                          <a:solidFill>
                            <a:schemeClr val="tx1"/>
                          </a:solidFill>
                          <a:latin typeface="+mn-ea"/>
                          <a:ea typeface="+mn-ea"/>
                        </a:rPr>
                        <a:t>人</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4388">
                <a:tc>
                  <a:txBody>
                    <a:bodyPr/>
                    <a:lstStyle/>
                    <a:p>
                      <a:pPr algn="l"/>
                      <a:r>
                        <a:rPr kumimoji="1" lang="ja-JP" altLang="en-US" sz="1050" b="0" dirty="0">
                          <a:solidFill>
                            <a:schemeClr val="tx1"/>
                          </a:solidFill>
                          <a:latin typeface="+mn-ea"/>
                          <a:ea typeface="+mn-ea"/>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海ごみゼロ維新プロジェクト実行委員会</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4388">
                <a:tc>
                  <a:txBody>
                    <a:bodyPr/>
                    <a:lstStyle/>
                    <a:p>
                      <a:pPr algn="l"/>
                      <a:r>
                        <a:rPr kumimoji="1" lang="ja-JP" altLang="en-US" sz="1050" b="0" dirty="0">
                          <a:solidFill>
                            <a:schemeClr val="tx1"/>
                          </a:solidFill>
                          <a:latin typeface="+mn-ea"/>
                          <a:ea typeface="+mn-ea"/>
                        </a:rPr>
                        <a:t>協力団体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latin typeface="+mn-ea"/>
                          <a:ea typeface="+mn-ea"/>
                        </a:rPr>
                        <a:t>私立野田学園高校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04967">
                <a:tc>
                  <a:txBody>
                    <a:bodyPr/>
                    <a:lstStyle/>
                    <a:p>
                      <a:pPr algn="l"/>
                      <a:r>
                        <a:rPr kumimoji="1" lang="ja-JP" altLang="en-US" sz="1050" b="0" dirty="0">
                          <a:solidFill>
                            <a:schemeClr val="tx1"/>
                          </a:solidFill>
                          <a:latin typeface="+mn-ea"/>
                          <a:ea typeface="+mn-ea"/>
                        </a:rPr>
                        <a:t>開催概要</a:t>
                      </a:r>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ごみゼロ維新プロジェクト実行委員会は、「若い世代から海洋ごみ問題の解決を！」をコンセプトに、特別授業を開催しました。このイベントは、次世代へ豊かで美しい海を引き継ぐために、海を介して人と人とがつながる“日本財団「海と日本プロジェクト」”の一環で実施しました。　　</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53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n-ea"/>
                          <a:ea typeface="+mn-ea"/>
                        </a:rPr>
                        <a:t>施策詳細</a:t>
                      </a:r>
                      <a:endParaRPr kumimoji="1" lang="en-US" altLang="ja-JP" sz="1050" b="0" u="none" dirty="0">
                        <a:solidFill>
                          <a:schemeClr val="tx1"/>
                        </a:solidFill>
                        <a:latin typeface="+mn-ea"/>
                        <a:ea typeface="+mn-ea"/>
                      </a:endParaRPr>
                    </a:p>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山口市民会館</a:t>
                      </a:r>
                      <a:r>
                        <a:rPr kumimoji="1" lang="ja-JP" altLang="en-US" sz="1050" b="0" dirty="0" smtClean="0">
                          <a:solidFill>
                            <a:schemeClr val="tx1"/>
                          </a:solidFill>
                          <a:latin typeface="+mn-ea"/>
                          <a:ea typeface="+mn-ea"/>
                        </a:rPr>
                        <a:t>で開催</a:t>
                      </a:r>
                      <a:r>
                        <a:rPr kumimoji="1" lang="ja-JP" altLang="en-US" sz="1050" b="0" dirty="0" smtClean="0">
                          <a:solidFill>
                            <a:schemeClr val="tx1"/>
                          </a:solidFill>
                          <a:latin typeface="+mn-ea"/>
                          <a:ea typeface="+mn-ea"/>
                        </a:rPr>
                        <a:t>した授業には、私立野田学園高校の</a:t>
                      </a:r>
                      <a:r>
                        <a:rPr kumimoji="1" lang="en-US" altLang="ja-JP" sz="1050" b="0" dirty="0" smtClean="0">
                          <a:solidFill>
                            <a:schemeClr val="tx1"/>
                          </a:solidFill>
                          <a:latin typeface="+mn-ea"/>
                          <a:ea typeface="+mn-ea"/>
                        </a:rPr>
                        <a:t>1</a:t>
                      </a:r>
                      <a:r>
                        <a:rPr kumimoji="1" lang="ja-JP" altLang="en-US" sz="1050" b="0" dirty="0" smtClean="0">
                          <a:solidFill>
                            <a:schemeClr val="tx1"/>
                          </a:solidFill>
                          <a:latin typeface="+mn-ea"/>
                          <a:ea typeface="+mn-ea"/>
                        </a:rPr>
                        <a:t>年生、</a:t>
                      </a:r>
                      <a:r>
                        <a:rPr kumimoji="1" lang="en-US" altLang="ja-JP" sz="1050" b="0" dirty="0" smtClean="0">
                          <a:solidFill>
                            <a:schemeClr val="tx1"/>
                          </a:solidFill>
                          <a:latin typeface="+mn-ea"/>
                          <a:ea typeface="+mn-ea"/>
                        </a:rPr>
                        <a:t>200</a:t>
                      </a:r>
                      <a:r>
                        <a:rPr kumimoji="1" lang="ja-JP" altLang="en-US" sz="1050" b="0" dirty="0" smtClean="0">
                          <a:solidFill>
                            <a:schemeClr val="tx1"/>
                          </a:solidFill>
                          <a:latin typeface="+mn-ea"/>
                          <a:ea typeface="+mn-ea"/>
                        </a:rPr>
                        <a:t>人が参加。授業に参加した</a:t>
                      </a:r>
                      <a:r>
                        <a:rPr kumimoji="1" lang="ja-JP" altLang="en-US" sz="1050" b="0" dirty="0" smtClean="0">
                          <a:solidFill>
                            <a:schemeClr val="tx1"/>
                          </a:solidFill>
                          <a:latin typeface="+mn-ea"/>
                          <a:ea typeface="+mn-ea"/>
                        </a:rPr>
                        <a:t>生徒は</a:t>
                      </a:r>
                      <a:r>
                        <a:rPr kumimoji="1" lang="ja-JP" altLang="en-US" sz="1050" b="0" dirty="0" smtClean="0">
                          <a:solidFill>
                            <a:schemeClr val="tx1"/>
                          </a:solidFill>
                          <a:latin typeface="+mn-ea"/>
                          <a:ea typeface="+mn-ea"/>
                        </a:rPr>
                        <a:t>、事前学習の「探究の時間」で、世界、日本、そして山口の海洋ごみ問題について学習し、特別授業ではそれぞれのクラス・グループで考えた「解決策」を持ち寄りました。</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ファシリテーターは、</a:t>
                      </a:r>
                      <a:r>
                        <a:rPr kumimoji="1" lang="ja-JP" altLang="en-US" sz="1050" b="0" dirty="0" smtClean="0">
                          <a:solidFill>
                            <a:schemeClr val="tx1"/>
                          </a:solidFill>
                          <a:latin typeface="+mn-ea"/>
                          <a:ea typeface="+mn-ea"/>
                        </a:rPr>
                        <a:t>鹿児島県与論</a:t>
                      </a:r>
                      <a:r>
                        <a:rPr kumimoji="1" lang="ja-JP" altLang="en-US" sz="1050" b="0" dirty="0" smtClean="0">
                          <a:solidFill>
                            <a:schemeClr val="tx1"/>
                          </a:solidFill>
                          <a:latin typeface="+mn-ea"/>
                          <a:ea typeface="+mn-ea"/>
                        </a:rPr>
                        <a:t>島で清掃活動を続けている「拾い箱」の</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発案者、池田龍介さん。池田さんは講演で、拾い箱の取り組みや自身が</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大切にしている活動の信念などを生徒に伝えました。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発表では、</a:t>
                      </a:r>
                      <a:r>
                        <a:rPr kumimoji="1" lang="en-US" altLang="ja-JP" sz="1050" b="0" dirty="0" smtClean="0">
                          <a:solidFill>
                            <a:schemeClr val="tx1"/>
                          </a:solidFill>
                          <a:latin typeface="+mn-ea"/>
                          <a:ea typeface="+mn-ea"/>
                        </a:rPr>
                        <a:t>1</a:t>
                      </a:r>
                      <a:r>
                        <a:rPr kumimoji="1" lang="ja-JP" altLang="en-US" sz="1050" b="0" dirty="0" smtClean="0">
                          <a:solidFill>
                            <a:schemeClr val="tx1"/>
                          </a:solidFill>
                          <a:latin typeface="+mn-ea"/>
                          <a:ea typeface="+mn-ea"/>
                        </a:rPr>
                        <a:t>組から</a:t>
                      </a:r>
                      <a:r>
                        <a:rPr kumimoji="1" lang="en-US" altLang="ja-JP" sz="1050" b="0" dirty="0" smtClean="0">
                          <a:solidFill>
                            <a:schemeClr val="tx1"/>
                          </a:solidFill>
                          <a:latin typeface="+mn-ea"/>
                          <a:ea typeface="+mn-ea"/>
                        </a:rPr>
                        <a:t>7</a:t>
                      </a:r>
                      <a:r>
                        <a:rPr kumimoji="1" lang="ja-JP" altLang="en-US" sz="1050" b="0" dirty="0" smtClean="0">
                          <a:solidFill>
                            <a:schemeClr val="tx1"/>
                          </a:solidFill>
                          <a:latin typeface="+mn-ea"/>
                          <a:ea typeface="+mn-ea"/>
                        </a:rPr>
                        <a:t>組までの生徒の代表が壇上に上がり、クラスで</a:t>
                      </a:r>
                      <a:r>
                        <a:rPr kumimoji="1" lang="ja-JP" altLang="en-US" sz="1050" b="0" strike="noStrike" dirty="0" smtClean="0">
                          <a:solidFill>
                            <a:schemeClr val="tx1"/>
                          </a:solidFill>
                          <a:latin typeface="+mn-ea"/>
                          <a:ea typeface="+mn-ea"/>
                        </a:rPr>
                        <a:t>考えた</a:t>
                      </a:r>
                      <a:r>
                        <a:rPr kumimoji="1" lang="ja-JP" altLang="en-US" sz="1050" b="0" dirty="0" smtClean="0">
                          <a:solidFill>
                            <a:schemeClr val="tx1"/>
                          </a:solidFill>
                          <a:latin typeface="+mn-ea"/>
                          <a:ea typeface="+mn-ea"/>
                        </a:rPr>
                        <a:t>海を守るための方策を提案していきます。解決策の中には、「レジ袋を</a:t>
                      </a:r>
                      <a:r>
                        <a:rPr kumimoji="1" lang="en-US" altLang="ja-JP" sz="1050" b="0" dirty="0" smtClean="0">
                          <a:solidFill>
                            <a:schemeClr val="tx1"/>
                          </a:solidFill>
                          <a:latin typeface="+mn-ea"/>
                          <a:ea typeface="+mn-ea"/>
                        </a:rPr>
                        <a:t>1</a:t>
                      </a:r>
                      <a:r>
                        <a:rPr kumimoji="1" lang="ja-JP" altLang="en-US" sz="1050" b="0" dirty="0" smtClean="0">
                          <a:solidFill>
                            <a:schemeClr val="tx1"/>
                          </a:solidFill>
                          <a:latin typeface="+mn-ea"/>
                          <a:ea typeface="+mn-ea"/>
                        </a:rPr>
                        <a:t>枚</a:t>
                      </a:r>
                      <a:r>
                        <a:rPr kumimoji="1" lang="en-US" altLang="ja-JP" sz="1050" b="0" dirty="0" smtClean="0">
                          <a:solidFill>
                            <a:schemeClr val="tx1"/>
                          </a:solidFill>
                          <a:latin typeface="+mn-ea"/>
                          <a:ea typeface="+mn-ea"/>
                        </a:rPr>
                        <a:t>100</a:t>
                      </a:r>
                      <a:r>
                        <a:rPr kumimoji="1" lang="ja-JP" altLang="en-US" sz="1050" b="0" dirty="0" smtClean="0">
                          <a:solidFill>
                            <a:schemeClr val="tx1"/>
                          </a:solidFill>
                          <a:latin typeface="+mn-ea"/>
                          <a:ea typeface="+mn-ea"/>
                        </a:rPr>
                        <a:t>円など大幅に高くしてマイバッグを持つ意識を高める」や、「自動運転でごみ箱が近くに来るアプリを開発する」など、若い世代ならではの発想が次々と飛び出ていました。生徒らの斬新なアイデアに池田さんは時折驚かされながら、より具体的なアドバイスをしていました。</a:t>
                      </a:r>
                      <a:endParaRPr kumimoji="1" lang="ja-JP" altLang="en-US" sz="1050" b="0" strike="sngStrik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また、解決策を発信するだけでなく、自分たちが今後、海洋ごみ問題と</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どう向き合いどう動いていくべきかについても話し合われました。</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生徒からは「陸ごみを海に流出させないように縄を張る」や、「啓発のためにインフルエンサーを使った動画・ポスター作りを行う」など、</a:t>
                      </a:r>
                      <a:r>
                        <a:rPr kumimoji="1" lang="ja-JP" altLang="en-US" sz="1050" b="0" strike="noStrike" dirty="0" err="1" smtClean="0">
                          <a:solidFill>
                            <a:schemeClr val="tx1"/>
                          </a:solidFill>
                          <a:latin typeface="+mn-ea"/>
                          <a:ea typeface="+mn-ea"/>
                        </a:rPr>
                        <a:t>まざま</a:t>
                      </a:r>
                      <a:r>
                        <a:rPr kumimoji="1" lang="ja-JP" altLang="en-US" sz="1050" b="0" dirty="0" err="1" smtClean="0">
                          <a:solidFill>
                            <a:schemeClr val="tx1"/>
                          </a:solidFill>
                          <a:latin typeface="+mn-ea"/>
                          <a:ea typeface="+mn-ea"/>
                        </a:rPr>
                        <a:t>な</a:t>
                      </a:r>
                      <a:r>
                        <a:rPr kumimoji="1" lang="ja-JP" altLang="en-US" sz="1050" b="0" dirty="0" smtClean="0">
                          <a:solidFill>
                            <a:schemeClr val="tx1"/>
                          </a:solidFill>
                          <a:latin typeface="+mn-ea"/>
                          <a:ea typeface="+mn-ea"/>
                        </a:rPr>
                        <a:t>アイデアが飛び交い、活発な意見交換が行われました。池田さんからは、「小さな</a:t>
                      </a:r>
                      <a:r>
                        <a:rPr kumimoji="1" lang="en-US" altLang="ja-JP" sz="1050" b="0" dirty="0" smtClean="0">
                          <a:solidFill>
                            <a:schemeClr val="tx1"/>
                          </a:solidFill>
                          <a:latin typeface="+mn-ea"/>
                          <a:ea typeface="+mn-ea"/>
                        </a:rPr>
                        <a:t>1</a:t>
                      </a:r>
                      <a:r>
                        <a:rPr kumimoji="1" lang="ja-JP" altLang="en-US" sz="1050" b="0" dirty="0" smtClean="0">
                          <a:solidFill>
                            <a:schemeClr val="tx1"/>
                          </a:solidFill>
                          <a:latin typeface="+mn-ea"/>
                          <a:ea typeface="+mn-ea"/>
                        </a:rPr>
                        <a:t>歩でも踏み出すことが大切</a:t>
                      </a:r>
                      <a:r>
                        <a:rPr kumimoji="1" lang="ja-JP" altLang="en-US" sz="1050" b="0" dirty="0" smtClean="0">
                          <a:solidFill>
                            <a:schemeClr val="tx1"/>
                          </a:solidFill>
                          <a:latin typeface="+mn-ea"/>
                          <a:ea typeface="+mn-ea"/>
                        </a:rPr>
                        <a:t>！その</a:t>
                      </a:r>
                      <a:r>
                        <a:rPr kumimoji="1" lang="ja-JP" altLang="en-US" sz="1050" b="0" dirty="0" smtClean="0">
                          <a:solidFill>
                            <a:schemeClr val="tx1"/>
                          </a:solidFill>
                          <a:latin typeface="+mn-ea"/>
                          <a:ea typeface="+mn-ea"/>
                        </a:rPr>
                        <a:t>輪が広がり、</a:t>
                      </a:r>
                      <a:r>
                        <a:rPr kumimoji="1" lang="en-US" altLang="ja-JP" sz="1050" b="0" dirty="0" smtClean="0">
                          <a:solidFill>
                            <a:schemeClr val="tx1"/>
                          </a:solidFill>
                          <a:latin typeface="+mn-ea"/>
                          <a:ea typeface="+mn-ea"/>
                        </a:rPr>
                        <a:t>100</a:t>
                      </a:r>
                      <a:r>
                        <a:rPr kumimoji="1" lang="ja-JP" altLang="en-US" sz="1050" b="0" dirty="0" smtClean="0">
                          <a:solidFill>
                            <a:schemeClr val="tx1"/>
                          </a:solidFill>
                          <a:latin typeface="+mn-ea"/>
                          <a:ea typeface="+mn-ea"/>
                        </a:rPr>
                        <a:t>人が取り組めば大きなアクションになる」と人任せにしない姿勢を持って続けることが大切</a:t>
                      </a:r>
                      <a:r>
                        <a:rPr kumimoji="1" lang="ja-JP" altLang="en-US" sz="1050" b="0" dirty="0" smtClean="0">
                          <a:solidFill>
                            <a:schemeClr val="tx1"/>
                          </a:solidFill>
                          <a:latin typeface="+mn-ea"/>
                          <a:ea typeface="+mn-ea"/>
                        </a:rPr>
                        <a:t>と伝えて</a:t>
                      </a:r>
                      <a:r>
                        <a:rPr kumimoji="1" lang="ja-JP" altLang="en-US" sz="1050" b="0" dirty="0" smtClean="0">
                          <a:solidFill>
                            <a:schemeClr val="tx1"/>
                          </a:solidFill>
                          <a:latin typeface="+mn-ea"/>
                          <a:ea typeface="+mn-ea"/>
                        </a:rPr>
                        <a:t>いました。生徒らは、海洋ごみをゼロにするためのこれからの行動目標を掲げ、最後は笑顔で記念撮影。地元の海を未来に残すにはどう行動すればいいのか、考えるきっかけとなったようです。</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0734327"/>
                  </a:ext>
                </a:extLst>
              </a:tr>
            </a:tbl>
          </a:graphicData>
        </a:graphic>
      </p:graphicFrame>
      <p:sp>
        <p:nvSpPr>
          <p:cNvPr id="2" name="テキスト ボックス 1">
            <a:extLst>
              <a:ext uri="{FF2B5EF4-FFF2-40B4-BE49-F238E27FC236}">
                <a16:creationId xmlns:a16="http://schemas.microsoft.com/office/drawing/2014/main" id="{F5CDD96C-2EA4-4013-9D90-84216458BC84}"/>
              </a:ext>
            </a:extLst>
          </p:cNvPr>
          <p:cNvSpPr txBox="1"/>
          <p:nvPr/>
        </p:nvSpPr>
        <p:spPr>
          <a:xfrm>
            <a:off x="404664" y="1054695"/>
            <a:ext cx="2121093" cy="307777"/>
          </a:xfrm>
          <a:prstGeom prst="rect">
            <a:avLst/>
          </a:prstGeom>
          <a:noFill/>
        </p:spPr>
        <p:txBody>
          <a:bodyPr wrap="none" rtlCol="0">
            <a:spAutoFit/>
          </a:bodyPr>
          <a:lstStyle/>
          <a:p>
            <a:r>
              <a:rPr kumimoji="1" lang="ja-JP" altLang="en-US" sz="1400" dirty="0"/>
              <a:t>企画・イベント実施報告書</a:t>
            </a:r>
          </a:p>
        </p:txBody>
      </p:sp>
    </p:spTree>
    <p:extLst>
      <p:ext uri="{BB962C8B-B14F-4D97-AF65-F5344CB8AC3E}">
        <p14:creationId xmlns:p14="http://schemas.microsoft.com/office/powerpoint/2010/main" val="3118931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748803577"/>
              </p:ext>
            </p:extLst>
          </p:nvPr>
        </p:nvGraphicFramePr>
        <p:xfrm>
          <a:off x="512676" y="1496615"/>
          <a:ext cx="5832648" cy="8208913"/>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414388">
                <a:tc>
                  <a:txBody>
                    <a:bodyPr/>
                    <a:lstStyle/>
                    <a:p>
                      <a:pPr algn="l"/>
                      <a:r>
                        <a:rPr kumimoji="1" lang="ja-JP" altLang="en-US" sz="1050" b="0" dirty="0">
                          <a:solidFill>
                            <a:schemeClr val="tx1"/>
                          </a:solidFill>
                          <a:latin typeface="+mn-ea"/>
                          <a:ea typeface="+mn-ea"/>
                        </a:rPr>
                        <a:t>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「薩長海ごみゼロ同盟 </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拾い箱</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設置」～未来の海を守る若者とともに～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4388">
                <a:tc>
                  <a:txBody>
                    <a:bodyPr/>
                    <a:lstStyle/>
                    <a:p>
                      <a:pPr algn="l"/>
                      <a:r>
                        <a:rPr kumimoji="1" lang="ja-JP" altLang="en-US" sz="1050" b="0" dirty="0">
                          <a:solidFill>
                            <a:schemeClr val="tx1"/>
                          </a:solidFill>
                          <a:latin typeface="+mn-ea"/>
                          <a:ea typeface="+mn-ea"/>
                        </a:rPr>
                        <a:t>実施期間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latin typeface="+mn-ea"/>
                          <a:ea typeface="+mn-ea"/>
                        </a:rPr>
                        <a:t>2022</a:t>
                      </a:r>
                      <a:r>
                        <a:rPr kumimoji="1" lang="ja-JP" altLang="en-US" sz="1050" b="0" dirty="0" smtClean="0">
                          <a:solidFill>
                            <a:schemeClr val="tx1"/>
                          </a:solidFill>
                          <a:latin typeface="+mn-ea"/>
                          <a:ea typeface="+mn-ea"/>
                        </a:rPr>
                        <a:t>年</a:t>
                      </a:r>
                      <a:r>
                        <a:rPr kumimoji="1" lang="en-US" altLang="ja-JP" sz="1050" b="0" dirty="0" smtClean="0">
                          <a:solidFill>
                            <a:schemeClr val="tx1"/>
                          </a:solidFill>
                          <a:latin typeface="+mn-ea"/>
                          <a:ea typeface="+mn-ea"/>
                        </a:rPr>
                        <a:t>11</a:t>
                      </a:r>
                      <a:r>
                        <a:rPr kumimoji="1" lang="ja-JP" altLang="en-US" sz="1050" b="0" dirty="0" smtClean="0">
                          <a:solidFill>
                            <a:schemeClr val="tx1"/>
                          </a:solidFill>
                          <a:latin typeface="+mn-ea"/>
                          <a:ea typeface="+mn-ea"/>
                        </a:rPr>
                        <a:t>月</a:t>
                      </a:r>
                      <a:r>
                        <a:rPr kumimoji="1" lang="en-US" altLang="ja-JP" sz="1050" b="0" dirty="0" smtClean="0">
                          <a:solidFill>
                            <a:schemeClr val="tx1"/>
                          </a:solidFill>
                          <a:latin typeface="+mn-ea"/>
                          <a:ea typeface="+mn-ea"/>
                        </a:rPr>
                        <a:t>13</a:t>
                      </a:r>
                      <a:r>
                        <a:rPr kumimoji="1" lang="ja-JP" altLang="en-US" sz="1050" b="0" dirty="0" smtClean="0">
                          <a:solidFill>
                            <a:schemeClr val="tx1"/>
                          </a:solidFill>
                          <a:latin typeface="+mn-ea"/>
                          <a:ea typeface="+mn-ea"/>
                        </a:rPr>
                        <a:t>日（日曜日）</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388">
                <a:tc>
                  <a:txBody>
                    <a:bodyPr/>
                    <a:lstStyle/>
                    <a:p>
                      <a:pPr algn="l"/>
                      <a:r>
                        <a:rPr kumimoji="1" lang="ja-JP" altLang="en-US" sz="1050" b="0" dirty="0">
                          <a:solidFill>
                            <a:schemeClr val="tx1"/>
                          </a:solidFill>
                          <a:latin typeface="+mn-ea"/>
                          <a:ea typeface="+mn-ea"/>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宇部市白土海水浴場／山口県宇部市西岐波白土</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8088">
                <a:tc>
                  <a:txBody>
                    <a:bodyPr/>
                    <a:lstStyle/>
                    <a:p>
                      <a:pPr algn="l"/>
                      <a:r>
                        <a:rPr kumimoji="1" lang="ja-JP" altLang="en-US" sz="1050" b="0" dirty="0">
                          <a:solidFill>
                            <a:schemeClr val="tx1"/>
                          </a:solidFill>
                          <a:latin typeface="+mn-ea"/>
                          <a:ea typeface="+mn-ea"/>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mn-ea"/>
                          <a:ea typeface="+mn-ea"/>
                        </a:rPr>
                        <a:t>100</a:t>
                      </a:r>
                      <a:r>
                        <a:rPr kumimoji="1" lang="ja-JP" altLang="en-US" sz="1050" b="0" dirty="0" smtClean="0">
                          <a:solidFill>
                            <a:schemeClr val="tx1"/>
                          </a:solidFill>
                          <a:latin typeface="+mn-ea"/>
                          <a:ea typeface="+mn-ea"/>
                        </a:rPr>
                        <a:t>人（小中高校生</a:t>
                      </a:r>
                      <a:r>
                        <a:rPr kumimoji="1" lang="en-US" altLang="ja-JP" sz="1050" b="0" dirty="0" smtClean="0">
                          <a:solidFill>
                            <a:schemeClr val="tx1"/>
                          </a:solidFill>
                          <a:latin typeface="+mn-ea"/>
                          <a:ea typeface="+mn-ea"/>
                        </a:rPr>
                        <a:t>50</a:t>
                      </a:r>
                      <a:r>
                        <a:rPr kumimoji="1" lang="ja-JP" altLang="en-US" sz="1050" b="0" dirty="0" smtClean="0">
                          <a:solidFill>
                            <a:schemeClr val="tx1"/>
                          </a:solidFill>
                          <a:latin typeface="+mn-ea"/>
                          <a:ea typeface="+mn-ea"/>
                        </a:rPr>
                        <a:t>名／大人</a:t>
                      </a:r>
                      <a:r>
                        <a:rPr kumimoji="1" lang="en-US" altLang="ja-JP" sz="1050" b="0" dirty="0" smtClean="0">
                          <a:solidFill>
                            <a:schemeClr val="tx1"/>
                          </a:solidFill>
                          <a:latin typeface="+mn-ea"/>
                          <a:ea typeface="+mn-ea"/>
                        </a:rPr>
                        <a:t>50</a:t>
                      </a:r>
                      <a:r>
                        <a:rPr kumimoji="1" lang="ja-JP" altLang="en-US" sz="1050" b="0" dirty="0" smtClean="0">
                          <a:solidFill>
                            <a:schemeClr val="tx1"/>
                          </a:solidFill>
                          <a:latin typeface="+mn-ea"/>
                          <a:ea typeface="+mn-ea"/>
                        </a:rPr>
                        <a:t>名）</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4388">
                <a:tc>
                  <a:txBody>
                    <a:bodyPr/>
                    <a:lstStyle/>
                    <a:p>
                      <a:pPr algn="l"/>
                      <a:r>
                        <a:rPr kumimoji="1" lang="ja-JP" altLang="en-US" sz="1050" b="0" dirty="0">
                          <a:solidFill>
                            <a:schemeClr val="tx1"/>
                          </a:solidFill>
                          <a:latin typeface="+mn-ea"/>
                          <a:ea typeface="+mn-ea"/>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海ごみゼロ維新プロジェクト実行委員会</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4388">
                <a:tc>
                  <a:txBody>
                    <a:bodyPr/>
                    <a:lstStyle/>
                    <a:p>
                      <a:pPr algn="l"/>
                      <a:r>
                        <a:rPr kumimoji="1" lang="ja-JP" altLang="en-US" sz="1050" b="0" dirty="0">
                          <a:solidFill>
                            <a:schemeClr val="tx1"/>
                          </a:solidFill>
                          <a:latin typeface="+mn-ea"/>
                          <a:ea typeface="+mn-ea"/>
                        </a:rPr>
                        <a:t>協力団体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latin typeface="+mn-ea"/>
                          <a:ea typeface="+mn-ea"/>
                        </a:rPr>
                        <a:t>宇部市、宇部市立西岐波中学校、私立野田学園高校、山口県、ホットスタッフ宇部など</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04967">
                <a:tc>
                  <a:txBody>
                    <a:bodyPr/>
                    <a:lstStyle/>
                    <a:p>
                      <a:pPr algn="l"/>
                      <a:r>
                        <a:rPr kumimoji="1" lang="ja-JP" altLang="en-US" sz="1050" b="0" dirty="0">
                          <a:solidFill>
                            <a:schemeClr val="tx1"/>
                          </a:solidFill>
                          <a:latin typeface="+mn-ea"/>
                          <a:ea typeface="+mn-ea"/>
                        </a:rPr>
                        <a:t>開催概要</a:t>
                      </a:r>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「拾い箱」とは、自ら出したごみを捨てるごみ箱ではなく、海の漂着ごみを</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「拾って入れる」ための箱です。</a:t>
                      </a:r>
                      <a:r>
                        <a:rPr kumimoji="1" lang="en-US" altLang="ja-JP" sz="1050" b="0" dirty="0" smtClean="0">
                          <a:solidFill>
                            <a:schemeClr val="tx1"/>
                          </a:solidFill>
                          <a:latin typeface="+mn-ea"/>
                          <a:ea typeface="+mn-ea"/>
                        </a:rPr>
                        <a:t>2021</a:t>
                      </a:r>
                      <a:r>
                        <a:rPr kumimoji="1" lang="ja-JP" altLang="en-US" sz="1050" b="0" dirty="0" smtClean="0">
                          <a:solidFill>
                            <a:schemeClr val="tx1"/>
                          </a:solidFill>
                          <a:latin typeface="+mn-ea"/>
                          <a:ea typeface="+mn-ea"/>
                        </a:rPr>
                        <a:t>年に、鹿児島県の「</a:t>
                      </a:r>
                      <a:r>
                        <a:rPr kumimoji="1" lang="en-US" altLang="ja-JP" sz="1050" b="0" dirty="0" smtClean="0">
                          <a:solidFill>
                            <a:schemeClr val="tx1"/>
                          </a:solidFill>
                          <a:latin typeface="+mn-ea"/>
                          <a:ea typeface="+mn-ea"/>
                        </a:rPr>
                        <a:t>CHANGE FOR THE BLUE</a:t>
                      </a:r>
                      <a:r>
                        <a:rPr kumimoji="1" lang="ja-JP" altLang="en-US" sz="1050" b="0" dirty="0" smtClean="0">
                          <a:solidFill>
                            <a:schemeClr val="tx1"/>
                          </a:solidFill>
                          <a:latin typeface="+mn-ea"/>
                          <a:ea typeface="+mn-ea"/>
                        </a:rPr>
                        <a:t>鹿児島実行委員会」と共に山口県内に拾い箱を設置したのに続き、</a:t>
                      </a:r>
                      <a:r>
                        <a:rPr kumimoji="1" lang="en-US" altLang="ja-JP" sz="1050" b="0" dirty="0" smtClean="0">
                          <a:solidFill>
                            <a:schemeClr val="tx1"/>
                          </a:solidFill>
                          <a:latin typeface="+mn-ea"/>
                          <a:ea typeface="+mn-ea"/>
                        </a:rPr>
                        <a:t>2</a:t>
                      </a:r>
                      <a:r>
                        <a:rPr kumimoji="1" lang="ja-JP" altLang="en-US" sz="1050" b="0" dirty="0" smtClean="0">
                          <a:solidFill>
                            <a:schemeClr val="tx1"/>
                          </a:solidFill>
                          <a:latin typeface="+mn-ea"/>
                          <a:ea typeface="+mn-ea"/>
                        </a:rPr>
                        <a:t>か所目の設置となります。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「薩長海ごみゼロ同盟」の名称は、幕末に手を組んだ薩摩と長州の</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「薩長同盟」から取ったものです。新たな国づくりに向けて突き進んだ薩摩と長州。時代は進み、環境問題、そして海洋ごみによる生態系への影響が叫ばれています。</a:t>
                      </a:r>
                      <a:r>
                        <a:rPr kumimoji="1" lang="ja-JP" altLang="en-US" sz="1050" b="0" strike="noStrike" dirty="0" smtClean="0">
                          <a:solidFill>
                            <a:schemeClr val="tx1"/>
                          </a:solidFill>
                          <a:latin typeface="+mn-ea"/>
                          <a:ea typeface="+mn-ea"/>
                        </a:rPr>
                        <a:t>こうした</a:t>
                      </a:r>
                      <a:r>
                        <a:rPr kumimoji="1" lang="ja-JP" altLang="en-US" sz="1050" b="0" dirty="0" smtClean="0">
                          <a:solidFill>
                            <a:schemeClr val="tx1"/>
                          </a:solidFill>
                          <a:latin typeface="+mn-ea"/>
                          <a:ea typeface="+mn-ea"/>
                        </a:rPr>
                        <a:t>中、今一度鹿児島県と山口県が手を組み、両県から日本の海を、そして世界の海を未来に残すべくムーブメントを起こそうと活動を精力的に進めています。</a:t>
                      </a:r>
                      <a:endParaRPr kumimoji="1" lang="en-US" altLang="ja-JP" sz="105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53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n-ea"/>
                          <a:ea typeface="+mn-ea"/>
                        </a:rPr>
                        <a:t>施策詳細</a:t>
                      </a:r>
                      <a:endParaRPr kumimoji="1" lang="en-US" altLang="ja-JP" sz="1050" b="0" u="none" dirty="0">
                        <a:solidFill>
                          <a:schemeClr val="tx1"/>
                        </a:solidFill>
                        <a:latin typeface="+mn-ea"/>
                        <a:ea typeface="+mn-ea"/>
                      </a:endParaRPr>
                    </a:p>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山口県内</a:t>
                      </a:r>
                      <a:r>
                        <a:rPr kumimoji="1" lang="en-US" altLang="ja-JP" sz="1050" b="0" dirty="0" smtClean="0">
                          <a:solidFill>
                            <a:schemeClr val="tx1"/>
                          </a:solidFill>
                          <a:latin typeface="+mn-ea"/>
                          <a:ea typeface="+mn-ea"/>
                        </a:rPr>
                        <a:t>2</a:t>
                      </a:r>
                      <a:r>
                        <a:rPr kumimoji="1" lang="ja-JP" altLang="en-US" sz="1050" b="0" dirty="0" smtClean="0">
                          <a:solidFill>
                            <a:schemeClr val="tx1"/>
                          </a:solidFill>
                          <a:latin typeface="+mn-ea"/>
                          <a:ea typeface="+mn-ea"/>
                        </a:rPr>
                        <a:t>か所目の「拾い箱」設置場所となった宇部市・白土海水浴場には、</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前日の特別授業に参加した野田学園の生徒や地元の中学生、住民、</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企業のスタッフなどさまざまな方が集まりました。</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拾い箱のお披露目が行われると、参加者から歓声も上がりました。</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拾い箱を実際にどう活用していけば</a:t>
                      </a:r>
                      <a:r>
                        <a:rPr kumimoji="1" lang="ja-JP" altLang="en-US" sz="1050" b="0" dirty="0" smtClean="0">
                          <a:solidFill>
                            <a:schemeClr val="tx1"/>
                          </a:solidFill>
                          <a:latin typeface="+mn-ea"/>
                          <a:ea typeface="+mn-ea"/>
                        </a:rPr>
                        <a:t>よい</a:t>
                      </a:r>
                      <a:r>
                        <a:rPr kumimoji="1" lang="ja-JP" altLang="en-US" sz="1050" b="0" dirty="0" smtClean="0">
                          <a:solidFill>
                            <a:schemeClr val="tx1"/>
                          </a:solidFill>
                          <a:latin typeface="+mn-ea"/>
                          <a:ea typeface="+mn-ea"/>
                        </a:rPr>
                        <a:t>のか、発案者の池田さんも説明に</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熱が入ります。池田さんは「設置してからがスタートなので、一緒にきれいな海を守りましょう。拾い箱を皆さんで育てていってほしい」と呼びかけました。</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拾い箱の役割を学んだ参加者らは、実際に海水浴場のごみ拾いを通して、拾い箱の使い方を実感したようです。</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お披露目会の最後は、笑顔で記念撮影。参加者にとっては、地元の海を未来に残すにはどう行動すればいいのか考えるきっかけになりました。</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0734327"/>
                  </a:ext>
                </a:extLst>
              </a:tr>
            </a:tbl>
          </a:graphicData>
        </a:graphic>
      </p:graphicFrame>
      <p:sp>
        <p:nvSpPr>
          <p:cNvPr id="2" name="テキスト ボックス 1">
            <a:extLst>
              <a:ext uri="{FF2B5EF4-FFF2-40B4-BE49-F238E27FC236}">
                <a16:creationId xmlns:a16="http://schemas.microsoft.com/office/drawing/2014/main" id="{F5CDD96C-2EA4-4013-9D90-84216458BC84}"/>
              </a:ext>
            </a:extLst>
          </p:cNvPr>
          <p:cNvSpPr txBox="1"/>
          <p:nvPr/>
        </p:nvSpPr>
        <p:spPr>
          <a:xfrm>
            <a:off x="404664" y="1054695"/>
            <a:ext cx="2121093" cy="307777"/>
          </a:xfrm>
          <a:prstGeom prst="rect">
            <a:avLst/>
          </a:prstGeom>
          <a:noFill/>
        </p:spPr>
        <p:txBody>
          <a:bodyPr wrap="none" rtlCol="0">
            <a:spAutoFit/>
          </a:bodyPr>
          <a:lstStyle/>
          <a:p>
            <a:r>
              <a:rPr kumimoji="1" lang="ja-JP" altLang="en-US" sz="1400" dirty="0"/>
              <a:t>企画・イベント実施報告書</a:t>
            </a:r>
          </a:p>
        </p:txBody>
      </p:sp>
    </p:spTree>
    <p:extLst>
      <p:ext uri="{BB962C8B-B14F-4D97-AF65-F5344CB8AC3E}">
        <p14:creationId xmlns:p14="http://schemas.microsoft.com/office/powerpoint/2010/main" val="3251478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794239366"/>
              </p:ext>
            </p:extLst>
          </p:nvPr>
        </p:nvGraphicFramePr>
        <p:xfrm>
          <a:off x="512676" y="1496615"/>
          <a:ext cx="5832648" cy="8208913"/>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414388">
                <a:tc>
                  <a:txBody>
                    <a:bodyPr/>
                    <a:lstStyle/>
                    <a:p>
                      <a:pPr algn="l"/>
                      <a:r>
                        <a:rPr kumimoji="1" lang="ja-JP" altLang="en-US" sz="1050" b="0" dirty="0">
                          <a:solidFill>
                            <a:schemeClr val="tx1"/>
                          </a:solidFill>
                          <a:latin typeface="+mn-ea"/>
                          <a:ea typeface="+mn-ea"/>
                        </a:rPr>
                        <a:t>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「海ごみゼロ！ロボットビーチクリーン」第</a:t>
                      </a:r>
                      <a:r>
                        <a:rPr kumimoji="1" lang="en-US" altLang="ja-JP" sz="1050" b="0" dirty="0" smtClean="0">
                          <a:solidFill>
                            <a:schemeClr val="tx1"/>
                          </a:solidFill>
                          <a:latin typeface="+mn-ea"/>
                          <a:ea typeface="+mn-ea"/>
                        </a:rPr>
                        <a:t>2</a:t>
                      </a:r>
                      <a:r>
                        <a:rPr kumimoji="1" lang="ja-JP" altLang="en-US" sz="1050" b="0" dirty="0" smtClean="0">
                          <a:solidFill>
                            <a:schemeClr val="tx1"/>
                          </a:solidFill>
                          <a:latin typeface="+mn-ea"/>
                          <a:ea typeface="+mn-ea"/>
                        </a:rPr>
                        <a:t>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4388">
                <a:tc>
                  <a:txBody>
                    <a:bodyPr/>
                    <a:lstStyle/>
                    <a:p>
                      <a:pPr algn="l"/>
                      <a:r>
                        <a:rPr kumimoji="1" lang="ja-JP" altLang="en-US" sz="1050" b="0" dirty="0">
                          <a:solidFill>
                            <a:schemeClr val="tx1"/>
                          </a:solidFill>
                          <a:latin typeface="+mn-ea"/>
                          <a:ea typeface="+mn-ea"/>
                        </a:rPr>
                        <a:t>実施期間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latin typeface="+mn-ea"/>
                          <a:ea typeface="+mn-ea"/>
                        </a:rPr>
                        <a:t>2023</a:t>
                      </a:r>
                      <a:r>
                        <a:rPr kumimoji="1" lang="ja-JP" altLang="en-US" sz="1050" b="0" dirty="0" smtClean="0">
                          <a:solidFill>
                            <a:schemeClr val="tx1"/>
                          </a:solidFill>
                          <a:latin typeface="+mn-ea"/>
                          <a:ea typeface="+mn-ea"/>
                        </a:rPr>
                        <a:t>年</a:t>
                      </a:r>
                      <a:r>
                        <a:rPr kumimoji="1" lang="en-US" altLang="ja-JP" sz="1050" b="0" dirty="0" smtClean="0">
                          <a:solidFill>
                            <a:schemeClr val="tx1"/>
                          </a:solidFill>
                          <a:latin typeface="+mn-ea"/>
                          <a:ea typeface="+mn-ea"/>
                        </a:rPr>
                        <a:t>1</a:t>
                      </a:r>
                      <a:r>
                        <a:rPr kumimoji="1" lang="ja-JP" altLang="en-US" sz="1050" b="0" dirty="0" smtClean="0">
                          <a:solidFill>
                            <a:schemeClr val="tx1"/>
                          </a:solidFill>
                          <a:latin typeface="+mn-ea"/>
                          <a:ea typeface="+mn-ea"/>
                        </a:rPr>
                        <a:t>月</a:t>
                      </a:r>
                      <a:r>
                        <a:rPr kumimoji="1" lang="en-US" altLang="ja-JP" sz="1050" b="0" dirty="0" smtClean="0">
                          <a:solidFill>
                            <a:schemeClr val="tx1"/>
                          </a:solidFill>
                          <a:latin typeface="+mn-ea"/>
                          <a:ea typeface="+mn-ea"/>
                        </a:rPr>
                        <a:t>14</a:t>
                      </a:r>
                      <a:r>
                        <a:rPr kumimoji="1" lang="ja-JP" altLang="en-US" sz="1050" b="0" dirty="0" smtClean="0">
                          <a:solidFill>
                            <a:schemeClr val="tx1"/>
                          </a:solidFill>
                          <a:latin typeface="+mn-ea"/>
                          <a:ea typeface="+mn-ea"/>
                        </a:rPr>
                        <a:t>日（土曜日）</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388">
                <a:tc>
                  <a:txBody>
                    <a:bodyPr/>
                    <a:lstStyle/>
                    <a:p>
                      <a:pPr algn="l"/>
                      <a:r>
                        <a:rPr kumimoji="1" lang="ja-JP" altLang="en-US" sz="1050" b="0" dirty="0">
                          <a:solidFill>
                            <a:schemeClr val="tx1"/>
                          </a:solidFill>
                          <a:latin typeface="+mn-ea"/>
                          <a:ea typeface="+mn-ea"/>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立岩海岸／山口県周防大島町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8088">
                <a:tc>
                  <a:txBody>
                    <a:bodyPr/>
                    <a:lstStyle/>
                    <a:p>
                      <a:pPr algn="l"/>
                      <a:r>
                        <a:rPr kumimoji="1" lang="ja-JP" altLang="en-US" sz="1050" b="0" dirty="0">
                          <a:solidFill>
                            <a:schemeClr val="tx1"/>
                          </a:solidFill>
                          <a:latin typeface="+mn-ea"/>
                          <a:ea typeface="+mn-ea"/>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mn-ea"/>
                          <a:ea typeface="+mn-ea"/>
                        </a:rPr>
                        <a:t>70</a:t>
                      </a:r>
                      <a:r>
                        <a:rPr kumimoji="1" lang="ja-JP" altLang="en-US" sz="1050" b="0" dirty="0" smtClean="0">
                          <a:solidFill>
                            <a:schemeClr val="tx1"/>
                          </a:solidFill>
                          <a:latin typeface="+mn-ea"/>
                          <a:ea typeface="+mn-ea"/>
                        </a:rPr>
                        <a:t>人</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4388">
                <a:tc>
                  <a:txBody>
                    <a:bodyPr/>
                    <a:lstStyle/>
                    <a:p>
                      <a:pPr algn="l"/>
                      <a:r>
                        <a:rPr kumimoji="1" lang="ja-JP" altLang="en-US" sz="1050" b="0" dirty="0">
                          <a:solidFill>
                            <a:schemeClr val="tx1"/>
                          </a:solidFill>
                          <a:latin typeface="+mn-ea"/>
                          <a:ea typeface="+mn-ea"/>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海ごみゼロ維新プロジェクト実行委員会</a:t>
                      </a:r>
                      <a:endParaRPr kumimoji="1" lang="en-US" altLang="ja-JP" sz="105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4388">
                <a:tc>
                  <a:txBody>
                    <a:bodyPr/>
                    <a:lstStyle/>
                    <a:p>
                      <a:pPr algn="l"/>
                      <a:r>
                        <a:rPr kumimoji="1" lang="ja-JP" altLang="en-US" sz="1050" b="0" dirty="0">
                          <a:solidFill>
                            <a:schemeClr val="tx1"/>
                          </a:solidFill>
                          <a:latin typeface="+mn-ea"/>
                          <a:ea typeface="+mn-ea"/>
                        </a:rPr>
                        <a:t>協力団体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latin typeface="+mn-ea"/>
                          <a:ea typeface="+mn-ea"/>
                        </a:rPr>
                        <a:t>山口県周防大島町、大島商船高専、地元住民、仙台高専、</a:t>
                      </a:r>
                      <a:endParaRPr kumimoji="1" lang="en-US" altLang="ja-JP" sz="1050" b="0" dirty="0" smtClean="0">
                        <a:solidFill>
                          <a:schemeClr val="tx1"/>
                        </a:solidFill>
                        <a:latin typeface="+mn-ea"/>
                        <a:ea typeface="+mn-ea"/>
                      </a:endParaRPr>
                    </a:p>
                    <a:p>
                      <a:pPr algn="l"/>
                      <a:r>
                        <a:rPr kumimoji="1" lang="ja-JP" altLang="en-US" sz="1050" b="0" dirty="0" smtClean="0">
                          <a:solidFill>
                            <a:schemeClr val="tx1"/>
                          </a:solidFill>
                          <a:latin typeface="+mn-ea"/>
                          <a:ea typeface="+mn-ea"/>
                        </a:rPr>
                        <a:t>天の技、</a:t>
                      </a:r>
                      <a:r>
                        <a:rPr kumimoji="1" lang="en-US" altLang="ja-JP" sz="1050" b="0" dirty="0" err="1" smtClean="0">
                          <a:solidFill>
                            <a:schemeClr val="tx1"/>
                          </a:solidFill>
                          <a:latin typeface="+mn-ea"/>
                          <a:ea typeface="+mn-ea"/>
                        </a:rPr>
                        <a:t>CuboRex</a:t>
                      </a:r>
                      <a:r>
                        <a:rPr kumimoji="1" lang="ja-JP" altLang="en-US" sz="1050" b="0" dirty="0" smtClean="0">
                          <a:solidFill>
                            <a:schemeClr val="tx1"/>
                          </a:solidFill>
                          <a:latin typeface="+mn-ea"/>
                          <a:ea typeface="+mn-ea"/>
                        </a:rPr>
                        <a:t>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04967">
                <a:tc>
                  <a:txBody>
                    <a:bodyPr/>
                    <a:lstStyle/>
                    <a:p>
                      <a:pPr algn="l"/>
                      <a:r>
                        <a:rPr kumimoji="1" lang="ja-JP" altLang="en-US" sz="1050" b="0" dirty="0">
                          <a:solidFill>
                            <a:schemeClr val="tx1"/>
                          </a:solidFill>
                          <a:latin typeface="+mn-ea"/>
                          <a:ea typeface="+mn-ea"/>
                        </a:rPr>
                        <a:t>開催概要</a:t>
                      </a:r>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「海ごみゼロ維新プロジェクト実行委員会」は、「ロボットの力を生かした海洋ごみ削減！」をコンセプトに、</a:t>
                      </a:r>
                      <a:r>
                        <a:rPr kumimoji="1" lang="en-US" altLang="ja-JP" sz="1050" b="0" dirty="0" smtClean="0">
                          <a:solidFill>
                            <a:schemeClr val="tx1"/>
                          </a:solidFill>
                          <a:latin typeface="+mn-ea"/>
                          <a:ea typeface="+mn-ea"/>
                        </a:rPr>
                        <a:t>2023</a:t>
                      </a:r>
                      <a:r>
                        <a:rPr kumimoji="1" lang="ja-JP" altLang="en-US" sz="1050" b="0" dirty="0" smtClean="0">
                          <a:solidFill>
                            <a:schemeClr val="tx1"/>
                          </a:solidFill>
                          <a:latin typeface="+mn-ea"/>
                          <a:ea typeface="+mn-ea"/>
                        </a:rPr>
                        <a:t>年</a:t>
                      </a:r>
                      <a:r>
                        <a:rPr kumimoji="1" lang="en-US" altLang="ja-JP" sz="1050" b="0" dirty="0" smtClean="0">
                          <a:solidFill>
                            <a:schemeClr val="tx1"/>
                          </a:solidFill>
                          <a:latin typeface="+mn-ea"/>
                          <a:ea typeface="+mn-ea"/>
                        </a:rPr>
                        <a:t>1</a:t>
                      </a:r>
                      <a:r>
                        <a:rPr kumimoji="1" lang="ja-JP" altLang="en-US" sz="1050" b="0" dirty="0" smtClean="0">
                          <a:solidFill>
                            <a:schemeClr val="tx1"/>
                          </a:solidFill>
                          <a:latin typeface="+mn-ea"/>
                          <a:ea typeface="+mn-ea"/>
                        </a:rPr>
                        <a:t>月</a:t>
                      </a:r>
                      <a:r>
                        <a:rPr kumimoji="1" lang="en-US" altLang="ja-JP" sz="1050" b="0" dirty="0" smtClean="0">
                          <a:solidFill>
                            <a:schemeClr val="tx1"/>
                          </a:solidFill>
                          <a:latin typeface="+mn-ea"/>
                          <a:ea typeface="+mn-ea"/>
                        </a:rPr>
                        <a:t>14</a:t>
                      </a:r>
                      <a:r>
                        <a:rPr kumimoji="1" lang="ja-JP" altLang="en-US" sz="1050" b="0" dirty="0" smtClean="0">
                          <a:solidFill>
                            <a:schemeClr val="tx1"/>
                          </a:solidFill>
                          <a:latin typeface="+mn-ea"/>
                          <a:ea typeface="+mn-ea"/>
                        </a:rPr>
                        <a:t>日</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土</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に「ロボットビーチクリーンコンテストを開催いたしました。</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このイベントは、次世代に豊かで美しい海を引き継ぐために、海を介して</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人と人とがつながる“日本財団「海と日本プロジェクト」”の一環で</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実施しました。</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53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n-ea"/>
                          <a:ea typeface="+mn-ea"/>
                        </a:rPr>
                        <a:t>施策詳細</a:t>
                      </a:r>
                      <a:endParaRPr kumimoji="1" lang="en-US" altLang="ja-JP" sz="1050" b="0" u="none" dirty="0">
                        <a:solidFill>
                          <a:schemeClr val="tx1"/>
                        </a:solidFill>
                        <a:latin typeface="+mn-ea"/>
                        <a:ea typeface="+mn-ea"/>
                      </a:endParaRPr>
                    </a:p>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少子高齢化は、開催地・周防大島町でも顕著で、ビーチクリーン活動を呼びかけてもなかなか参加者が集まらない現実もあります。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そこで、ロボットと人間が協力し、より効率的なビーチクリーン活動を推進したいと考え、宮城、東京、和歌山、山口など全国各地から海洋ごみ削減のために開発されたロボットを集めました。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ロボット開発者も参加者も初めてのイベントとあって、作戦を念入りに！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ロボットビーチクリーンコンテストには、マイクロプラスチックごみ選別ロボットや運搬ロボット、自律式ごみ収集ロボット、アシストスーツロボットなど</a:t>
                      </a:r>
                      <a:r>
                        <a:rPr kumimoji="1" lang="en-US" altLang="ja-JP" sz="1050" b="0" dirty="0" smtClean="0">
                          <a:solidFill>
                            <a:schemeClr val="tx1"/>
                          </a:solidFill>
                          <a:latin typeface="+mn-ea"/>
                          <a:ea typeface="+mn-ea"/>
                        </a:rPr>
                        <a:t>5</a:t>
                      </a:r>
                      <a:r>
                        <a:rPr kumimoji="1" lang="ja-JP" altLang="en-US" sz="1050" b="0" dirty="0" smtClean="0">
                          <a:solidFill>
                            <a:schemeClr val="tx1"/>
                          </a:solidFill>
                          <a:latin typeface="+mn-ea"/>
                          <a:ea typeface="+mn-ea"/>
                        </a:rPr>
                        <a:t>体が出場。</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mn-ea"/>
                          <a:ea typeface="+mn-ea"/>
                        </a:rPr>
                        <a:t>5</a:t>
                      </a:r>
                      <a:r>
                        <a:rPr kumimoji="1" lang="ja-JP" altLang="en-US" sz="1050" b="0" dirty="0" smtClean="0">
                          <a:solidFill>
                            <a:schemeClr val="tx1"/>
                          </a:solidFill>
                          <a:latin typeface="+mn-ea"/>
                          <a:ea typeface="+mn-ea"/>
                        </a:rPr>
                        <a:t>人</a:t>
                      </a:r>
                      <a:r>
                        <a:rPr kumimoji="1" lang="en-US" altLang="ja-JP" sz="1050" b="0" dirty="0" smtClean="0">
                          <a:solidFill>
                            <a:schemeClr val="tx1"/>
                          </a:solidFill>
                          <a:latin typeface="+mn-ea"/>
                          <a:ea typeface="+mn-ea"/>
                        </a:rPr>
                        <a:t>1</a:t>
                      </a:r>
                      <a:r>
                        <a:rPr kumimoji="1" lang="ja-JP" altLang="en-US" sz="1050" b="0" dirty="0" smtClean="0">
                          <a:solidFill>
                            <a:schemeClr val="tx1"/>
                          </a:solidFill>
                          <a:latin typeface="+mn-ea"/>
                          <a:ea typeface="+mn-ea"/>
                        </a:rPr>
                        <a:t>組のチームに分かれて、それぞれがいかに多く、スムーズにごみを拾えるか作戦を立て、競いました。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参加者らは、「人</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ロボット」の力を最大限に発揮しながらビーチクリーンに</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取り組みました。</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通常であれば運ぶことが困難な大型のブイも、ロボット運搬車両にかかれば簡単に収集場所まで運んでくることができるなど、チームメンバーだけでなく参加者全員が、ロボットビーチクリーンの意義を見出していました。</a:t>
                      </a:r>
                      <a:endParaRPr kumimoji="1" lang="en-US" altLang="ja-JP" sz="1050" b="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イベントの最後は、笑顔で記念撮影。参加者にとっては、地元の海を未来に残すため新たな技術をどう活用するかを、改めて考えるきっかけになりました。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0734327"/>
                  </a:ext>
                </a:extLst>
              </a:tr>
            </a:tbl>
          </a:graphicData>
        </a:graphic>
      </p:graphicFrame>
      <p:sp>
        <p:nvSpPr>
          <p:cNvPr id="2" name="テキスト ボックス 1">
            <a:extLst>
              <a:ext uri="{FF2B5EF4-FFF2-40B4-BE49-F238E27FC236}">
                <a16:creationId xmlns:a16="http://schemas.microsoft.com/office/drawing/2014/main" id="{F5CDD96C-2EA4-4013-9D90-84216458BC84}"/>
              </a:ext>
            </a:extLst>
          </p:cNvPr>
          <p:cNvSpPr txBox="1"/>
          <p:nvPr/>
        </p:nvSpPr>
        <p:spPr>
          <a:xfrm>
            <a:off x="404664" y="1054695"/>
            <a:ext cx="2121093" cy="307777"/>
          </a:xfrm>
          <a:prstGeom prst="rect">
            <a:avLst/>
          </a:prstGeom>
          <a:noFill/>
        </p:spPr>
        <p:txBody>
          <a:bodyPr wrap="none" rtlCol="0">
            <a:spAutoFit/>
          </a:bodyPr>
          <a:lstStyle/>
          <a:p>
            <a:r>
              <a:rPr kumimoji="1" lang="ja-JP" altLang="en-US" sz="1400" dirty="0"/>
              <a:t>企画・イベント実施報告書</a:t>
            </a:r>
          </a:p>
        </p:txBody>
      </p:sp>
    </p:spTree>
    <p:extLst>
      <p:ext uri="{BB962C8B-B14F-4D97-AF65-F5344CB8AC3E}">
        <p14:creationId xmlns:p14="http://schemas.microsoft.com/office/powerpoint/2010/main" val="1309932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6CB7271-452D-4276-9C3F-772E856177B2}"/>
              </a:ext>
            </a:extLst>
          </p:cNvPr>
          <p:cNvGrpSpPr/>
          <p:nvPr/>
        </p:nvGrpSpPr>
        <p:grpSpPr>
          <a:xfrm>
            <a:off x="332656" y="1424608"/>
            <a:ext cx="2880000" cy="2308403"/>
            <a:chOff x="486916" y="4451202"/>
            <a:chExt cx="2880000" cy="2308403"/>
          </a:xfrm>
        </p:grpSpPr>
        <p:sp>
          <p:nvSpPr>
            <p:cNvPr id="19" name="正方形/長方形 18">
              <a:extLst>
                <a:ext uri="{FF2B5EF4-FFF2-40B4-BE49-F238E27FC236}">
                  <a16:creationId xmlns:a16="http://schemas.microsoft.com/office/drawing/2014/main" id="{702C0B13-2124-49EC-997A-C0698E95E5D4}"/>
                </a:ext>
              </a:extLst>
            </p:cNvPr>
            <p:cNvSpPr>
              <a:spLocks noChangeAspect="1"/>
            </p:cNvSpPr>
            <p:nvPr/>
          </p:nvSpPr>
          <p:spPr>
            <a:xfrm>
              <a:off x="486916" y="4451202"/>
              <a:ext cx="2880000" cy="21600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0000"/>
                  </a:solidFill>
                  <a:latin typeface="+mn-ea"/>
                </a:rPr>
                <a:t>PR</a:t>
              </a:r>
              <a:r>
                <a:rPr lang="ja-JP" altLang="en-US" b="1" dirty="0">
                  <a:solidFill>
                    <a:srgbClr val="FF0000"/>
                  </a:solidFill>
                  <a:latin typeface="+mn-ea"/>
                </a:rPr>
                <a:t>レポートにある写真を転載で</a:t>
              </a:r>
              <a:r>
                <a:rPr lang="en-US" altLang="ja-JP" b="1" dirty="0">
                  <a:solidFill>
                    <a:srgbClr val="FF0000"/>
                  </a:solidFill>
                  <a:latin typeface="+mn-ea"/>
                </a:rPr>
                <a:t>OK</a:t>
              </a:r>
            </a:p>
          </p:txBody>
        </p:sp>
        <p:sp>
          <p:nvSpPr>
            <p:cNvPr id="31" name="正方形/長方形 30">
              <a:extLst>
                <a:ext uri="{FF2B5EF4-FFF2-40B4-BE49-F238E27FC236}">
                  <a16:creationId xmlns:a16="http://schemas.microsoft.com/office/drawing/2014/main" id="{60DEDCCC-2D9E-4F08-982F-22AC0127BC2A}"/>
                </a:ext>
              </a:extLst>
            </p:cNvPr>
            <p:cNvSpPr/>
            <p:nvPr/>
          </p:nvSpPr>
          <p:spPr>
            <a:xfrm>
              <a:off x="486916" y="6341202"/>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n-ea"/>
                </a:rPr>
                <a:t>小郡地区連携ごみ</a:t>
              </a:r>
              <a:r>
                <a:rPr lang="en-US" altLang="ja-JP" sz="1050" dirty="0" smtClean="0">
                  <a:solidFill>
                    <a:schemeClr val="tx1"/>
                  </a:solidFill>
                  <a:latin typeface="+mn-ea"/>
                </a:rPr>
                <a:t>0</a:t>
              </a:r>
              <a:r>
                <a:rPr lang="ja-JP" altLang="en-US" sz="1050" dirty="0" smtClean="0">
                  <a:solidFill>
                    <a:schemeClr val="tx1"/>
                  </a:solidFill>
                  <a:latin typeface="+mn-ea"/>
                </a:rPr>
                <a:t>大作戦！</a:t>
              </a:r>
              <a:endParaRPr lang="en-US" altLang="ja-JP" sz="1050" dirty="0">
                <a:solidFill>
                  <a:schemeClr val="tx1"/>
                </a:solidFill>
                <a:latin typeface="+mn-ea"/>
              </a:endParaRPr>
            </a:p>
          </p:txBody>
        </p:sp>
      </p:grpSp>
      <p:grpSp>
        <p:nvGrpSpPr>
          <p:cNvPr id="20" name="グループ化 19">
            <a:extLst>
              <a:ext uri="{FF2B5EF4-FFF2-40B4-BE49-F238E27FC236}">
                <a16:creationId xmlns:a16="http://schemas.microsoft.com/office/drawing/2014/main" id="{634E3B33-C87E-4CF8-8E41-486401535842}"/>
              </a:ext>
            </a:extLst>
          </p:cNvPr>
          <p:cNvGrpSpPr/>
          <p:nvPr/>
        </p:nvGrpSpPr>
        <p:grpSpPr>
          <a:xfrm>
            <a:off x="3641932" y="4178559"/>
            <a:ext cx="2880000" cy="2308403"/>
            <a:chOff x="486916" y="4451202"/>
            <a:chExt cx="2880000" cy="2308403"/>
          </a:xfrm>
        </p:grpSpPr>
        <p:sp>
          <p:nvSpPr>
            <p:cNvPr id="21" name="正方形/長方形 20">
              <a:extLst>
                <a:ext uri="{FF2B5EF4-FFF2-40B4-BE49-F238E27FC236}">
                  <a16:creationId xmlns:a16="http://schemas.microsoft.com/office/drawing/2014/main" id="{81B6254D-5678-42F8-9D91-C93ABE42D0DF}"/>
                </a:ext>
              </a:extLst>
            </p:cNvPr>
            <p:cNvSpPr>
              <a:spLocks noChangeAspect="1"/>
            </p:cNvSpPr>
            <p:nvPr/>
          </p:nvSpPr>
          <p:spPr>
            <a:xfrm>
              <a:off x="486916" y="4451202"/>
              <a:ext cx="2880000" cy="21600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0000"/>
                  </a:solidFill>
                  <a:latin typeface="+mn-ea"/>
                </a:rPr>
                <a:t>PR</a:t>
              </a:r>
              <a:r>
                <a:rPr lang="ja-JP" altLang="en-US" b="1" dirty="0">
                  <a:solidFill>
                    <a:srgbClr val="FF0000"/>
                  </a:solidFill>
                  <a:latin typeface="+mn-ea"/>
                </a:rPr>
                <a:t>レポートにある写真を転載で</a:t>
              </a:r>
              <a:r>
                <a:rPr lang="en-US" altLang="ja-JP" b="1" dirty="0">
                  <a:solidFill>
                    <a:srgbClr val="FF0000"/>
                  </a:solidFill>
                  <a:latin typeface="+mn-ea"/>
                </a:rPr>
                <a:t>OK</a:t>
              </a:r>
            </a:p>
          </p:txBody>
        </p:sp>
        <p:sp>
          <p:nvSpPr>
            <p:cNvPr id="22" name="正方形/長方形 21">
              <a:extLst>
                <a:ext uri="{FF2B5EF4-FFF2-40B4-BE49-F238E27FC236}">
                  <a16:creationId xmlns:a16="http://schemas.microsoft.com/office/drawing/2014/main" id="{14CCC004-792C-4E35-A212-B2826155D3FD}"/>
                </a:ext>
              </a:extLst>
            </p:cNvPr>
            <p:cNvSpPr/>
            <p:nvPr/>
          </p:nvSpPr>
          <p:spPr>
            <a:xfrm>
              <a:off x="486916" y="6341202"/>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n-ea"/>
                </a:rPr>
                <a:t>山口</a:t>
              </a:r>
              <a:r>
                <a:rPr lang="ja-JP" altLang="en-US" sz="1050" dirty="0" smtClean="0">
                  <a:solidFill>
                    <a:schemeClr val="tx1"/>
                  </a:solidFill>
                  <a:latin typeface="+mn-ea"/>
                </a:rPr>
                <a:t>の</a:t>
              </a:r>
              <a:r>
                <a:rPr lang="ja-JP" altLang="en-US" sz="1050" dirty="0">
                  <a:solidFill>
                    <a:schemeClr val="tx1"/>
                  </a:solidFill>
                  <a:latin typeface="+mn-ea"/>
                </a:rPr>
                <a:t>未来</a:t>
              </a:r>
              <a:r>
                <a:rPr lang="ja-JP" altLang="en-US" sz="1050" dirty="0" smtClean="0">
                  <a:solidFill>
                    <a:schemeClr val="tx1"/>
                  </a:solidFill>
                  <a:latin typeface="+mn-ea"/>
                </a:rPr>
                <a:t>の</a:t>
              </a:r>
              <a:r>
                <a:rPr lang="ja-JP" altLang="en-US" sz="1050" dirty="0">
                  <a:solidFill>
                    <a:schemeClr val="tx1"/>
                  </a:solidFill>
                  <a:latin typeface="+mn-ea"/>
                </a:rPr>
                <a:t>海</a:t>
              </a:r>
              <a:r>
                <a:rPr lang="ja-JP" altLang="en-US" sz="1050" dirty="0" smtClean="0">
                  <a:solidFill>
                    <a:schemeClr val="tx1"/>
                  </a:solidFill>
                  <a:latin typeface="+mn-ea"/>
                </a:rPr>
                <a:t>を守る特別授業</a:t>
              </a:r>
              <a:endParaRPr lang="en-US" altLang="ja-JP" sz="1050" dirty="0">
                <a:solidFill>
                  <a:schemeClr val="tx1"/>
                </a:solidFill>
                <a:latin typeface="+mn-ea"/>
              </a:endParaRPr>
            </a:p>
          </p:txBody>
        </p:sp>
      </p:grpSp>
      <p:grpSp>
        <p:nvGrpSpPr>
          <p:cNvPr id="23" name="グループ化 22">
            <a:extLst>
              <a:ext uri="{FF2B5EF4-FFF2-40B4-BE49-F238E27FC236}">
                <a16:creationId xmlns:a16="http://schemas.microsoft.com/office/drawing/2014/main" id="{17A8E232-D10D-4A5D-822C-3B80BE85AD44}"/>
              </a:ext>
            </a:extLst>
          </p:cNvPr>
          <p:cNvGrpSpPr/>
          <p:nvPr/>
        </p:nvGrpSpPr>
        <p:grpSpPr>
          <a:xfrm>
            <a:off x="3641932" y="7022390"/>
            <a:ext cx="2880000" cy="2308403"/>
            <a:chOff x="486916" y="4451202"/>
            <a:chExt cx="2880000" cy="2308403"/>
          </a:xfrm>
        </p:grpSpPr>
        <p:sp>
          <p:nvSpPr>
            <p:cNvPr id="24" name="正方形/長方形 23">
              <a:extLst>
                <a:ext uri="{FF2B5EF4-FFF2-40B4-BE49-F238E27FC236}">
                  <a16:creationId xmlns:a16="http://schemas.microsoft.com/office/drawing/2014/main" id="{9D315F5D-A597-4F9D-8D93-1183C64D32D7}"/>
                </a:ext>
              </a:extLst>
            </p:cNvPr>
            <p:cNvSpPr>
              <a:spLocks noChangeAspect="1"/>
            </p:cNvSpPr>
            <p:nvPr/>
          </p:nvSpPr>
          <p:spPr>
            <a:xfrm>
              <a:off x="486916" y="4451202"/>
              <a:ext cx="2880000" cy="21600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0000"/>
                  </a:solidFill>
                  <a:latin typeface="+mn-ea"/>
                </a:rPr>
                <a:t>PR</a:t>
              </a:r>
              <a:r>
                <a:rPr lang="ja-JP" altLang="en-US" b="1" dirty="0">
                  <a:solidFill>
                    <a:srgbClr val="FF0000"/>
                  </a:solidFill>
                  <a:latin typeface="+mn-ea"/>
                </a:rPr>
                <a:t>レポートにある写真を転載で</a:t>
              </a:r>
              <a:r>
                <a:rPr lang="en-US" altLang="ja-JP" b="1" dirty="0">
                  <a:solidFill>
                    <a:srgbClr val="FF0000"/>
                  </a:solidFill>
                  <a:latin typeface="+mn-ea"/>
                </a:rPr>
                <a:t>OK</a:t>
              </a:r>
            </a:p>
          </p:txBody>
        </p:sp>
        <p:sp>
          <p:nvSpPr>
            <p:cNvPr id="25" name="正方形/長方形 24">
              <a:extLst>
                <a:ext uri="{FF2B5EF4-FFF2-40B4-BE49-F238E27FC236}">
                  <a16:creationId xmlns:a16="http://schemas.microsoft.com/office/drawing/2014/main" id="{B9603726-B1E8-4F99-AF40-4940E70882BB}"/>
                </a:ext>
              </a:extLst>
            </p:cNvPr>
            <p:cNvSpPr/>
            <p:nvPr/>
          </p:nvSpPr>
          <p:spPr>
            <a:xfrm>
              <a:off x="486916" y="6341202"/>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n-ea"/>
                </a:rPr>
                <a:t>「海</a:t>
              </a:r>
              <a:r>
                <a:rPr lang="ja-JP" altLang="en-US" sz="1050" dirty="0">
                  <a:solidFill>
                    <a:schemeClr val="tx1"/>
                  </a:solidFill>
                  <a:latin typeface="+mn-ea"/>
                </a:rPr>
                <a:t>ごみゼロ！ロボットビーチクリーン」第</a:t>
              </a:r>
              <a:r>
                <a:rPr lang="en-US" altLang="ja-JP" sz="1050" dirty="0">
                  <a:solidFill>
                    <a:schemeClr val="tx1"/>
                  </a:solidFill>
                  <a:latin typeface="+mn-ea"/>
                </a:rPr>
                <a:t>2</a:t>
              </a:r>
              <a:r>
                <a:rPr lang="ja-JP" altLang="en-US" sz="1050" dirty="0" smtClean="0">
                  <a:solidFill>
                    <a:schemeClr val="tx1"/>
                  </a:solidFill>
                  <a:latin typeface="+mn-ea"/>
                </a:rPr>
                <a:t>弾</a:t>
              </a:r>
              <a:endParaRPr lang="ja-JP" altLang="en-US" sz="1050" dirty="0">
                <a:solidFill>
                  <a:schemeClr val="tx1"/>
                </a:solidFill>
                <a:latin typeface="+mn-ea"/>
              </a:endParaRPr>
            </a:p>
          </p:txBody>
        </p:sp>
      </p:grpSp>
      <p:grpSp>
        <p:nvGrpSpPr>
          <p:cNvPr id="26" name="グループ化 25">
            <a:extLst>
              <a:ext uri="{FF2B5EF4-FFF2-40B4-BE49-F238E27FC236}">
                <a16:creationId xmlns:a16="http://schemas.microsoft.com/office/drawing/2014/main" id="{7670B922-6FE8-4CCD-88D0-FE6844C4AA24}"/>
              </a:ext>
            </a:extLst>
          </p:cNvPr>
          <p:cNvGrpSpPr/>
          <p:nvPr/>
        </p:nvGrpSpPr>
        <p:grpSpPr>
          <a:xfrm>
            <a:off x="332656" y="4178559"/>
            <a:ext cx="2880000" cy="2308403"/>
            <a:chOff x="486916" y="4451202"/>
            <a:chExt cx="2880000" cy="2308403"/>
          </a:xfrm>
        </p:grpSpPr>
        <p:sp>
          <p:nvSpPr>
            <p:cNvPr id="27" name="正方形/長方形 26">
              <a:extLst>
                <a:ext uri="{FF2B5EF4-FFF2-40B4-BE49-F238E27FC236}">
                  <a16:creationId xmlns:a16="http://schemas.microsoft.com/office/drawing/2014/main" id="{81F038C9-F770-4235-8255-621999A542A3}"/>
                </a:ext>
              </a:extLst>
            </p:cNvPr>
            <p:cNvSpPr>
              <a:spLocks noChangeAspect="1"/>
            </p:cNvSpPr>
            <p:nvPr/>
          </p:nvSpPr>
          <p:spPr>
            <a:xfrm>
              <a:off x="486916" y="4451202"/>
              <a:ext cx="2880000" cy="21600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0000"/>
                  </a:solidFill>
                  <a:latin typeface="+mn-ea"/>
                </a:rPr>
                <a:t>PR</a:t>
              </a:r>
              <a:r>
                <a:rPr lang="ja-JP" altLang="en-US" b="1" dirty="0">
                  <a:solidFill>
                    <a:srgbClr val="FF0000"/>
                  </a:solidFill>
                  <a:latin typeface="+mn-ea"/>
                </a:rPr>
                <a:t>レポートにある写真を転載で</a:t>
              </a:r>
              <a:r>
                <a:rPr lang="en-US" altLang="ja-JP" b="1" dirty="0">
                  <a:solidFill>
                    <a:srgbClr val="FF0000"/>
                  </a:solidFill>
                  <a:latin typeface="+mn-ea"/>
                </a:rPr>
                <a:t>OK</a:t>
              </a:r>
            </a:p>
          </p:txBody>
        </p:sp>
        <p:sp>
          <p:nvSpPr>
            <p:cNvPr id="28" name="正方形/長方形 27">
              <a:extLst>
                <a:ext uri="{FF2B5EF4-FFF2-40B4-BE49-F238E27FC236}">
                  <a16:creationId xmlns:a16="http://schemas.microsoft.com/office/drawing/2014/main" id="{7FFF3F88-DCFE-4FC4-AF8B-65B7D591AD84}"/>
                </a:ext>
              </a:extLst>
            </p:cNvPr>
            <p:cNvSpPr/>
            <p:nvPr/>
          </p:nvSpPr>
          <p:spPr>
            <a:xfrm>
              <a:off x="486916" y="6341202"/>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n-ea"/>
                </a:rPr>
                <a:t>長門市海岸清掃の日</a:t>
              </a:r>
              <a:endParaRPr lang="en-US" altLang="ja-JP" sz="1050" dirty="0">
                <a:solidFill>
                  <a:schemeClr val="tx1"/>
                </a:solidFill>
                <a:latin typeface="+mn-ea"/>
              </a:endParaRPr>
            </a:p>
          </p:txBody>
        </p:sp>
      </p:grpSp>
      <p:grpSp>
        <p:nvGrpSpPr>
          <p:cNvPr id="29" name="グループ化 28">
            <a:extLst>
              <a:ext uri="{FF2B5EF4-FFF2-40B4-BE49-F238E27FC236}">
                <a16:creationId xmlns:a16="http://schemas.microsoft.com/office/drawing/2014/main" id="{E9998AB5-8EA9-4BAB-A651-80D1B5F2F2AE}"/>
              </a:ext>
            </a:extLst>
          </p:cNvPr>
          <p:cNvGrpSpPr/>
          <p:nvPr/>
        </p:nvGrpSpPr>
        <p:grpSpPr>
          <a:xfrm>
            <a:off x="336068" y="7022390"/>
            <a:ext cx="2880000" cy="2308403"/>
            <a:chOff x="486916" y="4451202"/>
            <a:chExt cx="2880000" cy="2308403"/>
          </a:xfrm>
        </p:grpSpPr>
        <p:sp>
          <p:nvSpPr>
            <p:cNvPr id="30" name="正方形/長方形 29">
              <a:extLst>
                <a:ext uri="{FF2B5EF4-FFF2-40B4-BE49-F238E27FC236}">
                  <a16:creationId xmlns:a16="http://schemas.microsoft.com/office/drawing/2014/main" id="{6D05C1A5-CCA5-48D9-9BFE-E8142E8BA4A8}"/>
                </a:ext>
              </a:extLst>
            </p:cNvPr>
            <p:cNvSpPr>
              <a:spLocks noChangeAspect="1"/>
            </p:cNvSpPr>
            <p:nvPr/>
          </p:nvSpPr>
          <p:spPr>
            <a:xfrm>
              <a:off x="486916" y="4451202"/>
              <a:ext cx="2880000" cy="21600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0000"/>
                  </a:solidFill>
                  <a:latin typeface="+mn-ea"/>
                </a:rPr>
                <a:t>PR</a:t>
              </a:r>
              <a:r>
                <a:rPr lang="ja-JP" altLang="en-US" b="1" dirty="0">
                  <a:solidFill>
                    <a:srgbClr val="FF0000"/>
                  </a:solidFill>
                  <a:latin typeface="+mn-ea"/>
                </a:rPr>
                <a:t>レポートにある写真を転載で</a:t>
              </a:r>
              <a:r>
                <a:rPr lang="en-US" altLang="ja-JP" b="1" dirty="0">
                  <a:solidFill>
                    <a:srgbClr val="FF0000"/>
                  </a:solidFill>
                  <a:latin typeface="+mn-ea"/>
                </a:rPr>
                <a:t>OK</a:t>
              </a:r>
            </a:p>
          </p:txBody>
        </p:sp>
        <p:sp>
          <p:nvSpPr>
            <p:cNvPr id="44" name="正方形/長方形 43">
              <a:extLst>
                <a:ext uri="{FF2B5EF4-FFF2-40B4-BE49-F238E27FC236}">
                  <a16:creationId xmlns:a16="http://schemas.microsoft.com/office/drawing/2014/main" id="{15BE4982-EBF8-4C42-928E-3809C6F7D157}"/>
                </a:ext>
              </a:extLst>
            </p:cNvPr>
            <p:cNvSpPr/>
            <p:nvPr/>
          </p:nvSpPr>
          <p:spPr>
            <a:xfrm>
              <a:off x="486916" y="6341202"/>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n-ea"/>
                </a:rPr>
                <a:t>薩長</a:t>
              </a:r>
              <a:r>
                <a:rPr lang="ja-JP" altLang="en-US" sz="1050" dirty="0">
                  <a:solidFill>
                    <a:schemeClr val="tx1"/>
                  </a:solidFill>
                  <a:latin typeface="+mn-ea"/>
                </a:rPr>
                <a:t>海ごみゼロ同盟 </a:t>
              </a:r>
              <a:r>
                <a:rPr lang="ja-JP" altLang="en-US" sz="1050" dirty="0" smtClean="0">
                  <a:solidFill>
                    <a:schemeClr val="tx1"/>
                  </a:solidFill>
                  <a:latin typeface="+mn-ea"/>
                </a:rPr>
                <a:t>「拾い箱」設置</a:t>
              </a:r>
              <a:endParaRPr lang="en-US" altLang="ja-JP" sz="1050" dirty="0" smtClean="0">
                <a:solidFill>
                  <a:schemeClr val="tx1"/>
                </a:solidFill>
                <a:latin typeface="+mn-ea"/>
              </a:endParaRPr>
            </a:p>
            <a:p>
              <a:pPr algn="ctr"/>
              <a:r>
                <a:rPr lang="ja-JP" altLang="en-US" sz="1050" dirty="0" smtClean="0">
                  <a:solidFill>
                    <a:schemeClr val="tx1"/>
                  </a:solidFill>
                  <a:latin typeface="+mn-ea"/>
                </a:rPr>
                <a:t>～</a:t>
              </a:r>
              <a:r>
                <a:rPr lang="ja-JP" altLang="en-US" sz="1050" dirty="0">
                  <a:solidFill>
                    <a:schemeClr val="tx1"/>
                  </a:solidFill>
                  <a:latin typeface="+mn-ea"/>
                </a:rPr>
                <a:t>未来の海を守る若者とともに</a:t>
              </a:r>
              <a:r>
                <a:rPr lang="ja-JP" altLang="en-US" sz="1050" dirty="0" smtClean="0">
                  <a:solidFill>
                    <a:schemeClr val="tx1"/>
                  </a:solidFill>
                  <a:latin typeface="+mn-ea"/>
                </a:rPr>
                <a:t>～</a:t>
              </a:r>
              <a:endParaRPr lang="ja-JP" altLang="en-US" sz="1050" dirty="0">
                <a:solidFill>
                  <a:schemeClr val="tx1"/>
                </a:solidFill>
                <a:latin typeface="+mn-ea"/>
              </a:endParaRPr>
            </a:p>
          </p:txBody>
        </p:sp>
      </p:grpSp>
      <p:grpSp>
        <p:nvGrpSpPr>
          <p:cNvPr id="45" name="グループ化 44">
            <a:extLst>
              <a:ext uri="{FF2B5EF4-FFF2-40B4-BE49-F238E27FC236}">
                <a16:creationId xmlns:a16="http://schemas.microsoft.com/office/drawing/2014/main" id="{BD1E6DFA-8A69-4741-8A30-E51031D13A0C}"/>
              </a:ext>
            </a:extLst>
          </p:cNvPr>
          <p:cNvGrpSpPr/>
          <p:nvPr/>
        </p:nvGrpSpPr>
        <p:grpSpPr>
          <a:xfrm>
            <a:off x="3641932" y="1446725"/>
            <a:ext cx="2880000" cy="2308403"/>
            <a:chOff x="486916" y="4451202"/>
            <a:chExt cx="2880000" cy="2308403"/>
          </a:xfrm>
        </p:grpSpPr>
        <p:sp>
          <p:nvSpPr>
            <p:cNvPr id="46" name="正方形/長方形 45">
              <a:extLst>
                <a:ext uri="{FF2B5EF4-FFF2-40B4-BE49-F238E27FC236}">
                  <a16:creationId xmlns:a16="http://schemas.microsoft.com/office/drawing/2014/main" id="{07013BE8-C4CF-4F6E-8B86-6DD22028756D}"/>
                </a:ext>
              </a:extLst>
            </p:cNvPr>
            <p:cNvSpPr>
              <a:spLocks noChangeAspect="1"/>
            </p:cNvSpPr>
            <p:nvPr/>
          </p:nvSpPr>
          <p:spPr>
            <a:xfrm>
              <a:off x="486916" y="4451202"/>
              <a:ext cx="2880000" cy="21600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0000"/>
                  </a:solidFill>
                  <a:latin typeface="+mn-ea"/>
                </a:rPr>
                <a:t>PR</a:t>
              </a:r>
              <a:r>
                <a:rPr lang="ja-JP" altLang="en-US" b="1" dirty="0">
                  <a:solidFill>
                    <a:srgbClr val="FF0000"/>
                  </a:solidFill>
                  <a:latin typeface="+mn-ea"/>
                </a:rPr>
                <a:t>レポートにある写真を転載で</a:t>
              </a:r>
              <a:r>
                <a:rPr lang="en-US" altLang="ja-JP" b="1" dirty="0">
                  <a:solidFill>
                    <a:srgbClr val="FF0000"/>
                  </a:solidFill>
                  <a:latin typeface="+mn-ea"/>
                </a:rPr>
                <a:t>OK</a:t>
              </a:r>
            </a:p>
          </p:txBody>
        </p:sp>
        <p:sp>
          <p:nvSpPr>
            <p:cNvPr id="50" name="正方形/長方形 49">
              <a:extLst>
                <a:ext uri="{FF2B5EF4-FFF2-40B4-BE49-F238E27FC236}">
                  <a16:creationId xmlns:a16="http://schemas.microsoft.com/office/drawing/2014/main" id="{B4845F5B-38B6-4A06-8860-7F8A638C8FCD}"/>
                </a:ext>
              </a:extLst>
            </p:cNvPr>
            <p:cNvSpPr/>
            <p:nvPr/>
          </p:nvSpPr>
          <p:spPr>
            <a:xfrm>
              <a:off x="486916" y="6341202"/>
              <a:ext cx="2880000" cy="418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n-ea"/>
                </a:rPr>
                <a:t>「海ごみゼロ！ロボットビーチクリーン」</a:t>
              </a:r>
              <a:r>
                <a:rPr lang="ja-JP" altLang="en-US" sz="1050" dirty="0" smtClean="0">
                  <a:solidFill>
                    <a:schemeClr val="tx1"/>
                  </a:solidFill>
                  <a:latin typeface="+mn-ea"/>
                </a:rPr>
                <a:t>第</a:t>
              </a:r>
              <a:r>
                <a:rPr lang="en-US" altLang="ja-JP" sz="1050" dirty="0" smtClean="0">
                  <a:solidFill>
                    <a:schemeClr val="tx1"/>
                  </a:solidFill>
                  <a:latin typeface="+mn-ea"/>
                </a:rPr>
                <a:t>1</a:t>
              </a:r>
              <a:r>
                <a:rPr lang="ja-JP" altLang="en-US" sz="1050" dirty="0" smtClean="0">
                  <a:solidFill>
                    <a:schemeClr val="tx1"/>
                  </a:solidFill>
                  <a:latin typeface="+mn-ea"/>
                </a:rPr>
                <a:t>弾</a:t>
              </a:r>
              <a:endParaRPr lang="en-US" altLang="ja-JP" sz="1050" dirty="0">
                <a:solidFill>
                  <a:schemeClr val="tx1"/>
                </a:solidFill>
                <a:latin typeface="+mn-ea"/>
              </a:endParaRPr>
            </a:p>
          </p:txBody>
        </p:sp>
      </p:grpSp>
      <p:pic>
        <p:nvPicPr>
          <p:cNvPr id="1026" name="Picture 2" descr="https://prcdn.freetls.fastly.net/release_image/77920/806/77920-806-58d960e7ae0b4e1dcd8871fb07a5d203-512x384.jpg?format=jpeg&amp;auto=webp&amp;quality=85&amp;width=1950&amp;height=1350&amp;fit=bou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56" y="1208824"/>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prcdn.freetls.fastly.net/release_image/77920/823/77920-823-0f21211f801e56d78ce2a335f0048628-512x288.jpg?format=jpeg&amp;auto=webp&amp;quality=85&amp;width=1950&amp;height=1350&amp;fit=bou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5089" y="1424608"/>
            <a:ext cx="3193686" cy="19317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rcdn.freetls.fastly.net/release_image/77920/849/77920-849-36911096292ccb2494808d93d66ab4be-512x341.jpg?format=jpeg&amp;auto=webp&amp;quality=85&amp;width=1950&amp;height=1350&amp;fit=bou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273" y="4124257"/>
            <a:ext cx="2919301" cy="19443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prcdn.freetls.fastly.net/release_image/77920/1341/77920-1341-7de92ee992121310425f36a51dddc45f-491x368.jpg?format=jpeg&amp;auto=webp&amp;quality=85&amp;width=1950&amp;height=1350&amp;fit=boun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1932" y="3961436"/>
            <a:ext cx="2880000" cy="21071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prcdn.freetls.fastly.net/release_image/77920/1341/77920-1341-603917ee323897cf9237a077f488150f-636x477.jpg?format=jpeg&amp;auto=webp&amp;quality=85&amp;width=1950&amp;height=1350&amp;fit=bounds"/>
          <p:cNvPicPr>
            <a:picLocks noChangeAspect="1" noChangeArrowheads="1"/>
          </p:cNvPicPr>
          <p:nvPr/>
        </p:nvPicPr>
        <p:blipFill rotWithShape="1">
          <a:blip r:embed="rId7">
            <a:extLst>
              <a:ext uri="{28A0092B-C50C-407E-A947-70E740481C1C}">
                <a14:useLocalDpi xmlns:a14="http://schemas.microsoft.com/office/drawing/2010/main" val="0"/>
              </a:ext>
            </a:extLst>
          </a:blip>
          <a:srcRect t="14100"/>
          <a:stretch/>
        </p:blipFill>
        <p:spPr bwMode="auto">
          <a:xfrm>
            <a:off x="308272" y="7041232"/>
            <a:ext cx="2904383" cy="1871158"/>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67767" y="7003173"/>
            <a:ext cx="3428329" cy="1928435"/>
          </a:xfrm>
          <a:prstGeom prst="rect">
            <a:avLst/>
          </a:prstGeom>
        </p:spPr>
      </p:pic>
    </p:spTree>
    <p:extLst>
      <p:ext uri="{BB962C8B-B14F-4D97-AF65-F5344CB8AC3E}">
        <p14:creationId xmlns:p14="http://schemas.microsoft.com/office/powerpoint/2010/main" val="1551714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93574472"/>
              </p:ext>
            </p:extLst>
          </p:nvPr>
        </p:nvGraphicFramePr>
        <p:xfrm>
          <a:off x="546401" y="1207232"/>
          <a:ext cx="5832648" cy="3061388"/>
        </p:xfrm>
        <a:graphic>
          <a:graphicData uri="http://schemas.openxmlformats.org/drawingml/2006/table">
            <a:tbl>
              <a:tblPr firstRow="1" bandRow="1">
                <a:tableStyleId>{5C22544A-7EE6-4342-B048-85BDC9FD1C3A}</a:tableStyleId>
              </a:tblPr>
              <a:tblGrid>
                <a:gridCol w="1082399">
                  <a:extLst>
                    <a:ext uri="{9D8B030D-6E8A-4147-A177-3AD203B41FA5}">
                      <a16:colId xmlns:a16="http://schemas.microsoft.com/office/drawing/2014/main" val="20000"/>
                    </a:ext>
                  </a:extLst>
                </a:gridCol>
                <a:gridCol w="4750249">
                  <a:extLst>
                    <a:ext uri="{9D8B030D-6E8A-4147-A177-3AD203B41FA5}">
                      <a16:colId xmlns:a16="http://schemas.microsoft.com/office/drawing/2014/main" val="20001"/>
                    </a:ext>
                  </a:extLst>
                </a:gridCol>
              </a:tblGrid>
              <a:tr h="1104617">
                <a:tc>
                  <a:txBody>
                    <a:bodyPr/>
                    <a:lstStyle/>
                    <a:p>
                      <a:pPr algn="l"/>
                      <a:r>
                        <a:rPr kumimoji="1" lang="ja-JP" altLang="en-US" sz="1050" b="1" dirty="0">
                          <a:solidFill>
                            <a:schemeClr val="tx1"/>
                          </a:solidFill>
                          <a:latin typeface="+mn-ea"/>
                          <a:ea typeface="+mn-ea"/>
                        </a:rPr>
                        <a:t>参加した子ども・保護者からの声</a:t>
                      </a:r>
                      <a:endParaRPr kumimoji="1" lang="en-US" altLang="ja-JP" sz="105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latin typeface="+mn-ea"/>
                          <a:ea typeface="+mn-ea"/>
                        </a:rPr>
                        <a:t>・きれいと感じながら普段暮らしている街にごみがたくさん落ちていて驚いた</a:t>
                      </a:r>
                      <a:endParaRPr kumimoji="1" lang="en-US" altLang="ja-JP" sz="1050" b="0" dirty="0">
                        <a:solidFill>
                          <a:schemeClr val="tx1"/>
                        </a:solidFill>
                        <a:latin typeface="+mn-ea"/>
                        <a:ea typeface="+mn-ea"/>
                      </a:endParaRPr>
                    </a:p>
                    <a:p>
                      <a:pPr algn="l"/>
                      <a:r>
                        <a:rPr kumimoji="1" lang="ja-JP" altLang="en-US" sz="1050" b="0" dirty="0" smtClean="0">
                          <a:solidFill>
                            <a:schemeClr val="tx1"/>
                          </a:solidFill>
                          <a:latin typeface="+mn-ea"/>
                          <a:ea typeface="+mn-ea"/>
                        </a:rPr>
                        <a:t>・ロボットを活用したごみ拾いは斬新でおもしろいアイデアと思う</a:t>
                      </a:r>
                      <a:endParaRPr kumimoji="1" lang="en-US" altLang="ja-JP" sz="1050" b="0" dirty="0">
                        <a:solidFill>
                          <a:schemeClr val="tx1"/>
                        </a:solidFill>
                        <a:latin typeface="+mn-ea"/>
                        <a:ea typeface="+mn-ea"/>
                      </a:endParaRPr>
                    </a:p>
                    <a:p>
                      <a:pPr algn="l"/>
                      <a:r>
                        <a:rPr kumimoji="1" lang="ja-JP" altLang="en-US" sz="1050" b="0" dirty="0" smtClean="0">
                          <a:solidFill>
                            <a:schemeClr val="tx1"/>
                          </a:solidFill>
                          <a:latin typeface="+mn-ea"/>
                          <a:ea typeface="+mn-ea"/>
                        </a:rPr>
                        <a:t>・海への感謝を忘れてはいけない</a:t>
                      </a:r>
                      <a:endParaRPr kumimoji="1" lang="en-US" altLang="ja-JP" sz="1050" b="0" dirty="0">
                        <a:solidFill>
                          <a:schemeClr val="tx1"/>
                        </a:solidFill>
                        <a:latin typeface="+mn-ea"/>
                        <a:ea typeface="+mn-ea"/>
                      </a:endParaRPr>
                    </a:p>
                    <a:p>
                      <a:pPr algn="l"/>
                      <a:r>
                        <a:rPr kumimoji="1" lang="ja-JP" altLang="en-US" sz="1050" b="0" dirty="0" smtClean="0">
                          <a:solidFill>
                            <a:schemeClr val="tx1"/>
                          </a:solidFill>
                          <a:latin typeface="+mn-ea"/>
                          <a:ea typeface="+mn-ea"/>
                        </a:rPr>
                        <a:t>・自分の中で海洋ごみ問題への課題が見つかった</a:t>
                      </a:r>
                      <a:endParaRPr kumimoji="1" lang="en-US" altLang="ja-JP" sz="1050" b="0" dirty="0">
                        <a:solidFill>
                          <a:schemeClr val="tx1"/>
                        </a:solidFill>
                        <a:latin typeface="+mn-ea"/>
                        <a:ea typeface="+mn-ea"/>
                      </a:endParaRPr>
                    </a:p>
                    <a:p>
                      <a:pPr algn="l"/>
                      <a:r>
                        <a:rPr kumimoji="1" lang="ja-JP" altLang="en-US" sz="1050" b="0" dirty="0" smtClean="0">
                          <a:solidFill>
                            <a:schemeClr val="tx1"/>
                          </a:solidFill>
                          <a:latin typeface="+mn-ea"/>
                          <a:ea typeface="+mn-ea"/>
                        </a:rPr>
                        <a:t>・将来、ロボットと一緒にごみ拾いができる世界をつくりたい</a:t>
                      </a:r>
                      <a:endParaRPr kumimoji="1" lang="en-US" altLang="ja-JP" sz="1050" b="0" dirty="0">
                        <a:solidFill>
                          <a:schemeClr val="tx1"/>
                        </a:solidFill>
                        <a:latin typeface="+mn-ea"/>
                        <a:ea typeface="+mn-ea"/>
                      </a:endParaRPr>
                    </a:p>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56771">
                <a:tc>
                  <a:txBody>
                    <a:bodyPr/>
                    <a:lstStyle/>
                    <a:p>
                      <a:pPr algn="l"/>
                      <a:r>
                        <a:rPr kumimoji="1" lang="ja-JP" altLang="en-US" sz="1050" b="1" dirty="0">
                          <a:solidFill>
                            <a:schemeClr val="tx1"/>
                          </a:solidFill>
                          <a:latin typeface="+mn-ea"/>
                          <a:ea typeface="+mn-ea"/>
                        </a:rPr>
                        <a:t>配布物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mn-ea"/>
                          <a:ea typeface="+mn-ea"/>
                        </a:rPr>
                        <a:t>①</a:t>
                      </a:r>
                      <a:r>
                        <a:rPr kumimoji="1" lang="ja-JP" altLang="en-US" sz="1050" b="0" dirty="0" smtClean="0">
                          <a:solidFill>
                            <a:schemeClr val="tx1"/>
                          </a:solidFill>
                          <a:latin typeface="+mn-ea"/>
                          <a:ea typeface="+mn-ea"/>
                        </a:rPr>
                        <a:t>チラシ</a:t>
                      </a:r>
                      <a:r>
                        <a:rPr kumimoji="1" lang="en-US" altLang="ja-JP" sz="1050" b="0" dirty="0" smtClean="0">
                          <a:solidFill>
                            <a:schemeClr val="tx1"/>
                          </a:solidFill>
                          <a:latin typeface="+mn-ea"/>
                          <a:ea typeface="+mn-ea"/>
                        </a:rPr>
                        <a:t>1000</a:t>
                      </a:r>
                      <a:r>
                        <a:rPr kumimoji="1" lang="ja-JP" altLang="en-US" sz="1050" b="0" dirty="0" smtClean="0">
                          <a:solidFill>
                            <a:schemeClr val="tx1"/>
                          </a:solidFill>
                          <a:latin typeface="+mn-ea"/>
                          <a:ea typeface="+mn-ea"/>
                        </a:rPr>
                        <a:t>部</a:t>
                      </a:r>
                      <a:endParaRPr kumimoji="1" lang="en-US" altLang="ja-JP" sz="1050" b="0" dirty="0">
                        <a:solidFill>
                          <a:schemeClr val="tx1"/>
                        </a:solidFill>
                        <a:latin typeface="+mn-ea"/>
                        <a:ea typeface="+mn-ea"/>
                      </a:endParaRPr>
                    </a:p>
                    <a:p>
                      <a:pPr algn="l"/>
                      <a:r>
                        <a:rPr kumimoji="1" lang="ja-JP" altLang="en-US" sz="1050" b="0" dirty="0">
                          <a:solidFill>
                            <a:schemeClr val="tx1"/>
                          </a:solidFill>
                          <a:latin typeface="+mn-ea"/>
                          <a:ea typeface="+mn-ea"/>
                        </a:rPr>
                        <a:t>②</a:t>
                      </a:r>
                      <a:r>
                        <a:rPr kumimoji="1" lang="ja-JP" altLang="en-US" sz="1050" b="0" dirty="0" smtClean="0">
                          <a:solidFill>
                            <a:schemeClr val="tx1"/>
                          </a:solidFill>
                          <a:latin typeface="+mn-ea"/>
                          <a:ea typeface="+mn-ea"/>
                        </a:rPr>
                        <a:t>ポスター</a:t>
                      </a:r>
                      <a:r>
                        <a:rPr kumimoji="1" lang="en-US" altLang="ja-JP" sz="1050" b="0" dirty="0" smtClean="0">
                          <a:solidFill>
                            <a:schemeClr val="tx1"/>
                          </a:solidFill>
                          <a:latin typeface="+mn-ea"/>
                          <a:ea typeface="+mn-ea"/>
                        </a:rPr>
                        <a:t>50</a:t>
                      </a:r>
                      <a:r>
                        <a:rPr kumimoji="1" lang="ja-JP" altLang="en-US" sz="1050" b="0" dirty="0" smtClean="0">
                          <a:solidFill>
                            <a:schemeClr val="tx1"/>
                          </a:solidFill>
                          <a:latin typeface="+mn-ea"/>
                          <a:ea typeface="+mn-ea"/>
                        </a:rPr>
                        <a:t>部</a:t>
                      </a:r>
                      <a:endParaRPr kumimoji="1" lang="en-US" altLang="ja-JP"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9" name="表 8">
            <a:extLst>
              <a:ext uri="{FF2B5EF4-FFF2-40B4-BE49-F238E27FC236}">
                <a16:creationId xmlns:a16="http://schemas.microsoft.com/office/drawing/2014/main" id="{EB76A419-D4E4-4261-9783-ACE3890B2A4F}"/>
              </a:ext>
            </a:extLst>
          </p:cNvPr>
          <p:cNvGraphicFramePr>
            <a:graphicFrameLocks noGrp="1"/>
          </p:cNvGraphicFramePr>
          <p:nvPr>
            <p:extLst>
              <p:ext uri="{D42A27DB-BD31-4B8C-83A1-F6EECF244321}">
                <p14:modId xmlns:p14="http://schemas.microsoft.com/office/powerpoint/2010/main" val="222463839"/>
              </p:ext>
            </p:extLst>
          </p:nvPr>
        </p:nvGraphicFramePr>
        <p:xfrm>
          <a:off x="546401" y="4636970"/>
          <a:ext cx="5837205" cy="5068558"/>
        </p:xfrm>
        <a:graphic>
          <a:graphicData uri="http://schemas.openxmlformats.org/drawingml/2006/table">
            <a:tbl>
              <a:tblPr firstRow="1" bandRow="1">
                <a:tableStyleId>{5C22544A-7EE6-4342-B048-85BDC9FD1C3A}</a:tableStyleId>
              </a:tblPr>
              <a:tblGrid>
                <a:gridCol w="5837205">
                  <a:extLst>
                    <a:ext uri="{9D8B030D-6E8A-4147-A177-3AD203B41FA5}">
                      <a16:colId xmlns:a16="http://schemas.microsoft.com/office/drawing/2014/main" val="20000"/>
                    </a:ext>
                  </a:extLst>
                </a:gridCol>
              </a:tblGrid>
              <a:tr h="491651">
                <a:tc>
                  <a:txBody>
                    <a:bodyPr/>
                    <a:lstStyle/>
                    <a:p>
                      <a:pPr algn="l"/>
                      <a:r>
                        <a:rPr kumimoji="1" lang="ja-JP" altLang="en-US" sz="1050" b="1" dirty="0">
                          <a:solidFill>
                            <a:schemeClr val="tx1"/>
                          </a:solidFill>
                          <a:latin typeface="+mn-ea"/>
                          <a:ea typeface="+mn-ea"/>
                        </a:rPr>
                        <a:t>自社媒体露出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582154">
                <a:tc>
                  <a:txBody>
                    <a:bodyPr/>
                    <a:lstStyle/>
                    <a:p>
                      <a:pPr algn="l"/>
                      <a:endParaRPr kumimoji="1" lang="ja-JP" altLang="en-US" sz="1050" b="0" dirty="0">
                        <a:solidFill>
                          <a:srgbClr val="FF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8342">
                <a:tc>
                  <a:txBody>
                    <a:bodyPr/>
                    <a:lstStyle/>
                    <a:p>
                      <a:pPr algn="l"/>
                      <a:r>
                        <a:rPr kumimoji="1" lang="ja-JP" altLang="en-US" sz="1050" b="1" dirty="0">
                          <a:solidFill>
                            <a:schemeClr val="tx1"/>
                          </a:solidFill>
                          <a:latin typeface="+mn-ea"/>
                          <a:ea typeface="+mn-ea"/>
                        </a:rPr>
                        <a:t>他媒体露出　</a:t>
                      </a:r>
                      <a:endParaRPr kumimoji="1" lang="ja-JP" altLang="en-US" sz="1050" b="1" dirty="0">
                        <a:solidFill>
                          <a:srgbClr val="FF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516411">
                <a:tc>
                  <a:txBody>
                    <a:bodyPr/>
                    <a:lstStyle/>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6" name="テキスト ボックス 15">
            <a:extLst>
              <a:ext uri="{FF2B5EF4-FFF2-40B4-BE49-F238E27FC236}">
                <a16:creationId xmlns:a16="http://schemas.microsoft.com/office/drawing/2014/main" id="{CD2D50E5-5BDD-4609-85FD-62B580439518}"/>
              </a:ext>
            </a:extLst>
          </p:cNvPr>
          <p:cNvSpPr txBox="1"/>
          <p:nvPr/>
        </p:nvSpPr>
        <p:spPr>
          <a:xfrm>
            <a:off x="725296" y="8255522"/>
            <a:ext cx="2496196" cy="577081"/>
          </a:xfrm>
          <a:prstGeom prst="rect">
            <a:avLst/>
          </a:prstGeom>
          <a:noFill/>
        </p:spPr>
        <p:txBody>
          <a:bodyPr wrap="none" rtlCol="0">
            <a:spAutoFit/>
          </a:bodyPr>
          <a:lstStyle/>
          <a:p>
            <a:r>
              <a:rPr lang="ja-JP" altLang="en-US" sz="1050" dirty="0" smtClean="0">
                <a:latin typeface="+mn-ea"/>
              </a:rPr>
              <a:t>・</a:t>
            </a:r>
            <a:r>
              <a:rPr lang="ja-JP" altLang="en-US" sz="1050" dirty="0">
                <a:latin typeface="+mn-ea"/>
              </a:rPr>
              <a:t>山口</a:t>
            </a:r>
            <a:r>
              <a:rPr lang="ja-JP" altLang="en-US" sz="1050" dirty="0" smtClean="0">
                <a:latin typeface="+mn-ea"/>
              </a:rPr>
              <a:t>新聞</a:t>
            </a:r>
            <a:r>
              <a:rPr lang="ja-JP" altLang="en-US" sz="1050" dirty="0">
                <a:latin typeface="+mn-ea"/>
              </a:rPr>
              <a:t>　掲載日：</a:t>
            </a:r>
            <a:r>
              <a:rPr lang="en-US" altLang="ja-JP" sz="1050" dirty="0" smtClean="0">
                <a:latin typeface="+mn-ea"/>
              </a:rPr>
              <a:t>2022</a:t>
            </a:r>
            <a:r>
              <a:rPr lang="ja-JP" altLang="en-US" sz="1050" dirty="0" smtClean="0">
                <a:latin typeface="+mn-ea"/>
              </a:rPr>
              <a:t>年</a:t>
            </a:r>
            <a:r>
              <a:rPr lang="en-US" altLang="ja-JP" sz="1050" dirty="0">
                <a:latin typeface="+mn-ea"/>
              </a:rPr>
              <a:t>6</a:t>
            </a:r>
            <a:r>
              <a:rPr lang="ja-JP" altLang="en-US" sz="1050" dirty="0" smtClean="0">
                <a:latin typeface="+mn-ea"/>
              </a:rPr>
              <a:t>月</a:t>
            </a:r>
            <a:r>
              <a:rPr lang="en-US" altLang="ja-JP" sz="1050" dirty="0" smtClean="0">
                <a:latin typeface="+mn-ea"/>
              </a:rPr>
              <a:t>2</a:t>
            </a:r>
            <a:r>
              <a:rPr lang="en-US" altLang="ja-JP" sz="1050" dirty="0">
                <a:latin typeface="+mn-ea"/>
              </a:rPr>
              <a:t>7</a:t>
            </a:r>
            <a:r>
              <a:rPr lang="ja-JP" altLang="en-US" sz="1050" dirty="0" smtClean="0">
                <a:latin typeface="+mn-ea"/>
              </a:rPr>
              <a:t>日朝刊</a:t>
            </a:r>
            <a:endParaRPr lang="en-US" altLang="ja-JP" sz="1050" dirty="0" smtClean="0">
              <a:latin typeface="+mn-ea"/>
            </a:endParaRPr>
          </a:p>
          <a:p>
            <a:r>
              <a:rPr lang="ja-JP" altLang="en-US" sz="1050" dirty="0" smtClean="0">
                <a:latin typeface="+mn-ea"/>
              </a:rPr>
              <a:t>「海ごみゼロ！ロボットビーチクリーン」</a:t>
            </a:r>
            <a:endParaRPr lang="en-US" altLang="ja-JP" sz="1050" dirty="0" smtClean="0">
              <a:latin typeface="+mn-ea"/>
            </a:endParaRPr>
          </a:p>
          <a:p>
            <a:r>
              <a:rPr lang="ja-JP" altLang="en-US" sz="1050" dirty="0" smtClean="0">
                <a:latin typeface="+mn-ea"/>
              </a:rPr>
              <a:t>第</a:t>
            </a:r>
            <a:r>
              <a:rPr lang="en-US" altLang="ja-JP" sz="1050" dirty="0" smtClean="0">
                <a:latin typeface="+mn-ea"/>
              </a:rPr>
              <a:t>1</a:t>
            </a:r>
            <a:r>
              <a:rPr lang="ja-JP" altLang="en-US" sz="1050" dirty="0" smtClean="0">
                <a:latin typeface="+mn-ea"/>
              </a:rPr>
              <a:t>弾についての記事</a:t>
            </a:r>
            <a:endParaRPr lang="ja-JP" altLang="en-US" sz="1050" dirty="0">
              <a:latin typeface="+mn-ea"/>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3963" y="2508464"/>
            <a:ext cx="1111065" cy="155945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9695" y="2504728"/>
            <a:ext cx="1094027" cy="1553670"/>
          </a:xfrm>
          <a:prstGeom prst="rect">
            <a:avLst/>
          </a:prstGeom>
        </p:spPr>
      </p:pic>
      <p:sp>
        <p:nvSpPr>
          <p:cNvPr id="17" name="テキスト ボックス 16">
            <a:extLst>
              <a:ext uri="{FF2B5EF4-FFF2-40B4-BE49-F238E27FC236}">
                <a16:creationId xmlns:a16="http://schemas.microsoft.com/office/drawing/2014/main" id="{7BE51B8B-7A23-47FE-94F5-2D1D6FC9C898}"/>
              </a:ext>
            </a:extLst>
          </p:cNvPr>
          <p:cNvSpPr txBox="1"/>
          <p:nvPr/>
        </p:nvSpPr>
        <p:spPr>
          <a:xfrm>
            <a:off x="725296" y="5286949"/>
            <a:ext cx="5246949" cy="253916"/>
          </a:xfrm>
          <a:prstGeom prst="rect">
            <a:avLst/>
          </a:prstGeom>
          <a:noFill/>
        </p:spPr>
        <p:txBody>
          <a:bodyPr wrap="none" rtlCol="0">
            <a:spAutoFit/>
          </a:bodyPr>
          <a:lstStyle/>
          <a:p>
            <a:r>
              <a:rPr kumimoji="1" lang="ja-JP" altLang="en-US" sz="1050" dirty="0" smtClean="0">
                <a:latin typeface="+mn-ea"/>
              </a:rPr>
              <a:t>・放送</a:t>
            </a:r>
            <a:r>
              <a:rPr kumimoji="1" lang="ja-JP" altLang="en-US" sz="1050" dirty="0">
                <a:latin typeface="+mn-ea"/>
              </a:rPr>
              <a:t>日：</a:t>
            </a:r>
            <a:r>
              <a:rPr kumimoji="1" lang="en-US" altLang="ja-JP" sz="1050" dirty="0">
                <a:latin typeface="+mn-ea"/>
              </a:rPr>
              <a:t>2021</a:t>
            </a:r>
            <a:r>
              <a:rPr kumimoji="1" lang="ja-JP" altLang="en-US" sz="1050" dirty="0" smtClean="0">
                <a:latin typeface="+mn-ea"/>
              </a:rPr>
              <a:t>年</a:t>
            </a:r>
            <a:r>
              <a:rPr kumimoji="1" lang="en-US" altLang="ja-JP" sz="1050" dirty="0" smtClean="0">
                <a:latin typeface="+mn-ea"/>
              </a:rPr>
              <a:t>6</a:t>
            </a:r>
            <a:r>
              <a:rPr kumimoji="1" lang="ja-JP" altLang="en-US" sz="1050" dirty="0" smtClean="0">
                <a:latin typeface="+mn-ea"/>
              </a:rPr>
              <a:t>月</a:t>
            </a:r>
            <a:r>
              <a:rPr lang="en-US" altLang="ja-JP" sz="1050" dirty="0" smtClean="0">
                <a:latin typeface="+mn-ea"/>
              </a:rPr>
              <a:t>2</a:t>
            </a:r>
            <a:r>
              <a:rPr lang="en-US" altLang="ja-JP" sz="1050" dirty="0">
                <a:latin typeface="+mn-ea"/>
              </a:rPr>
              <a:t>8</a:t>
            </a:r>
            <a:r>
              <a:rPr kumimoji="1" lang="ja-JP" altLang="en-US" sz="1050" dirty="0" smtClean="0">
                <a:latin typeface="+mn-ea"/>
              </a:rPr>
              <a:t>日～</a:t>
            </a:r>
            <a:r>
              <a:rPr lang="en-US" altLang="ja-JP" sz="1050" dirty="0">
                <a:latin typeface="+mn-ea"/>
              </a:rPr>
              <a:t>3</a:t>
            </a:r>
            <a:r>
              <a:rPr kumimoji="1" lang="ja-JP" altLang="en-US" sz="1050" dirty="0" smtClean="0">
                <a:latin typeface="+mn-ea"/>
              </a:rPr>
              <a:t>月</a:t>
            </a:r>
            <a:r>
              <a:rPr lang="en-US" altLang="ja-JP" sz="1050" dirty="0" smtClean="0">
                <a:latin typeface="+mn-ea"/>
              </a:rPr>
              <a:t>3</a:t>
            </a:r>
            <a:r>
              <a:rPr lang="en-US" altLang="ja-JP" sz="1050" dirty="0">
                <a:latin typeface="+mn-ea"/>
              </a:rPr>
              <a:t>1</a:t>
            </a:r>
            <a:r>
              <a:rPr kumimoji="1" lang="ja-JP" altLang="en-US" sz="1050" dirty="0" smtClean="0">
                <a:latin typeface="+mn-ea"/>
              </a:rPr>
              <a:t>日（</a:t>
            </a:r>
            <a:r>
              <a:rPr kumimoji="1" lang="en-US" altLang="ja-JP" sz="1050" dirty="0" smtClean="0">
                <a:latin typeface="+mn-ea"/>
              </a:rPr>
              <a:t>mix</a:t>
            </a:r>
            <a:r>
              <a:rPr kumimoji="1" lang="ja-JP" altLang="en-US" sz="1050" dirty="0" smtClean="0">
                <a:latin typeface="+mn-ea"/>
              </a:rPr>
              <a:t>／特別番組「海とごみと君の未来と」／啓発動画）</a:t>
            </a:r>
            <a:endParaRPr kumimoji="1" lang="ja-JP" altLang="en-US" sz="1050" dirty="0">
              <a:latin typeface="+mn-ea"/>
            </a:endParaRPr>
          </a:p>
        </p:txBody>
      </p:sp>
      <p:sp>
        <p:nvSpPr>
          <p:cNvPr id="18" name="テキスト ボックス 17">
            <a:extLst>
              <a:ext uri="{FF2B5EF4-FFF2-40B4-BE49-F238E27FC236}">
                <a16:creationId xmlns:a16="http://schemas.microsoft.com/office/drawing/2014/main" id="{84681612-021F-47B6-8ACE-D94C3CBAA0D3}"/>
              </a:ext>
            </a:extLst>
          </p:cNvPr>
          <p:cNvSpPr txBox="1"/>
          <p:nvPr/>
        </p:nvSpPr>
        <p:spPr>
          <a:xfrm>
            <a:off x="725296" y="5568590"/>
            <a:ext cx="2226892" cy="738664"/>
          </a:xfrm>
          <a:prstGeom prst="rect">
            <a:avLst/>
          </a:prstGeom>
          <a:noFill/>
        </p:spPr>
        <p:txBody>
          <a:bodyPr wrap="none" rtlCol="0">
            <a:spAutoFit/>
          </a:bodyPr>
          <a:lstStyle/>
          <a:p>
            <a:r>
              <a:rPr lang="ja-JP" altLang="en-US" sz="1050" dirty="0" smtClean="0">
                <a:latin typeface="+mn-ea"/>
              </a:rPr>
              <a:t>・放送</a:t>
            </a:r>
            <a:r>
              <a:rPr lang="ja-JP" altLang="en-US" sz="1050" dirty="0">
                <a:latin typeface="+mn-ea"/>
              </a:rPr>
              <a:t>本数</a:t>
            </a:r>
            <a:r>
              <a:rPr lang="ja-JP" altLang="en-US" sz="1050" dirty="0" smtClean="0">
                <a:latin typeface="+mn-ea"/>
              </a:rPr>
              <a:t>：</a:t>
            </a:r>
            <a:r>
              <a:rPr lang="en-US" altLang="ja-JP" sz="1050" dirty="0" smtClean="0">
                <a:latin typeface="+mn-ea"/>
              </a:rPr>
              <a:t>1</a:t>
            </a:r>
            <a:r>
              <a:rPr lang="en-US" altLang="ja-JP" sz="1050" dirty="0">
                <a:latin typeface="+mn-ea"/>
              </a:rPr>
              <a:t>4</a:t>
            </a:r>
            <a:r>
              <a:rPr lang="ja-JP" altLang="en-US" sz="1050" dirty="0" smtClean="0">
                <a:latin typeface="+mn-ea"/>
              </a:rPr>
              <a:t>本</a:t>
            </a:r>
            <a:r>
              <a:rPr lang="ja-JP" altLang="en-US" sz="1050" dirty="0">
                <a:latin typeface="+mn-ea"/>
              </a:rPr>
              <a:t>　放送回数</a:t>
            </a:r>
            <a:r>
              <a:rPr lang="ja-JP" altLang="en-US" sz="1050" dirty="0" smtClean="0">
                <a:latin typeface="+mn-ea"/>
              </a:rPr>
              <a:t>：</a:t>
            </a:r>
            <a:r>
              <a:rPr lang="en-US" altLang="ja-JP" sz="1050" dirty="0" smtClean="0">
                <a:latin typeface="+mn-ea"/>
              </a:rPr>
              <a:t>1260</a:t>
            </a:r>
            <a:r>
              <a:rPr lang="ja-JP" altLang="en-US" sz="1050" dirty="0" smtClean="0">
                <a:latin typeface="+mn-ea"/>
              </a:rPr>
              <a:t>回</a:t>
            </a:r>
            <a:endParaRPr lang="en-US" altLang="ja-JP" sz="1050" dirty="0" smtClean="0">
              <a:latin typeface="+mn-ea"/>
            </a:endParaRPr>
          </a:p>
          <a:p>
            <a:endParaRPr kumimoji="1" lang="en-US" altLang="ja-JP" sz="1050" dirty="0">
              <a:latin typeface="+mn-ea"/>
            </a:endParaRPr>
          </a:p>
          <a:p>
            <a:endParaRPr lang="en-US" altLang="ja-JP" sz="1050" dirty="0" smtClean="0">
              <a:latin typeface="+mn-ea"/>
            </a:endParaRPr>
          </a:p>
          <a:p>
            <a:endParaRPr kumimoji="1" lang="ja-JP" altLang="en-US" sz="1050" dirty="0">
              <a:latin typeface="+mn-ea"/>
            </a:endParaRPr>
          </a:p>
        </p:txBody>
      </p:sp>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361" y="5796395"/>
            <a:ext cx="1329666" cy="747937"/>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171" y="5799540"/>
            <a:ext cx="1344933" cy="756525"/>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1201" y="5795474"/>
            <a:ext cx="1327395" cy="746660"/>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81792" y="6724526"/>
            <a:ext cx="1316804" cy="740702"/>
          </a:xfrm>
          <a:prstGeom prst="rect">
            <a:avLst/>
          </a:prstGeom>
        </p:spPr>
      </p:pic>
      <p:pic>
        <p:nvPicPr>
          <p:cNvPr id="22" name="図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271" y="6665528"/>
            <a:ext cx="1274267" cy="710620"/>
          </a:xfrm>
          <a:prstGeom prst="rect">
            <a:avLst/>
          </a:prstGeom>
        </p:spPr>
      </p:pic>
      <p:pic>
        <p:nvPicPr>
          <p:cNvPr id="23" name="図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3694" y="5789128"/>
            <a:ext cx="1363618" cy="762401"/>
          </a:xfrm>
          <a:prstGeom prst="rect">
            <a:avLst/>
          </a:prstGeom>
        </p:spPr>
      </p:pic>
      <p:pic>
        <p:nvPicPr>
          <p:cNvPr id="24" name="図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24109" y="6665528"/>
            <a:ext cx="1368730" cy="769911"/>
          </a:xfrm>
          <a:prstGeom prst="rect">
            <a:avLst/>
          </a:prstGeom>
        </p:spPr>
      </p:pic>
      <p:pic>
        <p:nvPicPr>
          <p:cNvPr id="25" name="図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87549" y="6724526"/>
            <a:ext cx="1349763" cy="759242"/>
          </a:xfrm>
          <a:prstGeom prst="rect">
            <a:avLst/>
          </a:prstGeom>
        </p:spPr>
      </p:pic>
      <p:pic>
        <p:nvPicPr>
          <p:cNvPr id="26" name="図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34440" y="8322740"/>
            <a:ext cx="1035191" cy="1303311"/>
          </a:xfrm>
          <a:prstGeom prst="rect">
            <a:avLst/>
          </a:prstGeom>
        </p:spPr>
      </p:pic>
    </p:spTree>
    <p:extLst>
      <p:ext uri="{BB962C8B-B14F-4D97-AF65-F5344CB8AC3E}">
        <p14:creationId xmlns:p14="http://schemas.microsoft.com/office/powerpoint/2010/main" val="1540818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13483</TotalTime>
  <Words>4640</Words>
  <Application>Microsoft Office PowerPoint</Application>
  <PresentationFormat>A4 210 x 297 mm</PresentationFormat>
  <Paragraphs>520</Paragraphs>
  <Slides>18</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ＭＳ Ｐゴシック</vt:lpstr>
      <vt:lpstr>ＭＳ Ｐゴシック 本文</vt:lpstr>
      <vt:lpstr>宋体</vt:lpstr>
      <vt:lpstr>Arial</vt:lpstr>
      <vt:lpstr>Calibri</vt:lpstr>
      <vt:lpstr>Office ​​テーマ</vt:lpstr>
      <vt:lpstr>山口・海ごみゼロ維新プロジェクト （CFB・海と日本2022） 実施報告書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海でつながる○○県 実施報告書（案）</dc:title>
  <dc:creator>ソーシャルアクションリング</dc:creator>
  <cp:lastModifiedBy>tys</cp:lastModifiedBy>
  <cp:revision>200</cp:revision>
  <cp:lastPrinted>2023-04-25T00:34:24Z</cp:lastPrinted>
  <dcterms:created xsi:type="dcterms:W3CDTF">2016-05-09T08:30:14Z</dcterms:created>
  <dcterms:modified xsi:type="dcterms:W3CDTF">2023-04-27T10:00:15Z</dcterms:modified>
</cp:coreProperties>
</file>