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59" r:id="rId2"/>
  </p:sldIdLst>
  <p:sldSz cx="7775575" cy="10907713"/>
  <p:notesSz cx="6858000" cy="994568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C0439"/>
    <a:srgbClr val="B00E17"/>
    <a:srgbClr val="FF9933"/>
    <a:srgbClr val="FFC000"/>
    <a:srgbClr val="640000"/>
    <a:srgbClr val="3E0000"/>
    <a:srgbClr val="905A36"/>
    <a:srgbClr val="905B37"/>
    <a:srgbClr val="B5AC3A"/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1122" y="195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9012"/>
          </a:xfrm>
          <a:prstGeom prst="rect">
            <a:avLst/>
          </a:prstGeom>
        </p:spPr>
        <p:txBody>
          <a:bodyPr vert="horz" lIns="91857" tIns="45928" rIns="91857" bIns="4592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8" y="0"/>
            <a:ext cx="2971800" cy="499012"/>
          </a:xfrm>
          <a:prstGeom prst="rect">
            <a:avLst/>
          </a:prstGeom>
        </p:spPr>
        <p:txBody>
          <a:bodyPr vert="horz" lIns="91857" tIns="45928" rIns="91857" bIns="45928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2015/5/26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2025" y="1241425"/>
            <a:ext cx="2393950" cy="335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7" tIns="45928" rIns="91857" bIns="459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1" y="4786363"/>
            <a:ext cx="5486400" cy="3916114"/>
          </a:xfrm>
          <a:prstGeom prst="rect">
            <a:avLst/>
          </a:prstGeom>
        </p:spPr>
        <p:txBody>
          <a:bodyPr vert="horz" lIns="91857" tIns="45928" rIns="91857" bIns="4592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6683"/>
            <a:ext cx="2971800" cy="499011"/>
          </a:xfrm>
          <a:prstGeom prst="rect">
            <a:avLst/>
          </a:prstGeom>
        </p:spPr>
        <p:txBody>
          <a:bodyPr vert="horz" lIns="91857" tIns="45928" rIns="91857" bIns="4592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8" y="9446683"/>
            <a:ext cx="2971800" cy="499011"/>
          </a:xfrm>
          <a:prstGeom prst="rect">
            <a:avLst/>
          </a:prstGeom>
        </p:spPr>
        <p:txBody>
          <a:bodyPr vert="horz" lIns="91857" tIns="45928" rIns="91857" bIns="45928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D93CC5-A9B8-46A1-B8C3-70AA73E05DA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554886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4007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 userDrawn="1"/>
        </p:nvSpPr>
        <p:spPr>
          <a:xfrm>
            <a:off x="0" y="0"/>
            <a:ext cx="7775575" cy="10907713"/>
          </a:xfrm>
          <a:prstGeom prst="rect">
            <a:avLst/>
          </a:prstGeom>
          <a:pattFill prst="wdUpDiag">
            <a:fgClr>
              <a:schemeClr val="tx1">
                <a:lumMod val="85000"/>
                <a:lumOff val="15000"/>
              </a:schemeClr>
            </a:fgClr>
            <a:bgClr>
              <a:schemeClr val="tx1">
                <a:lumMod val="95000"/>
                <a:lumOff val="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グループ化 109"/>
          <p:cNvGrpSpPr/>
          <p:nvPr/>
        </p:nvGrpSpPr>
        <p:grpSpPr>
          <a:xfrm>
            <a:off x="368135" y="558734"/>
            <a:ext cx="3681351" cy="2243843"/>
            <a:chOff x="502920" y="594360"/>
            <a:chExt cx="3566160" cy="1857251"/>
          </a:xfrm>
        </p:grpSpPr>
        <p:sp>
          <p:nvSpPr>
            <p:cNvPr id="108" name="正方形/長方形 107"/>
            <p:cNvSpPr/>
            <p:nvPr/>
          </p:nvSpPr>
          <p:spPr>
            <a:xfrm>
              <a:off x="502920" y="594360"/>
              <a:ext cx="3566160" cy="18288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ctr"/>
              <a:r>
                <a:rPr lang="ja-JP" altLang="en-US" sz="3000" b="1" dirty="0" smtClean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Aparajita" panose="020B0604020202020204" pitchFamily="34" charset="0"/>
                  <a:cs typeface="Aparajita" panose="020B0604020202020204" pitchFamily="34" charset="0"/>
                </a:rPr>
                <a:t>太陽の会 </a:t>
              </a:r>
              <a:r>
                <a:rPr lang="en-US" altLang="ja-JP" sz="3000" b="1" dirty="0" smtClean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Aparajita" panose="020B0604020202020204" pitchFamily="34" charset="0"/>
                  <a:cs typeface="Aparajita" panose="020B0604020202020204" pitchFamily="34" charset="0"/>
                </a:rPr>
                <a:t>NEWS 2</a:t>
              </a:r>
              <a:r>
                <a:rPr lang="ja-JP" altLang="en-US" sz="3000" b="1" dirty="0" err="1" smtClean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Aparajita" panose="020B0604020202020204" pitchFamily="34" charset="0"/>
                  <a:cs typeface="Aparajita" panose="020B0604020202020204" pitchFamily="34" charset="0"/>
                </a:rPr>
                <a:t>．</a:t>
              </a:r>
              <a:r>
                <a:rPr lang="en-US" altLang="ja-JP" sz="3000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Aparajita" pitchFamily="34" charset="0"/>
                  <a:cs typeface="Aparajita" pitchFamily="34" charset="0"/>
                </a:rPr>
                <a:t> </a:t>
              </a:r>
              <a:r>
                <a:rPr lang="en-US" altLang="ja-JP" sz="2800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Aparajita" pitchFamily="34" charset="0"/>
                  <a:cs typeface="Aparajita" pitchFamily="34" charset="0"/>
                </a:rPr>
                <a:t>2015.6</a:t>
              </a:r>
              <a:endParaRPr lang="en-US" altLang="ja-JP" sz="2800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653972" y="1794809"/>
              <a:ext cx="3331520" cy="656802"/>
            </a:xfrm>
            <a:prstGeom prst="rect">
              <a:avLst/>
            </a:prstGeom>
          </p:spPr>
          <p:txBody>
            <a:bodyPr wrap="square" numCol="1">
              <a:spAutoFit/>
            </a:bodyPr>
            <a:lstStyle/>
            <a:p>
              <a:pPr algn="ctr"/>
              <a:r>
                <a:rPr lang="ja-JP" altLang="en-US" sz="1200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Aparajita" pitchFamily="34" charset="0"/>
                  <a:cs typeface="Aparajita" pitchFamily="34" charset="0"/>
                </a:rPr>
                <a:t>〒</a:t>
              </a:r>
              <a:r>
                <a:rPr lang="en-US" altLang="ja-JP" sz="1200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Aparajita" pitchFamily="34" charset="0"/>
                  <a:cs typeface="Aparajita" pitchFamily="34" charset="0"/>
                </a:rPr>
                <a:t>715-0019</a:t>
              </a:r>
              <a:r>
                <a:rPr lang="ja-JP" altLang="en-US" sz="1200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Aparajita" pitchFamily="34" charset="0"/>
                  <a:cs typeface="Aparajita" pitchFamily="34" charset="0"/>
                </a:rPr>
                <a:t>　岡山県井原市井原町１６６５－１　　　　　　　　特定非営利活動法人　太陽の会</a:t>
              </a:r>
              <a:endParaRPr lang="en-US" altLang="ja-JP" sz="12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parajita" pitchFamily="34" charset="0"/>
                <a:cs typeface="Aparajita" pitchFamily="34" charset="0"/>
              </a:endParaRPr>
            </a:p>
            <a:p>
              <a:pPr algn="ctr"/>
              <a:r>
                <a:rPr lang="en-US" altLang="ja-JP" sz="1600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latin typeface="Aparajita" pitchFamily="34" charset="0"/>
                  <a:cs typeface="Aparajita" pitchFamily="34" charset="0"/>
                </a:rPr>
                <a:t>(0866) 62-6880</a:t>
              </a:r>
              <a:endParaRPr lang="en-US" altLang="ja-JP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parajita" pitchFamily="34" charset="0"/>
                <a:cs typeface="Aparajita" pitchFamily="34" charset="0"/>
              </a:endParaRPr>
            </a:p>
          </p:txBody>
        </p:sp>
      </p:grpSp>
      <p:sp>
        <p:nvSpPr>
          <p:cNvPr id="111" name="正方形/長方形 110"/>
          <p:cNvSpPr/>
          <p:nvPr/>
        </p:nvSpPr>
        <p:spPr>
          <a:xfrm>
            <a:off x="4179949" y="570609"/>
            <a:ext cx="3048000" cy="1971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5" name="正方形/長方形 174"/>
          <p:cNvSpPr/>
          <p:nvPr/>
        </p:nvSpPr>
        <p:spPr>
          <a:xfrm>
            <a:off x="502920" y="8788399"/>
            <a:ext cx="3566160" cy="1745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正方形/長方形 176"/>
          <p:cNvSpPr/>
          <p:nvPr/>
        </p:nvSpPr>
        <p:spPr>
          <a:xfrm>
            <a:off x="502920" y="7018317"/>
            <a:ext cx="3566160" cy="1617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4400" dirty="0" smtClean="0"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pic>
        <p:nvPicPr>
          <p:cNvPr id="112" name="図 111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72" y="3260978"/>
            <a:ext cx="381000" cy="381000"/>
          </a:xfrm>
          <a:prstGeom prst="rect">
            <a:avLst/>
          </a:prstGeom>
        </p:spPr>
      </p:pic>
      <p:pic>
        <p:nvPicPr>
          <p:cNvPr id="114" name="図 1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467" y="6859598"/>
            <a:ext cx="381000" cy="381000"/>
          </a:xfrm>
          <a:prstGeom prst="rect">
            <a:avLst/>
          </a:prstGeom>
        </p:spPr>
      </p:pic>
      <p:pic>
        <p:nvPicPr>
          <p:cNvPr id="115" name="図 1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387" y="676893"/>
            <a:ext cx="474864" cy="474864"/>
          </a:xfrm>
          <a:prstGeom prst="rect">
            <a:avLst/>
          </a:prstGeom>
        </p:spPr>
      </p:pic>
      <p:sp>
        <p:nvSpPr>
          <p:cNvPr id="116" name="正方形/長方形 115"/>
          <p:cNvSpPr/>
          <p:nvPr/>
        </p:nvSpPr>
        <p:spPr>
          <a:xfrm>
            <a:off x="4561264" y="730696"/>
            <a:ext cx="2765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ja-JP" altLang="en-US" sz="1800" b="1" kern="0" dirty="0" smtClean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施設長</a:t>
            </a:r>
            <a:r>
              <a:rPr lang="en-US" altLang="ja-JP" sz="1800" b="1" kern="0" dirty="0" err="1" smtClean="0">
                <a:solidFill>
                  <a:srgbClr val="0070C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からのメッセージ</a:t>
            </a:r>
            <a:endParaRPr lang="ja-JP" altLang="ja-JP" sz="1800" b="1" kern="0" dirty="0">
              <a:solidFill>
                <a:srgbClr val="0070C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17" name="正方形/長方形 116"/>
          <p:cNvSpPr/>
          <p:nvPr/>
        </p:nvSpPr>
        <p:spPr>
          <a:xfrm>
            <a:off x="4346370" y="1136403"/>
            <a:ext cx="2778825" cy="1900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900" dirty="0" smtClean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1050" dirty="0" smtClean="0">
                <a:latin typeface="+mn-ea"/>
                <a:cs typeface="Times New Roman" panose="02020603050405020304" pitchFamily="18" charset="0"/>
              </a:rPr>
              <a:t>　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梅雨の季節に入ります。　利用されるみなさんは、体調に合わせて、無理のないようにお願いいたします。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また、心が敏感になられている方もいらっしゃいます。みんなが、思いやりをもって、心なごむ場所にいたしましょう。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　施設長　　　志奥浩二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endParaRPr lang="ja-JP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985651" y="3200775"/>
            <a:ext cx="31369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栄養ボランティア</a:t>
            </a:r>
            <a:r>
              <a:rPr lang="ja-JP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交流会で</a:t>
            </a:r>
            <a:r>
              <a:rPr lang="ja-JP" alt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美しい歌声披露</a:t>
            </a:r>
            <a:endParaRPr lang="en-US" altLang="ja-JP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653142" y="4977620"/>
            <a:ext cx="3336967" cy="2218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112010" algn="l"/>
              </a:tabLst>
            </a:pPr>
            <a:r>
              <a:rPr lang="en-US" altLang="ja-JP" sz="9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 </a:t>
            </a:r>
            <a:endParaRPr lang="ja-JP" altLang="ja-JP" sz="9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endParaRPr lang="ja-JP" altLang="ja-JP" sz="9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平成</a:t>
            </a:r>
            <a:r>
              <a:rPr lang="en-US" altLang="ja-JP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27</a:t>
            </a:r>
            <a:r>
              <a:rPr lang="ja-JP" altLang="en-US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r>
              <a:rPr lang="ja-JP" altLang="en-US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日に　相談支援事業所さんらいずを開所いたし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5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12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日保健センターで、栄養ボランティア交流会が開かれました。太陽の会作業所は、この日のために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『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花はさく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』</a:t>
            </a:r>
            <a:r>
              <a:rPr lang="ja-JP" altLang="en-US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を毎朝練習し、一生懸命歌いました。　おいしいランチもいただき、楽しい時間を過ごしました。</a:t>
            </a:r>
            <a:endParaRPr lang="en-US" altLang="ja-JP" sz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200" dirty="0" smtClean="0">
                <a:latin typeface="+mn-ea"/>
                <a:cs typeface="Times New Roman" panose="02020603050405020304" pitchFamily="18" charset="0"/>
              </a:rPr>
              <a:t>　</a:t>
            </a:r>
            <a:endParaRPr lang="en-US" altLang="ja-JP" sz="1200" dirty="0" smtClean="0">
              <a:latin typeface="+mn-ea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endParaRPr lang="ja-JP" altLang="ja-JP" sz="9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4286992" y="3184448"/>
            <a:ext cx="2885704" cy="2310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～支援の主役は当事者～</a:t>
            </a:r>
            <a:endParaRPr lang="en-US" altLang="ja-JP" sz="9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900" dirty="0" smtClean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29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日グランフロント大阪にて、自閉症スペクトラム症の視覚を体験できるシュミレーターを体験してきました。</a:t>
            </a:r>
            <a:endParaRPr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環境の刺激が大きいと、コントラストが強調されたり、無彩色になったり、砂嵐のようなノイズが入ったりして、とても見ずらく、刺激が強くて耐えられませんでした。</a:t>
            </a:r>
            <a:endParaRPr lang="en-US" altLang="ja-JP" sz="105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ja-JP" altLang="ja-JP" sz="9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3" name="正方形/長方形 122"/>
          <p:cNvSpPr/>
          <p:nvPr/>
        </p:nvSpPr>
        <p:spPr>
          <a:xfrm>
            <a:off x="1282535" y="6868551"/>
            <a:ext cx="179235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 smtClean="0">
                <a:solidFill>
                  <a:schemeClr val="accent5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lang="ja-JP" altLang="en-US" sz="1600" b="1" dirty="0" smtClean="0">
                <a:solidFill>
                  <a:schemeClr val="accent5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月の得々市出店</a:t>
            </a:r>
            <a:endParaRPr lang="ja-JP" altLang="en-US" sz="1600" b="1" dirty="0">
              <a:solidFill>
                <a:schemeClr val="accent5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581894" y="7208318"/>
            <a:ext cx="2434439" cy="1656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5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5</a:t>
            </a: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日の得々市の出店は、おかげさまで盛況のうちに終えることが、できました。参加してくださったみなさん、ありがとうございました。</a:t>
            </a:r>
            <a:r>
              <a:rPr lang="en-US" altLang="ja-JP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6</a:t>
            </a: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月もよろしくお願いいたします。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支援員　折橋裕美</a:t>
            </a:r>
            <a:endParaRPr lang="en-US" altLang="ja-JP" sz="105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9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よろしくお願いいたします。</a:t>
            </a:r>
            <a:endParaRPr lang="en-US" altLang="ja-JP" sz="9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endParaRPr lang="ja-JP" altLang="ja-JP" sz="900" dirty="0">
              <a:solidFill>
                <a:schemeClr val="bg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4858146" y="2922810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自閉症スペクトラム症</a:t>
            </a:r>
            <a:endParaRPr lang="en-US" altLang="ja-JP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の視覚世界を体験</a:t>
            </a:r>
            <a:endParaRPr lang="ja-JP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21" name="図 1920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490" y="2963598"/>
            <a:ext cx="381000" cy="381000"/>
          </a:xfrm>
          <a:prstGeom prst="rect">
            <a:avLst/>
          </a:prstGeom>
        </p:spPr>
      </p:pic>
      <p:sp>
        <p:nvSpPr>
          <p:cNvPr id="1922" name="正方形/長方形 1921"/>
          <p:cNvSpPr/>
          <p:nvPr/>
        </p:nvSpPr>
        <p:spPr>
          <a:xfrm>
            <a:off x="4786134" y="6907101"/>
            <a:ext cx="24416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b="1" dirty="0" smtClean="0"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看板が新しくなりました</a:t>
            </a:r>
            <a:endParaRPr lang="ja-JP" altLang="en-US" sz="1600" b="1" dirty="0">
              <a:solidFill>
                <a:srgbClr val="C0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27" name="正方形/長方形 1926"/>
          <p:cNvSpPr/>
          <p:nvPr/>
        </p:nvSpPr>
        <p:spPr>
          <a:xfrm>
            <a:off x="1047022" y="8708563"/>
            <a:ext cx="12105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b="1" dirty="0" smtClean="0">
                <a:solidFill>
                  <a:srgbClr val="00B05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６月の行事</a:t>
            </a:r>
            <a:endParaRPr lang="ja-JP" altLang="en-US" sz="1600" b="1" dirty="0">
              <a:solidFill>
                <a:srgbClr val="00B05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28" name="図 19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99" y="8670367"/>
            <a:ext cx="381000" cy="381000"/>
          </a:xfrm>
          <a:prstGeom prst="rect">
            <a:avLst/>
          </a:prstGeom>
        </p:spPr>
      </p:pic>
      <p:sp>
        <p:nvSpPr>
          <p:cNvPr id="1929" name="正方形/長方形 1928"/>
          <p:cNvSpPr/>
          <p:nvPr/>
        </p:nvSpPr>
        <p:spPr>
          <a:xfrm>
            <a:off x="588199" y="9034110"/>
            <a:ext cx="346900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太陽の会総会　　　　　　　　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日（月）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得々市出店　　　　　　　　　６月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7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日（日）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0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サンサン交流館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掃除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100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00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６月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９日～６月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13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</a:t>
            </a:r>
            <a:endParaRPr lang="ja-JP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　６月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日～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7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給食デイ　　　　　　　　　　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4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日、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１日、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18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日、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25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　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卓球練習　　　　　　　　　　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日、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日、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17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日、</a:t>
            </a:r>
            <a:r>
              <a: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24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日　　　　　　　　　　　</a:t>
            </a:r>
            <a:endParaRPr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　　　</a:t>
            </a:r>
            <a:endParaRPr lang="ja-JP" altLang="ja-JP" sz="1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932" name="表 193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22068086"/>
              </p:ext>
            </p:extLst>
          </p:nvPr>
        </p:nvGraphicFramePr>
        <p:xfrm>
          <a:off x="4212867" y="8551734"/>
          <a:ext cx="2964315" cy="172339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13512"/>
                <a:gridCol w="344312"/>
                <a:gridCol w="428912"/>
                <a:gridCol w="428912"/>
                <a:gridCol w="428912"/>
                <a:gridCol w="428912"/>
                <a:gridCol w="390843"/>
              </a:tblGrid>
              <a:tr h="254555">
                <a:tc gridSpan="7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spc="300" dirty="0" smtClean="0">
                          <a:solidFill>
                            <a:schemeClr val="bg2">
                              <a:lumMod val="90000"/>
                            </a:schemeClr>
                          </a:solidFill>
                          <a:latin typeface="Goudy Old Style" panose="02020502050305020303" pitchFamily="18" charset="0"/>
                          <a:ea typeface="メイリオ" panose="020B0604030504040204" pitchFamily="50" charset="-128"/>
                          <a:cs typeface="Andalus" panose="02020603050405020304" pitchFamily="18" charset="-78"/>
                        </a:rPr>
                        <a:t>６月</a:t>
                      </a:r>
                      <a:endParaRPr kumimoji="1" lang="ja-JP" altLang="en-US" sz="1100" b="1" spc="300" dirty="0">
                        <a:solidFill>
                          <a:schemeClr val="bg2">
                            <a:lumMod val="90000"/>
                          </a:schemeClr>
                        </a:solidFill>
                        <a:latin typeface="Goudy Old Style" panose="02020502050305020303" pitchFamily="18" charset="0"/>
                        <a:ea typeface="メイリオ" panose="020B0604030504040204" pitchFamily="50" charset="-128"/>
                        <a:cs typeface="Andalus" panose="02020603050405020304" pitchFamily="18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rgbClr val="00B0F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</a:tr>
              <a:tr h="28568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solidFill>
                            <a:srgbClr val="FC043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</a:t>
                      </a:r>
                      <a:endParaRPr kumimoji="1" lang="ja-JP" altLang="en-US" sz="800" b="0" dirty="0">
                        <a:solidFill>
                          <a:srgbClr val="FC043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M</a:t>
                      </a:r>
                      <a:endParaRPr kumimoji="1" lang="ja-JP" altLang="en-US" sz="8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</a:t>
                      </a:r>
                      <a:endParaRPr kumimoji="1" lang="ja-JP" altLang="en-US" sz="8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</a:t>
                      </a:r>
                      <a:endParaRPr kumimoji="1" lang="ja-JP" altLang="en-US" sz="8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</a:t>
                      </a:r>
                      <a:endParaRPr kumimoji="1" lang="ja-JP" altLang="en-US" sz="8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</a:t>
                      </a:r>
                      <a:endParaRPr kumimoji="1" lang="ja-JP" altLang="en-US" sz="8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solidFill>
                            <a:srgbClr val="00B0F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S</a:t>
                      </a:r>
                      <a:endParaRPr kumimoji="1" lang="ja-JP" altLang="en-US" sz="800" b="0" dirty="0">
                        <a:solidFill>
                          <a:srgbClr val="00B0F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</a:tr>
              <a:tr h="226388">
                <a:tc>
                  <a:txBody>
                    <a:bodyPr/>
                    <a:lstStyle/>
                    <a:p>
                      <a:pPr algn="ctr"/>
                      <a:endParaRPr kumimoji="1" lang="en-US" altLang="ja-JP" sz="800" dirty="0" smtClean="0">
                        <a:solidFill>
                          <a:srgbClr val="FC043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</a:t>
                      </a:r>
                      <a:endParaRPr kumimoji="1" lang="ja-JP" altLang="en-US" sz="8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</a:tr>
              <a:tr h="2263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solidFill>
                            <a:srgbClr val="FC043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７</a:t>
                      </a:r>
                      <a:endParaRPr kumimoji="1" lang="ja-JP" altLang="en-US" sz="800" dirty="0">
                        <a:solidFill>
                          <a:srgbClr val="FC043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８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</a:t>
                      </a:r>
                      <a:endParaRPr kumimoji="1" lang="ja-JP" altLang="en-US" sz="8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</a:tr>
              <a:tr h="2263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C043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</a:t>
                      </a:r>
                      <a:endParaRPr kumimoji="1" lang="ja-JP" altLang="en-US" sz="800" dirty="0">
                        <a:solidFill>
                          <a:srgbClr val="FC043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17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C043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endParaRPr kumimoji="1" lang="ja-JP" altLang="en-US" sz="800" dirty="0">
                        <a:solidFill>
                          <a:srgbClr val="FC043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</a:tr>
              <a:tr h="27086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C043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</a:t>
                      </a:r>
                      <a:endParaRPr kumimoji="1" lang="ja-JP" altLang="en-US" sz="800" dirty="0">
                        <a:solidFill>
                          <a:srgbClr val="FC043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22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24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25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26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C043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</a:t>
                      </a:r>
                      <a:endParaRPr kumimoji="1" lang="ja-JP" altLang="en-US" sz="800" dirty="0">
                        <a:solidFill>
                          <a:srgbClr val="FC043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</a:tr>
              <a:tr h="22638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solidFill>
                            <a:srgbClr val="FC0439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28</a:t>
                      </a:r>
                      <a:endParaRPr kumimoji="1" lang="ja-JP" altLang="en-US" sz="800" dirty="0">
                        <a:solidFill>
                          <a:srgbClr val="FC043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29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rgbClr val="FC0439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30" name="図 29" descr="taiyou_100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096987" y="6690126"/>
            <a:ext cx="700643" cy="700643"/>
          </a:xfrm>
          <a:prstGeom prst="rect">
            <a:avLst/>
          </a:prstGeom>
        </p:spPr>
      </p:pic>
      <p:sp>
        <p:nvSpPr>
          <p:cNvPr id="32" name="角丸四角形 31"/>
          <p:cNvSpPr/>
          <p:nvPr/>
        </p:nvSpPr>
        <p:spPr>
          <a:xfrm>
            <a:off x="451263" y="2909454"/>
            <a:ext cx="3610097" cy="3657601"/>
          </a:xfrm>
          <a:prstGeom prst="roundRect">
            <a:avLst/>
          </a:prstGeom>
          <a:noFill/>
          <a:ln w="31750" cmpd="sng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角丸四角形 32"/>
          <p:cNvSpPr/>
          <p:nvPr/>
        </p:nvSpPr>
        <p:spPr>
          <a:xfrm>
            <a:off x="4191989" y="2671949"/>
            <a:ext cx="3170712" cy="395448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4168240" y="581891"/>
            <a:ext cx="3123210" cy="198317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439387" y="6697683"/>
            <a:ext cx="3586348" cy="180504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角丸四角形 35"/>
          <p:cNvSpPr/>
          <p:nvPr/>
        </p:nvSpPr>
        <p:spPr>
          <a:xfrm>
            <a:off x="451262" y="8609610"/>
            <a:ext cx="3657600" cy="1900051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619501" y="10307783"/>
            <a:ext cx="11637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/>
              <a:t>＊黒文字が開所日</a:t>
            </a:r>
            <a:endParaRPr kumimoji="1" lang="ja-JP" altLang="en-US" sz="9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39492" y="7457704"/>
            <a:ext cx="3016332" cy="141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国道</a:t>
            </a:r>
            <a:r>
              <a:rPr kumimoji="1" lang="en-US" altLang="ja-JP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313</a:t>
            </a:r>
            <a:r>
              <a:rPr kumimoji="1"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を車で走っていると、</a:t>
            </a:r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見えてくるのが、井原市太陽の会作業所と</a:t>
            </a:r>
            <a:r>
              <a:rPr kumimoji="1"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相談支援事業所</a:t>
            </a:r>
            <a:endParaRPr kumimoji="1"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sz="1100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さんら</a:t>
            </a:r>
            <a:r>
              <a:rPr kumimoji="1"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いずの看板です。</a:t>
            </a:r>
            <a:endParaRPr kumimoji="1"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1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今までのものと比べて、格段に大きくて目立ちます♪</a:t>
            </a:r>
            <a:endParaRPr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kumimoji="1" lang="en-US" altLang="ja-JP" sz="11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kumimoji="1" lang="ja-JP" altLang="en-US" dirty="0"/>
          </a:p>
        </p:txBody>
      </p:sp>
      <p:pic>
        <p:nvPicPr>
          <p:cNvPr id="40" name="図 39" descr="Img_2721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26415" y="4999511"/>
            <a:ext cx="1473925" cy="1126867"/>
          </a:xfrm>
          <a:prstGeom prst="rect">
            <a:avLst/>
          </a:prstGeom>
        </p:spPr>
      </p:pic>
      <p:pic>
        <p:nvPicPr>
          <p:cNvPr id="43" name="図 42" descr="kanban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142245" y="6828310"/>
            <a:ext cx="989790" cy="1935677"/>
          </a:xfrm>
          <a:prstGeom prst="rect">
            <a:avLst/>
          </a:prstGeom>
        </p:spPr>
      </p:pic>
      <p:pic>
        <p:nvPicPr>
          <p:cNvPr id="39" name="図 38" descr="P1060869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961902" y="3974102"/>
            <a:ext cx="2458191" cy="1499982"/>
          </a:xfrm>
          <a:prstGeom prst="rect">
            <a:avLst/>
          </a:prstGeom>
        </p:spPr>
      </p:pic>
      <p:sp>
        <p:nvSpPr>
          <p:cNvPr id="41" name="テキスト ボックス 40"/>
          <p:cNvSpPr txBox="1"/>
          <p:nvPr/>
        </p:nvSpPr>
        <p:spPr>
          <a:xfrm>
            <a:off x="4310743" y="5011389"/>
            <a:ext cx="1294412" cy="16449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300"/>
              </a:lnSpc>
              <a:spcAft>
                <a:spcPts val="600"/>
              </a:spcAft>
              <a:tabLst>
                <a:tab pos="2112010" algn="l"/>
              </a:tabLst>
            </a:pP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自閉症の方が、にぎやかな場所や緊張するような初めての場所に行くと、不安になられるのが身にしみてわかりました。</a:t>
            </a: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213268" y="6222670"/>
            <a:ext cx="193514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相談支援専門員　砂田千恵子</a:t>
            </a:r>
            <a:endParaRPr kumimoji="1" lang="ja-JP" altLang="en-US" sz="105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01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.pptx" id="{41145A0A-AC35-4CBB-BA15-988D2B489A65}" vid="{AE624DFA-E019-4630-B9E4-129D9266245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1337</TotalTime>
  <Words>161</Words>
  <Application>Microsoft Office PowerPoint</Application>
  <PresentationFormat>ユーザー設定</PresentationFormat>
  <Paragraphs>79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takasuka</dc:creator>
  <cp:lastModifiedBy>sunrise</cp:lastModifiedBy>
  <cp:revision>128</cp:revision>
  <cp:lastPrinted>2013-08-19T05:27:03Z</cp:lastPrinted>
  <dcterms:created xsi:type="dcterms:W3CDTF">2013-08-08T01:25:55Z</dcterms:created>
  <dcterms:modified xsi:type="dcterms:W3CDTF">2015-05-26T04:43:55Z</dcterms:modified>
</cp:coreProperties>
</file>