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03" initials="s" lastIdx="1" clrIdx="0">
    <p:extLst>
      <p:ext uri="{19B8F6BF-5375-455C-9EA6-DF929625EA0E}">
        <p15:presenceInfo xmlns:p15="http://schemas.microsoft.com/office/powerpoint/2012/main" userId="s0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31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410139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29730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26981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75911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6861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152796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77398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135143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307168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76893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F02704-70BF-49C2-8257-78401A3B279A}" type="datetimeFigureOut">
              <a:rPr kumimoji="1" lang="ja-JP" altLang="en-US" smtClean="0"/>
              <a:t>2023/6/13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223760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AF02704-70BF-49C2-8257-78401A3B279A}" type="datetimeFigureOut">
              <a:rPr kumimoji="1" lang="ja-JP" altLang="en-US" smtClean="0"/>
              <a:t>2023/6/13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8DF9CB1-BBDF-4B51-9EBF-B653F8621760}" type="slidenum">
              <a:rPr kumimoji="1" lang="ja-JP" altLang="en-US" smtClean="0"/>
              <a:t>‹#›</a:t>
            </a:fld>
            <a:endParaRPr kumimoji="1" lang="ja-JP" altLang="en-US"/>
          </a:p>
        </p:txBody>
      </p:sp>
    </p:spTree>
    <p:extLst>
      <p:ext uri="{BB962C8B-B14F-4D97-AF65-F5344CB8AC3E}">
        <p14:creationId xmlns:p14="http://schemas.microsoft.com/office/powerpoint/2010/main" val="406953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24394" y="1570364"/>
            <a:ext cx="6594930" cy="2043534"/>
          </a:xfrm>
        </p:spPr>
        <p:txBody>
          <a:bodyPr>
            <a:normAutofit/>
          </a:bodyPr>
          <a:lstStyle/>
          <a:p>
            <a:pPr algn="l">
              <a:lnSpc>
                <a:spcPct val="100000"/>
              </a:lnSpc>
              <a:spcBef>
                <a:spcPts val="0"/>
              </a:spcBef>
            </a:pPr>
            <a:r>
              <a:rPr kumimoji="1" lang="ja-JP" altLang="en-US" sz="1400" dirty="0"/>
              <a:t>  </a:t>
            </a:r>
            <a:r>
              <a:rPr kumimoji="1" lang="ja-JP" altLang="en-US" sz="1400" dirty="0">
                <a:latin typeface="HG丸ｺﾞｼｯｸM-PRO" panose="020F0600000000000000" pitchFamily="50" charset="-128"/>
                <a:ea typeface="HG丸ｺﾞｼｯｸM-PRO" panose="020F0600000000000000" pitchFamily="50" charset="-128"/>
              </a:rPr>
              <a:t>当法人は</a:t>
            </a:r>
            <a:r>
              <a:rPr lang="ja-JP" altLang="en-US" sz="1400" dirty="0">
                <a:latin typeface="HG丸ｺﾞｼｯｸM-PRO" panose="020F0600000000000000" pitchFamily="50" charset="-128"/>
                <a:ea typeface="HG丸ｺﾞｼｯｸM-PRO" panose="020F0600000000000000" pitchFamily="50" charset="-128"/>
              </a:rPr>
              <a:t>、高齢者・障がい者・子どもなどを含む地域住民に対して、ニーズにあった介護・生きがい作り・子育て・体験学習などの支援を行い、地域特性に即した事業展開により、公益の増進に寄与することを目的としています。</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00000"/>
              </a:lnSpc>
              <a:spcBef>
                <a:spcPts val="0"/>
              </a:spcBef>
            </a:pPr>
            <a:r>
              <a:rPr lang="ja-JP" altLang="en-US" sz="1400" dirty="0">
                <a:latin typeface="HG丸ｺﾞｼｯｸM-PRO" panose="020F0600000000000000" pitchFamily="50" charset="-128"/>
                <a:ea typeface="HG丸ｺﾞｼｯｸM-PRO" panose="020F0600000000000000" pitchFamily="50" charset="-128"/>
              </a:rPr>
              <a:t>認定</a:t>
            </a:r>
            <a:r>
              <a:rPr lang="en-US" altLang="ja-JP" sz="1400" dirty="0">
                <a:latin typeface="HG丸ｺﾞｼｯｸM-PRO" panose="020F0600000000000000" pitchFamily="50" charset="-128"/>
                <a:ea typeface="HG丸ｺﾞｼｯｸM-PRO" panose="020F0600000000000000" pitchFamily="50" charset="-128"/>
              </a:rPr>
              <a:t>NPO</a:t>
            </a:r>
            <a:r>
              <a:rPr lang="ja-JP" altLang="en-US" sz="1400" dirty="0">
                <a:latin typeface="HG丸ｺﾞｼｯｸM-PRO" panose="020F0600000000000000" pitchFamily="50" charset="-128"/>
                <a:ea typeface="HG丸ｺﾞｼｯｸM-PRO" panose="020F0600000000000000" pitchFamily="50" charset="-128"/>
              </a:rPr>
              <a:t>法人の更新を令和３年９月にいたしました。　　　　　　　　　　　　　　　　　　　　　　　　　　　　　これからも応援のほどよろしくお願いいたします。</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00000"/>
              </a:lnSpc>
              <a:spcBef>
                <a:spcPts val="0"/>
              </a:spcBef>
            </a:pPr>
            <a:r>
              <a:rPr lang="ja-JP" altLang="en-US" sz="1400" dirty="0">
                <a:latin typeface="HG丸ｺﾞｼｯｸM-PRO" panose="020F0600000000000000" pitchFamily="50" charset="-128"/>
                <a:ea typeface="HG丸ｺﾞｼｯｸM-PRO" panose="020F0600000000000000" pitchFamily="50" charset="-128"/>
              </a:rPr>
              <a:t>皆様からお預かりしました会費は、子育て支援・地域ブランド品の開発・耕作放棄地の再生など地域に根差した活動の原動力となっております。</a:t>
            </a:r>
            <a:endParaRPr lang="en-US" altLang="ja-JP" sz="1400" dirty="0">
              <a:latin typeface="HG丸ｺﾞｼｯｸM-PRO" panose="020F0600000000000000" pitchFamily="50" charset="-128"/>
              <a:ea typeface="HG丸ｺﾞｼｯｸM-PRO" panose="020F0600000000000000" pitchFamily="50" charset="-128"/>
            </a:endParaRPr>
          </a:p>
          <a:p>
            <a:pPr algn="l">
              <a:lnSpc>
                <a:spcPct val="100000"/>
              </a:lnSpc>
              <a:spcBef>
                <a:spcPts val="0"/>
              </a:spcBef>
            </a:pPr>
            <a:r>
              <a:rPr lang="ja-JP" altLang="en-US" sz="1400" dirty="0">
                <a:latin typeface="HG丸ｺﾞｼｯｸM-PRO" panose="020F0600000000000000" pitchFamily="50" charset="-128"/>
                <a:ea typeface="HG丸ｺﾞｼｯｸM-PRO" panose="020F0600000000000000" pitchFamily="50" charset="-128"/>
              </a:rPr>
              <a:t>現在つどいサポーターの方には、ご継続とともにご家族様・ご友人様のご紹介をぜひともお願いいたします。</a:t>
            </a:r>
            <a:endParaRPr lang="en-US" altLang="ja-JP" sz="1400" dirty="0">
              <a:latin typeface="HG丸ｺﾞｼｯｸM-PRO" panose="020F0600000000000000" pitchFamily="50" charset="-128"/>
              <a:ea typeface="HG丸ｺﾞｼｯｸM-PRO" panose="020F0600000000000000" pitchFamily="50" charset="-128"/>
            </a:endParaRPr>
          </a:p>
          <a:p>
            <a:endParaRPr kumimoji="1" lang="en-US" altLang="ja-JP" dirty="0"/>
          </a:p>
        </p:txBody>
      </p:sp>
      <p:sp>
        <p:nvSpPr>
          <p:cNvPr id="4" name="テキスト ボックス 3"/>
          <p:cNvSpPr txBox="1"/>
          <p:nvPr/>
        </p:nvSpPr>
        <p:spPr>
          <a:xfrm>
            <a:off x="1067354" y="3613898"/>
            <a:ext cx="5115503" cy="1323439"/>
          </a:xfrm>
          <a:prstGeom prst="rect">
            <a:avLst/>
          </a:prstGeom>
          <a:noFill/>
        </p:spPr>
        <p:txBody>
          <a:bodyPr wrap="square" rtlCol="0">
            <a:spAutoFit/>
          </a:bodyPr>
          <a:lstStyle/>
          <a:p>
            <a:r>
              <a:rPr kumimoji="1" lang="ja-JP" altLang="en-US" sz="2000" b="1" dirty="0">
                <a:latin typeface="HG丸ｺﾞｼｯｸM-PRO" panose="020F0600000000000000" pitchFamily="50" charset="-128"/>
                <a:ea typeface="HG丸ｺﾞｼｯｸM-PRO" panose="020F0600000000000000" pitchFamily="50" charset="-128"/>
              </a:rPr>
              <a:t>年会費</a:t>
            </a:r>
            <a:endParaRPr kumimoji="1" lang="en-US" altLang="ja-JP" sz="2000" b="1"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☆サポーター（賛助会員）　</a:t>
            </a:r>
            <a:endParaRPr lang="en-US" altLang="ja-JP" sz="2000" dirty="0">
              <a:latin typeface="HG丸ｺﾞｼｯｸM-PRO" panose="020F0600000000000000" pitchFamily="50" charset="-128"/>
              <a:ea typeface="HG丸ｺﾞｼｯｸM-PRO" panose="020F0600000000000000" pitchFamily="50" charset="-128"/>
            </a:endParaRPr>
          </a:p>
          <a:p>
            <a:r>
              <a:rPr kumimoji="1" lang="ja-JP" altLang="en-US" sz="2000" dirty="0">
                <a:latin typeface="HG丸ｺﾞｼｯｸM-PRO" panose="020F0600000000000000" pitchFamily="50" charset="-128"/>
                <a:ea typeface="HG丸ｺﾞｼｯｸM-PRO" panose="020F0600000000000000" pitchFamily="50" charset="-128"/>
              </a:rPr>
              <a:t>　　個人会員： </a:t>
            </a:r>
            <a:r>
              <a:rPr kumimoji="1" lang="en-US" altLang="ja-JP" sz="2000" dirty="0">
                <a:latin typeface="HG丸ｺﾞｼｯｸM-PRO" panose="020F0600000000000000" pitchFamily="50" charset="-128"/>
                <a:ea typeface="HG丸ｺﾞｼｯｸM-PRO" panose="020F0600000000000000" pitchFamily="50" charset="-128"/>
              </a:rPr>
              <a:t>3,000</a:t>
            </a:r>
            <a:r>
              <a:rPr kumimoji="1" lang="ja-JP" altLang="en-US" sz="2000" dirty="0">
                <a:latin typeface="HG丸ｺﾞｼｯｸM-PRO" panose="020F0600000000000000" pitchFamily="50" charset="-128"/>
                <a:ea typeface="HG丸ｺﾞｼｯｸM-PRO" panose="020F0600000000000000" pitchFamily="50" charset="-128"/>
              </a:rPr>
              <a:t>円以上</a:t>
            </a:r>
            <a:endParaRPr kumimoji="1"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税的優遇措置を受けることができます</a:t>
            </a:r>
            <a:endParaRPr lang="en-US" altLang="ja-JP" sz="1400" dirty="0">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9724" y="252044"/>
            <a:ext cx="819600" cy="1079472"/>
          </a:xfrm>
          <a:prstGeom prst="rect">
            <a:avLst/>
          </a:prstGeom>
        </p:spPr>
      </p:pic>
      <p:sp>
        <p:nvSpPr>
          <p:cNvPr id="12" name="テキスト ボックス 11"/>
          <p:cNvSpPr txBox="1"/>
          <p:nvPr/>
        </p:nvSpPr>
        <p:spPr>
          <a:xfrm>
            <a:off x="1837768" y="5015998"/>
            <a:ext cx="4811471" cy="523220"/>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お問合せ先：認定特定非営利活動法人つどい事務局</a:t>
            </a:r>
            <a:endParaRPr kumimoji="1"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TEL0749</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57</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6777</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FAX0749</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57</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6786</a:t>
            </a:r>
            <a:endParaRPr kumimoji="1"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238640860"/>
              </p:ext>
            </p:extLst>
          </p:nvPr>
        </p:nvGraphicFramePr>
        <p:xfrm>
          <a:off x="768569" y="6675713"/>
          <a:ext cx="5525770" cy="1503045"/>
        </p:xfrm>
        <a:graphic>
          <a:graphicData uri="http://schemas.openxmlformats.org/drawingml/2006/table">
            <a:tbl>
              <a:tblPr firstRow="1" firstCol="1" bandRow="1"/>
              <a:tblGrid>
                <a:gridCol w="11049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052195">
                  <a:extLst>
                    <a:ext uri="{9D8B030D-6E8A-4147-A177-3AD203B41FA5}">
                      <a16:colId xmlns:a16="http://schemas.microsoft.com/office/drawing/2014/main" val="20003"/>
                    </a:ext>
                  </a:extLst>
                </a:gridCol>
              </a:tblGrid>
              <a:tr h="157480">
                <a:tc>
                  <a:txBody>
                    <a:bodyPr/>
                    <a:lstStyle/>
                    <a:p>
                      <a:pPr algn="dist">
                        <a:spcAft>
                          <a:spcPts val="0"/>
                        </a:spcAft>
                      </a:pPr>
                      <a:r>
                        <a:rPr lang="ja-JP" sz="800" kern="100" dirty="0">
                          <a:effectLst/>
                          <a:latin typeface="Century" panose="02040604050505020304" pitchFamily="18" charset="0"/>
                          <a:ea typeface="ＭＳ 明朝" panose="02020609040205080304" pitchFamily="17" charset="-128"/>
                          <a:cs typeface="Times New Roman" panose="02020603050405020304" pitchFamily="18" charset="0"/>
                        </a:rPr>
                        <a:t>ふりがな</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gridSpan="3">
                  <a:txBody>
                    <a:bodyPr/>
                    <a:lstStyle/>
                    <a:p>
                      <a:pPr algn="ctr">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8605">
                <a:tc>
                  <a:txBody>
                    <a:bodyPr/>
                    <a:lstStyle/>
                    <a:p>
                      <a:pPr algn="di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氏名</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05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68605">
                <a:tc>
                  <a:txBody>
                    <a:bodyPr/>
                    <a:lstStyle/>
                    <a:p>
                      <a:pPr algn="di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住所</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68605">
                <a:tc>
                  <a:txBody>
                    <a:bodyPr/>
                    <a:lstStyle/>
                    <a:p>
                      <a:pPr algn="di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電話番号</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68605">
                <a:tc>
                  <a:txBody>
                    <a:bodyPr/>
                    <a:lstStyle/>
                    <a:p>
                      <a:pPr algn="di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メールアドレス</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b="1"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68605">
                <a:tc>
                  <a:txBody>
                    <a:bodyPr/>
                    <a:lstStyle/>
                    <a:p>
                      <a:pPr algn="di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会員口数</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a:t>
                      </a:r>
                      <a:r>
                        <a:rPr lang="ja-JP" sz="1050" b="1" kern="100">
                          <a:effectLst/>
                          <a:latin typeface="Century" panose="02040604050505020304" pitchFamily="18" charset="0"/>
                          <a:ea typeface="ＭＳ 明朝" panose="02020609040205080304" pitchFamily="17" charset="-128"/>
                          <a:cs typeface="Times New Roman" panose="02020603050405020304" pitchFamily="18" charset="0"/>
                        </a:rPr>
                        <a:t>口</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dist">
                        <a:spcAft>
                          <a:spcPts val="0"/>
                        </a:spcAft>
                      </a:pP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領 収 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rPr>
                        <a:t>必要 ・ 不要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5"/>
                  </a:ext>
                </a:extLst>
              </a:tr>
            </a:tbl>
          </a:graphicData>
        </a:graphic>
      </p:graphicFrame>
      <p:sp>
        <p:nvSpPr>
          <p:cNvPr id="18" name="Rectangle 2"/>
          <p:cNvSpPr>
            <a:spLocks noChangeArrowheads="1"/>
          </p:cNvSpPr>
          <p:nvPr/>
        </p:nvSpPr>
        <p:spPr bwMode="auto">
          <a:xfrm>
            <a:off x="1021104" y="5935206"/>
            <a:ext cx="481579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63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6388"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つどいサポーター申込書</a:t>
            </a:r>
            <a:endParaRPr kumimoji="0" lang="ja-JP" altLang="ja-JP" sz="6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29046" y="5550749"/>
            <a:ext cx="6408057" cy="307777"/>
          </a:xfrm>
          <a:prstGeom prst="rect">
            <a:avLst/>
          </a:prstGeom>
          <a:noFill/>
        </p:spPr>
        <p:txBody>
          <a:bodyPr wrap="square" rtlCol="0">
            <a:spAutoFit/>
          </a:bodyPr>
          <a:lstStyle/>
          <a:p>
            <a:r>
              <a:rPr lang="en-US" altLang="ja-JP" sz="1400" b="1" dirty="0"/>
              <a:t>-------------------------------------------</a:t>
            </a:r>
            <a:r>
              <a:rPr lang="ja-JP" altLang="ja-JP" sz="1400" b="1" dirty="0"/>
              <a:t>キ</a:t>
            </a:r>
            <a:r>
              <a:rPr lang="en-US" altLang="ja-JP" sz="1400" b="1" dirty="0"/>
              <a:t>--</a:t>
            </a:r>
            <a:r>
              <a:rPr lang="ja-JP" altLang="ja-JP" sz="1400" b="1" dirty="0"/>
              <a:t>リ</a:t>
            </a:r>
            <a:r>
              <a:rPr lang="en-US" altLang="ja-JP" sz="1400" b="1" dirty="0"/>
              <a:t>--</a:t>
            </a:r>
            <a:r>
              <a:rPr lang="ja-JP" altLang="ja-JP" sz="1400" b="1" dirty="0"/>
              <a:t>ト</a:t>
            </a:r>
            <a:r>
              <a:rPr lang="en-US" altLang="ja-JP" sz="1400" b="1" dirty="0"/>
              <a:t>--</a:t>
            </a:r>
            <a:r>
              <a:rPr lang="ja-JP" altLang="ja-JP" sz="1400" b="1" dirty="0"/>
              <a:t>リ</a:t>
            </a:r>
            <a:r>
              <a:rPr lang="en-US" altLang="ja-JP" sz="1400" b="1" dirty="0"/>
              <a:t>--</a:t>
            </a:r>
            <a:r>
              <a:rPr lang="ja-JP" altLang="ja-JP" sz="1400" b="1" dirty="0"/>
              <a:t>線</a:t>
            </a:r>
            <a:r>
              <a:rPr lang="en-US" altLang="ja-JP" sz="1400" b="1" dirty="0"/>
              <a:t>----------------------------------------------</a:t>
            </a:r>
            <a:endParaRPr lang="ja-JP" altLang="ja-JP" sz="1400" dirty="0"/>
          </a:p>
        </p:txBody>
      </p:sp>
      <p:sp>
        <p:nvSpPr>
          <p:cNvPr id="2" name="テキスト ボックス 1"/>
          <p:cNvSpPr txBox="1"/>
          <p:nvPr/>
        </p:nvSpPr>
        <p:spPr>
          <a:xfrm>
            <a:off x="4339944" y="6343659"/>
            <a:ext cx="2019091" cy="261610"/>
          </a:xfrm>
          <a:prstGeom prst="rect">
            <a:avLst/>
          </a:prstGeom>
          <a:noFill/>
        </p:spPr>
        <p:txBody>
          <a:bodyPr wrap="square" rtlCol="0">
            <a:spAutoFit/>
          </a:bodyPr>
          <a:lstStyle/>
          <a:p>
            <a:r>
              <a:rPr kumimoji="1" lang="ja-JP" altLang="en-US" sz="1100" dirty="0"/>
              <a:t>ご記入日　　　年　　月　　日</a:t>
            </a:r>
          </a:p>
        </p:txBody>
      </p:sp>
      <p:sp>
        <p:nvSpPr>
          <p:cNvPr id="6" name="テキスト ボックス 5"/>
          <p:cNvSpPr txBox="1"/>
          <p:nvPr/>
        </p:nvSpPr>
        <p:spPr>
          <a:xfrm>
            <a:off x="1271829" y="694521"/>
            <a:ext cx="4706554" cy="646331"/>
          </a:xfrm>
          <a:prstGeom prst="rect">
            <a:avLst/>
          </a:prstGeom>
          <a:noFill/>
          <a:ln>
            <a:solidFill>
              <a:srgbClr val="00B0F0"/>
            </a:solidFill>
          </a:ln>
        </p:spPr>
        <p:txBody>
          <a:bodyPr wrap="square" rtlCol="0">
            <a:spAutoFit/>
          </a:bodyPr>
          <a:lstStyle/>
          <a:p>
            <a:pPr algn="ctr"/>
            <a:r>
              <a:rPr kumimoji="1" lang="en-US" altLang="ja-JP" b="1" dirty="0">
                <a:latin typeface="HG丸ｺﾞｼｯｸM-PRO" panose="020F0600000000000000" pitchFamily="50" charset="-128"/>
                <a:ea typeface="HG丸ｺﾞｼｯｸM-PRO" panose="020F0600000000000000" pitchFamily="50" charset="-128"/>
              </a:rPr>
              <a:t>202</a:t>
            </a:r>
            <a:r>
              <a:rPr kumimoji="1" lang="ja-JP" altLang="en-US" b="1" dirty="0">
                <a:latin typeface="HG丸ｺﾞｼｯｸM-PRO" panose="020F0600000000000000" pitchFamily="50" charset="-128"/>
                <a:ea typeface="HG丸ｺﾞｼｯｸM-PRO" panose="020F0600000000000000" pitchFamily="50" charset="-128"/>
              </a:rPr>
              <a:t>３年度</a:t>
            </a:r>
            <a:endParaRPr kumimoji="1" lang="en-US" altLang="ja-JP" b="1" dirty="0">
              <a:latin typeface="HG丸ｺﾞｼｯｸM-PRO" panose="020F0600000000000000" pitchFamily="50" charset="-128"/>
              <a:ea typeface="HG丸ｺﾞｼｯｸM-PRO" panose="020F0600000000000000" pitchFamily="50" charset="-128"/>
            </a:endParaRPr>
          </a:p>
          <a:p>
            <a:pPr algn="ctr"/>
            <a:r>
              <a:rPr kumimoji="1" lang="ja-JP" altLang="en-US" b="1" dirty="0">
                <a:latin typeface="HG丸ｺﾞｼｯｸM-PRO" panose="020F0600000000000000" pitchFamily="50" charset="-128"/>
                <a:ea typeface="HG丸ｺﾞｼｯｸM-PRO" panose="020F0600000000000000" pitchFamily="50" charset="-128"/>
              </a:rPr>
              <a:t>サポーター（賛助会員）のご案内</a:t>
            </a: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964" y="258649"/>
            <a:ext cx="1043866" cy="424288"/>
          </a:xfrm>
          <a:prstGeom prst="rect">
            <a:avLst/>
          </a:prstGeom>
        </p:spPr>
      </p:pic>
      <p:sp>
        <p:nvSpPr>
          <p:cNvPr id="10" name="テキスト ボックス 9"/>
          <p:cNvSpPr txBox="1"/>
          <p:nvPr/>
        </p:nvSpPr>
        <p:spPr>
          <a:xfrm>
            <a:off x="1558087" y="282827"/>
            <a:ext cx="4134039" cy="400110"/>
          </a:xfrm>
          <a:prstGeom prst="rect">
            <a:avLst/>
          </a:prstGeom>
          <a:noFill/>
        </p:spPr>
        <p:txBody>
          <a:bodyPr wrap="square" rtlCol="0">
            <a:spAutoFit/>
          </a:bodyPr>
          <a:lstStyle/>
          <a:p>
            <a:r>
              <a:rPr kumimoji="1" lang="ja-JP" altLang="en-US" sz="2000" b="1" dirty="0">
                <a:latin typeface="HG丸ｺﾞｼｯｸM-PRO" panose="020F0600000000000000" pitchFamily="50" charset="-128"/>
                <a:ea typeface="HG丸ｺﾞｼｯｸM-PRO" panose="020F0600000000000000" pitchFamily="50" charset="-128"/>
              </a:rPr>
              <a:t>認定特定非営利活動法人</a:t>
            </a:r>
            <a:r>
              <a:rPr lang="ja-JP" altLang="en-US" sz="2000" b="1" dirty="0">
                <a:latin typeface="HG丸ｺﾞｼｯｸM-PRO" panose="020F0600000000000000" pitchFamily="50" charset="-128"/>
                <a:ea typeface="HG丸ｺﾞｼｯｸM-PRO" panose="020F0600000000000000" pitchFamily="50" charset="-128"/>
              </a:rPr>
              <a:t>つどい</a:t>
            </a:r>
            <a:r>
              <a:rPr kumimoji="1" lang="ja-JP" altLang="en-US" sz="2000" b="1" dirty="0">
                <a:latin typeface="HG丸ｺﾞｼｯｸM-PRO" panose="020F0600000000000000" pitchFamily="50" charset="-128"/>
                <a:ea typeface="HG丸ｺﾞｼｯｸM-PRO" panose="020F0600000000000000" pitchFamily="50" charset="-128"/>
              </a:rPr>
              <a:t>　</a:t>
            </a:r>
          </a:p>
        </p:txBody>
      </p:sp>
      <p:sp>
        <p:nvSpPr>
          <p:cNvPr id="5" name="テキスト ボックス 4">
            <a:extLst>
              <a:ext uri="{FF2B5EF4-FFF2-40B4-BE49-F238E27FC236}">
                <a16:creationId xmlns:a16="http://schemas.microsoft.com/office/drawing/2014/main" id="{39380165-9E6C-B411-2738-4B300C9B0150}"/>
              </a:ext>
            </a:extLst>
          </p:cNvPr>
          <p:cNvSpPr txBox="1"/>
          <p:nvPr/>
        </p:nvSpPr>
        <p:spPr>
          <a:xfrm>
            <a:off x="414302" y="8294278"/>
            <a:ext cx="6343111" cy="1015663"/>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返礼品　　　　　　　　　　</a:t>
            </a:r>
          </a:p>
          <a:p>
            <a:r>
              <a:rPr kumimoji="1" lang="ja-JP" altLang="en-US" sz="1400" dirty="0">
                <a:latin typeface="HG丸ｺﾞｼｯｸM-PRO" panose="020F0600000000000000" pitchFamily="50" charset="-128"/>
                <a:ea typeface="HG丸ｺﾞｼｯｸM-PRO" panose="020F0600000000000000" pitchFamily="50" charset="-128"/>
              </a:rPr>
              <a:t>極上しいたけ（</a:t>
            </a:r>
            <a:r>
              <a:rPr kumimoji="1" lang="en-US" altLang="ja-JP" sz="1400" dirty="0">
                <a:latin typeface="HG丸ｺﾞｼｯｸM-PRO" panose="020F0600000000000000" pitchFamily="50" charset="-128"/>
                <a:ea typeface="HG丸ｺﾞｼｯｸM-PRO" panose="020F0600000000000000" pitchFamily="50" charset="-128"/>
              </a:rPr>
              <a:t>300g</a:t>
            </a:r>
            <a:r>
              <a:rPr kumimoji="1" lang="ja-JP" altLang="en-US" sz="1400" dirty="0">
                <a:latin typeface="HG丸ｺﾞｼｯｸM-PRO" panose="020F0600000000000000" pitchFamily="50" charset="-128"/>
                <a:ea typeface="HG丸ｺﾞｼｯｸM-PRO" panose="020F0600000000000000" pitchFamily="50" charset="-128"/>
              </a:rPr>
              <a:t>）京都吉兆御用達！一般販売はしていない逸品です！</a:t>
            </a:r>
            <a:endParaRPr kumimoji="1" lang="en-US" altLang="ja-JP" sz="1400" dirty="0">
              <a:latin typeface="HG丸ｺﾞｼｯｸM-PRO" panose="020F0600000000000000" pitchFamily="50" charset="-128"/>
              <a:ea typeface="HG丸ｺﾞｼｯｸM-PRO" panose="020F0600000000000000" pitchFamily="50" charset="-128"/>
            </a:endParaRPr>
          </a:p>
          <a:p>
            <a:pPr algn="ctr"/>
            <a:endParaRPr lang="en-US" altLang="ja-JP" sz="1400"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必要　・　不必要　</a:t>
            </a:r>
          </a:p>
        </p:txBody>
      </p:sp>
      <p:pic>
        <p:nvPicPr>
          <p:cNvPr id="11" name="図 10">
            <a:extLst>
              <a:ext uri="{FF2B5EF4-FFF2-40B4-BE49-F238E27FC236}">
                <a16:creationId xmlns:a16="http://schemas.microsoft.com/office/drawing/2014/main" id="{CD6776C0-A7B1-3ED8-C73E-C45C39FF787C}"/>
              </a:ext>
            </a:extLst>
          </p:cNvPr>
          <p:cNvPicPr>
            <a:picLocks noChangeAspect="1"/>
          </p:cNvPicPr>
          <p:nvPr/>
        </p:nvPicPr>
        <p:blipFill>
          <a:blip r:embed="rId4"/>
          <a:stretch>
            <a:fillRect/>
          </a:stretch>
        </p:blipFill>
        <p:spPr>
          <a:xfrm>
            <a:off x="6059622" y="8821546"/>
            <a:ext cx="469433" cy="438950"/>
          </a:xfrm>
          <a:prstGeom prst="rect">
            <a:avLst/>
          </a:prstGeom>
        </p:spPr>
      </p:pic>
      <p:sp>
        <p:nvSpPr>
          <p:cNvPr id="13" name="テキスト ボックス 12">
            <a:extLst>
              <a:ext uri="{FF2B5EF4-FFF2-40B4-BE49-F238E27FC236}">
                <a16:creationId xmlns:a16="http://schemas.microsoft.com/office/drawing/2014/main" id="{90A647E5-6612-0E04-341E-02BEBD1FF9BB}"/>
              </a:ext>
            </a:extLst>
          </p:cNvPr>
          <p:cNvSpPr txBox="1"/>
          <p:nvPr/>
        </p:nvSpPr>
        <p:spPr>
          <a:xfrm>
            <a:off x="1558088" y="9346179"/>
            <a:ext cx="4278808" cy="307777"/>
          </a:xfrm>
          <a:prstGeom prst="rect">
            <a:avLst/>
          </a:prstGeom>
          <a:noFill/>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振込の方は振込用紙の通信欄にご記入ください</a:t>
            </a:r>
          </a:p>
        </p:txBody>
      </p:sp>
    </p:spTree>
    <p:extLst>
      <p:ext uri="{BB962C8B-B14F-4D97-AF65-F5344CB8AC3E}">
        <p14:creationId xmlns:p14="http://schemas.microsoft.com/office/powerpoint/2010/main" val="38986307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TotalTime>
  <Words>268</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s03</dc:creator>
  <cp:lastModifiedBy>tsudoijimu3 つどい事務</cp:lastModifiedBy>
  <cp:revision>34</cp:revision>
  <cp:lastPrinted>2023-05-08T00:48:33Z</cp:lastPrinted>
  <dcterms:created xsi:type="dcterms:W3CDTF">2018-02-02T02:59:53Z</dcterms:created>
  <dcterms:modified xsi:type="dcterms:W3CDTF">2023-06-13T02:40:19Z</dcterms:modified>
</cp:coreProperties>
</file>