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4" r:id="rId2"/>
    <p:sldId id="256" r:id="rId3"/>
    <p:sldId id="258" r:id="rId4"/>
    <p:sldId id="260" r:id="rId5"/>
    <p:sldId id="261" r:id="rId6"/>
    <p:sldId id="262" r:id="rId7"/>
    <p:sldId id="263" r:id="rId8"/>
    <p:sldId id="264" r:id="rId9"/>
    <p:sldId id="277" r:id="rId10"/>
    <p:sldId id="276" r:id="rId11"/>
    <p:sldId id="265" r:id="rId12"/>
    <p:sldId id="266" r:id="rId13"/>
    <p:sldId id="267" r:id="rId14"/>
    <p:sldId id="269" r:id="rId15"/>
    <p:sldId id="270" r:id="rId16"/>
    <p:sldId id="271" r:id="rId17"/>
    <p:sldId id="272" r:id="rId18"/>
    <p:sldId id="273" r:id="rId19"/>
    <p:sldId id="268" r:id="rId20"/>
    <p:sldId id="278"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97A7-A4AE-402E-997C-A61597060B79}" type="datetimeFigureOut">
              <a:rPr kumimoji="1" lang="ja-JP" altLang="en-US" smtClean="0"/>
              <a:t>2018/5/7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506B8-DFB9-4D07-9AC4-14E94100CFA1}" type="slidenum">
              <a:rPr kumimoji="1" lang="ja-JP" altLang="en-US" smtClean="0"/>
              <a:t>‹#›</a:t>
            </a:fld>
            <a:endParaRPr kumimoji="1" lang="ja-JP" altLang="en-US"/>
          </a:p>
        </p:txBody>
      </p:sp>
    </p:spTree>
    <p:extLst>
      <p:ext uri="{BB962C8B-B14F-4D97-AF65-F5344CB8AC3E}">
        <p14:creationId xmlns:p14="http://schemas.microsoft.com/office/powerpoint/2010/main" val="2167845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5C254F-B544-47F8-9AA2-54BB6A2FA94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AFE00718-A5D5-41CA-968D-F4B75A6728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64EBC02-E3E1-4AA1-80AF-92EFC22EEAB2}"/>
              </a:ext>
            </a:extLst>
          </p:cNvPr>
          <p:cNvSpPr>
            <a:spLocks noGrp="1"/>
          </p:cNvSpPr>
          <p:nvPr>
            <p:ph type="dt" sz="half" idx="10"/>
          </p:nvPr>
        </p:nvSpPr>
        <p:spPr/>
        <p:txBody>
          <a:bodyPr/>
          <a:lstStyle/>
          <a:p>
            <a:fld id="{D2FC9310-2407-48B9-8D4A-BBD32F237AC7}" type="datetimeFigureOut">
              <a:rPr kumimoji="1" lang="ja-JP" altLang="en-US" smtClean="0"/>
              <a:t>2018/5/7</a:t>
            </a:fld>
            <a:endParaRPr kumimoji="1" lang="ja-JP" altLang="en-US"/>
          </a:p>
        </p:txBody>
      </p:sp>
      <p:sp>
        <p:nvSpPr>
          <p:cNvPr id="5" name="フッター プレースホルダー 4">
            <a:extLst>
              <a:ext uri="{FF2B5EF4-FFF2-40B4-BE49-F238E27FC236}">
                <a16:creationId xmlns:a16="http://schemas.microsoft.com/office/drawing/2014/main" id="{21422FEF-C974-47E5-825A-346C6A9703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0DF7C5-E37F-4925-B19A-2825CC6E091C}"/>
              </a:ext>
            </a:extLst>
          </p:cNvPr>
          <p:cNvSpPr>
            <a:spLocks noGrp="1"/>
          </p:cNvSpPr>
          <p:nvPr>
            <p:ph type="sldNum" sz="quarter" idx="12"/>
          </p:nvPr>
        </p:nvSpPr>
        <p:spPr/>
        <p:txBody>
          <a:bodyPr/>
          <a:lstStyle/>
          <a:p>
            <a:fld id="{ACEBC75D-B814-425A-9AF3-374ADFFE66D3}" type="slidenum">
              <a:rPr kumimoji="1" lang="ja-JP" altLang="en-US" smtClean="0"/>
              <a:t>‹#›</a:t>
            </a:fld>
            <a:endParaRPr kumimoji="1" lang="ja-JP" altLang="en-US"/>
          </a:p>
        </p:txBody>
      </p:sp>
    </p:spTree>
    <p:extLst>
      <p:ext uri="{BB962C8B-B14F-4D97-AF65-F5344CB8AC3E}">
        <p14:creationId xmlns:p14="http://schemas.microsoft.com/office/powerpoint/2010/main" val="411733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80C81C-B18C-4EAC-A400-70CAC2055F8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423425B-9405-4C86-A7E8-3A3F0B61D9F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D3CA3A-7F0D-4302-BD95-70CFE825E169}"/>
              </a:ext>
            </a:extLst>
          </p:cNvPr>
          <p:cNvSpPr>
            <a:spLocks noGrp="1"/>
          </p:cNvSpPr>
          <p:nvPr>
            <p:ph type="dt" sz="half" idx="10"/>
          </p:nvPr>
        </p:nvSpPr>
        <p:spPr/>
        <p:txBody>
          <a:bodyPr/>
          <a:lstStyle/>
          <a:p>
            <a:fld id="{D2FC9310-2407-48B9-8D4A-BBD32F237AC7}" type="datetimeFigureOut">
              <a:rPr kumimoji="1" lang="ja-JP" altLang="en-US" smtClean="0"/>
              <a:t>2018/5/7</a:t>
            </a:fld>
            <a:endParaRPr kumimoji="1" lang="ja-JP" altLang="en-US"/>
          </a:p>
        </p:txBody>
      </p:sp>
      <p:sp>
        <p:nvSpPr>
          <p:cNvPr id="5" name="フッター プレースホルダー 4">
            <a:extLst>
              <a:ext uri="{FF2B5EF4-FFF2-40B4-BE49-F238E27FC236}">
                <a16:creationId xmlns:a16="http://schemas.microsoft.com/office/drawing/2014/main" id="{2AC9F7FF-B5B9-43D1-AE95-2D2A3E7ECC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AB26E9-4C65-4EAE-850E-2DB66A959949}"/>
              </a:ext>
            </a:extLst>
          </p:cNvPr>
          <p:cNvSpPr>
            <a:spLocks noGrp="1"/>
          </p:cNvSpPr>
          <p:nvPr>
            <p:ph type="sldNum" sz="quarter" idx="12"/>
          </p:nvPr>
        </p:nvSpPr>
        <p:spPr/>
        <p:txBody>
          <a:bodyPr/>
          <a:lstStyle/>
          <a:p>
            <a:fld id="{ACEBC75D-B814-425A-9AF3-374ADFFE66D3}" type="slidenum">
              <a:rPr kumimoji="1" lang="ja-JP" altLang="en-US" smtClean="0"/>
              <a:t>‹#›</a:t>
            </a:fld>
            <a:endParaRPr kumimoji="1" lang="ja-JP" altLang="en-US"/>
          </a:p>
        </p:txBody>
      </p:sp>
    </p:spTree>
    <p:extLst>
      <p:ext uri="{BB962C8B-B14F-4D97-AF65-F5344CB8AC3E}">
        <p14:creationId xmlns:p14="http://schemas.microsoft.com/office/powerpoint/2010/main" val="157015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C6E621F-C88E-4479-9D97-B8288C48643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700BBDA-6692-4DA2-8668-80381E895B2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E92121-CD18-4B12-A984-C9F5312D2F33}"/>
              </a:ext>
            </a:extLst>
          </p:cNvPr>
          <p:cNvSpPr>
            <a:spLocks noGrp="1"/>
          </p:cNvSpPr>
          <p:nvPr>
            <p:ph type="dt" sz="half" idx="10"/>
          </p:nvPr>
        </p:nvSpPr>
        <p:spPr/>
        <p:txBody>
          <a:bodyPr/>
          <a:lstStyle/>
          <a:p>
            <a:fld id="{D2FC9310-2407-48B9-8D4A-BBD32F237AC7}" type="datetimeFigureOut">
              <a:rPr kumimoji="1" lang="ja-JP" altLang="en-US" smtClean="0"/>
              <a:t>2018/5/7</a:t>
            </a:fld>
            <a:endParaRPr kumimoji="1" lang="ja-JP" altLang="en-US"/>
          </a:p>
        </p:txBody>
      </p:sp>
      <p:sp>
        <p:nvSpPr>
          <p:cNvPr id="5" name="フッター プレースホルダー 4">
            <a:extLst>
              <a:ext uri="{FF2B5EF4-FFF2-40B4-BE49-F238E27FC236}">
                <a16:creationId xmlns:a16="http://schemas.microsoft.com/office/drawing/2014/main" id="{A865B3B6-79BB-4CC2-B2BC-0692FFBAE3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4D726F-A04D-45A3-9BE4-D1A7ADBD6061}"/>
              </a:ext>
            </a:extLst>
          </p:cNvPr>
          <p:cNvSpPr>
            <a:spLocks noGrp="1"/>
          </p:cNvSpPr>
          <p:nvPr>
            <p:ph type="sldNum" sz="quarter" idx="12"/>
          </p:nvPr>
        </p:nvSpPr>
        <p:spPr/>
        <p:txBody>
          <a:bodyPr/>
          <a:lstStyle/>
          <a:p>
            <a:fld id="{ACEBC75D-B814-425A-9AF3-374ADFFE66D3}" type="slidenum">
              <a:rPr kumimoji="1" lang="ja-JP" altLang="en-US" smtClean="0"/>
              <a:t>‹#›</a:t>
            </a:fld>
            <a:endParaRPr kumimoji="1" lang="ja-JP" altLang="en-US"/>
          </a:p>
        </p:txBody>
      </p:sp>
    </p:spTree>
    <p:extLst>
      <p:ext uri="{BB962C8B-B14F-4D97-AF65-F5344CB8AC3E}">
        <p14:creationId xmlns:p14="http://schemas.microsoft.com/office/powerpoint/2010/main" val="240213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C1D332-8939-4EE2-A3B0-CF3984C3332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E0D3E2-A1D5-4091-BFD5-E96BB6FC59D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6333403-2CE8-4BF3-958C-C41CAA6BB049}"/>
              </a:ext>
            </a:extLst>
          </p:cNvPr>
          <p:cNvSpPr>
            <a:spLocks noGrp="1"/>
          </p:cNvSpPr>
          <p:nvPr>
            <p:ph type="dt" sz="half" idx="10"/>
          </p:nvPr>
        </p:nvSpPr>
        <p:spPr/>
        <p:txBody>
          <a:bodyPr/>
          <a:lstStyle/>
          <a:p>
            <a:fld id="{D2FC9310-2407-48B9-8D4A-BBD32F237AC7}" type="datetimeFigureOut">
              <a:rPr kumimoji="1" lang="ja-JP" altLang="en-US" smtClean="0"/>
              <a:t>2018/5/7</a:t>
            </a:fld>
            <a:endParaRPr kumimoji="1" lang="ja-JP" altLang="en-US"/>
          </a:p>
        </p:txBody>
      </p:sp>
      <p:sp>
        <p:nvSpPr>
          <p:cNvPr id="5" name="フッター プレースホルダー 4">
            <a:extLst>
              <a:ext uri="{FF2B5EF4-FFF2-40B4-BE49-F238E27FC236}">
                <a16:creationId xmlns:a16="http://schemas.microsoft.com/office/drawing/2014/main" id="{E7A7517D-091B-48DE-A666-938F5EBD79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B769E8-9FBC-4056-8BC6-66881BAEA183}"/>
              </a:ext>
            </a:extLst>
          </p:cNvPr>
          <p:cNvSpPr>
            <a:spLocks noGrp="1"/>
          </p:cNvSpPr>
          <p:nvPr>
            <p:ph type="sldNum" sz="quarter" idx="12"/>
          </p:nvPr>
        </p:nvSpPr>
        <p:spPr/>
        <p:txBody>
          <a:bodyPr/>
          <a:lstStyle/>
          <a:p>
            <a:fld id="{ACEBC75D-B814-425A-9AF3-374ADFFE66D3}" type="slidenum">
              <a:rPr kumimoji="1" lang="ja-JP" altLang="en-US" smtClean="0"/>
              <a:t>‹#›</a:t>
            </a:fld>
            <a:endParaRPr kumimoji="1" lang="ja-JP" altLang="en-US"/>
          </a:p>
        </p:txBody>
      </p:sp>
    </p:spTree>
    <p:extLst>
      <p:ext uri="{BB962C8B-B14F-4D97-AF65-F5344CB8AC3E}">
        <p14:creationId xmlns:p14="http://schemas.microsoft.com/office/powerpoint/2010/main" val="183377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A14CD1-3BD0-40F7-A3EF-7503AF52EAF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B4EE39-9B2A-481D-8279-F14A9E38E0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9F44F06-2372-4AA9-8652-4AA8307FE934}"/>
              </a:ext>
            </a:extLst>
          </p:cNvPr>
          <p:cNvSpPr>
            <a:spLocks noGrp="1"/>
          </p:cNvSpPr>
          <p:nvPr>
            <p:ph type="dt" sz="half" idx="10"/>
          </p:nvPr>
        </p:nvSpPr>
        <p:spPr/>
        <p:txBody>
          <a:bodyPr/>
          <a:lstStyle/>
          <a:p>
            <a:fld id="{D2FC9310-2407-48B9-8D4A-BBD32F237AC7}" type="datetimeFigureOut">
              <a:rPr kumimoji="1" lang="ja-JP" altLang="en-US" smtClean="0"/>
              <a:t>2018/5/7</a:t>
            </a:fld>
            <a:endParaRPr kumimoji="1" lang="ja-JP" altLang="en-US"/>
          </a:p>
        </p:txBody>
      </p:sp>
      <p:sp>
        <p:nvSpPr>
          <p:cNvPr id="5" name="フッター プレースホルダー 4">
            <a:extLst>
              <a:ext uri="{FF2B5EF4-FFF2-40B4-BE49-F238E27FC236}">
                <a16:creationId xmlns:a16="http://schemas.microsoft.com/office/drawing/2014/main" id="{58CD94B8-7870-4781-A409-C784EED175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305FD8-64C5-430F-95B0-86563E90A65E}"/>
              </a:ext>
            </a:extLst>
          </p:cNvPr>
          <p:cNvSpPr>
            <a:spLocks noGrp="1"/>
          </p:cNvSpPr>
          <p:nvPr>
            <p:ph type="sldNum" sz="quarter" idx="12"/>
          </p:nvPr>
        </p:nvSpPr>
        <p:spPr/>
        <p:txBody>
          <a:bodyPr/>
          <a:lstStyle/>
          <a:p>
            <a:fld id="{ACEBC75D-B814-425A-9AF3-374ADFFE66D3}" type="slidenum">
              <a:rPr kumimoji="1" lang="ja-JP" altLang="en-US" smtClean="0"/>
              <a:t>‹#›</a:t>
            </a:fld>
            <a:endParaRPr kumimoji="1" lang="ja-JP" altLang="en-US"/>
          </a:p>
        </p:txBody>
      </p:sp>
    </p:spTree>
    <p:extLst>
      <p:ext uri="{BB962C8B-B14F-4D97-AF65-F5344CB8AC3E}">
        <p14:creationId xmlns:p14="http://schemas.microsoft.com/office/powerpoint/2010/main" val="410848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37BC2C-839F-49F3-A138-0635F1127F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58C5FB-0A71-465B-8385-43393155C73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E884256-678E-4C4B-A137-DEB7AF07070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2E03901-AC29-4FB6-B14D-840091197A0D}"/>
              </a:ext>
            </a:extLst>
          </p:cNvPr>
          <p:cNvSpPr>
            <a:spLocks noGrp="1"/>
          </p:cNvSpPr>
          <p:nvPr>
            <p:ph type="dt" sz="half" idx="10"/>
          </p:nvPr>
        </p:nvSpPr>
        <p:spPr/>
        <p:txBody>
          <a:bodyPr/>
          <a:lstStyle/>
          <a:p>
            <a:fld id="{D2FC9310-2407-48B9-8D4A-BBD32F237AC7}" type="datetimeFigureOut">
              <a:rPr kumimoji="1" lang="ja-JP" altLang="en-US" smtClean="0"/>
              <a:t>2018/5/7</a:t>
            </a:fld>
            <a:endParaRPr kumimoji="1" lang="ja-JP" altLang="en-US"/>
          </a:p>
        </p:txBody>
      </p:sp>
      <p:sp>
        <p:nvSpPr>
          <p:cNvPr id="6" name="フッター プレースホルダー 5">
            <a:extLst>
              <a:ext uri="{FF2B5EF4-FFF2-40B4-BE49-F238E27FC236}">
                <a16:creationId xmlns:a16="http://schemas.microsoft.com/office/drawing/2014/main" id="{5FA7F33E-3D03-4AE7-BFB6-A83D03A7BDD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E29910-F95D-4513-BB71-FB8CB4BC794C}"/>
              </a:ext>
            </a:extLst>
          </p:cNvPr>
          <p:cNvSpPr>
            <a:spLocks noGrp="1"/>
          </p:cNvSpPr>
          <p:nvPr>
            <p:ph type="sldNum" sz="quarter" idx="12"/>
          </p:nvPr>
        </p:nvSpPr>
        <p:spPr/>
        <p:txBody>
          <a:bodyPr/>
          <a:lstStyle/>
          <a:p>
            <a:fld id="{ACEBC75D-B814-425A-9AF3-374ADFFE66D3}" type="slidenum">
              <a:rPr kumimoji="1" lang="ja-JP" altLang="en-US" smtClean="0"/>
              <a:t>‹#›</a:t>
            </a:fld>
            <a:endParaRPr kumimoji="1" lang="ja-JP" altLang="en-US"/>
          </a:p>
        </p:txBody>
      </p:sp>
    </p:spTree>
    <p:extLst>
      <p:ext uri="{BB962C8B-B14F-4D97-AF65-F5344CB8AC3E}">
        <p14:creationId xmlns:p14="http://schemas.microsoft.com/office/powerpoint/2010/main" val="38708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39AAB3-37AC-4872-9F7A-E124C723447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81EC61A-891B-48A0-AF1B-D1CCB67459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969C10C-3D13-471F-B14D-D14709B3FA0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67D60FE-1D3B-4982-93B5-4CBCF6F480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F4C90B3-3ACF-43A4-9632-C32BFD9CFC1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1B714B5-8728-4555-B73D-99F76F4A53DA}"/>
              </a:ext>
            </a:extLst>
          </p:cNvPr>
          <p:cNvSpPr>
            <a:spLocks noGrp="1"/>
          </p:cNvSpPr>
          <p:nvPr>
            <p:ph type="dt" sz="half" idx="10"/>
          </p:nvPr>
        </p:nvSpPr>
        <p:spPr/>
        <p:txBody>
          <a:bodyPr/>
          <a:lstStyle/>
          <a:p>
            <a:fld id="{D2FC9310-2407-48B9-8D4A-BBD32F237AC7}" type="datetimeFigureOut">
              <a:rPr kumimoji="1" lang="ja-JP" altLang="en-US" smtClean="0"/>
              <a:t>2018/5/7</a:t>
            </a:fld>
            <a:endParaRPr kumimoji="1" lang="ja-JP" altLang="en-US"/>
          </a:p>
        </p:txBody>
      </p:sp>
      <p:sp>
        <p:nvSpPr>
          <p:cNvPr id="8" name="フッター プレースホルダー 7">
            <a:extLst>
              <a:ext uri="{FF2B5EF4-FFF2-40B4-BE49-F238E27FC236}">
                <a16:creationId xmlns:a16="http://schemas.microsoft.com/office/drawing/2014/main" id="{8B4F8449-2053-4140-B6DE-1A866BF1D50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3554754-EBB9-41B9-AB60-9F51A6A87E05}"/>
              </a:ext>
            </a:extLst>
          </p:cNvPr>
          <p:cNvSpPr>
            <a:spLocks noGrp="1"/>
          </p:cNvSpPr>
          <p:nvPr>
            <p:ph type="sldNum" sz="quarter" idx="12"/>
          </p:nvPr>
        </p:nvSpPr>
        <p:spPr/>
        <p:txBody>
          <a:bodyPr/>
          <a:lstStyle/>
          <a:p>
            <a:fld id="{ACEBC75D-B814-425A-9AF3-374ADFFE66D3}" type="slidenum">
              <a:rPr kumimoji="1" lang="ja-JP" altLang="en-US" smtClean="0"/>
              <a:t>‹#›</a:t>
            </a:fld>
            <a:endParaRPr kumimoji="1" lang="ja-JP" altLang="en-US"/>
          </a:p>
        </p:txBody>
      </p:sp>
    </p:spTree>
    <p:extLst>
      <p:ext uri="{BB962C8B-B14F-4D97-AF65-F5344CB8AC3E}">
        <p14:creationId xmlns:p14="http://schemas.microsoft.com/office/powerpoint/2010/main" val="238114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13FD9A-1E26-40F5-9CB9-CA2C5503240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18C0E9C-238B-4302-929E-71EBE65ED3BC}"/>
              </a:ext>
            </a:extLst>
          </p:cNvPr>
          <p:cNvSpPr>
            <a:spLocks noGrp="1"/>
          </p:cNvSpPr>
          <p:nvPr>
            <p:ph type="dt" sz="half" idx="10"/>
          </p:nvPr>
        </p:nvSpPr>
        <p:spPr/>
        <p:txBody>
          <a:bodyPr/>
          <a:lstStyle/>
          <a:p>
            <a:fld id="{D2FC9310-2407-48B9-8D4A-BBD32F237AC7}" type="datetimeFigureOut">
              <a:rPr kumimoji="1" lang="ja-JP" altLang="en-US" smtClean="0"/>
              <a:t>2018/5/7</a:t>
            </a:fld>
            <a:endParaRPr kumimoji="1" lang="ja-JP" altLang="en-US"/>
          </a:p>
        </p:txBody>
      </p:sp>
      <p:sp>
        <p:nvSpPr>
          <p:cNvPr id="4" name="フッター プレースホルダー 3">
            <a:extLst>
              <a:ext uri="{FF2B5EF4-FFF2-40B4-BE49-F238E27FC236}">
                <a16:creationId xmlns:a16="http://schemas.microsoft.com/office/drawing/2014/main" id="{47110AC6-1A7A-4026-8CCA-ED68435254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0B56CCE-3119-4DFD-80DF-5DE5D8D6FBF5}"/>
              </a:ext>
            </a:extLst>
          </p:cNvPr>
          <p:cNvSpPr>
            <a:spLocks noGrp="1"/>
          </p:cNvSpPr>
          <p:nvPr>
            <p:ph type="sldNum" sz="quarter" idx="12"/>
          </p:nvPr>
        </p:nvSpPr>
        <p:spPr/>
        <p:txBody>
          <a:bodyPr/>
          <a:lstStyle/>
          <a:p>
            <a:fld id="{ACEBC75D-B814-425A-9AF3-374ADFFE66D3}" type="slidenum">
              <a:rPr kumimoji="1" lang="ja-JP" altLang="en-US" smtClean="0"/>
              <a:t>‹#›</a:t>
            </a:fld>
            <a:endParaRPr kumimoji="1" lang="ja-JP" altLang="en-US"/>
          </a:p>
        </p:txBody>
      </p:sp>
    </p:spTree>
    <p:extLst>
      <p:ext uri="{BB962C8B-B14F-4D97-AF65-F5344CB8AC3E}">
        <p14:creationId xmlns:p14="http://schemas.microsoft.com/office/powerpoint/2010/main" val="75213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000700E-F65C-463D-A91C-2E3DFEC31B2D}"/>
              </a:ext>
            </a:extLst>
          </p:cNvPr>
          <p:cNvSpPr>
            <a:spLocks noGrp="1"/>
          </p:cNvSpPr>
          <p:nvPr>
            <p:ph type="dt" sz="half" idx="10"/>
          </p:nvPr>
        </p:nvSpPr>
        <p:spPr/>
        <p:txBody>
          <a:bodyPr/>
          <a:lstStyle/>
          <a:p>
            <a:fld id="{D2FC9310-2407-48B9-8D4A-BBD32F237AC7}" type="datetimeFigureOut">
              <a:rPr kumimoji="1" lang="ja-JP" altLang="en-US" smtClean="0"/>
              <a:t>2018/5/7</a:t>
            </a:fld>
            <a:endParaRPr kumimoji="1" lang="ja-JP" altLang="en-US"/>
          </a:p>
        </p:txBody>
      </p:sp>
      <p:sp>
        <p:nvSpPr>
          <p:cNvPr id="3" name="フッター プレースホルダー 2">
            <a:extLst>
              <a:ext uri="{FF2B5EF4-FFF2-40B4-BE49-F238E27FC236}">
                <a16:creationId xmlns:a16="http://schemas.microsoft.com/office/drawing/2014/main" id="{D86093E8-92B7-4087-A4AA-C86A31EB704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475BE5B-B2A7-4214-BB9A-785A2E016745}"/>
              </a:ext>
            </a:extLst>
          </p:cNvPr>
          <p:cNvSpPr>
            <a:spLocks noGrp="1"/>
          </p:cNvSpPr>
          <p:nvPr>
            <p:ph type="sldNum" sz="quarter" idx="12"/>
          </p:nvPr>
        </p:nvSpPr>
        <p:spPr/>
        <p:txBody>
          <a:bodyPr/>
          <a:lstStyle/>
          <a:p>
            <a:fld id="{ACEBC75D-B814-425A-9AF3-374ADFFE66D3}" type="slidenum">
              <a:rPr kumimoji="1" lang="ja-JP" altLang="en-US" smtClean="0"/>
              <a:t>‹#›</a:t>
            </a:fld>
            <a:endParaRPr kumimoji="1" lang="ja-JP" altLang="en-US"/>
          </a:p>
        </p:txBody>
      </p:sp>
    </p:spTree>
    <p:extLst>
      <p:ext uri="{BB962C8B-B14F-4D97-AF65-F5344CB8AC3E}">
        <p14:creationId xmlns:p14="http://schemas.microsoft.com/office/powerpoint/2010/main" val="250064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43BD28-EEE4-4429-B87E-BC17EA8A4F0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6FF656-10C9-49EA-A890-4F3BF00842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7550E06-B495-4FF0-ACEA-E988B7FD2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F0914DB-5E8F-4A4F-BD94-D89917150344}"/>
              </a:ext>
            </a:extLst>
          </p:cNvPr>
          <p:cNvSpPr>
            <a:spLocks noGrp="1"/>
          </p:cNvSpPr>
          <p:nvPr>
            <p:ph type="dt" sz="half" idx="10"/>
          </p:nvPr>
        </p:nvSpPr>
        <p:spPr/>
        <p:txBody>
          <a:bodyPr/>
          <a:lstStyle/>
          <a:p>
            <a:fld id="{D2FC9310-2407-48B9-8D4A-BBD32F237AC7}" type="datetimeFigureOut">
              <a:rPr kumimoji="1" lang="ja-JP" altLang="en-US" smtClean="0"/>
              <a:t>2018/5/7</a:t>
            </a:fld>
            <a:endParaRPr kumimoji="1" lang="ja-JP" altLang="en-US"/>
          </a:p>
        </p:txBody>
      </p:sp>
      <p:sp>
        <p:nvSpPr>
          <p:cNvPr id="6" name="フッター プレースホルダー 5">
            <a:extLst>
              <a:ext uri="{FF2B5EF4-FFF2-40B4-BE49-F238E27FC236}">
                <a16:creationId xmlns:a16="http://schemas.microsoft.com/office/drawing/2014/main" id="{1C1D80E5-C978-4210-A8D9-D89FC20DA1E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4DC6C40-C8D2-478A-9C91-DC8C9AD2E0FB}"/>
              </a:ext>
            </a:extLst>
          </p:cNvPr>
          <p:cNvSpPr>
            <a:spLocks noGrp="1"/>
          </p:cNvSpPr>
          <p:nvPr>
            <p:ph type="sldNum" sz="quarter" idx="12"/>
          </p:nvPr>
        </p:nvSpPr>
        <p:spPr/>
        <p:txBody>
          <a:bodyPr/>
          <a:lstStyle/>
          <a:p>
            <a:fld id="{ACEBC75D-B814-425A-9AF3-374ADFFE66D3}" type="slidenum">
              <a:rPr kumimoji="1" lang="ja-JP" altLang="en-US" smtClean="0"/>
              <a:t>‹#›</a:t>
            </a:fld>
            <a:endParaRPr kumimoji="1" lang="ja-JP" altLang="en-US"/>
          </a:p>
        </p:txBody>
      </p:sp>
    </p:spTree>
    <p:extLst>
      <p:ext uri="{BB962C8B-B14F-4D97-AF65-F5344CB8AC3E}">
        <p14:creationId xmlns:p14="http://schemas.microsoft.com/office/powerpoint/2010/main" val="324578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672EF-3CEF-4330-A826-5E57680205A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817FAD7-857A-4EA1-98C5-5887A3F206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4DD8B61-8C01-4DFD-BC18-9B2C6B0DA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C6E8B00-1CFD-43A2-8998-344DB19DACCB}"/>
              </a:ext>
            </a:extLst>
          </p:cNvPr>
          <p:cNvSpPr>
            <a:spLocks noGrp="1"/>
          </p:cNvSpPr>
          <p:nvPr>
            <p:ph type="dt" sz="half" idx="10"/>
          </p:nvPr>
        </p:nvSpPr>
        <p:spPr/>
        <p:txBody>
          <a:bodyPr/>
          <a:lstStyle/>
          <a:p>
            <a:fld id="{D2FC9310-2407-48B9-8D4A-BBD32F237AC7}" type="datetimeFigureOut">
              <a:rPr kumimoji="1" lang="ja-JP" altLang="en-US" smtClean="0"/>
              <a:t>2018/5/7</a:t>
            </a:fld>
            <a:endParaRPr kumimoji="1" lang="ja-JP" altLang="en-US"/>
          </a:p>
        </p:txBody>
      </p:sp>
      <p:sp>
        <p:nvSpPr>
          <p:cNvPr id="6" name="フッター プレースホルダー 5">
            <a:extLst>
              <a:ext uri="{FF2B5EF4-FFF2-40B4-BE49-F238E27FC236}">
                <a16:creationId xmlns:a16="http://schemas.microsoft.com/office/drawing/2014/main" id="{83BFB2CF-F1F6-4D87-84FA-E669A1FA6D9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0B04AD8-5B76-4BBD-9DA7-B03C5BABD789}"/>
              </a:ext>
            </a:extLst>
          </p:cNvPr>
          <p:cNvSpPr>
            <a:spLocks noGrp="1"/>
          </p:cNvSpPr>
          <p:nvPr>
            <p:ph type="sldNum" sz="quarter" idx="12"/>
          </p:nvPr>
        </p:nvSpPr>
        <p:spPr/>
        <p:txBody>
          <a:bodyPr/>
          <a:lstStyle/>
          <a:p>
            <a:fld id="{ACEBC75D-B814-425A-9AF3-374ADFFE66D3}" type="slidenum">
              <a:rPr kumimoji="1" lang="ja-JP" altLang="en-US" smtClean="0"/>
              <a:t>‹#›</a:t>
            </a:fld>
            <a:endParaRPr kumimoji="1" lang="ja-JP" altLang="en-US"/>
          </a:p>
        </p:txBody>
      </p:sp>
    </p:spTree>
    <p:extLst>
      <p:ext uri="{BB962C8B-B14F-4D97-AF65-F5344CB8AC3E}">
        <p14:creationId xmlns:p14="http://schemas.microsoft.com/office/powerpoint/2010/main" val="144028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AEE6A03-8FDE-45A2-ABF0-BD2050528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8CD956-D0D7-4BFE-AC81-E6ABA7EDF4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72F5FF8-B7CB-4CA1-8340-64066B0ED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C9310-2407-48B9-8D4A-BBD32F237AC7}" type="datetimeFigureOut">
              <a:rPr kumimoji="1" lang="ja-JP" altLang="en-US" smtClean="0"/>
              <a:t>2018/5/7</a:t>
            </a:fld>
            <a:endParaRPr kumimoji="1" lang="ja-JP" altLang="en-US"/>
          </a:p>
        </p:txBody>
      </p:sp>
      <p:sp>
        <p:nvSpPr>
          <p:cNvPr id="5" name="フッター プレースホルダー 4">
            <a:extLst>
              <a:ext uri="{FF2B5EF4-FFF2-40B4-BE49-F238E27FC236}">
                <a16:creationId xmlns:a16="http://schemas.microsoft.com/office/drawing/2014/main" id="{FC98DE0E-BA29-412F-8D25-F222695C5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746C7D9-CE53-476A-AE0E-87B1CF763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BC75D-B814-425A-9AF3-374ADFFE66D3}" type="slidenum">
              <a:rPr kumimoji="1" lang="ja-JP" altLang="en-US" smtClean="0"/>
              <a:t>‹#›</a:t>
            </a:fld>
            <a:endParaRPr kumimoji="1" lang="ja-JP" altLang="en-US"/>
          </a:p>
        </p:txBody>
      </p:sp>
    </p:spTree>
    <p:extLst>
      <p:ext uri="{BB962C8B-B14F-4D97-AF65-F5344CB8AC3E}">
        <p14:creationId xmlns:p14="http://schemas.microsoft.com/office/powerpoint/2010/main" val="3282670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jpe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7.jp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10" Type="http://schemas.openxmlformats.org/officeDocument/2006/relationships/image" Target="../media/image23.jpg"/><Relationship Id="rId4" Type="http://schemas.openxmlformats.org/officeDocument/2006/relationships/image" Target="../media/image8.gif"/><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8.gif"/><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jpg"/><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2.emf"/><Relationship Id="rId2" Type="http://schemas.openxmlformats.org/officeDocument/2006/relationships/image" Target="../media/image29.emf"/><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jpg"/><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3.emf"/><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8.gif"/><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9.jpeg"/><Relationship Id="rId7" Type="http://schemas.openxmlformats.org/officeDocument/2006/relationships/image" Target="../media/image7.jp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jpe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3.pn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7" Type="http://schemas.microsoft.com/office/2007/relationships/hdphoto" Target="../media/hdphoto7.wdp"/><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7" Type="http://schemas.microsoft.com/office/2007/relationships/hdphoto" Target="../media/hdphoto9.wdp"/><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8.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8314766" y="1007508"/>
            <a:ext cx="2590138" cy="1942604"/>
          </a:xfrm>
          <a:prstGeom prst="ellipse">
            <a:avLst/>
          </a:prstGeom>
          <a:ln>
            <a:noFill/>
          </a:ln>
          <a:effectLst>
            <a:softEdge rad="112500"/>
          </a:effectLst>
        </p:spPr>
      </p:pic>
      <p:pic>
        <p:nvPicPr>
          <p:cNvPr id="6" name="図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283" y="1016334"/>
            <a:ext cx="2673626" cy="2005220"/>
          </a:xfrm>
          <a:prstGeom prst="ellipse">
            <a:avLst/>
          </a:prstGeom>
          <a:ln>
            <a:noFill/>
          </a:ln>
          <a:effectLst>
            <a:softEdge rad="112500"/>
          </a:effectLst>
        </p:spPr>
      </p:pic>
      <p:pic>
        <p:nvPicPr>
          <p:cNvPr id="7" name="図 6"/>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80283" y="3853444"/>
            <a:ext cx="2842591" cy="2131943"/>
          </a:xfrm>
          <a:prstGeom prst="ellipse">
            <a:avLst/>
          </a:prstGeom>
          <a:ln>
            <a:noFill/>
          </a:ln>
          <a:effectLst>
            <a:softEdge rad="112500"/>
          </a:effectLst>
        </p:spPr>
      </p:pic>
      <p:pic>
        <p:nvPicPr>
          <p:cNvPr id="8" name="図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25618" y="1061723"/>
            <a:ext cx="2637100" cy="1923221"/>
          </a:xfrm>
          <a:prstGeom prst="ellipse">
            <a:avLst/>
          </a:prstGeom>
          <a:ln>
            <a:noFill/>
          </a:ln>
          <a:effectLst>
            <a:softEdge rad="112500"/>
          </a:effectLst>
        </p:spPr>
      </p:pic>
      <p:sp>
        <p:nvSpPr>
          <p:cNvPr id="9" name="テキスト ボックス 8"/>
          <p:cNvSpPr txBox="1"/>
          <p:nvPr/>
        </p:nvSpPr>
        <p:spPr>
          <a:xfrm>
            <a:off x="780283" y="3011085"/>
            <a:ext cx="2926303" cy="715581"/>
          </a:xfrm>
          <a:prstGeom prst="rect">
            <a:avLst/>
          </a:prstGeom>
          <a:noFill/>
        </p:spPr>
        <p:txBody>
          <a:bodyPr wrap="square" rtlCol="0">
            <a:spAutoFit/>
          </a:bodyPr>
          <a:lstStyle/>
          <a:p>
            <a:r>
              <a:rPr lang="en-US" altLang="ja-JP" sz="1350" dirty="0">
                <a:solidFill>
                  <a:prstClr val="black"/>
                </a:solidFill>
              </a:rPr>
              <a:t>【1】</a:t>
            </a:r>
            <a:r>
              <a:rPr lang="ja-JP" altLang="en-US" sz="1350" dirty="0">
                <a:solidFill>
                  <a:prstClr val="black"/>
                </a:solidFill>
              </a:rPr>
              <a:t>日本全国にて水上オートバイを使ったレスキュー法の資格発行講習会を実施　</a:t>
            </a:r>
          </a:p>
        </p:txBody>
      </p:sp>
      <p:sp>
        <p:nvSpPr>
          <p:cNvPr id="10" name="テキスト ボックス 9"/>
          <p:cNvSpPr txBox="1"/>
          <p:nvPr/>
        </p:nvSpPr>
        <p:spPr>
          <a:xfrm>
            <a:off x="4525618" y="3011084"/>
            <a:ext cx="3133920" cy="507831"/>
          </a:xfrm>
          <a:prstGeom prst="rect">
            <a:avLst/>
          </a:prstGeom>
          <a:noFill/>
        </p:spPr>
        <p:txBody>
          <a:bodyPr wrap="square" rtlCol="0">
            <a:spAutoFit/>
          </a:bodyPr>
          <a:lstStyle/>
          <a:p>
            <a:r>
              <a:rPr lang="en-US" altLang="ja-JP" sz="1350" dirty="0">
                <a:solidFill>
                  <a:prstClr val="black"/>
                </a:solidFill>
              </a:rPr>
              <a:t>【2】</a:t>
            </a:r>
            <a:r>
              <a:rPr lang="ja-JP" altLang="en-US" sz="1350" dirty="0">
                <a:solidFill>
                  <a:prstClr val="black"/>
                </a:solidFill>
              </a:rPr>
              <a:t>各種水上スポーツ競技会にて</a:t>
            </a:r>
            <a:endParaRPr lang="en-US" altLang="ja-JP" sz="1350" dirty="0">
              <a:solidFill>
                <a:prstClr val="black"/>
              </a:solidFill>
            </a:endParaRPr>
          </a:p>
          <a:p>
            <a:r>
              <a:rPr lang="ja-JP" altLang="en-US" sz="1350" dirty="0">
                <a:solidFill>
                  <a:prstClr val="black"/>
                </a:solidFill>
              </a:rPr>
              <a:t>　安全管理年間</a:t>
            </a:r>
          </a:p>
        </p:txBody>
      </p:sp>
      <p:sp>
        <p:nvSpPr>
          <p:cNvPr id="11" name="テキスト ボックス 10"/>
          <p:cNvSpPr txBox="1"/>
          <p:nvPr/>
        </p:nvSpPr>
        <p:spPr>
          <a:xfrm>
            <a:off x="8314766" y="2950112"/>
            <a:ext cx="2743059" cy="669414"/>
          </a:xfrm>
          <a:prstGeom prst="rect">
            <a:avLst/>
          </a:prstGeom>
          <a:noFill/>
        </p:spPr>
        <p:txBody>
          <a:bodyPr wrap="none" rtlCol="0">
            <a:spAutoFit/>
          </a:bodyPr>
          <a:lstStyle/>
          <a:p>
            <a:r>
              <a:rPr lang="en-US" altLang="ja-JP" sz="1350" dirty="0">
                <a:solidFill>
                  <a:prstClr val="black"/>
                </a:solidFill>
              </a:rPr>
              <a:t>【3】</a:t>
            </a:r>
            <a:r>
              <a:rPr lang="ja-JP" altLang="en-US" sz="1350" dirty="0">
                <a:solidFill>
                  <a:prstClr val="black"/>
                </a:solidFill>
              </a:rPr>
              <a:t>消防学校をはじめ、</a:t>
            </a:r>
            <a:endParaRPr lang="en-US" altLang="ja-JP" sz="1350" dirty="0">
              <a:solidFill>
                <a:prstClr val="black"/>
              </a:solidFill>
            </a:endParaRPr>
          </a:p>
          <a:p>
            <a:r>
              <a:rPr lang="ja-JP" altLang="en-US" sz="1350" dirty="0">
                <a:solidFill>
                  <a:prstClr val="black"/>
                </a:solidFill>
              </a:rPr>
              <a:t>　　公務救難機関への指導</a:t>
            </a:r>
            <a:endParaRPr lang="en-US" altLang="ja-JP" sz="1350" dirty="0">
              <a:solidFill>
                <a:prstClr val="black"/>
              </a:solidFill>
            </a:endParaRPr>
          </a:p>
          <a:p>
            <a:r>
              <a:rPr lang="ja-JP" altLang="en-US" sz="1050" b="1" dirty="0">
                <a:solidFill>
                  <a:prstClr val="black"/>
                </a:solidFill>
              </a:rPr>
              <a:t>（消防学校水難教本　専門部門監修担当）</a:t>
            </a:r>
            <a:endParaRPr lang="en-US" altLang="ja-JP" sz="1050" b="1" dirty="0">
              <a:solidFill>
                <a:prstClr val="black"/>
              </a:solidFill>
            </a:endParaRPr>
          </a:p>
        </p:txBody>
      </p:sp>
      <p:sp>
        <p:nvSpPr>
          <p:cNvPr id="12" name="テキスト ボックス 11"/>
          <p:cNvSpPr txBox="1"/>
          <p:nvPr/>
        </p:nvSpPr>
        <p:spPr>
          <a:xfrm>
            <a:off x="780283" y="5980837"/>
            <a:ext cx="3587610" cy="715581"/>
          </a:xfrm>
          <a:prstGeom prst="rect">
            <a:avLst/>
          </a:prstGeom>
          <a:noFill/>
        </p:spPr>
        <p:txBody>
          <a:bodyPr wrap="square" rtlCol="0">
            <a:spAutoFit/>
          </a:bodyPr>
          <a:lstStyle/>
          <a:p>
            <a:r>
              <a:rPr lang="en-US" altLang="ja-JP" sz="1350" dirty="0">
                <a:solidFill>
                  <a:prstClr val="black"/>
                </a:solidFill>
              </a:rPr>
              <a:t>【4】</a:t>
            </a:r>
            <a:r>
              <a:rPr lang="ja-JP" altLang="en-US" sz="1350" dirty="0">
                <a:solidFill>
                  <a:prstClr val="black"/>
                </a:solidFill>
              </a:rPr>
              <a:t>民間組織「シーバードジャパン」監事</a:t>
            </a:r>
            <a:endParaRPr lang="en-US" altLang="ja-JP" sz="1350" dirty="0">
              <a:solidFill>
                <a:prstClr val="black"/>
              </a:solidFill>
            </a:endParaRPr>
          </a:p>
          <a:p>
            <a:r>
              <a:rPr lang="ja-JP" altLang="en-US" sz="1350" dirty="0">
                <a:solidFill>
                  <a:prstClr val="black"/>
                </a:solidFill>
              </a:rPr>
              <a:t>　</a:t>
            </a:r>
            <a:r>
              <a:rPr lang="ja-JP" altLang="en-US" sz="1050" dirty="0">
                <a:solidFill>
                  <a:prstClr val="black"/>
                </a:solidFill>
              </a:rPr>
              <a:t>（日本財団助成事業）</a:t>
            </a:r>
            <a:endParaRPr lang="en-US" altLang="ja-JP" sz="1350" dirty="0">
              <a:solidFill>
                <a:prstClr val="black"/>
              </a:solidFill>
            </a:endParaRPr>
          </a:p>
          <a:p>
            <a:r>
              <a:rPr lang="ja-JP" altLang="en-US" sz="1350" dirty="0">
                <a:solidFill>
                  <a:prstClr val="black"/>
                </a:solidFill>
              </a:rPr>
              <a:t>パトロール・レスキュー技術の指導担当</a:t>
            </a:r>
          </a:p>
        </p:txBody>
      </p:sp>
      <p:pic>
        <p:nvPicPr>
          <p:cNvPr id="13" name="図 12"/>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8238236" y="3861653"/>
            <a:ext cx="2666668" cy="2000001"/>
          </a:xfrm>
          <a:prstGeom prst="ellipse">
            <a:avLst/>
          </a:prstGeom>
          <a:ln>
            <a:noFill/>
          </a:ln>
          <a:effectLst>
            <a:softEdge rad="112500"/>
          </a:effectLst>
        </p:spPr>
      </p:pic>
      <p:sp>
        <p:nvSpPr>
          <p:cNvPr id="14" name="テキスト ボックス 13"/>
          <p:cNvSpPr txBox="1"/>
          <p:nvPr/>
        </p:nvSpPr>
        <p:spPr>
          <a:xfrm>
            <a:off x="8468654" y="5979748"/>
            <a:ext cx="2704587" cy="507831"/>
          </a:xfrm>
          <a:prstGeom prst="rect">
            <a:avLst/>
          </a:prstGeom>
          <a:noFill/>
        </p:spPr>
        <p:txBody>
          <a:bodyPr wrap="none" rtlCol="0">
            <a:spAutoFit/>
          </a:bodyPr>
          <a:lstStyle/>
          <a:p>
            <a:r>
              <a:rPr lang="en-US" altLang="ja-JP" sz="1350" dirty="0">
                <a:solidFill>
                  <a:prstClr val="black"/>
                </a:solidFill>
              </a:rPr>
              <a:t>【6】</a:t>
            </a:r>
            <a:r>
              <a:rPr lang="ja-JP" altLang="en-US" sz="1350" dirty="0">
                <a:solidFill>
                  <a:prstClr val="black"/>
                </a:solidFill>
              </a:rPr>
              <a:t>東京湾・接続河川水路にて</a:t>
            </a:r>
            <a:endParaRPr lang="en-US" altLang="ja-JP" sz="1350" dirty="0">
              <a:solidFill>
                <a:prstClr val="black"/>
              </a:solidFill>
            </a:endParaRPr>
          </a:p>
          <a:p>
            <a:r>
              <a:rPr lang="ja-JP" altLang="en-US" sz="1350" dirty="0">
                <a:solidFill>
                  <a:prstClr val="black"/>
                </a:solidFill>
              </a:rPr>
              <a:t>　　水上パトロール</a:t>
            </a:r>
            <a:endParaRPr lang="ja-JP" altLang="en-US" sz="1050" dirty="0">
              <a:solidFill>
                <a:prstClr val="black"/>
              </a:solidFill>
            </a:endParaRPr>
          </a:p>
        </p:txBody>
      </p:sp>
      <p:sp>
        <p:nvSpPr>
          <p:cNvPr id="16" name="正方形/長方形 15"/>
          <p:cNvSpPr/>
          <p:nvPr/>
        </p:nvSpPr>
        <p:spPr>
          <a:xfrm>
            <a:off x="8778691" y="338094"/>
            <a:ext cx="2444420" cy="623248"/>
          </a:xfrm>
          <a:prstGeom prst="rect">
            <a:avLst/>
          </a:prstGeom>
          <a:noFill/>
        </p:spPr>
        <p:txBody>
          <a:bodyPr wrap="square" lIns="68580" tIns="34290" rIns="68580" bIns="34290">
            <a:spAutoFit/>
            <a:scene3d>
              <a:camera prst="perspectiveLeft"/>
              <a:lightRig rig="soft" dir="t">
                <a:rot lat="0" lon="0" rev="15600000"/>
              </a:lightRig>
            </a:scene3d>
            <a:sp3d extrusionH="57150" prstMaterial="softEdge">
              <a:bevelT w="25400" h="38100"/>
            </a:sp3d>
          </a:bodyPr>
          <a:lstStyle/>
          <a:p>
            <a:pPr algn="ctr"/>
            <a:r>
              <a:rPr lang="ja-JP" altLang="en-US" sz="3600" b="1" dirty="0">
                <a:ln>
                  <a:solidFill>
                    <a:prstClr val="black"/>
                  </a:solidFill>
                </a:ln>
                <a:solidFill>
                  <a:srgbClr val="FFC000"/>
                </a:solidFill>
              </a:rPr>
              <a:t>ＷＲＭＡ</a:t>
            </a:r>
          </a:p>
        </p:txBody>
      </p:sp>
      <p:sp>
        <p:nvSpPr>
          <p:cNvPr id="17" name="正方形/長方形 16"/>
          <p:cNvSpPr/>
          <p:nvPr/>
        </p:nvSpPr>
        <p:spPr>
          <a:xfrm>
            <a:off x="2949540" y="3619526"/>
            <a:ext cx="2201565" cy="715581"/>
          </a:xfrm>
          <a:prstGeom prst="rect">
            <a:avLst/>
          </a:prstGeom>
          <a:noFill/>
        </p:spPr>
        <p:txBody>
          <a:bodyPr wrap="none" lIns="68580" tIns="34290" rIns="68580" bIns="34290">
            <a:spAutoFit/>
          </a:bodyPr>
          <a:lstStyle/>
          <a:p>
            <a:pPr algn="ctr"/>
            <a:r>
              <a:rPr lang="ja-JP" altLang="en-US" sz="2100" dirty="0">
                <a:ln w="25400">
                  <a:solidFill>
                    <a:srgbClr val="5B9BD5">
                      <a:alpha val="86000"/>
                    </a:srgbClr>
                  </a:solidFill>
                </a:ln>
                <a:gradFill>
                  <a:gsLst>
                    <a:gs pos="0">
                      <a:srgbClr val="FF0000"/>
                    </a:gs>
                    <a:gs pos="50000">
                      <a:srgbClr val="4472C4"/>
                    </a:gs>
                    <a:gs pos="100000">
                      <a:srgbClr val="4472C4">
                        <a:lumMod val="60000"/>
                        <a:lumOff val="40000"/>
                      </a:srgbClr>
                    </a:gs>
                  </a:gsLst>
                  <a:lin ang="5400000"/>
                </a:gradFill>
                <a:effectLst>
                  <a:reflection blurRad="6350" stA="53000" endA="300" endPos="35500" dir="5400000" sy="-90000" algn="bl" rotWithShape="0"/>
                </a:effectLst>
              </a:rPr>
              <a:t>水上出動</a:t>
            </a:r>
            <a:endParaRPr lang="en-US" altLang="ja-JP" sz="2100" dirty="0">
              <a:ln w="25400">
                <a:solidFill>
                  <a:srgbClr val="5B9BD5">
                    <a:alpha val="86000"/>
                  </a:srgbClr>
                </a:solidFill>
              </a:ln>
              <a:gradFill>
                <a:gsLst>
                  <a:gs pos="0">
                    <a:srgbClr val="FF0000"/>
                  </a:gs>
                  <a:gs pos="50000">
                    <a:srgbClr val="4472C4"/>
                  </a:gs>
                  <a:gs pos="100000">
                    <a:srgbClr val="4472C4">
                      <a:lumMod val="60000"/>
                      <a:lumOff val="40000"/>
                    </a:srgbClr>
                  </a:gs>
                </a:gsLst>
                <a:lin ang="5400000"/>
              </a:gradFill>
              <a:effectLst>
                <a:reflection blurRad="6350" stA="53000" endA="300" endPos="35500" dir="5400000" sy="-90000" algn="bl" rotWithShape="0"/>
              </a:effectLst>
            </a:endParaRPr>
          </a:p>
          <a:p>
            <a:pPr algn="ctr"/>
            <a:r>
              <a:rPr lang="ja-JP" altLang="en-US" sz="2100" dirty="0">
                <a:ln w="25400">
                  <a:solidFill>
                    <a:srgbClr val="5B9BD5">
                      <a:alpha val="86000"/>
                    </a:srgbClr>
                  </a:solidFill>
                </a:ln>
                <a:gradFill>
                  <a:gsLst>
                    <a:gs pos="0">
                      <a:srgbClr val="FF0000"/>
                    </a:gs>
                    <a:gs pos="50000">
                      <a:srgbClr val="4472C4"/>
                    </a:gs>
                    <a:gs pos="100000">
                      <a:srgbClr val="4472C4">
                        <a:lumMod val="60000"/>
                        <a:lumOff val="40000"/>
                      </a:srgbClr>
                    </a:gs>
                  </a:gsLst>
                  <a:lin ang="5400000"/>
                </a:gradFill>
                <a:effectLst>
                  <a:reflection blurRad="6350" stA="53000" endA="300" endPos="35500" dir="5400000" sy="-90000" algn="bl" rotWithShape="0"/>
                </a:effectLst>
              </a:rPr>
              <a:t>年間</a:t>
            </a:r>
            <a:r>
              <a:rPr lang="en-US" altLang="ja-JP" sz="2100" dirty="0">
                <a:ln w="25400">
                  <a:solidFill>
                    <a:srgbClr val="5B9BD5">
                      <a:alpha val="86000"/>
                    </a:srgbClr>
                  </a:solidFill>
                </a:ln>
                <a:gradFill>
                  <a:gsLst>
                    <a:gs pos="0">
                      <a:srgbClr val="FF0000"/>
                    </a:gs>
                    <a:gs pos="50000">
                      <a:srgbClr val="4472C4"/>
                    </a:gs>
                    <a:gs pos="100000">
                      <a:srgbClr val="4472C4">
                        <a:lumMod val="60000"/>
                        <a:lumOff val="40000"/>
                      </a:srgbClr>
                    </a:gs>
                  </a:gsLst>
                  <a:lin ang="5400000"/>
                </a:gradFill>
                <a:effectLst>
                  <a:reflection blurRad="6350" stA="53000" endA="300" endPos="35500" dir="5400000" sy="-90000" algn="bl" rotWithShape="0"/>
                </a:effectLst>
              </a:rPr>
              <a:t>200</a:t>
            </a:r>
            <a:r>
              <a:rPr lang="ja-JP" altLang="en-US" sz="2100" dirty="0">
                <a:ln w="25400">
                  <a:solidFill>
                    <a:srgbClr val="5B9BD5">
                      <a:alpha val="86000"/>
                    </a:srgbClr>
                  </a:solidFill>
                </a:ln>
                <a:gradFill>
                  <a:gsLst>
                    <a:gs pos="0">
                      <a:srgbClr val="FF0000"/>
                    </a:gs>
                    <a:gs pos="50000">
                      <a:srgbClr val="4472C4"/>
                    </a:gs>
                    <a:gs pos="100000">
                      <a:srgbClr val="4472C4">
                        <a:lumMod val="60000"/>
                        <a:lumOff val="40000"/>
                      </a:srgbClr>
                    </a:gs>
                  </a:gsLst>
                  <a:lin ang="5400000"/>
                </a:gradFill>
                <a:effectLst>
                  <a:reflection blurRad="6350" stA="53000" endA="300" endPos="35500" dir="5400000" sy="-90000" algn="bl" rotWithShape="0"/>
                </a:effectLst>
              </a:rPr>
              <a:t>日超！！</a:t>
            </a:r>
          </a:p>
        </p:txBody>
      </p:sp>
      <p:pic>
        <p:nvPicPr>
          <p:cNvPr id="2" name="図 1"/>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626887" y="3885747"/>
            <a:ext cx="2756452" cy="2067339"/>
          </a:xfrm>
          <a:prstGeom prst="ellipse">
            <a:avLst/>
          </a:prstGeom>
          <a:ln>
            <a:noFill/>
          </a:ln>
          <a:effectLst>
            <a:softEdge rad="112500"/>
          </a:effectLst>
        </p:spPr>
      </p:pic>
      <p:sp>
        <p:nvSpPr>
          <p:cNvPr id="3" name="テキスト ボックス 2"/>
          <p:cNvSpPr txBox="1"/>
          <p:nvPr/>
        </p:nvSpPr>
        <p:spPr>
          <a:xfrm>
            <a:off x="4246591" y="6012980"/>
            <a:ext cx="4224233" cy="669414"/>
          </a:xfrm>
          <a:prstGeom prst="rect">
            <a:avLst/>
          </a:prstGeom>
          <a:noFill/>
        </p:spPr>
        <p:txBody>
          <a:bodyPr wrap="none" rtlCol="0">
            <a:spAutoFit/>
          </a:bodyPr>
          <a:lstStyle/>
          <a:p>
            <a:r>
              <a:rPr lang="ja-JP" altLang="en-US" sz="1350" dirty="0">
                <a:solidFill>
                  <a:prstClr val="black"/>
                </a:solidFill>
              </a:rPr>
              <a:t>　　</a:t>
            </a:r>
            <a:r>
              <a:rPr lang="en-US" altLang="ja-JP" sz="1350" dirty="0">
                <a:solidFill>
                  <a:prstClr val="black"/>
                </a:solidFill>
              </a:rPr>
              <a:t>【5】</a:t>
            </a:r>
            <a:r>
              <a:rPr lang="ja-JP" altLang="en-US" sz="1350" dirty="0">
                <a:solidFill>
                  <a:prstClr val="black"/>
                </a:solidFill>
              </a:rPr>
              <a:t>水上オートバイユーザーへの</a:t>
            </a:r>
            <a:endParaRPr lang="en-US" altLang="ja-JP" sz="1350" dirty="0">
              <a:solidFill>
                <a:prstClr val="black"/>
              </a:solidFill>
            </a:endParaRPr>
          </a:p>
          <a:p>
            <a:r>
              <a:rPr lang="ja-JP" altLang="en-US" sz="1350" dirty="0">
                <a:solidFill>
                  <a:prstClr val="black"/>
                </a:solidFill>
              </a:rPr>
              <a:t>　　　　安全航行講習会</a:t>
            </a:r>
            <a:endParaRPr lang="en-US" altLang="ja-JP" sz="1350" dirty="0">
              <a:solidFill>
                <a:prstClr val="black"/>
              </a:solidFill>
            </a:endParaRPr>
          </a:p>
          <a:p>
            <a:r>
              <a:rPr lang="ja-JP" altLang="en-US" sz="1050" dirty="0">
                <a:solidFill>
                  <a:prstClr val="black"/>
                </a:solidFill>
              </a:rPr>
              <a:t>（東京湾河川水上オートバイ安全航行推進プロジェクトＴＰＳＰ）</a:t>
            </a:r>
          </a:p>
        </p:txBody>
      </p:sp>
      <p:sp>
        <p:nvSpPr>
          <p:cNvPr id="18" name="サブタイトル 2"/>
          <p:cNvSpPr txBox="1">
            <a:spLocks/>
          </p:cNvSpPr>
          <p:nvPr/>
        </p:nvSpPr>
        <p:spPr>
          <a:xfrm>
            <a:off x="1622429" y="402316"/>
            <a:ext cx="7464422" cy="5168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t>一般社団法人　</a:t>
            </a:r>
            <a:r>
              <a:rPr lang="ja-JP" altLang="en-US" b="1" dirty="0"/>
              <a:t>ウォーターリスクマネジメント協会</a:t>
            </a:r>
          </a:p>
        </p:txBody>
      </p:sp>
      <p:pic>
        <p:nvPicPr>
          <p:cNvPr id="19" name="図 18">
            <a:extLst>
              <a:ext uri="{FF2B5EF4-FFF2-40B4-BE49-F238E27FC236}">
                <a16:creationId xmlns:a16="http://schemas.microsoft.com/office/drawing/2014/main" id="{C33E4ED9-1198-4D97-883E-8D669A663C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9845" y="102273"/>
            <a:ext cx="1100875" cy="1093176"/>
          </a:xfrm>
          <a:prstGeom prst="rect">
            <a:avLst/>
          </a:prstGeom>
        </p:spPr>
      </p:pic>
    </p:spTree>
    <p:extLst>
      <p:ext uri="{BB962C8B-B14F-4D97-AF65-F5344CB8AC3E}">
        <p14:creationId xmlns:p14="http://schemas.microsoft.com/office/powerpoint/2010/main" val="174676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263214" cy="261610"/>
          </a:xfrm>
          <a:prstGeom prst="rect">
            <a:avLst/>
          </a:prstGeom>
          <a:noFill/>
        </p:spPr>
        <p:txBody>
          <a:bodyPr wrap="none" rtlCol="0">
            <a:spAutoFit/>
          </a:bodyPr>
          <a:lstStyle/>
          <a:p>
            <a:r>
              <a:rPr kumimoji="1" lang="en-US" altLang="ja-JP" sz="1100" dirty="0"/>
              <a:t>9</a:t>
            </a:r>
            <a:endParaRPr kumimoji="1" lang="ja-JP" altLang="en-US" sz="1100" dirty="0"/>
          </a:p>
        </p:txBody>
      </p:sp>
      <p:pic>
        <p:nvPicPr>
          <p:cNvPr id="12" name="図 11">
            <a:extLst>
              <a:ext uri="{FF2B5EF4-FFF2-40B4-BE49-F238E27FC236}">
                <a16:creationId xmlns:a16="http://schemas.microsoft.com/office/drawing/2014/main" id="{CCCD51D1-87EB-4486-AC63-7CC640650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3" name="テキスト ボックス 12">
            <a:extLst>
              <a:ext uri="{FF2B5EF4-FFF2-40B4-BE49-F238E27FC236}">
                <a16:creationId xmlns:a16="http://schemas.microsoft.com/office/drawing/2014/main" id="{85B3D101-3CB4-4BA4-9EE3-1C182E2FA864}"/>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4" name="図 13">
            <a:extLst>
              <a:ext uri="{FF2B5EF4-FFF2-40B4-BE49-F238E27FC236}">
                <a16:creationId xmlns:a16="http://schemas.microsoft.com/office/drawing/2014/main" id="{2A7B049D-F5D8-4C74-BCF5-340721EA7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17" name="テキスト ボックス 16">
            <a:extLst>
              <a:ext uri="{FF2B5EF4-FFF2-40B4-BE49-F238E27FC236}">
                <a16:creationId xmlns:a16="http://schemas.microsoft.com/office/drawing/2014/main" id="{72174F86-982F-4584-A7FD-92F43DDEFA75}"/>
              </a:ext>
            </a:extLst>
          </p:cNvPr>
          <p:cNvSpPr txBox="1"/>
          <p:nvPr/>
        </p:nvSpPr>
        <p:spPr>
          <a:xfrm>
            <a:off x="368951" y="1225325"/>
            <a:ext cx="11742305" cy="276999"/>
          </a:xfrm>
          <a:prstGeom prst="rect">
            <a:avLst/>
          </a:prstGeom>
          <a:noFill/>
        </p:spPr>
        <p:txBody>
          <a:bodyPr wrap="square" rtlCol="0">
            <a:spAutoFit/>
          </a:bodyPr>
          <a:lstStyle/>
          <a:p>
            <a:r>
              <a:rPr kumimoji="1" lang="ja-JP" altLang="en-US" sz="1200" b="1" u="sng" dirty="0"/>
              <a:t>◆</a:t>
            </a:r>
            <a:r>
              <a:rPr kumimoji="1" lang="en-US" altLang="ja-JP" sz="1200" b="1" u="sng" dirty="0"/>
              <a:t>2017</a:t>
            </a:r>
            <a:r>
              <a:rPr kumimoji="1" lang="ja-JP" altLang="en-US" sz="1200" b="1" u="sng" dirty="0"/>
              <a:t>年度の各事業実績と成果について</a:t>
            </a:r>
            <a:r>
              <a:rPr kumimoji="1" lang="ja-JP" altLang="en-US" sz="1200" b="1" dirty="0"/>
              <a:t>　</a:t>
            </a:r>
            <a:r>
              <a:rPr lang="en-US" altLang="ja-JP" sz="1200" b="1" dirty="0"/>
              <a:t> 【</a:t>
            </a:r>
            <a:r>
              <a:rPr lang="ja-JP" altLang="en-US" sz="1200" b="1" dirty="0"/>
              <a:t>シーバードジャパン幹事団体としての活動</a:t>
            </a:r>
            <a:r>
              <a:rPr lang="en-US" altLang="ja-JP" sz="1200" b="1" dirty="0"/>
              <a:t>】</a:t>
            </a:r>
            <a:r>
              <a:rPr lang="ja-JP" altLang="en-US" sz="1200" b="1" dirty="0"/>
              <a:t> （</a:t>
            </a:r>
            <a:r>
              <a:rPr lang="en-US" altLang="ja-JP" sz="1200" b="1" dirty="0"/>
              <a:t>2017</a:t>
            </a:r>
            <a:r>
              <a:rPr lang="ja-JP" altLang="en-US" sz="1200" b="1" dirty="0"/>
              <a:t>年</a:t>
            </a:r>
            <a:r>
              <a:rPr lang="en-US" altLang="ja-JP" sz="1200" b="1" dirty="0"/>
              <a:t>4</a:t>
            </a:r>
            <a:r>
              <a:rPr lang="ja-JP" altLang="en-US" sz="1200" b="1" dirty="0"/>
              <a:t>月</a:t>
            </a:r>
            <a:r>
              <a:rPr lang="en-US" altLang="ja-JP" sz="1200" b="1" dirty="0"/>
              <a:t>1</a:t>
            </a:r>
            <a:r>
              <a:rPr lang="ja-JP" altLang="en-US" sz="1200" b="1" dirty="0"/>
              <a:t>日～</a:t>
            </a:r>
            <a:r>
              <a:rPr lang="en-US" altLang="ja-JP" sz="1200" b="1" dirty="0"/>
              <a:t>2018</a:t>
            </a:r>
            <a:r>
              <a:rPr lang="ja-JP" altLang="en-US" sz="1200" b="1" dirty="0"/>
              <a:t>年</a:t>
            </a:r>
            <a:r>
              <a:rPr lang="en-US" altLang="ja-JP" sz="1200" b="1" dirty="0"/>
              <a:t>3</a:t>
            </a:r>
            <a:r>
              <a:rPr lang="ja-JP" altLang="en-US" sz="1200" b="1" dirty="0"/>
              <a:t>月）</a:t>
            </a:r>
            <a:endParaRPr kumimoji="1" lang="en-US" altLang="ja-JP" sz="1200" b="1" dirty="0"/>
          </a:p>
        </p:txBody>
      </p:sp>
      <p:graphicFrame>
        <p:nvGraphicFramePr>
          <p:cNvPr id="2" name="オブジェクト 1">
            <a:extLst>
              <a:ext uri="{FF2B5EF4-FFF2-40B4-BE49-F238E27FC236}">
                <a16:creationId xmlns:a16="http://schemas.microsoft.com/office/drawing/2014/main" id="{1EA0DFA1-45D0-4BCC-994A-BDE4366354FE}"/>
              </a:ext>
            </a:extLst>
          </p:cNvPr>
          <p:cNvGraphicFramePr>
            <a:graphicFrameLocks noChangeAspect="1"/>
          </p:cNvGraphicFramePr>
          <p:nvPr>
            <p:extLst>
              <p:ext uri="{D42A27DB-BD31-4B8C-83A1-F6EECF244321}">
                <p14:modId xmlns:p14="http://schemas.microsoft.com/office/powerpoint/2010/main" val="77530222"/>
              </p:ext>
            </p:extLst>
          </p:nvPr>
        </p:nvGraphicFramePr>
        <p:xfrm>
          <a:off x="498021" y="1525965"/>
          <a:ext cx="7838961" cy="2147964"/>
        </p:xfrm>
        <a:graphic>
          <a:graphicData uri="http://schemas.openxmlformats.org/presentationml/2006/ole">
            <mc:AlternateContent xmlns:mc="http://schemas.openxmlformats.org/markup-compatibility/2006">
              <mc:Choice xmlns:v="urn:schemas-microsoft-com:vml" Requires="v">
                <p:oleObj spid="_x0000_s3094" name="Worksheet" r:id="rId5" imgW="6743583" imgH="1848085" progId="Excel.Sheet.12">
                  <p:embed/>
                </p:oleObj>
              </mc:Choice>
              <mc:Fallback>
                <p:oleObj name="Worksheet" r:id="rId5" imgW="6743583" imgH="1848085" progId="Excel.Sheet.12">
                  <p:embed/>
                  <p:pic>
                    <p:nvPicPr>
                      <p:cNvPr id="0" name=""/>
                      <p:cNvPicPr/>
                      <p:nvPr/>
                    </p:nvPicPr>
                    <p:blipFill>
                      <a:blip r:embed="rId6"/>
                      <a:stretch>
                        <a:fillRect/>
                      </a:stretch>
                    </p:blipFill>
                    <p:spPr>
                      <a:xfrm>
                        <a:off x="498021" y="1525965"/>
                        <a:ext cx="7838961" cy="2147964"/>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A37B9A10-56FD-4C88-839B-A010331E7D4C}"/>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68951" y="3966049"/>
            <a:ext cx="3336052" cy="2502039"/>
          </a:xfrm>
          <a:prstGeom prst="rect">
            <a:avLst/>
          </a:prstGeom>
        </p:spPr>
      </p:pic>
      <p:pic>
        <p:nvPicPr>
          <p:cNvPr id="8" name="図 7">
            <a:extLst>
              <a:ext uri="{FF2B5EF4-FFF2-40B4-BE49-F238E27FC236}">
                <a16:creationId xmlns:a16="http://schemas.microsoft.com/office/drawing/2014/main" id="{297853BC-5240-43A8-B250-98F933F92C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90891" y="3711669"/>
            <a:ext cx="4121748" cy="2756419"/>
          </a:xfrm>
          <a:prstGeom prst="rect">
            <a:avLst/>
          </a:prstGeom>
        </p:spPr>
      </p:pic>
      <p:pic>
        <p:nvPicPr>
          <p:cNvPr id="18" name="図 17">
            <a:extLst>
              <a:ext uri="{FF2B5EF4-FFF2-40B4-BE49-F238E27FC236}">
                <a16:creationId xmlns:a16="http://schemas.microsoft.com/office/drawing/2014/main" id="{622D3DF6-9FD3-48FE-9EBB-09A2E32197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98527" y="3966049"/>
            <a:ext cx="3765052" cy="2517878"/>
          </a:xfrm>
          <a:prstGeom prst="rect">
            <a:avLst/>
          </a:prstGeom>
        </p:spPr>
      </p:pic>
    </p:spTree>
    <p:extLst>
      <p:ext uri="{BB962C8B-B14F-4D97-AF65-F5344CB8AC3E}">
        <p14:creationId xmlns:p14="http://schemas.microsoft.com/office/powerpoint/2010/main" val="590092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341760" cy="261610"/>
          </a:xfrm>
          <a:prstGeom prst="rect">
            <a:avLst/>
          </a:prstGeom>
          <a:noFill/>
        </p:spPr>
        <p:txBody>
          <a:bodyPr wrap="none" rtlCol="0">
            <a:spAutoFit/>
          </a:bodyPr>
          <a:lstStyle/>
          <a:p>
            <a:r>
              <a:rPr lang="en-US" altLang="ja-JP" sz="1100" dirty="0"/>
              <a:t>10</a:t>
            </a:r>
            <a:endParaRPr kumimoji="1" lang="ja-JP" altLang="en-US" sz="1100" dirty="0"/>
          </a:p>
        </p:txBody>
      </p:sp>
      <p:pic>
        <p:nvPicPr>
          <p:cNvPr id="12" name="図 11">
            <a:extLst>
              <a:ext uri="{FF2B5EF4-FFF2-40B4-BE49-F238E27FC236}">
                <a16:creationId xmlns:a16="http://schemas.microsoft.com/office/drawing/2014/main" id="{F82209BC-0C65-4D70-8DBE-F6137485A859}"/>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8603600" y="1672619"/>
            <a:ext cx="3187118" cy="2390339"/>
          </a:xfrm>
          <a:prstGeom prst="rect">
            <a:avLst/>
          </a:prstGeom>
        </p:spPr>
      </p:pic>
      <p:pic>
        <p:nvPicPr>
          <p:cNvPr id="13" name="図 12">
            <a:extLst>
              <a:ext uri="{FF2B5EF4-FFF2-40B4-BE49-F238E27FC236}">
                <a16:creationId xmlns:a16="http://schemas.microsoft.com/office/drawing/2014/main" id="{9433D256-B06D-4729-B1AC-DF9284429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4" name="テキスト ボックス 13">
            <a:extLst>
              <a:ext uri="{FF2B5EF4-FFF2-40B4-BE49-F238E27FC236}">
                <a16:creationId xmlns:a16="http://schemas.microsoft.com/office/drawing/2014/main" id="{DFFDD658-BEF9-4EA9-A7AE-9B08E773E7F3}"/>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5" name="図 14">
            <a:extLst>
              <a:ext uri="{FF2B5EF4-FFF2-40B4-BE49-F238E27FC236}">
                <a16:creationId xmlns:a16="http://schemas.microsoft.com/office/drawing/2014/main" id="{5B4D71A2-F1FA-472C-98E1-4E714411D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16" name="テキスト ボックス 15">
            <a:extLst>
              <a:ext uri="{FF2B5EF4-FFF2-40B4-BE49-F238E27FC236}">
                <a16:creationId xmlns:a16="http://schemas.microsoft.com/office/drawing/2014/main" id="{D67A845E-B0CB-4CB5-A270-322CD43813C7}"/>
              </a:ext>
            </a:extLst>
          </p:cNvPr>
          <p:cNvSpPr txBox="1"/>
          <p:nvPr/>
        </p:nvSpPr>
        <p:spPr>
          <a:xfrm>
            <a:off x="368951" y="1201589"/>
            <a:ext cx="11742305" cy="461665"/>
          </a:xfrm>
          <a:prstGeom prst="rect">
            <a:avLst/>
          </a:prstGeom>
          <a:noFill/>
        </p:spPr>
        <p:txBody>
          <a:bodyPr wrap="square" rtlCol="0">
            <a:spAutoFit/>
          </a:bodyPr>
          <a:lstStyle/>
          <a:p>
            <a:r>
              <a:rPr kumimoji="1" lang="ja-JP" altLang="en-US" sz="1200" b="1" u="sng" dirty="0"/>
              <a:t>◆</a:t>
            </a:r>
            <a:r>
              <a:rPr kumimoji="1" lang="en-US" altLang="ja-JP" sz="1200" b="1" u="sng" dirty="0"/>
              <a:t>2017</a:t>
            </a:r>
            <a:r>
              <a:rPr kumimoji="1" lang="ja-JP" altLang="en-US" sz="1200" b="1" u="sng" dirty="0"/>
              <a:t>年度の各事業実績と成果について</a:t>
            </a:r>
            <a:r>
              <a:rPr kumimoji="1" lang="ja-JP" altLang="en-US" sz="1200" b="1" dirty="0"/>
              <a:t>　</a:t>
            </a:r>
            <a:r>
              <a:rPr lang="en-US" altLang="ja-JP" sz="1200" b="1" dirty="0"/>
              <a:t> 【</a:t>
            </a:r>
            <a:r>
              <a:rPr lang="ja-JP" altLang="en-US" sz="1200" b="1" dirty="0"/>
              <a:t>東京湾及び接続河川水路を航行する水上オートバイユーザーに向け安全とマナー向上の講習会にて指導</a:t>
            </a:r>
            <a:r>
              <a:rPr lang="en-US" altLang="ja-JP" sz="1200" b="1" dirty="0"/>
              <a:t>】</a:t>
            </a:r>
          </a:p>
          <a:p>
            <a:r>
              <a:rPr kumimoji="1" lang="ja-JP" altLang="en-US" sz="1200" b="1" dirty="0"/>
              <a:t>　　　　　　　　　　　　　　　　　　　　　　　</a:t>
            </a:r>
            <a:r>
              <a:rPr kumimoji="1" lang="en-US" altLang="ja-JP" sz="1200" b="1" dirty="0"/>
              <a:t>※TPSP</a:t>
            </a:r>
            <a:r>
              <a:rPr kumimoji="1" lang="ja-JP" altLang="en-US" sz="1200" b="1" dirty="0"/>
              <a:t>　</a:t>
            </a:r>
            <a:r>
              <a:rPr kumimoji="1" lang="en-US" altLang="ja-JP" sz="1200" b="1" dirty="0"/>
              <a:t>&lt;</a:t>
            </a:r>
            <a:r>
              <a:rPr kumimoji="1" lang="ja-JP" altLang="en-US" sz="1200" b="1" dirty="0"/>
              <a:t>東京湾水上オートバイ安全航行推進プロジェクト</a:t>
            </a:r>
            <a:r>
              <a:rPr kumimoji="1" lang="en-US" altLang="ja-JP" sz="1200" b="1" dirty="0"/>
              <a:t>&gt;</a:t>
            </a:r>
            <a:r>
              <a:rPr lang="ja-JP" altLang="en-US" sz="1200" b="1" dirty="0"/>
              <a:t> （</a:t>
            </a:r>
            <a:r>
              <a:rPr lang="en-US" altLang="ja-JP" sz="1200" b="1" dirty="0"/>
              <a:t>2017</a:t>
            </a:r>
            <a:r>
              <a:rPr lang="ja-JP" altLang="en-US" sz="1200" b="1" dirty="0"/>
              <a:t>年</a:t>
            </a:r>
            <a:r>
              <a:rPr lang="en-US" altLang="ja-JP" sz="1200" b="1" dirty="0"/>
              <a:t>4</a:t>
            </a:r>
            <a:r>
              <a:rPr lang="ja-JP" altLang="en-US" sz="1200" b="1" dirty="0"/>
              <a:t>月</a:t>
            </a:r>
            <a:r>
              <a:rPr lang="en-US" altLang="ja-JP" sz="1200" b="1" dirty="0"/>
              <a:t>1</a:t>
            </a:r>
            <a:r>
              <a:rPr lang="ja-JP" altLang="en-US" sz="1200" b="1" dirty="0"/>
              <a:t>日～</a:t>
            </a:r>
            <a:r>
              <a:rPr lang="en-US" altLang="ja-JP" sz="1200" b="1" dirty="0"/>
              <a:t>2018</a:t>
            </a:r>
            <a:r>
              <a:rPr lang="ja-JP" altLang="en-US" sz="1200" b="1" dirty="0"/>
              <a:t>年</a:t>
            </a:r>
            <a:r>
              <a:rPr lang="en-US" altLang="ja-JP" sz="1200" b="1" dirty="0"/>
              <a:t>3</a:t>
            </a:r>
            <a:r>
              <a:rPr lang="ja-JP" altLang="en-US" sz="1200" b="1" dirty="0"/>
              <a:t>月）</a:t>
            </a:r>
            <a:endParaRPr kumimoji="1" lang="en-US" altLang="ja-JP" sz="1200" b="1" dirty="0"/>
          </a:p>
        </p:txBody>
      </p:sp>
      <p:pic>
        <p:nvPicPr>
          <p:cNvPr id="5" name="図 4">
            <a:extLst>
              <a:ext uri="{FF2B5EF4-FFF2-40B4-BE49-F238E27FC236}">
                <a16:creationId xmlns:a16="http://schemas.microsoft.com/office/drawing/2014/main" id="{C22F4D50-F147-409A-9C49-435658835C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46612" y="4186236"/>
            <a:ext cx="3301093" cy="2475820"/>
          </a:xfrm>
          <a:prstGeom prst="rect">
            <a:avLst/>
          </a:prstGeom>
        </p:spPr>
      </p:pic>
      <p:sp>
        <p:nvSpPr>
          <p:cNvPr id="9" name="テキスト ボックス 8">
            <a:extLst>
              <a:ext uri="{FF2B5EF4-FFF2-40B4-BE49-F238E27FC236}">
                <a16:creationId xmlns:a16="http://schemas.microsoft.com/office/drawing/2014/main" id="{445C00BA-EF81-44E6-B297-742FE8A41AD6}"/>
              </a:ext>
            </a:extLst>
          </p:cNvPr>
          <p:cNvSpPr txBox="1"/>
          <p:nvPr/>
        </p:nvSpPr>
        <p:spPr>
          <a:xfrm>
            <a:off x="368951" y="5911757"/>
            <a:ext cx="8117928" cy="461665"/>
          </a:xfrm>
          <a:prstGeom prst="rect">
            <a:avLst/>
          </a:prstGeom>
          <a:noFill/>
        </p:spPr>
        <p:txBody>
          <a:bodyPr wrap="none" rtlCol="0">
            <a:spAutoFit/>
          </a:bodyPr>
          <a:lstStyle/>
          <a:p>
            <a:r>
              <a:rPr kumimoji="1" lang="ja-JP" altLang="en-US" sz="1200" dirty="0">
                <a:solidFill>
                  <a:srgbClr val="FF0000"/>
                </a:solidFill>
              </a:rPr>
              <a:t>東京湾を航行する水上オートバイユーザーを対象に、</a:t>
            </a:r>
            <a:r>
              <a:rPr kumimoji="1" lang="en-US" altLang="ja-JP" sz="1200" dirty="0">
                <a:solidFill>
                  <a:srgbClr val="FF0000"/>
                </a:solidFill>
              </a:rPr>
              <a:t>8</a:t>
            </a:r>
            <a:r>
              <a:rPr kumimoji="1" lang="ja-JP" altLang="en-US" sz="1200" dirty="0">
                <a:solidFill>
                  <a:srgbClr val="FF0000"/>
                </a:solidFill>
              </a:rPr>
              <a:t>年間東京湾をパトロールしてきた経験をふまえ地図や動画を</a:t>
            </a:r>
            <a:endParaRPr kumimoji="1" lang="en-US" altLang="ja-JP" sz="1200" dirty="0">
              <a:solidFill>
                <a:srgbClr val="FF0000"/>
              </a:solidFill>
            </a:endParaRPr>
          </a:p>
          <a:p>
            <a:r>
              <a:rPr kumimoji="1" lang="ja-JP" altLang="en-US" sz="1200" dirty="0">
                <a:solidFill>
                  <a:srgbClr val="FF0000"/>
                </a:solidFill>
              </a:rPr>
              <a:t>使い具体的に安全航行法とマナー向上に向けた指導を行う。</a:t>
            </a:r>
          </a:p>
        </p:txBody>
      </p:sp>
      <p:graphicFrame>
        <p:nvGraphicFramePr>
          <p:cNvPr id="3" name="表 2">
            <a:extLst>
              <a:ext uri="{FF2B5EF4-FFF2-40B4-BE49-F238E27FC236}">
                <a16:creationId xmlns:a16="http://schemas.microsoft.com/office/drawing/2014/main" id="{48FE81DB-4092-4CAA-8A79-675D6EFBEA6C}"/>
              </a:ext>
            </a:extLst>
          </p:cNvPr>
          <p:cNvGraphicFramePr>
            <a:graphicFrameLocks noGrp="1"/>
          </p:cNvGraphicFramePr>
          <p:nvPr>
            <p:extLst>
              <p:ext uri="{D42A27DB-BD31-4B8C-83A1-F6EECF244321}">
                <p14:modId xmlns:p14="http://schemas.microsoft.com/office/powerpoint/2010/main" val="926212486"/>
              </p:ext>
            </p:extLst>
          </p:nvPr>
        </p:nvGraphicFramePr>
        <p:xfrm>
          <a:off x="368951" y="1663254"/>
          <a:ext cx="8022488" cy="4130450"/>
        </p:xfrm>
        <a:graphic>
          <a:graphicData uri="http://schemas.openxmlformats.org/drawingml/2006/table">
            <a:tbl>
              <a:tblPr/>
              <a:tblGrid>
                <a:gridCol w="266351">
                  <a:extLst>
                    <a:ext uri="{9D8B030D-6E8A-4147-A177-3AD203B41FA5}">
                      <a16:colId xmlns:a16="http://schemas.microsoft.com/office/drawing/2014/main" val="3206859302"/>
                    </a:ext>
                  </a:extLst>
                </a:gridCol>
                <a:gridCol w="713821">
                  <a:extLst>
                    <a:ext uri="{9D8B030D-6E8A-4147-A177-3AD203B41FA5}">
                      <a16:colId xmlns:a16="http://schemas.microsoft.com/office/drawing/2014/main" val="1638968178"/>
                    </a:ext>
                  </a:extLst>
                </a:gridCol>
                <a:gridCol w="1193252">
                  <a:extLst>
                    <a:ext uri="{9D8B030D-6E8A-4147-A177-3AD203B41FA5}">
                      <a16:colId xmlns:a16="http://schemas.microsoft.com/office/drawing/2014/main" val="1722205625"/>
                    </a:ext>
                  </a:extLst>
                </a:gridCol>
                <a:gridCol w="649896">
                  <a:extLst>
                    <a:ext uri="{9D8B030D-6E8A-4147-A177-3AD203B41FA5}">
                      <a16:colId xmlns:a16="http://schemas.microsoft.com/office/drawing/2014/main" val="1143020390"/>
                    </a:ext>
                  </a:extLst>
                </a:gridCol>
                <a:gridCol w="649896">
                  <a:extLst>
                    <a:ext uri="{9D8B030D-6E8A-4147-A177-3AD203B41FA5}">
                      <a16:colId xmlns:a16="http://schemas.microsoft.com/office/drawing/2014/main" val="3872122294"/>
                    </a:ext>
                  </a:extLst>
                </a:gridCol>
                <a:gridCol w="649896">
                  <a:extLst>
                    <a:ext uri="{9D8B030D-6E8A-4147-A177-3AD203B41FA5}">
                      <a16:colId xmlns:a16="http://schemas.microsoft.com/office/drawing/2014/main" val="2632348711"/>
                    </a:ext>
                  </a:extLst>
                </a:gridCol>
                <a:gridCol w="649896">
                  <a:extLst>
                    <a:ext uri="{9D8B030D-6E8A-4147-A177-3AD203B41FA5}">
                      <a16:colId xmlns:a16="http://schemas.microsoft.com/office/drawing/2014/main" val="302842930"/>
                    </a:ext>
                  </a:extLst>
                </a:gridCol>
                <a:gridCol w="649896">
                  <a:extLst>
                    <a:ext uri="{9D8B030D-6E8A-4147-A177-3AD203B41FA5}">
                      <a16:colId xmlns:a16="http://schemas.microsoft.com/office/drawing/2014/main" val="1626526666"/>
                    </a:ext>
                  </a:extLst>
                </a:gridCol>
                <a:gridCol w="649896">
                  <a:extLst>
                    <a:ext uri="{9D8B030D-6E8A-4147-A177-3AD203B41FA5}">
                      <a16:colId xmlns:a16="http://schemas.microsoft.com/office/drawing/2014/main" val="759734853"/>
                    </a:ext>
                  </a:extLst>
                </a:gridCol>
                <a:gridCol w="649896">
                  <a:extLst>
                    <a:ext uri="{9D8B030D-6E8A-4147-A177-3AD203B41FA5}">
                      <a16:colId xmlns:a16="http://schemas.microsoft.com/office/drawing/2014/main" val="1948188530"/>
                    </a:ext>
                  </a:extLst>
                </a:gridCol>
                <a:gridCol w="649896">
                  <a:extLst>
                    <a:ext uri="{9D8B030D-6E8A-4147-A177-3AD203B41FA5}">
                      <a16:colId xmlns:a16="http://schemas.microsoft.com/office/drawing/2014/main" val="2202773183"/>
                    </a:ext>
                  </a:extLst>
                </a:gridCol>
                <a:gridCol w="649896">
                  <a:extLst>
                    <a:ext uri="{9D8B030D-6E8A-4147-A177-3AD203B41FA5}">
                      <a16:colId xmlns:a16="http://schemas.microsoft.com/office/drawing/2014/main" val="1955944038"/>
                    </a:ext>
                  </a:extLst>
                </a:gridCol>
              </a:tblGrid>
              <a:tr h="278426">
                <a:tc gridSpan="12">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年度　</a:t>
                      </a:r>
                      <a:r>
                        <a:rPr lang="en-US" sz="1100" b="0" i="0" u="none" strike="noStrike">
                          <a:solidFill>
                            <a:srgbClr val="000000"/>
                          </a:solidFill>
                          <a:effectLst/>
                          <a:latin typeface="ＭＳ Ｐゴシック" panose="020B0600070205080204" pitchFamily="50" charset="-128"/>
                          <a:ea typeface="ＭＳ Ｐゴシック" panose="020B0600070205080204" pitchFamily="50" charset="-128"/>
                        </a:rPr>
                        <a:t>TPSP</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BC2E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45890210"/>
                  </a:ext>
                </a:extLst>
              </a:tr>
              <a:tr h="190722">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62715194"/>
                  </a:ext>
                </a:extLst>
              </a:tr>
              <a:tr h="194898">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実施日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場所</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29531617"/>
                  </a:ext>
                </a:extLst>
              </a:tr>
              <a:tr h="18793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横浜</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KMC</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0537675"/>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夢の島マリーナ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25155544"/>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横浜</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KMC</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57677733"/>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夢の島マリーナ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1183609"/>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59282019"/>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夢の島マリーナ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24937255"/>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夢の島マリーナ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79205614"/>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大場川マリーナ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18750831"/>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横浜</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KMC</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70645038"/>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横浜</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KMC</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02261978"/>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横浜</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KMC</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13920210"/>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横浜</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KMC</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77327579"/>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横浜</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KMC</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5913016"/>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夢の島マリーナ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24015659"/>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横浜</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KMC</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24054457"/>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横浜</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KMC</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09021565"/>
                  </a:ext>
                </a:extLst>
              </a:tr>
              <a:tr h="18097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夢の島マリーナ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54309661"/>
                  </a:ext>
                </a:extLst>
              </a:tr>
              <a:tr h="187937">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横浜</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KMC</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マリーナ</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安全航行講習会講師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90666366"/>
                  </a:ext>
                </a:extLst>
              </a:tr>
              <a:tr h="194898">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gridSpan="3">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8132365"/>
                  </a:ext>
                </a:extLst>
              </a:tr>
            </a:tbl>
          </a:graphicData>
        </a:graphic>
      </p:graphicFrame>
    </p:spTree>
    <p:extLst>
      <p:ext uri="{BB962C8B-B14F-4D97-AF65-F5344CB8AC3E}">
        <p14:creationId xmlns:p14="http://schemas.microsoft.com/office/powerpoint/2010/main" val="316326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341760" cy="261610"/>
          </a:xfrm>
          <a:prstGeom prst="rect">
            <a:avLst/>
          </a:prstGeom>
          <a:noFill/>
        </p:spPr>
        <p:txBody>
          <a:bodyPr wrap="none" rtlCol="0">
            <a:spAutoFit/>
          </a:bodyPr>
          <a:lstStyle/>
          <a:p>
            <a:r>
              <a:rPr lang="en-US" altLang="ja-JP" sz="1100" dirty="0"/>
              <a:t>11</a:t>
            </a:r>
            <a:endParaRPr kumimoji="1" lang="ja-JP" altLang="en-US" sz="1100" dirty="0"/>
          </a:p>
        </p:txBody>
      </p:sp>
      <p:sp>
        <p:nvSpPr>
          <p:cNvPr id="5" name="テキスト ボックス 4">
            <a:extLst>
              <a:ext uri="{FF2B5EF4-FFF2-40B4-BE49-F238E27FC236}">
                <a16:creationId xmlns:a16="http://schemas.microsoft.com/office/drawing/2014/main" id="{E403C53F-0CF2-46EC-BF47-8561464F5791}"/>
              </a:ext>
            </a:extLst>
          </p:cNvPr>
          <p:cNvSpPr txBox="1"/>
          <p:nvPr/>
        </p:nvSpPr>
        <p:spPr>
          <a:xfrm>
            <a:off x="368951" y="1496577"/>
            <a:ext cx="2954655" cy="276999"/>
          </a:xfrm>
          <a:prstGeom prst="rect">
            <a:avLst/>
          </a:prstGeom>
          <a:noFill/>
        </p:spPr>
        <p:txBody>
          <a:bodyPr wrap="none" rtlCol="0">
            <a:spAutoFit/>
          </a:bodyPr>
          <a:lstStyle/>
          <a:p>
            <a:r>
              <a:rPr lang="ja-JP" altLang="en-US" sz="1200" dirty="0"/>
              <a:t>水上オートバイレスキュー法資格</a:t>
            </a:r>
            <a:r>
              <a:rPr kumimoji="1" lang="ja-JP" altLang="en-US" sz="1200" dirty="0"/>
              <a:t>講習会</a:t>
            </a:r>
          </a:p>
        </p:txBody>
      </p:sp>
      <p:sp>
        <p:nvSpPr>
          <p:cNvPr id="15" name="テキスト ボックス 14">
            <a:extLst>
              <a:ext uri="{FF2B5EF4-FFF2-40B4-BE49-F238E27FC236}">
                <a16:creationId xmlns:a16="http://schemas.microsoft.com/office/drawing/2014/main" id="{BD4C0E71-19F5-4C96-B1DD-8B647EE85682}"/>
              </a:ext>
            </a:extLst>
          </p:cNvPr>
          <p:cNvSpPr txBox="1"/>
          <p:nvPr/>
        </p:nvSpPr>
        <p:spPr>
          <a:xfrm>
            <a:off x="4606198" y="1514566"/>
            <a:ext cx="1877437" cy="276999"/>
          </a:xfrm>
          <a:prstGeom prst="rect">
            <a:avLst/>
          </a:prstGeom>
          <a:noFill/>
        </p:spPr>
        <p:txBody>
          <a:bodyPr wrap="none" rtlCol="0">
            <a:spAutoFit/>
          </a:bodyPr>
          <a:lstStyle/>
          <a:p>
            <a:r>
              <a:rPr lang="ja-JP" altLang="en-US" sz="1200" dirty="0"/>
              <a:t>実技訓練　警備安全管理</a:t>
            </a:r>
            <a:endParaRPr kumimoji="1" lang="ja-JP" altLang="en-US" sz="1200" dirty="0"/>
          </a:p>
        </p:txBody>
      </p:sp>
      <p:sp>
        <p:nvSpPr>
          <p:cNvPr id="16" name="テキスト ボックス 15">
            <a:extLst>
              <a:ext uri="{FF2B5EF4-FFF2-40B4-BE49-F238E27FC236}">
                <a16:creationId xmlns:a16="http://schemas.microsoft.com/office/drawing/2014/main" id="{5ECEAB0E-FD23-4F5C-A7E3-426B00938865}"/>
              </a:ext>
            </a:extLst>
          </p:cNvPr>
          <p:cNvSpPr txBox="1"/>
          <p:nvPr/>
        </p:nvSpPr>
        <p:spPr>
          <a:xfrm>
            <a:off x="4606198" y="4713762"/>
            <a:ext cx="7109639" cy="1754326"/>
          </a:xfrm>
          <a:prstGeom prst="rect">
            <a:avLst/>
          </a:prstGeom>
          <a:noFill/>
        </p:spPr>
        <p:txBody>
          <a:bodyPr wrap="none" rtlCol="0">
            <a:spAutoFit/>
          </a:bodyPr>
          <a:lstStyle/>
          <a:p>
            <a:r>
              <a:rPr kumimoji="1" lang="ja-JP" altLang="en-US" sz="1200" dirty="0">
                <a:solidFill>
                  <a:srgbClr val="FF0000"/>
                </a:solidFill>
              </a:rPr>
              <a:t>一般社団法人ウォーターリスクマネジメント協会は、シーバードの開所式を終えた各地拠点に対し</a:t>
            </a:r>
            <a:endParaRPr kumimoji="1" lang="en-US" altLang="ja-JP" sz="1200" dirty="0">
              <a:solidFill>
                <a:srgbClr val="FF0000"/>
              </a:solidFill>
            </a:endParaRPr>
          </a:p>
          <a:p>
            <a:r>
              <a:rPr lang="ja-JP" altLang="en-US" sz="1200" dirty="0">
                <a:solidFill>
                  <a:srgbClr val="FF0000"/>
                </a:solidFill>
              </a:rPr>
              <a:t>その後の活動を現実的にサポート出来るように水上オートバイレスキュー法資格講習会を開催し、</a:t>
            </a:r>
            <a:endParaRPr lang="en-US" altLang="ja-JP" sz="1200" dirty="0">
              <a:solidFill>
                <a:srgbClr val="FF0000"/>
              </a:solidFill>
            </a:endParaRPr>
          </a:p>
          <a:p>
            <a:r>
              <a:rPr lang="ja-JP" altLang="en-US" sz="1200" dirty="0">
                <a:solidFill>
                  <a:srgbClr val="FF0000"/>
                </a:solidFill>
              </a:rPr>
              <a:t>更には水上イベント警備安全管理への</a:t>
            </a:r>
            <a:r>
              <a:rPr kumimoji="1" lang="ja-JP" altLang="en-US" sz="1200" dirty="0">
                <a:solidFill>
                  <a:srgbClr val="FF0000"/>
                </a:solidFill>
              </a:rPr>
              <a:t>参加を呼びかけ、開所以降のお付き合いが途切れないように</a:t>
            </a:r>
            <a:endParaRPr kumimoji="1" lang="en-US" altLang="ja-JP" sz="1200" dirty="0">
              <a:solidFill>
                <a:srgbClr val="FF0000"/>
              </a:solidFill>
            </a:endParaRPr>
          </a:p>
          <a:p>
            <a:r>
              <a:rPr kumimoji="1" lang="ja-JP" altLang="en-US" sz="1200" dirty="0">
                <a:solidFill>
                  <a:srgbClr val="FF0000"/>
                </a:solidFill>
              </a:rPr>
              <a:t>活動させていただいており</a:t>
            </a:r>
            <a:r>
              <a:rPr lang="ja-JP" altLang="en-US" sz="1200" dirty="0">
                <a:solidFill>
                  <a:srgbClr val="FF0000"/>
                </a:solidFill>
              </a:rPr>
              <a:t>ます。</a:t>
            </a:r>
            <a:endParaRPr lang="en-US" altLang="ja-JP" sz="1200" dirty="0">
              <a:solidFill>
                <a:srgbClr val="FF0000"/>
              </a:solidFill>
            </a:endParaRPr>
          </a:p>
          <a:p>
            <a:r>
              <a:rPr kumimoji="1" lang="ja-JP" altLang="en-US" sz="1200" dirty="0">
                <a:solidFill>
                  <a:srgbClr val="FF0000"/>
                </a:solidFill>
              </a:rPr>
              <a:t>特に</a:t>
            </a:r>
            <a:r>
              <a:rPr lang="ja-JP" altLang="en-US" sz="1200" dirty="0">
                <a:solidFill>
                  <a:srgbClr val="FF0000"/>
                </a:solidFill>
              </a:rPr>
              <a:t>水上イベント警備安全管理</a:t>
            </a:r>
            <a:r>
              <a:rPr kumimoji="1" lang="ja-JP" altLang="en-US" sz="1200" dirty="0">
                <a:solidFill>
                  <a:srgbClr val="FF0000"/>
                </a:solidFill>
              </a:rPr>
              <a:t>においては、各拠点のシーバードメンバーが地域を超えて共に活動</a:t>
            </a:r>
            <a:endParaRPr kumimoji="1" lang="en-US" altLang="ja-JP" sz="1200" dirty="0">
              <a:solidFill>
                <a:srgbClr val="FF0000"/>
              </a:solidFill>
            </a:endParaRPr>
          </a:p>
          <a:p>
            <a:r>
              <a:rPr kumimoji="1" lang="ja-JP" altLang="en-US" sz="1200" dirty="0">
                <a:solidFill>
                  <a:srgbClr val="FF0000"/>
                </a:solidFill>
              </a:rPr>
              <a:t>する機会を創出出来る</a:t>
            </a:r>
            <a:r>
              <a:rPr lang="ja-JP" altLang="en-US" sz="1200" dirty="0">
                <a:solidFill>
                  <a:srgbClr val="FF0000"/>
                </a:solidFill>
              </a:rPr>
              <a:t>ので、連携（コミュニケーション）の構築にも役立っています。</a:t>
            </a:r>
            <a:endParaRPr lang="en-US" altLang="ja-JP" sz="1200" dirty="0">
              <a:solidFill>
                <a:srgbClr val="FF0000"/>
              </a:solidFill>
            </a:endParaRPr>
          </a:p>
          <a:p>
            <a:r>
              <a:rPr kumimoji="1" lang="ja-JP" altLang="en-US" sz="1200" dirty="0">
                <a:solidFill>
                  <a:srgbClr val="FF0000"/>
                </a:solidFill>
              </a:rPr>
              <a:t>また、次ページで表記しますが、公務救難機関従事者とも一緒に現場で活動出来ることから、安全に</a:t>
            </a:r>
            <a:endParaRPr kumimoji="1" lang="en-US" altLang="ja-JP" sz="1200" dirty="0">
              <a:solidFill>
                <a:srgbClr val="FF0000"/>
              </a:solidFill>
            </a:endParaRPr>
          </a:p>
          <a:p>
            <a:r>
              <a:rPr lang="ja-JP" altLang="en-US" sz="1200" dirty="0">
                <a:solidFill>
                  <a:srgbClr val="FF0000"/>
                </a:solidFill>
              </a:rPr>
              <a:t>対しての専門的な知識や意識を向上させることにも効果を発揮し官民の協調活動の基盤づくりとして</a:t>
            </a:r>
            <a:endParaRPr lang="en-US" altLang="ja-JP" sz="1200" dirty="0">
              <a:solidFill>
                <a:srgbClr val="FF0000"/>
              </a:solidFill>
            </a:endParaRPr>
          </a:p>
          <a:p>
            <a:r>
              <a:rPr lang="ja-JP" altLang="en-US" sz="1200" dirty="0">
                <a:solidFill>
                  <a:srgbClr val="FF0000"/>
                </a:solidFill>
              </a:rPr>
              <a:t>効果をあげております。</a:t>
            </a:r>
            <a:endParaRPr kumimoji="1" lang="ja-JP" altLang="en-US" sz="1200" dirty="0">
              <a:solidFill>
                <a:srgbClr val="FF0000"/>
              </a:solidFill>
            </a:endParaRPr>
          </a:p>
        </p:txBody>
      </p:sp>
      <p:pic>
        <p:nvPicPr>
          <p:cNvPr id="14" name="図 13">
            <a:extLst>
              <a:ext uri="{FF2B5EF4-FFF2-40B4-BE49-F238E27FC236}">
                <a16:creationId xmlns:a16="http://schemas.microsoft.com/office/drawing/2014/main" id="{70241A8B-2684-4BE4-843B-CE888FE51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7" name="テキスト ボックス 16">
            <a:extLst>
              <a:ext uri="{FF2B5EF4-FFF2-40B4-BE49-F238E27FC236}">
                <a16:creationId xmlns:a16="http://schemas.microsoft.com/office/drawing/2014/main" id="{3732CD77-E9F4-4BB2-A4BC-BB7182C73DD2}"/>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8" name="図 17">
            <a:extLst>
              <a:ext uri="{FF2B5EF4-FFF2-40B4-BE49-F238E27FC236}">
                <a16:creationId xmlns:a16="http://schemas.microsoft.com/office/drawing/2014/main" id="{25FC0EE0-9F90-4FE2-9497-93DD2AC52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19" name="テキスト ボックス 18">
            <a:extLst>
              <a:ext uri="{FF2B5EF4-FFF2-40B4-BE49-F238E27FC236}">
                <a16:creationId xmlns:a16="http://schemas.microsoft.com/office/drawing/2014/main" id="{447EAB89-3B26-425A-B0B1-7E18702AB539}"/>
              </a:ext>
            </a:extLst>
          </p:cNvPr>
          <p:cNvSpPr txBox="1"/>
          <p:nvPr/>
        </p:nvSpPr>
        <p:spPr>
          <a:xfrm>
            <a:off x="368951" y="1201589"/>
            <a:ext cx="11742305" cy="276999"/>
          </a:xfrm>
          <a:prstGeom prst="rect">
            <a:avLst/>
          </a:prstGeom>
          <a:noFill/>
        </p:spPr>
        <p:txBody>
          <a:bodyPr wrap="square" rtlCol="0">
            <a:spAutoFit/>
          </a:bodyPr>
          <a:lstStyle/>
          <a:p>
            <a:r>
              <a:rPr kumimoji="1" lang="ja-JP" altLang="en-US" sz="1200" b="1" u="sng" dirty="0"/>
              <a:t>◆</a:t>
            </a:r>
            <a:r>
              <a:rPr kumimoji="1" lang="en-US" altLang="ja-JP" sz="1200" b="1" u="sng" dirty="0"/>
              <a:t>2017</a:t>
            </a:r>
            <a:r>
              <a:rPr kumimoji="1" lang="ja-JP" altLang="en-US" sz="1200" b="1" u="sng" dirty="0"/>
              <a:t>年度の各事業実績と成果について</a:t>
            </a:r>
            <a:r>
              <a:rPr kumimoji="1" lang="ja-JP" altLang="en-US" sz="1200" b="1" dirty="0"/>
              <a:t>　</a:t>
            </a:r>
            <a:r>
              <a:rPr lang="en-US" altLang="ja-JP" sz="1200" b="1" dirty="0"/>
              <a:t> 【</a:t>
            </a:r>
            <a:r>
              <a:rPr lang="ja-JP" altLang="en-US" sz="1200" b="1" dirty="0"/>
              <a:t>水上オートバイレスキュー法資格講習会及び水上イベント警備安全管理参加者の所属別</a:t>
            </a:r>
            <a:r>
              <a:rPr lang="en-US" altLang="ja-JP" sz="1200" b="1" dirty="0"/>
              <a:t>】</a:t>
            </a:r>
            <a:endParaRPr kumimoji="1" lang="en-US" altLang="ja-JP" sz="1200" b="1" dirty="0"/>
          </a:p>
        </p:txBody>
      </p:sp>
      <p:graphicFrame>
        <p:nvGraphicFramePr>
          <p:cNvPr id="6" name="表 5">
            <a:extLst>
              <a:ext uri="{FF2B5EF4-FFF2-40B4-BE49-F238E27FC236}">
                <a16:creationId xmlns:a16="http://schemas.microsoft.com/office/drawing/2014/main" id="{2EAEE368-9041-4718-85FA-ECB08178C5E2}"/>
              </a:ext>
            </a:extLst>
          </p:cNvPr>
          <p:cNvGraphicFramePr>
            <a:graphicFrameLocks noGrp="1"/>
          </p:cNvGraphicFramePr>
          <p:nvPr>
            <p:extLst>
              <p:ext uri="{D42A27DB-BD31-4B8C-83A1-F6EECF244321}">
                <p14:modId xmlns:p14="http://schemas.microsoft.com/office/powerpoint/2010/main" val="4072571744"/>
              </p:ext>
            </p:extLst>
          </p:nvPr>
        </p:nvGraphicFramePr>
        <p:xfrm>
          <a:off x="404475" y="1789348"/>
          <a:ext cx="3916672" cy="4166383"/>
        </p:xfrm>
        <a:graphic>
          <a:graphicData uri="http://schemas.openxmlformats.org/drawingml/2006/table">
            <a:tbl>
              <a:tblPr>
                <a:tableStyleId>{5C22544A-7EE6-4342-B048-85BDC9FD1C3A}</a:tableStyleId>
              </a:tblPr>
              <a:tblGrid>
                <a:gridCol w="278714">
                  <a:extLst>
                    <a:ext uri="{9D8B030D-6E8A-4147-A177-3AD203B41FA5}">
                      <a16:colId xmlns:a16="http://schemas.microsoft.com/office/drawing/2014/main" val="3566758897"/>
                    </a:ext>
                  </a:extLst>
                </a:gridCol>
                <a:gridCol w="2933837">
                  <a:extLst>
                    <a:ext uri="{9D8B030D-6E8A-4147-A177-3AD203B41FA5}">
                      <a16:colId xmlns:a16="http://schemas.microsoft.com/office/drawing/2014/main" val="2861180654"/>
                    </a:ext>
                  </a:extLst>
                </a:gridCol>
                <a:gridCol w="704121">
                  <a:extLst>
                    <a:ext uri="{9D8B030D-6E8A-4147-A177-3AD203B41FA5}">
                      <a16:colId xmlns:a16="http://schemas.microsoft.com/office/drawing/2014/main" val="795789551"/>
                    </a:ext>
                  </a:extLst>
                </a:gridCol>
              </a:tblGrid>
              <a:tr h="446695">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講習会参加シーバード名（発足予定も含）</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人数</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508604741"/>
                  </a:ext>
                </a:extLst>
              </a:tr>
              <a:tr h="265692">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西浜</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30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4012333374"/>
                  </a:ext>
                </a:extLst>
              </a:tr>
              <a:tr h="265692">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葉山</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5</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940582439"/>
                  </a:ext>
                </a:extLst>
              </a:tr>
              <a:tr h="265692">
                <a:tc>
                  <a:txBody>
                    <a:bodyPr/>
                    <a:lstStyle/>
                    <a:p>
                      <a:pPr algn="r" fontAlgn="ctr"/>
                      <a:r>
                        <a:rPr lang="en-US" altLang="ja-JP" sz="1100" u="none" strike="noStrike">
                          <a:effectLst/>
                        </a:rPr>
                        <a:t>3</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かごしま磯</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6</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750622028"/>
                  </a:ext>
                </a:extLst>
              </a:tr>
              <a:tr h="265692">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肥後ながす</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68379134"/>
                  </a:ext>
                </a:extLst>
              </a:tr>
              <a:tr h="265692">
                <a:tc>
                  <a:txBody>
                    <a:bodyPr/>
                    <a:lstStyle/>
                    <a:p>
                      <a:pPr algn="r" fontAlgn="ctr"/>
                      <a:r>
                        <a:rPr lang="en-US" altLang="ja-JP" sz="1100" u="none" strike="noStrike">
                          <a:effectLst/>
                        </a:rPr>
                        <a:t>5</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御前崎</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9</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101857119"/>
                  </a:ext>
                </a:extLst>
              </a:tr>
              <a:tr h="265692">
                <a:tc>
                  <a:txBody>
                    <a:bodyPr/>
                    <a:lstStyle/>
                    <a:p>
                      <a:pPr algn="r" fontAlgn="ctr"/>
                      <a:r>
                        <a:rPr lang="en-US" altLang="ja-JP" sz="1100" u="none" strike="noStrike">
                          <a:effectLst/>
                        </a:rPr>
                        <a:t>6</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広島 太田川</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7</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138141279"/>
                  </a:ext>
                </a:extLst>
              </a:tr>
              <a:tr h="265692">
                <a:tc>
                  <a:txBody>
                    <a:bodyPr/>
                    <a:lstStyle/>
                    <a:p>
                      <a:pPr algn="r" fontAlgn="ctr"/>
                      <a:r>
                        <a:rPr lang="en-US" altLang="ja-JP" sz="1100" u="none" strike="noStrike">
                          <a:effectLst/>
                        </a:rPr>
                        <a:t>7</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三保</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3</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135219527"/>
                  </a:ext>
                </a:extLst>
              </a:tr>
              <a:tr h="265692">
                <a:tc>
                  <a:txBody>
                    <a:bodyPr/>
                    <a:lstStyle/>
                    <a:p>
                      <a:pPr algn="r" fontAlgn="ctr"/>
                      <a:r>
                        <a:rPr lang="en-US" altLang="ja-JP" sz="1100" u="none" strike="noStrike">
                          <a:effectLst/>
                        </a:rPr>
                        <a:t>8</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掛川</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316609878"/>
                  </a:ext>
                </a:extLst>
              </a:tr>
              <a:tr h="265692">
                <a:tc>
                  <a:txBody>
                    <a:bodyPr/>
                    <a:lstStyle/>
                    <a:p>
                      <a:pPr algn="r" fontAlgn="ctr"/>
                      <a:r>
                        <a:rPr lang="en-US" altLang="ja-JP" sz="1100" u="none" strike="noStrike">
                          <a:effectLst/>
                        </a:rPr>
                        <a:t>9</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さめうら</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9</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2601025"/>
                  </a:ext>
                </a:extLst>
              </a:tr>
              <a:tr h="265692">
                <a:tc>
                  <a:txBody>
                    <a:bodyPr/>
                    <a:lstStyle/>
                    <a:p>
                      <a:pPr algn="r" fontAlgn="ctr"/>
                      <a:r>
                        <a:rPr lang="en-US" altLang="ja-JP" sz="1100" u="none" strike="noStrike">
                          <a:effectLst/>
                        </a:rPr>
                        <a:t>10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にいがたポート</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8</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630092651"/>
                  </a:ext>
                </a:extLst>
              </a:tr>
              <a:tr h="265692">
                <a:tc>
                  <a:txBody>
                    <a:bodyPr/>
                    <a:lstStyle/>
                    <a:p>
                      <a:pPr algn="r" fontAlgn="ctr"/>
                      <a:r>
                        <a:rPr lang="en-US" altLang="ja-JP" sz="1100" u="none" strike="noStrike">
                          <a:effectLst/>
                        </a:rPr>
                        <a:t>11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佐渡</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8</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129902663"/>
                  </a:ext>
                </a:extLst>
              </a:tr>
              <a:tr h="265692">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189342272"/>
                  </a:ext>
                </a:extLst>
              </a:tr>
              <a:tr h="265692">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553036492"/>
                  </a:ext>
                </a:extLst>
              </a:tr>
              <a:tr h="265692">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合計</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dirty="0">
                          <a:effectLst/>
                        </a:rPr>
                        <a:t>87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509579977"/>
                  </a:ext>
                </a:extLst>
              </a:tr>
            </a:tbl>
          </a:graphicData>
        </a:graphic>
      </p:graphicFrame>
      <p:graphicFrame>
        <p:nvGraphicFramePr>
          <p:cNvPr id="7" name="表 6">
            <a:extLst>
              <a:ext uri="{FF2B5EF4-FFF2-40B4-BE49-F238E27FC236}">
                <a16:creationId xmlns:a16="http://schemas.microsoft.com/office/drawing/2014/main" id="{D1C5B082-6FF2-499F-927C-A4DC74F0149C}"/>
              </a:ext>
            </a:extLst>
          </p:cNvPr>
          <p:cNvGraphicFramePr>
            <a:graphicFrameLocks noGrp="1"/>
          </p:cNvGraphicFramePr>
          <p:nvPr>
            <p:extLst>
              <p:ext uri="{D42A27DB-BD31-4B8C-83A1-F6EECF244321}">
                <p14:modId xmlns:p14="http://schemas.microsoft.com/office/powerpoint/2010/main" val="1997242979"/>
              </p:ext>
            </p:extLst>
          </p:nvPr>
        </p:nvGraphicFramePr>
        <p:xfrm>
          <a:off x="4606198" y="1795828"/>
          <a:ext cx="3121696" cy="2801772"/>
        </p:xfrm>
        <a:graphic>
          <a:graphicData uri="http://schemas.openxmlformats.org/drawingml/2006/table">
            <a:tbl>
              <a:tblPr>
                <a:tableStyleId>{5C22544A-7EE6-4342-B048-85BDC9FD1C3A}</a:tableStyleId>
              </a:tblPr>
              <a:tblGrid>
                <a:gridCol w="1528994">
                  <a:extLst>
                    <a:ext uri="{9D8B030D-6E8A-4147-A177-3AD203B41FA5}">
                      <a16:colId xmlns:a16="http://schemas.microsoft.com/office/drawing/2014/main" val="4079085237"/>
                    </a:ext>
                  </a:extLst>
                </a:gridCol>
                <a:gridCol w="1592702">
                  <a:extLst>
                    <a:ext uri="{9D8B030D-6E8A-4147-A177-3AD203B41FA5}">
                      <a16:colId xmlns:a16="http://schemas.microsoft.com/office/drawing/2014/main" val="2688852015"/>
                    </a:ext>
                  </a:extLst>
                </a:gridCol>
              </a:tblGrid>
              <a:tr h="829128">
                <a:tc>
                  <a:txBody>
                    <a:bodyPr/>
                    <a:lstStyle/>
                    <a:p>
                      <a:pPr algn="l" fontAlgn="ctr"/>
                      <a:r>
                        <a:rPr lang="ja-JP" altLang="en-US" sz="1100" u="none" strike="noStrike">
                          <a:effectLst/>
                        </a:rPr>
                        <a:t>実技訓練参加人数</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4292314969"/>
                  </a:ext>
                </a:extLst>
              </a:tr>
              <a:tr h="493161">
                <a:tc>
                  <a:txBody>
                    <a:bodyPr/>
                    <a:lstStyle/>
                    <a:p>
                      <a:pPr algn="l" fontAlgn="ctr"/>
                      <a:r>
                        <a:rPr lang="ja-JP" altLang="en-US" sz="1000" u="none" strike="noStrike">
                          <a:effectLst/>
                        </a:rPr>
                        <a:t>シーバード</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484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994064009"/>
                  </a:ext>
                </a:extLst>
              </a:tr>
              <a:tr h="493161">
                <a:tc>
                  <a:txBody>
                    <a:bodyPr/>
                    <a:lstStyle/>
                    <a:p>
                      <a:pPr algn="l" fontAlgn="ctr"/>
                      <a:r>
                        <a:rPr lang="zh-TW" altLang="en-US" sz="1000" u="none" strike="noStrike">
                          <a:effectLst/>
                        </a:rPr>
                        <a:t>公務救難機関</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96</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045228643"/>
                  </a:ext>
                </a:extLst>
              </a:tr>
              <a:tr h="493161">
                <a:tc>
                  <a:txBody>
                    <a:bodyPr/>
                    <a:lstStyle/>
                    <a:p>
                      <a:pPr algn="l" fontAlgn="ctr"/>
                      <a:r>
                        <a:rPr lang="ja-JP" altLang="en-US" sz="1000" u="none" strike="noStrike">
                          <a:effectLst/>
                        </a:rPr>
                        <a:t>その他</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43</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541763345"/>
                  </a:ext>
                </a:extLst>
              </a:tr>
              <a:tr h="493161">
                <a:tc>
                  <a:txBody>
                    <a:bodyPr/>
                    <a:lstStyle/>
                    <a:p>
                      <a:pPr algn="l" fontAlgn="ctr"/>
                      <a:r>
                        <a:rPr lang="ja-JP" altLang="en-US" sz="1100" u="none" strike="noStrike">
                          <a:effectLst/>
                        </a:rPr>
                        <a:t>合計</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dirty="0">
                          <a:effectLst/>
                        </a:rPr>
                        <a:t>623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75803970"/>
                  </a:ext>
                </a:extLst>
              </a:tr>
            </a:tbl>
          </a:graphicData>
        </a:graphic>
      </p:graphicFrame>
    </p:spTree>
    <p:extLst>
      <p:ext uri="{BB962C8B-B14F-4D97-AF65-F5344CB8AC3E}">
        <p14:creationId xmlns:p14="http://schemas.microsoft.com/office/powerpoint/2010/main" val="271259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341760" cy="261610"/>
          </a:xfrm>
          <a:prstGeom prst="rect">
            <a:avLst/>
          </a:prstGeom>
          <a:noFill/>
        </p:spPr>
        <p:txBody>
          <a:bodyPr wrap="none" rtlCol="0">
            <a:spAutoFit/>
          </a:bodyPr>
          <a:lstStyle/>
          <a:p>
            <a:r>
              <a:rPr kumimoji="1" lang="en-US" altLang="ja-JP" sz="1100" dirty="0"/>
              <a:t>12</a:t>
            </a:r>
            <a:endParaRPr kumimoji="1" lang="ja-JP" altLang="en-US" sz="1100" dirty="0"/>
          </a:p>
        </p:txBody>
      </p:sp>
      <p:sp>
        <p:nvSpPr>
          <p:cNvPr id="17" name="テキスト ボックス 16">
            <a:extLst>
              <a:ext uri="{FF2B5EF4-FFF2-40B4-BE49-F238E27FC236}">
                <a16:creationId xmlns:a16="http://schemas.microsoft.com/office/drawing/2014/main" id="{5D4A9F88-136B-43ED-8E18-D29F99E5ACC3}"/>
              </a:ext>
            </a:extLst>
          </p:cNvPr>
          <p:cNvSpPr txBox="1"/>
          <p:nvPr/>
        </p:nvSpPr>
        <p:spPr>
          <a:xfrm>
            <a:off x="8079384" y="2901931"/>
            <a:ext cx="3902804" cy="1938992"/>
          </a:xfrm>
          <a:prstGeom prst="rect">
            <a:avLst/>
          </a:prstGeom>
          <a:noFill/>
        </p:spPr>
        <p:txBody>
          <a:bodyPr wrap="square" rtlCol="0">
            <a:spAutoFit/>
          </a:bodyPr>
          <a:lstStyle/>
          <a:p>
            <a:r>
              <a:rPr kumimoji="1" lang="ja-JP" altLang="en-US" sz="1200" dirty="0">
                <a:solidFill>
                  <a:srgbClr val="FF0000"/>
                </a:solidFill>
              </a:rPr>
              <a:t>公務救難機関においては最長</a:t>
            </a:r>
            <a:r>
              <a:rPr kumimoji="1" lang="en-US" altLang="ja-JP" sz="1200" dirty="0">
                <a:solidFill>
                  <a:srgbClr val="FF0000"/>
                </a:solidFill>
              </a:rPr>
              <a:t>7</a:t>
            </a:r>
            <a:r>
              <a:rPr kumimoji="1" lang="ja-JP" altLang="en-US" sz="1200" dirty="0">
                <a:solidFill>
                  <a:srgbClr val="FF0000"/>
                </a:solidFill>
              </a:rPr>
              <a:t>年連続で講習会を開催</a:t>
            </a:r>
            <a:endParaRPr kumimoji="1" lang="en-US" altLang="ja-JP" sz="1200" dirty="0">
              <a:solidFill>
                <a:srgbClr val="FF0000"/>
              </a:solidFill>
            </a:endParaRPr>
          </a:p>
          <a:p>
            <a:r>
              <a:rPr lang="ja-JP" altLang="en-US" sz="1200" dirty="0">
                <a:solidFill>
                  <a:srgbClr val="FF0000"/>
                </a:solidFill>
              </a:rPr>
              <a:t>依頼いただいているところもあり、新たに加わる</a:t>
            </a:r>
            <a:endParaRPr lang="en-US" altLang="ja-JP" sz="1200" dirty="0">
              <a:solidFill>
                <a:srgbClr val="FF0000"/>
              </a:solidFill>
            </a:endParaRPr>
          </a:p>
          <a:p>
            <a:r>
              <a:rPr lang="ja-JP" altLang="en-US" sz="1200" dirty="0">
                <a:solidFill>
                  <a:srgbClr val="FF0000"/>
                </a:solidFill>
              </a:rPr>
              <a:t>機関</a:t>
            </a:r>
            <a:r>
              <a:rPr kumimoji="1" lang="ja-JP" altLang="en-US" sz="1200" dirty="0">
                <a:solidFill>
                  <a:srgbClr val="FF0000"/>
                </a:solidFill>
              </a:rPr>
              <a:t>と共に一般社団法人ウォーターリスクマネジメン</a:t>
            </a:r>
            <a:endParaRPr kumimoji="1" lang="en-US" altLang="ja-JP" sz="1200" dirty="0">
              <a:solidFill>
                <a:srgbClr val="FF0000"/>
              </a:solidFill>
            </a:endParaRPr>
          </a:p>
          <a:p>
            <a:r>
              <a:rPr kumimoji="1" lang="ja-JP" altLang="en-US" sz="1200" dirty="0">
                <a:solidFill>
                  <a:srgbClr val="FF0000"/>
                </a:solidFill>
              </a:rPr>
              <a:t>ト協会の指導するレスキュー法がスタンダードになり</a:t>
            </a:r>
            <a:endParaRPr kumimoji="1" lang="en-US" altLang="ja-JP" sz="1200" dirty="0">
              <a:solidFill>
                <a:srgbClr val="FF0000"/>
              </a:solidFill>
            </a:endParaRPr>
          </a:p>
          <a:p>
            <a:r>
              <a:rPr lang="ja-JP" altLang="en-US" sz="1200" dirty="0">
                <a:solidFill>
                  <a:srgbClr val="FF0000"/>
                </a:solidFill>
              </a:rPr>
              <a:t>はじめており、必要とされていると感じます。</a:t>
            </a:r>
            <a:endParaRPr lang="en-US" altLang="ja-JP" sz="1200" dirty="0">
              <a:solidFill>
                <a:srgbClr val="FF0000"/>
              </a:solidFill>
            </a:endParaRPr>
          </a:p>
          <a:p>
            <a:r>
              <a:rPr kumimoji="1" lang="ja-JP" altLang="en-US" sz="1200" dirty="0">
                <a:solidFill>
                  <a:srgbClr val="FF0000"/>
                </a:solidFill>
              </a:rPr>
              <a:t>今後も、継続した取り組みを目指したいと思います。</a:t>
            </a:r>
            <a:endParaRPr kumimoji="1" lang="en-US" altLang="ja-JP" sz="1200" dirty="0">
              <a:solidFill>
                <a:srgbClr val="FF0000"/>
              </a:solidFill>
            </a:endParaRPr>
          </a:p>
          <a:p>
            <a:endParaRPr lang="en-US" altLang="ja-JP" sz="1200" dirty="0">
              <a:solidFill>
                <a:srgbClr val="FF0000"/>
              </a:solidFill>
            </a:endParaRPr>
          </a:p>
          <a:p>
            <a:r>
              <a:rPr kumimoji="1" lang="ja-JP" altLang="en-US" sz="1200" b="1" dirty="0">
                <a:solidFill>
                  <a:srgbClr val="FF0000"/>
                </a:solidFill>
              </a:rPr>
              <a:t>更には、講習参加に際してその費用を個人負担で参加いただくケースから所属の公務機関が公費の予算を立てていただきご参加いただく方向に進んでおります。</a:t>
            </a:r>
          </a:p>
        </p:txBody>
      </p:sp>
      <p:pic>
        <p:nvPicPr>
          <p:cNvPr id="13" name="図 12">
            <a:extLst>
              <a:ext uri="{FF2B5EF4-FFF2-40B4-BE49-F238E27FC236}">
                <a16:creationId xmlns:a16="http://schemas.microsoft.com/office/drawing/2014/main" id="{931FDA28-9EFD-4176-9CBD-4B2FEE0EC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5" name="テキスト ボックス 14">
            <a:extLst>
              <a:ext uri="{FF2B5EF4-FFF2-40B4-BE49-F238E27FC236}">
                <a16:creationId xmlns:a16="http://schemas.microsoft.com/office/drawing/2014/main" id="{1A7053B6-52CD-4FE7-B763-70234B095344}"/>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6" name="図 15">
            <a:extLst>
              <a:ext uri="{FF2B5EF4-FFF2-40B4-BE49-F238E27FC236}">
                <a16:creationId xmlns:a16="http://schemas.microsoft.com/office/drawing/2014/main" id="{1294DB7A-16C6-47F0-BFA0-9B2D457E0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18" name="テキスト ボックス 17">
            <a:extLst>
              <a:ext uri="{FF2B5EF4-FFF2-40B4-BE49-F238E27FC236}">
                <a16:creationId xmlns:a16="http://schemas.microsoft.com/office/drawing/2014/main" id="{BFB0BC23-13EA-4EAD-8430-EF5EDC316E3D}"/>
              </a:ext>
            </a:extLst>
          </p:cNvPr>
          <p:cNvSpPr txBox="1"/>
          <p:nvPr/>
        </p:nvSpPr>
        <p:spPr>
          <a:xfrm>
            <a:off x="368951" y="1201589"/>
            <a:ext cx="11742305" cy="276999"/>
          </a:xfrm>
          <a:prstGeom prst="rect">
            <a:avLst/>
          </a:prstGeom>
          <a:noFill/>
        </p:spPr>
        <p:txBody>
          <a:bodyPr wrap="square" rtlCol="0">
            <a:spAutoFit/>
          </a:bodyPr>
          <a:lstStyle/>
          <a:p>
            <a:r>
              <a:rPr kumimoji="1" lang="ja-JP" altLang="en-US" sz="1200" b="1" u="sng" dirty="0"/>
              <a:t>◆</a:t>
            </a:r>
            <a:r>
              <a:rPr kumimoji="1" lang="en-US" altLang="ja-JP" sz="1200" b="1" u="sng" dirty="0"/>
              <a:t>2017</a:t>
            </a:r>
            <a:r>
              <a:rPr kumimoji="1" lang="ja-JP" altLang="en-US" sz="1200" b="1" u="sng" dirty="0"/>
              <a:t>年度の各事業実績と成果について</a:t>
            </a:r>
            <a:r>
              <a:rPr kumimoji="1" lang="ja-JP" altLang="en-US" sz="1200" b="1" dirty="0"/>
              <a:t>　</a:t>
            </a:r>
            <a:r>
              <a:rPr lang="en-US" altLang="ja-JP" sz="1200" b="1" dirty="0"/>
              <a:t> 【</a:t>
            </a:r>
            <a:r>
              <a:rPr lang="ja-JP" altLang="en-US" sz="1200" b="1" dirty="0"/>
              <a:t>水上オートバイレスキュー法資格講習会参加者の所属別</a:t>
            </a:r>
            <a:r>
              <a:rPr lang="en-US" altLang="ja-JP" sz="1200" b="1" dirty="0"/>
              <a:t>】</a:t>
            </a:r>
            <a:r>
              <a:rPr lang="ja-JP" altLang="en-US" sz="1200" b="1" dirty="0"/>
              <a:t> （</a:t>
            </a:r>
            <a:r>
              <a:rPr lang="en-US" altLang="ja-JP" sz="1200" b="1" dirty="0"/>
              <a:t>2017</a:t>
            </a:r>
            <a:r>
              <a:rPr lang="ja-JP" altLang="en-US" sz="1200" b="1" dirty="0"/>
              <a:t>年</a:t>
            </a:r>
            <a:r>
              <a:rPr lang="en-US" altLang="ja-JP" sz="1200" b="1" dirty="0"/>
              <a:t>4</a:t>
            </a:r>
            <a:r>
              <a:rPr lang="ja-JP" altLang="en-US" sz="1200" b="1" dirty="0"/>
              <a:t>月</a:t>
            </a:r>
            <a:r>
              <a:rPr lang="en-US" altLang="ja-JP" sz="1200" b="1" dirty="0"/>
              <a:t>1</a:t>
            </a:r>
            <a:r>
              <a:rPr lang="ja-JP" altLang="en-US" sz="1200" b="1" dirty="0"/>
              <a:t>日～</a:t>
            </a:r>
            <a:r>
              <a:rPr lang="en-US" altLang="ja-JP" sz="1200" b="1" dirty="0"/>
              <a:t>2018</a:t>
            </a:r>
            <a:r>
              <a:rPr lang="ja-JP" altLang="en-US" sz="1200" b="1" dirty="0"/>
              <a:t>年</a:t>
            </a:r>
            <a:r>
              <a:rPr lang="en-US" altLang="ja-JP" sz="1200" b="1" dirty="0"/>
              <a:t>3</a:t>
            </a:r>
            <a:r>
              <a:rPr lang="ja-JP" altLang="en-US" sz="1200" b="1" dirty="0"/>
              <a:t>月）</a:t>
            </a:r>
            <a:endParaRPr kumimoji="1" lang="en-US" altLang="ja-JP" sz="1200" b="1" dirty="0"/>
          </a:p>
        </p:txBody>
      </p:sp>
      <p:graphicFrame>
        <p:nvGraphicFramePr>
          <p:cNvPr id="3" name="表 2">
            <a:extLst>
              <a:ext uri="{FF2B5EF4-FFF2-40B4-BE49-F238E27FC236}">
                <a16:creationId xmlns:a16="http://schemas.microsoft.com/office/drawing/2014/main" id="{A3AEF8EE-6869-47D1-9A58-DBF72BC27ABA}"/>
              </a:ext>
            </a:extLst>
          </p:cNvPr>
          <p:cNvGraphicFramePr>
            <a:graphicFrameLocks noGrp="1"/>
          </p:cNvGraphicFramePr>
          <p:nvPr>
            <p:extLst>
              <p:ext uri="{D42A27DB-BD31-4B8C-83A1-F6EECF244321}">
                <p14:modId xmlns:p14="http://schemas.microsoft.com/office/powerpoint/2010/main" val="3326744475"/>
              </p:ext>
            </p:extLst>
          </p:nvPr>
        </p:nvGraphicFramePr>
        <p:xfrm>
          <a:off x="438149" y="1541173"/>
          <a:ext cx="3709307" cy="4435085"/>
        </p:xfrm>
        <a:graphic>
          <a:graphicData uri="http://schemas.openxmlformats.org/drawingml/2006/table">
            <a:tbl>
              <a:tblPr>
                <a:tableStyleId>{5C22544A-7EE6-4342-B048-85BDC9FD1C3A}</a:tableStyleId>
              </a:tblPr>
              <a:tblGrid>
                <a:gridCol w="252605">
                  <a:extLst>
                    <a:ext uri="{9D8B030D-6E8A-4147-A177-3AD203B41FA5}">
                      <a16:colId xmlns:a16="http://schemas.microsoft.com/office/drawing/2014/main" val="1547232767"/>
                    </a:ext>
                  </a:extLst>
                </a:gridCol>
                <a:gridCol w="2818542">
                  <a:extLst>
                    <a:ext uri="{9D8B030D-6E8A-4147-A177-3AD203B41FA5}">
                      <a16:colId xmlns:a16="http://schemas.microsoft.com/office/drawing/2014/main" val="2140556173"/>
                    </a:ext>
                  </a:extLst>
                </a:gridCol>
                <a:gridCol w="638160">
                  <a:extLst>
                    <a:ext uri="{9D8B030D-6E8A-4147-A177-3AD203B41FA5}">
                      <a16:colId xmlns:a16="http://schemas.microsoft.com/office/drawing/2014/main" val="1054862"/>
                    </a:ext>
                  </a:extLst>
                </a:gridCol>
              </a:tblGrid>
              <a:tr h="278005">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100" u="none" strike="noStrike">
                          <a:effectLst/>
                        </a:rPr>
                        <a:t>講習会参加公務救難機関名</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人数</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695006874"/>
                  </a:ext>
                </a:extLst>
              </a:tr>
              <a:tr h="207854">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a:effectLst/>
                        </a:rPr>
                        <a:t>山武郡市広域行政組合消防本部</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706485931"/>
                  </a:ext>
                </a:extLst>
              </a:tr>
              <a:tr h="207854">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a:effectLst/>
                        </a:rPr>
                        <a:t>鹿島地方事務組合消防本部</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747033285"/>
                  </a:ext>
                </a:extLst>
              </a:tr>
              <a:tr h="207854">
                <a:tc>
                  <a:txBody>
                    <a:bodyPr/>
                    <a:lstStyle/>
                    <a:p>
                      <a:pPr algn="r" fontAlgn="ctr"/>
                      <a:r>
                        <a:rPr lang="en-US" altLang="ja-JP" sz="1100" u="none" strike="noStrike">
                          <a:effectLst/>
                        </a:rPr>
                        <a:t>3</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a:effectLst/>
                        </a:rPr>
                        <a:t>東京消防庁板橋消防署</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825925671"/>
                  </a:ext>
                </a:extLst>
              </a:tr>
              <a:tr h="207854">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さいたま市消防局桜消防署西浦和出張所</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985706865"/>
                  </a:ext>
                </a:extLst>
              </a:tr>
              <a:tr h="207854">
                <a:tc>
                  <a:txBody>
                    <a:bodyPr/>
                    <a:lstStyle/>
                    <a:p>
                      <a:pPr algn="r" fontAlgn="ctr"/>
                      <a:r>
                        <a:rPr lang="en-US" altLang="ja-JP" sz="1100" u="none" strike="noStrike">
                          <a:effectLst/>
                        </a:rPr>
                        <a:t>5</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太田市消防本部大泉消防署</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p>
                  </a:txBody>
                  <a:tcPr marL="6350" marR="6350" marT="6350" marB="0" anchor="ctr"/>
                </a:tc>
                <a:extLst>
                  <a:ext uri="{0D108BD9-81ED-4DB2-BD59-A6C34878D82A}">
                    <a16:rowId xmlns:a16="http://schemas.microsoft.com/office/drawing/2014/main" val="129494785"/>
                  </a:ext>
                </a:extLst>
              </a:tr>
              <a:tr h="207854">
                <a:tc>
                  <a:txBody>
                    <a:bodyPr/>
                    <a:lstStyle/>
                    <a:p>
                      <a:pPr algn="r" fontAlgn="ctr"/>
                      <a:r>
                        <a:rPr lang="en-US" altLang="ja-JP" sz="1100" u="none" strike="noStrike">
                          <a:effectLst/>
                        </a:rPr>
                        <a:t>6</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第六消防方面本部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108008023"/>
                  </a:ext>
                </a:extLst>
              </a:tr>
              <a:tr h="207854">
                <a:tc>
                  <a:txBody>
                    <a:bodyPr/>
                    <a:lstStyle/>
                    <a:p>
                      <a:pPr algn="r" fontAlgn="ctr"/>
                      <a:r>
                        <a:rPr lang="en-US" altLang="ja-JP" sz="1100" u="none" strike="noStrike">
                          <a:effectLst/>
                        </a:rPr>
                        <a:t>7</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藤沢市消防局</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398905222"/>
                  </a:ext>
                </a:extLst>
              </a:tr>
              <a:tr h="207854">
                <a:tc>
                  <a:txBody>
                    <a:bodyPr/>
                    <a:lstStyle/>
                    <a:p>
                      <a:pPr algn="r" fontAlgn="ctr"/>
                      <a:r>
                        <a:rPr lang="en-US" altLang="ja-JP" sz="1100" u="none" strike="noStrike">
                          <a:effectLst/>
                        </a:rPr>
                        <a:t>8</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dirty="0">
                          <a:effectLst/>
                        </a:rPr>
                        <a:t>千葉県警察本部地域部水上警察隊</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4260529121"/>
                  </a:ext>
                </a:extLst>
              </a:tr>
              <a:tr h="207854">
                <a:tc>
                  <a:txBody>
                    <a:bodyPr/>
                    <a:lstStyle/>
                    <a:p>
                      <a:pPr algn="r" fontAlgn="ctr"/>
                      <a:r>
                        <a:rPr lang="en-US" altLang="ja-JP" sz="1100" u="none" strike="noStrike">
                          <a:effectLst/>
                        </a:rPr>
                        <a:t>9</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dirty="0">
                          <a:effectLst/>
                        </a:rPr>
                        <a:t>平塚市消防署</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3</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036859863"/>
                  </a:ext>
                </a:extLst>
              </a:tr>
              <a:tr h="207854">
                <a:tc>
                  <a:txBody>
                    <a:bodyPr/>
                    <a:lstStyle/>
                    <a:p>
                      <a:pPr algn="r" fontAlgn="ctr"/>
                      <a:r>
                        <a:rPr lang="en-US" altLang="ja-JP" sz="1100" u="none" strike="noStrike">
                          <a:effectLst/>
                        </a:rPr>
                        <a:t>10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dirty="0">
                          <a:effectLst/>
                        </a:rPr>
                        <a:t>大島地区消防組合住用消防分駐所</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57989096"/>
                  </a:ext>
                </a:extLst>
              </a:tr>
              <a:tr h="207854">
                <a:tc>
                  <a:txBody>
                    <a:bodyPr/>
                    <a:lstStyle/>
                    <a:p>
                      <a:pPr algn="r" fontAlgn="ctr"/>
                      <a:r>
                        <a:rPr lang="en-US" altLang="ja-JP" sz="1100" u="none" strike="noStrike">
                          <a:effectLst/>
                        </a:rPr>
                        <a:t>11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dirty="0">
                          <a:effectLst/>
                        </a:rPr>
                        <a:t>姶良市消防本部</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19</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172867654"/>
                  </a:ext>
                </a:extLst>
              </a:tr>
              <a:tr h="207854">
                <a:tc>
                  <a:txBody>
                    <a:bodyPr/>
                    <a:lstStyle/>
                    <a:p>
                      <a:pPr algn="r" fontAlgn="ctr"/>
                      <a:r>
                        <a:rPr lang="en-US" altLang="ja-JP" sz="1100" u="none" strike="noStrike">
                          <a:effectLst/>
                        </a:rPr>
                        <a:t>12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dirty="0">
                          <a:effectLst/>
                        </a:rPr>
                        <a:t>垂水市消防本部</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867274226"/>
                  </a:ext>
                </a:extLst>
              </a:tr>
              <a:tr h="207854">
                <a:tc>
                  <a:txBody>
                    <a:bodyPr/>
                    <a:lstStyle/>
                    <a:p>
                      <a:pPr algn="r" fontAlgn="ctr"/>
                      <a:r>
                        <a:rPr lang="en-US" altLang="ja-JP" sz="1100" u="none" strike="noStrike">
                          <a:effectLst/>
                        </a:rPr>
                        <a:t>13</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dirty="0">
                          <a:effectLst/>
                        </a:rPr>
                        <a:t>霧島市消防局</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769443464"/>
                  </a:ext>
                </a:extLst>
              </a:tr>
              <a:tr h="207854">
                <a:tc>
                  <a:txBody>
                    <a:bodyPr/>
                    <a:lstStyle/>
                    <a:p>
                      <a:pPr algn="r" fontAlgn="ctr"/>
                      <a:r>
                        <a:rPr lang="en-US" altLang="ja-JP" sz="1100" u="none" strike="noStrike">
                          <a:effectLst/>
                        </a:rPr>
                        <a:t>14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dirty="0">
                          <a:effectLst/>
                        </a:rPr>
                        <a:t>阿久根地区消防組合阿久根消防署</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382217651"/>
                  </a:ext>
                </a:extLst>
              </a:tr>
              <a:tr h="207854">
                <a:tc>
                  <a:txBody>
                    <a:bodyPr/>
                    <a:lstStyle/>
                    <a:p>
                      <a:pPr algn="r" fontAlgn="ctr"/>
                      <a:r>
                        <a:rPr lang="en-US" altLang="ja-JP" sz="1100" u="none" strike="noStrike">
                          <a:effectLst/>
                        </a:rPr>
                        <a:t>15</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御前崎市消防本部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3</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053419425"/>
                  </a:ext>
                </a:extLst>
              </a:tr>
              <a:tr h="207854">
                <a:tc>
                  <a:txBody>
                    <a:bodyPr/>
                    <a:lstStyle/>
                    <a:p>
                      <a:pPr algn="r" fontAlgn="ctr"/>
                      <a:r>
                        <a:rPr lang="en-US" altLang="ja-JP" sz="1100" u="none" strike="noStrike">
                          <a:effectLst/>
                        </a:rPr>
                        <a:t>16</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a:effectLst/>
                        </a:rPr>
                        <a:t>掛川市消防本部</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998013"/>
                  </a:ext>
                </a:extLst>
              </a:tr>
              <a:tr h="207854">
                <a:tc>
                  <a:txBody>
                    <a:bodyPr/>
                    <a:lstStyle/>
                    <a:p>
                      <a:pPr algn="r" fontAlgn="ctr"/>
                      <a:r>
                        <a:rPr lang="en-US" altLang="ja-JP" sz="1100" u="none" strike="noStrike">
                          <a:effectLst/>
                        </a:rPr>
                        <a:t>17</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a:effectLst/>
                        </a:rPr>
                        <a:t>埼玉県南西部消防本部朝霞消防署</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618968826"/>
                  </a:ext>
                </a:extLst>
              </a:tr>
              <a:tr h="207854">
                <a:tc>
                  <a:txBody>
                    <a:bodyPr/>
                    <a:lstStyle/>
                    <a:p>
                      <a:pPr algn="r" fontAlgn="ctr"/>
                      <a:r>
                        <a:rPr lang="en-US" altLang="ja-JP" sz="1100" u="none" strike="noStrike">
                          <a:effectLst/>
                        </a:rPr>
                        <a:t>18</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児玉郡市広域消防本部中央消防署</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8</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162664422"/>
                  </a:ext>
                </a:extLst>
              </a:tr>
              <a:tr h="207854">
                <a:tc>
                  <a:txBody>
                    <a:bodyPr/>
                    <a:lstStyle/>
                    <a:p>
                      <a:pPr algn="r" fontAlgn="ctr"/>
                      <a:r>
                        <a:rPr lang="en-US" altLang="ja-JP" sz="1100" u="none" strike="noStrike">
                          <a:effectLst/>
                        </a:rPr>
                        <a:t>19</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熊谷市消防本部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674944490"/>
                  </a:ext>
                </a:extLst>
              </a:tr>
              <a:tr h="207854">
                <a:tc>
                  <a:txBody>
                    <a:bodyPr/>
                    <a:lstStyle/>
                    <a:p>
                      <a:pPr algn="r" fontAlgn="ctr"/>
                      <a:r>
                        <a:rPr lang="en-US" altLang="ja-JP" sz="1100" u="none" strike="noStrike">
                          <a:effectLst/>
                        </a:rPr>
                        <a:t>20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深谷市消防本部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dirty="0">
                          <a:effectLst/>
                        </a:rPr>
                        <a:t>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443856180"/>
                  </a:ext>
                </a:extLst>
              </a:tr>
            </a:tbl>
          </a:graphicData>
        </a:graphic>
      </p:graphicFrame>
      <p:graphicFrame>
        <p:nvGraphicFramePr>
          <p:cNvPr id="4" name="表 3">
            <a:extLst>
              <a:ext uri="{FF2B5EF4-FFF2-40B4-BE49-F238E27FC236}">
                <a16:creationId xmlns:a16="http://schemas.microsoft.com/office/drawing/2014/main" id="{BA2978F8-8171-4983-88DE-A601B30657E7}"/>
              </a:ext>
            </a:extLst>
          </p:cNvPr>
          <p:cNvGraphicFramePr>
            <a:graphicFrameLocks noGrp="1"/>
          </p:cNvGraphicFramePr>
          <p:nvPr>
            <p:extLst>
              <p:ext uri="{D42A27DB-BD31-4B8C-83A1-F6EECF244321}">
                <p14:modId xmlns:p14="http://schemas.microsoft.com/office/powerpoint/2010/main" val="2504153048"/>
              </p:ext>
            </p:extLst>
          </p:nvPr>
        </p:nvGraphicFramePr>
        <p:xfrm>
          <a:off x="4324350" y="1541173"/>
          <a:ext cx="3709306" cy="4435074"/>
        </p:xfrm>
        <a:graphic>
          <a:graphicData uri="http://schemas.openxmlformats.org/drawingml/2006/table">
            <a:tbl>
              <a:tblPr>
                <a:tableStyleId>{5C22544A-7EE6-4342-B048-85BDC9FD1C3A}</a:tableStyleId>
              </a:tblPr>
              <a:tblGrid>
                <a:gridCol w="252605">
                  <a:extLst>
                    <a:ext uri="{9D8B030D-6E8A-4147-A177-3AD203B41FA5}">
                      <a16:colId xmlns:a16="http://schemas.microsoft.com/office/drawing/2014/main" val="1276572409"/>
                    </a:ext>
                  </a:extLst>
                </a:gridCol>
                <a:gridCol w="2818541">
                  <a:extLst>
                    <a:ext uri="{9D8B030D-6E8A-4147-A177-3AD203B41FA5}">
                      <a16:colId xmlns:a16="http://schemas.microsoft.com/office/drawing/2014/main" val="2951257637"/>
                    </a:ext>
                  </a:extLst>
                </a:gridCol>
                <a:gridCol w="638160">
                  <a:extLst>
                    <a:ext uri="{9D8B030D-6E8A-4147-A177-3AD203B41FA5}">
                      <a16:colId xmlns:a16="http://schemas.microsoft.com/office/drawing/2014/main" val="2379890885"/>
                    </a:ext>
                  </a:extLst>
                </a:gridCol>
              </a:tblGrid>
              <a:tr h="211194">
                <a:tc>
                  <a:txBody>
                    <a:bodyPr/>
                    <a:lstStyle/>
                    <a:p>
                      <a:pPr algn="r" fontAlgn="ctr"/>
                      <a:r>
                        <a:rPr lang="en-US" altLang="ja-JP" sz="1100" u="none" strike="noStrike">
                          <a:effectLst/>
                        </a:rPr>
                        <a:t>21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益田広域消防署柿木分遣所</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062114784"/>
                  </a:ext>
                </a:extLst>
              </a:tr>
              <a:tr h="211194">
                <a:tc>
                  <a:txBody>
                    <a:bodyPr/>
                    <a:lstStyle/>
                    <a:p>
                      <a:pPr algn="r" fontAlgn="ctr"/>
                      <a:r>
                        <a:rPr lang="en-US" altLang="ja-JP" sz="1100" u="none" strike="noStrike">
                          <a:effectLst/>
                        </a:rPr>
                        <a:t>22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a:effectLst/>
                        </a:rPr>
                        <a:t>新見市消防署</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319530688"/>
                  </a:ext>
                </a:extLst>
              </a:tr>
              <a:tr h="211194">
                <a:tc>
                  <a:txBody>
                    <a:bodyPr/>
                    <a:lstStyle/>
                    <a:p>
                      <a:pPr algn="r" fontAlgn="ctr"/>
                      <a:r>
                        <a:rPr lang="en-US" altLang="ja-JP" sz="1100" u="none" strike="noStrike">
                          <a:effectLst/>
                        </a:rPr>
                        <a:t>23</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a:effectLst/>
                        </a:rPr>
                        <a:t>鹿島地区事務組合消防鹿嶋消防署</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053218248"/>
                  </a:ext>
                </a:extLst>
              </a:tr>
              <a:tr h="211194">
                <a:tc>
                  <a:txBody>
                    <a:bodyPr/>
                    <a:lstStyle/>
                    <a:p>
                      <a:pPr algn="r" fontAlgn="ctr"/>
                      <a:r>
                        <a:rPr lang="en-US" altLang="ja-JP" sz="1100" u="none" strike="noStrike">
                          <a:effectLst/>
                        </a:rPr>
                        <a:t>24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下関市消防局</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8</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515995289"/>
                  </a:ext>
                </a:extLst>
              </a:tr>
              <a:tr h="211194">
                <a:tc>
                  <a:txBody>
                    <a:bodyPr/>
                    <a:lstStyle/>
                    <a:p>
                      <a:pPr algn="r" fontAlgn="ctr"/>
                      <a:r>
                        <a:rPr lang="en-US" altLang="ja-JP" sz="1100" u="none" strike="noStrike">
                          <a:effectLst/>
                        </a:rPr>
                        <a:t>25</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a:effectLst/>
                        </a:rPr>
                        <a:t>宇部･山陽小野田消防局</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6</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843801858"/>
                  </a:ext>
                </a:extLst>
              </a:tr>
              <a:tr h="211194">
                <a:tc>
                  <a:txBody>
                    <a:bodyPr/>
                    <a:lstStyle/>
                    <a:p>
                      <a:pPr algn="r" fontAlgn="ctr"/>
                      <a:r>
                        <a:rPr lang="en-US" altLang="ja-JP" sz="1100" u="none" strike="noStrike">
                          <a:effectLst/>
                        </a:rPr>
                        <a:t>26</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山口市消防本部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8453231"/>
                  </a:ext>
                </a:extLst>
              </a:tr>
              <a:tr h="211194">
                <a:tc>
                  <a:txBody>
                    <a:bodyPr/>
                    <a:lstStyle/>
                    <a:p>
                      <a:pPr algn="r" fontAlgn="ctr"/>
                      <a:r>
                        <a:rPr lang="en-US" altLang="ja-JP" sz="1100" u="none" strike="noStrike">
                          <a:effectLst/>
                        </a:rPr>
                        <a:t>27</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a:effectLst/>
                        </a:rPr>
                        <a:t>萩市消防本部</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408222543"/>
                  </a:ext>
                </a:extLst>
              </a:tr>
              <a:tr h="211194">
                <a:tc>
                  <a:txBody>
                    <a:bodyPr/>
                    <a:lstStyle/>
                    <a:p>
                      <a:pPr algn="r" fontAlgn="ctr"/>
                      <a:r>
                        <a:rPr lang="en-US" altLang="ja-JP" sz="1100" u="none" strike="noStrike">
                          <a:effectLst/>
                        </a:rPr>
                        <a:t>28</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防府市消防本部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837920033"/>
                  </a:ext>
                </a:extLst>
              </a:tr>
              <a:tr h="211194">
                <a:tc>
                  <a:txBody>
                    <a:bodyPr/>
                    <a:lstStyle/>
                    <a:p>
                      <a:pPr algn="r" fontAlgn="ctr"/>
                      <a:r>
                        <a:rPr lang="en-US" altLang="ja-JP" sz="1100" u="none" strike="noStrike">
                          <a:effectLst/>
                        </a:rPr>
                        <a:t>29</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下松市消防本部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265938578"/>
                  </a:ext>
                </a:extLst>
              </a:tr>
              <a:tr h="211194">
                <a:tc>
                  <a:txBody>
                    <a:bodyPr/>
                    <a:lstStyle/>
                    <a:p>
                      <a:pPr algn="r" fontAlgn="ctr"/>
                      <a:r>
                        <a:rPr lang="en-US" altLang="ja-JP" sz="1100" u="none" strike="noStrike">
                          <a:effectLst/>
                        </a:rPr>
                        <a:t>30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CN" altLang="en-US" sz="1000" u="none" strike="noStrike">
                          <a:effectLst/>
                        </a:rPr>
                        <a:t>岩国地区消防組合消防本部</a:t>
                      </a:r>
                      <a:endPar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61387910"/>
                  </a:ext>
                </a:extLst>
              </a:tr>
              <a:tr h="211194">
                <a:tc>
                  <a:txBody>
                    <a:bodyPr/>
                    <a:lstStyle/>
                    <a:p>
                      <a:pPr algn="r" fontAlgn="ctr"/>
                      <a:r>
                        <a:rPr lang="en-US" altLang="ja-JP" sz="1100" u="none" strike="noStrike">
                          <a:effectLst/>
                        </a:rPr>
                        <a:t>31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光地区消防組合消防本部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375455743"/>
                  </a:ext>
                </a:extLst>
              </a:tr>
              <a:tr h="211194">
                <a:tc>
                  <a:txBody>
                    <a:bodyPr/>
                    <a:lstStyle/>
                    <a:p>
                      <a:pPr algn="r" fontAlgn="ctr"/>
                      <a:r>
                        <a:rPr lang="en-US" altLang="ja-JP" sz="1100" u="none" strike="noStrike">
                          <a:effectLst/>
                        </a:rPr>
                        <a:t>32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CN" altLang="en-US" sz="1000" u="none" strike="noStrike">
                          <a:effectLst/>
                        </a:rPr>
                        <a:t>柳井地区広域消防本部</a:t>
                      </a:r>
                      <a:endPar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365700992"/>
                  </a:ext>
                </a:extLst>
              </a:tr>
              <a:tr h="211194">
                <a:tc>
                  <a:txBody>
                    <a:bodyPr/>
                    <a:lstStyle/>
                    <a:p>
                      <a:pPr algn="r" fontAlgn="ctr"/>
                      <a:r>
                        <a:rPr lang="en-US" altLang="ja-JP" sz="1100" u="none" strike="noStrike">
                          <a:effectLst/>
                        </a:rPr>
                        <a:t>33</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a:effectLst/>
                        </a:rPr>
                        <a:t>岡山市消防局</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8</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142379021"/>
                  </a:ext>
                </a:extLst>
              </a:tr>
              <a:tr h="211194">
                <a:tc>
                  <a:txBody>
                    <a:bodyPr/>
                    <a:lstStyle/>
                    <a:p>
                      <a:pPr algn="r" fontAlgn="ctr"/>
                      <a:r>
                        <a:rPr lang="en-US" altLang="ja-JP" sz="1100" u="none" strike="noStrike">
                          <a:effectLst/>
                        </a:rPr>
                        <a:t>34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a:effectLst/>
                        </a:rPr>
                        <a:t>笠岡地区消防組合</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508577410"/>
                  </a:ext>
                </a:extLst>
              </a:tr>
              <a:tr h="211194">
                <a:tc>
                  <a:txBody>
                    <a:bodyPr/>
                    <a:lstStyle/>
                    <a:p>
                      <a:pPr algn="r" fontAlgn="ctr"/>
                      <a:r>
                        <a:rPr lang="en-US" altLang="ja-JP" sz="1100" u="none" strike="noStrike">
                          <a:effectLst/>
                        </a:rPr>
                        <a:t>35</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今治市消防本部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150982471"/>
                  </a:ext>
                </a:extLst>
              </a:tr>
              <a:tr h="211194">
                <a:tc>
                  <a:txBody>
                    <a:bodyPr/>
                    <a:lstStyle/>
                    <a:p>
                      <a:pPr algn="r" fontAlgn="ctr"/>
                      <a:r>
                        <a:rPr lang="en-US" altLang="ja-JP" sz="1100" u="none" strike="noStrike">
                          <a:effectLst/>
                        </a:rPr>
                        <a:t>36</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福山地区消防組合消防局</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27866314"/>
                  </a:ext>
                </a:extLst>
              </a:tr>
              <a:tr h="211194">
                <a:tc>
                  <a:txBody>
                    <a:bodyPr/>
                    <a:lstStyle/>
                    <a:p>
                      <a:pPr algn="r" fontAlgn="ctr"/>
                      <a:r>
                        <a:rPr lang="en-US" altLang="ja-JP" sz="1100" u="none" strike="noStrike">
                          <a:effectLst/>
                        </a:rPr>
                        <a:t>37</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大分市消防局</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066856409"/>
                  </a:ext>
                </a:extLst>
              </a:tr>
              <a:tr h="211194">
                <a:tc>
                  <a:txBody>
                    <a:bodyPr/>
                    <a:lstStyle/>
                    <a:p>
                      <a:pPr algn="r" fontAlgn="ctr"/>
                      <a:r>
                        <a:rPr lang="en-US" altLang="ja-JP" sz="1100" u="none" strike="noStrike">
                          <a:effectLst/>
                        </a:rPr>
                        <a:t>38</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dirty="0">
                          <a:effectLst/>
                        </a:rPr>
                        <a:t>鳥取県西部広域行政管理組合</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647821267"/>
                  </a:ext>
                </a:extLst>
              </a:tr>
              <a:tr h="211194">
                <a:tc>
                  <a:txBody>
                    <a:bodyPr/>
                    <a:lstStyle/>
                    <a:p>
                      <a:pPr algn="r" fontAlgn="ctr"/>
                      <a:r>
                        <a:rPr lang="en-US" altLang="ja-JP" sz="1100" u="none" strike="noStrike">
                          <a:effectLst/>
                        </a:rPr>
                        <a:t>39</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a:effectLst/>
                        </a:rPr>
                        <a:t>新潟県十日町地域消防本部</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722857942"/>
                  </a:ext>
                </a:extLst>
              </a:tr>
              <a:tr h="211194">
                <a:tc>
                  <a:txBody>
                    <a:bodyPr/>
                    <a:lstStyle/>
                    <a:p>
                      <a:pPr algn="r" fontAlgn="ctr"/>
                      <a:r>
                        <a:rPr lang="en-US" altLang="ja-JP" sz="1100" u="none" strike="noStrike">
                          <a:effectLst/>
                        </a:rPr>
                        <a:t>40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富山市消防局</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3</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515491638"/>
                  </a:ext>
                </a:extLst>
              </a:tr>
              <a:tr h="211194">
                <a:tc>
                  <a:txBody>
                    <a:bodyPr/>
                    <a:lstStyle/>
                    <a:p>
                      <a:pPr algn="r" fontAlgn="ctr"/>
                      <a:r>
                        <a:rPr lang="en-US" altLang="ja-JP" sz="1100" u="none" strike="noStrike">
                          <a:effectLst/>
                        </a:rPr>
                        <a:t>41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村上市消防本部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dirty="0">
                          <a:effectLst/>
                        </a:rPr>
                        <a:t>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607114220"/>
                  </a:ext>
                </a:extLst>
              </a:tr>
            </a:tbl>
          </a:graphicData>
        </a:graphic>
      </p:graphicFrame>
      <p:graphicFrame>
        <p:nvGraphicFramePr>
          <p:cNvPr id="5" name="表 4">
            <a:extLst>
              <a:ext uri="{FF2B5EF4-FFF2-40B4-BE49-F238E27FC236}">
                <a16:creationId xmlns:a16="http://schemas.microsoft.com/office/drawing/2014/main" id="{68C1E755-1935-4BDC-A8F4-AE0C0D797B94}"/>
              </a:ext>
            </a:extLst>
          </p:cNvPr>
          <p:cNvGraphicFramePr>
            <a:graphicFrameLocks noGrp="1"/>
          </p:cNvGraphicFramePr>
          <p:nvPr>
            <p:extLst>
              <p:ext uri="{D42A27DB-BD31-4B8C-83A1-F6EECF244321}">
                <p14:modId xmlns:p14="http://schemas.microsoft.com/office/powerpoint/2010/main" val="3612457079"/>
              </p:ext>
            </p:extLst>
          </p:nvPr>
        </p:nvGraphicFramePr>
        <p:xfrm>
          <a:off x="8210551" y="1541173"/>
          <a:ext cx="3709306" cy="1112220"/>
        </p:xfrm>
        <a:graphic>
          <a:graphicData uri="http://schemas.openxmlformats.org/drawingml/2006/table">
            <a:tbl>
              <a:tblPr>
                <a:tableStyleId>{5C22544A-7EE6-4342-B048-85BDC9FD1C3A}</a:tableStyleId>
              </a:tblPr>
              <a:tblGrid>
                <a:gridCol w="252605">
                  <a:extLst>
                    <a:ext uri="{9D8B030D-6E8A-4147-A177-3AD203B41FA5}">
                      <a16:colId xmlns:a16="http://schemas.microsoft.com/office/drawing/2014/main" val="3641558647"/>
                    </a:ext>
                  </a:extLst>
                </a:gridCol>
                <a:gridCol w="2818541">
                  <a:extLst>
                    <a:ext uri="{9D8B030D-6E8A-4147-A177-3AD203B41FA5}">
                      <a16:colId xmlns:a16="http://schemas.microsoft.com/office/drawing/2014/main" val="2828751925"/>
                    </a:ext>
                  </a:extLst>
                </a:gridCol>
                <a:gridCol w="638160">
                  <a:extLst>
                    <a:ext uri="{9D8B030D-6E8A-4147-A177-3AD203B41FA5}">
                      <a16:colId xmlns:a16="http://schemas.microsoft.com/office/drawing/2014/main" val="1026257664"/>
                    </a:ext>
                  </a:extLst>
                </a:gridCol>
              </a:tblGrid>
              <a:tr h="222444">
                <a:tc>
                  <a:txBody>
                    <a:bodyPr/>
                    <a:lstStyle/>
                    <a:p>
                      <a:pPr algn="r" fontAlgn="ctr"/>
                      <a:r>
                        <a:rPr lang="en-US" altLang="ja-JP" sz="1100" u="none" strike="noStrike">
                          <a:effectLst/>
                        </a:rPr>
                        <a:t>42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000" u="none" strike="noStrike">
                          <a:effectLst/>
                        </a:rPr>
                        <a:t>東京消防庁第六消防方面本部消防救助機動部隊</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320325877"/>
                  </a:ext>
                </a:extLst>
              </a:tr>
              <a:tr h="222444">
                <a:tc>
                  <a:txBody>
                    <a:bodyPr/>
                    <a:lstStyle/>
                    <a:p>
                      <a:pPr algn="r" fontAlgn="ctr"/>
                      <a:r>
                        <a:rPr lang="en-US" altLang="ja-JP" sz="1100" u="none" strike="noStrike">
                          <a:effectLst/>
                        </a:rPr>
                        <a:t>43</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柏市消防局</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627052746"/>
                  </a:ext>
                </a:extLst>
              </a:tr>
              <a:tr h="222444">
                <a:tc>
                  <a:txBody>
                    <a:bodyPr/>
                    <a:lstStyle/>
                    <a:p>
                      <a:pPr algn="r" fontAlgn="ctr"/>
                      <a:r>
                        <a:rPr lang="en-US" altLang="ja-JP" sz="1100" u="none" strike="noStrike" dirty="0">
                          <a:effectLst/>
                        </a:rPr>
                        <a:t>44</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湘南海上保安署</a:t>
                      </a:r>
                    </a:p>
                  </a:txBody>
                  <a:tcPr marL="6350" marR="6350" marT="6350" marB="0" anchor="ct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6350" marR="6350" marT="6350" marB="0" anchor="ctr"/>
                </a:tc>
                <a:extLst>
                  <a:ext uri="{0D108BD9-81ED-4DB2-BD59-A6C34878D82A}">
                    <a16:rowId xmlns:a16="http://schemas.microsoft.com/office/drawing/2014/main" val="2865432734"/>
                  </a:ext>
                </a:extLst>
              </a:tr>
              <a:tr h="222444">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029891"/>
                  </a:ext>
                </a:extLst>
              </a:tr>
              <a:tr h="222444">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合計</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dirty="0">
                          <a:effectLst/>
                        </a:rPr>
                        <a:t>169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049726578"/>
                  </a:ext>
                </a:extLst>
              </a:tr>
            </a:tbl>
          </a:graphicData>
        </a:graphic>
      </p:graphicFrame>
    </p:spTree>
    <p:extLst>
      <p:ext uri="{BB962C8B-B14F-4D97-AF65-F5344CB8AC3E}">
        <p14:creationId xmlns:p14="http://schemas.microsoft.com/office/powerpoint/2010/main" val="160683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404D6E-B95D-4D40-A048-FE06F21384E7}"/>
              </a:ext>
            </a:extLst>
          </p:cNvPr>
          <p:cNvSpPr txBox="1"/>
          <p:nvPr/>
        </p:nvSpPr>
        <p:spPr>
          <a:xfrm>
            <a:off x="368951" y="1201589"/>
            <a:ext cx="11742305" cy="276999"/>
          </a:xfrm>
          <a:prstGeom prst="rect">
            <a:avLst/>
          </a:prstGeom>
          <a:noFill/>
        </p:spPr>
        <p:txBody>
          <a:bodyPr wrap="square" rtlCol="0">
            <a:spAutoFit/>
          </a:bodyPr>
          <a:lstStyle/>
          <a:p>
            <a:r>
              <a:rPr kumimoji="1" lang="ja-JP" altLang="en-US" sz="1200" b="1" dirty="0">
                <a:solidFill>
                  <a:srgbClr val="FF0000"/>
                </a:solidFill>
              </a:rPr>
              <a:t>◆</a:t>
            </a:r>
            <a:r>
              <a:rPr lang="en-US" altLang="ja-JP" sz="1200" b="1" dirty="0">
                <a:solidFill>
                  <a:srgbClr val="FF0000"/>
                </a:solidFill>
              </a:rPr>
              <a:t>【</a:t>
            </a:r>
            <a:r>
              <a:rPr lang="ja-JP" altLang="en-US" sz="1200" b="1" dirty="0">
                <a:solidFill>
                  <a:srgbClr val="FF0000"/>
                </a:solidFill>
              </a:rPr>
              <a:t>一般社団法人ウォーターリスクマネジメント協会発行の有資格者所属公務機関先一覧</a:t>
            </a:r>
            <a:r>
              <a:rPr lang="en-US" altLang="ja-JP" sz="1200" b="1" dirty="0">
                <a:solidFill>
                  <a:srgbClr val="FF0000"/>
                </a:solidFill>
              </a:rPr>
              <a:t>】</a:t>
            </a:r>
            <a:endParaRPr kumimoji="1" lang="en-US" altLang="ja-JP" sz="1200" b="1" dirty="0">
              <a:solidFill>
                <a:srgbClr val="FF0000"/>
              </a:solidFill>
            </a:endParaRPr>
          </a:p>
        </p:txBody>
      </p:sp>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341760" cy="261610"/>
          </a:xfrm>
          <a:prstGeom prst="rect">
            <a:avLst/>
          </a:prstGeom>
          <a:noFill/>
        </p:spPr>
        <p:txBody>
          <a:bodyPr wrap="none" rtlCol="0">
            <a:spAutoFit/>
          </a:bodyPr>
          <a:lstStyle/>
          <a:p>
            <a:r>
              <a:rPr lang="en-US" altLang="ja-JP" sz="1100" dirty="0"/>
              <a:t>13</a:t>
            </a:r>
            <a:endParaRPr kumimoji="1" lang="ja-JP" altLang="en-US" sz="1100" dirty="0"/>
          </a:p>
        </p:txBody>
      </p:sp>
      <p:pic>
        <p:nvPicPr>
          <p:cNvPr id="2" name="図 1">
            <a:extLst>
              <a:ext uri="{FF2B5EF4-FFF2-40B4-BE49-F238E27FC236}">
                <a16:creationId xmlns:a16="http://schemas.microsoft.com/office/drawing/2014/main" id="{CB52A019-766D-4C69-AF8B-F54A55AF7AC1}"/>
              </a:ext>
            </a:extLst>
          </p:cNvPr>
          <p:cNvPicPr>
            <a:picLocks noChangeAspect="1"/>
          </p:cNvPicPr>
          <p:nvPr/>
        </p:nvPicPr>
        <p:blipFill>
          <a:blip r:embed="rId2"/>
          <a:stretch>
            <a:fillRect/>
          </a:stretch>
        </p:blipFill>
        <p:spPr>
          <a:xfrm>
            <a:off x="498022" y="1596885"/>
            <a:ext cx="3553875" cy="4203555"/>
          </a:xfrm>
          <a:prstGeom prst="rect">
            <a:avLst/>
          </a:prstGeom>
        </p:spPr>
      </p:pic>
      <p:pic>
        <p:nvPicPr>
          <p:cNvPr id="3" name="図 2">
            <a:extLst>
              <a:ext uri="{FF2B5EF4-FFF2-40B4-BE49-F238E27FC236}">
                <a16:creationId xmlns:a16="http://schemas.microsoft.com/office/drawing/2014/main" id="{D249B9F1-A511-430C-9BDF-1858ACDBA2C5}"/>
              </a:ext>
            </a:extLst>
          </p:cNvPr>
          <p:cNvPicPr>
            <a:picLocks noChangeAspect="1"/>
          </p:cNvPicPr>
          <p:nvPr/>
        </p:nvPicPr>
        <p:blipFill>
          <a:blip r:embed="rId3"/>
          <a:stretch>
            <a:fillRect/>
          </a:stretch>
        </p:blipFill>
        <p:spPr>
          <a:xfrm>
            <a:off x="4394230" y="1596885"/>
            <a:ext cx="3553875" cy="4203555"/>
          </a:xfrm>
          <a:prstGeom prst="rect">
            <a:avLst/>
          </a:prstGeom>
        </p:spPr>
      </p:pic>
      <p:pic>
        <p:nvPicPr>
          <p:cNvPr id="5" name="図 4">
            <a:extLst>
              <a:ext uri="{FF2B5EF4-FFF2-40B4-BE49-F238E27FC236}">
                <a16:creationId xmlns:a16="http://schemas.microsoft.com/office/drawing/2014/main" id="{C9F2A1C9-73E3-4F41-B266-FFF1F1D609E9}"/>
              </a:ext>
            </a:extLst>
          </p:cNvPr>
          <p:cNvPicPr>
            <a:picLocks noChangeAspect="1"/>
          </p:cNvPicPr>
          <p:nvPr/>
        </p:nvPicPr>
        <p:blipFill>
          <a:blip r:embed="rId4"/>
          <a:stretch>
            <a:fillRect/>
          </a:stretch>
        </p:blipFill>
        <p:spPr>
          <a:xfrm>
            <a:off x="8278740" y="1596885"/>
            <a:ext cx="3553875" cy="4388618"/>
          </a:xfrm>
          <a:prstGeom prst="rect">
            <a:avLst/>
          </a:prstGeom>
        </p:spPr>
      </p:pic>
      <p:pic>
        <p:nvPicPr>
          <p:cNvPr id="12" name="図 11">
            <a:extLst>
              <a:ext uri="{FF2B5EF4-FFF2-40B4-BE49-F238E27FC236}">
                <a16:creationId xmlns:a16="http://schemas.microsoft.com/office/drawing/2014/main" id="{6521EFA3-C90C-49A1-9BCE-FA0F1F574A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3" name="テキスト ボックス 12">
            <a:extLst>
              <a:ext uri="{FF2B5EF4-FFF2-40B4-BE49-F238E27FC236}">
                <a16:creationId xmlns:a16="http://schemas.microsoft.com/office/drawing/2014/main" id="{1FB965D0-0E46-4952-ADB5-C2AF4AFBB0C7}"/>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4" name="図 13">
            <a:extLst>
              <a:ext uri="{FF2B5EF4-FFF2-40B4-BE49-F238E27FC236}">
                <a16:creationId xmlns:a16="http://schemas.microsoft.com/office/drawing/2014/main" id="{11C6B2FF-EEA5-4914-89A2-7BD27EC3EA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Tree>
    <p:extLst>
      <p:ext uri="{BB962C8B-B14F-4D97-AF65-F5344CB8AC3E}">
        <p14:creationId xmlns:p14="http://schemas.microsoft.com/office/powerpoint/2010/main" val="3963727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341760" cy="261610"/>
          </a:xfrm>
          <a:prstGeom prst="rect">
            <a:avLst/>
          </a:prstGeom>
          <a:noFill/>
        </p:spPr>
        <p:txBody>
          <a:bodyPr wrap="none" rtlCol="0">
            <a:spAutoFit/>
          </a:bodyPr>
          <a:lstStyle/>
          <a:p>
            <a:r>
              <a:rPr kumimoji="1" lang="en-US" altLang="ja-JP" sz="1100" dirty="0"/>
              <a:t>14</a:t>
            </a:r>
            <a:endParaRPr kumimoji="1" lang="ja-JP" altLang="en-US" sz="1100" dirty="0"/>
          </a:p>
        </p:txBody>
      </p:sp>
      <p:pic>
        <p:nvPicPr>
          <p:cNvPr id="9" name="図 8">
            <a:extLst>
              <a:ext uri="{FF2B5EF4-FFF2-40B4-BE49-F238E27FC236}">
                <a16:creationId xmlns:a16="http://schemas.microsoft.com/office/drawing/2014/main" id="{E0C2FD63-D0C2-4385-A3C7-D31F24F9952F}"/>
              </a:ext>
            </a:extLst>
          </p:cNvPr>
          <p:cNvPicPr>
            <a:picLocks noChangeAspect="1"/>
          </p:cNvPicPr>
          <p:nvPr/>
        </p:nvPicPr>
        <p:blipFill>
          <a:blip r:embed="rId2"/>
          <a:stretch>
            <a:fillRect/>
          </a:stretch>
        </p:blipFill>
        <p:spPr>
          <a:xfrm>
            <a:off x="498022" y="1671958"/>
            <a:ext cx="3553875" cy="3909782"/>
          </a:xfrm>
          <a:prstGeom prst="rect">
            <a:avLst/>
          </a:prstGeom>
        </p:spPr>
      </p:pic>
      <p:pic>
        <p:nvPicPr>
          <p:cNvPr id="12" name="図 11">
            <a:extLst>
              <a:ext uri="{FF2B5EF4-FFF2-40B4-BE49-F238E27FC236}">
                <a16:creationId xmlns:a16="http://schemas.microsoft.com/office/drawing/2014/main" id="{1DBFDCA8-A93F-44A3-BB01-D4D22645BB14}"/>
              </a:ext>
            </a:extLst>
          </p:cNvPr>
          <p:cNvPicPr>
            <a:picLocks noChangeAspect="1"/>
          </p:cNvPicPr>
          <p:nvPr/>
        </p:nvPicPr>
        <p:blipFill>
          <a:blip r:embed="rId3"/>
          <a:stretch>
            <a:fillRect/>
          </a:stretch>
        </p:blipFill>
        <p:spPr>
          <a:xfrm>
            <a:off x="4375382" y="1671958"/>
            <a:ext cx="3553875" cy="3909782"/>
          </a:xfrm>
          <a:prstGeom prst="rect">
            <a:avLst/>
          </a:prstGeom>
        </p:spPr>
      </p:pic>
      <p:pic>
        <p:nvPicPr>
          <p:cNvPr id="13" name="図 12">
            <a:extLst>
              <a:ext uri="{FF2B5EF4-FFF2-40B4-BE49-F238E27FC236}">
                <a16:creationId xmlns:a16="http://schemas.microsoft.com/office/drawing/2014/main" id="{E04888E6-8AD9-46F9-9C76-919C878D95B4}"/>
              </a:ext>
            </a:extLst>
          </p:cNvPr>
          <p:cNvPicPr>
            <a:picLocks noChangeAspect="1"/>
          </p:cNvPicPr>
          <p:nvPr/>
        </p:nvPicPr>
        <p:blipFill>
          <a:blip r:embed="rId4"/>
          <a:stretch>
            <a:fillRect/>
          </a:stretch>
        </p:blipFill>
        <p:spPr>
          <a:xfrm>
            <a:off x="8252743" y="1671958"/>
            <a:ext cx="3553875" cy="4084742"/>
          </a:xfrm>
          <a:prstGeom prst="rect">
            <a:avLst/>
          </a:prstGeom>
        </p:spPr>
      </p:pic>
      <p:pic>
        <p:nvPicPr>
          <p:cNvPr id="14" name="図 13">
            <a:extLst>
              <a:ext uri="{FF2B5EF4-FFF2-40B4-BE49-F238E27FC236}">
                <a16:creationId xmlns:a16="http://schemas.microsoft.com/office/drawing/2014/main" id="{05F0FD9F-EA7B-43D8-80E0-B590CD83E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5" name="テキスト ボックス 14">
            <a:extLst>
              <a:ext uri="{FF2B5EF4-FFF2-40B4-BE49-F238E27FC236}">
                <a16:creationId xmlns:a16="http://schemas.microsoft.com/office/drawing/2014/main" id="{45E399AC-957F-4C4C-AF56-391096581C22}"/>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6" name="図 15">
            <a:extLst>
              <a:ext uri="{FF2B5EF4-FFF2-40B4-BE49-F238E27FC236}">
                <a16:creationId xmlns:a16="http://schemas.microsoft.com/office/drawing/2014/main" id="{0BAD1344-731A-409C-89FF-54E8DD5ECA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17" name="テキスト ボックス 16">
            <a:extLst>
              <a:ext uri="{FF2B5EF4-FFF2-40B4-BE49-F238E27FC236}">
                <a16:creationId xmlns:a16="http://schemas.microsoft.com/office/drawing/2014/main" id="{11EFD8E6-5424-415C-9C1E-1E586DBBAEEF}"/>
              </a:ext>
            </a:extLst>
          </p:cNvPr>
          <p:cNvSpPr txBox="1"/>
          <p:nvPr/>
        </p:nvSpPr>
        <p:spPr>
          <a:xfrm>
            <a:off x="368951" y="1201589"/>
            <a:ext cx="11742305" cy="276999"/>
          </a:xfrm>
          <a:prstGeom prst="rect">
            <a:avLst/>
          </a:prstGeom>
          <a:noFill/>
        </p:spPr>
        <p:txBody>
          <a:bodyPr wrap="square" rtlCol="0">
            <a:spAutoFit/>
          </a:bodyPr>
          <a:lstStyle/>
          <a:p>
            <a:r>
              <a:rPr kumimoji="1" lang="ja-JP" altLang="en-US" sz="1200" b="1" dirty="0">
                <a:solidFill>
                  <a:srgbClr val="FF0000"/>
                </a:solidFill>
              </a:rPr>
              <a:t>◆</a:t>
            </a:r>
            <a:r>
              <a:rPr lang="en-US" altLang="ja-JP" sz="1200" b="1" dirty="0">
                <a:solidFill>
                  <a:srgbClr val="FF0000"/>
                </a:solidFill>
              </a:rPr>
              <a:t>【</a:t>
            </a:r>
            <a:r>
              <a:rPr lang="ja-JP" altLang="en-US" sz="1200" b="1" dirty="0">
                <a:solidFill>
                  <a:srgbClr val="FF0000"/>
                </a:solidFill>
              </a:rPr>
              <a:t>一般社団法人ウォーターリスクマネジメント協会発行の有資格者所属公務機関先一覧</a:t>
            </a:r>
            <a:r>
              <a:rPr lang="en-US" altLang="ja-JP" sz="1200" b="1" dirty="0">
                <a:solidFill>
                  <a:srgbClr val="FF0000"/>
                </a:solidFill>
              </a:rPr>
              <a:t>】</a:t>
            </a:r>
            <a:endParaRPr kumimoji="1" lang="en-US" altLang="ja-JP" sz="1200" b="1" dirty="0">
              <a:solidFill>
                <a:srgbClr val="FF0000"/>
              </a:solidFill>
            </a:endParaRPr>
          </a:p>
        </p:txBody>
      </p:sp>
      <p:pic>
        <p:nvPicPr>
          <p:cNvPr id="18" name="図 17">
            <a:extLst>
              <a:ext uri="{FF2B5EF4-FFF2-40B4-BE49-F238E27FC236}">
                <a16:creationId xmlns:a16="http://schemas.microsoft.com/office/drawing/2014/main" id="{A292E473-E85E-4F6D-9F64-8ACFB5DA69AD}"/>
              </a:ext>
            </a:extLst>
          </p:cNvPr>
          <p:cNvPicPr>
            <a:picLocks noChangeAspect="1"/>
          </p:cNvPicPr>
          <p:nvPr/>
        </p:nvPicPr>
        <p:blipFill>
          <a:blip r:embed="rId7"/>
          <a:stretch>
            <a:fillRect/>
          </a:stretch>
        </p:blipFill>
        <p:spPr>
          <a:xfrm>
            <a:off x="498021" y="5670218"/>
            <a:ext cx="3553875" cy="1059480"/>
          </a:xfrm>
          <a:prstGeom prst="rect">
            <a:avLst/>
          </a:prstGeom>
        </p:spPr>
      </p:pic>
    </p:spTree>
    <p:extLst>
      <p:ext uri="{BB962C8B-B14F-4D97-AF65-F5344CB8AC3E}">
        <p14:creationId xmlns:p14="http://schemas.microsoft.com/office/powerpoint/2010/main" val="2952381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341760" cy="261610"/>
          </a:xfrm>
          <a:prstGeom prst="rect">
            <a:avLst/>
          </a:prstGeom>
          <a:noFill/>
        </p:spPr>
        <p:txBody>
          <a:bodyPr wrap="none" rtlCol="0">
            <a:spAutoFit/>
          </a:bodyPr>
          <a:lstStyle/>
          <a:p>
            <a:r>
              <a:rPr lang="en-US" altLang="ja-JP" sz="1100" dirty="0"/>
              <a:t>15</a:t>
            </a:r>
            <a:endParaRPr kumimoji="1" lang="ja-JP" altLang="en-US" sz="1100" dirty="0"/>
          </a:p>
        </p:txBody>
      </p:sp>
      <p:pic>
        <p:nvPicPr>
          <p:cNvPr id="3" name="図 2">
            <a:extLst>
              <a:ext uri="{FF2B5EF4-FFF2-40B4-BE49-F238E27FC236}">
                <a16:creationId xmlns:a16="http://schemas.microsoft.com/office/drawing/2014/main" id="{EE524567-ED35-46D9-979F-AD92B2B0245B}"/>
              </a:ext>
            </a:extLst>
          </p:cNvPr>
          <p:cNvPicPr>
            <a:picLocks noChangeAspect="1"/>
          </p:cNvPicPr>
          <p:nvPr/>
        </p:nvPicPr>
        <p:blipFill>
          <a:blip r:embed="rId2"/>
          <a:stretch>
            <a:fillRect/>
          </a:stretch>
        </p:blipFill>
        <p:spPr>
          <a:xfrm>
            <a:off x="498022" y="1284394"/>
            <a:ext cx="4482192" cy="4953119"/>
          </a:xfrm>
          <a:prstGeom prst="rect">
            <a:avLst/>
          </a:prstGeom>
        </p:spPr>
      </p:pic>
      <p:sp>
        <p:nvSpPr>
          <p:cNvPr id="14" name="テキスト ボックス 13">
            <a:extLst>
              <a:ext uri="{FF2B5EF4-FFF2-40B4-BE49-F238E27FC236}">
                <a16:creationId xmlns:a16="http://schemas.microsoft.com/office/drawing/2014/main" id="{0D3C0235-A56E-4D96-B906-0FE4907B4104}"/>
              </a:ext>
            </a:extLst>
          </p:cNvPr>
          <p:cNvSpPr txBox="1"/>
          <p:nvPr/>
        </p:nvSpPr>
        <p:spPr>
          <a:xfrm>
            <a:off x="5129935" y="1284394"/>
            <a:ext cx="6430693" cy="1569660"/>
          </a:xfrm>
          <a:prstGeom prst="rect">
            <a:avLst/>
          </a:prstGeom>
          <a:noFill/>
        </p:spPr>
        <p:txBody>
          <a:bodyPr wrap="square" rtlCol="0">
            <a:spAutoFit/>
          </a:bodyPr>
          <a:lstStyle/>
          <a:p>
            <a:r>
              <a:rPr kumimoji="1" lang="ja-JP" altLang="en-US" sz="1200" dirty="0">
                <a:solidFill>
                  <a:srgbClr val="FF0000"/>
                </a:solidFill>
              </a:rPr>
              <a:t>一般社団法人ウォーターリスクマネジメント協会</a:t>
            </a:r>
            <a:r>
              <a:rPr lang="ja-JP" altLang="en-US" sz="1200" dirty="0">
                <a:solidFill>
                  <a:srgbClr val="FF0000"/>
                </a:solidFill>
              </a:rPr>
              <a:t>は、当協会発行の有資格者所属機関数を</a:t>
            </a:r>
            <a:r>
              <a:rPr lang="en-US" altLang="ja-JP" sz="1200" dirty="0">
                <a:solidFill>
                  <a:srgbClr val="FF0000"/>
                </a:solidFill>
              </a:rPr>
              <a:t>300</a:t>
            </a:r>
            <a:r>
              <a:rPr lang="ja-JP" altLang="en-US" sz="1200" dirty="0">
                <a:solidFill>
                  <a:srgbClr val="FF0000"/>
                </a:solidFill>
              </a:rPr>
              <a:t>機関とする目標を掲げ、当協会が指導する水上オートバイレスキュー法を数ある水難救助手法の中のスタンダードな救助法となることを目指し、今ま</a:t>
            </a:r>
            <a:r>
              <a:rPr kumimoji="1" lang="ja-JP" altLang="en-US" sz="1200" dirty="0">
                <a:solidFill>
                  <a:srgbClr val="FF0000"/>
                </a:solidFill>
              </a:rPr>
              <a:t>で対応が困難であった水難事例に対し、生存救助</a:t>
            </a:r>
            <a:r>
              <a:rPr lang="ja-JP" altLang="en-US" sz="1200" dirty="0">
                <a:solidFill>
                  <a:srgbClr val="FF0000"/>
                </a:solidFill>
              </a:rPr>
              <a:t>の成功率が向上し一般市民の生命と財産を守る</a:t>
            </a:r>
            <a:r>
              <a:rPr kumimoji="1" lang="ja-JP" altLang="en-US" sz="1200" dirty="0">
                <a:solidFill>
                  <a:srgbClr val="FF0000"/>
                </a:solidFill>
              </a:rPr>
              <a:t>一助になることを目指してまいります。</a:t>
            </a:r>
            <a:endParaRPr kumimoji="1" lang="en-US" altLang="ja-JP" sz="1200" dirty="0">
              <a:solidFill>
                <a:srgbClr val="FF0000"/>
              </a:solidFill>
            </a:endParaRPr>
          </a:p>
          <a:p>
            <a:endParaRPr lang="en-US" altLang="ja-JP" sz="1200" dirty="0">
              <a:solidFill>
                <a:srgbClr val="FF0000"/>
              </a:solidFill>
            </a:endParaRPr>
          </a:p>
          <a:p>
            <a:r>
              <a:rPr kumimoji="1" lang="ja-JP" altLang="en-US" sz="1200" dirty="0">
                <a:solidFill>
                  <a:srgbClr val="FF0000"/>
                </a:solidFill>
              </a:rPr>
              <a:t>真に海離れ、水離れを防ぎ日本人が海洋民族とし</a:t>
            </a:r>
            <a:r>
              <a:rPr lang="ja-JP" altLang="en-US" sz="1200" dirty="0">
                <a:solidFill>
                  <a:srgbClr val="FF0000"/>
                </a:solidFill>
              </a:rPr>
              <a:t>て豊かな生活を送るためには、水上（海上）安全</a:t>
            </a:r>
            <a:r>
              <a:rPr kumimoji="1" lang="ja-JP" altLang="en-US" sz="1200" dirty="0">
                <a:solidFill>
                  <a:srgbClr val="FF0000"/>
                </a:solidFill>
              </a:rPr>
              <a:t>の成熟が最も重要と考えます。</a:t>
            </a:r>
          </a:p>
        </p:txBody>
      </p:sp>
      <p:pic>
        <p:nvPicPr>
          <p:cNvPr id="12" name="図 11">
            <a:extLst>
              <a:ext uri="{FF2B5EF4-FFF2-40B4-BE49-F238E27FC236}">
                <a16:creationId xmlns:a16="http://schemas.microsoft.com/office/drawing/2014/main" id="{B01E0ABB-798B-4CB9-A7E6-778CFA13E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3" name="テキスト ボックス 12">
            <a:extLst>
              <a:ext uri="{FF2B5EF4-FFF2-40B4-BE49-F238E27FC236}">
                <a16:creationId xmlns:a16="http://schemas.microsoft.com/office/drawing/2014/main" id="{C6A35499-D4D4-4667-8B3F-304A35240ED7}"/>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5" name="図 14">
            <a:extLst>
              <a:ext uri="{FF2B5EF4-FFF2-40B4-BE49-F238E27FC236}">
                <a16:creationId xmlns:a16="http://schemas.microsoft.com/office/drawing/2014/main" id="{58525E20-C1CE-48C7-9FA5-B9F7ABFD1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Tree>
    <p:extLst>
      <p:ext uri="{BB962C8B-B14F-4D97-AF65-F5344CB8AC3E}">
        <p14:creationId xmlns:p14="http://schemas.microsoft.com/office/powerpoint/2010/main" val="409601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404D6E-B95D-4D40-A048-FE06F21384E7}"/>
              </a:ext>
            </a:extLst>
          </p:cNvPr>
          <p:cNvSpPr txBox="1"/>
          <p:nvPr/>
        </p:nvSpPr>
        <p:spPr>
          <a:xfrm>
            <a:off x="368951" y="1478588"/>
            <a:ext cx="11742305" cy="830997"/>
          </a:xfrm>
          <a:prstGeom prst="rect">
            <a:avLst/>
          </a:prstGeom>
          <a:noFill/>
        </p:spPr>
        <p:txBody>
          <a:bodyPr wrap="square" rtlCol="0">
            <a:spAutoFit/>
          </a:bodyPr>
          <a:lstStyle/>
          <a:p>
            <a:r>
              <a:rPr lang="ja-JP" altLang="en-US" sz="1200" dirty="0"/>
              <a:t>〇シンポジウム（</a:t>
            </a:r>
            <a:r>
              <a:rPr lang="en-US" altLang="ja-JP" sz="1200" dirty="0"/>
              <a:t>7</a:t>
            </a:r>
            <a:r>
              <a:rPr lang="ja-JP" altLang="en-US" sz="1200" dirty="0"/>
              <a:t>月</a:t>
            </a:r>
            <a:r>
              <a:rPr lang="en-US" altLang="ja-JP" sz="1200" dirty="0"/>
              <a:t>28</a:t>
            </a:r>
            <a:r>
              <a:rPr lang="ja-JP" altLang="en-US" sz="1200" dirty="0"/>
              <a:t>日～</a:t>
            </a:r>
            <a:r>
              <a:rPr lang="en-US" altLang="ja-JP" sz="1200" dirty="0"/>
              <a:t>8</a:t>
            </a:r>
            <a:r>
              <a:rPr lang="ja-JP" altLang="en-US" sz="1200" dirty="0"/>
              <a:t>月</a:t>
            </a:r>
            <a:r>
              <a:rPr lang="en-US" altLang="ja-JP" sz="1200" dirty="0"/>
              <a:t>1</a:t>
            </a:r>
            <a:r>
              <a:rPr lang="ja-JP" altLang="en-US" sz="1200" dirty="0"/>
              <a:t>日）</a:t>
            </a:r>
            <a:endParaRPr lang="en-US" altLang="ja-JP" sz="1200" dirty="0"/>
          </a:p>
          <a:p>
            <a:r>
              <a:rPr lang="ja-JP" altLang="en-US" sz="1200" dirty="0"/>
              <a:t>　本年度はハワイから世界で最も水上オートバイレスキューの実績のある「</a:t>
            </a:r>
            <a:r>
              <a:rPr lang="en-US" altLang="ja-JP" sz="1200" dirty="0"/>
              <a:t>Terrance </a:t>
            </a:r>
            <a:r>
              <a:rPr lang="en-US" altLang="ja-JP" sz="1200" dirty="0" err="1"/>
              <a:t>Ahue</a:t>
            </a:r>
            <a:r>
              <a:rPr lang="ja-JP" altLang="en-US" sz="1200" dirty="0"/>
              <a:t>」氏と「</a:t>
            </a:r>
            <a:r>
              <a:rPr lang="en-US" altLang="ja-JP" sz="1200" dirty="0"/>
              <a:t>Kendall Rust</a:t>
            </a:r>
            <a:r>
              <a:rPr lang="ja-JP" altLang="en-US" sz="1200" dirty="0"/>
              <a:t>」氏を愛知県渥美半島田原氏伊良湖で開催された</a:t>
            </a:r>
            <a:endParaRPr lang="en-US" altLang="ja-JP" sz="1200" dirty="0"/>
          </a:p>
          <a:p>
            <a:r>
              <a:rPr lang="ja-JP" altLang="en-US" sz="1200" dirty="0"/>
              <a:t>　（一社）日本プロサーフィン連盟主催のプロサーフィン大会に招き、一般社団法人ウォーターリスクマネジメント協会会員と共に現場で実務の指導を行って</a:t>
            </a:r>
            <a:endParaRPr lang="en-US" altLang="ja-JP" sz="1200" dirty="0"/>
          </a:p>
          <a:p>
            <a:r>
              <a:rPr lang="ja-JP" altLang="en-US" sz="1200" dirty="0"/>
              <a:t>　いただきました。</a:t>
            </a:r>
            <a:endParaRPr lang="en-US" altLang="ja-JP" sz="1200" dirty="0"/>
          </a:p>
        </p:txBody>
      </p:sp>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10939"/>
            <a:ext cx="341760" cy="261610"/>
          </a:xfrm>
          <a:prstGeom prst="rect">
            <a:avLst/>
          </a:prstGeom>
          <a:noFill/>
        </p:spPr>
        <p:txBody>
          <a:bodyPr wrap="none" rtlCol="0">
            <a:spAutoFit/>
          </a:bodyPr>
          <a:lstStyle/>
          <a:p>
            <a:r>
              <a:rPr kumimoji="1" lang="en-US" altLang="ja-JP" sz="1100" dirty="0"/>
              <a:t>16</a:t>
            </a:r>
            <a:endParaRPr kumimoji="1" lang="ja-JP" altLang="en-US" sz="1100" dirty="0"/>
          </a:p>
        </p:txBody>
      </p:sp>
      <p:pic>
        <p:nvPicPr>
          <p:cNvPr id="3" name="図 2">
            <a:extLst>
              <a:ext uri="{FF2B5EF4-FFF2-40B4-BE49-F238E27FC236}">
                <a16:creationId xmlns:a16="http://schemas.microsoft.com/office/drawing/2014/main" id="{814831E7-1F54-4E12-9A6A-DDDAC21D3F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783" y="2309585"/>
            <a:ext cx="2788736" cy="2091552"/>
          </a:xfrm>
          <a:prstGeom prst="rect">
            <a:avLst/>
          </a:prstGeom>
        </p:spPr>
      </p:pic>
      <p:pic>
        <p:nvPicPr>
          <p:cNvPr id="9" name="図 8">
            <a:extLst>
              <a:ext uri="{FF2B5EF4-FFF2-40B4-BE49-F238E27FC236}">
                <a16:creationId xmlns:a16="http://schemas.microsoft.com/office/drawing/2014/main" id="{C14F2251-5290-4738-8EDA-E496381AC2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6471" y="4097380"/>
            <a:ext cx="2811236" cy="2108427"/>
          </a:xfrm>
          <a:prstGeom prst="rect">
            <a:avLst/>
          </a:prstGeom>
        </p:spPr>
      </p:pic>
      <p:pic>
        <p:nvPicPr>
          <p:cNvPr id="13" name="図 12">
            <a:extLst>
              <a:ext uri="{FF2B5EF4-FFF2-40B4-BE49-F238E27FC236}">
                <a16:creationId xmlns:a16="http://schemas.microsoft.com/office/drawing/2014/main" id="{53BAA435-1E0E-49C5-8FBE-EC4409E7F1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2506" y="2309585"/>
            <a:ext cx="2788736" cy="2091552"/>
          </a:xfrm>
          <a:prstGeom prst="rect">
            <a:avLst/>
          </a:prstGeom>
        </p:spPr>
      </p:pic>
      <p:pic>
        <p:nvPicPr>
          <p:cNvPr id="15" name="図 14">
            <a:extLst>
              <a:ext uri="{FF2B5EF4-FFF2-40B4-BE49-F238E27FC236}">
                <a16:creationId xmlns:a16="http://schemas.microsoft.com/office/drawing/2014/main" id="{C3EA913A-47EF-49BF-85E7-4444D71C4A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58847" y="4097380"/>
            <a:ext cx="2811236" cy="2108427"/>
          </a:xfrm>
          <a:prstGeom prst="rect">
            <a:avLst/>
          </a:prstGeom>
        </p:spPr>
      </p:pic>
      <p:pic>
        <p:nvPicPr>
          <p:cNvPr id="12" name="図 11">
            <a:extLst>
              <a:ext uri="{FF2B5EF4-FFF2-40B4-BE49-F238E27FC236}">
                <a16:creationId xmlns:a16="http://schemas.microsoft.com/office/drawing/2014/main" id="{D32B9331-ADBD-41FA-8461-72ADDF0CC8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4" name="テキスト ボックス 13">
            <a:extLst>
              <a:ext uri="{FF2B5EF4-FFF2-40B4-BE49-F238E27FC236}">
                <a16:creationId xmlns:a16="http://schemas.microsoft.com/office/drawing/2014/main" id="{682E3AB2-55E3-401F-8FAB-FDBF7E913E1A}"/>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6" name="図 15">
            <a:extLst>
              <a:ext uri="{FF2B5EF4-FFF2-40B4-BE49-F238E27FC236}">
                <a16:creationId xmlns:a16="http://schemas.microsoft.com/office/drawing/2014/main" id="{0F091CB9-AC04-416E-BE9E-87313AB77D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17" name="テキスト ボックス 16">
            <a:extLst>
              <a:ext uri="{FF2B5EF4-FFF2-40B4-BE49-F238E27FC236}">
                <a16:creationId xmlns:a16="http://schemas.microsoft.com/office/drawing/2014/main" id="{24E1AA02-5606-477F-B4F9-C6EFCFD3F075}"/>
              </a:ext>
            </a:extLst>
          </p:cNvPr>
          <p:cNvSpPr txBox="1"/>
          <p:nvPr/>
        </p:nvSpPr>
        <p:spPr>
          <a:xfrm>
            <a:off x="368951" y="1201589"/>
            <a:ext cx="11742305" cy="276999"/>
          </a:xfrm>
          <a:prstGeom prst="rect">
            <a:avLst/>
          </a:prstGeom>
          <a:noFill/>
        </p:spPr>
        <p:txBody>
          <a:bodyPr wrap="square" rtlCol="0">
            <a:spAutoFit/>
          </a:bodyPr>
          <a:lstStyle/>
          <a:p>
            <a:r>
              <a:rPr kumimoji="1" lang="ja-JP" altLang="en-US" sz="1200" b="1" u="sng" dirty="0"/>
              <a:t>◆</a:t>
            </a:r>
            <a:r>
              <a:rPr kumimoji="1" lang="en-US" altLang="ja-JP" sz="1200" b="1" u="sng" dirty="0"/>
              <a:t>2017</a:t>
            </a:r>
            <a:r>
              <a:rPr kumimoji="1" lang="ja-JP" altLang="en-US" sz="1200" b="1" u="sng" dirty="0"/>
              <a:t>年度の各事業実績と成果について</a:t>
            </a:r>
            <a:r>
              <a:rPr kumimoji="1" lang="ja-JP" altLang="en-US" sz="1200" b="1" dirty="0"/>
              <a:t>　</a:t>
            </a:r>
            <a:r>
              <a:rPr lang="en-US" altLang="ja-JP" sz="1200" b="1" dirty="0"/>
              <a:t> 【</a:t>
            </a:r>
            <a:r>
              <a:rPr lang="ja-JP" altLang="en-US" sz="1200" b="1" dirty="0"/>
              <a:t>その他の事業</a:t>
            </a:r>
            <a:r>
              <a:rPr lang="en-US" altLang="ja-JP" sz="1200" b="1" dirty="0"/>
              <a:t>】</a:t>
            </a:r>
            <a:r>
              <a:rPr lang="ja-JP" altLang="en-US" sz="1200" b="1" dirty="0"/>
              <a:t> （</a:t>
            </a:r>
            <a:r>
              <a:rPr lang="en-US" altLang="ja-JP" sz="1200" b="1" dirty="0"/>
              <a:t>2017</a:t>
            </a:r>
            <a:r>
              <a:rPr lang="ja-JP" altLang="en-US" sz="1200" b="1" dirty="0"/>
              <a:t>年</a:t>
            </a:r>
            <a:r>
              <a:rPr lang="en-US" altLang="ja-JP" sz="1200" b="1" dirty="0"/>
              <a:t>4</a:t>
            </a:r>
            <a:r>
              <a:rPr lang="ja-JP" altLang="en-US" sz="1200" b="1" dirty="0"/>
              <a:t>月</a:t>
            </a:r>
            <a:r>
              <a:rPr lang="en-US" altLang="ja-JP" sz="1200" b="1" dirty="0"/>
              <a:t>1</a:t>
            </a:r>
            <a:r>
              <a:rPr lang="ja-JP" altLang="en-US" sz="1200" b="1" dirty="0"/>
              <a:t>日～</a:t>
            </a:r>
            <a:r>
              <a:rPr lang="en-US" altLang="ja-JP" sz="1200" b="1" dirty="0"/>
              <a:t>2018</a:t>
            </a:r>
            <a:r>
              <a:rPr lang="ja-JP" altLang="en-US" sz="1200" b="1" dirty="0"/>
              <a:t>年</a:t>
            </a:r>
            <a:r>
              <a:rPr lang="en-US" altLang="ja-JP" sz="1200" b="1" dirty="0"/>
              <a:t>3</a:t>
            </a:r>
            <a:r>
              <a:rPr lang="ja-JP" altLang="en-US" sz="1200" b="1" dirty="0"/>
              <a:t>月）</a:t>
            </a:r>
            <a:endParaRPr kumimoji="1" lang="en-US" altLang="ja-JP" sz="1200" b="1" dirty="0"/>
          </a:p>
        </p:txBody>
      </p:sp>
      <p:sp>
        <p:nvSpPr>
          <p:cNvPr id="5" name="テキスト ボックス 4">
            <a:extLst>
              <a:ext uri="{FF2B5EF4-FFF2-40B4-BE49-F238E27FC236}">
                <a16:creationId xmlns:a16="http://schemas.microsoft.com/office/drawing/2014/main" id="{50BA07CF-3834-48CE-B883-D9B320847E9A}"/>
              </a:ext>
            </a:extLst>
          </p:cNvPr>
          <p:cNvSpPr txBox="1"/>
          <p:nvPr/>
        </p:nvSpPr>
        <p:spPr>
          <a:xfrm flipH="1">
            <a:off x="374104" y="4678136"/>
            <a:ext cx="2917568" cy="1569660"/>
          </a:xfrm>
          <a:prstGeom prst="rect">
            <a:avLst/>
          </a:prstGeom>
          <a:noFill/>
        </p:spPr>
        <p:txBody>
          <a:bodyPr wrap="square" rtlCol="0">
            <a:spAutoFit/>
          </a:bodyPr>
          <a:lstStyle/>
          <a:p>
            <a:r>
              <a:rPr lang="ja-JP" altLang="en-US" sz="1200" dirty="0"/>
              <a:t>「</a:t>
            </a:r>
            <a:r>
              <a:rPr lang="en-US" altLang="ja-JP" sz="1200" dirty="0"/>
              <a:t>Terrance </a:t>
            </a:r>
            <a:r>
              <a:rPr lang="en-US" altLang="ja-JP" sz="1200" dirty="0" err="1"/>
              <a:t>Ahue</a:t>
            </a:r>
            <a:r>
              <a:rPr lang="ja-JP" altLang="en-US" sz="1200" dirty="0"/>
              <a:t>」</a:t>
            </a:r>
            <a:endParaRPr lang="en-US" altLang="ja-JP" sz="1200" dirty="0"/>
          </a:p>
          <a:p>
            <a:r>
              <a:rPr lang="ja-JP" altLang="en-US" sz="1200" dirty="0"/>
              <a:t>世界で最も過酷な海域ノースショアのライフガードキャプテンを務め現在はハワイアンウォーターパトロールの代表として海上スポーツ競技会の安全管理を行う。</a:t>
            </a:r>
            <a:endParaRPr lang="en-US" altLang="ja-JP" sz="1200" dirty="0"/>
          </a:p>
          <a:p>
            <a:r>
              <a:rPr kumimoji="1" lang="ja-JP" altLang="en-US" sz="1200" dirty="0"/>
              <a:t>水上オートバイレスキューのレスキュースレッドの考案者。</a:t>
            </a:r>
          </a:p>
        </p:txBody>
      </p:sp>
      <p:sp>
        <p:nvSpPr>
          <p:cNvPr id="18" name="テキスト ボックス 17">
            <a:extLst>
              <a:ext uri="{FF2B5EF4-FFF2-40B4-BE49-F238E27FC236}">
                <a16:creationId xmlns:a16="http://schemas.microsoft.com/office/drawing/2014/main" id="{3C9E2B6D-909A-41F4-8395-6AF8DC0ECA9E}"/>
              </a:ext>
            </a:extLst>
          </p:cNvPr>
          <p:cNvSpPr txBox="1"/>
          <p:nvPr/>
        </p:nvSpPr>
        <p:spPr>
          <a:xfrm flipH="1">
            <a:off x="6141279" y="4678136"/>
            <a:ext cx="2917568" cy="1754326"/>
          </a:xfrm>
          <a:prstGeom prst="rect">
            <a:avLst/>
          </a:prstGeom>
          <a:noFill/>
        </p:spPr>
        <p:txBody>
          <a:bodyPr wrap="square" rtlCol="0">
            <a:spAutoFit/>
          </a:bodyPr>
          <a:lstStyle/>
          <a:p>
            <a:r>
              <a:rPr lang="ja-JP" altLang="en-US" sz="1200" dirty="0"/>
              <a:t>「</a:t>
            </a:r>
            <a:r>
              <a:rPr lang="en-US" altLang="ja-JP" sz="1200" dirty="0"/>
              <a:t>Kendall Rust</a:t>
            </a:r>
            <a:r>
              <a:rPr lang="ja-JP" altLang="en-US" sz="1200" dirty="0"/>
              <a:t>」</a:t>
            </a:r>
            <a:endParaRPr lang="en-US" altLang="ja-JP" sz="1200" dirty="0"/>
          </a:p>
          <a:p>
            <a:r>
              <a:rPr kumimoji="1" lang="ja-JP" altLang="en-US" sz="1200" dirty="0"/>
              <a:t>ハワイアンライフガードのトップトレーナーとして長年勤め、最も多くのライフガードを育てる。現在は、アロハサーフライフセービング代表として海上スポーツ競技会の安全管理を行う。</a:t>
            </a:r>
            <a:endParaRPr kumimoji="1" lang="en-US" altLang="ja-JP" sz="1200" dirty="0"/>
          </a:p>
          <a:p>
            <a:r>
              <a:rPr kumimoji="1" lang="ja-JP" altLang="en-US" sz="1200" dirty="0"/>
              <a:t>ミリタリー、コーストガード、ファイヤーデパートメント、ポリス等の公務機関の指導者でもある。</a:t>
            </a:r>
          </a:p>
        </p:txBody>
      </p:sp>
    </p:spTree>
    <p:extLst>
      <p:ext uri="{BB962C8B-B14F-4D97-AF65-F5344CB8AC3E}">
        <p14:creationId xmlns:p14="http://schemas.microsoft.com/office/powerpoint/2010/main" val="264596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404D6E-B95D-4D40-A048-FE06F21384E7}"/>
              </a:ext>
            </a:extLst>
          </p:cNvPr>
          <p:cNvSpPr txBox="1"/>
          <p:nvPr/>
        </p:nvSpPr>
        <p:spPr>
          <a:xfrm>
            <a:off x="368951" y="1466334"/>
            <a:ext cx="11742305" cy="646331"/>
          </a:xfrm>
          <a:prstGeom prst="rect">
            <a:avLst/>
          </a:prstGeom>
          <a:noFill/>
        </p:spPr>
        <p:txBody>
          <a:bodyPr wrap="square" rtlCol="0">
            <a:spAutoFit/>
          </a:bodyPr>
          <a:lstStyle/>
          <a:p>
            <a:r>
              <a:rPr lang="ja-JP" altLang="en-US" sz="1200" dirty="0"/>
              <a:t>〇シンポジウム（</a:t>
            </a:r>
            <a:r>
              <a:rPr lang="en-US" altLang="ja-JP" sz="1200" dirty="0"/>
              <a:t>7</a:t>
            </a:r>
            <a:r>
              <a:rPr lang="ja-JP" altLang="en-US" sz="1200" dirty="0"/>
              <a:t>月</a:t>
            </a:r>
            <a:r>
              <a:rPr lang="en-US" altLang="ja-JP" sz="1200" dirty="0"/>
              <a:t>28</a:t>
            </a:r>
            <a:r>
              <a:rPr lang="ja-JP" altLang="en-US" sz="1200" dirty="0"/>
              <a:t>日～</a:t>
            </a:r>
            <a:r>
              <a:rPr lang="en-US" altLang="ja-JP" sz="1200" dirty="0"/>
              <a:t>8</a:t>
            </a:r>
            <a:r>
              <a:rPr lang="ja-JP" altLang="en-US" sz="1200" dirty="0"/>
              <a:t>月</a:t>
            </a:r>
            <a:r>
              <a:rPr lang="en-US" altLang="ja-JP" sz="1200" dirty="0"/>
              <a:t>1</a:t>
            </a:r>
            <a:r>
              <a:rPr lang="ja-JP" altLang="en-US" sz="1200" dirty="0"/>
              <a:t>日）</a:t>
            </a:r>
            <a:endParaRPr lang="en-US" altLang="ja-JP" sz="1200" dirty="0"/>
          </a:p>
          <a:p>
            <a:r>
              <a:rPr lang="ja-JP" altLang="en-US" sz="1200" dirty="0"/>
              <a:t>　更に、シーバード御前崎、シーバード掛川、シーバード相良、愛知県警、掛川消防本部との合同水難訓練に「</a:t>
            </a:r>
            <a:r>
              <a:rPr lang="en-US" altLang="ja-JP" sz="1200" dirty="0"/>
              <a:t>Terrance </a:t>
            </a:r>
            <a:r>
              <a:rPr lang="en-US" altLang="ja-JP" sz="1200" dirty="0" err="1"/>
              <a:t>Ahue</a:t>
            </a:r>
            <a:r>
              <a:rPr lang="ja-JP" altLang="en-US" sz="1200" dirty="0"/>
              <a:t>」氏と「</a:t>
            </a:r>
            <a:r>
              <a:rPr lang="en-US" altLang="ja-JP" sz="1200" dirty="0"/>
              <a:t>Kendall Rust</a:t>
            </a:r>
            <a:r>
              <a:rPr lang="ja-JP" altLang="en-US" sz="1200" dirty="0"/>
              <a:t>」氏と共に</a:t>
            </a:r>
            <a:endParaRPr lang="en-US" altLang="ja-JP" sz="1200" dirty="0"/>
          </a:p>
          <a:p>
            <a:r>
              <a:rPr lang="ja-JP" altLang="en-US" sz="1200" dirty="0"/>
              <a:t>　参加、各機関との救助対応の指導と情報交換、親交を深めました。</a:t>
            </a:r>
            <a:endParaRPr lang="en-US" altLang="ja-JP" sz="1200" dirty="0"/>
          </a:p>
        </p:txBody>
      </p:sp>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10939"/>
            <a:ext cx="341760" cy="261610"/>
          </a:xfrm>
          <a:prstGeom prst="rect">
            <a:avLst/>
          </a:prstGeom>
          <a:noFill/>
        </p:spPr>
        <p:txBody>
          <a:bodyPr wrap="none" rtlCol="0">
            <a:spAutoFit/>
          </a:bodyPr>
          <a:lstStyle/>
          <a:p>
            <a:r>
              <a:rPr kumimoji="1" lang="en-US" altLang="ja-JP" sz="1100" dirty="0"/>
              <a:t>17</a:t>
            </a:r>
            <a:endParaRPr kumimoji="1" lang="ja-JP" altLang="en-US" sz="1100" dirty="0"/>
          </a:p>
        </p:txBody>
      </p:sp>
      <p:pic>
        <p:nvPicPr>
          <p:cNvPr id="5" name="図 4">
            <a:extLst>
              <a:ext uri="{FF2B5EF4-FFF2-40B4-BE49-F238E27FC236}">
                <a16:creationId xmlns:a16="http://schemas.microsoft.com/office/drawing/2014/main" id="{309A5D5F-2F86-48C7-A743-5D6F5D38FC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022" y="2354786"/>
            <a:ext cx="2718980" cy="2039235"/>
          </a:xfrm>
          <a:prstGeom prst="rect">
            <a:avLst/>
          </a:prstGeom>
        </p:spPr>
      </p:pic>
      <p:pic>
        <p:nvPicPr>
          <p:cNvPr id="14" name="図 13">
            <a:extLst>
              <a:ext uri="{FF2B5EF4-FFF2-40B4-BE49-F238E27FC236}">
                <a16:creationId xmlns:a16="http://schemas.microsoft.com/office/drawing/2014/main" id="{7DCE0305-ED08-4D50-937B-97F7F055B9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360" y="4505337"/>
            <a:ext cx="2715209" cy="2036407"/>
          </a:xfrm>
          <a:prstGeom prst="rect">
            <a:avLst/>
          </a:prstGeom>
        </p:spPr>
      </p:pic>
      <p:pic>
        <p:nvPicPr>
          <p:cNvPr id="17" name="図 16">
            <a:extLst>
              <a:ext uri="{FF2B5EF4-FFF2-40B4-BE49-F238E27FC236}">
                <a16:creationId xmlns:a16="http://schemas.microsoft.com/office/drawing/2014/main" id="{54C81C9E-AF87-4BF4-9910-E8B11471B4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0663" y="2352369"/>
            <a:ext cx="2716373" cy="2037280"/>
          </a:xfrm>
          <a:prstGeom prst="rect">
            <a:avLst/>
          </a:prstGeom>
        </p:spPr>
      </p:pic>
      <p:pic>
        <p:nvPicPr>
          <p:cNvPr id="19" name="図 18">
            <a:extLst>
              <a:ext uri="{FF2B5EF4-FFF2-40B4-BE49-F238E27FC236}">
                <a16:creationId xmlns:a16="http://schemas.microsoft.com/office/drawing/2014/main" id="{FB614AEB-25CF-4ED5-8DB9-1EB73DB7BC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80697" y="2350414"/>
            <a:ext cx="2718980" cy="2039235"/>
          </a:xfrm>
          <a:prstGeom prst="rect">
            <a:avLst/>
          </a:prstGeom>
        </p:spPr>
      </p:pic>
      <p:pic>
        <p:nvPicPr>
          <p:cNvPr id="21" name="図 20">
            <a:extLst>
              <a:ext uri="{FF2B5EF4-FFF2-40B4-BE49-F238E27FC236}">
                <a16:creationId xmlns:a16="http://schemas.microsoft.com/office/drawing/2014/main" id="{ADBEB8F9-93B0-4B7F-B881-3AD032099C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68742" y="4505337"/>
            <a:ext cx="2721429" cy="2041072"/>
          </a:xfrm>
          <a:prstGeom prst="rect">
            <a:avLst/>
          </a:prstGeom>
        </p:spPr>
      </p:pic>
      <p:pic>
        <p:nvPicPr>
          <p:cNvPr id="13" name="図 12">
            <a:extLst>
              <a:ext uri="{FF2B5EF4-FFF2-40B4-BE49-F238E27FC236}">
                <a16:creationId xmlns:a16="http://schemas.microsoft.com/office/drawing/2014/main" id="{872981A8-4170-4791-A693-906172B7F9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5" name="テキスト ボックス 14">
            <a:extLst>
              <a:ext uri="{FF2B5EF4-FFF2-40B4-BE49-F238E27FC236}">
                <a16:creationId xmlns:a16="http://schemas.microsoft.com/office/drawing/2014/main" id="{084C1845-5D2E-416E-9655-771AA9E89372}"/>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6" name="図 15">
            <a:extLst>
              <a:ext uri="{FF2B5EF4-FFF2-40B4-BE49-F238E27FC236}">
                <a16:creationId xmlns:a16="http://schemas.microsoft.com/office/drawing/2014/main" id="{C27DD6C8-4137-43BD-8813-E47B09AA9F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18" name="テキスト ボックス 17">
            <a:extLst>
              <a:ext uri="{FF2B5EF4-FFF2-40B4-BE49-F238E27FC236}">
                <a16:creationId xmlns:a16="http://schemas.microsoft.com/office/drawing/2014/main" id="{D6A785CD-83BC-450E-A663-F3F89BBB0A02}"/>
              </a:ext>
            </a:extLst>
          </p:cNvPr>
          <p:cNvSpPr txBox="1"/>
          <p:nvPr/>
        </p:nvSpPr>
        <p:spPr>
          <a:xfrm>
            <a:off x="368951" y="1201589"/>
            <a:ext cx="11742305" cy="276999"/>
          </a:xfrm>
          <a:prstGeom prst="rect">
            <a:avLst/>
          </a:prstGeom>
          <a:noFill/>
        </p:spPr>
        <p:txBody>
          <a:bodyPr wrap="square" rtlCol="0">
            <a:spAutoFit/>
          </a:bodyPr>
          <a:lstStyle/>
          <a:p>
            <a:r>
              <a:rPr kumimoji="1" lang="ja-JP" altLang="en-US" sz="1200" b="1" u="sng" dirty="0"/>
              <a:t>◆</a:t>
            </a:r>
            <a:r>
              <a:rPr kumimoji="1" lang="en-US" altLang="ja-JP" sz="1200" b="1" u="sng" dirty="0"/>
              <a:t>2017</a:t>
            </a:r>
            <a:r>
              <a:rPr kumimoji="1" lang="ja-JP" altLang="en-US" sz="1200" b="1" u="sng" dirty="0"/>
              <a:t>年度の各事業実績と成果について</a:t>
            </a:r>
            <a:r>
              <a:rPr kumimoji="1" lang="ja-JP" altLang="en-US" sz="1200" b="1" dirty="0"/>
              <a:t>　</a:t>
            </a:r>
            <a:r>
              <a:rPr lang="en-US" altLang="ja-JP" sz="1200" b="1" dirty="0"/>
              <a:t> 【</a:t>
            </a:r>
            <a:r>
              <a:rPr lang="ja-JP" altLang="en-US" sz="1200" b="1" dirty="0"/>
              <a:t>その他の事業</a:t>
            </a:r>
            <a:r>
              <a:rPr lang="en-US" altLang="ja-JP" sz="1200" b="1" dirty="0"/>
              <a:t>】</a:t>
            </a:r>
            <a:r>
              <a:rPr lang="ja-JP" altLang="en-US" sz="1200" b="1" dirty="0"/>
              <a:t> （</a:t>
            </a:r>
            <a:r>
              <a:rPr lang="en-US" altLang="ja-JP" sz="1200" b="1" dirty="0"/>
              <a:t>2017</a:t>
            </a:r>
            <a:r>
              <a:rPr lang="ja-JP" altLang="en-US" sz="1200" b="1" dirty="0"/>
              <a:t>年</a:t>
            </a:r>
            <a:r>
              <a:rPr lang="en-US" altLang="ja-JP" sz="1200" b="1" dirty="0"/>
              <a:t>4</a:t>
            </a:r>
            <a:r>
              <a:rPr lang="ja-JP" altLang="en-US" sz="1200" b="1" dirty="0"/>
              <a:t>月</a:t>
            </a:r>
            <a:r>
              <a:rPr lang="en-US" altLang="ja-JP" sz="1200" b="1" dirty="0"/>
              <a:t>1</a:t>
            </a:r>
            <a:r>
              <a:rPr lang="ja-JP" altLang="en-US" sz="1200" b="1" dirty="0"/>
              <a:t>日～</a:t>
            </a:r>
            <a:r>
              <a:rPr lang="en-US" altLang="ja-JP" sz="1200" b="1" dirty="0"/>
              <a:t>2018</a:t>
            </a:r>
            <a:r>
              <a:rPr lang="ja-JP" altLang="en-US" sz="1200" b="1" dirty="0"/>
              <a:t>年</a:t>
            </a:r>
            <a:r>
              <a:rPr lang="en-US" altLang="ja-JP" sz="1200" b="1" dirty="0"/>
              <a:t>3</a:t>
            </a:r>
            <a:r>
              <a:rPr lang="ja-JP" altLang="en-US" sz="1200" b="1" dirty="0"/>
              <a:t>月）</a:t>
            </a:r>
            <a:endParaRPr kumimoji="1" lang="en-US" altLang="ja-JP" sz="1200" b="1" dirty="0"/>
          </a:p>
        </p:txBody>
      </p:sp>
    </p:spTree>
    <p:extLst>
      <p:ext uri="{BB962C8B-B14F-4D97-AF65-F5344CB8AC3E}">
        <p14:creationId xmlns:p14="http://schemas.microsoft.com/office/powerpoint/2010/main" val="413126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341760" cy="261610"/>
          </a:xfrm>
          <a:prstGeom prst="rect">
            <a:avLst/>
          </a:prstGeom>
          <a:noFill/>
        </p:spPr>
        <p:txBody>
          <a:bodyPr wrap="none" rtlCol="0">
            <a:spAutoFit/>
          </a:bodyPr>
          <a:lstStyle/>
          <a:p>
            <a:r>
              <a:rPr lang="en-US" altLang="ja-JP" sz="1100" dirty="0"/>
              <a:t>18</a:t>
            </a:r>
            <a:endParaRPr kumimoji="1" lang="ja-JP" altLang="en-US" sz="1100" dirty="0"/>
          </a:p>
        </p:txBody>
      </p:sp>
      <p:sp>
        <p:nvSpPr>
          <p:cNvPr id="17" name="テキスト ボックス 16">
            <a:extLst>
              <a:ext uri="{FF2B5EF4-FFF2-40B4-BE49-F238E27FC236}">
                <a16:creationId xmlns:a16="http://schemas.microsoft.com/office/drawing/2014/main" id="{5D4A9F88-136B-43ED-8E18-D29F99E5ACC3}"/>
              </a:ext>
            </a:extLst>
          </p:cNvPr>
          <p:cNvSpPr txBox="1"/>
          <p:nvPr/>
        </p:nvSpPr>
        <p:spPr>
          <a:xfrm>
            <a:off x="4876718" y="1596885"/>
            <a:ext cx="6683909" cy="1754326"/>
          </a:xfrm>
          <a:prstGeom prst="rect">
            <a:avLst/>
          </a:prstGeom>
          <a:noFill/>
        </p:spPr>
        <p:txBody>
          <a:bodyPr wrap="square" rtlCol="0">
            <a:spAutoFit/>
          </a:bodyPr>
          <a:lstStyle/>
          <a:p>
            <a:r>
              <a:rPr kumimoji="1" lang="en-US" altLang="ja-JP" sz="1200" dirty="0">
                <a:solidFill>
                  <a:srgbClr val="FF0000"/>
                </a:solidFill>
              </a:rPr>
              <a:t>2017</a:t>
            </a:r>
            <a:r>
              <a:rPr kumimoji="1" lang="ja-JP" altLang="en-US" sz="1200" dirty="0">
                <a:solidFill>
                  <a:srgbClr val="FF0000"/>
                </a:solidFill>
              </a:rPr>
              <a:t>年度</a:t>
            </a:r>
            <a:r>
              <a:rPr kumimoji="1" lang="en-US" altLang="ja-JP" sz="1200" dirty="0">
                <a:solidFill>
                  <a:srgbClr val="FF0000"/>
                </a:solidFill>
              </a:rPr>
              <a:t>【176</a:t>
            </a:r>
            <a:r>
              <a:rPr kumimoji="1" lang="ja-JP" altLang="en-US" sz="1200" dirty="0">
                <a:solidFill>
                  <a:srgbClr val="FF0000"/>
                </a:solidFill>
              </a:rPr>
              <a:t>日間</a:t>
            </a:r>
            <a:r>
              <a:rPr kumimoji="1" lang="en-US" altLang="ja-JP" sz="1200" dirty="0">
                <a:solidFill>
                  <a:srgbClr val="FF0000"/>
                </a:solidFill>
              </a:rPr>
              <a:t>】</a:t>
            </a:r>
            <a:r>
              <a:rPr kumimoji="1" lang="ja-JP" altLang="en-US" sz="1200" dirty="0">
                <a:solidFill>
                  <a:srgbClr val="FF0000"/>
                </a:solidFill>
              </a:rPr>
              <a:t>の事業活動を実施してまいりました。</a:t>
            </a:r>
            <a:endParaRPr kumimoji="1" lang="en-US" altLang="ja-JP" sz="1200" dirty="0">
              <a:solidFill>
                <a:srgbClr val="FF0000"/>
              </a:solidFill>
            </a:endParaRPr>
          </a:p>
          <a:p>
            <a:r>
              <a:rPr lang="ja-JP" altLang="en-US" sz="1200" dirty="0">
                <a:solidFill>
                  <a:srgbClr val="FF0000"/>
                </a:solidFill>
              </a:rPr>
              <a:t>各事業実施の為の移動日</a:t>
            </a:r>
            <a:r>
              <a:rPr lang="en-US" altLang="ja-JP" sz="1200" dirty="0">
                <a:solidFill>
                  <a:srgbClr val="FF0000"/>
                </a:solidFill>
              </a:rPr>
              <a:t>【</a:t>
            </a:r>
            <a:r>
              <a:rPr lang="ja-JP" altLang="en-US" sz="1200" dirty="0">
                <a:solidFill>
                  <a:srgbClr val="FF0000"/>
                </a:solidFill>
              </a:rPr>
              <a:t>全</a:t>
            </a:r>
            <a:r>
              <a:rPr lang="en-US" altLang="ja-JP" sz="1200" dirty="0">
                <a:solidFill>
                  <a:srgbClr val="FF0000"/>
                </a:solidFill>
              </a:rPr>
              <a:t>40</a:t>
            </a:r>
            <a:r>
              <a:rPr lang="ja-JP" altLang="en-US" sz="1200" dirty="0">
                <a:solidFill>
                  <a:srgbClr val="FF0000"/>
                </a:solidFill>
              </a:rPr>
              <a:t>日余</a:t>
            </a:r>
            <a:r>
              <a:rPr lang="en-US" altLang="ja-JP" sz="1200" dirty="0">
                <a:solidFill>
                  <a:srgbClr val="FF0000"/>
                </a:solidFill>
              </a:rPr>
              <a:t>】</a:t>
            </a:r>
            <a:r>
              <a:rPr lang="ja-JP" altLang="en-US" sz="1200" dirty="0">
                <a:solidFill>
                  <a:srgbClr val="FF0000"/>
                </a:solidFill>
              </a:rPr>
              <a:t>を含めると通年一時も休むことなく水上（海上）安全の</a:t>
            </a:r>
            <a:r>
              <a:rPr kumimoji="1" lang="ja-JP" altLang="en-US" sz="1200" dirty="0">
                <a:solidFill>
                  <a:srgbClr val="FF0000"/>
                </a:solidFill>
              </a:rPr>
              <a:t>向上を目指し一般社団法人ウォーターリスクマネジメント協会会員一同力を合わせてとり</a:t>
            </a:r>
            <a:r>
              <a:rPr lang="ja-JP" altLang="en-US" sz="1200" dirty="0">
                <a:solidFill>
                  <a:srgbClr val="FF0000"/>
                </a:solidFill>
              </a:rPr>
              <a:t>組んでまいりました。</a:t>
            </a:r>
            <a:endParaRPr lang="en-US" altLang="ja-JP" sz="1200" dirty="0">
              <a:solidFill>
                <a:srgbClr val="FF0000"/>
              </a:solidFill>
            </a:endParaRPr>
          </a:p>
          <a:p>
            <a:r>
              <a:rPr kumimoji="1" lang="ja-JP" altLang="en-US" sz="1200" dirty="0">
                <a:solidFill>
                  <a:srgbClr val="FF0000"/>
                </a:solidFill>
              </a:rPr>
              <a:t>劇的に急速な変化や展開が生まれるような派手な事業ではありませんが、焦らず、忍耐を持って、これからも努力を続けていきたいと思います。</a:t>
            </a:r>
            <a:endParaRPr kumimoji="1" lang="en-US" altLang="ja-JP" sz="1200" dirty="0">
              <a:solidFill>
                <a:srgbClr val="FF0000"/>
              </a:solidFill>
            </a:endParaRPr>
          </a:p>
          <a:p>
            <a:endParaRPr kumimoji="1" lang="en-US" altLang="ja-JP" sz="1200" dirty="0">
              <a:solidFill>
                <a:srgbClr val="FF0000"/>
              </a:solidFill>
            </a:endParaRPr>
          </a:p>
          <a:p>
            <a:r>
              <a:rPr lang="ja-JP" altLang="en-US" sz="1200" dirty="0">
                <a:solidFill>
                  <a:srgbClr val="FF0000"/>
                </a:solidFill>
              </a:rPr>
              <a:t>今後とも一般社団法人ウォーターリスクマネジメント協会へのご理解ご協力をいただきますようお願い申し上げます。</a:t>
            </a:r>
            <a:endParaRPr lang="en-US" altLang="ja-JP" sz="1200" dirty="0">
              <a:solidFill>
                <a:srgbClr val="FF0000"/>
              </a:solidFill>
            </a:endParaRPr>
          </a:p>
        </p:txBody>
      </p:sp>
      <p:sp>
        <p:nvSpPr>
          <p:cNvPr id="15" name="テキスト ボックス 14">
            <a:extLst>
              <a:ext uri="{FF2B5EF4-FFF2-40B4-BE49-F238E27FC236}">
                <a16:creationId xmlns:a16="http://schemas.microsoft.com/office/drawing/2014/main" id="{11128575-F92A-46F5-B764-2FE595B534D7}"/>
              </a:ext>
            </a:extLst>
          </p:cNvPr>
          <p:cNvSpPr txBox="1"/>
          <p:nvPr/>
        </p:nvSpPr>
        <p:spPr>
          <a:xfrm>
            <a:off x="6689456" y="4606040"/>
            <a:ext cx="5083443" cy="1938992"/>
          </a:xfrm>
          <a:prstGeom prst="rect">
            <a:avLst/>
          </a:prstGeom>
          <a:noFill/>
        </p:spPr>
        <p:txBody>
          <a:bodyPr wrap="none" rtlCol="0">
            <a:spAutoFit/>
          </a:bodyPr>
          <a:lstStyle/>
          <a:p>
            <a:r>
              <a:rPr lang="ja-JP" altLang="en-US" sz="1200" dirty="0"/>
              <a:t>一般社団法人（非営利型）ウォーターリスクマネジメント協会</a:t>
            </a:r>
            <a:endParaRPr lang="en-US" altLang="ja-JP" sz="1200" dirty="0"/>
          </a:p>
          <a:p>
            <a:r>
              <a:rPr lang="ja-JP" altLang="en-US" sz="1200" dirty="0"/>
              <a:t>〒</a:t>
            </a:r>
            <a:r>
              <a:rPr lang="en-US" altLang="ja-JP" sz="1200" dirty="0"/>
              <a:t>105-6027</a:t>
            </a:r>
            <a:r>
              <a:rPr lang="ja-JP" altLang="en-US" sz="1200" dirty="0"/>
              <a:t>　東京都港区虎ノ門</a:t>
            </a:r>
            <a:r>
              <a:rPr lang="en-US" altLang="ja-JP" sz="1200" dirty="0"/>
              <a:t>4-3-1 </a:t>
            </a:r>
            <a:r>
              <a:rPr lang="ja-JP" altLang="en-US" sz="1200" dirty="0"/>
              <a:t>城山トラストタワー </a:t>
            </a:r>
            <a:r>
              <a:rPr lang="en-US" altLang="ja-JP" sz="1200" dirty="0"/>
              <a:t>27</a:t>
            </a:r>
            <a:r>
              <a:rPr lang="ja-JP" altLang="en-US" sz="1200" dirty="0"/>
              <a:t>階</a:t>
            </a:r>
          </a:p>
          <a:p>
            <a:r>
              <a:rPr lang="en-US" altLang="ja-JP" sz="1200" dirty="0"/>
              <a:t>【</a:t>
            </a:r>
            <a:r>
              <a:rPr lang="ja-JP" altLang="en-US" sz="1200" dirty="0"/>
              <a:t>電話</a:t>
            </a:r>
            <a:r>
              <a:rPr lang="en-US" altLang="ja-JP" sz="1200" dirty="0"/>
              <a:t>】  03-5403-3488【</a:t>
            </a:r>
            <a:r>
              <a:rPr lang="ja-JP" altLang="en-US" sz="1200" dirty="0"/>
              <a:t>Ｅ</a:t>
            </a:r>
            <a:r>
              <a:rPr lang="en-US" altLang="ja-JP" sz="1200" dirty="0"/>
              <a:t>-mail】</a:t>
            </a:r>
            <a:r>
              <a:rPr lang="ja-JP" altLang="en-US" sz="1200" dirty="0"/>
              <a:t>　</a:t>
            </a:r>
            <a:r>
              <a:rPr lang="en-US" altLang="ja-JP" sz="1200" dirty="0"/>
              <a:t>hawaiiansea@ked.biglobe.ne.jp</a:t>
            </a:r>
          </a:p>
          <a:p>
            <a:r>
              <a:rPr lang="en-US" altLang="ja-JP" sz="1200" dirty="0"/>
              <a:t>【</a:t>
            </a:r>
            <a:r>
              <a:rPr lang="ja-JP" altLang="en-US" sz="1200" dirty="0"/>
              <a:t>ホームページ</a:t>
            </a:r>
            <a:r>
              <a:rPr lang="en-US" altLang="ja-JP" sz="1200" dirty="0"/>
              <a:t>】</a:t>
            </a:r>
          </a:p>
          <a:p>
            <a:r>
              <a:rPr lang="ja-JP" altLang="en-US" sz="1200" dirty="0"/>
              <a:t>（ウォーターリスクマネジメント協会）</a:t>
            </a:r>
          </a:p>
          <a:p>
            <a:r>
              <a:rPr lang="ja-JP" altLang="en-US" sz="1200" dirty="0"/>
              <a:t>　</a:t>
            </a:r>
            <a:r>
              <a:rPr lang="en-US" altLang="ja-JP" sz="1200" dirty="0"/>
              <a:t>http://www.geocities.jp/hawaiiansea2000/wrma.html</a:t>
            </a:r>
          </a:p>
          <a:p>
            <a:r>
              <a:rPr lang="ja-JP" altLang="en-US" sz="1200" dirty="0"/>
              <a:t>（メインブログ）</a:t>
            </a:r>
          </a:p>
          <a:p>
            <a:r>
              <a:rPr lang="ja-JP" altLang="en-US" sz="1200" dirty="0"/>
              <a:t>  </a:t>
            </a:r>
            <a:r>
              <a:rPr lang="en-US" altLang="ja-JP" sz="1200" dirty="0"/>
              <a:t>http://blog.canpan.info/wrma/</a:t>
            </a:r>
          </a:p>
          <a:p>
            <a:r>
              <a:rPr lang="ja-JP" altLang="en-US" sz="1200" dirty="0"/>
              <a:t>（公式フェイスブック）</a:t>
            </a:r>
          </a:p>
          <a:p>
            <a:r>
              <a:rPr lang="ja-JP" altLang="en-US" sz="1200" dirty="0"/>
              <a:t>  </a:t>
            </a:r>
            <a:r>
              <a:rPr lang="en-US" altLang="ja-JP" sz="1200" dirty="0"/>
              <a:t>http://facebook.com/wrma.pwcr</a:t>
            </a:r>
            <a:endParaRPr kumimoji="1" lang="ja-JP" altLang="en-US" sz="1200" dirty="0"/>
          </a:p>
        </p:txBody>
      </p:sp>
      <p:pic>
        <p:nvPicPr>
          <p:cNvPr id="12" name="図 11">
            <a:extLst>
              <a:ext uri="{FF2B5EF4-FFF2-40B4-BE49-F238E27FC236}">
                <a16:creationId xmlns:a16="http://schemas.microsoft.com/office/drawing/2014/main" id="{C65A5B06-3030-4282-8595-D5C2FE8E5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4" name="テキスト ボックス 13">
            <a:extLst>
              <a:ext uri="{FF2B5EF4-FFF2-40B4-BE49-F238E27FC236}">
                <a16:creationId xmlns:a16="http://schemas.microsoft.com/office/drawing/2014/main" id="{212155B9-4CCE-4634-A76B-C5E98A46696F}"/>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8" name="図 17">
            <a:extLst>
              <a:ext uri="{FF2B5EF4-FFF2-40B4-BE49-F238E27FC236}">
                <a16:creationId xmlns:a16="http://schemas.microsoft.com/office/drawing/2014/main" id="{29D67B85-3ED5-4E6E-B01C-59403F9A1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19" name="テキスト ボックス 18">
            <a:extLst>
              <a:ext uri="{FF2B5EF4-FFF2-40B4-BE49-F238E27FC236}">
                <a16:creationId xmlns:a16="http://schemas.microsoft.com/office/drawing/2014/main" id="{406D01F2-88A4-420D-8E49-FB8D7468133C}"/>
              </a:ext>
            </a:extLst>
          </p:cNvPr>
          <p:cNvSpPr txBox="1"/>
          <p:nvPr/>
        </p:nvSpPr>
        <p:spPr>
          <a:xfrm>
            <a:off x="368951" y="1201589"/>
            <a:ext cx="11742305" cy="276999"/>
          </a:xfrm>
          <a:prstGeom prst="rect">
            <a:avLst/>
          </a:prstGeom>
          <a:noFill/>
        </p:spPr>
        <p:txBody>
          <a:bodyPr wrap="square" rtlCol="0">
            <a:spAutoFit/>
          </a:bodyPr>
          <a:lstStyle/>
          <a:p>
            <a:r>
              <a:rPr kumimoji="1" lang="ja-JP" altLang="en-US" sz="1200" b="1" u="sng" dirty="0"/>
              <a:t>◆</a:t>
            </a:r>
            <a:r>
              <a:rPr kumimoji="1" lang="en-US" altLang="ja-JP" sz="1200" b="1" u="sng" dirty="0"/>
              <a:t>2017</a:t>
            </a:r>
            <a:r>
              <a:rPr kumimoji="1" lang="ja-JP" altLang="en-US" sz="1200" b="1" u="sng" dirty="0"/>
              <a:t>年度の各事業実績と成果について</a:t>
            </a:r>
            <a:r>
              <a:rPr kumimoji="1" lang="ja-JP" altLang="en-US" sz="1200" b="1" dirty="0"/>
              <a:t>　</a:t>
            </a:r>
            <a:r>
              <a:rPr lang="en-US" altLang="ja-JP" sz="1200" b="1" dirty="0"/>
              <a:t> 【</a:t>
            </a:r>
            <a:r>
              <a:rPr lang="ja-JP" altLang="en-US" sz="1200" b="1" dirty="0"/>
              <a:t>各事業実施回数</a:t>
            </a:r>
            <a:r>
              <a:rPr lang="en-US" altLang="ja-JP" sz="1200" b="1" dirty="0"/>
              <a:t>】</a:t>
            </a:r>
            <a:r>
              <a:rPr lang="ja-JP" altLang="en-US" sz="1200" b="1" dirty="0"/>
              <a:t> （</a:t>
            </a:r>
            <a:r>
              <a:rPr lang="en-US" altLang="ja-JP" sz="1200" b="1" dirty="0"/>
              <a:t>2017</a:t>
            </a:r>
            <a:r>
              <a:rPr lang="ja-JP" altLang="en-US" sz="1200" b="1" dirty="0"/>
              <a:t>年</a:t>
            </a:r>
            <a:r>
              <a:rPr lang="en-US" altLang="ja-JP" sz="1200" b="1" dirty="0"/>
              <a:t>4</a:t>
            </a:r>
            <a:r>
              <a:rPr lang="ja-JP" altLang="en-US" sz="1200" b="1" dirty="0"/>
              <a:t>月</a:t>
            </a:r>
            <a:r>
              <a:rPr lang="en-US" altLang="ja-JP" sz="1200" b="1" dirty="0"/>
              <a:t>1</a:t>
            </a:r>
            <a:r>
              <a:rPr lang="ja-JP" altLang="en-US" sz="1200" b="1" dirty="0"/>
              <a:t>日～</a:t>
            </a:r>
            <a:r>
              <a:rPr lang="en-US" altLang="ja-JP" sz="1200" b="1" dirty="0"/>
              <a:t>2018</a:t>
            </a:r>
            <a:r>
              <a:rPr lang="ja-JP" altLang="en-US" sz="1200" b="1" dirty="0"/>
              <a:t>年</a:t>
            </a:r>
            <a:r>
              <a:rPr lang="en-US" altLang="ja-JP" sz="1200" b="1" dirty="0"/>
              <a:t>3</a:t>
            </a:r>
            <a:r>
              <a:rPr lang="ja-JP" altLang="en-US" sz="1200" b="1" dirty="0"/>
              <a:t>月）</a:t>
            </a:r>
            <a:endParaRPr kumimoji="1" lang="en-US" altLang="ja-JP" sz="1200" b="1" dirty="0"/>
          </a:p>
        </p:txBody>
      </p:sp>
      <p:sp>
        <p:nvSpPr>
          <p:cNvPr id="2" name="テキスト ボックス 1">
            <a:extLst>
              <a:ext uri="{FF2B5EF4-FFF2-40B4-BE49-F238E27FC236}">
                <a16:creationId xmlns:a16="http://schemas.microsoft.com/office/drawing/2014/main" id="{530C79CA-729C-45A7-B59B-C1240454AEA0}"/>
              </a:ext>
            </a:extLst>
          </p:cNvPr>
          <p:cNvSpPr txBox="1"/>
          <p:nvPr/>
        </p:nvSpPr>
        <p:spPr>
          <a:xfrm>
            <a:off x="368951" y="5612862"/>
            <a:ext cx="5109091" cy="954107"/>
          </a:xfrm>
          <a:prstGeom prst="rect">
            <a:avLst/>
          </a:prstGeom>
          <a:noFill/>
        </p:spPr>
        <p:txBody>
          <a:bodyPr wrap="none" rtlCol="0">
            <a:spAutoFit/>
          </a:bodyPr>
          <a:lstStyle/>
          <a:p>
            <a:r>
              <a:rPr lang="en-US" altLang="ja-JP" sz="1600" dirty="0">
                <a:solidFill>
                  <a:srgbClr val="C00000"/>
                </a:solidFill>
              </a:rPr>
              <a:t>【</a:t>
            </a:r>
            <a:r>
              <a:rPr lang="ja-JP" altLang="en-US" sz="1600" dirty="0">
                <a:solidFill>
                  <a:srgbClr val="C00000"/>
                </a:solidFill>
              </a:rPr>
              <a:t>一般社団法人ウォーターリスクマネジメント協会</a:t>
            </a:r>
            <a:r>
              <a:rPr lang="en-US" altLang="ja-JP" sz="1600" dirty="0">
                <a:solidFill>
                  <a:srgbClr val="C00000"/>
                </a:solidFill>
              </a:rPr>
              <a:t>】</a:t>
            </a:r>
          </a:p>
          <a:p>
            <a:r>
              <a:rPr lang="ja-JP" altLang="en-US" sz="1600" dirty="0">
                <a:solidFill>
                  <a:srgbClr val="C00000"/>
                </a:solidFill>
              </a:rPr>
              <a:t>　</a:t>
            </a:r>
            <a:r>
              <a:rPr lang="ja-JP" altLang="en-US" sz="1600" b="1" u="sng" dirty="0">
                <a:solidFill>
                  <a:srgbClr val="C00000"/>
                </a:solidFill>
              </a:rPr>
              <a:t>会員数　</a:t>
            </a:r>
            <a:r>
              <a:rPr lang="en-US" altLang="ja-JP" sz="1600" b="1" u="sng" dirty="0">
                <a:solidFill>
                  <a:srgbClr val="C00000"/>
                </a:solidFill>
              </a:rPr>
              <a:t>1,362</a:t>
            </a:r>
            <a:r>
              <a:rPr lang="ja-JP" altLang="en-US" sz="1600" b="1" u="sng" dirty="0">
                <a:solidFill>
                  <a:srgbClr val="C00000"/>
                </a:solidFill>
              </a:rPr>
              <a:t>名</a:t>
            </a:r>
            <a:r>
              <a:rPr lang="ja-JP" altLang="en-US" sz="1600" dirty="0">
                <a:solidFill>
                  <a:srgbClr val="C00000"/>
                </a:solidFill>
              </a:rPr>
              <a:t>　</a:t>
            </a:r>
            <a:r>
              <a:rPr lang="en-US" altLang="ja-JP" sz="1200" dirty="0">
                <a:solidFill>
                  <a:srgbClr val="C00000"/>
                </a:solidFill>
              </a:rPr>
              <a:t>2018</a:t>
            </a:r>
            <a:r>
              <a:rPr lang="ja-JP" altLang="en-US" sz="1200" dirty="0">
                <a:solidFill>
                  <a:srgbClr val="C00000"/>
                </a:solidFill>
              </a:rPr>
              <a:t>年</a:t>
            </a:r>
            <a:r>
              <a:rPr lang="en-US" altLang="ja-JP" sz="1200" dirty="0">
                <a:solidFill>
                  <a:srgbClr val="C00000"/>
                </a:solidFill>
              </a:rPr>
              <a:t>3</a:t>
            </a:r>
            <a:r>
              <a:rPr lang="ja-JP" altLang="en-US" sz="1200" dirty="0">
                <a:solidFill>
                  <a:srgbClr val="C00000"/>
                </a:solidFill>
              </a:rPr>
              <a:t>月現在</a:t>
            </a:r>
            <a:endParaRPr lang="en-US" altLang="ja-JP" sz="1200" dirty="0">
              <a:solidFill>
                <a:srgbClr val="C00000"/>
              </a:solidFill>
            </a:endParaRPr>
          </a:p>
          <a:p>
            <a:r>
              <a:rPr lang="en-US" altLang="ja-JP" sz="1200" dirty="0">
                <a:solidFill>
                  <a:srgbClr val="FF0000"/>
                </a:solidFill>
              </a:rPr>
              <a:t>※</a:t>
            </a:r>
            <a:r>
              <a:rPr lang="ja-JP" altLang="en-US" sz="1200" dirty="0">
                <a:solidFill>
                  <a:srgbClr val="FF0000"/>
                </a:solidFill>
              </a:rPr>
              <a:t>当協会主催の水上オートバイレスキュー法資格取得者</a:t>
            </a:r>
            <a:endParaRPr lang="en-US" altLang="ja-JP" sz="1200" dirty="0">
              <a:solidFill>
                <a:srgbClr val="FF0000"/>
              </a:solidFill>
            </a:endParaRPr>
          </a:p>
          <a:p>
            <a:r>
              <a:rPr lang="ja-JP" altLang="en-US" sz="1200" dirty="0">
                <a:solidFill>
                  <a:srgbClr val="FF0000"/>
                </a:solidFill>
              </a:rPr>
              <a:t>　資格有効期限失効者除く実際の所属数</a:t>
            </a:r>
            <a:endParaRPr lang="en-US" altLang="ja-JP" sz="1200" dirty="0">
              <a:solidFill>
                <a:srgbClr val="FF0000"/>
              </a:solidFill>
            </a:endParaRPr>
          </a:p>
        </p:txBody>
      </p:sp>
      <p:graphicFrame>
        <p:nvGraphicFramePr>
          <p:cNvPr id="4" name="表 3">
            <a:extLst>
              <a:ext uri="{FF2B5EF4-FFF2-40B4-BE49-F238E27FC236}">
                <a16:creationId xmlns:a16="http://schemas.microsoft.com/office/drawing/2014/main" id="{4300A802-3738-4D10-96C1-A6A61D1C362F}"/>
              </a:ext>
            </a:extLst>
          </p:cNvPr>
          <p:cNvGraphicFramePr>
            <a:graphicFrameLocks noGrp="1"/>
          </p:cNvGraphicFramePr>
          <p:nvPr>
            <p:extLst>
              <p:ext uri="{D42A27DB-BD31-4B8C-83A1-F6EECF244321}">
                <p14:modId xmlns:p14="http://schemas.microsoft.com/office/powerpoint/2010/main" val="159883514"/>
              </p:ext>
            </p:extLst>
          </p:nvPr>
        </p:nvGraphicFramePr>
        <p:xfrm>
          <a:off x="368951" y="1478588"/>
          <a:ext cx="4421534" cy="3959259"/>
        </p:xfrm>
        <a:graphic>
          <a:graphicData uri="http://schemas.openxmlformats.org/drawingml/2006/table">
            <a:tbl>
              <a:tblPr>
                <a:tableStyleId>{5C22544A-7EE6-4342-B048-85BDC9FD1C3A}</a:tableStyleId>
              </a:tblPr>
              <a:tblGrid>
                <a:gridCol w="2985098">
                  <a:extLst>
                    <a:ext uri="{9D8B030D-6E8A-4147-A177-3AD203B41FA5}">
                      <a16:colId xmlns:a16="http://schemas.microsoft.com/office/drawing/2014/main" val="714136355"/>
                    </a:ext>
                  </a:extLst>
                </a:gridCol>
                <a:gridCol w="1436436">
                  <a:extLst>
                    <a:ext uri="{9D8B030D-6E8A-4147-A177-3AD203B41FA5}">
                      <a16:colId xmlns:a16="http://schemas.microsoft.com/office/drawing/2014/main" val="2373504142"/>
                    </a:ext>
                  </a:extLst>
                </a:gridCol>
              </a:tblGrid>
              <a:tr h="770957">
                <a:tc gridSpan="2">
                  <a:txBody>
                    <a:bodyPr/>
                    <a:lstStyle/>
                    <a:p>
                      <a:pPr algn="l" fontAlgn="ctr"/>
                      <a:r>
                        <a:rPr lang="ja-JP" altLang="en-US" sz="1100" u="none" strike="noStrike">
                          <a:effectLst/>
                        </a:rPr>
                        <a:t>事業実施日数（移動日除く）</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extLst>
                  <a:ext uri="{0D108BD9-81ED-4DB2-BD59-A6C34878D82A}">
                    <a16:rowId xmlns:a16="http://schemas.microsoft.com/office/drawing/2014/main" val="1801654953"/>
                  </a:ext>
                </a:extLst>
              </a:tr>
              <a:tr h="576416">
                <a:tc>
                  <a:txBody>
                    <a:bodyPr/>
                    <a:lstStyle/>
                    <a:p>
                      <a:pPr algn="l" fontAlgn="ctr"/>
                      <a:r>
                        <a:rPr lang="ja-JP" altLang="en-US" sz="1000" u="none" strike="noStrike">
                          <a:effectLst/>
                        </a:rPr>
                        <a:t>資格講習会</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30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213480004"/>
                  </a:ext>
                </a:extLst>
              </a:tr>
              <a:tr h="576416">
                <a:tc>
                  <a:txBody>
                    <a:bodyPr/>
                    <a:lstStyle/>
                    <a:p>
                      <a:pPr algn="l" fontAlgn="ctr"/>
                      <a:r>
                        <a:rPr lang="ja-JP" altLang="en-US" sz="1000" u="none" strike="noStrike">
                          <a:effectLst/>
                        </a:rPr>
                        <a:t>東京湾パトロール</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25</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965677039"/>
                  </a:ext>
                </a:extLst>
              </a:tr>
              <a:tr h="882638">
                <a:tc>
                  <a:txBody>
                    <a:bodyPr/>
                    <a:lstStyle/>
                    <a:p>
                      <a:pPr algn="l" fontAlgn="ctr"/>
                      <a:r>
                        <a:rPr lang="ja-JP" altLang="en-US" sz="1000" u="none" strike="noStrike">
                          <a:effectLst/>
                        </a:rPr>
                        <a:t>ウォーターパトロール</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103</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768514907"/>
                  </a:ext>
                </a:extLst>
              </a:tr>
              <a:tr h="576416">
                <a:tc>
                  <a:txBody>
                    <a:bodyPr/>
                    <a:lstStyle/>
                    <a:p>
                      <a:pPr algn="l" fontAlgn="ctr"/>
                      <a:r>
                        <a:rPr lang="en-US" sz="1000" u="none" strike="noStrike">
                          <a:effectLst/>
                        </a:rPr>
                        <a:t>TPSP</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a:effectLst/>
                        </a:rPr>
                        <a:t>18</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152656989"/>
                  </a:ext>
                </a:extLst>
              </a:tr>
              <a:tr h="576416">
                <a:tc>
                  <a:txBody>
                    <a:bodyPr/>
                    <a:lstStyle/>
                    <a:p>
                      <a:pPr algn="l" fontAlgn="ctr"/>
                      <a:r>
                        <a:rPr lang="ja-JP" altLang="en-US" sz="1100" u="none" strike="noStrike">
                          <a:effectLst/>
                        </a:rPr>
                        <a:t>合計</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1100" u="none" strike="noStrike" dirty="0">
                          <a:effectLst/>
                        </a:rPr>
                        <a:t>176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643302907"/>
                  </a:ext>
                </a:extLst>
              </a:tr>
            </a:tbl>
          </a:graphicData>
        </a:graphic>
      </p:graphicFrame>
    </p:spTree>
    <p:extLst>
      <p:ext uri="{BB962C8B-B14F-4D97-AF65-F5344CB8AC3E}">
        <p14:creationId xmlns:p14="http://schemas.microsoft.com/office/powerpoint/2010/main" val="175630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2F524B4-BFDE-4E37-A5ED-790A112A354B}"/>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6" name="図 5">
            <a:extLst>
              <a:ext uri="{FF2B5EF4-FFF2-40B4-BE49-F238E27FC236}">
                <a16:creationId xmlns:a16="http://schemas.microsoft.com/office/drawing/2014/main" id="{002A64BB-0804-4E7B-AC64-F0963F4EE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8" name="テキスト ボックス 7">
            <a:extLst>
              <a:ext uri="{FF2B5EF4-FFF2-40B4-BE49-F238E27FC236}">
                <a16:creationId xmlns:a16="http://schemas.microsoft.com/office/drawing/2014/main" id="{C2404D6E-B95D-4D40-A048-FE06F21384E7}"/>
              </a:ext>
            </a:extLst>
          </p:cNvPr>
          <p:cNvSpPr txBox="1"/>
          <p:nvPr/>
        </p:nvSpPr>
        <p:spPr>
          <a:xfrm>
            <a:off x="368951" y="1201589"/>
            <a:ext cx="11742305" cy="5447645"/>
          </a:xfrm>
          <a:prstGeom prst="rect">
            <a:avLst/>
          </a:prstGeom>
          <a:noFill/>
        </p:spPr>
        <p:txBody>
          <a:bodyPr wrap="square" rtlCol="0">
            <a:spAutoFit/>
          </a:bodyPr>
          <a:lstStyle/>
          <a:p>
            <a:r>
              <a:rPr kumimoji="1" lang="ja-JP" altLang="en-US" sz="1200" dirty="0"/>
              <a:t>◆</a:t>
            </a:r>
            <a:r>
              <a:rPr kumimoji="1" lang="en-US" altLang="ja-JP" sz="1200" b="1" u="sng" dirty="0"/>
              <a:t>2017</a:t>
            </a:r>
            <a:r>
              <a:rPr kumimoji="1" lang="ja-JP" altLang="en-US" sz="1200" b="1" u="sng" dirty="0"/>
              <a:t>年度の各事業実績と成果について</a:t>
            </a:r>
            <a:r>
              <a:rPr kumimoji="1" lang="ja-JP" altLang="en-US" sz="1200" b="1" dirty="0"/>
              <a:t>　（</a:t>
            </a:r>
            <a:r>
              <a:rPr kumimoji="1" lang="en-US" altLang="ja-JP" sz="1200" b="1" dirty="0"/>
              <a:t>2017</a:t>
            </a:r>
            <a:r>
              <a:rPr kumimoji="1" lang="ja-JP" altLang="en-US" sz="1200" b="1" dirty="0"/>
              <a:t>年</a:t>
            </a:r>
            <a:r>
              <a:rPr kumimoji="1" lang="en-US" altLang="ja-JP" sz="1200" b="1" dirty="0"/>
              <a:t>4</a:t>
            </a:r>
            <a:r>
              <a:rPr kumimoji="1" lang="ja-JP" altLang="en-US" sz="1200" b="1" dirty="0"/>
              <a:t>月</a:t>
            </a:r>
            <a:r>
              <a:rPr kumimoji="1" lang="en-US" altLang="ja-JP" sz="1200" b="1" dirty="0"/>
              <a:t>1</a:t>
            </a:r>
            <a:r>
              <a:rPr kumimoji="1" lang="ja-JP" altLang="en-US" sz="1200" b="1" dirty="0"/>
              <a:t>日～</a:t>
            </a:r>
            <a:r>
              <a:rPr kumimoji="1" lang="en-US" altLang="ja-JP" sz="1200" b="1" dirty="0"/>
              <a:t>2018</a:t>
            </a:r>
            <a:r>
              <a:rPr kumimoji="1" lang="ja-JP" altLang="en-US" sz="1200" b="1" dirty="0"/>
              <a:t>年</a:t>
            </a:r>
            <a:r>
              <a:rPr kumimoji="1" lang="en-US" altLang="ja-JP" sz="1200" b="1" dirty="0"/>
              <a:t>3</a:t>
            </a:r>
            <a:r>
              <a:rPr kumimoji="1" lang="ja-JP" altLang="en-US" sz="1200" b="1" dirty="0"/>
              <a:t>月</a:t>
            </a:r>
            <a:r>
              <a:rPr kumimoji="1" lang="en-US" altLang="ja-JP" sz="1200" b="1" dirty="0"/>
              <a:t>31</a:t>
            </a:r>
            <a:r>
              <a:rPr kumimoji="1" lang="ja-JP" altLang="en-US" sz="1200" b="1" dirty="0"/>
              <a:t>日）</a:t>
            </a:r>
            <a:endParaRPr kumimoji="1" lang="en-US" altLang="ja-JP" sz="1200" b="1" dirty="0"/>
          </a:p>
          <a:p>
            <a:endParaRPr lang="en-US" altLang="ja-JP" sz="1200" dirty="0"/>
          </a:p>
          <a:p>
            <a:r>
              <a:rPr lang="ja-JP" altLang="en-US" sz="1200" dirty="0"/>
              <a:t>〇東京オリンピックに向け</a:t>
            </a:r>
            <a:endParaRPr lang="en-US" altLang="ja-JP" sz="1200" dirty="0"/>
          </a:p>
          <a:p>
            <a:r>
              <a:rPr kumimoji="1" lang="ja-JP" altLang="en-US" sz="1200" dirty="0"/>
              <a:t>　オリンピック競技：サーフィン大会において関係機関との連携構築</a:t>
            </a:r>
            <a:endParaRPr kumimoji="1" lang="en-US" altLang="ja-JP" sz="1200" u="sng" dirty="0"/>
          </a:p>
          <a:p>
            <a:r>
              <a:rPr lang="ja-JP" altLang="en-US" sz="1200" dirty="0"/>
              <a:t>　・</a:t>
            </a:r>
            <a:r>
              <a:rPr lang="ja-JP" altLang="en-US" sz="1200" b="1" dirty="0"/>
              <a:t>公益財団法人　東京オリンピック・パラリンピック競技大会組織委員会</a:t>
            </a:r>
            <a:endParaRPr lang="en-US" altLang="ja-JP" sz="1200" b="1" dirty="0"/>
          </a:p>
          <a:p>
            <a:r>
              <a:rPr kumimoji="1" lang="ja-JP" altLang="en-US" sz="1200" dirty="0"/>
              <a:t>　　会場整備局　会場整備部第二部　施設四課／大会準備運営第二局　会場マネジメント部　会場運営担当課長／警備局　会場警備統括部　会場警備統括第三課　主事</a:t>
            </a:r>
            <a:endParaRPr kumimoji="1" lang="en-US" altLang="ja-JP" sz="1200" dirty="0"/>
          </a:p>
          <a:p>
            <a:r>
              <a:rPr lang="ja-JP" altLang="en-US" sz="1200" dirty="0"/>
              <a:t>　　警備局　会場警備統括部　会場警備統括第一課兼会場警備統括第三課課長／海上保安庁　第三管区海上保安部　</a:t>
            </a:r>
            <a:r>
              <a:rPr lang="en-US" altLang="ja-JP" sz="1200" dirty="0"/>
              <a:t>2020</a:t>
            </a:r>
            <a:r>
              <a:rPr lang="ja-JP" altLang="en-US" sz="1200" dirty="0"/>
              <a:t>年オリンピック・パラリンピック東京大会</a:t>
            </a:r>
            <a:endParaRPr lang="en-US" altLang="ja-JP" sz="1200" dirty="0"/>
          </a:p>
          <a:p>
            <a:r>
              <a:rPr kumimoji="1" lang="ja-JP" altLang="en-US" sz="1200" dirty="0"/>
              <a:t>　　準備本部　統括室　専門官一等海上保安正／海上保安庁　警備救難部　警備課　</a:t>
            </a:r>
            <a:r>
              <a:rPr lang="en-US" altLang="ja-JP" sz="1200" dirty="0"/>
              <a:t>2020</a:t>
            </a:r>
            <a:r>
              <a:rPr lang="ja-JP" altLang="en-US" sz="1200" dirty="0"/>
              <a:t>年オリンピック・パラリンピック東京大会警備等推進室　係長／</a:t>
            </a:r>
            <a:endParaRPr lang="en-US" altLang="ja-JP" sz="1200" dirty="0"/>
          </a:p>
          <a:p>
            <a:r>
              <a:rPr lang="ja-JP" altLang="en-US" sz="1200" dirty="0"/>
              <a:t>　　一般社団法人　日本サーフィン連盟／一般社団法人　日本プロサーフィン連盟／ワールドサーフィンリーグ　アジア支部</a:t>
            </a:r>
            <a:endParaRPr lang="en-US" altLang="ja-JP" sz="1200" dirty="0"/>
          </a:p>
          <a:p>
            <a:endParaRPr lang="en-US" altLang="ja-JP" sz="1200" dirty="0"/>
          </a:p>
          <a:p>
            <a:r>
              <a:rPr lang="ja-JP" altLang="en-US" sz="1200" dirty="0"/>
              <a:t>〇水上警備に向け</a:t>
            </a:r>
            <a:endParaRPr lang="en-US" altLang="ja-JP" sz="1200" dirty="0"/>
          </a:p>
          <a:p>
            <a:r>
              <a:rPr lang="ja-JP" altLang="en-US" sz="1200" dirty="0"/>
              <a:t>　関係機関との関係機関との連携構築</a:t>
            </a:r>
            <a:endParaRPr lang="en-US" altLang="ja-JP" sz="1200" u="sng" dirty="0"/>
          </a:p>
          <a:p>
            <a:r>
              <a:rPr lang="ja-JP" altLang="en-US" sz="1200" dirty="0"/>
              <a:t>　★</a:t>
            </a:r>
            <a:r>
              <a:rPr lang="ja-JP" altLang="en-US" sz="1200" u="sng" dirty="0">
                <a:solidFill>
                  <a:srgbClr val="FF0000"/>
                </a:solidFill>
              </a:rPr>
              <a:t>千葉県警察本部と「 水上の安全に関する覚書 」を締結</a:t>
            </a:r>
            <a:endParaRPr lang="en-US" altLang="ja-JP" sz="1200" u="sng" dirty="0">
              <a:solidFill>
                <a:srgbClr val="FF0000"/>
              </a:solidFill>
            </a:endParaRPr>
          </a:p>
          <a:p>
            <a:r>
              <a:rPr lang="ja-JP" altLang="en-US" sz="1200" dirty="0"/>
              <a:t>　（連名：一般社団法人ウォーターリスクマネジメント協会、</a:t>
            </a:r>
            <a:r>
              <a:rPr lang="en-US" altLang="ja-JP" sz="1200" dirty="0"/>
              <a:t>MG</a:t>
            </a:r>
            <a:r>
              <a:rPr lang="ja-JP" altLang="en-US" sz="1200" dirty="0"/>
              <a:t>マリーン、江戸川水上スポーツ協会、シーバード江戸川、</a:t>
            </a:r>
            <a:r>
              <a:rPr lang="en-US" altLang="ja-JP" sz="1200" dirty="0"/>
              <a:t>TPSP</a:t>
            </a:r>
            <a:r>
              <a:rPr lang="ja-JP" altLang="en-US" sz="1200" dirty="0"/>
              <a:t>）</a:t>
            </a:r>
            <a:endParaRPr lang="en-US" altLang="ja-JP" sz="1200" dirty="0"/>
          </a:p>
          <a:p>
            <a:r>
              <a:rPr lang="ja-JP" altLang="en-US" sz="1200" dirty="0"/>
              <a:t>　・千葉県警察本部　地域部長　警視正／千葉県警察本部　地域部　水上警察隊長／千葉県警察本部　地域部　水上警察隊　内艇班　船長</a:t>
            </a:r>
            <a:endParaRPr lang="en-US" altLang="ja-JP" sz="1200" dirty="0"/>
          </a:p>
          <a:p>
            <a:r>
              <a:rPr lang="ja-JP" altLang="en-US" sz="1200" dirty="0"/>
              <a:t>　　千葉県市川警察　警備課</a:t>
            </a:r>
            <a:endParaRPr lang="en-US" altLang="ja-JP" sz="1200" dirty="0"/>
          </a:p>
          <a:p>
            <a:r>
              <a:rPr lang="ja-JP" altLang="en-US" sz="1200" dirty="0"/>
              <a:t>　★東京湾における水上パトロール事業（実技訓練講習）の実施に関して</a:t>
            </a:r>
            <a:endParaRPr lang="en-US" altLang="ja-JP" sz="1200" dirty="0"/>
          </a:p>
          <a:p>
            <a:r>
              <a:rPr lang="ja-JP" altLang="en-US" sz="1200" dirty="0"/>
              <a:t>　・東京海上保安部／東京湾岸警察署／公益財団法人　関東小型船安全協会（</a:t>
            </a:r>
            <a:r>
              <a:rPr lang="en-US" altLang="ja-JP" sz="1200" dirty="0"/>
              <a:t>※</a:t>
            </a:r>
            <a:r>
              <a:rPr lang="ja-JP" altLang="en-US" sz="1200" u="sng" dirty="0">
                <a:solidFill>
                  <a:srgbClr val="FF0000"/>
                </a:solidFill>
              </a:rPr>
              <a:t>東京海上保安部指定　海上安全指導員を拝命</a:t>
            </a:r>
            <a:r>
              <a:rPr lang="ja-JP" altLang="en-US" sz="1200" dirty="0"/>
              <a:t>）</a:t>
            </a:r>
            <a:endParaRPr lang="en-US" altLang="ja-JP" sz="1200" dirty="0"/>
          </a:p>
          <a:p>
            <a:r>
              <a:rPr lang="ja-JP" altLang="en-US" sz="1200" dirty="0"/>
              <a:t>　★各種海上安全協力推進の協調活動として連携を構築／東京湾における</a:t>
            </a:r>
            <a:r>
              <a:rPr lang="ja-JP" altLang="en-US" sz="1200" u="sng" dirty="0">
                <a:solidFill>
                  <a:srgbClr val="FF0000"/>
                </a:solidFill>
              </a:rPr>
              <a:t>合同パトロールへの定期的な参加を実施</a:t>
            </a:r>
            <a:r>
              <a:rPr lang="ja-JP" altLang="en-US" sz="1200" dirty="0"/>
              <a:t>。</a:t>
            </a:r>
            <a:endParaRPr lang="en-US" altLang="ja-JP" sz="1200" dirty="0"/>
          </a:p>
          <a:p>
            <a:r>
              <a:rPr lang="ja-JP" altLang="en-US" sz="1200" dirty="0"/>
              <a:t>　</a:t>
            </a:r>
            <a:endParaRPr lang="en-US" altLang="ja-JP" sz="1200" dirty="0"/>
          </a:p>
          <a:p>
            <a:r>
              <a:rPr lang="ja-JP" altLang="en-US" sz="1200" dirty="0"/>
              <a:t>〇海上保安庁本庁との係り（交通部　安全対策課／東京海上保安部　航行安全課）</a:t>
            </a:r>
            <a:endParaRPr lang="en-US" altLang="ja-JP" sz="1200" dirty="0"/>
          </a:p>
          <a:p>
            <a:r>
              <a:rPr lang="ja-JP" altLang="en-US" sz="1200" dirty="0"/>
              <a:t>　・</a:t>
            </a:r>
            <a:r>
              <a:rPr lang="ja-JP" altLang="en-US" sz="1200" b="1" u="sng" dirty="0">
                <a:solidFill>
                  <a:srgbClr val="FF0000"/>
                </a:solidFill>
              </a:rPr>
              <a:t>海上保安庁本庁より一般社団法人ウォーターリスクマネジメント協会のＰＷＣレスキュー公認資格講習会へ公務として海上保安官受講の依頼有り。</a:t>
            </a:r>
            <a:endParaRPr lang="en-US" altLang="ja-JP" sz="1200" b="1" u="sng" dirty="0">
              <a:solidFill>
                <a:srgbClr val="FF0000"/>
              </a:solidFill>
            </a:endParaRPr>
          </a:p>
          <a:p>
            <a:r>
              <a:rPr lang="ja-JP" altLang="en-US" sz="1200" dirty="0"/>
              <a:t>　　</a:t>
            </a:r>
            <a:r>
              <a:rPr lang="ja-JP" altLang="en-US" sz="1200" b="1" u="sng" dirty="0">
                <a:solidFill>
                  <a:srgbClr val="FF0000"/>
                </a:solidFill>
              </a:rPr>
              <a:t>海上保安庁の公費にて受講いただいた。</a:t>
            </a:r>
            <a:endParaRPr lang="en-US" altLang="ja-JP" sz="1200" b="1" u="sng" dirty="0">
              <a:solidFill>
                <a:srgbClr val="FF0000"/>
              </a:solidFill>
            </a:endParaRPr>
          </a:p>
          <a:p>
            <a:r>
              <a:rPr lang="ja-JP" altLang="en-US" sz="1200" dirty="0"/>
              <a:t>　・「水上オートバイの安全対策に係る意見交換会」会議に評議員として参加。</a:t>
            </a:r>
            <a:endParaRPr lang="en-US" altLang="ja-JP" sz="1200" dirty="0"/>
          </a:p>
          <a:p>
            <a:r>
              <a:rPr lang="ja-JP" altLang="en-US" sz="1200" dirty="0"/>
              <a:t>　　海上保安庁をはじめ国交省、経済産業省、消費者庁、運輸安全委員会、民間業界関係団体が幅広く様々な意見を交換し安全に向け一定のスタンダードを国内で</a:t>
            </a:r>
            <a:endParaRPr lang="en-US" altLang="ja-JP" sz="1200" dirty="0"/>
          </a:p>
          <a:p>
            <a:r>
              <a:rPr lang="ja-JP" altLang="en-US" sz="1200" dirty="0"/>
              <a:t>　　構築するべく進めております。</a:t>
            </a:r>
            <a:endParaRPr lang="en-US" altLang="ja-JP" sz="1200" dirty="0"/>
          </a:p>
          <a:p>
            <a:endParaRPr lang="en-US" altLang="ja-JP" sz="1200" dirty="0"/>
          </a:p>
          <a:p>
            <a:r>
              <a:rPr lang="ja-JP" altLang="en-US" sz="1200" dirty="0"/>
              <a:t>■今まで、消防機関を中心とした連携構築が中心となっていましたが、本年度から当協会の日々の現場活動の実績を元に海上保安庁・警視庁との連携と関係構築を進め</a:t>
            </a:r>
            <a:endParaRPr lang="en-US" altLang="ja-JP" sz="1200" dirty="0"/>
          </a:p>
          <a:p>
            <a:r>
              <a:rPr lang="ja-JP" altLang="en-US" sz="1200" dirty="0"/>
              <a:t>　させていただいております。</a:t>
            </a:r>
            <a:endParaRPr lang="en-US" altLang="ja-JP" sz="1200" dirty="0"/>
          </a:p>
        </p:txBody>
      </p:sp>
      <p:pic>
        <p:nvPicPr>
          <p:cNvPr id="10" name="図 9">
            <a:extLst>
              <a:ext uri="{FF2B5EF4-FFF2-40B4-BE49-F238E27FC236}">
                <a16:creationId xmlns:a16="http://schemas.microsoft.com/office/drawing/2014/main" id="{B580DFC1-B72E-483A-A640-AB2DD885C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10939"/>
            <a:ext cx="325730" cy="261610"/>
          </a:xfrm>
          <a:prstGeom prst="rect">
            <a:avLst/>
          </a:prstGeom>
          <a:noFill/>
        </p:spPr>
        <p:txBody>
          <a:bodyPr wrap="none" rtlCol="0">
            <a:spAutoFit/>
          </a:bodyPr>
          <a:lstStyle/>
          <a:p>
            <a:r>
              <a:rPr kumimoji="1" lang="ja-JP" altLang="en-US" sz="1100" dirty="0"/>
              <a:t>１</a:t>
            </a:r>
          </a:p>
        </p:txBody>
      </p:sp>
    </p:spTree>
    <p:extLst>
      <p:ext uri="{BB962C8B-B14F-4D97-AF65-F5344CB8AC3E}">
        <p14:creationId xmlns:p14="http://schemas.microsoft.com/office/powerpoint/2010/main" val="1141821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341760" cy="261610"/>
          </a:xfrm>
          <a:prstGeom prst="rect">
            <a:avLst/>
          </a:prstGeom>
          <a:noFill/>
        </p:spPr>
        <p:txBody>
          <a:bodyPr wrap="none" rtlCol="0">
            <a:spAutoFit/>
          </a:bodyPr>
          <a:lstStyle/>
          <a:p>
            <a:r>
              <a:rPr lang="en-US" altLang="ja-JP" sz="1100" dirty="0"/>
              <a:t>19</a:t>
            </a:r>
            <a:endParaRPr kumimoji="1" lang="ja-JP" altLang="en-US" sz="1100" dirty="0"/>
          </a:p>
        </p:txBody>
      </p:sp>
      <p:sp>
        <p:nvSpPr>
          <p:cNvPr id="17" name="テキスト ボックス 16">
            <a:extLst>
              <a:ext uri="{FF2B5EF4-FFF2-40B4-BE49-F238E27FC236}">
                <a16:creationId xmlns:a16="http://schemas.microsoft.com/office/drawing/2014/main" id="{5D4A9F88-136B-43ED-8E18-D29F99E5ACC3}"/>
              </a:ext>
            </a:extLst>
          </p:cNvPr>
          <p:cNvSpPr txBox="1"/>
          <p:nvPr/>
        </p:nvSpPr>
        <p:spPr>
          <a:xfrm>
            <a:off x="381665" y="1212143"/>
            <a:ext cx="5570100" cy="276999"/>
          </a:xfrm>
          <a:prstGeom prst="rect">
            <a:avLst/>
          </a:prstGeom>
          <a:noFill/>
        </p:spPr>
        <p:txBody>
          <a:bodyPr wrap="square" rtlCol="0">
            <a:spAutoFit/>
          </a:bodyPr>
          <a:lstStyle/>
          <a:p>
            <a:r>
              <a:rPr lang="ja-JP" altLang="en-US" sz="1200" b="1" dirty="0">
                <a:solidFill>
                  <a:srgbClr val="FF0000"/>
                </a:solidFill>
              </a:rPr>
              <a:t>一般社団法人ウォーターリスクマネジメント協会のあゆみとこれからの目標</a:t>
            </a:r>
            <a:endParaRPr lang="en-US" altLang="ja-JP" sz="1200" b="1" dirty="0">
              <a:solidFill>
                <a:srgbClr val="FF0000"/>
              </a:solidFill>
            </a:endParaRPr>
          </a:p>
        </p:txBody>
      </p:sp>
      <p:pic>
        <p:nvPicPr>
          <p:cNvPr id="12" name="図 11">
            <a:extLst>
              <a:ext uri="{FF2B5EF4-FFF2-40B4-BE49-F238E27FC236}">
                <a16:creationId xmlns:a16="http://schemas.microsoft.com/office/drawing/2014/main" id="{C65A5B06-3030-4282-8595-D5C2FE8E5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4" name="テキスト ボックス 13">
            <a:extLst>
              <a:ext uri="{FF2B5EF4-FFF2-40B4-BE49-F238E27FC236}">
                <a16:creationId xmlns:a16="http://schemas.microsoft.com/office/drawing/2014/main" id="{212155B9-4CCE-4634-A76B-C5E98A46696F}"/>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8" name="図 17">
            <a:extLst>
              <a:ext uri="{FF2B5EF4-FFF2-40B4-BE49-F238E27FC236}">
                <a16:creationId xmlns:a16="http://schemas.microsoft.com/office/drawing/2014/main" id="{29D67B85-3ED5-4E6E-B01C-59403F9A1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3" name="テキスト ボックス 2">
            <a:extLst>
              <a:ext uri="{FF2B5EF4-FFF2-40B4-BE49-F238E27FC236}">
                <a16:creationId xmlns:a16="http://schemas.microsoft.com/office/drawing/2014/main" id="{F3C7A3CC-89B9-48D2-8750-EB2E908C1C96}"/>
              </a:ext>
            </a:extLst>
          </p:cNvPr>
          <p:cNvSpPr txBox="1"/>
          <p:nvPr/>
        </p:nvSpPr>
        <p:spPr>
          <a:xfrm>
            <a:off x="498022" y="1478085"/>
            <a:ext cx="11219245" cy="5078313"/>
          </a:xfrm>
          <a:prstGeom prst="rect">
            <a:avLst/>
          </a:prstGeom>
          <a:noFill/>
        </p:spPr>
        <p:txBody>
          <a:bodyPr wrap="square" rtlCol="0">
            <a:spAutoFit/>
          </a:bodyPr>
          <a:lstStyle/>
          <a:p>
            <a:r>
              <a:rPr kumimoji="1" lang="ja-JP" altLang="en-US" sz="1200" b="1" dirty="0"/>
              <a:t>○</a:t>
            </a:r>
            <a:r>
              <a:rPr kumimoji="1" lang="en-US" altLang="ja-JP" sz="1200" b="1" dirty="0"/>
              <a:t>2009</a:t>
            </a:r>
            <a:r>
              <a:rPr kumimoji="1" lang="ja-JP" altLang="en-US" sz="1200" b="1" dirty="0"/>
              <a:t>年～</a:t>
            </a:r>
            <a:r>
              <a:rPr kumimoji="1" lang="en-US" altLang="ja-JP" sz="1200" b="1" dirty="0"/>
              <a:t>2015</a:t>
            </a:r>
            <a:r>
              <a:rPr kumimoji="1" lang="ja-JP" altLang="en-US" sz="1200" b="1" dirty="0"/>
              <a:t>年：活動実績の積み上げ</a:t>
            </a:r>
            <a:endParaRPr kumimoji="1" lang="en-US" altLang="ja-JP" sz="1200" b="1" dirty="0"/>
          </a:p>
          <a:p>
            <a:r>
              <a:rPr lang="ja-JP" altLang="en-US" sz="1200" dirty="0"/>
              <a:t>現場での実績（講習会回数、受講者数、現場活動数、依頼元主催者数等）を持たないで主張を繰り広げても実体と実力のないただのプロモーションに終わり事業の継続性は望めないと考え、まずはひたすら現場で潮にまみれ汗をかき走りつづけた期間。</a:t>
            </a:r>
            <a:endParaRPr lang="en-US" altLang="ja-JP" sz="1200" dirty="0"/>
          </a:p>
          <a:p>
            <a:endParaRPr kumimoji="1" lang="en-US" altLang="ja-JP" sz="1200" dirty="0"/>
          </a:p>
          <a:p>
            <a:r>
              <a:rPr lang="ja-JP" altLang="en-US" sz="1200" b="1" dirty="0"/>
              <a:t>○</a:t>
            </a:r>
            <a:r>
              <a:rPr lang="en-US" altLang="ja-JP" sz="1200" b="1" dirty="0"/>
              <a:t>2016</a:t>
            </a:r>
            <a:r>
              <a:rPr lang="ja-JP" altLang="en-US" sz="1200" b="1" dirty="0"/>
              <a:t>年～</a:t>
            </a:r>
            <a:r>
              <a:rPr lang="en-US" altLang="ja-JP" sz="1200" b="1" dirty="0"/>
              <a:t>2020</a:t>
            </a:r>
            <a:r>
              <a:rPr lang="ja-JP" altLang="en-US" sz="1200" b="1" dirty="0"/>
              <a:t>年：実績を元に広く外へ認知される活動へ</a:t>
            </a:r>
            <a:endParaRPr lang="en-US" altLang="ja-JP" sz="1200" b="1" dirty="0"/>
          </a:p>
          <a:p>
            <a:r>
              <a:rPr kumimoji="1" lang="en-US" altLang="ja-JP" sz="1200" dirty="0"/>
              <a:t>2009</a:t>
            </a:r>
            <a:r>
              <a:rPr kumimoji="1" lang="ja-JP" altLang="en-US" sz="1200" dirty="0"/>
              <a:t>年からの今まで例のないこの種の事業活動の現場の内容と頻度を積み上げてきました。</a:t>
            </a:r>
            <a:endParaRPr kumimoji="1" lang="en-US" altLang="ja-JP" sz="1200" dirty="0"/>
          </a:p>
          <a:p>
            <a:r>
              <a:rPr lang="ja-JP" altLang="en-US" sz="1200" dirty="0"/>
              <a:t>その実績と経験をもって各地の小型船安全協会、ＰＷ安全協会、水上安全協議会、自治体、その他、そして公務機関では国交省、海上保安庁、警視庁、消防庁等へ活動の連携と提携契約を進め</a:t>
            </a:r>
            <a:r>
              <a:rPr lang="en-US" altLang="ja-JP" sz="1200" dirty="0"/>
              <a:t>2017</a:t>
            </a:r>
            <a:r>
              <a:rPr lang="ja-JP" altLang="en-US" sz="1200" dirty="0"/>
              <a:t>年度から一般社団法人ウォーターリスクマネジメント協会の認知度は飛躍的に広がり始めました。</a:t>
            </a:r>
            <a:endParaRPr lang="en-US" altLang="ja-JP" sz="1200" dirty="0"/>
          </a:p>
          <a:p>
            <a:endParaRPr kumimoji="1" lang="en-US" altLang="ja-JP" sz="1200" dirty="0"/>
          </a:p>
          <a:p>
            <a:r>
              <a:rPr lang="ja-JP" altLang="en-US" sz="1200" dirty="0"/>
              <a:t>今まで、海上（水上）の安全管理といえば定点で動かず水上作業現場の近くで船を浮かべ旗を振って徐行を促す程度の警戒船等しか存在していませんでした。</a:t>
            </a:r>
            <a:endParaRPr lang="en-US" altLang="ja-JP" sz="1200" dirty="0"/>
          </a:p>
          <a:p>
            <a:r>
              <a:rPr kumimoji="1" lang="ja-JP" altLang="en-US" sz="1200" dirty="0"/>
              <a:t>また、水上スポーツ競技会をはじめ各種の水上イベントにおいても特に訓練を受けていない地元の漁業漁師が協力し警戒船として船を浮かべるであるとか、ボランティアの域を超えない学生中心のライフセービング等が責任の範囲を限定した無償活動に頼るという状況に甘んじておりました。</a:t>
            </a:r>
            <a:endParaRPr kumimoji="1" lang="en-US" altLang="ja-JP" sz="1200" dirty="0"/>
          </a:p>
          <a:p>
            <a:r>
              <a:rPr lang="ja-JP" altLang="en-US" sz="1200" dirty="0"/>
              <a:t>その各種の水上の催事では表に出ていない事故は絶えず発生しており、その積み重ねが親や主催者の信用を失い一般市民や子供たちの水離れ海離れを推し進めている一番大きく深刻な要因となっています。</a:t>
            </a:r>
            <a:r>
              <a:rPr kumimoji="1" lang="ja-JP" altLang="en-US" sz="1200" dirty="0"/>
              <a:t>真の原因に手をつけることなく、子供等をあつめるイベントの実施ばかりを促し一過性の施策に労を重ねたとしても海離れ水離れの実態はいつまでも改善されることはないと思います。</a:t>
            </a:r>
            <a:endParaRPr kumimoji="1" lang="en-US" altLang="ja-JP" sz="1200" dirty="0"/>
          </a:p>
          <a:p>
            <a:endParaRPr kumimoji="1" lang="en-US" altLang="ja-JP" sz="1200" dirty="0"/>
          </a:p>
          <a:p>
            <a:r>
              <a:rPr kumimoji="1" lang="ja-JP" altLang="en-US" sz="1200" dirty="0"/>
              <a:t>ハワイやオーストラリアには公務機関としての救助組織「ライフガード」という機関が存在します。</a:t>
            </a:r>
            <a:endParaRPr kumimoji="1" lang="en-US" altLang="ja-JP" sz="1200" dirty="0"/>
          </a:p>
          <a:p>
            <a:r>
              <a:rPr lang="ja-JP" altLang="en-US" sz="1200" dirty="0"/>
              <a:t>日本では、水に特化した専門の救助機関や警備安全管理機関が存在しません。警視庁の水上警察やその艇の種類はとても日本全土をカバー出来るものではありません。消防機関もほとんどが救助し切れなかった被災者の遺体捜索活動のレベルで止まっております。海上保安庁は</a:t>
            </a:r>
            <a:r>
              <a:rPr lang="en-US" altLang="ja-JP" sz="1200" dirty="0"/>
              <a:t>3</a:t>
            </a:r>
            <a:r>
              <a:rPr lang="ja-JP" altLang="en-US" sz="1200" dirty="0"/>
              <a:t>万人に満たない海上保安官が広大な日本国土の周りの海域を管轄しておりとても細部の水辺の救助対応まで及ばない状態です。</a:t>
            </a:r>
            <a:endParaRPr lang="en-US" altLang="ja-JP" sz="1200" dirty="0"/>
          </a:p>
          <a:p>
            <a:r>
              <a:rPr kumimoji="1" lang="ja-JP" altLang="en-US" sz="1200" dirty="0"/>
              <a:t>一般社団法人ウォーターリスクマネジメント協会は、これらのことを踏まえ公務機関の手の届かない対応を専門的な民間の力で協調協力活動が出来る今まで誰も作りえなかった民間の水上警備安全管理事業の構築に挑戦しております。</a:t>
            </a:r>
            <a:r>
              <a:rPr lang="ja-JP" altLang="en-US" sz="1200" dirty="0"/>
              <a:t>日本に新たな産業として、海上（水上）の警備保障産業を構築すべく目標を設定しております。</a:t>
            </a:r>
            <a:r>
              <a:rPr kumimoji="1" lang="ja-JP" altLang="en-US" sz="1200" dirty="0"/>
              <a:t>もちろん、働き方改革や雇用の促進も視野に入れ</a:t>
            </a:r>
            <a:r>
              <a:rPr kumimoji="1" lang="en-US" altLang="ja-JP" sz="1200" b="1" u="sng" dirty="0"/>
              <a:t>2017</a:t>
            </a:r>
            <a:r>
              <a:rPr kumimoji="1" lang="ja-JP" altLang="en-US" sz="1200" b="1" u="sng" dirty="0"/>
              <a:t>年からは具体的に既存の警備保障協会等の団体や法人と連携を進め</a:t>
            </a:r>
            <a:r>
              <a:rPr kumimoji="1" lang="ja-JP" altLang="en-US" sz="1200" dirty="0"/>
              <a:t>指導いただきながら具体的に作業にかかり</a:t>
            </a:r>
            <a:r>
              <a:rPr kumimoji="1" lang="en-US" altLang="ja-JP" sz="1200" b="1" u="sng" dirty="0"/>
              <a:t>2020</a:t>
            </a:r>
            <a:r>
              <a:rPr kumimoji="1" lang="ja-JP" altLang="en-US" sz="1200" b="1" u="sng" dirty="0"/>
              <a:t>年の東京オリンピックを契機にその目標の具現化</a:t>
            </a:r>
            <a:r>
              <a:rPr kumimoji="1" lang="ja-JP" altLang="en-US" sz="1200" dirty="0"/>
              <a:t>に向け舵を切る考えであります。</a:t>
            </a:r>
            <a:endParaRPr kumimoji="1" lang="en-US" altLang="ja-JP" sz="1200" dirty="0"/>
          </a:p>
          <a:p>
            <a:r>
              <a:rPr lang="ja-JP" altLang="en-US" sz="1200" dirty="0"/>
              <a:t>日本財団様からの助成協力を一団体の活動促進にとどめず、日本の海と水辺に関わる新しく壮大な力の源にさせていただけるよう粉骨砕身の努力をしてまいりますので、今後とも一般社団法人ウォーターリスクマネジメント協会へのご理解ご協力をお願い申し上げます。</a:t>
            </a:r>
            <a:endParaRPr kumimoji="1" lang="ja-JP" altLang="en-US" sz="1200" dirty="0"/>
          </a:p>
        </p:txBody>
      </p:sp>
    </p:spTree>
    <p:extLst>
      <p:ext uri="{BB962C8B-B14F-4D97-AF65-F5344CB8AC3E}">
        <p14:creationId xmlns:p14="http://schemas.microsoft.com/office/powerpoint/2010/main" val="228614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404D6E-B95D-4D40-A048-FE06F21384E7}"/>
              </a:ext>
            </a:extLst>
          </p:cNvPr>
          <p:cNvSpPr txBox="1"/>
          <p:nvPr/>
        </p:nvSpPr>
        <p:spPr>
          <a:xfrm>
            <a:off x="368951" y="1228056"/>
            <a:ext cx="11742305" cy="461665"/>
          </a:xfrm>
          <a:prstGeom prst="rect">
            <a:avLst/>
          </a:prstGeom>
          <a:noFill/>
        </p:spPr>
        <p:txBody>
          <a:bodyPr wrap="square" rtlCol="0">
            <a:spAutoFit/>
          </a:bodyPr>
          <a:lstStyle/>
          <a:p>
            <a:r>
              <a:rPr kumimoji="1" lang="ja-JP" altLang="en-US" sz="1200" b="1" u="sng" dirty="0"/>
              <a:t>◆</a:t>
            </a:r>
            <a:r>
              <a:rPr kumimoji="1" lang="en-US" altLang="ja-JP" sz="1200" b="1" u="sng" dirty="0"/>
              <a:t>2017</a:t>
            </a:r>
            <a:r>
              <a:rPr kumimoji="1" lang="ja-JP" altLang="en-US" sz="1200" b="1" u="sng" dirty="0"/>
              <a:t>年度の各事業実績と成果について</a:t>
            </a:r>
            <a:r>
              <a:rPr kumimoji="1" lang="ja-JP" altLang="en-US" sz="1200" b="1" dirty="0"/>
              <a:t>　</a:t>
            </a:r>
            <a:r>
              <a:rPr kumimoji="1" lang="en-US" altLang="ja-JP" sz="1200" b="1" dirty="0"/>
              <a:t>【</a:t>
            </a:r>
            <a:r>
              <a:rPr kumimoji="1" lang="ja-JP" altLang="en-US" sz="1200" b="1" dirty="0"/>
              <a:t>水上オートバイレスキュー資格講習会</a:t>
            </a:r>
            <a:r>
              <a:rPr kumimoji="1" lang="en-US" altLang="ja-JP" sz="1200" b="1" dirty="0"/>
              <a:t>】</a:t>
            </a:r>
            <a:r>
              <a:rPr lang="ja-JP" altLang="en-US" sz="1200" b="1" dirty="0"/>
              <a:t>（</a:t>
            </a:r>
            <a:r>
              <a:rPr lang="en-US" altLang="ja-JP" sz="1200" b="1" dirty="0"/>
              <a:t>2017</a:t>
            </a:r>
            <a:r>
              <a:rPr lang="ja-JP" altLang="en-US" sz="1200" b="1" dirty="0"/>
              <a:t>年</a:t>
            </a:r>
            <a:r>
              <a:rPr lang="en-US" altLang="ja-JP" sz="1200" b="1" dirty="0"/>
              <a:t>4</a:t>
            </a:r>
            <a:r>
              <a:rPr lang="ja-JP" altLang="en-US" sz="1200" b="1" dirty="0"/>
              <a:t>月</a:t>
            </a:r>
            <a:r>
              <a:rPr lang="en-US" altLang="ja-JP" sz="1200" b="1" dirty="0"/>
              <a:t>1</a:t>
            </a:r>
            <a:r>
              <a:rPr lang="ja-JP" altLang="en-US" sz="1200" b="1" dirty="0"/>
              <a:t>日～</a:t>
            </a:r>
            <a:r>
              <a:rPr lang="en-US" altLang="ja-JP" sz="1200" b="1" dirty="0"/>
              <a:t>2018</a:t>
            </a:r>
            <a:r>
              <a:rPr lang="ja-JP" altLang="en-US" sz="1200" b="1" dirty="0"/>
              <a:t>年</a:t>
            </a:r>
            <a:r>
              <a:rPr lang="en-US" altLang="ja-JP" sz="1200" b="1" dirty="0"/>
              <a:t>3</a:t>
            </a:r>
            <a:r>
              <a:rPr lang="ja-JP" altLang="en-US" sz="1200" b="1" dirty="0"/>
              <a:t>月）</a:t>
            </a:r>
            <a:endParaRPr lang="en-US" altLang="ja-JP" sz="1200" b="1" dirty="0"/>
          </a:p>
          <a:p>
            <a:endParaRPr kumimoji="1" lang="en-US" altLang="ja-JP" sz="1200" b="1" dirty="0"/>
          </a:p>
        </p:txBody>
      </p:sp>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325730" cy="261610"/>
          </a:xfrm>
          <a:prstGeom prst="rect">
            <a:avLst/>
          </a:prstGeom>
          <a:noFill/>
        </p:spPr>
        <p:txBody>
          <a:bodyPr wrap="none" rtlCol="0">
            <a:spAutoFit/>
          </a:bodyPr>
          <a:lstStyle/>
          <a:p>
            <a:r>
              <a:rPr kumimoji="1" lang="ja-JP" altLang="en-US" sz="1100" dirty="0"/>
              <a:t>２</a:t>
            </a:r>
          </a:p>
        </p:txBody>
      </p:sp>
      <p:pic>
        <p:nvPicPr>
          <p:cNvPr id="5" name="図 4">
            <a:extLst>
              <a:ext uri="{FF2B5EF4-FFF2-40B4-BE49-F238E27FC236}">
                <a16:creationId xmlns:a16="http://schemas.microsoft.com/office/drawing/2014/main" id="{6C5AFBA2-9078-4C3D-8CB0-05E574686F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13321" y="1592888"/>
            <a:ext cx="3290208" cy="2467656"/>
          </a:xfrm>
          <a:prstGeom prst="rect">
            <a:avLst/>
          </a:prstGeom>
        </p:spPr>
      </p:pic>
      <p:pic>
        <p:nvPicPr>
          <p:cNvPr id="12" name="図 11">
            <a:extLst>
              <a:ext uri="{FF2B5EF4-FFF2-40B4-BE49-F238E27FC236}">
                <a16:creationId xmlns:a16="http://schemas.microsoft.com/office/drawing/2014/main" id="{D86AE35B-7E99-4BE1-B7E7-63442C0FD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3" name="テキスト ボックス 12">
            <a:extLst>
              <a:ext uri="{FF2B5EF4-FFF2-40B4-BE49-F238E27FC236}">
                <a16:creationId xmlns:a16="http://schemas.microsoft.com/office/drawing/2014/main" id="{F4A3A699-528C-4F2C-B62F-77AB966C4A7C}"/>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4" name="図 13">
            <a:extLst>
              <a:ext uri="{FF2B5EF4-FFF2-40B4-BE49-F238E27FC236}">
                <a16:creationId xmlns:a16="http://schemas.microsoft.com/office/drawing/2014/main" id="{AF18CB3E-BA76-48B7-8C68-F9D56465E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pic>
        <p:nvPicPr>
          <p:cNvPr id="15" name="図 14">
            <a:extLst>
              <a:ext uri="{FF2B5EF4-FFF2-40B4-BE49-F238E27FC236}">
                <a16:creationId xmlns:a16="http://schemas.microsoft.com/office/drawing/2014/main" id="{7929FFEE-C3E8-4583-902B-53CA1C83B7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13321" y="4182428"/>
            <a:ext cx="3290208" cy="2467656"/>
          </a:xfrm>
          <a:prstGeom prst="rect">
            <a:avLst/>
          </a:prstGeom>
        </p:spPr>
      </p:pic>
      <p:graphicFrame>
        <p:nvGraphicFramePr>
          <p:cNvPr id="2" name="表 1">
            <a:extLst>
              <a:ext uri="{FF2B5EF4-FFF2-40B4-BE49-F238E27FC236}">
                <a16:creationId xmlns:a16="http://schemas.microsoft.com/office/drawing/2014/main" id="{534F5909-DC3F-4A23-A5FC-52A34E953038}"/>
              </a:ext>
            </a:extLst>
          </p:cNvPr>
          <p:cNvGraphicFramePr>
            <a:graphicFrameLocks noGrp="1"/>
          </p:cNvGraphicFramePr>
          <p:nvPr>
            <p:extLst>
              <p:ext uri="{D42A27DB-BD31-4B8C-83A1-F6EECF244321}">
                <p14:modId xmlns:p14="http://schemas.microsoft.com/office/powerpoint/2010/main" val="489634118"/>
              </p:ext>
            </p:extLst>
          </p:nvPr>
        </p:nvGraphicFramePr>
        <p:xfrm>
          <a:off x="441339" y="1534521"/>
          <a:ext cx="8055302" cy="4933560"/>
        </p:xfrm>
        <a:graphic>
          <a:graphicData uri="http://schemas.openxmlformats.org/drawingml/2006/table">
            <a:tbl>
              <a:tblPr/>
              <a:tblGrid>
                <a:gridCol w="201988">
                  <a:extLst>
                    <a:ext uri="{9D8B030D-6E8A-4147-A177-3AD203B41FA5}">
                      <a16:colId xmlns:a16="http://schemas.microsoft.com/office/drawing/2014/main" val="2546137848"/>
                    </a:ext>
                  </a:extLst>
                </a:gridCol>
                <a:gridCol w="541330">
                  <a:extLst>
                    <a:ext uri="{9D8B030D-6E8A-4147-A177-3AD203B41FA5}">
                      <a16:colId xmlns:a16="http://schemas.microsoft.com/office/drawing/2014/main" val="3449764415"/>
                    </a:ext>
                  </a:extLst>
                </a:gridCol>
                <a:gridCol w="904908">
                  <a:extLst>
                    <a:ext uri="{9D8B030D-6E8A-4147-A177-3AD203B41FA5}">
                      <a16:colId xmlns:a16="http://schemas.microsoft.com/office/drawing/2014/main" val="3218244030"/>
                    </a:ext>
                  </a:extLst>
                </a:gridCol>
                <a:gridCol w="492852">
                  <a:extLst>
                    <a:ext uri="{9D8B030D-6E8A-4147-A177-3AD203B41FA5}">
                      <a16:colId xmlns:a16="http://schemas.microsoft.com/office/drawing/2014/main" val="2961395196"/>
                    </a:ext>
                  </a:extLst>
                </a:gridCol>
                <a:gridCol w="492852">
                  <a:extLst>
                    <a:ext uri="{9D8B030D-6E8A-4147-A177-3AD203B41FA5}">
                      <a16:colId xmlns:a16="http://schemas.microsoft.com/office/drawing/2014/main" val="1021454071"/>
                    </a:ext>
                  </a:extLst>
                </a:gridCol>
                <a:gridCol w="492852">
                  <a:extLst>
                    <a:ext uri="{9D8B030D-6E8A-4147-A177-3AD203B41FA5}">
                      <a16:colId xmlns:a16="http://schemas.microsoft.com/office/drawing/2014/main" val="3959621854"/>
                    </a:ext>
                  </a:extLst>
                </a:gridCol>
                <a:gridCol w="492852">
                  <a:extLst>
                    <a:ext uri="{9D8B030D-6E8A-4147-A177-3AD203B41FA5}">
                      <a16:colId xmlns:a16="http://schemas.microsoft.com/office/drawing/2014/main" val="990489170"/>
                    </a:ext>
                  </a:extLst>
                </a:gridCol>
                <a:gridCol w="492852">
                  <a:extLst>
                    <a:ext uri="{9D8B030D-6E8A-4147-A177-3AD203B41FA5}">
                      <a16:colId xmlns:a16="http://schemas.microsoft.com/office/drawing/2014/main" val="1177137533"/>
                    </a:ext>
                  </a:extLst>
                </a:gridCol>
                <a:gridCol w="492852">
                  <a:extLst>
                    <a:ext uri="{9D8B030D-6E8A-4147-A177-3AD203B41FA5}">
                      <a16:colId xmlns:a16="http://schemas.microsoft.com/office/drawing/2014/main" val="3261380004"/>
                    </a:ext>
                  </a:extLst>
                </a:gridCol>
                <a:gridCol w="492852">
                  <a:extLst>
                    <a:ext uri="{9D8B030D-6E8A-4147-A177-3AD203B41FA5}">
                      <a16:colId xmlns:a16="http://schemas.microsoft.com/office/drawing/2014/main" val="873336848"/>
                    </a:ext>
                  </a:extLst>
                </a:gridCol>
                <a:gridCol w="492852">
                  <a:extLst>
                    <a:ext uri="{9D8B030D-6E8A-4147-A177-3AD203B41FA5}">
                      <a16:colId xmlns:a16="http://schemas.microsoft.com/office/drawing/2014/main" val="1410026336"/>
                    </a:ext>
                  </a:extLst>
                </a:gridCol>
                <a:gridCol w="492852">
                  <a:extLst>
                    <a:ext uri="{9D8B030D-6E8A-4147-A177-3AD203B41FA5}">
                      <a16:colId xmlns:a16="http://schemas.microsoft.com/office/drawing/2014/main" val="2703360257"/>
                    </a:ext>
                  </a:extLst>
                </a:gridCol>
                <a:gridCol w="492852">
                  <a:extLst>
                    <a:ext uri="{9D8B030D-6E8A-4147-A177-3AD203B41FA5}">
                      <a16:colId xmlns:a16="http://schemas.microsoft.com/office/drawing/2014/main" val="4004651113"/>
                    </a:ext>
                  </a:extLst>
                </a:gridCol>
                <a:gridCol w="492852">
                  <a:extLst>
                    <a:ext uri="{9D8B030D-6E8A-4147-A177-3AD203B41FA5}">
                      <a16:colId xmlns:a16="http://schemas.microsoft.com/office/drawing/2014/main" val="3802015377"/>
                    </a:ext>
                  </a:extLst>
                </a:gridCol>
                <a:gridCol w="492852">
                  <a:extLst>
                    <a:ext uri="{9D8B030D-6E8A-4147-A177-3AD203B41FA5}">
                      <a16:colId xmlns:a16="http://schemas.microsoft.com/office/drawing/2014/main" val="2265861879"/>
                    </a:ext>
                  </a:extLst>
                </a:gridCol>
                <a:gridCol w="492852">
                  <a:extLst>
                    <a:ext uri="{9D8B030D-6E8A-4147-A177-3AD203B41FA5}">
                      <a16:colId xmlns:a16="http://schemas.microsoft.com/office/drawing/2014/main" val="2743593399"/>
                    </a:ext>
                  </a:extLst>
                </a:gridCol>
              </a:tblGrid>
              <a:tr h="189355">
                <a:tc gridSpan="16">
                  <a:txBody>
                    <a:bodyPr/>
                    <a:lstStyle/>
                    <a:p>
                      <a:pPr algn="ctr" fontAlgn="ctr"/>
                      <a:r>
                        <a:rPr lang="en-US" altLang="zh-CN" sz="7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　</a:t>
                      </a:r>
                      <a:r>
                        <a:rPr lang="en-US" altLang="zh-CN" sz="700" b="0" i="0" u="none" strike="noStrike">
                          <a:solidFill>
                            <a:srgbClr val="000000"/>
                          </a:solidFill>
                          <a:effectLst/>
                          <a:latin typeface="ＭＳ Ｐゴシック" panose="020B0600070205080204" pitchFamily="50" charset="-128"/>
                          <a:ea typeface="ＭＳ Ｐゴシック" panose="020B0600070205080204" pitchFamily="50" charset="-128"/>
                        </a:rPr>
                        <a:t>PWC-R</a:t>
                      </a: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講習会　参加者所属一覧</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BC2E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86391028"/>
                  </a:ext>
                </a:extLst>
              </a:tr>
              <a:tr h="129709">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78" marR="4178" marT="417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78" marR="4178" marT="417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78" marR="4178" marT="417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78" marR="4178" marT="417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78" marR="4178" marT="417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78" marR="4178" marT="417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78" marR="4178" marT="417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78" marR="4178" marT="417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78" marR="4178" marT="417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78" marR="4178" marT="417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78" marR="4178" marT="417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78" marR="4178" marT="417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endParaRPr lang="ja-JP" altLang="en-US" sz="6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4178" marR="4178" marT="4178"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968515651"/>
                  </a:ext>
                </a:extLst>
              </a:tr>
              <a:tr h="211969">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講習日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講習会場</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海保</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消防</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自衛隊</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警察</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他公務員</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教員</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医療従事者</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会社員</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自営業</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学生・他</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無職</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600" b="0" i="0" u="none" strike="noStrike">
                          <a:solidFill>
                            <a:srgbClr val="000000"/>
                          </a:solidFill>
                          <a:effectLst/>
                          <a:latin typeface="ＭＳ Ｐゴシック" panose="020B0600070205080204" pitchFamily="50" charset="-128"/>
                          <a:ea typeface="ＭＳ Ｐゴシック" panose="020B0600070205080204" pitchFamily="50" charset="-128"/>
                        </a:rPr>
                        <a:t>SB・LSC</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542609185"/>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688501638"/>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19</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825441796"/>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西浜</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073644914"/>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544055374"/>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17</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671392148"/>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727068391"/>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504552910"/>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13</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鹿児島</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038398559"/>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鹿児島</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106081026"/>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御前崎</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6519316"/>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21</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971446820"/>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広島</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658160240"/>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沖縄</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298301745"/>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三保</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185540539"/>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深谷</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975879038"/>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深谷</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745676195"/>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高知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89335209"/>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高知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683787329"/>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27</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鹿嶋</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989949370"/>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28</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山口消防学校</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380363252"/>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山口消防学校</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590089092"/>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13</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新潟</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585557472"/>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新潟</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65765038"/>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773303540"/>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92827629"/>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513957952"/>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17</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035680465"/>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21</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019597005"/>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51670430"/>
                  </a:ext>
                </a:extLst>
              </a:tr>
              <a:tr h="142017">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28</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マリーン</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178" marR="4178" marT="417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064746423"/>
                  </a:ext>
                </a:extLst>
              </a:tr>
              <a:tr h="142017">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165</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47</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87</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308</a:t>
                      </a:r>
                    </a:p>
                  </a:txBody>
                  <a:tcPr marL="4178" marR="4178" marT="417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818738127"/>
                  </a:ext>
                </a:extLst>
              </a:tr>
            </a:tbl>
          </a:graphicData>
        </a:graphic>
      </p:graphicFrame>
    </p:spTree>
    <p:extLst>
      <p:ext uri="{BB962C8B-B14F-4D97-AF65-F5344CB8AC3E}">
        <p14:creationId xmlns:p14="http://schemas.microsoft.com/office/powerpoint/2010/main" val="72544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404D6E-B95D-4D40-A048-FE06F21384E7}"/>
              </a:ext>
            </a:extLst>
          </p:cNvPr>
          <p:cNvSpPr txBox="1"/>
          <p:nvPr/>
        </p:nvSpPr>
        <p:spPr>
          <a:xfrm>
            <a:off x="368951" y="1201589"/>
            <a:ext cx="11742305" cy="461665"/>
          </a:xfrm>
          <a:prstGeom prst="rect">
            <a:avLst/>
          </a:prstGeom>
          <a:noFill/>
        </p:spPr>
        <p:txBody>
          <a:bodyPr wrap="square" rtlCol="0">
            <a:spAutoFit/>
          </a:bodyPr>
          <a:lstStyle/>
          <a:p>
            <a:r>
              <a:rPr kumimoji="1" lang="ja-JP" altLang="en-US" sz="1200" b="1" u="sng" dirty="0"/>
              <a:t>◆</a:t>
            </a:r>
            <a:r>
              <a:rPr kumimoji="1" lang="en-US" altLang="ja-JP" sz="1200" b="1" u="sng" dirty="0"/>
              <a:t>2017</a:t>
            </a:r>
            <a:r>
              <a:rPr kumimoji="1" lang="ja-JP" altLang="en-US" sz="1200" b="1" u="sng" dirty="0"/>
              <a:t>年度の各事業実績と成果について</a:t>
            </a:r>
            <a:r>
              <a:rPr kumimoji="1" lang="ja-JP" altLang="en-US" sz="1200" b="1" dirty="0"/>
              <a:t>　</a:t>
            </a:r>
            <a:r>
              <a:rPr lang="en-US" altLang="ja-JP" sz="1200" b="1" dirty="0"/>
              <a:t> 【</a:t>
            </a:r>
            <a:r>
              <a:rPr lang="ja-JP" altLang="en-US" sz="1200" b="1" dirty="0"/>
              <a:t>東京湾及び接続河川水路における水上安全パトロール</a:t>
            </a:r>
            <a:r>
              <a:rPr lang="en-US" altLang="ja-JP" sz="1200" b="1" dirty="0"/>
              <a:t>】</a:t>
            </a:r>
            <a:r>
              <a:rPr lang="ja-JP" altLang="en-US" sz="1200" b="1" dirty="0"/>
              <a:t>（</a:t>
            </a:r>
            <a:r>
              <a:rPr lang="en-US" altLang="ja-JP" sz="1200" b="1" dirty="0"/>
              <a:t>2017</a:t>
            </a:r>
            <a:r>
              <a:rPr lang="ja-JP" altLang="en-US" sz="1200" b="1" dirty="0"/>
              <a:t>年</a:t>
            </a:r>
            <a:r>
              <a:rPr lang="en-US" altLang="ja-JP" sz="1200" b="1" dirty="0"/>
              <a:t>4</a:t>
            </a:r>
            <a:r>
              <a:rPr lang="ja-JP" altLang="en-US" sz="1200" b="1" dirty="0"/>
              <a:t>月</a:t>
            </a:r>
            <a:r>
              <a:rPr lang="en-US" altLang="ja-JP" sz="1200" b="1" dirty="0"/>
              <a:t>1</a:t>
            </a:r>
            <a:r>
              <a:rPr lang="ja-JP" altLang="en-US" sz="1200" b="1" dirty="0"/>
              <a:t>日～</a:t>
            </a:r>
            <a:r>
              <a:rPr lang="en-US" altLang="ja-JP" sz="1200" b="1" dirty="0"/>
              <a:t>2018</a:t>
            </a:r>
            <a:r>
              <a:rPr lang="ja-JP" altLang="en-US" sz="1200" b="1" dirty="0"/>
              <a:t>年</a:t>
            </a:r>
            <a:r>
              <a:rPr lang="en-US" altLang="ja-JP" sz="1200" b="1" dirty="0"/>
              <a:t>3</a:t>
            </a:r>
            <a:r>
              <a:rPr lang="ja-JP" altLang="en-US" sz="1200" b="1" dirty="0"/>
              <a:t>月）</a:t>
            </a:r>
            <a:endParaRPr lang="en-US" altLang="ja-JP" sz="1200" b="1" dirty="0"/>
          </a:p>
          <a:p>
            <a:endParaRPr kumimoji="1" lang="en-US" altLang="ja-JP" sz="1200" b="1" dirty="0"/>
          </a:p>
        </p:txBody>
      </p:sp>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263214" cy="261610"/>
          </a:xfrm>
          <a:prstGeom prst="rect">
            <a:avLst/>
          </a:prstGeom>
          <a:noFill/>
        </p:spPr>
        <p:txBody>
          <a:bodyPr wrap="none" rtlCol="0">
            <a:spAutoFit/>
          </a:bodyPr>
          <a:lstStyle/>
          <a:p>
            <a:r>
              <a:rPr kumimoji="1" lang="en-US" altLang="ja-JP" sz="1100" dirty="0"/>
              <a:t>3</a:t>
            </a:r>
            <a:endParaRPr kumimoji="1" lang="ja-JP" altLang="en-US" sz="1100" dirty="0"/>
          </a:p>
        </p:txBody>
      </p:sp>
      <p:pic>
        <p:nvPicPr>
          <p:cNvPr id="9" name="図 8">
            <a:extLst>
              <a:ext uri="{FF2B5EF4-FFF2-40B4-BE49-F238E27FC236}">
                <a16:creationId xmlns:a16="http://schemas.microsoft.com/office/drawing/2014/main" id="{EA87CE40-516F-48BC-8C25-7A896DAFFB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10013" y="1534523"/>
            <a:ext cx="3372174" cy="2529131"/>
          </a:xfrm>
          <a:prstGeom prst="rect">
            <a:avLst/>
          </a:prstGeom>
        </p:spPr>
      </p:pic>
      <p:pic>
        <p:nvPicPr>
          <p:cNvPr id="12" name="図 11">
            <a:extLst>
              <a:ext uri="{FF2B5EF4-FFF2-40B4-BE49-F238E27FC236}">
                <a16:creationId xmlns:a16="http://schemas.microsoft.com/office/drawing/2014/main" id="{9DDFFAA5-6080-49DE-B7F4-F990BF357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3" name="テキスト ボックス 12">
            <a:extLst>
              <a:ext uri="{FF2B5EF4-FFF2-40B4-BE49-F238E27FC236}">
                <a16:creationId xmlns:a16="http://schemas.microsoft.com/office/drawing/2014/main" id="{2420A19C-09A4-43B3-97E3-E820E85967F6}"/>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4" name="図 13">
            <a:extLst>
              <a:ext uri="{FF2B5EF4-FFF2-40B4-BE49-F238E27FC236}">
                <a16:creationId xmlns:a16="http://schemas.microsoft.com/office/drawing/2014/main" id="{1BAAE765-F358-4C5E-BAAD-3CD3B0736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2" name="テキスト ボックス 1">
            <a:extLst>
              <a:ext uri="{FF2B5EF4-FFF2-40B4-BE49-F238E27FC236}">
                <a16:creationId xmlns:a16="http://schemas.microsoft.com/office/drawing/2014/main" id="{65437B90-B2F0-48EE-AC5B-7FAD6C8E62D5}"/>
              </a:ext>
            </a:extLst>
          </p:cNvPr>
          <p:cNvSpPr txBox="1"/>
          <p:nvPr/>
        </p:nvSpPr>
        <p:spPr>
          <a:xfrm>
            <a:off x="8610013" y="4204607"/>
            <a:ext cx="3416320" cy="1569660"/>
          </a:xfrm>
          <a:prstGeom prst="rect">
            <a:avLst/>
          </a:prstGeom>
          <a:noFill/>
        </p:spPr>
        <p:txBody>
          <a:bodyPr wrap="none" rtlCol="0">
            <a:spAutoFit/>
          </a:bodyPr>
          <a:lstStyle/>
          <a:p>
            <a:r>
              <a:rPr kumimoji="1" lang="ja-JP" altLang="en-US" sz="1200" dirty="0">
                <a:solidFill>
                  <a:srgbClr val="FF0000"/>
                </a:solidFill>
              </a:rPr>
              <a:t>水上オートバイ・プレジャーボート、その他</a:t>
            </a:r>
            <a:endParaRPr kumimoji="1" lang="en-US" altLang="ja-JP" sz="1200" dirty="0">
              <a:solidFill>
                <a:srgbClr val="FF0000"/>
              </a:solidFill>
            </a:endParaRPr>
          </a:p>
          <a:p>
            <a:r>
              <a:rPr kumimoji="1" lang="ja-JP" altLang="en-US" sz="1200" dirty="0">
                <a:solidFill>
                  <a:srgbClr val="FF0000"/>
                </a:solidFill>
              </a:rPr>
              <a:t>船舶に対し、安全操船とマナー向上の呼びかけ</a:t>
            </a:r>
            <a:endParaRPr kumimoji="1" lang="en-US" altLang="ja-JP" sz="1200" dirty="0">
              <a:solidFill>
                <a:srgbClr val="FF0000"/>
              </a:solidFill>
            </a:endParaRPr>
          </a:p>
          <a:p>
            <a:r>
              <a:rPr lang="ja-JP" altLang="en-US" sz="1200" dirty="0">
                <a:solidFill>
                  <a:srgbClr val="FF0000"/>
                </a:solidFill>
              </a:rPr>
              <a:t>危険操船に対しての指導を行う。</a:t>
            </a:r>
            <a:endParaRPr lang="en-US" altLang="ja-JP" sz="1200" dirty="0">
              <a:solidFill>
                <a:srgbClr val="FF0000"/>
              </a:solidFill>
            </a:endParaRPr>
          </a:p>
          <a:p>
            <a:r>
              <a:rPr lang="ja-JP" altLang="en-US" sz="1200" dirty="0">
                <a:solidFill>
                  <a:srgbClr val="FF0000"/>
                </a:solidFill>
              </a:rPr>
              <a:t>また軽度な機関故障の現場修理、</a:t>
            </a:r>
            <a:r>
              <a:rPr kumimoji="1" lang="ja-JP" altLang="en-US" sz="1200" dirty="0">
                <a:solidFill>
                  <a:srgbClr val="FF0000"/>
                </a:solidFill>
              </a:rPr>
              <a:t>乗揚げ、燃料</a:t>
            </a:r>
            <a:endParaRPr kumimoji="1" lang="en-US" altLang="ja-JP" sz="1200" dirty="0">
              <a:solidFill>
                <a:srgbClr val="FF0000"/>
              </a:solidFill>
            </a:endParaRPr>
          </a:p>
          <a:p>
            <a:r>
              <a:rPr kumimoji="1" lang="ja-JP" altLang="en-US" sz="1200" dirty="0">
                <a:solidFill>
                  <a:srgbClr val="FF0000"/>
                </a:solidFill>
              </a:rPr>
              <a:t>不足等で航行不能船の安全牽引移送。</a:t>
            </a:r>
            <a:endParaRPr kumimoji="1" lang="en-US" altLang="ja-JP" sz="1200" dirty="0">
              <a:solidFill>
                <a:srgbClr val="FF0000"/>
              </a:solidFill>
            </a:endParaRPr>
          </a:p>
          <a:p>
            <a:r>
              <a:rPr kumimoji="1" lang="ja-JP" altLang="en-US" sz="1200" dirty="0">
                <a:solidFill>
                  <a:srgbClr val="FF0000"/>
                </a:solidFill>
              </a:rPr>
              <a:t>落水者の救助。</a:t>
            </a:r>
            <a:endParaRPr kumimoji="1" lang="en-US" altLang="ja-JP" sz="1200" dirty="0">
              <a:solidFill>
                <a:srgbClr val="FF0000"/>
              </a:solidFill>
            </a:endParaRPr>
          </a:p>
          <a:p>
            <a:r>
              <a:rPr lang="ja-JP" altLang="en-US" sz="1200" dirty="0">
                <a:solidFill>
                  <a:srgbClr val="FF0000"/>
                </a:solidFill>
              </a:rPr>
              <a:t>単独操船者（水上オートバイ）のサポート等を</a:t>
            </a:r>
            <a:endParaRPr lang="en-US" altLang="ja-JP" sz="1200" dirty="0">
              <a:solidFill>
                <a:srgbClr val="FF0000"/>
              </a:solidFill>
            </a:endParaRPr>
          </a:p>
          <a:p>
            <a:r>
              <a:rPr kumimoji="1" lang="ja-JP" altLang="en-US" sz="1200" dirty="0">
                <a:solidFill>
                  <a:srgbClr val="FF0000"/>
                </a:solidFill>
              </a:rPr>
              <a:t>行っております。</a:t>
            </a:r>
          </a:p>
        </p:txBody>
      </p:sp>
      <p:graphicFrame>
        <p:nvGraphicFramePr>
          <p:cNvPr id="4" name="表 3">
            <a:extLst>
              <a:ext uri="{FF2B5EF4-FFF2-40B4-BE49-F238E27FC236}">
                <a16:creationId xmlns:a16="http://schemas.microsoft.com/office/drawing/2014/main" id="{7D3B7C3A-5057-4296-BE1D-D6004DF7790C}"/>
              </a:ext>
            </a:extLst>
          </p:cNvPr>
          <p:cNvGraphicFramePr>
            <a:graphicFrameLocks noGrp="1"/>
          </p:cNvGraphicFramePr>
          <p:nvPr>
            <p:extLst>
              <p:ext uri="{D42A27DB-BD31-4B8C-83A1-F6EECF244321}">
                <p14:modId xmlns:p14="http://schemas.microsoft.com/office/powerpoint/2010/main" val="3100092751"/>
              </p:ext>
            </p:extLst>
          </p:nvPr>
        </p:nvGraphicFramePr>
        <p:xfrm>
          <a:off x="498020" y="1487275"/>
          <a:ext cx="7982925" cy="4964544"/>
        </p:xfrm>
        <a:graphic>
          <a:graphicData uri="http://schemas.openxmlformats.org/drawingml/2006/table">
            <a:tbl>
              <a:tblPr/>
              <a:tblGrid>
                <a:gridCol w="265038">
                  <a:extLst>
                    <a:ext uri="{9D8B030D-6E8A-4147-A177-3AD203B41FA5}">
                      <a16:colId xmlns:a16="http://schemas.microsoft.com/office/drawing/2014/main" val="3199919353"/>
                    </a:ext>
                  </a:extLst>
                </a:gridCol>
                <a:gridCol w="710301">
                  <a:extLst>
                    <a:ext uri="{9D8B030D-6E8A-4147-A177-3AD203B41FA5}">
                      <a16:colId xmlns:a16="http://schemas.microsoft.com/office/drawing/2014/main" val="3160013019"/>
                    </a:ext>
                  </a:extLst>
                </a:gridCol>
                <a:gridCol w="1187367">
                  <a:extLst>
                    <a:ext uri="{9D8B030D-6E8A-4147-A177-3AD203B41FA5}">
                      <a16:colId xmlns:a16="http://schemas.microsoft.com/office/drawing/2014/main" val="2231378388"/>
                    </a:ext>
                  </a:extLst>
                </a:gridCol>
                <a:gridCol w="646691">
                  <a:extLst>
                    <a:ext uri="{9D8B030D-6E8A-4147-A177-3AD203B41FA5}">
                      <a16:colId xmlns:a16="http://schemas.microsoft.com/office/drawing/2014/main" val="1990095192"/>
                    </a:ext>
                  </a:extLst>
                </a:gridCol>
                <a:gridCol w="646691">
                  <a:extLst>
                    <a:ext uri="{9D8B030D-6E8A-4147-A177-3AD203B41FA5}">
                      <a16:colId xmlns:a16="http://schemas.microsoft.com/office/drawing/2014/main" val="3924037029"/>
                    </a:ext>
                  </a:extLst>
                </a:gridCol>
                <a:gridCol w="646691">
                  <a:extLst>
                    <a:ext uri="{9D8B030D-6E8A-4147-A177-3AD203B41FA5}">
                      <a16:colId xmlns:a16="http://schemas.microsoft.com/office/drawing/2014/main" val="4281506717"/>
                    </a:ext>
                  </a:extLst>
                </a:gridCol>
                <a:gridCol w="646691">
                  <a:extLst>
                    <a:ext uri="{9D8B030D-6E8A-4147-A177-3AD203B41FA5}">
                      <a16:colId xmlns:a16="http://schemas.microsoft.com/office/drawing/2014/main" val="3150566764"/>
                    </a:ext>
                  </a:extLst>
                </a:gridCol>
                <a:gridCol w="646691">
                  <a:extLst>
                    <a:ext uri="{9D8B030D-6E8A-4147-A177-3AD203B41FA5}">
                      <a16:colId xmlns:a16="http://schemas.microsoft.com/office/drawing/2014/main" val="1331823018"/>
                    </a:ext>
                  </a:extLst>
                </a:gridCol>
                <a:gridCol w="646691">
                  <a:extLst>
                    <a:ext uri="{9D8B030D-6E8A-4147-A177-3AD203B41FA5}">
                      <a16:colId xmlns:a16="http://schemas.microsoft.com/office/drawing/2014/main" val="1152771648"/>
                    </a:ext>
                  </a:extLst>
                </a:gridCol>
                <a:gridCol w="646691">
                  <a:extLst>
                    <a:ext uri="{9D8B030D-6E8A-4147-A177-3AD203B41FA5}">
                      <a16:colId xmlns:a16="http://schemas.microsoft.com/office/drawing/2014/main" val="723971158"/>
                    </a:ext>
                  </a:extLst>
                </a:gridCol>
                <a:gridCol w="646691">
                  <a:extLst>
                    <a:ext uri="{9D8B030D-6E8A-4147-A177-3AD203B41FA5}">
                      <a16:colId xmlns:a16="http://schemas.microsoft.com/office/drawing/2014/main" val="986010575"/>
                    </a:ext>
                  </a:extLst>
                </a:gridCol>
                <a:gridCol w="646691">
                  <a:extLst>
                    <a:ext uri="{9D8B030D-6E8A-4147-A177-3AD203B41FA5}">
                      <a16:colId xmlns:a16="http://schemas.microsoft.com/office/drawing/2014/main" val="2587446482"/>
                    </a:ext>
                  </a:extLst>
                </a:gridCol>
              </a:tblGrid>
              <a:tr h="255852">
                <a:tc gridSpan="12">
                  <a:txBody>
                    <a:bodyPr/>
                    <a:lstStyle/>
                    <a:p>
                      <a:pPr algn="ctr" fontAlgn="ctr"/>
                      <a:r>
                        <a:rPr lang="en-US" altLang="zh-TW" sz="10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年度　長距離操船訓練</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BC2E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15534079"/>
                  </a:ext>
                </a:extLst>
              </a:tr>
              <a:tr h="180104">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60268606"/>
                  </a:ext>
                </a:extLst>
              </a:tr>
              <a:tr h="179097">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実施日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実施内容</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詳細</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27080538"/>
                  </a:ext>
                </a:extLst>
              </a:tr>
              <a:tr h="172701">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目黒川集中警備対応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お花見シーズンに対しての対応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24513127"/>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目黒川集中警備対応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お花見シーズンに対しての対応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68809221"/>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目黒川集中警備対応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お花見シーズンに対しての対応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74431498"/>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目黒川集中警備対応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お花見シーズンに対しての対応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78272098"/>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目黒川集中警備対応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お花見シーズンに対しての対応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24359453"/>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目黒川集中警備対応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お花見シーズンに対しての対応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64309676"/>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目黒川集中警備対応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お花見シーズンに対しての対応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79431611"/>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目黒川集中警備対応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お花見シーズンに対しての対応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36622187"/>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目黒川集中警備対応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お花見シーズンに対しての対応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30075298"/>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ゴールデンウィークに対しての対応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09337782"/>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ゴールデンウィークに対しての対応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49328591"/>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ゴールデンウィークに対しての対応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910117"/>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ゴールデンウィークに対しての対応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17194350"/>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ゴールデンウィークに対しての対応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22601397"/>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ゴールデンウィークに対しての対応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020640"/>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ゴールデンウィークに対しての対応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4576446"/>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土日祝に対しての対応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92662491"/>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土日祝に対しての対応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43423952"/>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土日祝に対しての対応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28213244"/>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土日祝に対しての対応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35625628"/>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目黒川集中警備対応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お花見シーズンに対しての対応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40723282"/>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目黒川集中警備対応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お花見シーズンに対しての対応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77732602"/>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目黒川集中警備対応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お花見シーズンに対しての対応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04176217"/>
                  </a:ext>
                </a:extLst>
              </a:tr>
              <a:tr h="166304">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目黒川集中警備対応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お花見シーズンに対しての対応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34942773"/>
                  </a:ext>
                </a:extLst>
              </a:tr>
              <a:tr h="172701">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目黒川集中警備対応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お花見シーズンに対しての対応</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42647153"/>
                  </a:ext>
                </a:extLst>
              </a:tr>
              <a:tr h="179097">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gridSpan="3">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612" marR="5612" marT="561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96879002"/>
                  </a:ext>
                </a:extLst>
              </a:tr>
            </a:tbl>
          </a:graphicData>
        </a:graphic>
      </p:graphicFrame>
    </p:spTree>
    <p:extLst>
      <p:ext uri="{BB962C8B-B14F-4D97-AF65-F5344CB8AC3E}">
        <p14:creationId xmlns:p14="http://schemas.microsoft.com/office/powerpoint/2010/main" val="3313529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404D6E-B95D-4D40-A048-FE06F21384E7}"/>
              </a:ext>
            </a:extLst>
          </p:cNvPr>
          <p:cNvSpPr txBox="1"/>
          <p:nvPr/>
        </p:nvSpPr>
        <p:spPr>
          <a:xfrm>
            <a:off x="368951" y="1201589"/>
            <a:ext cx="11742305" cy="461665"/>
          </a:xfrm>
          <a:prstGeom prst="rect">
            <a:avLst/>
          </a:prstGeom>
          <a:noFill/>
        </p:spPr>
        <p:txBody>
          <a:bodyPr wrap="square" rtlCol="0">
            <a:spAutoFit/>
          </a:bodyPr>
          <a:lstStyle/>
          <a:p>
            <a:r>
              <a:rPr kumimoji="1" lang="ja-JP" altLang="en-US" sz="1200" b="1" u="sng" dirty="0"/>
              <a:t>◆</a:t>
            </a:r>
            <a:r>
              <a:rPr kumimoji="1" lang="en-US" altLang="ja-JP" sz="1200" b="1" u="sng" dirty="0"/>
              <a:t>2017</a:t>
            </a:r>
            <a:r>
              <a:rPr kumimoji="1" lang="ja-JP" altLang="en-US" sz="1200" b="1" u="sng" dirty="0"/>
              <a:t>年度の各事業実績と成果について</a:t>
            </a:r>
            <a:r>
              <a:rPr kumimoji="1" lang="ja-JP" altLang="en-US" sz="1200" b="1" dirty="0"/>
              <a:t>　</a:t>
            </a:r>
            <a:r>
              <a:rPr lang="en-US" altLang="ja-JP" sz="1200" b="1" dirty="0"/>
              <a:t> 【</a:t>
            </a:r>
            <a:r>
              <a:rPr lang="ja-JP" altLang="en-US" sz="1200" b="1" dirty="0"/>
              <a:t>各種水上スポーツ競技会及びイベントでの水上警備安全管理</a:t>
            </a:r>
            <a:r>
              <a:rPr lang="en-US" altLang="ja-JP" sz="1200" b="1" dirty="0"/>
              <a:t>】</a:t>
            </a:r>
            <a:r>
              <a:rPr lang="ja-JP" altLang="en-US" sz="1200" b="1" dirty="0"/>
              <a:t>（</a:t>
            </a:r>
            <a:r>
              <a:rPr lang="en-US" altLang="ja-JP" sz="1200" b="1" dirty="0"/>
              <a:t>2017</a:t>
            </a:r>
            <a:r>
              <a:rPr lang="ja-JP" altLang="en-US" sz="1200" b="1" dirty="0"/>
              <a:t>年</a:t>
            </a:r>
            <a:r>
              <a:rPr lang="en-US" altLang="ja-JP" sz="1200" b="1" dirty="0"/>
              <a:t>4</a:t>
            </a:r>
            <a:r>
              <a:rPr lang="ja-JP" altLang="en-US" sz="1200" b="1" dirty="0"/>
              <a:t>月</a:t>
            </a:r>
            <a:r>
              <a:rPr lang="en-US" altLang="ja-JP" sz="1200" b="1" dirty="0"/>
              <a:t>1</a:t>
            </a:r>
            <a:r>
              <a:rPr lang="ja-JP" altLang="en-US" sz="1200" b="1" dirty="0"/>
              <a:t>日～</a:t>
            </a:r>
            <a:r>
              <a:rPr lang="en-US" altLang="ja-JP" sz="1200" b="1" dirty="0"/>
              <a:t>2018</a:t>
            </a:r>
            <a:r>
              <a:rPr lang="ja-JP" altLang="en-US" sz="1200" b="1" dirty="0"/>
              <a:t>年</a:t>
            </a:r>
            <a:r>
              <a:rPr lang="en-US" altLang="ja-JP" sz="1200" b="1" dirty="0"/>
              <a:t>3</a:t>
            </a:r>
            <a:r>
              <a:rPr lang="ja-JP" altLang="en-US" sz="1200" b="1" dirty="0"/>
              <a:t>月）</a:t>
            </a:r>
            <a:endParaRPr lang="en-US" altLang="ja-JP" sz="1200" b="1" dirty="0"/>
          </a:p>
          <a:p>
            <a:endParaRPr kumimoji="1" lang="en-US" altLang="ja-JP" sz="1200" b="1" dirty="0"/>
          </a:p>
        </p:txBody>
      </p:sp>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263214" cy="261610"/>
          </a:xfrm>
          <a:prstGeom prst="rect">
            <a:avLst/>
          </a:prstGeom>
          <a:noFill/>
        </p:spPr>
        <p:txBody>
          <a:bodyPr wrap="none" rtlCol="0">
            <a:spAutoFit/>
          </a:bodyPr>
          <a:lstStyle/>
          <a:p>
            <a:r>
              <a:rPr kumimoji="1" lang="en-US" altLang="ja-JP" sz="1100" dirty="0"/>
              <a:t>4</a:t>
            </a:r>
            <a:endParaRPr kumimoji="1" lang="ja-JP" altLang="en-US" sz="1100" dirty="0"/>
          </a:p>
        </p:txBody>
      </p:sp>
      <p:pic>
        <p:nvPicPr>
          <p:cNvPr id="13" name="図 12">
            <a:extLst>
              <a:ext uri="{FF2B5EF4-FFF2-40B4-BE49-F238E27FC236}">
                <a16:creationId xmlns:a16="http://schemas.microsoft.com/office/drawing/2014/main" id="{4EF45450-3CFC-43D5-B3CD-2451294216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92243" y="1478588"/>
            <a:ext cx="3203122" cy="2122068"/>
          </a:xfrm>
          <a:prstGeom prst="rect">
            <a:avLst/>
          </a:prstGeom>
        </p:spPr>
      </p:pic>
      <p:pic>
        <p:nvPicPr>
          <p:cNvPr id="12" name="図 11">
            <a:extLst>
              <a:ext uri="{FF2B5EF4-FFF2-40B4-BE49-F238E27FC236}">
                <a16:creationId xmlns:a16="http://schemas.microsoft.com/office/drawing/2014/main" id="{CAB19C4B-A2A4-4DBC-8370-C9B5A760D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4" name="テキスト ボックス 13">
            <a:extLst>
              <a:ext uri="{FF2B5EF4-FFF2-40B4-BE49-F238E27FC236}">
                <a16:creationId xmlns:a16="http://schemas.microsoft.com/office/drawing/2014/main" id="{3314C324-6586-429E-A839-B5FF9BB34D09}"/>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5" name="図 14">
            <a:extLst>
              <a:ext uri="{FF2B5EF4-FFF2-40B4-BE49-F238E27FC236}">
                <a16:creationId xmlns:a16="http://schemas.microsoft.com/office/drawing/2014/main" id="{4B2AB8D4-DB97-4C56-B892-0E193F1EE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pic>
        <p:nvPicPr>
          <p:cNvPr id="5" name="図 4">
            <a:extLst>
              <a:ext uri="{FF2B5EF4-FFF2-40B4-BE49-F238E27FC236}">
                <a16:creationId xmlns:a16="http://schemas.microsoft.com/office/drawing/2014/main" id="{1B1A3384-F3FF-4E56-BAFA-9B1C56936FAE}"/>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8692242" y="3757019"/>
            <a:ext cx="3200069" cy="2398852"/>
          </a:xfrm>
          <a:prstGeom prst="rect">
            <a:avLst/>
          </a:prstGeom>
        </p:spPr>
      </p:pic>
      <p:graphicFrame>
        <p:nvGraphicFramePr>
          <p:cNvPr id="4" name="表 3">
            <a:extLst>
              <a:ext uri="{FF2B5EF4-FFF2-40B4-BE49-F238E27FC236}">
                <a16:creationId xmlns:a16="http://schemas.microsoft.com/office/drawing/2014/main" id="{D0CD6126-F69E-4868-9EFA-DCD7887B93FE}"/>
              </a:ext>
            </a:extLst>
          </p:cNvPr>
          <p:cNvGraphicFramePr>
            <a:graphicFrameLocks noGrp="1"/>
          </p:cNvGraphicFramePr>
          <p:nvPr>
            <p:extLst>
              <p:ext uri="{D42A27DB-BD31-4B8C-83A1-F6EECF244321}">
                <p14:modId xmlns:p14="http://schemas.microsoft.com/office/powerpoint/2010/main" val="2784523711"/>
              </p:ext>
            </p:extLst>
          </p:nvPr>
        </p:nvGraphicFramePr>
        <p:xfrm>
          <a:off x="368951" y="1540446"/>
          <a:ext cx="8107403" cy="4836074"/>
        </p:xfrm>
        <a:graphic>
          <a:graphicData uri="http://schemas.openxmlformats.org/drawingml/2006/table">
            <a:tbl>
              <a:tblPr/>
              <a:tblGrid>
                <a:gridCol w="231640">
                  <a:extLst>
                    <a:ext uri="{9D8B030D-6E8A-4147-A177-3AD203B41FA5}">
                      <a16:colId xmlns:a16="http://schemas.microsoft.com/office/drawing/2014/main" val="2277849466"/>
                    </a:ext>
                  </a:extLst>
                </a:gridCol>
                <a:gridCol w="620795">
                  <a:extLst>
                    <a:ext uri="{9D8B030D-6E8A-4147-A177-3AD203B41FA5}">
                      <a16:colId xmlns:a16="http://schemas.microsoft.com/office/drawing/2014/main" val="2271330051"/>
                    </a:ext>
                  </a:extLst>
                </a:gridCol>
                <a:gridCol w="1037746">
                  <a:extLst>
                    <a:ext uri="{9D8B030D-6E8A-4147-A177-3AD203B41FA5}">
                      <a16:colId xmlns:a16="http://schemas.microsoft.com/office/drawing/2014/main" val="3338183898"/>
                    </a:ext>
                  </a:extLst>
                </a:gridCol>
                <a:gridCol w="565202">
                  <a:extLst>
                    <a:ext uri="{9D8B030D-6E8A-4147-A177-3AD203B41FA5}">
                      <a16:colId xmlns:a16="http://schemas.microsoft.com/office/drawing/2014/main" val="3950859180"/>
                    </a:ext>
                  </a:extLst>
                </a:gridCol>
                <a:gridCol w="565202">
                  <a:extLst>
                    <a:ext uri="{9D8B030D-6E8A-4147-A177-3AD203B41FA5}">
                      <a16:colId xmlns:a16="http://schemas.microsoft.com/office/drawing/2014/main" val="867088333"/>
                    </a:ext>
                  </a:extLst>
                </a:gridCol>
                <a:gridCol w="565202">
                  <a:extLst>
                    <a:ext uri="{9D8B030D-6E8A-4147-A177-3AD203B41FA5}">
                      <a16:colId xmlns:a16="http://schemas.microsoft.com/office/drawing/2014/main" val="1458615262"/>
                    </a:ext>
                  </a:extLst>
                </a:gridCol>
                <a:gridCol w="565202">
                  <a:extLst>
                    <a:ext uri="{9D8B030D-6E8A-4147-A177-3AD203B41FA5}">
                      <a16:colId xmlns:a16="http://schemas.microsoft.com/office/drawing/2014/main" val="3113949032"/>
                    </a:ext>
                  </a:extLst>
                </a:gridCol>
                <a:gridCol w="565202">
                  <a:extLst>
                    <a:ext uri="{9D8B030D-6E8A-4147-A177-3AD203B41FA5}">
                      <a16:colId xmlns:a16="http://schemas.microsoft.com/office/drawing/2014/main" val="3673831416"/>
                    </a:ext>
                  </a:extLst>
                </a:gridCol>
                <a:gridCol w="565202">
                  <a:extLst>
                    <a:ext uri="{9D8B030D-6E8A-4147-A177-3AD203B41FA5}">
                      <a16:colId xmlns:a16="http://schemas.microsoft.com/office/drawing/2014/main" val="2590739306"/>
                    </a:ext>
                  </a:extLst>
                </a:gridCol>
                <a:gridCol w="565202">
                  <a:extLst>
                    <a:ext uri="{9D8B030D-6E8A-4147-A177-3AD203B41FA5}">
                      <a16:colId xmlns:a16="http://schemas.microsoft.com/office/drawing/2014/main" val="1808229736"/>
                    </a:ext>
                  </a:extLst>
                </a:gridCol>
                <a:gridCol w="565202">
                  <a:extLst>
                    <a:ext uri="{9D8B030D-6E8A-4147-A177-3AD203B41FA5}">
                      <a16:colId xmlns:a16="http://schemas.microsoft.com/office/drawing/2014/main" val="1397650130"/>
                    </a:ext>
                  </a:extLst>
                </a:gridCol>
                <a:gridCol w="565202">
                  <a:extLst>
                    <a:ext uri="{9D8B030D-6E8A-4147-A177-3AD203B41FA5}">
                      <a16:colId xmlns:a16="http://schemas.microsoft.com/office/drawing/2014/main" val="693503073"/>
                    </a:ext>
                  </a:extLst>
                </a:gridCol>
                <a:gridCol w="565202">
                  <a:extLst>
                    <a:ext uri="{9D8B030D-6E8A-4147-A177-3AD203B41FA5}">
                      <a16:colId xmlns:a16="http://schemas.microsoft.com/office/drawing/2014/main" val="1479914389"/>
                    </a:ext>
                  </a:extLst>
                </a:gridCol>
                <a:gridCol w="565202">
                  <a:extLst>
                    <a:ext uri="{9D8B030D-6E8A-4147-A177-3AD203B41FA5}">
                      <a16:colId xmlns:a16="http://schemas.microsoft.com/office/drawing/2014/main" val="577096881"/>
                    </a:ext>
                  </a:extLst>
                </a:gridCol>
              </a:tblGrid>
              <a:tr h="260214">
                <a:tc gridSpan="14">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年度　ウォーターパトロール</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BC2E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56977618"/>
                  </a:ext>
                </a:extLst>
              </a:tr>
              <a:tr h="178247">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02636610"/>
                  </a:ext>
                </a:extLst>
              </a:tr>
              <a:tr h="182150">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実施日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4">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大会名</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場所</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主催</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02903663"/>
                  </a:ext>
                </a:extLst>
              </a:tr>
              <a:tr h="162633">
                <a:tc row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茨城ボートフェア　さわらマリンフェスタ</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水の郷さわら </a:t>
                      </a:r>
                      <a:b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千葉県香取市佐原イ</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4051-3</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gridSpan="5">
                  <a:txBody>
                    <a:bodyPr/>
                    <a:lstStyle/>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一般社団法人日本マリン事業協会　茨城地区部会</a:t>
                      </a: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茨城ボートフェア実行委員会</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2754944904"/>
                  </a:ext>
                </a:extLst>
              </a:tr>
              <a:tr h="169139">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65819797"/>
                  </a:ext>
                </a:extLst>
              </a:tr>
              <a:tr h="162633">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早慶レガッタ</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隅田川（新大橋上流</a:t>
                      </a:r>
                      <a:r>
                        <a:rPr lang="en-US" altLang="zh-TW" sz="8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桜橋）</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早慶対校競漕大会運営委員会</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71332335"/>
                  </a:ext>
                </a:extLst>
              </a:tr>
              <a:tr h="169139">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THE DUAL DRAG in EDOGAWA ROUND-14</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マリーン　江戸川ゲレンデ</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THE DUAL DRAG in EDOGAWA </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実行委員会</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85190294"/>
                  </a:ext>
                </a:extLst>
              </a:tr>
              <a:tr h="169139">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35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回全日本級別サーフィン選手権大会</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千葉県いすみ市　太東海岸</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NSA</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13680585"/>
                  </a:ext>
                </a:extLst>
              </a:tr>
              <a:tr h="169139">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世界トライアスロンシリーズ横浜大会</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山下公園トライアスロン特設会場</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世界トライアスロンシリーズ横浜大会組織委員会</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4316259"/>
                  </a:ext>
                </a:extLst>
              </a:tr>
              <a:tr h="169139">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海保巡視艇視察</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東京湾</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海上保安庁</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72929347"/>
                  </a:ext>
                </a:extLst>
              </a:tr>
              <a:tr h="169139">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隅田川安全航行パレード</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隅田川</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隅田川安全航行協議会</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30065010"/>
                  </a:ext>
                </a:extLst>
              </a:tr>
              <a:tr h="169139">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江戸川・水フェスタｉｎいちかわ</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市川緊急用船着場</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「江戸川・水フェスタｉｎいちかわ」実行委員会</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8858188"/>
                  </a:ext>
                </a:extLst>
              </a:tr>
              <a:tr h="169139">
                <a:tc row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ロングボード第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戦</a:t>
                      </a:r>
                      <a:b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GATES PRO CHIKURA</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千葉県南房総市千倉海岸</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gridSpan="5">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2842962578"/>
                  </a:ext>
                </a:extLst>
              </a:tr>
              <a:tr h="169139">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28</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420041752"/>
                  </a:ext>
                </a:extLst>
              </a:tr>
              <a:tr h="169139">
                <a:tc rowSpan="4">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4">
                  <a:txBody>
                    <a:bodyPr/>
                    <a:lstStyle/>
                    <a:p>
                      <a:pPr algn="ctr" fontAlgn="ct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RED BULL AIR RACE CHIBA 2017 　　　　　　　　　　　　　　　</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レッドブル・エアレース千葉</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2017</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gridSpan="3">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レースエリア：千葉県立幕張海浜公園</a:t>
                      </a:r>
                      <a:b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千葉県千葉市美浜区ひび野</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2-116</a:t>
                      </a:r>
                      <a:b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レースエアポート：浦安市総合公園</a:t>
                      </a:r>
                      <a:b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千葉県浦安市明海</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7-2</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rowSpan="4" hMerge="1">
                  <a:txBody>
                    <a:bodyPr/>
                    <a:lstStyle/>
                    <a:p>
                      <a:endParaRPr kumimoji="1" lang="ja-JP" altLang="en-US"/>
                    </a:p>
                  </a:txBody>
                  <a:tcPr/>
                </a:tc>
                <a:tc rowSpan="4" gridSpan="5">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レッドブル・エアレース・ジャパン実行委員会</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extLst>
                  <a:ext uri="{0D108BD9-81ED-4DB2-BD59-A6C34878D82A}">
                    <a16:rowId xmlns:a16="http://schemas.microsoft.com/office/drawing/2014/main" val="1451026191"/>
                  </a:ext>
                </a:extLst>
              </a:tr>
              <a:tr h="169139">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4055390139"/>
                  </a:ext>
                </a:extLst>
              </a:tr>
              <a:tr h="169139">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056675657"/>
                  </a:ext>
                </a:extLst>
              </a:tr>
              <a:tr h="169139">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811396900"/>
                  </a:ext>
                </a:extLst>
              </a:tr>
              <a:tr h="169139">
                <a:tc row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ロングボード第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戦</a:t>
                      </a:r>
                      <a:b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昭和エンジニアリング </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presents </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太東ロングボードプロ</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千葉県いすみ市太東ビーチ</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gridSpan="5">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3655769543"/>
                  </a:ext>
                </a:extLst>
              </a:tr>
              <a:tr h="169139">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695318482"/>
                  </a:ext>
                </a:extLst>
              </a:tr>
              <a:tr h="169139">
                <a:tc rowSpan="3">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4">
                  <a:txBody>
                    <a:bodyPr/>
                    <a:lstStyle/>
                    <a:p>
                      <a:pPr algn="ct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JOC</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ジュニアオリンピックカップ大会</a:t>
                      </a:r>
                      <a:b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回ジュニアオープンサーフィン選手権大会（</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2017</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木挽</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BLUE Presents</a:t>
                      </a:r>
                      <a:b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回マスターズオープンサーフィン選手権大会（</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2017</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宮崎県宮崎市 木崎浜海岸</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gridSpan="5">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(NSA)</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extLst>
                  <a:ext uri="{0D108BD9-81ED-4DB2-BD59-A6C34878D82A}">
                    <a16:rowId xmlns:a16="http://schemas.microsoft.com/office/drawing/2014/main" val="271367897"/>
                  </a:ext>
                </a:extLst>
              </a:tr>
              <a:tr h="169139">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60893369"/>
                  </a:ext>
                </a:extLst>
              </a:tr>
              <a:tr h="169139">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18</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527690876"/>
                  </a:ext>
                </a:extLst>
              </a:tr>
              <a:tr h="169139">
                <a:tc rowSpan="3">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ショートボード第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戦</a:t>
                      </a:r>
                      <a:b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伊豆下田</a:t>
                      </a: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CHAMPION PRO</a:t>
                      </a:r>
                      <a:b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Presented by LesPros entertainment</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gridSpan="3">
                  <a:txBody>
                    <a:bodyPr/>
                    <a:lstStyle/>
                    <a:p>
                      <a:pPr algn="ctr" fontAlgn="ctr"/>
                      <a:r>
                        <a:rPr lang="zh-CN"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静岡県白浜海岸</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gridSpan="5">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extLst>
                  <a:ext uri="{0D108BD9-81ED-4DB2-BD59-A6C34878D82A}">
                    <a16:rowId xmlns:a16="http://schemas.microsoft.com/office/drawing/2014/main" val="2934925151"/>
                  </a:ext>
                </a:extLst>
              </a:tr>
              <a:tr h="169139">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4057048962"/>
                  </a:ext>
                </a:extLst>
              </a:tr>
              <a:tr h="169139">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979029628"/>
                  </a:ext>
                </a:extLst>
              </a:tr>
              <a:tr h="169139">
                <a:tc row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46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 春季全日本学生サーフィン選手権大会</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千葉県南房総市千倉海岸</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gridSpan="5">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一般社団法人日本学生サーフィン連盟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(NSSA)</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2331410987"/>
                  </a:ext>
                </a:extLst>
              </a:tr>
              <a:tr h="169139">
                <a:tc vMerge="1">
                  <a:txBody>
                    <a:bodyPr/>
                    <a:lstStyle/>
                    <a:p>
                      <a:endParaRPr kumimoji="1" lang="ja-JP" altLang="en-US"/>
                    </a:p>
                  </a:txBody>
                  <a:tcPr/>
                </a:tc>
                <a:tc>
                  <a:txBody>
                    <a:bodyPr/>
                    <a:lstStyle/>
                    <a:p>
                      <a:pPr algn="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5853" marR="5853" marT="585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375118474"/>
                  </a:ext>
                </a:extLst>
              </a:tr>
            </a:tbl>
          </a:graphicData>
        </a:graphic>
      </p:graphicFrame>
    </p:spTree>
    <p:extLst>
      <p:ext uri="{BB962C8B-B14F-4D97-AF65-F5344CB8AC3E}">
        <p14:creationId xmlns:p14="http://schemas.microsoft.com/office/powerpoint/2010/main" val="291066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263214" cy="261610"/>
          </a:xfrm>
          <a:prstGeom prst="rect">
            <a:avLst/>
          </a:prstGeom>
          <a:noFill/>
        </p:spPr>
        <p:txBody>
          <a:bodyPr wrap="none" rtlCol="0">
            <a:spAutoFit/>
          </a:bodyPr>
          <a:lstStyle/>
          <a:p>
            <a:r>
              <a:rPr kumimoji="1" lang="en-US" altLang="ja-JP" sz="1100" dirty="0"/>
              <a:t>5</a:t>
            </a:r>
            <a:endParaRPr kumimoji="1" lang="ja-JP" altLang="en-US" sz="1100" dirty="0"/>
          </a:p>
        </p:txBody>
      </p:sp>
      <p:pic>
        <p:nvPicPr>
          <p:cNvPr id="9" name="図 8">
            <a:extLst>
              <a:ext uri="{FF2B5EF4-FFF2-40B4-BE49-F238E27FC236}">
                <a16:creationId xmlns:a16="http://schemas.microsoft.com/office/drawing/2014/main" id="{98A67F8B-8342-4E53-AC2E-C96EBCDF1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2" name="テキスト ボックス 11">
            <a:extLst>
              <a:ext uri="{FF2B5EF4-FFF2-40B4-BE49-F238E27FC236}">
                <a16:creationId xmlns:a16="http://schemas.microsoft.com/office/drawing/2014/main" id="{937E4CCE-BBE5-4E23-BB74-4EF9DD0A4B75}"/>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3" name="図 12">
            <a:extLst>
              <a:ext uri="{FF2B5EF4-FFF2-40B4-BE49-F238E27FC236}">
                <a16:creationId xmlns:a16="http://schemas.microsoft.com/office/drawing/2014/main" id="{6B527A9C-24EF-4B1C-9DAA-D6BC94B41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14" name="テキスト ボックス 13">
            <a:extLst>
              <a:ext uri="{FF2B5EF4-FFF2-40B4-BE49-F238E27FC236}">
                <a16:creationId xmlns:a16="http://schemas.microsoft.com/office/drawing/2014/main" id="{01CDFA33-F72F-43D8-800D-FA0DBD8C35A9}"/>
              </a:ext>
            </a:extLst>
          </p:cNvPr>
          <p:cNvSpPr txBox="1"/>
          <p:nvPr/>
        </p:nvSpPr>
        <p:spPr>
          <a:xfrm>
            <a:off x="368951" y="1201589"/>
            <a:ext cx="11742305" cy="276999"/>
          </a:xfrm>
          <a:prstGeom prst="rect">
            <a:avLst/>
          </a:prstGeom>
          <a:noFill/>
        </p:spPr>
        <p:txBody>
          <a:bodyPr wrap="square" rtlCol="0">
            <a:spAutoFit/>
          </a:bodyPr>
          <a:lstStyle/>
          <a:p>
            <a:r>
              <a:rPr kumimoji="1" lang="ja-JP" altLang="en-US" sz="1200" b="1" u="sng" dirty="0"/>
              <a:t>◆</a:t>
            </a:r>
            <a:r>
              <a:rPr kumimoji="1" lang="en-US" altLang="ja-JP" sz="1200" b="1" u="sng" dirty="0"/>
              <a:t>2017</a:t>
            </a:r>
            <a:r>
              <a:rPr kumimoji="1" lang="ja-JP" altLang="en-US" sz="1200" b="1" u="sng" dirty="0"/>
              <a:t>年度の各事業実績と成果について</a:t>
            </a:r>
            <a:r>
              <a:rPr kumimoji="1" lang="ja-JP" altLang="en-US" sz="1200" b="1" dirty="0"/>
              <a:t>　</a:t>
            </a:r>
            <a:r>
              <a:rPr lang="en-US" altLang="ja-JP" sz="1200" b="1" dirty="0"/>
              <a:t> 【</a:t>
            </a:r>
            <a:r>
              <a:rPr lang="ja-JP" altLang="en-US" sz="1200" b="1" dirty="0"/>
              <a:t>各種水上スポーツ競技会及びイベントでの水上警備安全管理</a:t>
            </a:r>
            <a:r>
              <a:rPr lang="en-US" altLang="ja-JP" sz="1200" b="1" dirty="0"/>
              <a:t>】</a:t>
            </a:r>
            <a:r>
              <a:rPr lang="ja-JP" altLang="en-US" sz="1200" b="1" dirty="0"/>
              <a:t>（</a:t>
            </a:r>
            <a:r>
              <a:rPr lang="en-US" altLang="ja-JP" sz="1200" b="1" dirty="0"/>
              <a:t>2017</a:t>
            </a:r>
            <a:r>
              <a:rPr lang="ja-JP" altLang="en-US" sz="1200" b="1" dirty="0"/>
              <a:t>年</a:t>
            </a:r>
            <a:r>
              <a:rPr lang="en-US" altLang="ja-JP" sz="1200" b="1" dirty="0"/>
              <a:t>4</a:t>
            </a:r>
            <a:r>
              <a:rPr lang="ja-JP" altLang="en-US" sz="1200" b="1" dirty="0"/>
              <a:t>月</a:t>
            </a:r>
            <a:r>
              <a:rPr lang="en-US" altLang="ja-JP" sz="1200" b="1" dirty="0"/>
              <a:t>1</a:t>
            </a:r>
            <a:r>
              <a:rPr lang="ja-JP" altLang="en-US" sz="1200" b="1" dirty="0"/>
              <a:t>日～</a:t>
            </a:r>
            <a:r>
              <a:rPr lang="en-US" altLang="ja-JP" sz="1200" b="1" dirty="0"/>
              <a:t>2018</a:t>
            </a:r>
            <a:r>
              <a:rPr lang="ja-JP" altLang="en-US" sz="1200" b="1" dirty="0"/>
              <a:t>年</a:t>
            </a:r>
            <a:r>
              <a:rPr lang="en-US" altLang="ja-JP" sz="1200" b="1" dirty="0"/>
              <a:t>3</a:t>
            </a:r>
            <a:r>
              <a:rPr lang="ja-JP" altLang="en-US" sz="1200" b="1" dirty="0"/>
              <a:t>月）</a:t>
            </a:r>
            <a:endParaRPr lang="en-US" altLang="ja-JP" sz="1200" b="1" dirty="0"/>
          </a:p>
        </p:txBody>
      </p:sp>
      <p:pic>
        <p:nvPicPr>
          <p:cNvPr id="5" name="図 4">
            <a:extLst>
              <a:ext uri="{FF2B5EF4-FFF2-40B4-BE49-F238E27FC236}">
                <a16:creationId xmlns:a16="http://schemas.microsoft.com/office/drawing/2014/main" id="{25D6F920-A785-4DCD-B9C6-686BA362A08C}"/>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644420" y="1478588"/>
            <a:ext cx="3243943" cy="2419441"/>
          </a:xfrm>
          <a:prstGeom prst="rect">
            <a:avLst/>
          </a:prstGeom>
        </p:spPr>
      </p:pic>
      <p:pic>
        <p:nvPicPr>
          <p:cNvPr id="16" name="図 15">
            <a:extLst>
              <a:ext uri="{FF2B5EF4-FFF2-40B4-BE49-F238E27FC236}">
                <a16:creationId xmlns:a16="http://schemas.microsoft.com/office/drawing/2014/main" id="{43003FBF-EDF0-4803-BE1E-53C125AF4F1A}"/>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8644420" y="3996531"/>
            <a:ext cx="3317422" cy="1866050"/>
          </a:xfrm>
          <a:prstGeom prst="rect">
            <a:avLst/>
          </a:prstGeom>
        </p:spPr>
      </p:pic>
      <p:graphicFrame>
        <p:nvGraphicFramePr>
          <p:cNvPr id="6" name="表 5">
            <a:extLst>
              <a:ext uri="{FF2B5EF4-FFF2-40B4-BE49-F238E27FC236}">
                <a16:creationId xmlns:a16="http://schemas.microsoft.com/office/drawing/2014/main" id="{B06AD633-0D29-4768-A944-F26A9F1AD27A}"/>
              </a:ext>
            </a:extLst>
          </p:cNvPr>
          <p:cNvGraphicFramePr>
            <a:graphicFrameLocks noGrp="1"/>
          </p:cNvGraphicFramePr>
          <p:nvPr>
            <p:extLst>
              <p:ext uri="{D42A27DB-BD31-4B8C-83A1-F6EECF244321}">
                <p14:modId xmlns:p14="http://schemas.microsoft.com/office/powerpoint/2010/main" val="1446042447"/>
              </p:ext>
            </p:extLst>
          </p:nvPr>
        </p:nvGraphicFramePr>
        <p:xfrm>
          <a:off x="368951" y="1551388"/>
          <a:ext cx="8119595" cy="4792768"/>
        </p:xfrm>
        <a:graphic>
          <a:graphicData uri="http://schemas.openxmlformats.org/drawingml/2006/table">
            <a:tbl>
              <a:tblPr/>
              <a:tblGrid>
                <a:gridCol w="335011">
                  <a:extLst>
                    <a:ext uri="{9D8B030D-6E8A-4147-A177-3AD203B41FA5}">
                      <a16:colId xmlns:a16="http://schemas.microsoft.com/office/drawing/2014/main" val="3738488012"/>
                    </a:ext>
                  </a:extLst>
                </a:gridCol>
                <a:gridCol w="881607">
                  <a:extLst>
                    <a:ext uri="{9D8B030D-6E8A-4147-A177-3AD203B41FA5}">
                      <a16:colId xmlns:a16="http://schemas.microsoft.com/office/drawing/2014/main" val="111085257"/>
                    </a:ext>
                  </a:extLst>
                </a:gridCol>
                <a:gridCol w="2600739">
                  <a:extLst>
                    <a:ext uri="{9D8B030D-6E8A-4147-A177-3AD203B41FA5}">
                      <a16:colId xmlns:a16="http://schemas.microsoft.com/office/drawing/2014/main" val="1724462511"/>
                    </a:ext>
                  </a:extLst>
                </a:gridCol>
                <a:gridCol w="1613340">
                  <a:extLst>
                    <a:ext uri="{9D8B030D-6E8A-4147-A177-3AD203B41FA5}">
                      <a16:colId xmlns:a16="http://schemas.microsoft.com/office/drawing/2014/main" val="3454011905"/>
                    </a:ext>
                  </a:extLst>
                </a:gridCol>
                <a:gridCol w="2688898">
                  <a:extLst>
                    <a:ext uri="{9D8B030D-6E8A-4147-A177-3AD203B41FA5}">
                      <a16:colId xmlns:a16="http://schemas.microsoft.com/office/drawing/2014/main" val="4007755496"/>
                    </a:ext>
                  </a:extLst>
                </a:gridCol>
              </a:tblGrid>
              <a:tr h="149774">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シーバードディ</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千葉県市川市</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シーバード江戸川</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205175"/>
                  </a:ext>
                </a:extLst>
              </a:tr>
              <a:tr h="149774">
                <a:tc rowSpan="8">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MURASAKI SHONAN OPEN</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zh-TW"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神奈川県 鵠沼海岸</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ワールド・サーフ・リーグ</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(WSL)</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146149"/>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2356797"/>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07005821"/>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13</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764916244"/>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99022675"/>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86997995"/>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739491301"/>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050639071"/>
                  </a:ext>
                </a:extLst>
              </a:tr>
              <a:tr h="149774">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13</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千葉県警 協定締結調印式</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千葉県木更津市</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千葉県警察</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152731"/>
                  </a:ext>
                </a:extLst>
              </a:tr>
              <a:tr h="149774">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安全航行啓発活動キャンペーン</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江戸川</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江戸川水上スポーツ協会</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893277"/>
                  </a:ext>
                </a:extLst>
              </a:tr>
              <a:tr h="149774">
                <a:tc rowSpan="4">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ショートボード第</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戦</a:t>
                      </a:r>
                      <a:b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夢屋サーフィンゲームス 田原オープン</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TW"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愛知県田原市伊良湖</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645245"/>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66459090"/>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76500184"/>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95451016"/>
                  </a:ext>
                </a:extLst>
              </a:tr>
              <a:tr h="149774">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江戸川花火大会</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江戸川河川敷</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江戸川区花火大会実行委員会</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772604"/>
                  </a:ext>
                </a:extLst>
              </a:tr>
              <a:tr h="149774">
                <a:tc rowSpan="7">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ピカチュウだけじゃない ピカチュウ大量発生チュウ！</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横浜みなとみらい</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株式会社ポケモン</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881733"/>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81274581"/>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10505290"/>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06721996"/>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13</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14200079"/>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67010028"/>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1089068"/>
                  </a:ext>
                </a:extLst>
              </a:tr>
              <a:tr h="149774">
                <a:tc rowSpan="3">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ショートボード第</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戦</a:t>
                      </a:r>
                      <a:b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ALL JAPAN PRO </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新島</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東京都新島村羽伏浦海岸</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167026"/>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19</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137467539"/>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84137214"/>
                  </a:ext>
                </a:extLst>
              </a:tr>
              <a:tr h="149774">
                <a:tc rowSpan="6">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52</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回全日本サーフィン選手権大会（</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静岡県磐田市豊浜海岸</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一般社団法人日本サーフィン連盟</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(NSA)</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47739"/>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23</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07572815"/>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922244721"/>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13970708"/>
                  </a:ext>
                </a:extLst>
              </a:tr>
              <a:tr h="149774">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45401949"/>
                  </a:ext>
                </a:extLst>
              </a:tr>
              <a:tr h="149774">
                <a:tc vMerge="1">
                  <a:txBody>
                    <a:bodyPr/>
                    <a:lstStyle/>
                    <a:p>
                      <a:endParaRPr kumimoji="1" lang="ja-JP" altLang="en-US"/>
                    </a:p>
                  </a:txBody>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5230" marR="5230" marT="523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82540085"/>
                  </a:ext>
                </a:extLst>
              </a:tr>
            </a:tbl>
          </a:graphicData>
        </a:graphic>
      </p:graphicFrame>
    </p:spTree>
    <p:extLst>
      <p:ext uri="{BB962C8B-B14F-4D97-AF65-F5344CB8AC3E}">
        <p14:creationId xmlns:p14="http://schemas.microsoft.com/office/powerpoint/2010/main" val="367306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263214" cy="261610"/>
          </a:xfrm>
          <a:prstGeom prst="rect">
            <a:avLst/>
          </a:prstGeom>
          <a:noFill/>
        </p:spPr>
        <p:txBody>
          <a:bodyPr wrap="none" rtlCol="0">
            <a:spAutoFit/>
          </a:bodyPr>
          <a:lstStyle/>
          <a:p>
            <a:r>
              <a:rPr kumimoji="1" lang="en-US" altLang="ja-JP" sz="1100" dirty="0"/>
              <a:t>6</a:t>
            </a:r>
            <a:endParaRPr kumimoji="1" lang="ja-JP" altLang="en-US" sz="1100" dirty="0"/>
          </a:p>
        </p:txBody>
      </p:sp>
      <p:pic>
        <p:nvPicPr>
          <p:cNvPr id="9" name="図 8">
            <a:extLst>
              <a:ext uri="{FF2B5EF4-FFF2-40B4-BE49-F238E27FC236}">
                <a16:creationId xmlns:a16="http://schemas.microsoft.com/office/drawing/2014/main" id="{D7CEB6F9-03A2-4BF9-B469-C59964389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2" name="テキスト ボックス 11">
            <a:extLst>
              <a:ext uri="{FF2B5EF4-FFF2-40B4-BE49-F238E27FC236}">
                <a16:creationId xmlns:a16="http://schemas.microsoft.com/office/drawing/2014/main" id="{60F941B0-DFB6-4175-8A5C-667B49A5FD42}"/>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3" name="図 12">
            <a:extLst>
              <a:ext uri="{FF2B5EF4-FFF2-40B4-BE49-F238E27FC236}">
                <a16:creationId xmlns:a16="http://schemas.microsoft.com/office/drawing/2014/main" id="{57BEDD60-2921-4BCE-B0C3-3EC3BC596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14" name="テキスト ボックス 13">
            <a:extLst>
              <a:ext uri="{FF2B5EF4-FFF2-40B4-BE49-F238E27FC236}">
                <a16:creationId xmlns:a16="http://schemas.microsoft.com/office/drawing/2014/main" id="{19B998A7-0AFB-48E0-8A76-8D5A2D152F4C}"/>
              </a:ext>
            </a:extLst>
          </p:cNvPr>
          <p:cNvSpPr txBox="1"/>
          <p:nvPr/>
        </p:nvSpPr>
        <p:spPr>
          <a:xfrm>
            <a:off x="368951" y="1201589"/>
            <a:ext cx="11742305" cy="276999"/>
          </a:xfrm>
          <a:prstGeom prst="rect">
            <a:avLst/>
          </a:prstGeom>
          <a:noFill/>
        </p:spPr>
        <p:txBody>
          <a:bodyPr wrap="square" rtlCol="0">
            <a:spAutoFit/>
          </a:bodyPr>
          <a:lstStyle/>
          <a:p>
            <a:r>
              <a:rPr kumimoji="1" lang="ja-JP" altLang="en-US" sz="1200" b="1" u="sng" dirty="0"/>
              <a:t>◆</a:t>
            </a:r>
            <a:r>
              <a:rPr kumimoji="1" lang="en-US" altLang="ja-JP" sz="1200" b="1" u="sng" dirty="0"/>
              <a:t>2017</a:t>
            </a:r>
            <a:r>
              <a:rPr kumimoji="1" lang="ja-JP" altLang="en-US" sz="1200" b="1" u="sng" dirty="0"/>
              <a:t>年度の各事業実績と成果について</a:t>
            </a:r>
            <a:r>
              <a:rPr kumimoji="1" lang="ja-JP" altLang="en-US" sz="1200" b="1" dirty="0"/>
              <a:t>　</a:t>
            </a:r>
            <a:r>
              <a:rPr lang="en-US" altLang="ja-JP" sz="1200" b="1" dirty="0"/>
              <a:t> 【</a:t>
            </a:r>
            <a:r>
              <a:rPr lang="ja-JP" altLang="en-US" sz="1200" b="1" dirty="0"/>
              <a:t>各種水上スポーツ競技会及びイベントでの水上警備安全管理</a:t>
            </a:r>
            <a:r>
              <a:rPr lang="en-US" altLang="ja-JP" sz="1200" b="1" dirty="0"/>
              <a:t>】</a:t>
            </a:r>
            <a:r>
              <a:rPr lang="ja-JP" altLang="en-US" sz="1200" b="1" dirty="0"/>
              <a:t>（</a:t>
            </a:r>
            <a:r>
              <a:rPr lang="en-US" altLang="ja-JP" sz="1200" b="1" dirty="0"/>
              <a:t>2017</a:t>
            </a:r>
            <a:r>
              <a:rPr lang="ja-JP" altLang="en-US" sz="1200" b="1" dirty="0"/>
              <a:t>年</a:t>
            </a:r>
            <a:r>
              <a:rPr lang="en-US" altLang="ja-JP" sz="1200" b="1" dirty="0"/>
              <a:t>4</a:t>
            </a:r>
            <a:r>
              <a:rPr lang="ja-JP" altLang="en-US" sz="1200" b="1" dirty="0"/>
              <a:t>月</a:t>
            </a:r>
            <a:r>
              <a:rPr lang="en-US" altLang="ja-JP" sz="1200" b="1" dirty="0"/>
              <a:t>1</a:t>
            </a:r>
            <a:r>
              <a:rPr lang="ja-JP" altLang="en-US" sz="1200" b="1" dirty="0"/>
              <a:t>日～</a:t>
            </a:r>
            <a:r>
              <a:rPr lang="en-US" altLang="ja-JP" sz="1200" b="1" dirty="0"/>
              <a:t>2018</a:t>
            </a:r>
            <a:r>
              <a:rPr lang="ja-JP" altLang="en-US" sz="1200" b="1" dirty="0"/>
              <a:t>年</a:t>
            </a:r>
            <a:r>
              <a:rPr lang="en-US" altLang="ja-JP" sz="1200" b="1" dirty="0"/>
              <a:t>3</a:t>
            </a:r>
            <a:r>
              <a:rPr lang="ja-JP" altLang="en-US" sz="1200" b="1" dirty="0"/>
              <a:t>月）</a:t>
            </a:r>
            <a:endParaRPr lang="en-US" altLang="ja-JP" sz="1200" b="1" dirty="0"/>
          </a:p>
        </p:txBody>
      </p:sp>
      <p:pic>
        <p:nvPicPr>
          <p:cNvPr id="5" name="図 4">
            <a:extLst>
              <a:ext uri="{FF2B5EF4-FFF2-40B4-BE49-F238E27FC236}">
                <a16:creationId xmlns:a16="http://schemas.microsoft.com/office/drawing/2014/main" id="{AEDADC95-D275-4DD6-B927-D8648F3BA389}"/>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690358" y="1478588"/>
            <a:ext cx="3293766" cy="2470325"/>
          </a:xfrm>
          <a:prstGeom prst="rect">
            <a:avLst/>
          </a:prstGeom>
        </p:spPr>
      </p:pic>
      <p:pic>
        <p:nvPicPr>
          <p:cNvPr id="16" name="図 15">
            <a:extLst>
              <a:ext uri="{FF2B5EF4-FFF2-40B4-BE49-F238E27FC236}">
                <a16:creationId xmlns:a16="http://schemas.microsoft.com/office/drawing/2014/main" id="{ED367A02-919A-4032-8D64-93524980A076}"/>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8690358" y="4149784"/>
            <a:ext cx="3295704" cy="2471778"/>
          </a:xfrm>
          <a:prstGeom prst="rect">
            <a:avLst/>
          </a:prstGeom>
        </p:spPr>
      </p:pic>
      <p:graphicFrame>
        <p:nvGraphicFramePr>
          <p:cNvPr id="4" name="表 3">
            <a:extLst>
              <a:ext uri="{FF2B5EF4-FFF2-40B4-BE49-F238E27FC236}">
                <a16:creationId xmlns:a16="http://schemas.microsoft.com/office/drawing/2014/main" id="{8A493954-31C4-4AB6-82E4-4822C9602E2D}"/>
              </a:ext>
            </a:extLst>
          </p:cNvPr>
          <p:cNvGraphicFramePr>
            <a:graphicFrameLocks noGrp="1"/>
          </p:cNvGraphicFramePr>
          <p:nvPr>
            <p:extLst>
              <p:ext uri="{D42A27DB-BD31-4B8C-83A1-F6EECF244321}">
                <p14:modId xmlns:p14="http://schemas.microsoft.com/office/powerpoint/2010/main" val="948366608"/>
              </p:ext>
            </p:extLst>
          </p:nvPr>
        </p:nvGraphicFramePr>
        <p:xfrm>
          <a:off x="368951" y="1478588"/>
          <a:ext cx="8194276" cy="4865571"/>
        </p:xfrm>
        <a:graphic>
          <a:graphicData uri="http://schemas.openxmlformats.org/drawingml/2006/table">
            <a:tbl>
              <a:tblPr/>
              <a:tblGrid>
                <a:gridCol w="338092">
                  <a:extLst>
                    <a:ext uri="{9D8B030D-6E8A-4147-A177-3AD203B41FA5}">
                      <a16:colId xmlns:a16="http://schemas.microsoft.com/office/drawing/2014/main" val="1374426819"/>
                    </a:ext>
                  </a:extLst>
                </a:gridCol>
                <a:gridCol w="889716">
                  <a:extLst>
                    <a:ext uri="{9D8B030D-6E8A-4147-A177-3AD203B41FA5}">
                      <a16:colId xmlns:a16="http://schemas.microsoft.com/office/drawing/2014/main" val="3841791293"/>
                    </a:ext>
                  </a:extLst>
                </a:gridCol>
                <a:gridCol w="2624660">
                  <a:extLst>
                    <a:ext uri="{9D8B030D-6E8A-4147-A177-3AD203B41FA5}">
                      <a16:colId xmlns:a16="http://schemas.microsoft.com/office/drawing/2014/main" val="1270858783"/>
                    </a:ext>
                  </a:extLst>
                </a:gridCol>
                <a:gridCol w="1628178">
                  <a:extLst>
                    <a:ext uri="{9D8B030D-6E8A-4147-A177-3AD203B41FA5}">
                      <a16:colId xmlns:a16="http://schemas.microsoft.com/office/drawing/2014/main" val="3645994076"/>
                    </a:ext>
                  </a:extLst>
                </a:gridCol>
                <a:gridCol w="2713630">
                  <a:extLst>
                    <a:ext uri="{9D8B030D-6E8A-4147-A177-3AD203B41FA5}">
                      <a16:colId xmlns:a16="http://schemas.microsoft.com/office/drawing/2014/main" val="4048372933"/>
                    </a:ext>
                  </a:extLst>
                </a:gridCol>
              </a:tblGrid>
              <a:tr h="158240">
                <a:tc rowSpan="3">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APB×JPBA『URBAN RESEARCH TAHARA PRO』</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愛知県田原市伊良湖</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日本プロボディボード連盟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(JPBA)</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126823"/>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201865004"/>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24643624"/>
                  </a:ext>
                </a:extLst>
              </a:tr>
              <a:tr h="276611">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SUPER HEAT Champion Ship 2017 MALIBU PRO CHIBA</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千葉県　勝浦</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728855"/>
                  </a:ext>
                </a:extLst>
              </a:tr>
              <a:tr h="158240">
                <a:tc row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ロングボード第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戦</a:t>
                      </a:r>
                      <a:b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Tickety ALL JAPAN PRO </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鵠沼</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神奈川県 鵠沼海岸</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443670"/>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77730943"/>
                  </a:ext>
                </a:extLst>
              </a:tr>
              <a:tr h="158240">
                <a:tc rowSpan="4">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ショートボード第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戦</a:t>
                      </a:r>
                      <a:b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サーフアイランド種子島プロ</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鹿児島県種子島竹崎海岸</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228143"/>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191284231"/>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96890007"/>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73652210"/>
                  </a:ext>
                </a:extLst>
              </a:tr>
              <a:tr h="158240">
                <a:tc rowSpan="10">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VISSLA ISA World Junior Surfing Championship 　　　　　　　(WJSC) 2017</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宮崎県日向市　小倉ヶ浜</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(NSA)</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11255"/>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776042478"/>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5609551"/>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37480638"/>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88002466"/>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27642066"/>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28</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17746363"/>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35376348"/>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35058469"/>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60404529"/>
                  </a:ext>
                </a:extLst>
              </a:tr>
              <a:tr h="158240">
                <a:tc row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ロングボード第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戦</a:t>
                      </a:r>
                      <a:b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クリオマンション 茅ヶ崎ロングボードプロ</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神奈川県茅ケ崎市パーク</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606469"/>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57390918"/>
                  </a:ext>
                </a:extLst>
              </a:tr>
              <a:tr h="158240">
                <a:tc rowSpan="4">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ショートボード第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戦</a:t>
                      </a:r>
                      <a:b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I.S.U</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茨城サーフィンクラシック さわかみ杯</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茨城県大洗町大洗海岸</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632276"/>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30438987"/>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916890254"/>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58400079"/>
                  </a:ext>
                </a:extLst>
              </a:tr>
              <a:tr h="158240">
                <a:tc rowSpan="4">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ショートボード第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戦</a:t>
                      </a:r>
                      <a:b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CHIBA ICHINOMIYA PRO</a:t>
                      </a:r>
                      <a:b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supported by </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湾岸画廊</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千葉県長生郡一宮町釣ヶ崎海岸　　　（志田下）</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2315809"/>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5941169"/>
                  </a:ext>
                </a:extLst>
              </a:tr>
              <a:tr h="158240">
                <a:tc v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96424988"/>
                  </a:ext>
                </a:extLst>
              </a:tr>
              <a:tr h="158240">
                <a:tc vMerge="1">
                  <a:txBody>
                    <a:bodyPr/>
                    <a:lstStyle/>
                    <a:p>
                      <a:endParaRPr kumimoji="1" lang="ja-JP" altLang="en-US"/>
                    </a:p>
                  </a:txBody>
                  <a:tcPr/>
                </a:tc>
                <a:tc>
                  <a:txBody>
                    <a:bodyPr/>
                    <a:lstStyle/>
                    <a:p>
                      <a:pPr algn="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5451" marR="5451" marT="54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50049028"/>
                  </a:ext>
                </a:extLst>
              </a:tr>
            </a:tbl>
          </a:graphicData>
        </a:graphic>
      </p:graphicFrame>
    </p:spTree>
    <p:extLst>
      <p:ext uri="{BB962C8B-B14F-4D97-AF65-F5344CB8AC3E}">
        <p14:creationId xmlns:p14="http://schemas.microsoft.com/office/powerpoint/2010/main" val="354397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263214" cy="261610"/>
          </a:xfrm>
          <a:prstGeom prst="rect">
            <a:avLst/>
          </a:prstGeom>
          <a:noFill/>
        </p:spPr>
        <p:txBody>
          <a:bodyPr wrap="none" rtlCol="0">
            <a:spAutoFit/>
          </a:bodyPr>
          <a:lstStyle/>
          <a:p>
            <a:r>
              <a:rPr lang="en-US" altLang="ja-JP" sz="1100" dirty="0"/>
              <a:t>7</a:t>
            </a:r>
            <a:endParaRPr kumimoji="1" lang="ja-JP" altLang="en-US" sz="1100" dirty="0"/>
          </a:p>
        </p:txBody>
      </p:sp>
      <p:pic>
        <p:nvPicPr>
          <p:cNvPr id="12" name="図 11">
            <a:extLst>
              <a:ext uri="{FF2B5EF4-FFF2-40B4-BE49-F238E27FC236}">
                <a16:creationId xmlns:a16="http://schemas.microsoft.com/office/drawing/2014/main" id="{CCCD51D1-87EB-4486-AC63-7CC640650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3" name="テキスト ボックス 12">
            <a:extLst>
              <a:ext uri="{FF2B5EF4-FFF2-40B4-BE49-F238E27FC236}">
                <a16:creationId xmlns:a16="http://schemas.microsoft.com/office/drawing/2014/main" id="{85B3D101-3CB4-4BA4-9EE3-1C182E2FA864}"/>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4" name="図 13">
            <a:extLst>
              <a:ext uri="{FF2B5EF4-FFF2-40B4-BE49-F238E27FC236}">
                <a16:creationId xmlns:a16="http://schemas.microsoft.com/office/drawing/2014/main" id="{2A7B049D-F5D8-4C74-BCF5-340721EA7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15" name="テキスト ボックス 14">
            <a:extLst>
              <a:ext uri="{FF2B5EF4-FFF2-40B4-BE49-F238E27FC236}">
                <a16:creationId xmlns:a16="http://schemas.microsoft.com/office/drawing/2014/main" id="{4D691240-B2F9-42A7-8C60-F86999B1D121}"/>
              </a:ext>
            </a:extLst>
          </p:cNvPr>
          <p:cNvSpPr txBox="1"/>
          <p:nvPr/>
        </p:nvSpPr>
        <p:spPr>
          <a:xfrm>
            <a:off x="368951" y="1201589"/>
            <a:ext cx="11742305" cy="276999"/>
          </a:xfrm>
          <a:prstGeom prst="rect">
            <a:avLst/>
          </a:prstGeom>
          <a:noFill/>
        </p:spPr>
        <p:txBody>
          <a:bodyPr wrap="square" rtlCol="0">
            <a:spAutoFit/>
          </a:bodyPr>
          <a:lstStyle/>
          <a:p>
            <a:r>
              <a:rPr kumimoji="1" lang="ja-JP" altLang="en-US" sz="1200" b="1" u="sng" dirty="0"/>
              <a:t>◆</a:t>
            </a:r>
            <a:r>
              <a:rPr kumimoji="1" lang="en-US" altLang="ja-JP" sz="1200" b="1" u="sng" dirty="0"/>
              <a:t>2017</a:t>
            </a:r>
            <a:r>
              <a:rPr kumimoji="1" lang="ja-JP" altLang="en-US" sz="1200" b="1" u="sng" dirty="0"/>
              <a:t>年度の各事業実績と成果について</a:t>
            </a:r>
            <a:r>
              <a:rPr kumimoji="1" lang="ja-JP" altLang="en-US" sz="1200" b="1" dirty="0"/>
              <a:t>　</a:t>
            </a:r>
            <a:r>
              <a:rPr lang="en-US" altLang="ja-JP" sz="1200" b="1" dirty="0"/>
              <a:t> 【</a:t>
            </a:r>
            <a:r>
              <a:rPr lang="ja-JP" altLang="en-US" sz="1200" b="1" dirty="0"/>
              <a:t>各種水上スポーツ競技会及びイベントでの水上警備安全管理</a:t>
            </a:r>
            <a:r>
              <a:rPr lang="en-US" altLang="ja-JP" sz="1200" b="1" dirty="0"/>
              <a:t>】</a:t>
            </a:r>
            <a:r>
              <a:rPr lang="ja-JP" altLang="en-US" sz="1200" b="1" dirty="0"/>
              <a:t> （</a:t>
            </a:r>
            <a:r>
              <a:rPr lang="en-US" altLang="ja-JP" sz="1200" b="1" dirty="0"/>
              <a:t>2017</a:t>
            </a:r>
            <a:r>
              <a:rPr lang="ja-JP" altLang="en-US" sz="1200" b="1" dirty="0"/>
              <a:t>年</a:t>
            </a:r>
            <a:r>
              <a:rPr lang="en-US" altLang="ja-JP" sz="1200" b="1" dirty="0"/>
              <a:t>4</a:t>
            </a:r>
            <a:r>
              <a:rPr lang="ja-JP" altLang="en-US" sz="1200" b="1" dirty="0"/>
              <a:t>月</a:t>
            </a:r>
            <a:r>
              <a:rPr lang="en-US" altLang="ja-JP" sz="1200" b="1" dirty="0"/>
              <a:t>1</a:t>
            </a:r>
            <a:r>
              <a:rPr lang="ja-JP" altLang="en-US" sz="1200" b="1" dirty="0"/>
              <a:t>日～</a:t>
            </a:r>
            <a:r>
              <a:rPr lang="en-US" altLang="ja-JP" sz="1200" b="1" dirty="0"/>
              <a:t>2018</a:t>
            </a:r>
            <a:r>
              <a:rPr lang="ja-JP" altLang="en-US" sz="1200" b="1" dirty="0"/>
              <a:t>年</a:t>
            </a:r>
            <a:r>
              <a:rPr lang="en-US" altLang="ja-JP" sz="1200" b="1" dirty="0"/>
              <a:t>3</a:t>
            </a:r>
            <a:r>
              <a:rPr lang="ja-JP" altLang="en-US" sz="1200" b="1" dirty="0"/>
              <a:t>月）</a:t>
            </a:r>
            <a:endParaRPr kumimoji="1" lang="en-US" altLang="ja-JP" sz="1200" b="1" dirty="0"/>
          </a:p>
        </p:txBody>
      </p:sp>
      <p:pic>
        <p:nvPicPr>
          <p:cNvPr id="9" name="図 8">
            <a:extLst>
              <a:ext uri="{FF2B5EF4-FFF2-40B4-BE49-F238E27FC236}">
                <a16:creationId xmlns:a16="http://schemas.microsoft.com/office/drawing/2014/main" id="{A2BC6ADE-B43D-4F51-9DF9-488BF08C74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2901" y="1478588"/>
            <a:ext cx="3310609" cy="2482957"/>
          </a:xfrm>
          <a:prstGeom prst="rect">
            <a:avLst/>
          </a:prstGeom>
        </p:spPr>
      </p:pic>
      <p:pic>
        <p:nvPicPr>
          <p:cNvPr id="19" name="図 18">
            <a:extLst>
              <a:ext uri="{FF2B5EF4-FFF2-40B4-BE49-F238E27FC236}">
                <a16:creationId xmlns:a16="http://schemas.microsoft.com/office/drawing/2014/main" id="{3E08C79C-AC67-4414-968D-A15FAB623DF3}"/>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8654591" y="4043472"/>
            <a:ext cx="3407228" cy="2555421"/>
          </a:xfrm>
          <a:prstGeom prst="rect">
            <a:avLst/>
          </a:prstGeom>
        </p:spPr>
      </p:pic>
      <p:graphicFrame>
        <p:nvGraphicFramePr>
          <p:cNvPr id="3" name="表 2">
            <a:extLst>
              <a:ext uri="{FF2B5EF4-FFF2-40B4-BE49-F238E27FC236}">
                <a16:creationId xmlns:a16="http://schemas.microsoft.com/office/drawing/2014/main" id="{04879E93-94B7-47F5-B5AE-3CBF0025759C}"/>
              </a:ext>
            </a:extLst>
          </p:cNvPr>
          <p:cNvGraphicFramePr>
            <a:graphicFrameLocks noGrp="1"/>
          </p:cNvGraphicFramePr>
          <p:nvPr>
            <p:extLst>
              <p:ext uri="{D42A27DB-BD31-4B8C-83A1-F6EECF244321}">
                <p14:modId xmlns:p14="http://schemas.microsoft.com/office/powerpoint/2010/main" val="4072637028"/>
              </p:ext>
            </p:extLst>
          </p:nvPr>
        </p:nvGraphicFramePr>
        <p:xfrm>
          <a:off x="368952" y="1534522"/>
          <a:ext cx="8187889" cy="3612014"/>
        </p:xfrm>
        <a:graphic>
          <a:graphicData uri="http://schemas.openxmlformats.org/drawingml/2006/table">
            <a:tbl>
              <a:tblPr/>
              <a:tblGrid>
                <a:gridCol w="337828">
                  <a:extLst>
                    <a:ext uri="{9D8B030D-6E8A-4147-A177-3AD203B41FA5}">
                      <a16:colId xmlns:a16="http://schemas.microsoft.com/office/drawing/2014/main" val="528694447"/>
                    </a:ext>
                  </a:extLst>
                </a:gridCol>
                <a:gridCol w="889023">
                  <a:extLst>
                    <a:ext uri="{9D8B030D-6E8A-4147-A177-3AD203B41FA5}">
                      <a16:colId xmlns:a16="http://schemas.microsoft.com/office/drawing/2014/main" val="852827518"/>
                    </a:ext>
                  </a:extLst>
                </a:gridCol>
                <a:gridCol w="995705">
                  <a:extLst>
                    <a:ext uri="{9D8B030D-6E8A-4147-A177-3AD203B41FA5}">
                      <a16:colId xmlns:a16="http://schemas.microsoft.com/office/drawing/2014/main" val="2015037501"/>
                    </a:ext>
                  </a:extLst>
                </a:gridCol>
                <a:gridCol w="542303">
                  <a:extLst>
                    <a:ext uri="{9D8B030D-6E8A-4147-A177-3AD203B41FA5}">
                      <a16:colId xmlns:a16="http://schemas.microsoft.com/office/drawing/2014/main" val="1273371803"/>
                    </a:ext>
                  </a:extLst>
                </a:gridCol>
                <a:gridCol w="542303">
                  <a:extLst>
                    <a:ext uri="{9D8B030D-6E8A-4147-A177-3AD203B41FA5}">
                      <a16:colId xmlns:a16="http://schemas.microsoft.com/office/drawing/2014/main" val="3662867698"/>
                    </a:ext>
                  </a:extLst>
                </a:gridCol>
                <a:gridCol w="542303">
                  <a:extLst>
                    <a:ext uri="{9D8B030D-6E8A-4147-A177-3AD203B41FA5}">
                      <a16:colId xmlns:a16="http://schemas.microsoft.com/office/drawing/2014/main" val="936631206"/>
                    </a:ext>
                  </a:extLst>
                </a:gridCol>
                <a:gridCol w="542303">
                  <a:extLst>
                    <a:ext uri="{9D8B030D-6E8A-4147-A177-3AD203B41FA5}">
                      <a16:colId xmlns:a16="http://schemas.microsoft.com/office/drawing/2014/main" val="2600392831"/>
                    </a:ext>
                  </a:extLst>
                </a:gridCol>
                <a:gridCol w="542303">
                  <a:extLst>
                    <a:ext uri="{9D8B030D-6E8A-4147-A177-3AD203B41FA5}">
                      <a16:colId xmlns:a16="http://schemas.microsoft.com/office/drawing/2014/main" val="4234977532"/>
                    </a:ext>
                  </a:extLst>
                </a:gridCol>
                <a:gridCol w="542303">
                  <a:extLst>
                    <a:ext uri="{9D8B030D-6E8A-4147-A177-3AD203B41FA5}">
                      <a16:colId xmlns:a16="http://schemas.microsoft.com/office/drawing/2014/main" val="4050561471"/>
                    </a:ext>
                  </a:extLst>
                </a:gridCol>
                <a:gridCol w="542303">
                  <a:extLst>
                    <a:ext uri="{9D8B030D-6E8A-4147-A177-3AD203B41FA5}">
                      <a16:colId xmlns:a16="http://schemas.microsoft.com/office/drawing/2014/main" val="1809169246"/>
                    </a:ext>
                  </a:extLst>
                </a:gridCol>
                <a:gridCol w="542303">
                  <a:extLst>
                    <a:ext uri="{9D8B030D-6E8A-4147-A177-3AD203B41FA5}">
                      <a16:colId xmlns:a16="http://schemas.microsoft.com/office/drawing/2014/main" val="2586151802"/>
                    </a:ext>
                  </a:extLst>
                </a:gridCol>
                <a:gridCol w="542303">
                  <a:extLst>
                    <a:ext uri="{9D8B030D-6E8A-4147-A177-3AD203B41FA5}">
                      <a16:colId xmlns:a16="http://schemas.microsoft.com/office/drawing/2014/main" val="27484190"/>
                    </a:ext>
                  </a:extLst>
                </a:gridCol>
                <a:gridCol w="542303">
                  <a:extLst>
                    <a:ext uri="{9D8B030D-6E8A-4147-A177-3AD203B41FA5}">
                      <a16:colId xmlns:a16="http://schemas.microsoft.com/office/drawing/2014/main" val="2072328443"/>
                    </a:ext>
                  </a:extLst>
                </a:gridCol>
                <a:gridCol w="542303">
                  <a:extLst>
                    <a:ext uri="{9D8B030D-6E8A-4147-A177-3AD203B41FA5}">
                      <a16:colId xmlns:a16="http://schemas.microsoft.com/office/drawing/2014/main" val="4287783173"/>
                    </a:ext>
                  </a:extLst>
                </a:gridCol>
              </a:tblGrid>
              <a:tr h="183732">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THE DUAL DRAG in EDOGAWA ROUND-15</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マリーン　江戸川ゲレンデ</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THE DUAL DRAG in EDOGAWA </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実行委員会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70814421"/>
                  </a:ext>
                </a:extLst>
              </a:tr>
              <a:tr h="183732">
                <a:tc rowSpan="4">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4">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ショートボード第</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戦</a:t>
                      </a:r>
                      <a:b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ブルーエコシステム </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presents </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仙台プロ</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gridSpan="3">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宮城県仙台新港</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rowSpan="4" hMerge="1">
                  <a:txBody>
                    <a:bodyPr/>
                    <a:lstStyle/>
                    <a:p>
                      <a:endParaRPr kumimoji="1" lang="ja-JP" altLang="en-US"/>
                    </a:p>
                  </a:txBody>
                  <a:tcPr/>
                </a:tc>
                <a:tc rowSpan="4" gridSpan="5">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extLst>
                  <a:ext uri="{0D108BD9-81ED-4DB2-BD59-A6C34878D82A}">
                    <a16:rowId xmlns:a16="http://schemas.microsoft.com/office/drawing/2014/main" val="3033593342"/>
                  </a:ext>
                </a:extLst>
              </a:tr>
              <a:tr h="183732">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4275796555"/>
                  </a:ext>
                </a:extLst>
              </a:tr>
              <a:tr h="183732">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411749840"/>
                  </a:ext>
                </a:extLst>
              </a:tr>
              <a:tr h="183732">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739699443"/>
                  </a:ext>
                </a:extLst>
              </a:tr>
              <a:tr h="31865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11th ALL JAPAN SURFING GRAND CHAMPION GAMES</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高知県東洋町　生見海岸</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一般社団法人日本サーフィン連盟</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(NSA)</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01890217"/>
                  </a:ext>
                </a:extLst>
              </a:tr>
              <a:tr h="183732">
                <a:tc rowSpan="3">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35</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4">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MOTOR and SURF SCLAMBLE</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gridSpan="3">
                  <a:txBody>
                    <a:bodyPr/>
                    <a:lstStyle/>
                    <a:p>
                      <a:pPr algn="ctr" fontAlgn="ctr"/>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茨城県神栖市日川浜海岸</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gridSpan="5">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MOTOR and SURF SCLAMBLE</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実行委員会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extLst>
                  <a:ext uri="{0D108BD9-81ED-4DB2-BD59-A6C34878D82A}">
                    <a16:rowId xmlns:a16="http://schemas.microsoft.com/office/drawing/2014/main" val="365639674"/>
                  </a:ext>
                </a:extLst>
              </a:tr>
              <a:tr h="183732">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626692670"/>
                  </a:ext>
                </a:extLst>
              </a:tr>
              <a:tr h="183732">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898319745"/>
                  </a:ext>
                </a:extLst>
              </a:tr>
              <a:tr h="183732">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ロングボード第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戦 クリオマンション 茅ヶ崎ロングボードプロ</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千葉県千倉海岸</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79945800"/>
                  </a:ext>
                </a:extLst>
              </a:tr>
              <a:tr h="183732">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46</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回 秋季全日本学生サーフィン選手権</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千葉県鴨川市マルキポイント</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gridSpan="5">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一般社団法人日本学生サーフィン連盟</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(NSSA)</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3850251749"/>
                  </a:ext>
                </a:extLst>
              </a:tr>
              <a:tr h="183732">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875380081"/>
                  </a:ext>
                </a:extLst>
              </a:tr>
              <a:tr h="31865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11th ALL JAPAN SURFING GRAND CHAMPION GAMES</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高知県東洋町　生見海岸</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一般社団法人日本サーフィン連盟</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(NSA)</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4169070"/>
                  </a:ext>
                </a:extLst>
              </a:tr>
              <a:tr h="183732">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勝浦ＳＵＰマリブチャレンジ</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2017</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千葉県勝浦市中央海岸</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NPO</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法人ウォーターフィットネス協会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05422560"/>
                  </a:ext>
                </a:extLst>
              </a:tr>
              <a:tr h="183732">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JOC</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強化合宿</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千葉県鴨川市マルキポイント</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gridSpan="5">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一般社団法人日本サーフィン連盟</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(NSA)</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1620471530"/>
                  </a:ext>
                </a:extLst>
              </a:tr>
              <a:tr h="190799">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17568884"/>
                  </a:ext>
                </a:extLst>
              </a:tr>
              <a:tr h="197865">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gridSpan="4">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50168331"/>
                  </a:ext>
                </a:extLst>
              </a:tr>
              <a:tr h="197534">
                <a:tc>
                  <a:txBody>
                    <a:bodyPr/>
                    <a:lstStyle/>
                    <a:p>
                      <a:pPr algn="ctr"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日間</a:t>
                      </a: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04949459"/>
                  </a:ext>
                </a:extLst>
              </a:tr>
            </a:tbl>
          </a:graphicData>
        </a:graphic>
      </p:graphicFrame>
      <p:graphicFrame>
        <p:nvGraphicFramePr>
          <p:cNvPr id="4" name="表 3">
            <a:extLst>
              <a:ext uri="{FF2B5EF4-FFF2-40B4-BE49-F238E27FC236}">
                <a16:creationId xmlns:a16="http://schemas.microsoft.com/office/drawing/2014/main" id="{F00C26D5-2930-4647-B38C-CDAD12DB300D}"/>
              </a:ext>
            </a:extLst>
          </p:cNvPr>
          <p:cNvGraphicFramePr>
            <a:graphicFrameLocks noGrp="1"/>
          </p:cNvGraphicFramePr>
          <p:nvPr>
            <p:extLst>
              <p:ext uri="{D42A27DB-BD31-4B8C-83A1-F6EECF244321}">
                <p14:modId xmlns:p14="http://schemas.microsoft.com/office/powerpoint/2010/main" val="2808240292"/>
              </p:ext>
            </p:extLst>
          </p:nvPr>
        </p:nvGraphicFramePr>
        <p:xfrm>
          <a:off x="368951" y="5321182"/>
          <a:ext cx="8187888" cy="1063434"/>
        </p:xfrm>
        <a:graphic>
          <a:graphicData uri="http://schemas.openxmlformats.org/drawingml/2006/table">
            <a:tbl>
              <a:tblPr/>
              <a:tblGrid>
                <a:gridCol w="271842">
                  <a:extLst>
                    <a:ext uri="{9D8B030D-6E8A-4147-A177-3AD203B41FA5}">
                      <a16:colId xmlns:a16="http://schemas.microsoft.com/office/drawing/2014/main" val="3500228018"/>
                    </a:ext>
                  </a:extLst>
                </a:gridCol>
                <a:gridCol w="728538">
                  <a:extLst>
                    <a:ext uri="{9D8B030D-6E8A-4147-A177-3AD203B41FA5}">
                      <a16:colId xmlns:a16="http://schemas.microsoft.com/office/drawing/2014/main" val="2875536603"/>
                    </a:ext>
                  </a:extLst>
                </a:gridCol>
                <a:gridCol w="1217853">
                  <a:extLst>
                    <a:ext uri="{9D8B030D-6E8A-4147-A177-3AD203B41FA5}">
                      <a16:colId xmlns:a16="http://schemas.microsoft.com/office/drawing/2014/main" val="3535207958"/>
                    </a:ext>
                  </a:extLst>
                </a:gridCol>
                <a:gridCol w="663295">
                  <a:extLst>
                    <a:ext uri="{9D8B030D-6E8A-4147-A177-3AD203B41FA5}">
                      <a16:colId xmlns:a16="http://schemas.microsoft.com/office/drawing/2014/main" val="593316619"/>
                    </a:ext>
                  </a:extLst>
                </a:gridCol>
                <a:gridCol w="663295">
                  <a:extLst>
                    <a:ext uri="{9D8B030D-6E8A-4147-A177-3AD203B41FA5}">
                      <a16:colId xmlns:a16="http://schemas.microsoft.com/office/drawing/2014/main" val="2267040878"/>
                    </a:ext>
                  </a:extLst>
                </a:gridCol>
                <a:gridCol w="663295">
                  <a:extLst>
                    <a:ext uri="{9D8B030D-6E8A-4147-A177-3AD203B41FA5}">
                      <a16:colId xmlns:a16="http://schemas.microsoft.com/office/drawing/2014/main" val="3796938322"/>
                    </a:ext>
                  </a:extLst>
                </a:gridCol>
                <a:gridCol w="663295">
                  <a:extLst>
                    <a:ext uri="{9D8B030D-6E8A-4147-A177-3AD203B41FA5}">
                      <a16:colId xmlns:a16="http://schemas.microsoft.com/office/drawing/2014/main" val="1988465281"/>
                    </a:ext>
                  </a:extLst>
                </a:gridCol>
                <a:gridCol w="663295">
                  <a:extLst>
                    <a:ext uri="{9D8B030D-6E8A-4147-A177-3AD203B41FA5}">
                      <a16:colId xmlns:a16="http://schemas.microsoft.com/office/drawing/2014/main" val="271083931"/>
                    </a:ext>
                  </a:extLst>
                </a:gridCol>
                <a:gridCol w="663295">
                  <a:extLst>
                    <a:ext uri="{9D8B030D-6E8A-4147-A177-3AD203B41FA5}">
                      <a16:colId xmlns:a16="http://schemas.microsoft.com/office/drawing/2014/main" val="4264279388"/>
                    </a:ext>
                  </a:extLst>
                </a:gridCol>
                <a:gridCol w="663295">
                  <a:extLst>
                    <a:ext uri="{9D8B030D-6E8A-4147-A177-3AD203B41FA5}">
                      <a16:colId xmlns:a16="http://schemas.microsoft.com/office/drawing/2014/main" val="3273306131"/>
                    </a:ext>
                  </a:extLst>
                </a:gridCol>
                <a:gridCol w="663295">
                  <a:extLst>
                    <a:ext uri="{9D8B030D-6E8A-4147-A177-3AD203B41FA5}">
                      <a16:colId xmlns:a16="http://schemas.microsoft.com/office/drawing/2014/main" val="4077561480"/>
                    </a:ext>
                  </a:extLst>
                </a:gridCol>
                <a:gridCol w="663295">
                  <a:extLst>
                    <a:ext uri="{9D8B030D-6E8A-4147-A177-3AD203B41FA5}">
                      <a16:colId xmlns:a16="http://schemas.microsoft.com/office/drawing/2014/main" val="3222985224"/>
                    </a:ext>
                  </a:extLst>
                </a:gridCol>
              </a:tblGrid>
              <a:tr h="280960">
                <a:tc gridSpan="12">
                  <a:txBody>
                    <a:bodyPr/>
                    <a:lstStyle/>
                    <a:p>
                      <a:pPr algn="ctr" fontAlgn="ctr"/>
                      <a:r>
                        <a:rPr lang="en-US" altLang="zh-TW"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年度　合同訓練</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BC2E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33775222"/>
                  </a:ext>
                </a:extLst>
              </a:tr>
              <a:tr h="192458">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82591155"/>
                  </a:ext>
                </a:extLst>
              </a:tr>
              <a:tr h="196672">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実施日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場所</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詳細</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14499989"/>
                  </a:ext>
                </a:extLst>
              </a:tr>
              <a:tr h="196672">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静岡県</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WRMA</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・静岡県警・掛川消防・シーバード掛川・</a:t>
                      </a:r>
                      <a:r>
                        <a:rPr 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Hawaiian water </a:t>
                      </a:r>
                      <a:r>
                        <a:rPr lang="en-US" sz="900" b="0" i="0" u="none" strike="noStrike" dirty="0" err="1">
                          <a:solidFill>
                            <a:srgbClr val="000000"/>
                          </a:solidFill>
                          <a:effectLst/>
                          <a:latin typeface="ＭＳ Ｐゴシック" panose="020B0600070205080204" pitchFamily="50" charset="-128"/>
                          <a:ea typeface="ＭＳ Ｐゴシック" panose="020B0600070205080204" pitchFamily="50" charset="-128"/>
                        </a:rPr>
                        <a:t>patrol・Aloha</a:t>
                      </a:r>
                      <a:r>
                        <a:rPr 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surf lifesaving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31575609"/>
                  </a:ext>
                </a:extLst>
              </a:tr>
              <a:tr h="196672">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gridSpan="3">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39477703"/>
                  </a:ext>
                </a:extLst>
              </a:tr>
            </a:tbl>
          </a:graphicData>
        </a:graphic>
      </p:graphicFrame>
    </p:spTree>
    <p:extLst>
      <p:ext uri="{BB962C8B-B14F-4D97-AF65-F5344CB8AC3E}">
        <p14:creationId xmlns:p14="http://schemas.microsoft.com/office/powerpoint/2010/main" val="126541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B3CDB67-5161-4F3A-B301-3F87F4FCDDB5}"/>
              </a:ext>
            </a:extLst>
          </p:cNvPr>
          <p:cNvSpPr txBox="1"/>
          <p:nvPr/>
        </p:nvSpPr>
        <p:spPr>
          <a:xfrm>
            <a:off x="5709921" y="6468088"/>
            <a:ext cx="325730" cy="261610"/>
          </a:xfrm>
          <a:prstGeom prst="rect">
            <a:avLst/>
          </a:prstGeom>
          <a:noFill/>
        </p:spPr>
        <p:txBody>
          <a:bodyPr wrap="none" rtlCol="0">
            <a:spAutoFit/>
          </a:bodyPr>
          <a:lstStyle/>
          <a:p>
            <a:r>
              <a:rPr lang="ja-JP" altLang="en-US" sz="1100" dirty="0"/>
              <a:t>８</a:t>
            </a:r>
            <a:endParaRPr kumimoji="1" lang="ja-JP" altLang="en-US" sz="1100" dirty="0"/>
          </a:p>
        </p:txBody>
      </p:sp>
      <p:pic>
        <p:nvPicPr>
          <p:cNvPr id="12" name="図 11">
            <a:extLst>
              <a:ext uri="{FF2B5EF4-FFF2-40B4-BE49-F238E27FC236}">
                <a16:creationId xmlns:a16="http://schemas.microsoft.com/office/drawing/2014/main" id="{CCCD51D1-87EB-4486-AC63-7CC640650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161" y="204256"/>
            <a:ext cx="809625" cy="803963"/>
          </a:xfrm>
          <a:prstGeom prst="rect">
            <a:avLst/>
          </a:prstGeom>
        </p:spPr>
      </p:pic>
      <p:sp>
        <p:nvSpPr>
          <p:cNvPr id="13" name="テキスト ボックス 12">
            <a:extLst>
              <a:ext uri="{FF2B5EF4-FFF2-40B4-BE49-F238E27FC236}">
                <a16:creationId xmlns:a16="http://schemas.microsoft.com/office/drawing/2014/main" id="{85B3D101-3CB4-4BA4-9EE3-1C182E2FA864}"/>
              </a:ext>
            </a:extLst>
          </p:cNvPr>
          <p:cNvSpPr txBox="1"/>
          <p:nvPr/>
        </p:nvSpPr>
        <p:spPr>
          <a:xfrm>
            <a:off x="5951765" y="406183"/>
            <a:ext cx="6030422" cy="400110"/>
          </a:xfrm>
          <a:prstGeom prst="rect">
            <a:avLst/>
          </a:prstGeom>
          <a:noFill/>
        </p:spPr>
        <p:txBody>
          <a:bodyPr wrap="square" rtlCol="0">
            <a:spAutoFit/>
          </a:bodyPr>
          <a:lstStyle/>
          <a:p>
            <a:r>
              <a:rPr kumimoji="1" lang="ja-JP" altLang="en-US" sz="2000" b="1" dirty="0"/>
              <a:t>一般社団法人ウォーターリスクマネジメント協会</a:t>
            </a:r>
          </a:p>
        </p:txBody>
      </p:sp>
      <p:pic>
        <p:nvPicPr>
          <p:cNvPr id="14" name="図 13">
            <a:extLst>
              <a:ext uri="{FF2B5EF4-FFF2-40B4-BE49-F238E27FC236}">
                <a16:creationId xmlns:a16="http://schemas.microsoft.com/office/drawing/2014/main" id="{2A7B049D-F5D8-4C74-BCF5-340721EA7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2" y="730559"/>
            <a:ext cx="11484165" cy="471030"/>
          </a:xfrm>
          <a:prstGeom prst="rect">
            <a:avLst/>
          </a:prstGeom>
        </p:spPr>
      </p:pic>
      <p:sp>
        <p:nvSpPr>
          <p:cNvPr id="17" name="テキスト ボックス 16">
            <a:extLst>
              <a:ext uri="{FF2B5EF4-FFF2-40B4-BE49-F238E27FC236}">
                <a16:creationId xmlns:a16="http://schemas.microsoft.com/office/drawing/2014/main" id="{72174F86-982F-4584-A7FD-92F43DDEFA75}"/>
              </a:ext>
            </a:extLst>
          </p:cNvPr>
          <p:cNvSpPr txBox="1"/>
          <p:nvPr/>
        </p:nvSpPr>
        <p:spPr>
          <a:xfrm>
            <a:off x="368951" y="1225325"/>
            <a:ext cx="11742305" cy="276999"/>
          </a:xfrm>
          <a:prstGeom prst="rect">
            <a:avLst/>
          </a:prstGeom>
          <a:noFill/>
        </p:spPr>
        <p:txBody>
          <a:bodyPr wrap="square" rtlCol="0">
            <a:spAutoFit/>
          </a:bodyPr>
          <a:lstStyle/>
          <a:p>
            <a:r>
              <a:rPr kumimoji="1" lang="ja-JP" altLang="en-US" sz="1200" b="1" u="sng" dirty="0"/>
              <a:t>◆</a:t>
            </a:r>
            <a:r>
              <a:rPr kumimoji="1" lang="en-US" altLang="ja-JP" sz="1200" b="1" u="sng" dirty="0"/>
              <a:t>2017</a:t>
            </a:r>
            <a:r>
              <a:rPr kumimoji="1" lang="ja-JP" altLang="en-US" sz="1200" b="1" u="sng" dirty="0"/>
              <a:t>年度の各事業実績と成果について</a:t>
            </a:r>
            <a:r>
              <a:rPr kumimoji="1" lang="ja-JP" altLang="en-US" sz="1200" b="1" dirty="0"/>
              <a:t>　</a:t>
            </a:r>
            <a:r>
              <a:rPr lang="en-US" altLang="ja-JP" sz="1200" b="1" dirty="0"/>
              <a:t> 【</a:t>
            </a:r>
            <a:r>
              <a:rPr lang="ja-JP" altLang="en-US" sz="1200" b="1" u="sng" dirty="0">
                <a:solidFill>
                  <a:srgbClr val="FF0000"/>
                </a:solidFill>
              </a:rPr>
              <a:t>救急隊員への引継ぎ対応／生存救助対応成功事例活動</a:t>
            </a:r>
            <a:r>
              <a:rPr lang="en-US" altLang="ja-JP" sz="1200" b="1" dirty="0"/>
              <a:t>】</a:t>
            </a:r>
            <a:r>
              <a:rPr lang="ja-JP" altLang="en-US" sz="1200" b="1" dirty="0"/>
              <a:t> </a:t>
            </a:r>
            <a:endParaRPr kumimoji="1" lang="en-US" altLang="ja-JP" sz="1200" b="1" dirty="0"/>
          </a:p>
        </p:txBody>
      </p:sp>
      <p:sp>
        <p:nvSpPr>
          <p:cNvPr id="3" name="テキスト ボックス 2">
            <a:extLst>
              <a:ext uri="{FF2B5EF4-FFF2-40B4-BE49-F238E27FC236}">
                <a16:creationId xmlns:a16="http://schemas.microsoft.com/office/drawing/2014/main" id="{94DC1D36-FF78-4294-8BAC-CC8D9DD77397}"/>
              </a:ext>
            </a:extLst>
          </p:cNvPr>
          <p:cNvSpPr txBox="1"/>
          <p:nvPr/>
        </p:nvSpPr>
        <p:spPr>
          <a:xfrm>
            <a:off x="498023" y="1525965"/>
            <a:ext cx="11288510" cy="5078313"/>
          </a:xfrm>
          <a:prstGeom prst="rect">
            <a:avLst/>
          </a:prstGeom>
          <a:noFill/>
        </p:spPr>
        <p:txBody>
          <a:bodyPr wrap="square" rtlCol="0">
            <a:spAutoFit/>
          </a:bodyPr>
          <a:lstStyle/>
          <a:p>
            <a:r>
              <a:rPr kumimoji="1" lang="ja-JP" altLang="en-US" sz="1200" dirty="0"/>
              <a:t>①　</a:t>
            </a:r>
            <a:r>
              <a:rPr kumimoji="1" lang="en-US" altLang="ja-JP" sz="1200" dirty="0"/>
              <a:t>7</a:t>
            </a:r>
            <a:r>
              <a:rPr kumimoji="1" lang="ja-JP" altLang="en-US" sz="1200" dirty="0"/>
              <a:t>月</a:t>
            </a:r>
            <a:r>
              <a:rPr kumimoji="1" lang="en-US" altLang="ja-JP" sz="1200" dirty="0"/>
              <a:t>16</a:t>
            </a:r>
            <a:r>
              <a:rPr kumimoji="1" lang="ja-JP" altLang="en-US" sz="1200" dirty="0"/>
              <a:t>日：サーフィン大会「</a:t>
            </a:r>
            <a:r>
              <a:rPr kumimoji="1" lang="en-US" altLang="ja-JP" sz="1200" dirty="0"/>
              <a:t>MURASAKI</a:t>
            </a:r>
            <a:r>
              <a:rPr kumimoji="1" lang="ja-JP" altLang="en-US" sz="1200" dirty="0"/>
              <a:t>　</a:t>
            </a:r>
            <a:r>
              <a:rPr kumimoji="1" lang="en-US" altLang="ja-JP" sz="1200" dirty="0"/>
              <a:t>SHONAN</a:t>
            </a:r>
            <a:r>
              <a:rPr kumimoji="1" lang="ja-JP" altLang="en-US" sz="1200" dirty="0"/>
              <a:t>　</a:t>
            </a:r>
            <a:r>
              <a:rPr kumimoji="1" lang="en-US" altLang="ja-JP" sz="1200" dirty="0"/>
              <a:t>OPEN</a:t>
            </a:r>
            <a:r>
              <a:rPr kumimoji="1" lang="ja-JP" altLang="en-US" sz="1200" dirty="0"/>
              <a:t>」（神奈川県鵠沼海岸）にて</a:t>
            </a:r>
            <a:endParaRPr kumimoji="1" lang="en-US" altLang="ja-JP" sz="1200" dirty="0"/>
          </a:p>
          <a:p>
            <a:r>
              <a:rPr lang="ja-JP" altLang="en-US" sz="1200" dirty="0"/>
              <a:t>競技終了直後、同ヒート（競技ラウンド）にて競技を戦っていた選手からもう一方の選手の様子がおかしいとのサイン（救助要請呼びかけ）</a:t>
            </a:r>
            <a:r>
              <a:rPr kumimoji="1" lang="ja-JP" altLang="en-US" sz="1200" dirty="0"/>
              <a:t>があり、競技海上よりピックアップ搬送を行う。波打ち際より</a:t>
            </a:r>
            <a:r>
              <a:rPr kumimoji="1" lang="en-US" altLang="ja-JP" sz="1200" dirty="0"/>
              <a:t>ATV</a:t>
            </a:r>
            <a:r>
              <a:rPr kumimoji="1" lang="ja-JP" altLang="en-US" sz="1200" dirty="0"/>
              <a:t>バギー（救助用バギー車両）にて要救助者をテント内に搬送。</a:t>
            </a:r>
            <a:endParaRPr kumimoji="1" lang="en-US" altLang="ja-JP" sz="1200" dirty="0"/>
          </a:p>
          <a:p>
            <a:r>
              <a:rPr kumimoji="1" lang="ja-JP" altLang="en-US" sz="1200" dirty="0"/>
              <a:t>応急処置を行ったが</a:t>
            </a:r>
            <a:r>
              <a:rPr lang="ja-JP" altLang="en-US" sz="1200" dirty="0"/>
              <a:t>意識の混濁が見られたため救急車を要請。要救助者をバックボードに固定し再度</a:t>
            </a:r>
            <a:r>
              <a:rPr lang="en-US" altLang="ja-JP" sz="1200" dirty="0"/>
              <a:t>ATV</a:t>
            </a:r>
            <a:r>
              <a:rPr lang="ja-JP" altLang="en-US" sz="1200" dirty="0"/>
              <a:t>バギーにて救急隊のストレッチャー</a:t>
            </a:r>
            <a:r>
              <a:rPr kumimoji="1" lang="ja-JP" altLang="en-US" sz="1200" dirty="0"/>
              <a:t>まで（舗装地点）搬送し救急隊に引き継ぐ。</a:t>
            </a:r>
            <a:endParaRPr kumimoji="1" lang="en-US" altLang="ja-JP" sz="1200" dirty="0"/>
          </a:p>
          <a:p>
            <a:endParaRPr lang="en-US" altLang="ja-JP" sz="1200" dirty="0"/>
          </a:p>
          <a:p>
            <a:r>
              <a:rPr kumimoji="1" lang="ja-JP" altLang="en-US" sz="1200" dirty="0"/>
              <a:t>②　</a:t>
            </a:r>
            <a:r>
              <a:rPr kumimoji="1" lang="en-US" altLang="ja-JP" sz="1200" dirty="0"/>
              <a:t>7</a:t>
            </a:r>
            <a:r>
              <a:rPr kumimoji="1" lang="ja-JP" altLang="en-US" sz="1200" dirty="0"/>
              <a:t>月</a:t>
            </a:r>
            <a:r>
              <a:rPr kumimoji="1" lang="en-US" altLang="ja-JP" sz="1200" dirty="0"/>
              <a:t>17</a:t>
            </a:r>
            <a:r>
              <a:rPr kumimoji="1" lang="ja-JP" altLang="en-US" sz="1200" dirty="0"/>
              <a:t>日：</a:t>
            </a:r>
            <a:r>
              <a:rPr lang="ja-JP" altLang="en-US" sz="1200" dirty="0"/>
              <a:t>サーフィン大会「</a:t>
            </a:r>
            <a:r>
              <a:rPr lang="en-US" altLang="ja-JP" sz="1200" dirty="0"/>
              <a:t>MURASAKI</a:t>
            </a:r>
            <a:r>
              <a:rPr lang="ja-JP" altLang="en-US" sz="1200" dirty="0"/>
              <a:t>　</a:t>
            </a:r>
            <a:r>
              <a:rPr lang="en-US" altLang="ja-JP" sz="1200" dirty="0"/>
              <a:t>SHONAN</a:t>
            </a:r>
            <a:r>
              <a:rPr lang="ja-JP" altLang="en-US" sz="1200" dirty="0"/>
              <a:t>　</a:t>
            </a:r>
            <a:r>
              <a:rPr lang="en-US" altLang="ja-JP" sz="1200" dirty="0"/>
              <a:t>OPEN</a:t>
            </a:r>
            <a:r>
              <a:rPr lang="ja-JP" altLang="en-US" sz="1200" dirty="0"/>
              <a:t>」（神奈川県鵠沼海岸）にて</a:t>
            </a:r>
            <a:endParaRPr lang="en-US" altLang="ja-JP" sz="1200" dirty="0"/>
          </a:p>
          <a:p>
            <a:r>
              <a:rPr kumimoji="1" lang="ja-JP" altLang="en-US" sz="1200" dirty="0"/>
              <a:t>大会進行中、大会海上エリア外にて一般サーファー（中学生）がサーフボードのフィンを頭部に受け頭頂部あたりから右の耳の裏まで裂傷を</a:t>
            </a:r>
            <a:r>
              <a:rPr lang="ja-JP" altLang="en-US" sz="1200" dirty="0"/>
              <a:t>負う事象が発生。直ちに波打ち際から当一般社団法人ウォーターリスクマネジメント協会の警備安全管理テントまで</a:t>
            </a:r>
            <a:r>
              <a:rPr lang="en-US" altLang="ja-JP" sz="1200" dirty="0"/>
              <a:t>ATV</a:t>
            </a:r>
            <a:r>
              <a:rPr lang="ja-JP" altLang="en-US" sz="1200" dirty="0"/>
              <a:t>バギーにて搬送し</a:t>
            </a:r>
            <a:r>
              <a:rPr kumimoji="1" lang="ja-JP" altLang="en-US" sz="1200" dirty="0"/>
              <a:t>洗浄と止血の応急処置を行う。裂傷箇所が頭部であり裂傷の深さ長さも大きいことから本人からご家族の情報を聴取し相談の上救急車を要請。</a:t>
            </a:r>
            <a:endParaRPr kumimoji="1" lang="en-US" altLang="ja-JP" sz="1200" dirty="0"/>
          </a:p>
          <a:p>
            <a:r>
              <a:rPr lang="ja-JP" altLang="en-US" sz="1200" dirty="0"/>
              <a:t>要救助者をバックボードに固定し再度</a:t>
            </a:r>
            <a:r>
              <a:rPr lang="en-US" altLang="ja-JP" sz="1200" dirty="0"/>
              <a:t>ATV</a:t>
            </a:r>
            <a:r>
              <a:rPr lang="ja-JP" altLang="en-US" sz="1200" dirty="0"/>
              <a:t>バギーにて救急隊のストレッチャーまで（舗装地点）搬送し救急隊に引き継ぐ。</a:t>
            </a:r>
            <a:endParaRPr lang="en-US" altLang="ja-JP" sz="1200" dirty="0"/>
          </a:p>
          <a:p>
            <a:endParaRPr kumimoji="1" lang="en-US" altLang="ja-JP" sz="1200" dirty="0"/>
          </a:p>
          <a:p>
            <a:r>
              <a:rPr lang="ja-JP" altLang="en-US" sz="1200" dirty="0"/>
              <a:t>③　</a:t>
            </a:r>
            <a:r>
              <a:rPr lang="en-US" altLang="ja-JP" sz="1200" dirty="0"/>
              <a:t>9</a:t>
            </a:r>
            <a:r>
              <a:rPr lang="ja-JP" altLang="en-US" sz="1200" dirty="0"/>
              <a:t>月 </a:t>
            </a:r>
            <a:r>
              <a:rPr lang="en-US" altLang="ja-JP" sz="1200" dirty="0"/>
              <a:t>2</a:t>
            </a:r>
            <a:r>
              <a:rPr lang="ja-JP" altLang="en-US" sz="1200" dirty="0"/>
              <a:t>日：プロボディーボード世界大会「</a:t>
            </a:r>
            <a:r>
              <a:rPr lang="en-US" altLang="ja-JP" sz="1200" dirty="0"/>
              <a:t>APB×JPBA『URBAN RESEARCH TAHARA PRO』</a:t>
            </a:r>
            <a:r>
              <a:rPr lang="ja-JP" altLang="en-US" sz="1200" dirty="0"/>
              <a:t>」（</a:t>
            </a:r>
            <a:r>
              <a:rPr lang="zh-TW" altLang="en-US" sz="1200" dirty="0"/>
              <a:t>愛知県田原市</a:t>
            </a:r>
            <a:r>
              <a:rPr lang="ja-JP" altLang="en-US" sz="1200" dirty="0"/>
              <a:t>赤羽ロングビーチ）にて</a:t>
            </a:r>
            <a:endParaRPr lang="en-US" altLang="ja-JP" sz="1200" dirty="0"/>
          </a:p>
          <a:p>
            <a:r>
              <a:rPr kumimoji="1" lang="ja-JP" altLang="en-US" sz="1200" dirty="0"/>
              <a:t>同大会の警備安全管理を実施していたところ、午後</a:t>
            </a:r>
            <a:r>
              <a:rPr kumimoji="1" lang="en-US" altLang="ja-JP" sz="1200" dirty="0"/>
              <a:t>12</a:t>
            </a:r>
            <a:r>
              <a:rPr kumimoji="1" lang="ja-JP" altLang="en-US" sz="1200" dirty="0"/>
              <a:t>時</a:t>
            </a:r>
            <a:r>
              <a:rPr kumimoji="1" lang="en-US" altLang="ja-JP" sz="1200" dirty="0"/>
              <a:t>51</a:t>
            </a:r>
            <a:r>
              <a:rPr kumimoji="1" lang="ja-JP" altLang="en-US" sz="1200" dirty="0"/>
              <a:t>分に同エリアで隣の海岸</a:t>
            </a:r>
            <a:r>
              <a:rPr lang="ja-JP" altLang="en-US" sz="1200" dirty="0"/>
              <a:t>通称赤羽ロコパーク（赤羽漁港隣）にて遊泳者が離岸流に流されたとの電話要請が地元民から入る。（救助ヘリの到着に時間を要し、それまで要救助者の生存が持たない可能性ありとの事）</a:t>
            </a:r>
            <a:endParaRPr lang="en-US" altLang="ja-JP" sz="1200" dirty="0"/>
          </a:p>
          <a:p>
            <a:r>
              <a:rPr kumimoji="1" lang="ja-JP" altLang="en-US" sz="1200" dirty="0"/>
              <a:t>大会本部の許可を得、大会海上から隣の赤羽ロコパーク海岸に水上オートバイにて急行。</a:t>
            </a:r>
            <a:endParaRPr kumimoji="1" lang="en-US" altLang="ja-JP" sz="1200" dirty="0"/>
          </a:p>
          <a:p>
            <a:r>
              <a:rPr lang="en-US" altLang="ja-JP" sz="1200" dirty="0"/>
              <a:t>13</a:t>
            </a:r>
            <a:r>
              <a:rPr lang="ja-JP" altLang="en-US" sz="1200" dirty="0"/>
              <a:t>時</a:t>
            </a:r>
            <a:r>
              <a:rPr lang="en-US" altLang="ja-JP" sz="1200" dirty="0"/>
              <a:t>5</a:t>
            </a:r>
            <a:r>
              <a:rPr lang="ja-JP" altLang="en-US" sz="1200" dirty="0"/>
              <a:t>分に現場に到着。すでに来ていた警察・消防の対策本部の指示で要救助者が居るポイントを捜索。</a:t>
            </a:r>
            <a:endParaRPr lang="en-US" altLang="ja-JP" sz="1200" dirty="0"/>
          </a:p>
          <a:p>
            <a:r>
              <a:rPr kumimoji="1" lang="en-US" altLang="ja-JP" sz="1200" dirty="0"/>
              <a:t>13</a:t>
            </a:r>
            <a:r>
              <a:rPr kumimoji="1" lang="ja-JP" altLang="en-US" sz="1200" dirty="0"/>
              <a:t>時</a:t>
            </a:r>
            <a:r>
              <a:rPr kumimoji="1" lang="en-US" altLang="ja-JP" sz="1200" dirty="0"/>
              <a:t>8</a:t>
            </a:r>
            <a:r>
              <a:rPr kumimoji="1" lang="ja-JP" altLang="en-US" sz="1200" dirty="0"/>
              <a:t>分に要救助者発見。</a:t>
            </a:r>
            <a:r>
              <a:rPr kumimoji="1" lang="en-US" altLang="ja-JP" sz="1200" dirty="0"/>
              <a:t>13</a:t>
            </a:r>
            <a:r>
              <a:rPr kumimoji="1" lang="ja-JP" altLang="en-US" sz="1200" dirty="0"/>
              <a:t>時</a:t>
            </a:r>
            <a:r>
              <a:rPr kumimoji="1" lang="en-US" altLang="ja-JP" sz="1200" dirty="0"/>
              <a:t>9</a:t>
            </a:r>
            <a:r>
              <a:rPr kumimoji="1" lang="ja-JP" altLang="en-US" sz="1200" dirty="0"/>
              <a:t>分に要救助者確保、現場離脱。救急隊の待機する赤羽漁港に向け要救助者を水上オートバイにて搬送。</a:t>
            </a:r>
            <a:endParaRPr kumimoji="1" lang="en-US" altLang="ja-JP" sz="1200" dirty="0"/>
          </a:p>
          <a:p>
            <a:r>
              <a:rPr lang="en-US" altLang="ja-JP" sz="1200" dirty="0"/>
              <a:t>13</a:t>
            </a:r>
            <a:r>
              <a:rPr lang="ja-JP" altLang="en-US" sz="1200" dirty="0"/>
              <a:t>時</a:t>
            </a:r>
            <a:r>
              <a:rPr lang="en-US" altLang="ja-JP" sz="1200" dirty="0"/>
              <a:t>14</a:t>
            </a:r>
            <a:r>
              <a:rPr lang="ja-JP" altLang="en-US" sz="1200" dirty="0"/>
              <a:t>分赤羽漁港スロープに到着。要救助者を救急隊員に引き渡し。警察の聴取を済ませ、</a:t>
            </a:r>
            <a:r>
              <a:rPr lang="en-US" altLang="ja-JP" sz="1200" dirty="0"/>
              <a:t>13</a:t>
            </a:r>
            <a:r>
              <a:rPr lang="ja-JP" altLang="en-US" sz="1200" dirty="0"/>
              <a:t>時</a:t>
            </a:r>
            <a:r>
              <a:rPr lang="en-US" altLang="ja-JP" sz="1200" dirty="0"/>
              <a:t>30</a:t>
            </a:r>
            <a:r>
              <a:rPr lang="ja-JP" altLang="en-US" sz="1200" dirty="0"/>
              <a:t>分に大会会場に戻り大会警備安全管理</a:t>
            </a:r>
            <a:r>
              <a:rPr kumimoji="1" lang="ja-JP" altLang="en-US" sz="1200" dirty="0"/>
              <a:t>の任務を再開。　</a:t>
            </a:r>
            <a:endParaRPr kumimoji="1" lang="en-US" altLang="ja-JP" sz="1200" dirty="0"/>
          </a:p>
          <a:p>
            <a:r>
              <a:rPr kumimoji="1" lang="en-US" altLang="ja-JP" sz="1200" dirty="0"/>
              <a:t>※</a:t>
            </a:r>
            <a:r>
              <a:rPr kumimoji="1" lang="ja-JP" altLang="en-US" sz="1200" dirty="0"/>
              <a:t>救助時の要救助者の状況：東側突堤先のテトラの約</a:t>
            </a:r>
            <a:r>
              <a:rPr kumimoji="1" lang="en-US" altLang="ja-JP" sz="1200" dirty="0"/>
              <a:t>10m</a:t>
            </a:r>
            <a:r>
              <a:rPr kumimoji="1" lang="ja-JP" altLang="en-US" sz="1200" dirty="0"/>
              <a:t>先の表示（点灯用）ブイに捕まり救助を待っていた状態で、台風の影響の</a:t>
            </a:r>
            <a:r>
              <a:rPr lang="ja-JP" altLang="en-US" sz="1200" dirty="0"/>
              <a:t>スエルから</a:t>
            </a:r>
            <a:r>
              <a:rPr kumimoji="1" lang="ja-JP" altLang="en-US" sz="1200" dirty="0"/>
              <a:t>の波高２</a:t>
            </a:r>
            <a:r>
              <a:rPr kumimoji="1" lang="en-US" altLang="ja-JP" sz="1200" dirty="0"/>
              <a:t>m</a:t>
            </a:r>
            <a:r>
              <a:rPr kumimoji="1" lang="ja-JP" altLang="en-US" sz="1200" dirty="0"/>
              <a:t>前後の波をかぶりながら捕まって</a:t>
            </a:r>
            <a:r>
              <a:rPr lang="ja-JP" altLang="en-US" sz="1200" dirty="0"/>
              <a:t>おり、あと数秒遅れても手が離れテトラに打ち付けられ最悪の結果になっていた可能性が高い。</a:t>
            </a:r>
            <a:endParaRPr kumimoji="1" lang="en-US" altLang="ja-JP" sz="1200" dirty="0"/>
          </a:p>
          <a:p>
            <a:r>
              <a:rPr kumimoji="1" lang="en-US" altLang="ja-JP" sz="1200" dirty="0"/>
              <a:t>【</a:t>
            </a:r>
            <a:r>
              <a:rPr kumimoji="1" lang="ja-JP" altLang="en-US" sz="1200" dirty="0"/>
              <a:t>本生存救助成功事例と対応については管轄海上保安部に記録有</a:t>
            </a:r>
            <a:r>
              <a:rPr kumimoji="1" lang="en-US" altLang="ja-JP" sz="1200" dirty="0"/>
              <a:t>】【</a:t>
            </a:r>
            <a:r>
              <a:rPr lang="ja-JP" altLang="en-US" sz="1200" dirty="0"/>
              <a:t>救助対応者：一般社団法人ウォーターリスクマネジメント協会理事長　今西淳樹</a:t>
            </a:r>
            <a:r>
              <a:rPr lang="en-US" altLang="ja-JP" sz="1200" dirty="0"/>
              <a:t>】</a:t>
            </a:r>
            <a:r>
              <a:rPr kumimoji="1" lang="ja-JP" altLang="en-US" sz="1200" dirty="0"/>
              <a:t>　</a:t>
            </a:r>
            <a:endParaRPr kumimoji="1" lang="en-US" altLang="ja-JP" sz="1200" dirty="0"/>
          </a:p>
          <a:p>
            <a:endParaRPr lang="en-US" altLang="ja-JP" sz="1200" dirty="0"/>
          </a:p>
          <a:p>
            <a:r>
              <a:rPr kumimoji="1" lang="ja-JP" altLang="en-US" sz="1200" dirty="0"/>
              <a:t>④　</a:t>
            </a:r>
            <a:r>
              <a:rPr kumimoji="1" lang="en-US" altLang="ja-JP" sz="1200" dirty="0"/>
              <a:t>11</a:t>
            </a:r>
            <a:r>
              <a:rPr kumimoji="1" lang="ja-JP" altLang="en-US" sz="1200" dirty="0"/>
              <a:t>月</a:t>
            </a:r>
            <a:r>
              <a:rPr kumimoji="1" lang="en-US" altLang="ja-JP" sz="1200" dirty="0"/>
              <a:t>5</a:t>
            </a:r>
            <a:r>
              <a:rPr kumimoji="1" lang="ja-JP" altLang="en-US" sz="1200" dirty="0"/>
              <a:t>日：ジェットスキー世界大会「</a:t>
            </a:r>
            <a:r>
              <a:rPr lang="en-US" altLang="ja-JP" sz="1200" dirty="0"/>
              <a:t>MOTOR and SURF SCRAMBLE</a:t>
            </a:r>
            <a:r>
              <a:rPr lang="ja-JP" altLang="en-US" sz="1200" dirty="0"/>
              <a:t>　</a:t>
            </a:r>
            <a:r>
              <a:rPr lang="en-US" altLang="ja-JP" sz="1200" dirty="0"/>
              <a:t>IFWA</a:t>
            </a:r>
            <a:r>
              <a:rPr lang="ja-JP" altLang="en-US" sz="1200" dirty="0"/>
              <a:t>ワールドチャンピオンズリーグ」（茨城県神栖日川浜ビーチ）にて</a:t>
            </a:r>
            <a:endParaRPr lang="en-US" altLang="ja-JP" sz="1200" dirty="0"/>
          </a:p>
          <a:p>
            <a:r>
              <a:rPr kumimoji="1" lang="ja-JP" altLang="en-US" sz="1200" dirty="0"/>
              <a:t>競技でジャンプをした選手が着水に失敗足を骨折（後の診断で判明）する。救急車を要請。波打ち際より対応。バックボードへ固定処置を行い</a:t>
            </a:r>
            <a:r>
              <a:rPr kumimoji="1" lang="en-US" altLang="ja-JP" sz="1200" dirty="0"/>
              <a:t>ATV</a:t>
            </a:r>
            <a:r>
              <a:rPr kumimoji="1" lang="ja-JP" altLang="en-US" sz="1200" dirty="0"/>
              <a:t>バギーにて</a:t>
            </a:r>
            <a:r>
              <a:rPr lang="ja-JP" altLang="en-US" sz="1200" dirty="0"/>
              <a:t>救急隊のストレッチャーまで（舗装地点）搬送し救急隊に引き継ぐ。</a:t>
            </a:r>
            <a:endParaRPr lang="en-US" altLang="ja-JP" sz="1200" dirty="0"/>
          </a:p>
        </p:txBody>
      </p:sp>
    </p:spTree>
    <p:extLst>
      <p:ext uri="{BB962C8B-B14F-4D97-AF65-F5344CB8AC3E}">
        <p14:creationId xmlns:p14="http://schemas.microsoft.com/office/powerpoint/2010/main" val="22918562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4228</Words>
  <Application>Microsoft Office PowerPoint</Application>
  <PresentationFormat>ワイド画面</PresentationFormat>
  <Paragraphs>1453</Paragraphs>
  <Slides>20</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7" baseType="lpstr">
      <vt:lpstr>ＭＳ Ｐゴシック</vt:lpstr>
      <vt:lpstr>新細明體</vt:lpstr>
      <vt:lpstr>游ゴシック</vt:lpstr>
      <vt:lpstr>游ゴシック Light</vt:lpstr>
      <vt:lpstr>Arial</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今西海</dc:creator>
  <cp:lastModifiedBy>今西 海</cp:lastModifiedBy>
  <cp:revision>72</cp:revision>
  <cp:lastPrinted>2017-12-05T14:13:43Z</cp:lastPrinted>
  <dcterms:created xsi:type="dcterms:W3CDTF">2017-10-10T12:01:06Z</dcterms:created>
  <dcterms:modified xsi:type="dcterms:W3CDTF">2018-05-07T14:09:36Z</dcterms:modified>
</cp:coreProperties>
</file>