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08" y="4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7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63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31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55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34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4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91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4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19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05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EFC9-EB4B-4456-83F6-F46D8D697867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D27A-058F-434D-9922-CE275C3DB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90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07306" y="1041324"/>
            <a:ext cx="4243388" cy="60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日本医療政策機構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個人賛助会員募集のご案内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3370" y="2172919"/>
            <a:ext cx="6351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　</a:t>
            </a:r>
            <a:r>
              <a:rPr lang="ja-JP" altLang="en-US" sz="1200" dirty="0"/>
              <a:t>日本医療政策機構は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>2004</a:t>
            </a:r>
            <a:r>
              <a:rPr lang="ja-JP" altLang="en-US" sz="1200" dirty="0" smtClean="0"/>
              <a:t>年の設立</a:t>
            </a:r>
            <a:r>
              <a:rPr lang="ja-JP" altLang="en-US" sz="1200" dirty="0"/>
              <a:t>以来、多くの皆</a:t>
            </a:r>
            <a:r>
              <a:rPr lang="ja-JP" altLang="en-US" sz="1200" dirty="0" smtClean="0"/>
              <a:t>さまからの温かいご支援に支えられ、</a:t>
            </a:r>
            <a:r>
              <a:rPr lang="ja-JP" altLang="en-US" sz="1200" dirty="0"/>
              <a:t>非営利</a:t>
            </a:r>
            <a:r>
              <a:rPr lang="ja-JP" altLang="en-US" sz="1200" dirty="0" smtClean="0"/>
              <a:t>・独立の医療政策シンクタンクとして活動を続けてまいりました。これまで、数多くの調査研究プロジェクトや政策提言などを行ってきた結果、</a:t>
            </a:r>
            <a:r>
              <a:rPr lang="en-US" altLang="ja-JP" sz="1200" dirty="0" smtClean="0"/>
              <a:t>2015</a:t>
            </a:r>
            <a:r>
              <a:rPr lang="ja-JP" altLang="en-US" sz="1200" dirty="0" smtClean="0"/>
              <a:t>年には世界シンクタンクランキングで過去最高の</a:t>
            </a:r>
            <a:r>
              <a:rPr lang="en-US" altLang="ja-JP" sz="1200" dirty="0" smtClean="0"/>
              <a:t>6</a:t>
            </a:r>
            <a:r>
              <a:rPr lang="ja-JP" altLang="en-US" sz="1200" dirty="0" smtClean="0"/>
              <a:t>位にランクインすることもできました。</a:t>
            </a:r>
            <a:endParaRPr lang="en-US" altLang="ja-JP" sz="1200" dirty="0"/>
          </a:p>
          <a:p>
            <a:r>
              <a:rPr lang="ja-JP" altLang="en-US" sz="1200" dirty="0" smtClean="0"/>
              <a:t>　より多くの方にお支えいただき、さらなる活動の強化を図るため、個人賛助会員（年会費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口：</a:t>
            </a:r>
            <a:r>
              <a:rPr lang="en-US" altLang="ja-JP" sz="1200" dirty="0" smtClean="0"/>
              <a:t>10,000</a:t>
            </a:r>
            <a:r>
              <a:rPr lang="ja-JP" altLang="en-US" sz="1200" dirty="0" smtClean="0"/>
              <a:t>円）を募集しております。皆さまのご支援をお待ちしております。</a:t>
            </a:r>
            <a:endParaRPr lang="en-US" altLang="ja-JP" sz="1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6400" y="3530177"/>
            <a:ext cx="56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個人賛助会員特典</a:t>
            </a:r>
            <a:r>
              <a:rPr lang="ja-JP" altLang="en-US" sz="1200" b="1" dirty="0" smtClean="0"/>
              <a:t>（一例）：</a:t>
            </a:r>
            <a:endParaRPr lang="en-US" altLang="ja-JP" sz="1200" b="1" dirty="0" smtClean="0"/>
          </a:p>
          <a:p>
            <a:r>
              <a:rPr lang="ja-JP" altLang="en-US" sz="1200" dirty="0" smtClean="0"/>
              <a:t>・朝食会等のイベントにおける割引</a:t>
            </a:r>
            <a:r>
              <a:rPr lang="ja-JP" altLang="en-US" sz="1200" dirty="0"/>
              <a:t>、</a:t>
            </a:r>
            <a:r>
              <a:rPr lang="ja-JP" altLang="en-US" sz="1200" dirty="0" smtClean="0"/>
              <a:t>特別ご招待枠でのご案内</a:t>
            </a:r>
            <a:endParaRPr lang="en-US" altLang="ja-JP" sz="1200" dirty="0" smtClean="0"/>
          </a:p>
          <a:p>
            <a:r>
              <a:rPr lang="ja-JP" altLang="en-US" sz="1200" dirty="0" smtClean="0"/>
              <a:t>・日本医療政策機構年報の送付</a:t>
            </a:r>
          </a:p>
          <a:p>
            <a:r>
              <a:rPr kumimoji="1" lang="ja-JP" altLang="en-US" sz="1200" dirty="0" smtClean="0"/>
              <a:t>・メールマガジンでの各種イベントのご案内</a:t>
            </a:r>
            <a:endParaRPr kumimoji="1" lang="en-US" altLang="ja-JP" sz="1200" dirty="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05753"/>
              </p:ext>
            </p:extLst>
          </p:nvPr>
        </p:nvGraphicFramePr>
        <p:xfrm>
          <a:off x="1017003" y="4953000"/>
          <a:ext cx="4911207" cy="3534567"/>
        </p:xfrm>
        <a:graphic>
          <a:graphicData uri="http://schemas.openxmlformats.org/drawingml/2006/table">
            <a:tbl>
              <a:tblPr/>
              <a:tblGrid>
                <a:gridCol w="851277">
                  <a:extLst>
                    <a:ext uri="{9D8B030D-6E8A-4147-A177-3AD203B41FA5}">
                      <a16:colId xmlns:a16="http://schemas.microsoft.com/office/drawing/2014/main" val="1126290165"/>
                    </a:ext>
                  </a:extLst>
                </a:gridCol>
                <a:gridCol w="2029965">
                  <a:extLst>
                    <a:ext uri="{9D8B030D-6E8A-4147-A177-3AD203B41FA5}">
                      <a16:colId xmlns:a16="http://schemas.microsoft.com/office/drawing/2014/main" val="3419926608"/>
                    </a:ext>
                  </a:extLst>
                </a:gridCol>
                <a:gridCol w="2029965">
                  <a:extLst>
                    <a:ext uri="{9D8B030D-6E8A-4147-A177-3AD203B41FA5}">
                      <a16:colId xmlns:a16="http://schemas.microsoft.com/office/drawing/2014/main" val="998964994"/>
                    </a:ext>
                  </a:extLst>
                </a:gridCol>
              </a:tblGrid>
              <a:tr h="2560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823448"/>
                  </a:ext>
                </a:extLst>
              </a:tr>
              <a:tr h="5333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（姓）</a:t>
                      </a:r>
                    </a:p>
                  </a:txBody>
                  <a:tcPr marL="6286" marR="6286" marT="62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（名）</a:t>
                      </a:r>
                    </a:p>
                  </a:txBody>
                  <a:tcPr marL="6286" marR="6286" marT="62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035849"/>
                  </a:ext>
                </a:extLst>
              </a:tr>
              <a:tr h="4409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ご所属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68215"/>
                  </a:ext>
                </a:extLst>
              </a:tr>
              <a:tr h="4338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お役職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212374"/>
                  </a:ext>
                </a:extLst>
              </a:tr>
              <a:tr h="36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29921"/>
                  </a:ext>
                </a:extLst>
              </a:tr>
              <a:tr h="768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ご住所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〒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86" marR="6286" marT="62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03800"/>
                  </a:ext>
                </a:extLst>
              </a:tr>
              <a:tr h="4764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お申込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口数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30563" indent="0"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口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535129"/>
                  </a:ext>
                </a:extLst>
              </a:tr>
              <a:tr h="2631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支払区分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本日支払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後日振込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5641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12405" y="8653320"/>
            <a:ext cx="5543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Yu Gothic" panose="020B0400000000000000" pitchFamily="50" charset="-128"/>
              <a:buChar char="※"/>
            </a:pPr>
            <a:r>
              <a:rPr kumimoji="1" lang="ja-JP" altLang="en-US" sz="1100" dirty="0" smtClean="0"/>
              <a:t>お預かりした個人情報は厳重に管理し、個人会員管理並びに当機構のその他業務にのみ使用いたします。</a:t>
            </a:r>
            <a:endParaRPr kumimoji="1" lang="en-US" altLang="ja-JP" sz="1100" dirty="0" smtClean="0"/>
          </a:p>
          <a:p>
            <a:pPr marL="171450" indent="-171450">
              <a:buFont typeface="Yu Gothic" panose="020B0400000000000000" pitchFamily="50" charset="-128"/>
              <a:buChar char="※"/>
            </a:pPr>
            <a:r>
              <a:rPr lang="ja-JP" altLang="en-US" sz="1100" dirty="0" smtClean="0"/>
              <a:t>「支払区分」で「後日振込」を選択頂いた方には、ご記入のメールアドレス宛に振込方法についてご案内を差し上げます。</a:t>
            </a:r>
            <a:endParaRPr lang="en-US" altLang="ja-JP" sz="1100" dirty="0" smtClean="0"/>
          </a:p>
          <a:p>
            <a:pPr marL="171450" indent="-171450">
              <a:buFont typeface="Yu Gothic" panose="020B0400000000000000" pitchFamily="50" charset="-128"/>
              <a:buChar char="※"/>
            </a:pPr>
            <a:r>
              <a:rPr lang="ja-JP" altLang="en-US" sz="1100" dirty="0" smtClean="0"/>
              <a:t>裏面に「寄付・助成の受領に関する指針」を掲載しております。本指針へのご賛同のうえ、ご支援いただけますようお願いいたします。</a:t>
            </a:r>
            <a:endParaRPr lang="ja-JP" altLang="en-US" sz="11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549" y="209530"/>
            <a:ext cx="2145978" cy="45724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00117" y="4602398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u="sng" dirty="0" smtClean="0"/>
              <a:t>お申込みフォーム</a:t>
            </a:r>
            <a:endParaRPr lang="ja-JP" alt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29258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07306" y="1041324"/>
            <a:ext cx="4243388" cy="60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日本医療政策機構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個人賛助会員募集のご案内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3370" y="2172919"/>
            <a:ext cx="6351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　</a:t>
            </a:r>
            <a:r>
              <a:rPr lang="ja-JP" altLang="en-US" sz="1200" dirty="0"/>
              <a:t>日本医療政策機構は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>2004</a:t>
            </a:r>
            <a:r>
              <a:rPr lang="ja-JP" altLang="en-US" sz="1200" dirty="0" smtClean="0"/>
              <a:t>年の設立</a:t>
            </a:r>
            <a:r>
              <a:rPr lang="ja-JP" altLang="en-US" sz="1200" dirty="0"/>
              <a:t>以来、多くの皆</a:t>
            </a:r>
            <a:r>
              <a:rPr lang="ja-JP" altLang="en-US" sz="1200" dirty="0" smtClean="0"/>
              <a:t>さまからの温かいご支援に支えられ、</a:t>
            </a:r>
            <a:r>
              <a:rPr lang="ja-JP" altLang="en-US" sz="1200" dirty="0"/>
              <a:t>非営利</a:t>
            </a:r>
            <a:r>
              <a:rPr lang="ja-JP" altLang="en-US" sz="1200" dirty="0" smtClean="0"/>
              <a:t>・独立の医療政策シンクタンクとして活動を続けてまいりました。これまで、数多くの調査研究プロジェクトや政策提言などを行ってきた結果、</a:t>
            </a:r>
            <a:r>
              <a:rPr lang="en-US" altLang="ja-JP" sz="1200" dirty="0" smtClean="0"/>
              <a:t>2015</a:t>
            </a:r>
            <a:r>
              <a:rPr lang="ja-JP" altLang="en-US" sz="1200" dirty="0" smtClean="0"/>
              <a:t>年には世界シンクタンクランキングで過去最高の</a:t>
            </a:r>
            <a:r>
              <a:rPr lang="en-US" altLang="ja-JP" sz="1200" dirty="0" smtClean="0"/>
              <a:t>6</a:t>
            </a:r>
            <a:r>
              <a:rPr lang="ja-JP" altLang="en-US" sz="1200" dirty="0" smtClean="0"/>
              <a:t>位にランクインすることもできました。</a:t>
            </a:r>
            <a:endParaRPr lang="en-US" altLang="ja-JP" sz="1200" dirty="0"/>
          </a:p>
          <a:p>
            <a:r>
              <a:rPr lang="ja-JP" altLang="en-US" sz="1200" dirty="0" smtClean="0"/>
              <a:t>　より多くの方にお支えいただき、さらなる活動の強化を図るため、個人賛助会員（年会費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口：</a:t>
            </a:r>
            <a:r>
              <a:rPr lang="en-US" altLang="ja-JP" sz="1200" dirty="0" smtClean="0"/>
              <a:t>10,000</a:t>
            </a:r>
            <a:r>
              <a:rPr lang="ja-JP" altLang="en-US" sz="1200" dirty="0" smtClean="0"/>
              <a:t>円）を募集しております。皆さまのご支援をお待ちしております。</a:t>
            </a:r>
            <a:endParaRPr lang="en-US" altLang="ja-JP" sz="1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6400" y="3530177"/>
            <a:ext cx="56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個人賛助会員特典</a:t>
            </a:r>
            <a:r>
              <a:rPr lang="ja-JP" altLang="en-US" sz="1200" b="1" dirty="0" smtClean="0"/>
              <a:t>（一例）：</a:t>
            </a:r>
            <a:endParaRPr lang="en-US" altLang="ja-JP" sz="1200" b="1" dirty="0" smtClean="0"/>
          </a:p>
          <a:p>
            <a:r>
              <a:rPr lang="ja-JP" altLang="en-US" sz="1200" dirty="0" smtClean="0"/>
              <a:t>・朝食会等のイベントにおける割引</a:t>
            </a:r>
            <a:r>
              <a:rPr lang="ja-JP" altLang="en-US" sz="1200" dirty="0"/>
              <a:t>、</a:t>
            </a:r>
            <a:r>
              <a:rPr lang="ja-JP" altLang="en-US" sz="1200" dirty="0" smtClean="0"/>
              <a:t>特別ご招待枠でのご案内</a:t>
            </a:r>
            <a:endParaRPr lang="en-US" altLang="ja-JP" sz="1200" dirty="0" smtClean="0"/>
          </a:p>
          <a:p>
            <a:r>
              <a:rPr lang="ja-JP" altLang="en-US" sz="1200" dirty="0" smtClean="0"/>
              <a:t>・日本医療政策機構年報の送付</a:t>
            </a:r>
          </a:p>
          <a:p>
            <a:r>
              <a:rPr kumimoji="1" lang="ja-JP" altLang="en-US" sz="1200" dirty="0" smtClean="0"/>
              <a:t>・メールマガジンでの各種イベントのご案内</a:t>
            </a:r>
            <a:endParaRPr kumimoji="1" lang="en-US" altLang="ja-JP" sz="1200" dirty="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98857"/>
              </p:ext>
            </p:extLst>
          </p:nvPr>
        </p:nvGraphicFramePr>
        <p:xfrm>
          <a:off x="1017003" y="4953000"/>
          <a:ext cx="4911207" cy="3534567"/>
        </p:xfrm>
        <a:graphic>
          <a:graphicData uri="http://schemas.openxmlformats.org/drawingml/2006/table">
            <a:tbl>
              <a:tblPr/>
              <a:tblGrid>
                <a:gridCol w="851277">
                  <a:extLst>
                    <a:ext uri="{9D8B030D-6E8A-4147-A177-3AD203B41FA5}">
                      <a16:colId xmlns:a16="http://schemas.microsoft.com/office/drawing/2014/main" val="1126290165"/>
                    </a:ext>
                  </a:extLst>
                </a:gridCol>
                <a:gridCol w="2029965">
                  <a:extLst>
                    <a:ext uri="{9D8B030D-6E8A-4147-A177-3AD203B41FA5}">
                      <a16:colId xmlns:a16="http://schemas.microsoft.com/office/drawing/2014/main" val="3419926608"/>
                    </a:ext>
                  </a:extLst>
                </a:gridCol>
                <a:gridCol w="2029965">
                  <a:extLst>
                    <a:ext uri="{9D8B030D-6E8A-4147-A177-3AD203B41FA5}">
                      <a16:colId xmlns:a16="http://schemas.microsoft.com/office/drawing/2014/main" val="998964994"/>
                    </a:ext>
                  </a:extLst>
                </a:gridCol>
              </a:tblGrid>
              <a:tr h="2560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823448"/>
                  </a:ext>
                </a:extLst>
              </a:tr>
              <a:tr h="5333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（姓）</a:t>
                      </a:r>
                    </a:p>
                  </a:txBody>
                  <a:tcPr marL="6286" marR="6286" marT="62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（名）</a:t>
                      </a:r>
                    </a:p>
                  </a:txBody>
                  <a:tcPr marL="6286" marR="6286" marT="62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035849"/>
                  </a:ext>
                </a:extLst>
              </a:tr>
              <a:tr h="4409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ご所属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68215"/>
                  </a:ext>
                </a:extLst>
              </a:tr>
              <a:tr h="4338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お役職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212374"/>
                  </a:ext>
                </a:extLst>
              </a:tr>
              <a:tr h="36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29921"/>
                  </a:ext>
                </a:extLst>
              </a:tr>
              <a:tr h="768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ご住所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〒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86" marR="6286" marT="62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03800"/>
                  </a:ext>
                </a:extLst>
              </a:tr>
              <a:tr h="4764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お申込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口数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30563" indent="0"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口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535129"/>
                  </a:ext>
                </a:extLst>
              </a:tr>
              <a:tr h="2631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支払区分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本日支払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後日振込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5641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12405" y="8653320"/>
            <a:ext cx="5543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Yu Gothic" panose="020B0400000000000000" pitchFamily="50" charset="-128"/>
              <a:buChar char="※"/>
            </a:pPr>
            <a:r>
              <a:rPr kumimoji="1" lang="ja-JP" altLang="en-US" sz="1100" dirty="0" smtClean="0"/>
              <a:t>お預かりした個人情報は厳重に管理し、個人会員管理並びに当機構のその他業務にのみ使用いたします。</a:t>
            </a:r>
            <a:endParaRPr kumimoji="1" lang="en-US" altLang="ja-JP" sz="1100" dirty="0" smtClean="0"/>
          </a:p>
          <a:p>
            <a:pPr marL="171450" indent="-171450">
              <a:buFont typeface="Yu Gothic" panose="020B0400000000000000" pitchFamily="50" charset="-128"/>
              <a:buChar char="※"/>
            </a:pPr>
            <a:r>
              <a:rPr lang="ja-JP" altLang="en-US" sz="1100" dirty="0" smtClean="0"/>
              <a:t>「支払区分」で「後日振込」を選択頂いた方には、ご記入のメールアドレス宛に振込方法についてご案内を差し上げます。</a:t>
            </a:r>
            <a:endParaRPr lang="en-US" altLang="ja-JP" sz="1100" dirty="0" smtClean="0"/>
          </a:p>
          <a:p>
            <a:pPr marL="171450" indent="-171450">
              <a:buFont typeface="Yu Gothic" panose="020B0400000000000000" pitchFamily="50" charset="-128"/>
              <a:buChar char="※"/>
            </a:pPr>
            <a:r>
              <a:rPr lang="ja-JP" altLang="en-US" sz="1100" dirty="0" smtClean="0"/>
              <a:t>裏面に「寄付・助成の受領に関する指針」を掲載しております。本指針へのご賛同のうえ、ご支援いただけますようお願いいたします。</a:t>
            </a:r>
            <a:endParaRPr lang="ja-JP" altLang="en-US" sz="11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549" y="209530"/>
            <a:ext cx="2145978" cy="45724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00117" y="4602398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u="sng" dirty="0" smtClean="0"/>
              <a:t>お申込みフォーム</a:t>
            </a:r>
            <a:endParaRPr lang="ja-JP" alt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23188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5740" y="6447926"/>
            <a:ext cx="5726520" cy="327935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95478"/>
            <a:r>
              <a:rPr lang="ja-JP" altLang="en-US" sz="10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日本医療政策機構　寄付・助成の受領に関する</a:t>
            </a:r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指針</a:t>
            </a:r>
            <a:endParaRPr lang="en-US" altLang="ja-JP" sz="1000" b="1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algn="just" defTabSz="995478"/>
            <a:endParaRPr lang="ja-JP" altLang="en-US" sz="863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ミッションへの賛同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日本医療政策機構は「フェアで健やかな社会を実現するために、新しいアイデアや価値観を提供し、グローバルな視点で社会にインパクトを与え、変革を促す原動力となること。我々は、将来を見据えた幅広い観点から、政策に関心を持つ市民に選択肢を提示し、多分野のステークホルダーを結集し、創造性に富み実現可能な解決策を示す」ことをミッションとしています。当機構の活動は、このミッションに賛同していただける団体・個人からのご支援で支えられています。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 </a:t>
            </a: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政治的中立性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当機構は、政府から独立した民間の非営利活動法人です。また当機構は、政党その他、政治活動を主目的とする団体からはご支援をいただきません。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 </a:t>
            </a: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事業の計画・実施の独立性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当機構は、多様な関係者から幅広い意見を収集した上で、事業の方向性や内容を独自に決定します。ご支援者の意見を求めることがありますが、それらのご意見を活動に反映するか否かは、当機構が主体的に判断します。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 </a:t>
            </a: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資金源の多様性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当機構は、中立性を担保すべく、事業運営に必要な資金を、多様な財団、企業、個人等から幅広く調達します。また、各部門ないし個別事業の活動のための資金を、複数の提供元から調達することを原則とします。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 </a:t>
            </a: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販売促進活動等の排除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当機構は、ご支援者の製品・サービス等の販売促進、または認知度やイメージの向上を主目的とする活動は行いません</a:t>
            </a:r>
            <a:r>
              <a:rPr lang="ja-JP" altLang="en-US" sz="863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。</a:t>
            </a:r>
            <a:endParaRPr lang="ja-JP" altLang="en-US" sz="863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98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5740" y="6447926"/>
            <a:ext cx="5726520" cy="327935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95478"/>
            <a:r>
              <a:rPr lang="ja-JP" altLang="en-US" sz="10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日本医療政策機構　寄付・助成の受領に関する</a:t>
            </a:r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指針</a:t>
            </a:r>
            <a:endParaRPr lang="en-US" altLang="ja-JP" sz="1000" b="1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algn="just" defTabSz="995478"/>
            <a:endParaRPr lang="ja-JP" altLang="en-US" sz="863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ミッションへの賛同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日本医療政策機構は「フェアで健やかな社会を実現するために、新しいアイデアや価値観を提供し、グローバルな視点で社会にインパクトを与え、変革を促す原動力となること。我々は、将来を見据えた幅広い観点から、政策に関心を持つ市民に選択肢を提示し、多分野のステークホルダーを結集し、創造性に富み実現可能な解決策を示す」ことをミッションとしています。当機構の活動は、このミッションに賛同していただける団体・個人からのご支援で支えられています。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 </a:t>
            </a: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政治的中立性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当機構は、政府から独立した民間の非営利活動法人です。また当機構は、政党その他、政治活動を主目的とする団体からはご支援をいただきません。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 </a:t>
            </a: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事業の計画・実施の独立性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当機構は、多様な関係者から幅広い意見を収集した上で、事業の方向性や内容を独自に決定します。ご支援者の意見を求めることがありますが、それらのご意見を活動に反映するか否かは、当機構が主体的に判断します。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 </a:t>
            </a: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資金源の多様性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当機構は、中立性を担保すべく、事業運営に必要な資金を、多様な財団、企業、個人等から幅広く調達します。また、各部門ないし個別事業の活動のための資金を、複数の提供元から調達することを原則とします。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 </a:t>
            </a:r>
          </a:p>
          <a:p>
            <a:pPr algn="just" defTabSz="995478"/>
            <a:r>
              <a:rPr lang="ja-JP" altLang="en-US" sz="863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販売促進活動等の排除</a:t>
            </a:r>
          </a:p>
          <a:p>
            <a:pPr algn="just" defTabSz="995478"/>
            <a:r>
              <a:rPr lang="ja-JP" altLang="en-US" sz="863" dirty="0">
                <a:solidFill>
                  <a:prstClr val="black"/>
                </a:solidFill>
                <a:latin typeface="游ゴシック" panose="020B0400000000000000" pitchFamily="50" charset="-128"/>
              </a:rPr>
              <a:t>当機構は、ご支援者の製品・サービス等の販売促進、または認知度やイメージの向上を主目的とする活動は行いません</a:t>
            </a:r>
            <a:r>
              <a:rPr lang="ja-JP" altLang="en-US" sz="863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。</a:t>
            </a:r>
            <a:endParaRPr lang="ja-JP" altLang="en-US" sz="863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8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314</Words>
  <Application>Microsoft Office PowerPoint</Application>
  <PresentationFormat>A4 210 x 297 mm</PresentationFormat>
  <Paragraphs>94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Yu Gothic</vt:lpstr>
      <vt:lpstr>Yu Gothic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Shun_KURITA</dc:creator>
  <cp:lastModifiedBy>Yuko IMAMURA</cp:lastModifiedBy>
  <cp:revision>19</cp:revision>
  <cp:lastPrinted>2016-10-13T09:14:23Z</cp:lastPrinted>
  <dcterms:created xsi:type="dcterms:W3CDTF">2016-07-25T08:00:14Z</dcterms:created>
  <dcterms:modified xsi:type="dcterms:W3CDTF">2017-10-30T14:45:14Z</dcterms:modified>
</cp:coreProperties>
</file>