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 id="2147483768" r:id="rId2"/>
  </p:sldMasterIdLst>
  <p:notesMasterIdLst>
    <p:notesMasterId r:id="rId18"/>
  </p:notesMasterIdLst>
  <p:sldIdLst>
    <p:sldId id="256" r:id="rId3"/>
    <p:sldId id="259" r:id="rId4"/>
    <p:sldId id="257" r:id="rId5"/>
    <p:sldId id="261" r:id="rId6"/>
    <p:sldId id="262" r:id="rId7"/>
    <p:sldId id="265" r:id="rId8"/>
    <p:sldId id="293" r:id="rId9"/>
    <p:sldId id="289" r:id="rId10"/>
    <p:sldId id="283" r:id="rId11"/>
    <p:sldId id="282" r:id="rId12"/>
    <p:sldId id="287" r:id="rId13"/>
    <p:sldId id="272" r:id="rId14"/>
    <p:sldId id="292" r:id="rId15"/>
    <p:sldId id="274" r:id="rId16"/>
    <p:sldId id="278" r:id="rId17"/>
  </p:sldIdLst>
  <p:sldSz cx="6858000" cy="9906000" type="A4"/>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0" autoAdjust="0"/>
    <p:restoredTop sz="94660"/>
  </p:normalViewPr>
  <p:slideViewPr>
    <p:cSldViewPr snapToGrid="0" showGuides="1">
      <p:cViewPr>
        <p:scale>
          <a:sx n="100" d="100"/>
          <a:sy n="100" d="100"/>
        </p:scale>
        <p:origin x="640" y="15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8475"/>
          </a:xfrm>
          <a:prstGeom prst="rect">
            <a:avLst/>
          </a:prstGeom>
        </p:spPr>
        <p:txBody>
          <a:bodyPr vert="horz" lIns="91440" tIns="45720" rIns="91440" bIns="45720" rtlCol="0"/>
          <a:lstStyle>
            <a:lvl1pPr algn="r">
              <a:defRPr sz="1200"/>
            </a:lvl1pPr>
          </a:lstStyle>
          <a:p>
            <a:fld id="{CACF65B8-4BCB-42E5-B106-C538C1EAC753}" type="datetimeFigureOut">
              <a:rPr kumimoji="1" lang="ja-JP" altLang="en-US" smtClean="0"/>
              <a:t>2026/4/23</a:t>
            </a:fld>
            <a:endParaRPr kumimoji="1" lang="ja-JP" altLang="en-US"/>
          </a:p>
        </p:txBody>
      </p:sp>
      <p:sp>
        <p:nvSpPr>
          <p:cNvPr id="4" name="スライド イメージ プレースホルダー 3"/>
          <p:cNvSpPr>
            <a:spLocks noGrp="1" noRot="1" noChangeAspect="1"/>
          </p:cNvSpPr>
          <p:nvPr>
            <p:ph type="sldImg" idx="2"/>
          </p:nvPr>
        </p:nvSpPr>
        <p:spPr>
          <a:xfrm>
            <a:off x="2266950" y="1243013"/>
            <a:ext cx="2324100" cy="335756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86313"/>
            <a:ext cx="5486400" cy="391636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7213"/>
            <a:ext cx="2971800"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447213"/>
            <a:ext cx="2971800" cy="498475"/>
          </a:xfrm>
          <a:prstGeom prst="rect">
            <a:avLst/>
          </a:prstGeom>
        </p:spPr>
        <p:txBody>
          <a:bodyPr vert="horz" lIns="91440" tIns="45720" rIns="91440" bIns="45720" rtlCol="0" anchor="b"/>
          <a:lstStyle>
            <a:lvl1pPr algn="r">
              <a:defRPr sz="1200"/>
            </a:lvl1pPr>
          </a:lstStyle>
          <a:p>
            <a:fld id="{BA928686-D8B5-487F-9E78-D2C77485F7BC}" type="slidenum">
              <a:rPr kumimoji="1" lang="ja-JP" altLang="en-US" smtClean="0"/>
              <a:t>‹#›</a:t>
            </a:fld>
            <a:endParaRPr kumimoji="1" lang="ja-JP" altLang="en-US"/>
          </a:p>
        </p:txBody>
      </p:sp>
    </p:spTree>
    <p:extLst>
      <p:ext uri="{BB962C8B-B14F-4D97-AF65-F5344CB8AC3E}">
        <p14:creationId xmlns:p14="http://schemas.microsoft.com/office/powerpoint/2010/main" val="30765517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A928686-D8B5-487F-9E78-D2C77485F7BC}" type="slidenum">
              <a:rPr kumimoji="1" lang="ja-JP" altLang="en-US" smtClean="0"/>
              <a:t>4</a:t>
            </a:fld>
            <a:endParaRPr kumimoji="1" lang="ja-JP" altLang="en-US"/>
          </a:p>
        </p:txBody>
      </p:sp>
    </p:spTree>
    <p:extLst>
      <p:ext uri="{BB962C8B-B14F-4D97-AF65-F5344CB8AC3E}">
        <p14:creationId xmlns:p14="http://schemas.microsoft.com/office/powerpoint/2010/main" val="2544449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624321"/>
            <a:ext cx="5143500" cy="3448756"/>
          </a:xfrm>
        </p:spPr>
        <p:txBody>
          <a:bodyPr anchor="b">
            <a:normAutofit/>
          </a:bodyPr>
          <a:lstStyle>
            <a:lvl1pPr algn="ctr">
              <a:defRPr sz="3375"/>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normAutofit/>
          </a:bodyPr>
          <a:lstStyle>
            <a:lvl1pPr marL="0" indent="0" algn="ctr">
              <a:buNone/>
              <a:defRPr sz="1350">
                <a:solidFill>
                  <a:schemeClr val="tx1">
                    <a:lumMod val="75000"/>
                    <a:lumOff val="25000"/>
                  </a:schemeClr>
                </a:solidFill>
              </a:defRPr>
            </a:lvl1pPr>
            <a:lvl2pPr marL="257175" indent="0" algn="ctr">
              <a:buNone/>
              <a:defRPr sz="1575"/>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352999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1734604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52052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7" y="520523"/>
            <a:ext cx="4350544" cy="839487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3240115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6350" y="-12231"/>
            <a:ext cx="6877353" cy="9930462"/>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7947" y="3473216"/>
            <a:ext cx="4370039" cy="2377992"/>
          </a:xfrm>
        </p:spPr>
        <p:txBody>
          <a:bodyPr anchor="b">
            <a:noAutofit/>
          </a:bodyPr>
          <a:lstStyle>
            <a:lvl1pPr algn="r">
              <a:defRPr sz="405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47947" y="5851205"/>
            <a:ext cx="4370039" cy="1584410"/>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350169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3226421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57199" y="3901254"/>
            <a:ext cx="4760786" cy="2638395"/>
          </a:xfrm>
        </p:spPr>
        <p:txBody>
          <a:bodyPr anchor="b"/>
          <a:lstStyle>
            <a:lvl1pPr algn="l">
              <a:defRPr sz="3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6539647"/>
            <a:ext cx="4760786" cy="12428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17526513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6" cy="190782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57200" y="3120851"/>
            <a:ext cx="2316082" cy="5605560"/>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2901903" y="3120853"/>
            <a:ext cx="2316083" cy="5605561"/>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2286525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5" cy="1907822"/>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3121420"/>
            <a:ext cx="2318004"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57199" y="3953801"/>
            <a:ext cx="2318004" cy="477261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2899980" y="3121420"/>
            <a:ext cx="2318004"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2899980" y="3953801"/>
            <a:ext cx="2318004" cy="477261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20165163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57199" y="880533"/>
            <a:ext cx="4760786" cy="1907822"/>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28152479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13255961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199" y="2164650"/>
            <a:ext cx="2092637" cy="1846673"/>
          </a:xfrm>
        </p:spPr>
        <p:txBody>
          <a:bodyPr anchor="b">
            <a:normAutofit/>
          </a:bodyPr>
          <a:lstStyle>
            <a:lvl1pPr>
              <a:defRPr sz="1500"/>
            </a:lvl1pPr>
          </a:lstStyle>
          <a:p>
            <a:r>
              <a:rPr lang="ja-JP" altLang="en-US"/>
              <a:t>マスター タイトルの書式設定</a:t>
            </a:r>
            <a:endParaRPr lang="en-US" dirty="0"/>
          </a:p>
        </p:txBody>
      </p:sp>
      <p:sp>
        <p:nvSpPr>
          <p:cNvPr id="3" name="Content Placeholder 2"/>
          <p:cNvSpPr>
            <a:spLocks noGrp="1"/>
          </p:cNvSpPr>
          <p:nvPr>
            <p:ph idx="1"/>
          </p:nvPr>
        </p:nvSpPr>
        <p:spPr>
          <a:xfrm>
            <a:off x="2678456" y="743781"/>
            <a:ext cx="2539528" cy="7982631"/>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199" y="4011323"/>
            <a:ext cx="2092637" cy="3733093"/>
          </a:xfrm>
        </p:spPr>
        <p:txBody>
          <a:bodyPr>
            <a:normAutofit/>
          </a:bodyPr>
          <a:lstStyle>
            <a:lvl1pPr marL="0" indent="0">
              <a:buNone/>
              <a:defRPr sz="105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1153173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13167023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199" y="6934200"/>
            <a:ext cx="4760786" cy="818622"/>
          </a:xfrm>
        </p:spPr>
        <p:txBody>
          <a:bodyPr anchor="b">
            <a:normAutofit/>
          </a:bodyPr>
          <a:lstStyle>
            <a:lvl1pPr algn="l">
              <a:defRPr sz="18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7199" y="880533"/>
            <a:ext cx="4760786" cy="5554926"/>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57199" y="7752822"/>
            <a:ext cx="4760786" cy="973590"/>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18972563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6" cy="4916311"/>
          </a:xfrm>
        </p:spPr>
        <p:txBody>
          <a:bodyPr anchor="ctr">
            <a:normAutofit/>
          </a:bodyPr>
          <a:lstStyle>
            <a:lvl1pPr algn="l">
              <a:defRPr sz="33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6457245"/>
            <a:ext cx="4760786" cy="2269167"/>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30565985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581164" y="880533"/>
            <a:ext cx="4554137" cy="4365978"/>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825806" y="5246511"/>
            <a:ext cx="4064853" cy="550333"/>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457245"/>
            <a:ext cx="4760786" cy="2269167"/>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
        <p:nvSpPr>
          <p:cNvPr id="24" name="TextBox 23"/>
          <p:cNvSpPr txBox="1"/>
          <p:nvPr/>
        </p:nvSpPr>
        <p:spPr>
          <a:xfrm>
            <a:off x="362034" y="114165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4169470"/>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07415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457199" y="2790649"/>
            <a:ext cx="4760786" cy="3748998"/>
          </a:xfrm>
        </p:spPr>
        <p:txBody>
          <a:bodyPr anchor="b">
            <a:normAutofit/>
          </a:bodyPr>
          <a:lstStyle>
            <a:lvl1pPr algn="l">
              <a:defRPr sz="33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41179998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581164" y="880533"/>
            <a:ext cx="4554137" cy="4365978"/>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457198" y="5796844"/>
            <a:ext cx="4760787" cy="742803"/>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
        <p:nvSpPr>
          <p:cNvPr id="24" name="TextBox 23"/>
          <p:cNvSpPr txBox="1"/>
          <p:nvPr/>
        </p:nvSpPr>
        <p:spPr>
          <a:xfrm>
            <a:off x="362034" y="114165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4169470"/>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678723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461886" y="880533"/>
            <a:ext cx="4756099" cy="4365978"/>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457198" y="5796844"/>
            <a:ext cx="4760787" cy="74280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38185004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18587432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82984" y="880534"/>
            <a:ext cx="734109" cy="7585429"/>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57199" y="880534"/>
            <a:ext cx="3896270" cy="758542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3974710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73500"/>
            <a:ext cx="5915025" cy="4118412"/>
          </a:xfrm>
        </p:spPr>
        <p:txBody>
          <a:bodyPr anchor="b">
            <a:normAutofit/>
          </a:bodyPr>
          <a:lstStyle>
            <a:lvl1pPr>
              <a:defRPr sz="3375"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576026"/>
            <a:ext cx="5915025" cy="2166937"/>
          </a:xfrm>
        </p:spPr>
        <p:txBody>
          <a:bodyPr anchor="t">
            <a:normAutofit/>
          </a:bodyPr>
          <a:lstStyle>
            <a:lvl1pPr marL="0" indent="0">
              <a:buNone/>
              <a:defRPr sz="1350">
                <a:solidFill>
                  <a:schemeClr val="tx1">
                    <a:lumMod val="75000"/>
                    <a:lumOff val="25000"/>
                  </a:schemeClr>
                </a:solidFill>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4127715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5384" y="2641601"/>
            <a:ext cx="2914650" cy="62852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41601"/>
            <a:ext cx="2914650" cy="62852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183610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5384" y="2429340"/>
            <a:ext cx="2900363" cy="1192676"/>
          </a:xfrm>
        </p:spPr>
        <p:txBody>
          <a:bodyPr anchor="b">
            <a:normAutofit/>
          </a:bodyPr>
          <a:lstStyle>
            <a:lvl1pPr marL="0" indent="0">
              <a:spcBef>
                <a:spcPts val="0"/>
              </a:spcBef>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a:t>マスター テキストの書式設定</a:t>
            </a:r>
          </a:p>
        </p:txBody>
      </p:sp>
      <p:sp>
        <p:nvSpPr>
          <p:cNvPr id="4" name="Content Placeholder 3"/>
          <p:cNvSpPr>
            <a:spLocks noGrp="1"/>
          </p:cNvSpPr>
          <p:nvPr>
            <p:ph sz="half" idx="2"/>
          </p:nvPr>
        </p:nvSpPr>
        <p:spPr>
          <a:xfrm>
            <a:off x="475384" y="3622017"/>
            <a:ext cx="2900363" cy="53163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9340"/>
            <a:ext cx="2914651" cy="1192675"/>
          </a:xfrm>
        </p:spPr>
        <p:txBody>
          <a:bodyPr anchor="b"/>
          <a:lstStyle>
            <a:lvl1pPr marL="0" indent="0">
              <a:spcBef>
                <a:spcPts val="0"/>
              </a:spcBef>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22017"/>
            <a:ext cx="2914651" cy="53163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273370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071844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563774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3202" y="660401"/>
            <a:ext cx="2211705" cy="2311396"/>
          </a:xfrm>
        </p:spPr>
        <p:txBody>
          <a:bodyPr anchor="b">
            <a:normAutofit/>
          </a:bodyPr>
          <a:lstStyle>
            <a:lvl1pPr>
              <a:defRPr sz="1800" b="0"/>
            </a:lvl1pPr>
          </a:lstStyle>
          <a:p>
            <a:r>
              <a:rPr lang="ja-JP" altLang="en-US"/>
              <a:t>マスター タイトルの書式設定</a:t>
            </a:r>
            <a:endParaRPr lang="en-US" dirty="0"/>
          </a:p>
        </p:txBody>
      </p:sp>
      <p:sp>
        <p:nvSpPr>
          <p:cNvPr id="3" name="Content Placeholder 2"/>
          <p:cNvSpPr>
            <a:spLocks noGrp="1"/>
          </p:cNvSpPr>
          <p:nvPr>
            <p:ph idx="1"/>
          </p:nvPr>
        </p:nvSpPr>
        <p:spPr>
          <a:xfrm>
            <a:off x="2914650" y="1430867"/>
            <a:ext cx="3471863" cy="70442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3202" y="2971799"/>
            <a:ext cx="2211705" cy="5503335"/>
          </a:xfrm>
        </p:spPr>
        <p:txBody>
          <a:bodyPr>
            <a:normAutofit/>
          </a:bodyPr>
          <a:lstStyle>
            <a:lvl1pPr marL="0" indent="0">
              <a:lnSpc>
                <a:spcPct val="90000"/>
              </a:lnSpc>
              <a:buNone/>
              <a:defRPr sz="900"/>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91796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3202" y="660400"/>
            <a:ext cx="2211705" cy="2311400"/>
          </a:xfrm>
        </p:spPr>
        <p:txBody>
          <a:bodyPr anchor="b">
            <a:normAutofit/>
          </a:bodyPr>
          <a:lstStyle>
            <a:lvl1pPr>
              <a:defRPr sz="18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2914650" y="1430867"/>
            <a:ext cx="3471863" cy="70442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3202" y="2971800"/>
            <a:ext cx="2211705" cy="5503333"/>
          </a:xfrm>
        </p:spPr>
        <p:txBody>
          <a:bodyPr>
            <a:normAutofit/>
          </a:bodyPr>
          <a:lstStyle>
            <a:lvl1pPr marL="0" indent="0">
              <a:lnSpc>
                <a:spcPct val="90000"/>
              </a:lnSpc>
              <a:buNone/>
              <a:defRPr sz="900"/>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A0CB50-DA9F-4BAB-93E0-CF60B98A18A6}"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3036655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5384" y="528320"/>
            <a:ext cx="5915025" cy="19147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5384" y="2641601"/>
            <a:ext cx="5915025" cy="628526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19">
                <a:solidFill>
                  <a:schemeClr val="tx1">
                    <a:lumMod val="65000"/>
                    <a:lumOff val="35000"/>
                  </a:schemeClr>
                </a:solidFill>
              </a:defRPr>
            </a:lvl1p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19">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4847359" y="9181395"/>
            <a:ext cx="1543050" cy="527403"/>
          </a:xfrm>
          <a:prstGeom prst="rect">
            <a:avLst/>
          </a:prstGeom>
        </p:spPr>
        <p:txBody>
          <a:bodyPr vert="horz" lIns="91440" tIns="45720" rIns="91440" bIns="45720" rtlCol="0" anchor="ctr"/>
          <a:lstStyle>
            <a:lvl1pPr algn="r">
              <a:defRPr sz="619">
                <a:solidFill>
                  <a:schemeClr val="tx1">
                    <a:tint val="75000"/>
                  </a:schemeClr>
                </a:solidFill>
              </a:defRPr>
            </a:lvl1p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92851174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Wingdings 2" pitchFamily="18" charset="2"/>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Wingdings 2" pitchFamily="18" charset="2"/>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Wingdings 2" pitchFamily="18" charset="2"/>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Wingdings 2" pitchFamily="18" charset="2"/>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Wingdings 2" pitchFamily="18" charset="2"/>
        <a:buChar char=""/>
        <a:defRPr kumimoji="1" sz="1013" kern="1200">
          <a:solidFill>
            <a:schemeClr val="tx1"/>
          </a:solidFill>
          <a:latin typeface="+mn-lt"/>
          <a:ea typeface="+mn-ea"/>
          <a:cs typeface="+mn-cs"/>
        </a:defRPr>
      </a:lvl5pPr>
      <a:lvl6pPr marL="1414463"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6pPr>
      <a:lvl7pPr marL="1671638"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7pPr>
      <a:lvl8pPr marL="1928813"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8pPr>
      <a:lvl9pPr marL="2185988"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9pPr>
    </p:bodyStyle>
    <p:otherStyle>
      <a:defPPr>
        <a:defRPr lang="en-US"/>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6350" y="-12231"/>
            <a:ext cx="6877354" cy="9930462"/>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457200" y="880533"/>
            <a:ext cx="4760785" cy="1907822"/>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3120853"/>
            <a:ext cx="4760786" cy="560556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053944" y="8726414"/>
            <a:ext cx="513099"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BBA0CB50-DA9F-4BAB-93E0-CF60B98A18A6}" type="datetimeFigureOut">
              <a:rPr kumimoji="1" lang="ja-JP" altLang="en-US" smtClean="0"/>
              <a:t>2026/4/23</a:t>
            </a:fld>
            <a:endParaRPr kumimoji="1" lang="ja-JP" altLang="en-US"/>
          </a:p>
        </p:txBody>
      </p:sp>
      <p:sp>
        <p:nvSpPr>
          <p:cNvPr id="5" name="Footer Placeholder 4"/>
          <p:cNvSpPr>
            <a:spLocks noGrp="1"/>
          </p:cNvSpPr>
          <p:nvPr>
            <p:ph type="ftr" sz="quarter" idx="3"/>
          </p:nvPr>
        </p:nvSpPr>
        <p:spPr>
          <a:xfrm>
            <a:off x="457200" y="8726414"/>
            <a:ext cx="3467230" cy="52740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33507" y="8726414"/>
            <a:ext cx="384479" cy="527403"/>
          </a:xfrm>
          <a:prstGeom prst="rect">
            <a:avLst/>
          </a:prstGeom>
        </p:spPr>
        <p:txBody>
          <a:bodyPr vert="horz" lIns="91440" tIns="45720" rIns="91440" bIns="45720" rtlCol="0" anchor="ctr"/>
          <a:lstStyle>
            <a:lvl1pPr algn="r">
              <a:defRPr sz="675">
                <a:solidFill>
                  <a:schemeClr val="accent1"/>
                </a:solidFill>
              </a:defRPr>
            </a:lvl1pPr>
          </a:lstStyle>
          <a:p>
            <a:fld id="{708BB12E-2080-4B93-94F9-7A2C37207DCB}" type="slidenum">
              <a:rPr kumimoji="1" lang="ja-JP" altLang="en-US" smtClean="0"/>
              <a:t>‹#›</a:t>
            </a:fld>
            <a:endParaRPr kumimoji="1" lang="ja-JP" altLang="en-US"/>
          </a:p>
        </p:txBody>
      </p:sp>
    </p:spTree>
    <p:extLst>
      <p:ext uri="{BB962C8B-B14F-4D97-AF65-F5344CB8AC3E}">
        <p14:creationId xmlns:p14="http://schemas.microsoft.com/office/powerpoint/2010/main" val="370427513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Lst>
  <p:txStyles>
    <p:titleStyle>
      <a:lvl1pPr algn="l" defTabSz="342900" rtl="0" eaLnBrk="1" latinLnBrk="0" hangingPunct="1">
        <a:spcBef>
          <a:spcPct val="0"/>
        </a:spcBef>
        <a:buNone/>
        <a:defRPr kumimoji="1" sz="27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kumimoji="1" sz="1350" kern="1200">
          <a:solidFill>
            <a:schemeClr val="tx1"/>
          </a:solidFill>
          <a:latin typeface="+mn-lt"/>
          <a:ea typeface="+mn-ea"/>
          <a:cs typeface="+mn-cs"/>
        </a:defRPr>
      </a:lvl1pPr>
      <a:lvl2pPr marL="342900" algn="l" defTabSz="342900" rtl="0" eaLnBrk="1" latinLnBrk="0" hangingPunct="1">
        <a:defRPr kumimoji="1" sz="1350" kern="1200">
          <a:solidFill>
            <a:schemeClr val="tx1"/>
          </a:solidFill>
          <a:latin typeface="+mn-lt"/>
          <a:ea typeface="+mn-ea"/>
          <a:cs typeface="+mn-cs"/>
        </a:defRPr>
      </a:lvl2pPr>
      <a:lvl3pPr marL="685800" algn="l" defTabSz="342900" rtl="0" eaLnBrk="1" latinLnBrk="0" hangingPunct="1">
        <a:defRPr kumimoji="1" sz="1350" kern="1200">
          <a:solidFill>
            <a:schemeClr val="tx1"/>
          </a:solidFill>
          <a:latin typeface="+mn-lt"/>
          <a:ea typeface="+mn-ea"/>
          <a:cs typeface="+mn-cs"/>
        </a:defRPr>
      </a:lvl3pPr>
      <a:lvl4pPr marL="1028700" algn="l" defTabSz="342900" rtl="0" eaLnBrk="1" latinLnBrk="0" hangingPunct="1">
        <a:defRPr kumimoji="1" sz="1350" kern="1200">
          <a:solidFill>
            <a:schemeClr val="tx1"/>
          </a:solidFill>
          <a:latin typeface="+mn-lt"/>
          <a:ea typeface="+mn-ea"/>
          <a:cs typeface="+mn-cs"/>
        </a:defRPr>
      </a:lvl4pPr>
      <a:lvl5pPr marL="1371600" algn="l" defTabSz="342900" rtl="0" eaLnBrk="1" latinLnBrk="0" hangingPunct="1">
        <a:defRPr kumimoji="1" sz="1350" kern="1200">
          <a:solidFill>
            <a:schemeClr val="tx1"/>
          </a:solidFill>
          <a:latin typeface="+mn-lt"/>
          <a:ea typeface="+mn-ea"/>
          <a:cs typeface="+mn-cs"/>
        </a:defRPr>
      </a:lvl5pPr>
      <a:lvl6pPr marL="1714500" algn="l" defTabSz="342900" rtl="0" eaLnBrk="1" latinLnBrk="0" hangingPunct="1">
        <a:defRPr kumimoji="1" sz="1350" kern="1200">
          <a:solidFill>
            <a:schemeClr val="tx1"/>
          </a:solidFill>
          <a:latin typeface="+mn-lt"/>
          <a:ea typeface="+mn-ea"/>
          <a:cs typeface="+mn-cs"/>
        </a:defRPr>
      </a:lvl6pPr>
      <a:lvl7pPr marL="2057400" algn="l" defTabSz="342900" rtl="0" eaLnBrk="1" latinLnBrk="0" hangingPunct="1">
        <a:defRPr kumimoji="1" sz="1350" kern="1200">
          <a:solidFill>
            <a:schemeClr val="tx1"/>
          </a:solidFill>
          <a:latin typeface="+mn-lt"/>
          <a:ea typeface="+mn-ea"/>
          <a:cs typeface="+mn-cs"/>
        </a:defRPr>
      </a:lvl7pPr>
      <a:lvl8pPr marL="2400300" algn="l" defTabSz="342900" rtl="0" eaLnBrk="1" latinLnBrk="0" hangingPunct="1">
        <a:defRPr kumimoji="1" sz="1350" kern="1200">
          <a:solidFill>
            <a:schemeClr val="tx1"/>
          </a:solidFill>
          <a:latin typeface="+mn-lt"/>
          <a:ea typeface="+mn-ea"/>
          <a:cs typeface="+mn-cs"/>
        </a:defRPr>
      </a:lvl8pPr>
      <a:lvl9pPr marL="2743200" algn="l" defTabSz="3429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63F484-CA79-B09B-ED4A-E898700A9CBD}"/>
              </a:ext>
            </a:extLst>
          </p:cNvPr>
          <p:cNvSpPr>
            <a:spLocks noGrp="1"/>
          </p:cNvSpPr>
          <p:nvPr>
            <p:ph type="ctrTitle"/>
          </p:nvPr>
        </p:nvSpPr>
        <p:spPr>
          <a:xfrm>
            <a:off x="514350" y="780434"/>
            <a:ext cx="5829300" cy="1109735"/>
          </a:xfrm>
        </p:spPr>
        <p:txBody>
          <a:bodyPr>
            <a:normAutofit fontScale="90000"/>
          </a:bodyPr>
          <a:lstStyle/>
          <a:p>
            <a:pPr algn="l"/>
            <a:r>
              <a:rPr kumimoji="1" lang="en-US" altLang="ja-JP" sz="3200" dirty="0">
                <a:solidFill>
                  <a:schemeClr val="accent1">
                    <a:lumMod val="50000"/>
                  </a:schemeClr>
                </a:solidFill>
                <a:latin typeface="BIZ UDPゴシック" panose="020B0400000000000000" pitchFamily="50" charset="-128"/>
                <a:ea typeface="BIZ UDPゴシック" panose="020B0400000000000000" pitchFamily="50" charset="-128"/>
              </a:rPr>
              <a:t>NPO</a:t>
            </a:r>
            <a:r>
              <a:rPr kumimoji="1" lang="ja-JP" altLang="en-US" sz="3200" dirty="0">
                <a:solidFill>
                  <a:schemeClr val="accent1">
                    <a:lumMod val="50000"/>
                  </a:schemeClr>
                </a:solidFill>
                <a:latin typeface="BIZ UDPゴシック" panose="020B0400000000000000" pitchFamily="50" charset="-128"/>
                <a:ea typeface="BIZ UDPゴシック" panose="020B0400000000000000" pitchFamily="50" charset="-128"/>
              </a:rPr>
              <a:t>法人まちづくり川口</a:t>
            </a:r>
            <a:br>
              <a:rPr kumimoji="1" lang="en-US" altLang="ja-JP" sz="3200" dirty="0">
                <a:solidFill>
                  <a:schemeClr val="accent1">
                    <a:lumMod val="50000"/>
                  </a:schemeClr>
                </a:solidFill>
                <a:latin typeface="BIZ UDPゴシック" panose="020B0400000000000000" pitchFamily="50" charset="-128"/>
                <a:ea typeface="BIZ UDPゴシック" panose="020B0400000000000000" pitchFamily="50" charset="-128"/>
              </a:rPr>
            </a:br>
            <a:r>
              <a:rPr kumimoji="1" lang="en-US" altLang="ja-JP" sz="3200" dirty="0">
                <a:solidFill>
                  <a:schemeClr val="accent1">
                    <a:lumMod val="50000"/>
                  </a:schemeClr>
                </a:solidFill>
                <a:latin typeface="BIZ UDPゴシック" panose="020B0400000000000000" pitchFamily="50" charset="-128"/>
                <a:ea typeface="BIZ UDPゴシック" panose="020B0400000000000000" pitchFamily="50" charset="-128"/>
              </a:rPr>
              <a:t>2026</a:t>
            </a:r>
            <a:r>
              <a:rPr kumimoji="1" lang="ja-JP" altLang="en-US" sz="3200" dirty="0">
                <a:solidFill>
                  <a:schemeClr val="accent1">
                    <a:lumMod val="50000"/>
                  </a:schemeClr>
                </a:solidFill>
                <a:latin typeface="BIZ UDPゴシック" panose="020B0400000000000000" pitchFamily="50" charset="-128"/>
                <a:ea typeface="BIZ UDPゴシック" panose="020B0400000000000000" pitchFamily="50" charset="-128"/>
              </a:rPr>
              <a:t>年度事業計画書</a:t>
            </a:r>
            <a:br>
              <a:rPr kumimoji="1" lang="en-US" altLang="ja-JP" sz="3200" dirty="0">
                <a:solidFill>
                  <a:schemeClr val="accent1">
                    <a:lumMod val="50000"/>
                  </a:schemeClr>
                </a:solidFill>
                <a:latin typeface="BIZ UDPゴシック" panose="020B0400000000000000" pitchFamily="50" charset="-128"/>
                <a:ea typeface="BIZ UDPゴシック" panose="020B0400000000000000" pitchFamily="50" charset="-128"/>
              </a:rPr>
            </a:br>
            <a:r>
              <a:rPr kumimoji="1" lang="en-US" altLang="ja-JP" sz="3200" dirty="0">
                <a:solidFill>
                  <a:schemeClr val="accent1">
                    <a:lumMod val="50000"/>
                  </a:schemeClr>
                </a:solidFill>
                <a:latin typeface="BIZ UDPゴシック" panose="020B0400000000000000" pitchFamily="50" charset="-128"/>
                <a:ea typeface="BIZ UDPゴシック" panose="020B0400000000000000" pitchFamily="50" charset="-128"/>
              </a:rPr>
              <a:t>2026</a:t>
            </a:r>
            <a:r>
              <a:rPr kumimoji="1" lang="ja-JP" altLang="en-US" sz="3200" dirty="0">
                <a:solidFill>
                  <a:schemeClr val="accent1">
                    <a:lumMod val="50000"/>
                  </a:schemeClr>
                </a:solidFill>
                <a:latin typeface="BIZ UDPゴシック" panose="020B0400000000000000" pitchFamily="50" charset="-128"/>
                <a:ea typeface="BIZ UDPゴシック" panose="020B0400000000000000" pitchFamily="50" charset="-128"/>
              </a:rPr>
              <a:t>年度予算計画書</a:t>
            </a:r>
          </a:p>
        </p:txBody>
      </p:sp>
      <p:sp>
        <p:nvSpPr>
          <p:cNvPr id="3" name="字幕 2">
            <a:extLst>
              <a:ext uri="{FF2B5EF4-FFF2-40B4-BE49-F238E27FC236}">
                <a16:creationId xmlns:a16="http://schemas.microsoft.com/office/drawing/2014/main" id="{2EFC60CE-AB35-E522-3B6B-1E2121D3C58B}"/>
              </a:ext>
            </a:extLst>
          </p:cNvPr>
          <p:cNvSpPr>
            <a:spLocks noGrp="1"/>
          </p:cNvSpPr>
          <p:nvPr>
            <p:ph type="subTitle" idx="1"/>
          </p:nvPr>
        </p:nvSpPr>
        <p:spPr>
          <a:xfrm>
            <a:off x="847947" y="8686459"/>
            <a:ext cx="4370039" cy="788935"/>
          </a:xfrm>
        </p:spPr>
        <p:txBody>
          <a:bodyPr>
            <a:normAutofit/>
          </a:bodyPr>
          <a:lstStyle/>
          <a:p>
            <a:pPr algn="ctr"/>
            <a:r>
              <a:rPr kumimoji="1" lang="en-US" altLang="ja-JP" sz="2000" dirty="0">
                <a:latin typeface="BIZ UDPゴシック" panose="020B0400000000000000" pitchFamily="50" charset="-128"/>
                <a:ea typeface="BIZ UDPゴシック" panose="020B0400000000000000" pitchFamily="50" charset="-128"/>
              </a:rPr>
              <a:t>2026</a:t>
            </a:r>
            <a:r>
              <a:rPr kumimoji="1" lang="ja-JP" altLang="en-US" sz="2000" dirty="0">
                <a:latin typeface="BIZ UDPゴシック" panose="020B0400000000000000" pitchFamily="50" charset="-128"/>
                <a:ea typeface="BIZ UDPゴシック" panose="020B0400000000000000" pitchFamily="50" charset="-128"/>
              </a:rPr>
              <a:t>年</a:t>
            </a:r>
            <a:r>
              <a:rPr kumimoji="1" lang="en-US" altLang="ja-JP" sz="2000" dirty="0">
                <a:latin typeface="BIZ UDPゴシック" panose="020B0400000000000000" pitchFamily="50" charset="-128"/>
                <a:ea typeface="BIZ UDPゴシック" panose="020B0400000000000000" pitchFamily="50" charset="-128"/>
              </a:rPr>
              <a:t>4</a:t>
            </a:r>
            <a:r>
              <a:rPr kumimoji="1" lang="ja-JP" altLang="en-US" sz="2000" dirty="0">
                <a:latin typeface="BIZ UDPゴシック" panose="020B0400000000000000" pitchFamily="50" charset="-128"/>
                <a:ea typeface="BIZ UDPゴシック" panose="020B0400000000000000" pitchFamily="50" charset="-128"/>
              </a:rPr>
              <a:t>月</a:t>
            </a:r>
            <a:r>
              <a:rPr kumimoji="1" lang="en-US" altLang="ja-JP" sz="2000" dirty="0">
                <a:latin typeface="BIZ UDPゴシック" panose="020B0400000000000000" pitchFamily="50" charset="-128"/>
                <a:ea typeface="BIZ UDPゴシック" panose="020B0400000000000000" pitchFamily="50" charset="-128"/>
              </a:rPr>
              <a:t>1</a:t>
            </a:r>
            <a:r>
              <a:rPr kumimoji="1" lang="ja-JP" altLang="en-US" sz="2000" dirty="0">
                <a:latin typeface="BIZ UDPゴシック" panose="020B0400000000000000" pitchFamily="50" charset="-128"/>
                <a:ea typeface="BIZ UDPゴシック" panose="020B0400000000000000" pitchFamily="50" charset="-128"/>
              </a:rPr>
              <a:t>日</a:t>
            </a:r>
            <a:br>
              <a:rPr lang="en-US" altLang="ja-JP" sz="2000" dirty="0">
                <a:latin typeface="BIZ UDPゴシック" panose="020B0400000000000000" pitchFamily="50" charset="-128"/>
                <a:ea typeface="BIZ UDPゴシック" panose="020B0400000000000000" pitchFamily="50" charset="-128"/>
              </a:rPr>
            </a:br>
            <a:r>
              <a:rPr kumimoji="1" lang="ja-JP" altLang="en-US" sz="2000" dirty="0">
                <a:latin typeface="BIZ UDPゴシック" panose="020B0400000000000000" pitchFamily="50" charset="-128"/>
                <a:ea typeface="BIZ UDPゴシック" panose="020B0400000000000000" pitchFamily="50" charset="-128"/>
              </a:rPr>
              <a:t>特定非営利活動法人まちづくり川口</a:t>
            </a:r>
          </a:p>
        </p:txBody>
      </p:sp>
    </p:spTree>
    <p:extLst>
      <p:ext uri="{BB962C8B-B14F-4D97-AF65-F5344CB8AC3E}">
        <p14:creationId xmlns:p14="http://schemas.microsoft.com/office/powerpoint/2010/main" val="1124918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D3BCF-AAC7-50E5-3A78-F87425BCE4A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455A062-F68A-4F6B-659E-2BE8F10440C5}"/>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2</a:t>
            </a:r>
            <a:r>
              <a:rPr lang="ja-JP" altLang="en-US" sz="2800" dirty="0">
                <a:latin typeface="BIZ UDPゴシック" panose="020B0400000000000000" pitchFamily="50" charset="-128"/>
                <a:ea typeface="BIZ UDPゴシック" panose="020B0400000000000000" pitchFamily="50" charset="-128"/>
              </a:rPr>
              <a:t>．活動計画</a:t>
            </a:r>
            <a:endParaRPr lang="en-US" altLang="ja-JP" sz="2800"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A1B4C485-41D2-4AF7-5ACF-22DEAA07CDB8}"/>
              </a:ext>
            </a:extLst>
          </p:cNvPr>
          <p:cNvSpPr txBox="1"/>
          <p:nvPr/>
        </p:nvSpPr>
        <p:spPr>
          <a:xfrm>
            <a:off x="322188" y="632102"/>
            <a:ext cx="4527839" cy="338554"/>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6</a:t>
            </a:r>
            <a:r>
              <a:rPr lang="ja-JP" altLang="en-US" sz="1600" dirty="0">
                <a:latin typeface="BIZ UDPゴシック" panose="020B0400000000000000" pitchFamily="50" charset="-128"/>
                <a:ea typeface="BIZ UDPゴシック" panose="020B0400000000000000" pitchFamily="50" charset="-128"/>
              </a:rPr>
              <a:t>）その他事業</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提案</a:t>
            </a:r>
            <a:r>
              <a:rPr lang="en-US" altLang="ja-JP" sz="1600" dirty="0">
                <a:latin typeface="BIZ UDPゴシック" panose="020B0400000000000000" pitchFamily="50" charset="-128"/>
                <a:ea typeface="BIZ UDPゴシック" panose="020B0400000000000000" pitchFamily="50" charset="-128"/>
              </a:rPr>
              <a:t>】</a:t>
            </a:r>
          </a:p>
        </p:txBody>
      </p:sp>
      <p:sp>
        <p:nvSpPr>
          <p:cNvPr id="6" name="テキスト ボックス 5">
            <a:extLst>
              <a:ext uri="{FF2B5EF4-FFF2-40B4-BE49-F238E27FC236}">
                <a16:creationId xmlns:a16="http://schemas.microsoft.com/office/drawing/2014/main" id="{252FA07D-E714-276D-4FE0-F867E2C33BAD}"/>
              </a:ext>
            </a:extLst>
          </p:cNvPr>
          <p:cNvSpPr txBox="1"/>
          <p:nvPr/>
        </p:nvSpPr>
        <p:spPr>
          <a:xfrm>
            <a:off x="541810" y="5700795"/>
            <a:ext cx="5925665" cy="2569934"/>
          </a:xfrm>
          <a:prstGeom prst="rect">
            <a:avLst/>
          </a:prstGeom>
          <a:solidFill>
            <a:schemeClr val="bg1"/>
          </a:solidFill>
        </p:spPr>
        <p:txBody>
          <a:bodyPr wrap="square">
            <a:spAutoFit/>
          </a:bodyPr>
          <a:lstStyle/>
          <a:p>
            <a:r>
              <a:rPr lang="en-US" altLang="ja-JP" sz="1200" b="1" dirty="0">
                <a:latin typeface="BIZ UDPゴシック" panose="020B0400000000000000" pitchFamily="50" charset="-128"/>
                <a:ea typeface="BIZ UDPゴシック" panose="020B0400000000000000" pitchFamily="50" charset="-128"/>
              </a:rPr>
              <a:t>2</a:t>
            </a:r>
            <a:r>
              <a:rPr lang="ja-JP" altLang="en-US" sz="1200" b="1" dirty="0">
                <a:latin typeface="BIZ UDPゴシック" panose="020B0400000000000000" pitchFamily="50" charset="-128"/>
                <a:ea typeface="BIZ UDPゴシック" panose="020B0400000000000000" pitchFamily="50" charset="-128"/>
              </a:rPr>
              <a:t>、まち歩きイベントの実施</a:t>
            </a:r>
          </a:p>
          <a:p>
            <a:r>
              <a:rPr lang="ja-JP" altLang="en-US" sz="1100" dirty="0">
                <a:latin typeface="BIZ UDPゴシック" panose="020B0400000000000000" pitchFamily="50" charset="-128"/>
                <a:ea typeface="BIZ UDPゴシック" panose="020B0400000000000000" pitchFamily="50" charset="-128"/>
              </a:rPr>
              <a:t>①市が公開している観光ルートマップ（</a:t>
            </a:r>
            <a:r>
              <a:rPr lang="en-US" altLang="ja-JP" sz="1100" dirty="0">
                <a:latin typeface="BIZ UDPゴシック" panose="020B0400000000000000" pitchFamily="50" charset="-128"/>
                <a:ea typeface="BIZ UDPゴシック" panose="020B0400000000000000" pitchFamily="50" charset="-128"/>
              </a:rPr>
              <a:t>11</a:t>
            </a:r>
            <a:r>
              <a:rPr lang="ja-JP" altLang="en-US" sz="1100" dirty="0">
                <a:latin typeface="BIZ UDPゴシック" panose="020B0400000000000000" pitchFamily="50" charset="-128"/>
                <a:ea typeface="BIZ UDPゴシック" panose="020B0400000000000000" pitchFamily="50" charset="-128"/>
              </a:rPr>
              <a:t>コースあり）を活用して、歴史・花めぐり・商</a:t>
            </a:r>
          </a:p>
          <a:p>
            <a:r>
              <a:rPr lang="ja-JP" altLang="en-US" sz="1100" dirty="0">
                <a:latin typeface="BIZ UDPゴシック" panose="020B0400000000000000" pitchFamily="50" charset="-128"/>
                <a:ea typeface="BIZ UDPゴシック" panose="020B0400000000000000" pitchFamily="50" charset="-128"/>
              </a:rPr>
              <a:t>店街・公園などをテーマに街を歩くイベントの開催を実施</a:t>
            </a:r>
          </a:p>
          <a:p>
            <a:r>
              <a:rPr lang="ja-JP" altLang="en-US" sz="1100" dirty="0">
                <a:latin typeface="BIZ UDPゴシック" panose="020B0400000000000000" pitchFamily="50" charset="-128"/>
                <a:ea typeface="BIZ UDPゴシック" panose="020B0400000000000000" pitchFamily="50" charset="-128"/>
              </a:rPr>
              <a:t>学びや防災（避難所・防災倉庫、ハザードマップの現地確認、荒川周辺の地形理解、防災ワークショップ等）、地域貢献および交流の場提供の要素を加味</a:t>
            </a:r>
          </a:p>
          <a:p>
            <a:r>
              <a:rPr lang="ja-JP" altLang="en-US" sz="1050" dirty="0">
                <a:latin typeface="BIZ UDPゴシック" panose="020B0400000000000000" pitchFamily="50" charset="-128"/>
                <a:ea typeface="BIZ UDPゴシック" panose="020B0400000000000000" pitchFamily="50" charset="-128"/>
              </a:rPr>
              <a:t>・対象∶子ども、シニア、一般、外国人など</a:t>
            </a:r>
          </a:p>
          <a:p>
            <a:r>
              <a:rPr lang="ja-JP" altLang="en-US" sz="1050" dirty="0">
                <a:latin typeface="BIZ UDPゴシック" panose="020B0400000000000000" pitchFamily="50" charset="-128"/>
                <a:ea typeface="BIZ UDPゴシック" panose="020B0400000000000000" pitchFamily="50" charset="-128"/>
              </a:rPr>
              <a:t>・開催頻度∶要検討</a:t>
            </a:r>
          </a:p>
          <a:p>
            <a:r>
              <a:rPr lang="ja-JP" altLang="en-US" sz="1050" dirty="0">
                <a:latin typeface="BIZ UDPゴシック" panose="020B0400000000000000" pitchFamily="50" charset="-128"/>
                <a:ea typeface="BIZ UDPゴシック" panose="020B0400000000000000" pitchFamily="50" charset="-128"/>
              </a:rPr>
              <a:t>・開催時期∶土休日要検討</a:t>
            </a:r>
          </a:p>
          <a:p>
            <a:r>
              <a:rPr lang="ja-JP" altLang="en-US" sz="1050" dirty="0">
                <a:latin typeface="BIZ UDPゴシック" panose="020B0400000000000000" pitchFamily="50" charset="-128"/>
                <a:ea typeface="BIZ UDPゴシック" panose="020B0400000000000000" pitchFamily="50" charset="-128"/>
              </a:rPr>
              <a:t>・想定人数∶</a:t>
            </a:r>
            <a:r>
              <a:rPr lang="en-US" altLang="ja-JP" sz="1050" dirty="0">
                <a:latin typeface="BIZ UDPゴシック" panose="020B0400000000000000" pitchFamily="50" charset="-128"/>
                <a:ea typeface="BIZ UDPゴシック" panose="020B0400000000000000" pitchFamily="50" charset="-128"/>
              </a:rPr>
              <a:t>1</a:t>
            </a:r>
            <a:r>
              <a:rPr lang="ja-JP" altLang="en-US" sz="1050" dirty="0">
                <a:latin typeface="BIZ UDPゴシック" panose="020B0400000000000000" pitchFamily="50" charset="-128"/>
                <a:ea typeface="BIZ UDPゴシック" panose="020B0400000000000000" pitchFamily="50" charset="-128"/>
              </a:rPr>
              <a:t>回</a:t>
            </a:r>
            <a:r>
              <a:rPr lang="en-US" altLang="ja-JP" sz="1050" dirty="0">
                <a:latin typeface="BIZ UDPゴシック" panose="020B0400000000000000" pitchFamily="50" charset="-128"/>
                <a:ea typeface="BIZ UDPゴシック" panose="020B0400000000000000" pitchFamily="50" charset="-128"/>
              </a:rPr>
              <a:t>20</a:t>
            </a:r>
            <a:r>
              <a:rPr lang="ja-JP" altLang="en-US" sz="1050" dirty="0">
                <a:latin typeface="BIZ UDPゴシック" panose="020B0400000000000000" pitchFamily="50" charset="-128"/>
                <a:ea typeface="BIZ UDPゴシック" panose="020B0400000000000000" pitchFamily="50" charset="-128"/>
              </a:rPr>
              <a:t>名程度</a:t>
            </a:r>
          </a:p>
          <a:p>
            <a:r>
              <a:rPr lang="ja-JP" altLang="en-US" sz="1050" dirty="0">
                <a:latin typeface="BIZ UDPゴシック" panose="020B0400000000000000" pitchFamily="50" charset="-128"/>
                <a:ea typeface="BIZ UDPゴシック" panose="020B0400000000000000" pitchFamily="50" charset="-128"/>
              </a:rPr>
              <a:t>・主催者∶当会が町会、他</a:t>
            </a:r>
            <a:r>
              <a:rPr lang="en-US" altLang="ja-JP" sz="1050" dirty="0">
                <a:latin typeface="BIZ UDPゴシック" panose="020B0400000000000000" pitchFamily="50" charset="-128"/>
                <a:ea typeface="BIZ UDPゴシック" panose="020B0400000000000000" pitchFamily="50" charset="-128"/>
              </a:rPr>
              <a:t>NPO</a:t>
            </a:r>
            <a:r>
              <a:rPr lang="ja-JP" altLang="en-US" sz="1050" dirty="0">
                <a:latin typeface="BIZ UDPゴシック" panose="020B0400000000000000" pitchFamily="50" charset="-128"/>
                <a:ea typeface="BIZ UDPゴシック" panose="020B0400000000000000" pitchFamily="50" charset="-128"/>
              </a:rPr>
              <a:t>、行政、企業などと連携</a:t>
            </a:r>
          </a:p>
          <a:p>
            <a:r>
              <a:rPr lang="ja-JP" altLang="en-US" sz="1050" dirty="0">
                <a:latin typeface="BIZ UDPゴシック" panose="020B0400000000000000" pitchFamily="50" charset="-128"/>
                <a:ea typeface="BIZ UDPゴシック" panose="020B0400000000000000" pitchFamily="50" charset="-128"/>
              </a:rPr>
              <a:t>・目的∶地域活性、防災、観光、健康づくりなど</a:t>
            </a:r>
          </a:p>
          <a:p>
            <a:r>
              <a:rPr lang="ja-JP" altLang="en-US" sz="1050" dirty="0">
                <a:latin typeface="BIZ UDPゴシック" panose="020B0400000000000000" pitchFamily="50" charset="-128"/>
                <a:ea typeface="BIZ UDPゴシック" panose="020B0400000000000000" pitchFamily="50" charset="-128"/>
              </a:rPr>
              <a:t>　</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予算検討中　</a:t>
            </a:r>
          </a:p>
          <a:p>
            <a:r>
              <a:rPr lang="ja-JP" altLang="en-US" sz="1050" dirty="0">
                <a:latin typeface="BIZ UDPゴシック" panose="020B0400000000000000" pitchFamily="50" charset="-128"/>
                <a:ea typeface="BIZ UDPゴシック" panose="020B0400000000000000" pitchFamily="50" charset="-128"/>
              </a:rPr>
              <a:t>　</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補助金申請対象</a:t>
            </a:r>
          </a:p>
          <a:p>
            <a:r>
              <a:rPr lang="ja-JP" altLang="en-US" sz="1050" dirty="0">
                <a:latin typeface="BIZ UDPゴシック" panose="020B0400000000000000" pitchFamily="50" charset="-128"/>
                <a:ea typeface="BIZ UDPゴシック" panose="020B0400000000000000" pitchFamily="50" charset="-128"/>
              </a:rPr>
              <a:t>　</a:t>
            </a:r>
            <a:r>
              <a:rPr lang="en-US" altLang="ja-JP" sz="1050" dirty="0">
                <a:latin typeface="BIZ UDPゴシック" panose="020B0400000000000000" pitchFamily="50" charset="-128"/>
                <a:ea typeface="BIZ UDPゴシック" panose="020B0400000000000000" pitchFamily="50" charset="-128"/>
              </a:rPr>
              <a:t>※YouTube</a:t>
            </a:r>
            <a:r>
              <a:rPr lang="ja-JP" altLang="en-US" sz="1050" dirty="0">
                <a:latin typeface="BIZ UDPゴシック" panose="020B0400000000000000" pitchFamily="50" charset="-128"/>
                <a:ea typeface="BIZ UDPゴシック" panose="020B0400000000000000" pitchFamily="50" charset="-128"/>
              </a:rPr>
              <a:t>撮影・配信連携</a:t>
            </a:r>
          </a:p>
          <a:p>
            <a:r>
              <a:rPr lang="ja-JP" altLang="en-US" sz="1050" dirty="0">
                <a:latin typeface="BIZ UDPゴシック" panose="020B0400000000000000" pitchFamily="50" charset="-128"/>
                <a:ea typeface="BIZ UDPゴシック" panose="020B0400000000000000" pitchFamily="50" charset="-128"/>
              </a:rPr>
              <a:t>なお、アンケート回答からの要望および関心度をもとに内容要検討</a:t>
            </a:r>
          </a:p>
        </p:txBody>
      </p:sp>
      <p:sp>
        <p:nvSpPr>
          <p:cNvPr id="4" name="テキスト ボックス 3">
            <a:extLst>
              <a:ext uri="{FF2B5EF4-FFF2-40B4-BE49-F238E27FC236}">
                <a16:creationId xmlns:a16="http://schemas.microsoft.com/office/drawing/2014/main" id="{181AD289-2C56-B078-FADB-CCFC8354B2EE}"/>
              </a:ext>
            </a:extLst>
          </p:cNvPr>
          <p:cNvSpPr txBox="1"/>
          <p:nvPr/>
        </p:nvSpPr>
        <p:spPr>
          <a:xfrm>
            <a:off x="484660" y="957345"/>
            <a:ext cx="5925665" cy="4570482"/>
          </a:xfrm>
          <a:prstGeom prst="rect">
            <a:avLst/>
          </a:prstGeom>
          <a:solidFill>
            <a:schemeClr val="bg1"/>
          </a:solidFill>
        </p:spPr>
        <p:txBody>
          <a:bodyPr wrap="square">
            <a:spAutoFit/>
          </a:bodyPr>
          <a:lstStyle/>
          <a:p>
            <a:r>
              <a:rPr lang="en-US" altLang="ja-JP" sz="1200" b="1" dirty="0">
                <a:latin typeface="BIZ UDPゴシック" panose="020B0400000000000000" pitchFamily="50" charset="-128"/>
                <a:ea typeface="BIZ UDPゴシック" panose="020B0400000000000000" pitchFamily="50" charset="-128"/>
              </a:rPr>
              <a:t>1</a:t>
            </a:r>
            <a:r>
              <a:rPr lang="ja-JP" altLang="en-US" sz="1200" b="1" dirty="0">
                <a:latin typeface="BIZ UDPゴシック" panose="020B0400000000000000" pitchFamily="50" charset="-128"/>
                <a:ea typeface="BIZ UDPゴシック" panose="020B0400000000000000" pitchFamily="50" charset="-128"/>
              </a:rPr>
              <a:t>、セミナーおよび勉強会の実施</a:t>
            </a:r>
          </a:p>
          <a:p>
            <a:r>
              <a:rPr lang="ja-JP" altLang="en-US" sz="1200" b="1" dirty="0">
                <a:latin typeface="BIZ UDPゴシック" panose="020B0400000000000000" pitchFamily="50" charset="-128"/>
                <a:ea typeface="BIZ UDPゴシック" panose="020B0400000000000000" pitchFamily="50" charset="-128"/>
              </a:rPr>
              <a:t>①防災・減災セミナー</a:t>
            </a:r>
          </a:p>
          <a:p>
            <a:r>
              <a:rPr lang="ja-JP" altLang="en-US" sz="1100" dirty="0">
                <a:latin typeface="BIZ UDPゴシック" panose="020B0400000000000000" pitchFamily="50" charset="-128"/>
                <a:ea typeface="BIZ UDPゴシック" panose="020B0400000000000000" pitchFamily="50" charset="-128"/>
              </a:rPr>
              <a:t>・地域のハザードマップを読み解く講座　・災害時の要配慮者支援ワークショップ</a:t>
            </a:r>
          </a:p>
          <a:p>
            <a:r>
              <a:rPr lang="ja-JP" altLang="en-US" sz="1100" dirty="0">
                <a:latin typeface="BIZ UDPゴシック" panose="020B0400000000000000" pitchFamily="50" charset="-128"/>
                <a:ea typeface="BIZ UDPゴシック" panose="020B0400000000000000" pitchFamily="50" charset="-128"/>
              </a:rPr>
              <a:t>・家庭の備蓄・防災グッズ講座　・ペット防災セミナー</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・災害課題抽出ワークショップ</a:t>
            </a:r>
            <a:br>
              <a:rPr lang="en-US" altLang="ja-JP" sz="1200" dirty="0">
                <a:latin typeface="BIZ UDPゴシック" panose="020B0400000000000000" pitchFamily="50" charset="-128"/>
                <a:ea typeface="BIZ UDPゴシック" panose="020B0400000000000000" pitchFamily="50" charset="-128"/>
              </a:rPr>
            </a:br>
            <a:r>
              <a:rPr lang="en-US" altLang="ja-JP" sz="1200" b="1" dirty="0">
                <a:latin typeface="BIZ UDPゴシック" panose="020B0400000000000000" pitchFamily="50" charset="-128"/>
                <a:ea typeface="BIZ UDPゴシック" panose="020B0400000000000000" pitchFamily="50" charset="-128"/>
              </a:rPr>
              <a:t>②</a:t>
            </a:r>
            <a:r>
              <a:rPr lang="ja-JP" altLang="en-US" sz="1200" b="1" dirty="0">
                <a:latin typeface="BIZ UDPゴシック" panose="020B0400000000000000" pitchFamily="50" charset="-128"/>
                <a:ea typeface="BIZ UDPゴシック" panose="020B0400000000000000" pitchFamily="50" charset="-128"/>
              </a:rPr>
              <a:t>環境・まちづくりセミナー</a:t>
            </a:r>
          </a:p>
          <a:p>
            <a:r>
              <a:rPr lang="ja-JP" altLang="en-US" sz="1100" dirty="0">
                <a:latin typeface="BIZ UDPゴシック" panose="020B0400000000000000" pitchFamily="50" charset="-128"/>
                <a:ea typeface="BIZ UDPゴシック" panose="020B0400000000000000" pitchFamily="50" charset="-128"/>
              </a:rPr>
              <a:t>・身近な自然観察会（親子向け）　・ごみ減量・リサイクル講座 （朝日環境センター等）</a:t>
            </a:r>
          </a:p>
          <a:p>
            <a:r>
              <a:rPr lang="ja-JP" altLang="en-US" sz="1100" dirty="0">
                <a:latin typeface="BIZ UDPゴシック" panose="020B0400000000000000" pitchFamily="50" charset="-128"/>
                <a:ea typeface="BIZ UDPゴシック" panose="020B0400000000000000" pitchFamily="50" charset="-128"/>
              </a:rPr>
              <a:t>・空き家活用講座</a:t>
            </a:r>
            <a:endParaRPr lang="ja-JP" altLang="en-US" sz="1200" dirty="0">
              <a:latin typeface="BIZ UDPゴシック" panose="020B0400000000000000" pitchFamily="50" charset="-128"/>
              <a:ea typeface="BIZ UDPゴシック" panose="020B0400000000000000" pitchFamily="50" charset="-128"/>
            </a:endParaRPr>
          </a:p>
          <a:p>
            <a:r>
              <a:rPr lang="ja-JP" altLang="en-US" sz="1200" b="1" dirty="0">
                <a:latin typeface="BIZ UDPゴシック" panose="020B0400000000000000" pitchFamily="50" charset="-128"/>
                <a:ea typeface="BIZ UDPゴシック" panose="020B0400000000000000" pitchFamily="50" charset="-128"/>
              </a:rPr>
              <a:t>③</a:t>
            </a:r>
            <a:r>
              <a:rPr lang="en-US" altLang="ja-JP" sz="1200" b="1" dirty="0">
                <a:latin typeface="BIZ UDPゴシック" panose="020B0400000000000000" pitchFamily="50" charset="-128"/>
                <a:ea typeface="BIZ UDPゴシック" panose="020B0400000000000000" pitchFamily="50" charset="-128"/>
              </a:rPr>
              <a:t>IT</a:t>
            </a:r>
            <a:r>
              <a:rPr lang="ja-JP" altLang="en-US" sz="1200" b="1" dirty="0">
                <a:latin typeface="BIZ UDPゴシック" panose="020B0400000000000000" pitchFamily="50" charset="-128"/>
                <a:ea typeface="BIZ UDPゴシック" panose="020B0400000000000000" pitchFamily="50" charset="-128"/>
              </a:rPr>
              <a:t>・デジタル活用セミナー</a:t>
            </a:r>
          </a:p>
          <a:p>
            <a:r>
              <a:rPr lang="ja-JP" altLang="en-US" sz="1100" dirty="0">
                <a:latin typeface="BIZ UDPゴシック" panose="020B0400000000000000" pitchFamily="50" charset="-128"/>
                <a:ea typeface="BIZ UDPゴシック" panose="020B0400000000000000" pitchFamily="50" charset="-128"/>
              </a:rPr>
              <a:t>・スマホの基本操作講座　・</a:t>
            </a:r>
            <a:r>
              <a:rPr lang="en-US" altLang="ja-JP" sz="1100" dirty="0">
                <a:latin typeface="BIZ UDPゴシック" panose="020B0400000000000000" pitchFamily="50" charset="-128"/>
                <a:ea typeface="BIZ UDPゴシック" panose="020B0400000000000000" pitchFamily="50" charset="-128"/>
              </a:rPr>
              <a:t>LINE</a:t>
            </a:r>
            <a:r>
              <a:rPr lang="ja-JP" altLang="en-US" sz="1100" dirty="0">
                <a:latin typeface="BIZ UDPゴシック" panose="020B0400000000000000" pitchFamily="50" charset="-128"/>
                <a:ea typeface="BIZ UDPゴシック" panose="020B0400000000000000" pitchFamily="50" charset="-128"/>
              </a:rPr>
              <a:t>・防災アプリの使い方</a:t>
            </a:r>
          </a:p>
          <a:p>
            <a:r>
              <a:rPr lang="ja-JP" altLang="en-US" sz="1100" dirty="0">
                <a:latin typeface="BIZ UDPゴシック" panose="020B0400000000000000" pitchFamily="50" charset="-128"/>
                <a:ea typeface="BIZ UDPゴシック" panose="020B0400000000000000" pitchFamily="50" charset="-128"/>
              </a:rPr>
              <a:t>・自治会の情報発信（</a:t>
            </a:r>
            <a:r>
              <a:rPr lang="en-US" altLang="ja-JP" sz="1100" dirty="0">
                <a:latin typeface="BIZ UDPゴシック" panose="020B0400000000000000" pitchFamily="50" charset="-128"/>
                <a:ea typeface="BIZ UDPゴシック" panose="020B0400000000000000" pitchFamily="50" charset="-128"/>
              </a:rPr>
              <a:t>SNS</a:t>
            </a:r>
            <a:r>
              <a:rPr lang="ja-JP" altLang="en-US" sz="1100" dirty="0">
                <a:latin typeface="BIZ UDPゴシック" panose="020B0400000000000000" pitchFamily="50" charset="-128"/>
                <a:ea typeface="BIZ UDPゴシック" panose="020B0400000000000000" pitchFamily="50" charset="-128"/>
              </a:rPr>
              <a:t>・ホームページ）講座　・ネットリテラシー講座</a:t>
            </a:r>
            <a:endParaRPr lang="en-US" altLang="ja-JP" sz="1200" dirty="0">
              <a:latin typeface="BIZ UDPゴシック" panose="020B0400000000000000" pitchFamily="50" charset="-128"/>
              <a:ea typeface="BIZ UDPゴシック" panose="020B0400000000000000" pitchFamily="50" charset="-128"/>
            </a:endParaRPr>
          </a:p>
          <a:p>
            <a:r>
              <a:rPr lang="ja-JP" altLang="en-US" sz="1200" b="1" dirty="0">
                <a:latin typeface="BIZ UDPゴシック" panose="020B0400000000000000" pitchFamily="50" charset="-128"/>
                <a:ea typeface="BIZ UDPゴシック" panose="020B0400000000000000" pitchFamily="50" charset="-128"/>
              </a:rPr>
              <a:t>④地域資産活用セミナー</a:t>
            </a:r>
            <a:endParaRPr lang="en-US" altLang="ja-JP" sz="12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・地域文化財セミナー</a:t>
            </a:r>
          </a:p>
          <a:p>
            <a:r>
              <a:rPr lang="ja-JP" altLang="en-US" sz="1100" dirty="0">
                <a:latin typeface="BIZ UDPゴシック" panose="020B0400000000000000" pitchFamily="50" charset="-128"/>
                <a:ea typeface="BIZ UDPゴシック" panose="020B0400000000000000" pitchFamily="50" charset="-128"/>
              </a:rPr>
              <a:t>　　・地域の魅力発見ワークショップ（初級編）</a:t>
            </a:r>
          </a:p>
          <a:p>
            <a:r>
              <a:rPr lang="ja-JP" altLang="en-US" sz="1100" dirty="0">
                <a:latin typeface="BIZ UDPゴシック" panose="020B0400000000000000" pitchFamily="50" charset="-128"/>
                <a:ea typeface="BIZ UDPゴシック" panose="020B0400000000000000" pitchFamily="50" charset="-128"/>
              </a:rPr>
              <a:t>　　・地域のイイ場所発見ワークショップ（中級編）</a:t>
            </a:r>
          </a:p>
          <a:p>
            <a:r>
              <a:rPr lang="ja-JP" altLang="en-US" sz="1100" dirty="0">
                <a:latin typeface="BIZ UDPゴシック" panose="020B0400000000000000" pitchFamily="50" charset="-128"/>
                <a:ea typeface="BIZ UDPゴシック" panose="020B0400000000000000" pitchFamily="50" charset="-128"/>
              </a:rPr>
              <a:t>　　・地域の観光資源発見ワークショップ（上級編）</a:t>
            </a:r>
          </a:p>
          <a:p>
            <a:r>
              <a:rPr lang="ja-JP" altLang="en-US" sz="1100" dirty="0">
                <a:latin typeface="BIZ UDPゴシック" panose="020B0400000000000000" pitchFamily="50" charset="-128"/>
                <a:ea typeface="BIZ UDPゴシック" panose="020B0400000000000000" pitchFamily="50" charset="-128"/>
              </a:rPr>
              <a:t>　　・味噌づくり講習会　　・映像制作セミナー</a:t>
            </a:r>
            <a:br>
              <a:rPr lang="en-US" altLang="ja-JP" sz="12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開催頻度∶隔月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上記のいずれか</a:t>
            </a:r>
          </a:p>
          <a:p>
            <a:r>
              <a:rPr lang="ja-JP" altLang="en-US" sz="1100" dirty="0">
                <a:latin typeface="BIZ UDPゴシック" panose="020B0400000000000000" pitchFamily="50" charset="-128"/>
                <a:ea typeface="BIZ UDPゴシック" panose="020B0400000000000000" pitchFamily="50" charset="-128"/>
              </a:rPr>
              <a:t>講師∶要検討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謝礼も要検討</a:t>
            </a:r>
          </a:p>
          <a:p>
            <a:r>
              <a:rPr lang="ja-JP" altLang="en-US" sz="1100" dirty="0">
                <a:latin typeface="BIZ UDPゴシック" panose="020B0400000000000000" pitchFamily="50" charset="-128"/>
                <a:ea typeface="BIZ UDPゴシック" panose="020B0400000000000000" pitchFamily="50" charset="-128"/>
              </a:rPr>
              <a:t>対象∶高齢者、子育て世代、自治会役員等</a:t>
            </a:r>
          </a:p>
          <a:p>
            <a:r>
              <a:rPr lang="ja-JP" altLang="en-US" sz="1100" dirty="0">
                <a:latin typeface="BIZ UDPゴシック" panose="020B0400000000000000" pitchFamily="50" charset="-128"/>
                <a:ea typeface="BIZ UDPゴシック" panose="020B0400000000000000" pitchFamily="50" charset="-128"/>
              </a:rPr>
              <a:t>時間∶</a:t>
            </a:r>
            <a:r>
              <a:rPr lang="en-US" altLang="ja-JP" sz="1100" dirty="0">
                <a:latin typeface="BIZ UDPゴシック" panose="020B0400000000000000" pitchFamily="50" charset="-128"/>
                <a:ea typeface="BIZ UDPゴシック" panose="020B0400000000000000" pitchFamily="50" charset="-128"/>
              </a:rPr>
              <a:t>60〜90</a:t>
            </a:r>
            <a:r>
              <a:rPr lang="ja-JP" altLang="en-US" sz="1100" dirty="0">
                <a:latin typeface="BIZ UDPゴシック" panose="020B0400000000000000" pitchFamily="50" charset="-128"/>
                <a:ea typeface="BIZ UDPゴシック" panose="020B0400000000000000" pitchFamily="50" charset="-128"/>
              </a:rPr>
              <a:t>分</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回</a:t>
            </a:r>
          </a:p>
          <a:p>
            <a:r>
              <a:rPr lang="ja-JP" altLang="en-US" sz="1100" dirty="0">
                <a:latin typeface="BIZ UDPゴシック" panose="020B0400000000000000" pitchFamily="50" charset="-128"/>
                <a:ea typeface="BIZ UDPゴシック" panose="020B0400000000000000" pitchFamily="50" charset="-128"/>
              </a:rPr>
              <a:t>想定参加人数∶</a:t>
            </a:r>
            <a:r>
              <a:rPr lang="en-US" altLang="ja-JP" sz="1100" dirty="0">
                <a:latin typeface="BIZ UDPゴシック" panose="020B0400000000000000" pitchFamily="50" charset="-128"/>
                <a:ea typeface="BIZ UDPゴシック" panose="020B0400000000000000" pitchFamily="50" charset="-128"/>
              </a:rPr>
              <a:t>20</a:t>
            </a:r>
            <a:r>
              <a:rPr lang="ja-JP" altLang="en-US" sz="1100" dirty="0">
                <a:latin typeface="BIZ UDPゴシック" panose="020B0400000000000000" pitchFamily="50" charset="-128"/>
                <a:ea typeface="BIZ UDPゴシック" panose="020B0400000000000000" pitchFamily="50" charset="-128"/>
              </a:rPr>
              <a:t>名</a:t>
            </a:r>
          </a:p>
          <a:p>
            <a:r>
              <a:rPr lang="ja-JP" altLang="en-US" sz="1100" dirty="0">
                <a:latin typeface="BIZ UDPゴシック" panose="020B0400000000000000" pitchFamily="50" charset="-128"/>
                <a:ea typeface="BIZ UDPゴシック" panose="020B0400000000000000" pitchFamily="50" charset="-128"/>
              </a:rPr>
              <a:t>会場∶パートナーステーション等</a:t>
            </a:r>
          </a:p>
          <a:p>
            <a:r>
              <a:rPr lang="ja-JP" altLang="en-US" sz="1100" dirty="0">
                <a:latin typeface="BIZ UDPゴシック" panose="020B0400000000000000" pitchFamily="50" charset="-128"/>
                <a:ea typeface="BIZ UDPゴシック" panose="020B0400000000000000" pitchFamily="50" charset="-128"/>
              </a:rPr>
              <a:t>収入∶</a:t>
            </a:r>
            <a:r>
              <a:rPr lang="en-US" altLang="ja-JP" sz="1100" dirty="0">
                <a:latin typeface="BIZ UDPゴシック" panose="020B0400000000000000" pitchFamily="50" charset="-128"/>
                <a:ea typeface="BIZ UDPゴシック" panose="020B0400000000000000" pitchFamily="50" charset="-128"/>
              </a:rPr>
              <a:t>500</a:t>
            </a:r>
            <a:r>
              <a:rPr lang="ja-JP" altLang="en-US" sz="1100" dirty="0">
                <a:latin typeface="BIZ UDPゴシック" panose="020B0400000000000000" pitchFamily="50" charset="-128"/>
                <a:ea typeface="BIZ UDPゴシック" panose="020B0400000000000000" pitchFamily="50" charset="-128"/>
              </a:rPr>
              <a:t>円</a:t>
            </a:r>
            <a:r>
              <a:rPr lang="en-US" altLang="ja-JP" sz="1100" dirty="0">
                <a:latin typeface="BIZ UDPゴシック" panose="020B0400000000000000" pitchFamily="50" charset="-128"/>
                <a:ea typeface="BIZ UDPゴシック" panose="020B0400000000000000" pitchFamily="50" charset="-128"/>
              </a:rPr>
              <a:t>×20</a:t>
            </a:r>
            <a:r>
              <a:rPr lang="ja-JP" altLang="en-US" sz="1100" dirty="0">
                <a:latin typeface="BIZ UDPゴシック" panose="020B0400000000000000" pitchFamily="50" charset="-128"/>
                <a:ea typeface="BIZ UDPゴシック" panose="020B0400000000000000" pitchFamily="50" charset="-128"/>
              </a:rPr>
              <a:t>名</a:t>
            </a:r>
            <a:r>
              <a:rPr lang="en-US" altLang="ja-JP" sz="1100" dirty="0">
                <a:latin typeface="BIZ UDPゴシック" panose="020B0400000000000000" pitchFamily="50" charset="-128"/>
                <a:ea typeface="BIZ UDPゴシック" panose="020B0400000000000000" pitchFamily="50" charset="-128"/>
              </a:rPr>
              <a:t>×6</a:t>
            </a:r>
            <a:r>
              <a:rPr lang="ja-JP" altLang="en-US" sz="1100" dirty="0">
                <a:latin typeface="BIZ UDPゴシック" panose="020B0400000000000000" pitchFamily="50" charset="-128"/>
                <a:ea typeface="BIZ UDPゴシック" panose="020B0400000000000000" pitchFamily="50" charset="-128"/>
              </a:rPr>
              <a:t>回＝</a:t>
            </a:r>
            <a:r>
              <a:rPr lang="en-US" altLang="ja-JP" sz="1100" dirty="0">
                <a:latin typeface="BIZ UDPゴシック" panose="020B0400000000000000" pitchFamily="50" charset="-128"/>
                <a:ea typeface="BIZ UDPゴシック" panose="020B0400000000000000" pitchFamily="50" charset="-128"/>
              </a:rPr>
              <a:t>60,000</a:t>
            </a:r>
            <a:r>
              <a:rPr lang="ja-JP" altLang="en-US" sz="1100" dirty="0">
                <a:latin typeface="BIZ UDPゴシック" panose="020B0400000000000000" pitchFamily="50" charset="-128"/>
                <a:ea typeface="BIZ UDPゴシック" panose="020B0400000000000000" pitchFamily="50" charset="-128"/>
              </a:rPr>
              <a:t>円会費</a:t>
            </a:r>
          </a:p>
          <a:p>
            <a:r>
              <a:rPr lang="ja-JP" altLang="en-US" sz="1100" dirty="0">
                <a:latin typeface="BIZ UDPゴシック" panose="020B0400000000000000" pitchFamily="50" charset="-128"/>
                <a:ea typeface="BIZ UDPゴシック" panose="020B0400000000000000" pitchFamily="50" charset="-128"/>
              </a:rPr>
              <a:t>支出∶謝礼</a:t>
            </a:r>
            <a:r>
              <a:rPr lang="en-US" altLang="ja-JP" sz="1100" dirty="0">
                <a:latin typeface="BIZ UDPゴシック" panose="020B0400000000000000" pitchFamily="50" charset="-128"/>
                <a:ea typeface="BIZ UDPゴシック" panose="020B0400000000000000" pitchFamily="50" charset="-128"/>
              </a:rPr>
              <a:t>5,000</a:t>
            </a:r>
            <a:r>
              <a:rPr lang="ja-JP" altLang="en-US" sz="1100" dirty="0">
                <a:latin typeface="BIZ UDPゴシック" panose="020B0400000000000000" pitchFamily="50" charset="-128"/>
                <a:ea typeface="BIZ UDPゴシック" panose="020B0400000000000000" pitchFamily="50" charset="-128"/>
              </a:rPr>
              <a:t>円</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回</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延べ</a:t>
            </a:r>
            <a:r>
              <a:rPr lang="en-US" altLang="ja-JP" sz="1100" dirty="0">
                <a:latin typeface="BIZ UDPゴシック" panose="020B0400000000000000" pitchFamily="50" charset="-128"/>
                <a:ea typeface="BIZ UDPゴシック" panose="020B0400000000000000" pitchFamily="50" charset="-128"/>
              </a:rPr>
              <a:t>6</a:t>
            </a:r>
            <a:r>
              <a:rPr lang="ja-JP" altLang="en-US" sz="1100" dirty="0">
                <a:latin typeface="BIZ UDPゴシック" panose="020B0400000000000000" pitchFamily="50" charset="-128"/>
                <a:ea typeface="BIZ UDPゴシック" panose="020B0400000000000000" pitchFamily="50" charset="-128"/>
              </a:rPr>
              <a:t>名分</a:t>
            </a:r>
            <a:r>
              <a:rPr lang="en-US" altLang="ja-JP" sz="1100" dirty="0">
                <a:latin typeface="BIZ UDPゴシック" panose="020B0400000000000000" pitchFamily="50" charset="-128"/>
                <a:ea typeface="BIZ UDPゴシック" panose="020B0400000000000000" pitchFamily="50" charset="-128"/>
              </a:rPr>
              <a:t>×30,000</a:t>
            </a:r>
            <a:r>
              <a:rPr lang="ja-JP" altLang="en-US" sz="1100" dirty="0">
                <a:latin typeface="BIZ UDPゴシック" panose="020B0400000000000000" pitchFamily="50" charset="-128"/>
                <a:ea typeface="BIZ UDPゴシック" panose="020B0400000000000000" pitchFamily="50" charset="-128"/>
              </a:rPr>
              <a:t>円飲み物代</a:t>
            </a:r>
            <a:r>
              <a:rPr lang="en-US" altLang="ja-JP" sz="1100" dirty="0">
                <a:latin typeface="BIZ UDPゴシック" panose="020B0400000000000000" pitchFamily="50" charset="-128"/>
                <a:ea typeface="BIZ UDPゴシック" panose="020B0400000000000000" pitchFamily="50" charset="-128"/>
              </a:rPr>
              <a:t>100</a:t>
            </a:r>
            <a:r>
              <a:rPr lang="ja-JP" altLang="en-US" sz="1100" dirty="0">
                <a:latin typeface="BIZ UDPゴシック" panose="020B0400000000000000" pitchFamily="50" charset="-128"/>
                <a:ea typeface="BIZ UDPゴシック" panose="020B0400000000000000" pitchFamily="50" charset="-128"/>
              </a:rPr>
              <a:t>円</a:t>
            </a:r>
            <a:r>
              <a:rPr lang="en-US" altLang="ja-JP" sz="1100" dirty="0">
                <a:latin typeface="BIZ UDPゴシック" panose="020B0400000000000000" pitchFamily="50" charset="-128"/>
                <a:ea typeface="BIZ UDPゴシック" panose="020B0400000000000000" pitchFamily="50" charset="-128"/>
              </a:rPr>
              <a:t>×20</a:t>
            </a:r>
            <a:r>
              <a:rPr lang="ja-JP" altLang="en-US" sz="1100" dirty="0">
                <a:latin typeface="BIZ UDPゴシック" panose="020B0400000000000000" pitchFamily="50" charset="-128"/>
                <a:ea typeface="BIZ UDPゴシック" panose="020B0400000000000000" pitchFamily="50" charset="-128"/>
              </a:rPr>
              <a:t>名</a:t>
            </a:r>
            <a:r>
              <a:rPr lang="en-US" altLang="ja-JP" sz="1100" dirty="0">
                <a:latin typeface="BIZ UDPゴシック" panose="020B0400000000000000" pitchFamily="50" charset="-128"/>
                <a:ea typeface="BIZ UDPゴシック" panose="020B0400000000000000" pitchFamily="50" charset="-128"/>
              </a:rPr>
              <a:t>×6</a:t>
            </a:r>
            <a:r>
              <a:rPr lang="ja-JP" altLang="en-US" sz="1100" dirty="0">
                <a:latin typeface="BIZ UDPゴシック" panose="020B0400000000000000" pitchFamily="50" charset="-128"/>
                <a:ea typeface="BIZ UDPゴシック" panose="020B0400000000000000" pitchFamily="50" charset="-128"/>
              </a:rPr>
              <a:t>回＝</a:t>
            </a:r>
            <a:r>
              <a:rPr lang="en-US" altLang="ja-JP" sz="1100" dirty="0">
                <a:latin typeface="BIZ UDPゴシック" panose="020B0400000000000000" pitchFamily="50" charset="-128"/>
                <a:ea typeface="BIZ UDPゴシック" panose="020B0400000000000000" pitchFamily="50" charset="-128"/>
              </a:rPr>
              <a:t>12,000</a:t>
            </a:r>
            <a:r>
              <a:rPr lang="ja-JP" altLang="en-US" sz="1100" dirty="0">
                <a:latin typeface="BIZ UDPゴシック" panose="020B0400000000000000" pitchFamily="50" charset="-128"/>
                <a:ea typeface="BIZ UDPゴシック" panose="020B0400000000000000" pitchFamily="50" charset="-128"/>
              </a:rPr>
              <a:t>円　</a:t>
            </a:r>
          </a:p>
          <a:p>
            <a:r>
              <a:rPr lang="ja-JP" altLang="en-US" sz="1100" dirty="0">
                <a:latin typeface="BIZ UDPゴシック" panose="020B0400000000000000" pitchFamily="50" charset="-128"/>
                <a:ea typeface="BIZ UDPゴシック" panose="020B0400000000000000" pitchFamily="50" charset="-128"/>
              </a:rPr>
              <a:t>利益差分∶</a:t>
            </a:r>
            <a:r>
              <a:rPr lang="en-US" altLang="ja-JP" sz="1100" dirty="0">
                <a:latin typeface="BIZ UDPゴシック" panose="020B0400000000000000" pitchFamily="50" charset="-128"/>
                <a:ea typeface="BIZ UDPゴシック" panose="020B0400000000000000" pitchFamily="50" charset="-128"/>
              </a:rPr>
              <a:t>18,000</a:t>
            </a:r>
            <a:r>
              <a:rPr lang="ja-JP" altLang="en-US" sz="1100" dirty="0">
                <a:latin typeface="BIZ UDPゴシック" panose="020B0400000000000000" pitchFamily="50" charset="-128"/>
                <a:ea typeface="BIZ UDPゴシック" panose="020B0400000000000000" pitchFamily="50" charset="-128"/>
              </a:rPr>
              <a:t>円</a:t>
            </a:r>
          </a:p>
        </p:txBody>
      </p:sp>
      <p:sp>
        <p:nvSpPr>
          <p:cNvPr id="3" name="タイトル 1">
            <a:extLst>
              <a:ext uri="{FF2B5EF4-FFF2-40B4-BE49-F238E27FC236}">
                <a16:creationId xmlns:a16="http://schemas.microsoft.com/office/drawing/2014/main" id="{11407F22-690B-F4E7-EEAA-12C0ED6698EF}"/>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P.09</a:t>
            </a:r>
            <a:endParaRPr lang="ja-JP" altLang="en-US" sz="2800" dirty="0">
              <a:solidFill>
                <a:schemeClr val="bg1"/>
              </a:solidFill>
            </a:endParaRPr>
          </a:p>
        </p:txBody>
      </p:sp>
    </p:spTree>
    <p:extLst>
      <p:ext uri="{BB962C8B-B14F-4D97-AF65-F5344CB8AC3E}">
        <p14:creationId xmlns:p14="http://schemas.microsoft.com/office/powerpoint/2010/main" val="1142236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87ED8-62E4-55C8-D38C-634672BA202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56516D6-76EF-FA66-60B7-9DD9AC3AD98E}"/>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2</a:t>
            </a:r>
            <a:r>
              <a:rPr lang="ja-JP" altLang="en-US" sz="2800" dirty="0">
                <a:latin typeface="BIZ UDPゴシック" panose="020B0400000000000000" pitchFamily="50" charset="-128"/>
                <a:ea typeface="BIZ UDPゴシック" panose="020B0400000000000000" pitchFamily="50" charset="-128"/>
              </a:rPr>
              <a:t>．活動計画</a:t>
            </a:r>
            <a:endParaRPr lang="en-US" altLang="ja-JP" sz="2800"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C2482D2F-4A55-7A9D-8140-E976309649A9}"/>
              </a:ext>
            </a:extLst>
          </p:cNvPr>
          <p:cNvSpPr txBox="1"/>
          <p:nvPr/>
        </p:nvSpPr>
        <p:spPr>
          <a:xfrm>
            <a:off x="322188" y="632102"/>
            <a:ext cx="4527839" cy="338554"/>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6</a:t>
            </a:r>
            <a:r>
              <a:rPr lang="ja-JP" altLang="en-US" sz="1600" dirty="0">
                <a:latin typeface="BIZ UDPゴシック" panose="020B0400000000000000" pitchFamily="50" charset="-128"/>
                <a:ea typeface="BIZ UDPゴシック" panose="020B0400000000000000" pitchFamily="50" charset="-128"/>
              </a:rPr>
              <a:t>）その他事業</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提案</a:t>
            </a:r>
            <a:r>
              <a:rPr lang="en-US" altLang="ja-JP" sz="1600" dirty="0">
                <a:latin typeface="BIZ UDPゴシック" panose="020B0400000000000000" pitchFamily="50" charset="-128"/>
                <a:ea typeface="BIZ UDPゴシック" panose="020B0400000000000000" pitchFamily="50" charset="-128"/>
              </a:rPr>
              <a:t>】</a:t>
            </a:r>
          </a:p>
        </p:txBody>
      </p:sp>
      <p:sp>
        <p:nvSpPr>
          <p:cNvPr id="4" name="テキスト ボックス 3">
            <a:extLst>
              <a:ext uri="{FF2B5EF4-FFF2-40B4-BE49-F238E27FC236}">
                <a16:creationId xmlns:a16="http://schemas.microsoft.com/office/drawing/2014/main" id="{254CC771-B110-6056-DDE9-8E393DB54A73}"/>
              </a:ext>
            </a:extLst>
          </p:cNvPr>
          <p:cNvSpPr txBox="1"/>
          <p:nvPr/>
        </p:nvSpPr>
        <p:spPr>
          <a:xfrm>
            <a:off x="541810" y="1052595"/>
            <a:ext cx="5774379" cy="4493538"/>
          </a:xfrm>
          <a:prstGeom prst="rect">
            <a:avLst/>
          </a:prstGeom>
          <a:solidFill>
            <a:schemeClr val="bg1"/>
          </a:solidFill>
        </p:spPr>
        <p:txBody>
          <a:bodyPr wrap="square">
            <a:spAutoFit/>
          </a:bodyPr>
          <a:lstStyle/>
          <a:p>
            <a:r>
              <a:rPr lang="en-US" altLang="ja-JP" sz="1100" b="1" dirty="0">
                <a:latin typeface="BIZ UDPゴシック" panose="020B0400000000000000" pitchFamily="50" charset="-128"/>
                <a:ea typeface="BIZ UDPゴシック" panose="020B0400000000000000" pitchFamily="50" charset="-128"/>
              </a:rPr>
              <a:t>3</a:t>
            </a:r>
            <a:r>
              <a:rPr lang="ja-JP" altLang="en-US" sz="1100" b="1" dirty="0">
                <a:latin typeface="BIZ UDPゴシック" panose="020B0400000000000000" pitchFamily="50" charset="-128"/>
                <a:ea typeface="BIZ UDPゴシック" panose="020B0400000000000000" pitchFamily="50" charset="-128"/>
              </a:rPr>
              <a:t>、町会・自治会連携施策</a:t>
            </a:r>
          </a:p>
          <a:p>
            <a:r>
              <a:rPr lang="ja-JP" altLang="en-US" sz="1100" dirty="0">
                <a:latin typeface="BIZ UDPゴシック" panose="020B0400000000000000" pitchFamily="50" charset="-128"/>
                <a:ea typeface="BIZ UDPゴシック" panose="020B0400000000000000" pitchFamily="50" charset="-128"/>
              </a:rPr>
              <a:t>①防犯パトロールや防災まちづくり、こども見守り、居場所交流、福祉、空き家対策など</a:t>
            </a:r>
          </a:p>
          <a:p>
            <a:r>
              <a:rPr lang="ja-JP" altLang="en-US" sz="1100" dirty="0">
                <a:latin typeface="BIZ UDPゴシック" panose="020B0400000000000000" pitchFamily="50" charset="-128"/>
                <a:ea typeface="BIZ UDPゴシック" panose="020B0400000000000000" pitchFamily="50" charset="-128"/>
              </a:rPr>
              <a:t>の地域課題をテーマに地域住民と連携を深める</a:t>
            </a:r>
          </a:p>
          <a:p>
            <a:r>
              <a:rPr lang="ja-JP" altLang="en-US" sz="1100" dirty="0">
                <a:latin typeface="BIZ UDPゴシック" panose="020B0400000000000000" pitchFamily="50" charset="-128"/>
                <a:ea typeface="BIZ UDPゴシック" panose="020B0400000000000000" pitchFamily="50" charset="-128"/>
              </a:rPr>
              <a:t>市内に</a:t>
            </a:r>
            <a:r>
              <a:rPr lang="en-US" altLang="ja-JP" sz="1100" dirty="0">
                <a:latin typeface="BIZ UDPゴシック" panose="020B0400000000000000" pitchFamily="50" charset="-128"/>
                <a:ea typeface="BIZ UDPゴシック" panose="020B0400000000000000" pitchFamily="50" charset="-128"/>
              </a:rPr>
              <a:t>19</a:t>
            </a:r>
            <a:r>
              <a:rPr lang="ja-JP" altLang="en-US" sz="1100" dirty="0">
                <a:latin typeface="BIZ UDPゴシック" panose="020B0400000000000000" pitchFamily="50" charset="-128"/>
                <a:ea typeface="BIZ UDPゴシック" panose="020B0400000000000000" pitchFamily="50" charset="-128"/>
              </a:rPr>
              <a:t>地区、</a:t>
            </a:r>
            <a:r>
              <a:rPr lang="en-US" altLang="ja-JP" sz="1100" dirty="0">
                <a:latin typeface="BIZ UDPゴシック" panose="020B0400000000000000" pitchFamily="50" charset="-128"/>
                <a:ea typeface="BIZ UDPゴシック" panose="020B0400000000000000" pitchFamily="50" charset="-128"/>
              </a:rPr>
              <a:t>229</a:t>
            </a:r>
            <a:r>
              <a:rPr lang="ja-JP" altLang="en-US" sz="1100" dirty="0">
                <a:latin typeface="BIZ UDPゴシック" panose="020B0400000000000000" pitchFamily="50" charset="-128"/>
                <a:ea typeface="BIZ UDPゴシック" panose="020B0400000000000000" pitchFamily="50" charset="-128"/>
              </a:rPr>
              <a:t>町会・自治会がある内、南平地区および東川口地区を重点的にアプロ</a:t>
            </a:r>
          </a:p>
          <a:p>
            <a:r>
              <a:rPr lang="ja-JP" altLang="en-US" sz="1100" dirty="0">
                <a:latin typeface="BIZ UDPゴシック" panose="020B0400000000000000" pitchFamily="50" charset="-128"/>
                <a:ea typeface="BIZ UDPゴシック" panose="020B0400000000000000" pitchFamily="50" charset="-128"/>
              </a:rPr>
              <a:t>ーチのうえ、</a:t>
            </a:r>
            <a:r>
              <a:rPr lang="en-US" altLang="ja-JP" sz="1100" dirty="0">
                <a:latin typeface="BIZ UDPゴシック" panose="020B0400000000000000" pitchFamily="50" charset="-128"/>
                <a:ea typeface="BIZ UDPゴシック" panose="020B0400000000000000" pitchFamily="50" charset="-128"/>
              </a:rPr>
              <a:t>5</a:t>
            </a:r>
            <a:r>
              <a:rPr lang="ja-JP" altLang="en-US" sz="1100" dirty="0">
                <a:latin typeface="BIZ UDPゴシック" panose="020B0400000000000000" pitchFamily="50" charset="-128"/>
                <a:ea typeface="BIZ UDPゴシック" panose="020B0400000000000000" pitchFamily="50" charset="-128"/>
              </a:rPr>
              <a:t>つの町会を目標として連携強化体制の構築を図る</a:t>
            </a:r>
          </a:p>
          <a:p>
            <a:r>
              <a:rPr lang="ja-JP" altLang="en-US" sz="1100" dirty="0">
                <a:latin typeface="BIZ UDPゴシック" panose="020B0400000000000000" pitchFamily="50" charset="-128"/>
                <a:ea typeface="BIZ UDPゴシック" panose="020B0400000000000000" pitchFamily="50" charset="-128"/>
              </a:rPr>
              <a:t>予算計上∶手土産代</a:t>
            </a:r>
            <a:r>
              <a:rPr lang="en-US" altLang="ja-JP" sz="1100" dirty="0">
                <a:latin typeface="BIZ UDPゴシック" panose="020B0400000000000000" pitchFamily="50" charset="-128"/>
                <a:ea typeface="BIZ UDPゴシック" panose="020B0400000000000000" pitchFamily="50" charset="-128"/>
              </a:rPr>
              <a:t>7,500</a:t>
            </a:r>
            <a:r>
              <a:rPr lang="ja-JP" altLang="en-US" sz="1100" dirty="0">
                <a:latin typeface="BIZ UDPゴシック" panose="020B0400000000000000" pitchFamily="50" charset="-128"/>
                <a:ea typeface="BIZ UDPゴシック" panose="020B0400000000000000" pitchFamily="50" charset="-128"/>
              </a:rPr>
              <a:t>円（</a:t>
            </a:r>
            <a:r>
              <a:rPr lang="en-US" altLang="ja-JP" sz="1100" dirty="0">
                <a:latin typeface="BIZ UDPゴシック" panose="020B0400000000000000" pitchFamily="50" charset="-128"/>
                <a:ea typeface="BIZ UDPゴシック" panose="020B0400000000000000" pitchFamily="50" charset="-128"/>
              </a:rPr>
              <a:t>1,500</a:t>
            </a:r>
            <a:r>
              <a:rPr lang="ja-JP" altLang="en-US" sz="1100" dirty="0">
                <a:latin typeface="BIZ UDPゴシック" panose="020B0400000000000000" pitchFamily="50" charset="-128"/>
                <a:ea typeface="BIZ UDPゴシック" panose="020B0400000000000000" pitchFamily="50" charset="-128"/>
              </a:rPr>
              <a:t>円</a:t>
            </a:r>
            <a:r>
              <a:rPr lang="en-US" altLang="ja-JP" sz="1100" dirty="0">
                <a:latin typeface="BIZ UDPゴシック" panose="020B0400000000000000" pitchFamily="50" charset="-128"/>
                <a:ea typeface="BIZ UDPゴシック" panose="020B0400000000000000" pitchFamily="50" charset="-128"/>
              </a:rPr>
              <a:t>×5</a:t>
            </a:r>
            <a:r>
              <a:rPr lang="ja-JP" altLang="en-US" sz="1100" dirty="0">
                <a:latin typeface="BIZ UDPゴシック" panose="020B0400000000000000" pitchFamily="50" charset="-128"/>
                <a:ea typeface="BIZ UDPゴシック" panose="020B0400000000000000" pitchFamily="50" charset="-128"/>
              </a:rPr>
              <a:t>）</a:t>
            </a:r>
          </a:p>
          <a:p>
            <a:r>
              <a:rPr lang="ja-JP" altLang="en-US" sz="1100" dirty="0">
                <a:latin typeface="BIZ UDPゴシック" panose="020B0400000000000000" pitchFamily="50" charset="-128"/>
                <a:ea typeface="BIZ UDPゴシック" panose="020B0400000000000000" pitchFamily="50" charset="-128"/>
              </a:rPr>
              <a:t>・南平地区：</a:t>
            </a:r>
          </a:p>
          <a:p>
            <a:r>
              <a:rPr lang="ja-JP" altLang="en-US" sz="1100" dirty="0">
                <a:latin typeface="BIZ UDPゴシック" panose="020B0400000000000000" pitchFamily="50" charset="-128"/>
                <a:ea typeface="BIZ UDPゴシック" panose="020B0400000000000000" pitchFamily="50" charset="-128"/>
              </a:rPr>
              <a:t>　芝川清掃・居場所交流会を押し出し、地域情報の発信・環境啓蒙の機会としての</a:t>
            </a:r>
          </a:p>
          <a:p>
            <a:r>
              <a:rPr lang="ja-JP" altLang="en-US" sz="1100" dirty="0">
                <a:latin typeface="BIZ UDPゴシック" panose="020B0400000000000000" pitchFamily="50" charset="-128"/>
                <a:ea typeface="BIZ UDPゴシック" panose="020B0400000000000000" pitchFamily="50" charset="-128"/>
              </a:rPr>
              <a:t>　認知普及・学生ボランティア機会創出のため活動参画を依頼</a:t>
            </a:r>
          </a:p>
          <a:p>
            <a:r>
              <a:rPr lang="ja-JP" altLang="en-US" sz="1100" dirty="0">
                <a:latin typeface="BIZ UDPゴシック" panose="020B0400000000000000" pitchFamily="50" charset="-128"/>
                <a:ea typeface="BIZ UDPゴシック" panose="020B0400000000000000" pitchFamily="50" charset="-128"/>
              </a:rPr>
              <a:t>・東川口地区：</a:t>
            </a:r>
          </a:p>
          <a:p>
            <a:r>
              <a:rPr lang="ja-JP" altLang="en-US" sz="1100" dirty="0">
                <a:latin typeface="BIZ UDPゴシック" panose="020B0400000000000000" pitchFamily="50" charset="-128"/>
                <a:ea typeface="BIZ UDPゴシック" panose="020B0400000000000000" pitchFamily="50" charset="-128"/>
              </a:rPr>
              <a:t>　　防災防犯パトロールの実施で、関連施設・店舗・個人宅へ声掛けを実施することで、</a:t>
            </a:r>
          </a:p>
          <a:p>
            <a:r>
              <a:rPr lang="ja-JP" altLang="en-US" sz="1100" dirty="0">
                <a:latin typeface="BIZ UDPゴシック" panose="020B0400000000000000" pitchFamily="50" charset="-128"/>
                <a:ea typeface="BIZ UDPゴシック" panose="020B0400000000000000" pitchFamily="50" charset="-128"/>
              </a:rPr>
              <a:t>　　孤独対策や犯罪抑止、防災に起因する活動として理解してもらう</a:t>
            </a:r>
          </a:p>
          <a:p>
            <a:r>
              <a:rPr lang="ja-JP" altLang="en-US" sz="1100" dirty="0">
                <a:latin typeface="BIZ UDPゴシック" panose="020B0400000000000000" pitchFamily="50" charset="-128"/>
                <a:ea typeface="BIZ UDPゴシック" panose="020B0400000000000000" pitchFamily="50" charset="-128"/>
              </a:rPr>
              <a:t>　　勉強会や、各種セミナーの開催を東川口で実施し、引きこもる住人との対話</a:t>
            </a:r>
          </a:p>
          <a:p>
            <a:r>
              <a:rPr lang="ja-JP" altLang="en-US" sz="1100" dirty="0">
                <a:latin typeface="BIZ UDPゴシック" panose="020B0400000000000000" pitchFamily="50" charset="-128"/>
                <a:ea typeface="BIZ UDPゴシック" panose="020B0400000000000000" pitchFamily="50" charset="-128"/>
              </a:rPr>
              <a:t>・横曽根地区：</a:t>
            </a:r>
          </a:p>
          <a:p>
            <a:r>
              <a:rPr lang="ja-JP" altLang="en-US" sz="1100" dirty="0">
                <a:latin typeface="BIZ UDPゴシック" panose="020B0400000000000000" pitchFamily="50" charset="-128"/>
                <a:ea typeface="BIZ UDPゴシック" panose="020B0400000000000000" pitchFamily="50" charset="-128"/>
              </a:rPr>
              <a:t>　　防災防犯パトロール・西川口クリーン作戦の実施において、関連施設・店舗・個人宅へ声掛けを実施し、孤独対策等に起因させる</a:t>
            </a:r>
          </a:p>
          <a:p>
            <a:r>
              <a:rPr lang="ja-JP" altLang="en-US" sz="1100" dirty="0">
                <a:latin typeface="BIZ UDPゴシック" panose="020B0400000000000000" pitchFamily="50" charset="-128"/>
                <a:ea typeface="BIZ UDPゴシック" panose="020B0400000000000000" pitchFamily="50" charset="-128"/>
              </a:rPr>
              <a:t>勉強会や、各種セミナーの開催を東川口で実施し、引きこもる住人との対話</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・その他地域でも協働できる町会・エリアはぜひ推進したい</a:t>
            </a:r>
          </a:p>
          <a:p>
            <a:r>
              <a:rPr lang="ja-JP" altLang="en-US" sz="1100" dirty="0">
                <a:latin typeface="BIZ UDPゴシック" panose="020B0400000000000000" pitchFamily="50" charset="-128"/>
                <a:ea typeface="BIZ UDPゴシック" panose="020B0400000000000000" pitchFamily="50" charset="-128"/>
              </a:rPr>
              <a:t>　鳩ケ谷エリア・安行エリア・神根エリア</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・共通：</a:t>
            </a:r>
          </a:p>
          <a:p>
            <a:r>
              <a:rPr lang="ja-JP" altLang="en-US" sz="1100" dirty="0">
                <a:latin typeface="BIZ UDPゴシック" panose="020B0400000000000000" pitchFamily="50" charset="-128"/>
                <a:ea typeface="BIZ UDPゴシック" panose="020B0400000000000000" pitchFamily="50" charset="-128"/>
              </a:rPr>
              <a:t>　・町会連絡交流会の主催運営：各町会の町会長など役員を集めて交流情報交換を図る</a:t>
            </a:r>
          </a:p>
          <a:p>
            <a:r>
              <a:rPr lang="ja-JP" altLang="en-US" sz="1100" dirty="0">
                <a:latin typeface="BIZ UDPゴシック" panose="020B0400000000000000" pitchFamily="50" charset="-128"/>
                <a:ea typeface="BIZ UDPゴシック" panose="020B0400000000000000" pitchFamily="50" charset="-128"/>
              </a:rPr>
              <a:t>　　　各町会の防災・減災・防犯・孤独対策や実際の犯罪や災害に関する情報を収集</a:t>
            </a:r>
          </a:p>
          <a:p>
            <a:r>
              <a:rPr lang="ja-JP" altLang="en-US" sz="1100" dirty="0">
                <a:latin typeface="BIZ UDPゴシック" panose="020B0400000000000000" pitchFamily="50" charset="-128"/>
                <a:ea typeface="BIZ UDPゴシック" panose="020B0400000000000000" pitchFamily="50" charset="-128"/>
              </a:rPr>
              <a:t>　　　→課題点を抽出・対策検討、当会に参画してもらう、政策提言まとめ</a:t>
            </a:r>
          </a:p>
          <a:p>
            <a:r>
              <a:rPr lang="ja-JP" altLang="en-US" sz="1100" dirty="0">
                <a:latin typeface="BIZ UDPゴシック" panose="020B0400000000000000" pitchFamily="50" charset="-128"/>
                <a:ea typeface="BIZ UDPゴシック" panose="020B0400000000000000" pitchFamily="50" charset="-128"/>
              </a:rPr>
              <a:t>　・町会会員入会促進</a:t>
            </a:r>
          </a:p>
          <a:p>
            <a:r>
              <a:rPr lang="ja-JP" altLang="en-US" sz="1100" dirty="0">
                <a:latin typeface="BIZ UDPゴシック" panose="020B0400000000000000" pitchFamily="50" charset="-128"/>
                <a:ea typeface="BIZ UDPゴシック" panose="020B0400000000000000" pitchFamily="50" charset="-128"/>
              </a:rPr>
              <a:t>　　　入会</a:t>
            </a:r>
            <a:r>
              <a:rPr lang="en-US" altLang="ja-JP" sz="1100" dirty="0">
                <a:latin typeface="BIZ UDPゴシック" panose="020B0400000000000000" pitchFamily="50" charset="-128"/>
                <a:ea typeface="BIZ UDPゴシック" panose="020B0400000000000000" pitchFamily="50" charset="-128"/>
              </a:rPr>
              <a:t>Form</a:t>
            </a:r>
            <a:r>
              <a:rPr lang="ja-JP" altLang="en-US" sz="1100" dirty="0">
                <a:latin typeface="BIZ UDPゴシック" panose="020B0400000000000000" pitchFamily="50" charset="-128"/>
                <a:ea typeface="BIZ UDPゴシック" panose="020B0400000000000000" pitchFamily="50" charset="-128"/>
              </a:rPr>
              <a:t>の提案、入会チラシ・ポスター掲示提案</a:t>
            </a:r>
          </a:p>
        </p:txBody>
      </p:sp>
      <p:sp>
        <p:nvSpPr>
          <p:cNvPr id="3" name="テキスト ボックス 2">
            <a:extLst>
              <a:ext uri="{FF2B5EF4-FFF2-40B4-BE49-F238E27FC236}">
                <a16:creationId xmlns:a16="http://schemas.microsoft.com/office/drawing/2014/main" id="{96FDD551-9BD9-A420-51FA-9ABEE7E3A5B0}"/>
              </a:ext>
            </a:extLst>
          </p:cNvPr>
          <p:cNvSpPr txBox="1"/>
          <p:nvPr/>
        </p:nvSpPr>
        <p:spPr>
          <a:xfrm>
            <a:off x="646586" y="5658962"/>
            <a:ext cx="5669604" cy="2970044"/>
          </a:xfrm>
          <a:prstGeom prst="rect">
            <a:avLst/>
          </a:prstGeom>
          <a:solidFill>
            <a:schemeClr val="bg1"/>
          </a:solidFill>
        </p:spPr>
        <p:txBody>
          <a:bodyPr wrap="square">
            <a:spAutoFit/>
          </a:bodyPr>
          <a:lstStyle/>
          <a:p>
            <a:r>
              <a:rPr lang="en-US" altLang="ja-JP" sz="1100" b="1" dirty="0">
                <a:latin typeface="BIZ UDPゴシック" panose="020B0400000000000000" pitchFamily="50" charset="-128"/>
                <a:ea typeface="BIZ UDPゴシック" panose="020B0400000000000000" pitchFamily="50" charset="-128"/>
              </a:rPr>
              <a:t>4</a:t>
            </a:r>
            <a:r>
              <a:rPr lang="ja-JP" altLang="en-US" sz="1100" b="1" dirty="0">
                <a:latin typeface="BIZ UDPゴシック" panose="020B0400000000000000" pitchFamily="50" charset="-128"/>
                <a:ea typeface="BIZ UDPゴシック" panose="020B0400000000000000" pitchFamily="50" charset="-128"/>
              </a:rPr>
              <a:t>、</a:t>
            </a:r>
            <a:r>
              <a:rPr lang="en-US" altLang="ja-JP" sz="1100" b="1" dirty="0">
                <a:latin typeface="BIZ UDPゴシック" panose="020B0400000000000000" pitchFamily="50" charset="-128"/>
                <a:ea typeface="BIZ UDPゴシック" panose="020B0400000000000000" pitchFamily="50" charset="-128"/>
              </a:rPr>
              <a:t>NPO</a:t>
            </a:r>
            <a:r>
              <a:rPr lang="ja-JP" altLang="en-US" sz="1100" b="1" dirty="0">
                <a:latin typeface="BIZ UDPゴシック" panose="020B0400000000000000" pitchFamily="50" charset="-128"/>
                <a:ea typeface="BIZ UDPゴシック" panose="020B0400000000000000" pitchFamily="50" charset="-128"/>
              </a:rPr>
              <a:t>等他団体連携施策</a:t>
            </a:r>
          </a:p>
          <a:p>
            <a:r>
              <a:rPr lang="ja-JP" altLang="en-US" sz="1100" dirty="0">
                <a:latin typeface="BIZ UDPゴシック" panose="020B0400000000000000" pitchFamily="50" charset="-128"/>
                <a:ea typeface="BIZ UDPゴシック" panose="020B0400000000000000" pitchFamily="50" charset="-128"/>
              </a:rPr>
              <a:t>各活動および支援のため、各団体との連携を深め、地域づくりの基盤の構築と防災に活</a:t>
            </a:r>
          </a:p>
          <a:p>
            <a:r>
              <a:rPr lang="ja-JP" altLang="en-US" sz="1100" dirty="0">
                <a:latin typeface="BIZ UDPゴシック" panose="020B0400000000000000" pitchFamily="50" charset="-128"/>
                <a:ea typeface="BIZ UDPゴシック" panose="020B0400000000000000" pitchFamily="50" charset="-128"/>
              </a:rPr>
              <a:t>用する</a:t>
            </a:r>
          </a:p>
          <a:p>
            <a:r>
              <a:rPr lang="ja-JP" altLang="en-US" sz="1100" dirty="0">
                <a:latin typeface="BIZ UDPゴシック" panose="020B0400000000000000" pitchFamily="50" charset="-128"/>
                <a:ea typeface="BIZ UDPゴシック" panose="020B0400000000000000" pitchFamily="50" charset="-128"/>
              </a:rPr>
              <a:t>・環境、防災防犯、居場所、イベント事業分野において、</a:t>
            </a:r>
            <a:r>
              <a:rPr lang="en-US" altLang="ja-JP" sz="1100" dirty="0">
                <a:latin typeface="BIZ UDPゴシック" panose="020B0400000000000000" pitchFamily="50" charset="-128"/>
                <a:ea typeface="BIZ UDPゴシック" panose="020B0400000000000000" pitchFamily="50" charset="-128"/>
              </a:rPr>
              <a:t>5</a:t>
            </a:r>
            <a:r>
              <a:rPr lang="ja-JP" altLang="en-US" sz="1100" dirty="0">
                <a:latin typeface="BIZ UDPゴシック" panose="020B0400000000000000" pitchFamily="50" charset="-128"/>
                <a:ea typeface="BIZ UDPゴシック" panose="020B0400000000000000" pitchFamily="50" charset="-128"/>
              </a:rPr>
              <a:t>団体を目標に関係構築を図る</a:t>
            </a: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ボランティア広場参加団体等含む</a:t>
            </a:r>
          </a:p>
          <a:p>
            <a:r>
              <a:rPr lang="ja-JP" altLang="en-US" sz="1100" dirty="0">
                <a:latin typeface="BIZ UDPゴシック" panose="020B0400000000000000" pitchFamily="50" charset="-128"/>
                <a:ea typeface="BIZ UDPゴシック" panose="020B0400000000000000" pitchFamily="50" charset="-128"/>
              </a:rPr>
              <a:t>予算計上∶なし</a:t>
            </a:r>
          </a:p>
          <a:p>
            <a:r>
              <a:rPr lang="ja-JP" altLang="en-US" sz="1100" dirty="0">
                <a:latin typeface="BIZ UDPゴシック" panose="020B0400000000000000" pitchFamily="50" charset="-128"/>
                <a:ea typeface="BIZ UDPゴシック" panose="020B0400000000000000" pitchFamily="50" charset="-128"/>
              </a:rPr>
              <a:t>　↓</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・地域団体情報交換交流会の実行</a:t>
            </a:r>
          </a:p>
          <a:p>
            <a:r>
              <a:rPr lang="ja-JP" altLang="en-US" sz="1100" dirty="0">
                <a:latin typeface="BIZ UDPゴシック" panose="020B0400000000000000" pitchFamily="50" charset="-128"/>
                <a:ea typeface="BIZ UDPゴシック" panose="020B0400000000000000" pitchFamily="50" charset="-128"/>
              </a:rPr>
              <a:t>　　　→各団体の基本情報や課題点を確認（会費・事務・人不足・後継者不足・告知）</a:t>
            </a:r>
          </a:p>
          <a:p>
            <a:r>
              <a:rPr lang="ja-JP" altLang="en-US" sz="1100" dirty="0">
                <a:latin typeface="BIZ UDPゴシック" panose="020B0400000000000000" pitchFamily="50" charset="-128"/>
                <a:ea typeface="BIZ UDPゴシック" panose="020B0400000000000000" pitchFamily="50" charset="-128"/>
              </a:rPr>
              <a:t>　　↓</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まちかわとしてのサポート：告知協力、アドバイス、統廃合、活動共同化提案</a:t>
            </a:r>
            <a:endParaRPr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５．その他</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①労働と生活に関する相談会（毎月</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回日曜日開催予定）</a:t>
            </a:r>
            <a:endParaRPr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②その他</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新規事業を随時検討していきます</a:t>
            </a:r>
            <a:endParaRPr lang="en-US" altLang="ja-JP" sz="1100" dirty="0">
              <a:latin typeface="BIZ UDPゴシック" panose="020B0400000000000000" pitchFamily="50" charset="-128"/>
              <a:ea typeface="BIZ UDPゴシック" panose="020B0400000000000000" pitchFamily="50" charset="-128"/>
            </a:endParaRPr>
          </a:p>
        </p:txBody>
      </p:sp>
      <p:sp>
        <p:nvSpPr>
          <p:cNvPr id="6" name="タイトル 1">
            <a:extLst>
              <a:ext uri="{FF2B5EF4-FFF2-40B4-BE49-F238E27FC236}">
                <a16:creationId xmlns:a16="http://schemas.microsoft.com/office/drawing/2014/main" id="{B5E30E65-DE10-D1C6-4DAD-C5296D3504FD}"/>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P.10</a:t>
            </a:r>
            <a:endParaRPr lang="ja-JP" altLang="en-US" sz="2800" dirty="0">
              <a:solidFill>
                <a:schemeClr val="bg1"/>
              </a:solidFill>
            </a:endParaRPr>
          </a:p>
        </p:txBody>
      </p:sp>
    </p:spTree>
    <p:extLst>
      <p:ext uri="{BB962C8B-B14F-4D97-AF65-F5344CB8AC3E}">
        <p14:creationId xmlns:p14="http://schemas.microsoft.com/office/powerpoint/2010/main" val="627298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9141B-C091-25FE-8E06-64F4C7DBBA8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DD3CE35-F5F4-5C45-7536-3F6A67E11DDA}"/>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3</a:t>
            </a:r>
            <a:r>
              <a:rPr lang="ja-JP" altLang="en-US" sz="2800" dirty="0">
                <a:latin typeface="BIZ UDPゴシック" panose="020B0400000000000000" pitchFamily="50" charset="-128"/>
                <a:ea typeface="BIZ UDPゴシック" panose="020B0400000000000000" pitchFamily="50" charset="-128"/>
              </a:rPr>
              <a:t>．運営事務局（管理）活動計画</a:t>
            </a:r>
            <a:endParaRPr kumimoji="1" lang="ja-JP" altLang="en-US" dirty="0"/>
          </a:p>
        </p:txBody>
      </p:sp>
      <p:sp>
        <p:nvSpPr>
          <p:cNvPr id="3" name="コンテンツ プレースホルダー 2">
            <a:extLst>
              <a:ext uri="{FF2B5EF4-FFF2-40B4-BE49-F238E27FC236}">
                <a16:creationId xmlns:a16="http://schemas.microsoft.com/office/drawing/2014/main" id="{C112C170-6141-39FD-4238-AF07596EEFD2}"/>
              </a:ext>
            </a:extLst>
          </p:cNvPr>
          <p:cNvSpPr>
            <a:spLocks noGrp="1"/>
          </p:cNvSpPr>
          <p:nvPr>
            <p:ph idx="1"/>
          </p:nvPr>
        </p:nvSpPr>
        <p:spPr>
          <a:xfrm>
            <a:off x="365145" y="725135"/>
            <a:ext cx="5648305" cy="6482115"/>
          </a:xfrm>
        </p:spPr>
        <p:txBody>
          <a:bodyPr>
            <a:normAutofit/>
          </a:bodyPr>
          <a:lstStyle/>
          <a:p>
            <a:pPr marL="0" indent="0">
              <a:buNone/>
            </a:pPr>
            <a:r>
              <a:rPr lang="ja-JP" altLang="en-US" sz="1100" dirty="0">
                <a:latin typeface="BIZ UDPゴシック" panose="020B0400000000000000" pitchFamily="50" charset="-128"/>
                <a:ea typeface="BIZ UDPゴシック" panose="020B0400000000000000" pitchFamily="50" charset="-128"/>
              </a:rPr>
              <a:t>■方針：持続可能な運営事務の実行</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■基本事務内容</a:t>
            </a:r>
            <a:br>
              <a:rPr lang="en-US" altLang="ja-JP" sz="1100" dirty="0">
                <a:latin typeface="BIZ UDPゴシック" panose="020B0400000000000000" pitchFamily="50" charset="-128"/>
                <a:ea typeface="BIZ UDPゴシック" panose="020B0400000000000000" pitchFamily="50" charset="-128"/>
              </a:rPr>
            </a:b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主活動</a:t>
            </a:r>
            <a:r>
              <a:rPr lang="en-US" altLang="ja-JP" sz="1100" dirty="0">
                <a:latin typeface="BIZ UDPゴシック" panose="020B0400000000000000" pitchFamily="50" charset="-128"/>
                <a:ea typeface="BIZ UDPゴシック" panose="020B0400000000000000" pitchFamily="50" charset="-128"/>
              </a:rPr>
              <a:t>】</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①活動運営チームから情報収集　②公式サイト・</a:t>
            </a:r>
            <a:r>
              <a:rPr lang="en-US" altLang="ja-JP" sz="1100" dirty="0">
                <a:latin typeface="BIZ UDPゴシック" panose="020B0400000000000000" pitchFamily="50" charset="-128"/>
                <a:ea typeface="BIZ UDPゴシック" panose="020B0400000000000000" pitchFamily="50" charset="-128"/>
              </a:rPr>
              <a:t>SNS</a:t>
            </a:r>
            <a:r>
              <a:rPr lang="ja-JP" altLang="en-US" sz="1100" dirty="0">
                <a:latin typeface="BIZ UDPゴシック" panose="020B0400000000000000" pitchFamily="50" charset="-128"/>
                <a:ea typeface="BIZ UDPゴシック" panose="020B0400000000000000" pitchFamily="50" charset="-128"/>
              </a:rPr>
              <a:t>での広報</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③会員</a:t>
            </a:r>
            <a:r>
              <a:rPr lang="en-US" altLang="ja-JP" sz="1100" dirty="0">
                <a:latin typeface="BIZ UDPゴシック" panose="020B0400000000000000" pitchFamily="50" charset="-128"/>
                <a:ea typeface="BIZ UDPゴシック" panose="020B0400000000000000" pitchFamily="50" charset="-128"/>
              </a:rPr>
              <a:t>LINE</a:t>
            </a:r>
            <a:r>
              <a:rPr lang="ja-JP" altLang="en-US" sz="1100" dirty="0">
                <a:latin typeface="BIZ UDPゴシック" panose="020B0400000000000000" pitchFamily="50" charset="-128"/>
                <a:ea typeface="BIZ UDPゴシック" panose="020B0400000000000000" pitchFamily="50" charset="-128"/>
              </a:rPr>
              <a:t>での告知・参加招集　④活動報告を活動運営チームから情報収集</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⑤公式サイト・</a:t>
            </a:r>
            <a:r>
              <a:rPr lang="en-US" altLang="ja-JP" sz="1100" dirty="0">
                <a:latin typeface="BIZ UDPゴシック" panose="020B0400000000000000" pitchFamily="50" charset="-128"/>
                <a:ea typeface="BIZ UDPゴシック" panose="020B0400000000000000" pitchFamily="50" charset="-128"/>
              </a:rPr>
              <a:t>SNS</a:t>
            </a:r>
            <a:r>
              <a:rPr lang="ja-JP" altLang="en-US" sz="1100" dirty="0">
                <a:latin typeface="BIZ UDPゴシック" panose="020B0400000000000000" pitchFamily="50" charset="-128"/>
                <a:ea typeface="BIZ UDPゴシック" panose="020B0400000000000000" pitchFamily="50" charset="-128"/>
              </a:rPr>
              <a:t>での広報：次回予告付き⑥「活動報告」に記録（内容、参加者数など）</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⑦歳入・出の記録</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会合</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（全体会</a:t>
            </a:r>
            <a:r>
              <a:rPr lang="en-US" altLang="ja-JP" sz="1100" dirty="0">
                <a:latin typeface="BIZ UDPゴシック" panose="020B0400000000000000" pitchFamily="50" charset="-128"/>
                <a:ea typeface="BIZ UDPゴシック" panose="020B0400000000000000" pitchFamily="50" charset="-128"/>
              </a:rPr>
              <a:t>2</a:t>
            </a:r>
            <a:r>
              <a:rPr lang="ja-JP" altLang="en-US" sz="1100" dirty="0">
                <a:latin typeface="BIZ UDPゴシック" panose="020B0400000000000000" pitchFamily="50" charset="-128"/>
                <a:ea typeface="BIZ UDPゴシック" panose="020B0400000000000000" pitchFamily="50" charset="-128"/>
              </a:rPr>
              <a:t>か月</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回、その他随時）</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①会合の予告・調整　②参加者招集　③資料取りまとめ　④実施・運営（受付・進行）</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⑤議事録作成→会員</a:t>
            </a:r>
            <a:r>
              <a:rPr lang="en-US" altLang="ja-JP" sz="1100" dirty="0">
                <a:latin typeface="BIZ UDPゴシック" panose="020B0400000000000000" pitchFamily="50" charset="-128"/>
                <a:ea typeface="BIZ UDPゴシック" panose="020B0400000000000000" pitchFamily="50" charset="-128"/>
              </a:rPr>
              <a:t>LINE</a:t>
            </a:r>
            <a:r>
              <a:rPr lang="ja-JP" altLang="en-US" sz="1100" dirty="0">
                <a:latin typeface="BIZ UDPゴシック" panose="020B0400000000000000" pitchFamily="50" charset="-128"/>
                <a:ea typeface="BIZ UDPゴシック" panose="020B0400000000000000" pitchFamily="50" charset="-128"/>
              </a:rPr>
              <a:t>へ登録　⑥実施レポート作成→公式サイト・</a:t>
            </a:r>
            <a:r>
              <a:rPr lang="en-US" altLang="ja-JP" sz="1100" dirty="0">
                <a:latin typeface="BIZ UDPゴシック" panose="020B0400000000000000" pitchFamily="50" charset="-128"/>
                <a:ea typeface="BIZ UDPゴシック" panose="020B0400000000000000" pitchFamily="50" charset="-128"/>
              </a:rPr>
              <a:t>SNS</a:t>
            </a:r>
            <a:r>
              <a:rPr lang="ja-JP" altLang="en-US" sz="1100" dirty="0">
                <a:latin typeface="BIZ UDPゴシック" panose="020B0400000000000000" pitchFamily="50" charset="-128"/>
                <a:ea typeface="BIZ UDPゴシック" panose="020B0400000000000000" pitchFamily="50" charset="-128"/>
              </a:rPr>
              <a:t>での広報</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活動促進</a:t>
            </a:r>
            <a:r>
              <a:rPr lang="en-US" altLang="ja-JP" sz="1100" dirty="0">
                <a:latin typeface="BIZ UDPゴシック" panose="020B0400000000000000" pitchFamily="50" charset="-128"/>
                <a:ea typeface="BIZ UDPゴシック" panose="020B0400000000000000" pitchFamily="50" charset="-128"/>
              </a:rPr>
              <a:t>】</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・活動予告の運営チームへの打診　・活動参加の促進　・活動報告の運営チームへの打診</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・新規企画についての提案者への提案機会を創出</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適正な会計</a:t>
            </a:r>
            <a:r>
              <a:rPr lang="en-US" altLang="ja-JP" sz="1100" dirty="0">
                <a:latin typeface="BIZ UDPゴシック" panose="020B0400000000000000" pitchFamily="50" charset="-128"/>
                <a:ea typeface="BIZ UDPゴシック" panose="020B0400000000000000" pitchFamily="50" charset="-128"/>
              </a:rPr>
              <a:t>】</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・会費・寄付金・グッズ等販売費は基本口座受付</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・現金は徴収後毎月最低</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回入金</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・釣銭は</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万円分まで保管</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2</a:t>
            </a:r>
            <a:r>
              <a:rPr lang="ja-JP" altLang="en-US" sz="1100" dirty="0">
                <a:latin typeface="BIZ UDPゴシック" panose="020B0400000000000000" pitchFamily="50" charset="-128"/>
                <a:ea typeface="BIZ UDPゴシック" panose="020B0400000000000000" pitchFamily="50" charset="-128"/>
              </a:rPr>
              <a:t>か月ごとの棚卸し</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会員登録管理</a:t>
            </a:r>
            <a:r>
              <a:rPr lang="en-US" altLang="ja-JP" sz="1100" dirty="0">
                <a:latin typeface="BIZ UDPゴシック" panose="020B0400000000000000" pitchFamily="50" charset="-128"/>
                <a:ea typeface="BIZ UDPゴシック" panose="020B0400000000000000" pitchFamily="50" charset="-128"/>
              </a:rPr>
              <a:t>】</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・会員名簿の整理　　　・</a:t>
            </a:r>
            <a:r>
              <a:rPr lang="en-US" altLang="ja-JP" sz="1100" dirty="0">
                <a:latin typeface="BIZ UDPゴシック" panose="020B0400000000000000" pitchFamily="50" charset="-128"/>
                <a:ea typeface="BIZ UDPゴシック" panose="020B0400000000000000" pitchFamily="50" charset="-128"/>
              </a:rPr>
              <a:t>LINE</a:t>
            </a:r>
            <a:r>
              <a:rPr lang="ja-JP" altLang="en-US" sz="1100" dirty="0">
                <a:latin typeface="BIZ UDPゴシック" panose="020B0400000000000000" pitchFamily="50" charset="-128"/>
                <a:ea typeface="BIZ UDPゴシック" panose="020B0400000000000000" pitchFamily="50" charset="-128"/>
              </a:rPr>
              <a:t>登録管理　・メーリングリスト管理　・入金管理</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定期的会合</a:t>
            </a:r>
            <a:r>
              <a:rPr lang="en-US" altLang="ja-JP" sz="1100" dirty="0">
                <a:latin typeface="BIZ UDPゴシック" panose="020B0400000000000000" pitchFamily="50" charset="-128"/>
                <a:ea typeface="BIZ UDPゴシック" panose="020B0400000000000000" pitchFamily="50" charset="-128"/>
              </a:rPr>
              <a:t>】</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2</a:t>
            </a:r>
            <a:r>
              <a:rPr lang="ja-JP" altLang="en-US" sz="1100" dirty="0">
                <a:latin typeface="BIZ UDPゴシック" panose="020B0400000000000000" pitchFamily="50" charset="-128"/>
                <a:ea typeface="BIZ UDPゴシック" panose="020B0400000000000000" pitchFamily="50" charset="-128"/>
              </a:rPr>
              <a:t>か月に</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回の全体会に合わせて会合実施</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■広報戦略</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①迅速な活動報告の実施</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　②明確で正確な活動予告・宣伝</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　③公式サイトのアクセス数増加</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SEO</a:t>
            </a:r>
            <a:r>
              <a:rPr lang="ja-JP" altLang="en-US" sz="1100" dirty="0">
                <a:latin typeface="BIZ UDPゴシック" panose="020B0400000000000000" pitchFamily="50" charset="-128"/>
                <a:ea typeface="BIZ UDPゴシック" panose="020B0400000000000000" pitchFamily="50" charset="-128"/>
              </a:rPr>
              <a:t>を意識した投稿</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・地域情報掲載でアクセス数増加</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　④応募が来る広報戦略</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・各種媒体も利用した広報戦略</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　⑤チラシやポスターを利用した広報</a:t>
            </a:r>
            <a:endParaRPr lang="en-US" altLang="ja-JP" sz="1100" dirty="0">
              <a:latin typeface="BIZ UDPゴシック" panose="020B0400000000000000" pitchFamily="50" charset="-128"/>
              <a:ea typeface="BIZ UDPゴシック" panose="020B0400000000000000" pitchFamily="50" charset="-128"/>
            </a:endParaRPr>
          </a:p>
          <a:p>
            <a:pPr marL="0" indent="0">
              <a:buNone/>
            </a:pPr>
            <a:endParaRPr lang="en-US" altLang="ja-JP" sz="1100" dirty="0">
              <a:latin typeface="BIZ UDPゴシック" panose="020B0400000000000000" pitchFamily="50" charset="-128"/>
              <a:ea typeface="BIZ UDPゴシック" panose="020B0400000000000000" pitchFamily="50" charset="-128"/>
            </a:endParaRPr>
          </a:p>
        </p:txBody>
      </p:sp>
      <p:sp>
        <p:nvSpPr>
          <p:cNvPr id="4" name="タイトル 1">
            <a:extLst>
              <a:ext uri="{FF2B5EF4-FFF2-40B4-BE49-F238E27FC236}">
                <a16:creationId xmlns:a16="http://schemas.microsoft.com/office/drawing/2014/main" id="{80BBA7F9-FD6A-24D3-1784-1759F45B7FAE}"/>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P.11</a:t>
            </a:r>
            <a:endParaRPr lang="ja-JP" altLang="en-US" sz="2800" dirty="0">
              <a:solidFill>
                <a:schemeClr val="bg1"/>
              </a:solidFill>
            </a:endParaRPr>
          </a:p>
        </p:txBody>
      </p:sp>
    </p:spTree>
    <p:extLst>
      <p:ext uri="{BB962C8B-B14F-4D97-AF65-F5344CB8AC3E}">
        <p14:creationId xmlns:p14="http://schemas.microsoft.com/office/powerpoint/2010/main" val="2536938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F5783-23BC-743A-33A7-7AA07950FF4F}"/>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43521963-9185-D65F-BC62-6A19FFC5890F}"/>
              </a:ext>
            </a:extLst>
          </p:cNvPr>
          <p:cNvSpPr/>
          <p:nvPr/>
        </p:nvSpPr>
        <p:spPr>
          <a:xfrm>
            <a:off x="365145" y="5235459"/>
            <a:ext cx="5381605" cy="137283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A73712F8-B48E-F4B3-AD22-5B5ED45D9899}"/>
              </a:ext>
            </a:extLst>
          </p:cNvPr>
          <p:cNvSpPr/>
          <p:nvPr/>
        </p:nvSpPr>
        <p:spPr>
          <a:xfrm>
            <a:off x="365145" y="677010"/>
            <a:ext cx="5381605" cy="449824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9DC13400-3114-A831-ABE3-CFDA39D168EE}"/>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3</a:t>
            </a:r>
            <a:r>
              <a:rPr lang="ja-JP" altLang="en-US" sz="2800" dirty="0">
                <a:latin typeface="BIZ UDPゴシック" panose="020B0400000000000000" pitchFamily="50" charset="-128"/>
                <a:ea typeface="BIZ UDPゴシック" panose="020B0400000000000000" pitchFamily="50" charset="-128"/>
              </a:rPr>
              <a:t>．運営事務局（管理）活動計画</a:t>
            </a:r>
            <a:endParaRPr kumimoji="1" lang="ja-JP" altLang="en-US" dirty="0"/>
          </a:p>
        </p:txBody>
      </p:sp>
      <p:sp>
        <p:nvSpPr>
          <p:cNvPr id="3" name="コンテンツ プレースホルダー 2">
            <a:extLst>
              <a:ext uri="{FF2B5EF4-FFF2-40B4-BE49-F238E27FC236}">
                <a16:creationId xmlns:a16="http://schemas.microsoft.com/office/drawing/2014/main" id="{3001D940-A510-E751-25B5-AE781574698A}"/>
              </a:ext>
            </a:extLst>
          </p:cNvPr>
          <p:cNvSpPr>
            <a:spLocks noGrp="1"/>
          </p:cNvSpPr>
          <p:nvPr>
            <p:ph idx="1"/>
          </p:nvPr>
        </p:nvSpPr>
        <p:spPr>
          <a:xfrm>
            <a:off x="365145" y="925213"/>
            <a:ext cx="5305361" cy="1299807"/>
          </a:xfrm>
        </p:spPr>
        <p:txBody>
          <a:bodyPr>
            <a:normAutofit/>
          </a:bodyPr>
          <a:lstStyle/>
          <a:p>
            <a:pPr marL="0" indent="0">
              <a:buNone/>
            </a:pPr>
            <a:r>
              <a:rPr kumimoji="1" lang="ja-JP" altLang="en-US" sz="1100" dirty="0">
                <a:latin typeface="BIZ UDPゴシック" panose="020B0400000000000000" pitchFamily="50" charset="-128"/>
                <a:ea typeface="BIZ UDPゴシック" panose="020B0400000000000000" pitchFamily="50" charset="-128"/>
              </a:rPr>
              <a:t>■役員会</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・理事長　　        長谷川剛之（代表）</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・副理事長　       佐藤揚二郎</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・理事　　　　　　　 阿部俊幸・齋藤正昭</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・理事（新任）　　　濱口聡・工藤弘貴</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・監事　　　         塀和光二郎</a:t>
            </a:r>
            <a:endParaRPr lang="en-US" altLang="ja-JP" sz="1100" dirty="0">
              <a:latin typeface="BIZ UDPゴシック" panose="020B0400000000000000" pitchFamily="50" charset="-128"/>
              <a:ea typeface="BIZ UDPゴシック" panose="020B0400000000000000" pitchFamily="50" charset="-128"/>
            </a:endParaRPr>
          </a:p>
        </p:txBody>
      </p:sp>
      <p:sp>
        <p:nvSpPr>
          <p:cNvPr id="5" name="コンテンツ プレースホルダー 2">
            <a:extLst>
              <a:ext uri="{FF2B5EF4-FFF2-40B4-BE49-F238E27FC236}">
                <a16:creationId xmlns:a16="http://schemas.microsoft.com/office/drawing/2014/main" id="{53E31A4F-C9BF-CA5C-6FD1-FB77F1EFB857}"/>
              </a:ext>
            </a:extLst>
          </p:cNvPr>
          <p:cNvSpPr txBox="1">
            <a:spLocks/>
          </p:cNvSpPr>
          <p:nvPr/>
        </p:nvSpPr>
        <p:spPr>
          <a:xfrm>
            <a:off x="365145" y="2164063"/>
            <a:ext cx="5305361" cy="1404637"/>
          </a:xfrm>
          <a:prstGeom prst="rect">
            <a:avLst/>
          </a:prstGeom>
        </p:spPr>
        <p:txBody>
          <a:bodyPr vert="horz" lIns="91440" tIns="45720" rIns="91440" bIns="45720" rtlCol="0">
            <a:no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buFont typeface="Wingdings 3" charset="2"/>
              <a:buNone/>
            </a:pPr>
            <a:r>
              <a:rPr lang="ja-JP" altLang="en-US" sz="1100" dirty="0">
                <a:latin typeface="BIZ UDPゴシック" panose="020B0400000000000000" pitchFamily="50" charset="-128"/>
                <a:ea typeface="BIZ UDPゴシック" panose="020B0400000000000000" pitchFamily="50" charset="-128"/>
              </a:rPr>
              <a:t>■事務局体制</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・事務局長　濱口</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理事）</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・事務員　　鈴木、渡部、疋田</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・事務サポート　大野、長谷川（兼）、白根、西山</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・渉外　濱口（兼）、松島、疋田（兼）、長谷川（兼）</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・広報　古屋（兼）、小林、佐藤（兼）、大空</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a:t>
            </a:r>
            <a:endParaRPr lang="en-US" altLang="ja-JP" sz="1100" dirty="0">
              <a:latin typeface="BIZ UDPゴシック" panose="020B0400000000000000" pitchFamily="50" charset="-128"/>
              <a:ea typeface="BIZ UDPゴシック" panose="020B0400000000000000" pitchFamily="50" charset="-128"/>
            </a:endParaRPr>
          </a:p>
        </p:txBody>
      </p:sp>
      <p:sp>
        <p:nvSpPr>
          <p:cNvPr id="6" name="コンテンツ プレースホルダー 2">
            <a:extLst>
              <a:ext uri="{FF2B5EF4-FFF2-40B4-BE49-F238E27FC236}">
                <a16:creationId xmlns:a16="http://schemas.microsoft.com/office/drawing/2014/main" id="{B98EFDB2-9443-9DE9-3891-3AFADAC7F3CD}"/>
              </a:ext>
            </a:extLst>
          </p:cNvPr>
          <p:cNvSpPr txBox="1">
            <a:spLocks/>
          </p:cNvSpPr>
          <p:nvPr/>
        </p:nvSpPr>
        <p:spPr>
          <a:xfrm>
            <a:off x="365145" y="677010"/>
            <a:ext cx="5305361" cy="420493"/>
          </a:xfrm>
          <a:prstGeom prst="rect">
            <a:avLst/>
          </a:prstGeom>
        </p:spPr>
        <p:txBody>
          <a:bodyPr vert="horz" lIns="91440" tIns="45720" rIns="91440" bIns="45720" rtlCol="0">
            <a:norm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buFont typeface="Wingdings 3" charset="2"/>
              <a:buNone/>
            </a:pP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組織体系</a:t>
            </a:r>
            <a:r>
              <a:rPr lang="en-US" altLang="ja-JP" dirty="0">
                <a:latin typeface="BIZ UDPゴシック" panose="020B0400000000000000" pitchFamily="50" charset="-128"/>
                <a:ea typeface="BIZ UDPゴシック" panose="020B0400000000000000" pitchFamily="50" charset="-128"/>
              </a:rPr>
              <a:t>】</a:t>
            </a:r>
          </a:p>
        </p:txBody>
      </p:sp>
      <p:sp>
        <p:nvSpPr>
          <p:cNvPr id="7" name="コンテンツ プレースホルダー 2">
            <a:extLst>
              <a:ext uri="{FF2B5EF4-FFF2-40B4-BE49-F238E27FC236}">
                <a16:creationId xmlns:a16="http://schemas.microsoft.com/office/drawing/2014/main" id="{30265825-D6B5-FEB0-6078-41EF25C161C5}"/>
              </a:ext>
            </a:extLst>
          </p:cNvPr>
          <p:cNvSpPr txBox="1">
            <a:spLocks/>
          </p:cNvSpPr>
          <p:nvPr/>
        </p:nvSpPr>
        <p:spPr>
          <a:xfrm>
            <a:off x="365145" y="3451258"/>
            <a:ext cx="5631394" cy="1279493"/>
          </a:xfrm>
          <a:prstGeom prst="rect">
            <a:avLst/>
          </a:prstGeom>
        </p:spPr>
        <p:txBody>
          <a:bodyPr vert="horz" lIns="91440" tIns="45720" rIns="91440" bIns="45720" rtlCol="0">
            <a:norm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buFont typeface="Wingdings 3" charset="2"/>
              <a:buNone/>
            </a:pPr>
            <a:r>
              <a:rPr lang="ja-JP" altLang="en-US" sz="1100" dirty="0">
                <a:latin typeface="BIZ UDPゴシック" panose="020B0400000000000000" pitchFamily="50" charset="-128"/>
                <a:ea typeface="BIZ UDPゴシック" panose="020B0400000000000000" pitchFamily="50" charset="-128"/>
              </a:rPr>
              <a:t>■執行部</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・理事会代表　　長谷川剛之（理事長）・佐藤揚二郎（副理事長）</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・事務局長　　　濱口聡（理事）</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・防災防犯部長　工藤 弘貴（理事）</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・防災防犯部副部長　髙橋 雄大</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・環境保全部長　阿部俊幸（代理・理事）</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・イベント事業部長　齋藤正昭（代理・理事）　</a:t>
            </a:r>
            <a:endParaRPr lang="en-US" altLang="ja-JP" sz="1100" dirty="0">
              <a:latin typeface="BIZ UDPゴシック" panose="020B0400000000000000" pitchFamily="50" charset="-128"/>
              <a:ea typeface="BIZ UDPゴシック" panose="020B0400000000000000" pitchFamily="50" charset="-128"/>
            </a:endParaRPr>
          </a:p>
        </p:txBody>
      </p:sp>
      <p:sp>
        <p:nvSpPr>
          <p:cNvPr id="4" name="コンテンツ プレースホルダー 2">
            <a:extLst>
              <a:ext uri="{FF2B5EF4-FFF2-40B4-BE49-F238E27FC236}">
                <a16:creationId xmlns:a16="http://schemas.microsoft.com/office/drawing/2014/main" id="{311E7116-8412-2EE8-0285-485FD474EFDB}"/>
              </a:ext>
            </a:extLst>
          </p:cNvPr>
          <p:cNvSpPr txBox="1">
            <a:spLocks/>
          </p:cNvSpPr>
          <p:nvPr/>
        </p:nvSpPr>
        <p:spPr>
          <a:xfrm>
            <a:off x="365145" y="4730751"/>
            <a:ext cx="5631394" cy="647787"/>
          </a:xfrm>
          <a:prstGeom prst="rect">
            <a:avLst/>
          </a:prstGeom>
        </p:spPr>
        <p:txBody>
          <a:bodyPr vert="horz" lIns="91440" tIns="45720" rIns="91440" bIns="45720" rtlCol="0">
            <a:norm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buFont typeface="Wingdings 3" charset="2"/>
              <a:buNone/>
            </a:pPr>
            <a:r>
              <a:rPr lang="ja-JP" altLang="en-US" sz="1100" dirty="0">
                <a:latin typeface="BIZ UDPゴシック" panose="020B0400000000000000" pitchFamily="50" charset="-128"/>
                <a:ea typeface="BIZ UDPゴシック" panose="020B0400000000000000" pitchFamily="50" charset="-128"/>
              </a:rPr>
              <a:t>■学生部</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共同代表　　古屋、石井、西村</a:t>
            </a:r>
            <a:endParaRPr lang="en-US" altLang="ja-JP" sz="1100" dirty="0">
              <a:latin typeface="BIZ UDPゴシック" panose="020B0400000000000000" pitchFamily="50" charset="-128"/>
              <a:ea typeface="BIZ UDPゴシック" panose="020B0400000000000000" pitchFamily="50" charset="-128"/>
            </a:endParaRPr>
          </a:p>
        </p:txBody>
      </p:sp>
      <p:sp>
        <p:nvSpPr>
          <p:cNvPr id="9" name="コンテンツ プレースホルダー 2">
            <a:extLst>
              <a:ext uri="{FF2B5EF4-FFF2-40B4-BE49-F238E27FC236}">
                <a16:creationId xmlns:a16="http://schemas.microsoft.com/office/drawing/2014/main" id="{8FADD58D-05C3-85C4-D8B2-AF22DC32A6FB}"/>
              </a:ext>
            </a:extLst>
          </p:cNvPr>
          <p:cNvSpPr txBox="1">
            <a:spLocks/>
          </p:cNvSpPr>
          <p:nvPr/>
        </p:nvSpPr>
        <p:spPr>
          <a:xfrm>
            <a:off x="365145" y="5221639"/>
            <a:ext cx="4760786" cy="420492"/>
          </a:xfrm>
          <a:prstGeom prst="rect">
            <a:avLst/>
          </a:prstGeom>
        </p:spPr>
        <p:txBody>
          <a:bodyPr vert="horz" lIns="91440" tIns="45720" rIns="91440" bIns="45720" rtlCol="0">
            <a:norm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buFont typeface="Wingdings 3" charset="2"/>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会員制度の見直し</a:t>
            </a:r>
            <a:r>
              <a:rPr lang="en-US" altLang="ja-JP" sz="1400" dirty="0">
                <a:latin typeface="BIZ UDPゴシック" panose="020B0400000000000000" pitchFamily="50" charset="-128"/>
                <a:ea typeface="BIZ UDPゴシック" panose="020B0400000000000000" pitchFamily="50" charset="-128"/>
              </a:rPr>
              <a:t>】</a:t>
            </a:r>
          </a:p>
        </p:txBody>
      </p:sp>
      <p:sp>
        <p:nvSpPr>
          <p:cNvPr id="10" name="コンテンツ プレースホルダー 2">
            <a:extLst>
              <a:ext uri="{FF2B5EF4-FFF2-40B4-BE49-F238E27FC236}">
                <a16:creationId xmlns:a16="http://schemas.microsoft.com/office/drawing/2014/main" id="{16C873F4-6521-53F2-7007-3D50A06756DC}"/>
              </a:ext>
            </a:extLst>
          </p:cNvPr>
          <p:cNvSpPr txBox="1">
            <a:spLocks/>
          </p:cNvSpPr>
          <p:nvPr/>
        </p:nvSpPr>
        <p:spPr>
          <a:xfrm>
            <a:off x="365145" y="5462708"/>
            <a:ext cx="5121254" cy="573222"/>
          </a:xfrm>
          <a:prstGeom prst="rect">
            <a:avLst/>
          </a:prstGeom>
        </p:spPr>
        <p:txBody>
          <a:bodyPr vert="horz" lIns="91440" tIns="45720" rIns="91440" bIns="45720" rtlCol="0">
            <a:norm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buFont typeface="Wingdings 3" charset="2"/>
              <a:buNone/>
            </a:pPr>
            <a:r>
              <a:rPr lang="ja-JP" altLang="en-US" sz="1100" dirty="0">
                <a:latin typeface="BIZ UDPゴシック" panose="020B0400000000000000" pitchFamily="50" charset="-128"/>
                <a:ea typeface="BIZ UDPゴシック" panose="020B0400000000000000" pitchFamily="50" charset="-128"/>
              </a:rPr>
              <a:t>これまでの会員制度を見直し、「ボランティア会員」制度を廃止。</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「正会員」「応援会員」「賛助会員」制度にして整備。</a:t>
            </a:r>
            <a:endParaRPr lang="en-US" altLang="ja-JP" sz="1100" dirty="0">
              <a:latin typeface="BIZ UDPゴシック" panose="020B0400000000000000" pitchFamily="50" charset="-128"/>
              <a:ea typeface="BIZ UDPゴシック" panose="020B0400000000000000" pitchFamily="50" charset="-128"/>
            </a:endParaRPr>
          </a:p>
        </p:txBody>
      </p:sp>
      <p:sp>
        <p:nvSpPr>
          <p:cNvPr id="11" name="コンテンツ プレースホルダー 2">
            <a:extLst>
              <a:ext uri="{FF2B5EF4-FFF2-40B4-BE49-F238E27FC236}">
                <a16:creationId xmlns:a16="http://schemas.microsoft.com/office/drawing/2014/main" id="{3C983D95-351C-556B-8518-EA10595A6248}"/>
              </a:ext>
            </a:extLst>
          </p:cNvPr>
          <p:cNvSpPr txBox="1">
            <a:spLocks/>
          </p:cNvSpPr>
          <p:nvPr/>
        </p:nvSpPr>
        <p:spPr>
          <a:xfrm>
            <a:off x="365145" y="5882538"/>
            <a:ext cx="4760786" cy="863272"/>
          </a:xfrm>
          <a:prstGeom prst="rect">
            <a:avLst/>
          </a:prstGeom>
        </p:spPr>
        <p:txBody>
          <a:bodyPr vert="horz" lIns="91440" tIns="45720" rIns="91440" bIns="45720" rtlCol="0">
            <a:norm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buFont typeface="Wingdings 3" charset="2"/>
              <a:buNone/>
            </a:pPr>
            <a:r>
              <a:rPr lang="ja-JP" altLang="en-US" sz="1100" dirty="0">
                <a:latin typeface="BIZ UDPゴシック" panose="020B0400000000000000" pitchFamily="50" charset="-128"/>
                <a:ea typeface="BIZ UDPゴシック" panose="020B0400000000000000" pitchFamily="50" charset="-128"/>
              </a:rPr>
              <a:t>■正会員：当会の運営についてを共に考え地域貢献につなげるメンバー</a:t>
            </a:r>
            <a:br>
              <a:rPr lang="en-US" altLang="ja-JP" sz="1100" dirty="0">
                <a:latin typeface="BIZ UDPゴシック" panose="020B0400000000000000" pitchFamily="50" charset="-128"/>
                <a:ea typeface="BIZ UDPゴシック" panose="020B0400000000000000" pitchFamily="50" charset="-128"/>
              </a:rPr>
            </a:br>
            <a:r>
              <a:rPr lang="ja-JP" altLang="en-US" sz="1100" dirty="0">
                <a:solidFill>
                  <a:srgbClr val="FF0000"/>
                </a:solidFill>
                <a:latin typeface="BIZ UDPゴシック" panose="020B0400000000000000" pitchFamily="50" charset="-128"/>
                <a:ea typeface="BIZ UDPゴシック" panose="020B0400000000000000" pitchFamily="50" charset="-128"/>
              </a:rPr>
              <a:t>■</a:t>
            </a:r>
            <a:r>
              <a:rPr lang="en-US" altLang="ja-JP" sz="1100" dirty="0">
                <a:solidFill>
                  <a:srgbClr val="FF0000"/>
                </a:solidFill>
                <a:latin typeface="BIZ UDPゴシック" panose="020B0400000000000000" pitchFamily="50" charset="-128"/>
                <a:ea typeface="BIZ UDPゴシック" panose="020B0400000000000000" pitchFamily="50" charset="-128"/>
              </a:rPr>
              <a:t>【</a:t>
            </a:r>
            <a:r>
              <a:rPr lang="ja-JP" altLang="en-US" sz="1100" dirty="0">
                <a:solidFill>
                  <a:srgbClr val="FF0000"/>
                </a:solidFill>
                <a:latin typeface="BIZ UDPゴシック" panose="020B0400000000000000" pitchFamily="50" charset="-128"/>
                <a:ea typeface="BIZ UDPゴシック" panose="020B0400000000000000" pitchFamily="50" charset="-128"/>
              </a:rPr>
              <a:t>新</a:t>
            </a:r>
            <a:r>
              <a:rPr lang="en-US" altLang="ja-JP" sz="1100" dirty="0">
                <a:solidFill>
                  <a:srgbClr val="FF0000"/>
                </a:solidFill>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正会員（学生）：若者による新たな街づくりを目指すためのメンバー</a:t>
            </a:r>
            <a:br>
              <a:rPr lang="en-US" altLang="ja-JP" sz="1100" dirty="0">
                <a:latin typeface="BIZ UDPゴシック" panose="020B0400000000000000" pitchFamily="50" charset="-128"/>
                <a:ea typeface="BIZ UDPゴシック" panose="020B0400000000000000" pitchFamily="50" charset="-128"/>
              </a:rPr>
            </a:br>
            <a:r>
              <a:rPr lang="ja-JP" altLang="en-US" sz="1100" dirty="0">
                <a:solidFill>
                  <a:srgbClr val="FF0000"/>
                </a:solidFill>
                <a:latin typeface="BIZ UDPゴシック" panose="020B0400000000000000" pitchFamily="50" charset="-128"/>
                <a:ea typeface="BIZ UDPゴシック" panose="020B0400000000000000" pitchFamily="50" charset="-128"/>
              </a:rPr>
              <a:t>■</a:t>
            </a:r>
            <a:r>
              <a:rPr lang="en-US" altLang="ja-JP" sz="1100" dirty="0">
                <a:solidFill>
                  <a:srgbClr val="FF0000"/>
                </a:solidFill>
                <a:latin typeface="BIZ UDPゴシック" panose="020B0400000000000000" pitchFamily="50" charset="-128"/>
                <a:ea typeface="BIZ UDPゴシック" panose="020B0400000000000000" pitchFamily="50" charset="-128"/>
              </a:rPr>
              <a:t>【</a:t>
            </a:r>
            <a:r>
              <a:rPr lang="ja-JP" altLang="en-US" sz="1100" dirty="0">
                <a:solidFill>
                  <a:srgbClr val="FF0000"/>
                </a:solidFill>
                <a:latin typeface="BIZ UDPゴシック" panose="020B0400000000000000" pitchFamily="50" charset="-128"/>
                <a:ea typeface="BIZ UDPゴシック" panose="020B0400000000000000" pitchFamily="50" charset="-128"/>
              </a:rPr>
              <a:t>新</a:t>
            </a:r>
            <a:r>
              <a:rPr lang="en-US" altLang="ja-JP" sz="1100" dirty="0">
                <a:solidFill>
                  <a:srgbClr val="FF0000"/>
                </a:solidFill>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応援会員：まちづくり川口を陰ながら応援し支援するメンバー</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■賛助会員：資金的支援をいただける企業団体会員様</a:t>
            </a:r>
            <a:endParaRPr lang="en-US" altLang="ja-JP" sz="1100" dirty="0">
              <a:latin typeface="BIZ UDPゴシック" panose="020B0400000000000000" pitchFamily="50" charset="-128"/>
              <a:ea typeface="BIZ UDPゴシック" panose="020B0400000000000000" pitchFamily="50" charset="-128"/>
            </a:endParaRPr>
          </a:p>
        </p:txBody>
      </p:sp>
      <p:sp>
        <p:nvSpPr>
          <p:cNvPr id="12" name="コンテンツ プレースホルダー 2">
            <a:extLst>
              <a:ext uri="{FF2B5EF4-FFF2-40B4-BE49-F238E27FC236}">
                <a16:creationId xmlns:a16="http://schemas.microsoft.com/office/drawing/2014/main" id="{6373858E-6DEA-4B33-F9EC-432F4C815DB3}"/>
              </a:ext>
            </a:extLst>
          </p:cNvPr>
          <p:cNvSpPr txBox="1">
            <a:spLocks/>
          </p:cNvSpPr>
          <p:nvPr/>
        </p:nvSpPr>
        <p:spPr>
          <a:xfrm>
            <a:off x="365144" y="6676047"/>
            <a:ext cx="5381605" cy="3018344"/>
          </a:xfrm>
          <a:prstGeom prst="rect">
            <a:avLst/>
          </a:prstGeom>
          <a:ln w="19050">
            <a:solidFill>
              <a:schemeClr val="accent2"/>
            </a:solidFill>
          </a:ln>
        </p:spPr>
        <p:txBody>
          <a:bodyPr vert="horz" lIns="91440" tIns="45720" rIns="91440" bIns="45720" rtlCol="0">
            <a:norm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buFont typeface="Wingdings 3" charset="2"/>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今期重要目標：会員の増強</a:t>
            </a:r>
            <a:r>
              <a:rPr lang="en-US" altLang="ja-JP" sz="1400" dirty="0">
                <a:latin typeface="BIZ UDPゴシック" panose="020B0400000000000000" pitchFamily="50" charset="-128"/>
                <a:ea typeface="BIZ UDPゴシック" panose="020B0400000000000000" pitchFamily="50" charset="-128"/>
              </a:rPr>
              <a:t>】</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当会の運営を持続可能な活動とするための会員増強を目指す</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■目的</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・執行部の拡充　・各事業部運営メンバーの拡充　・活動メンバーの拡充</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■流れ</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・活動参加→</a:t>
            </a:r>
            <a:r>
              <a:rPr lang="ja-JP" altLang="en-US" sz="1100" b="1" dirty="0">
                <a:latin typeface="BIZ UDPゴシック" panose="020B0400000000000000" pitchFamily="50" charset="-128"/>
                <a:ea typeface="BIZ UDPゴシック" panose="020B0400000000000000" pitchFamily="50" charset="-128"/>
              </a:rPr>
              <a:t>応援会員入会</a:t>
            </a:r>
            <a:r>
              <a:rPr lang="ja-JP" altLang="en-US" sz="1100" dirty="0">
                <a:latin typeface="BIZ UDPゴシック" panose="020B0400000000000000" pitchFamily="50" charset="-128"/>
                <a:ea typeface="BIZ UDPゴシック" panose="020B0400000000000000" pitchFamily="50" charset="-128"/>
              </a:rPr>
              <a:t>→</a:t>
            </a:r>
            <a:r>
              <a:rPr lang="ja-JP" altLang="en-US" sz="1100" b="1" dirty="0">
                <a:latin typeface="BIZ UDPゴシック" panose="020B0400000000000000" pitchFamily="50" charset="-128"/>
                <a:ea typeface="BIZ UDPゴシック" panose="020B0400000000000000" pitchFamily="50" charset="-128"/>
              </a:rPr>
              <a:t>正会員入会</a:t>
            </a:r>
            <a:r>
              <a:rPr lang="ja-JP" altLang="en-US" sz="1100" dirty="0">
                <a:latin typeface="BIZ UDPゴシック" panose="020B0400000000000000" pitchFamily="50" charset="-128"/>
                <a:ea typeface="BIZ UDPゴシック" panose="020B0400000000000000" pitchFamily="50" charset="-128"/>
              </a:rPr>
              <a:t>→運営メンバー→執行部</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・活動参加→</a:t>
            </a:r>
            <a:r>
              <a:rPr lang="ja-JP" altLang="en-US" sz="1100" b="1" dirty="0">
                <a:latin typeface="BIZ UDPゴシック" panose="020B0400000000000000" pitchFamily="50" charset="-128"/>
                <a:ea typeface="BIZ UDPゴシック" panose="020B0400000000000000" pitchFamily="50" charset="-128"/>
              </a:rPr>
              <a:t>正会員入会</a:t>
            </a:r>
            <a:r>
              <a:rPr lang="ja-JP" altLang="en-US" sz="1100" dirty="0">
                <a:latin typeface="BIZ UDPゴシック" panose="020B0400000000000000" pitchFamily="50" charset="-128"/>
                <a:ea typeface="BIZ UDPゴシック" panose="020B0400000000000000" pitchFamily="50" charset="-128"/>
              </a:rPr>
              <a:t>→運営メンバー→執行部</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・一般公募→</a:t>
            </a:r>
            <a:r>
              <a:rPr lang="ja-JP" altLang="en-US" sz="1100" b="1" dirty="0">
                <a:latin typeface="BIZ UDPゴシック" panose="020B0400000000000000" pitchFamily="50" charset="-128"/>
                <a:ea typeface="BIZ UDPゴシック" panose="020B0400000000000000" pitchFamily="50" charset="-128"/>
              </a:rPr>
              <a:t>正会員入会</a:t>
            </a:r>
            <a:r>
              <a:rPr lang="ja-JP" altLang="en-US" sz="1100" dirty="0">
                <a:latin typeface="BIZ UDPゴシック" panose="020B0400000000000000" pitchFamily="50" charset="-128"/>
                <a:ea typeface="BIZ UDPゴシック" panose="020B0400000000000000" pitchFamily="50" charset="-128"/>
              </a:rPr>
              <a:t>→活動参加→運営メンバー→執行部</a:t>
            </a:r>
            <a:endParaRPr lang="en-US" altLang="ja-JP" sz="1100" dirty="0">
              <a:latin typeface="BIZ UDPゴシック" panose="020B0400000000000000" pitchFamily="50" charset="-128"/>
              <a:ea typeface="BIZ UDPゴシック" panose="020B0400000000000000" pitchFamily="50" charset="-128"/>
            </a:endParaRPr>
          </a:p>
          <a:p>
            <a:pPr marL="0" indent="0">
              <a:buNone/>
            </a:pPr>
            <a:r>
              <a:rPr lang="ja-JP" altLang="en-US" sz="1100" dirty="0">
                <a:latin typeface="BIZ UDPゴシック" panose="020B0400000000000000" pitchFamily="50" charset="-128"/>
                <a:ea typeface="BIZ UDPゴシック" panose="020B0400000000000000" pitchFamily="50" charset="-128"/>
              </a:rPr>
              <a:t>■目標（</a:t>
            </a:r>
            <a:r>
              <a:rPr lang="en-US" altLang="ja-JP" sz="1100" dirty="0">
                <a:latin typeface="BIZ UDPゴシック" panose="020B0400000000000000" pitchFamily="50" charset="-128"/>
                <a:ea typeface="BIZ UDPゴシック" panose="020B0400000000000000" pitchFamily="50" charset="-128"/>
              </a:rPr>
              <a:t>KPI</a:t>
            </a:r>
            <a:r>
              <a:rPr lang="ja-JP" altLang="en-US" sz="1100" dirty="0">
                <a:latin typeface="BIZ UDPゴシック" panose="020B0400000000000000" pitchFamily="50" charset="-128"/>
                <a:ea typeface="BIZ UDPゴシック" panose="020B0400000000000000" pitchFamily="50" charset="-128"/>
              </a:rPr>
              <a:t>）</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・正会員　</a:t>
            </a:r>
            <a:r>
              <a:rPr lang="en-US" altLang="ja-JP" sz="1100" dirty="0">
                <a:latin typeface="BIZ UDPゴシック" panose="020B0400000000000000" pitchFamily="50" charset="-128"/>
                <a:ea typeface="BIZ UDPゴシック" panose="020B0400000000000000" pitchFamily="50" charset="-128"/>
              </a:rPr>
              <a:t>50</a:t>
            </a:r>
            <a:r>
              <a:rPr lang="ja-JP" altLang="en-US" sz="1100" dirty="0">
                <a:latin typeface="BIZ UDPゴシック" panose="020B0400000000000000" pitchFamily="50" charset="-128"/>
                <a:ea typeface="BIZ UDPゴシック" panose="020B0400000000000000" pitchFamily="50" charset="-128"/>
              </a:rPr>
              <a:t>名</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・応援会員　</a:t>
            </a:r>
            <a:r>
              <a:rPr lang="en-US" altLang="ja-JP" sz="1100" dirty="0">
                <a:latin typeface="BIZ UDPゴシック" panose="020B0400000000000000" pitchFamily="50" charset="-128"/>
                <a:ea typeface="BIZ UDPゴシック" panose="020B0400000000000000" pitchFamily="50" charset="-128"/>
              </a:rPr>
              <a:t>50</a:t>
            </a:r>
            <a:r>
              <a:rPr lang="ja-JP" altLang="en-US" sz="1100" dirty="0">
                <a:latin typeface="BIZ UDPゴシック" panose="020B0400000000000000" pitchFamily="50" charset="-128"/>
                <a:ea typeface="BIZ UDPゴシック" panose="020B0400000000000000" pitchFamily="50" charset="-128"/>
              </a:rPr>
              <a:t>名</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・執行部　</a:t>
            </a:r>
            <a:r>
              <a:rPr lang="en-US" altLang="ja-JP" sz="1100" dirty="0">
                <a:latin typeface="BIZ UDPゴシック" panose="020B0400000000000000" pitchFamily="50" charset="-128"/>
                <a:ea typeface="BIZ UDPゴシック" panose="020B0400000000000000" pitchFamily="50" charset="-128"/>
              </a:rPr>
              <a:t>12</a:t>
            </a:r>
            <a:r>
              <a:rPr lang="ja-JP" altLang="en-US" sz="1100" dirty="0">
                <a:latin typeface="BIZ UDPゴシック" panose="020B0400000000000000" pitchFamily="50" charset="-128"/>
                <a:ea typeface="BIZ UDPゴシック" panose="020B0400000000000000" pitchFamily="50" charset="-128"/>
              </a:rPr>
              <a:t>名（兼務は数えない）</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・環境保全部、イベント事業部　部長着任</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・運営事務副局長</a:t>
            </a:r>
            <a:r>
              <a:rPr lang="en-US" altLang="ja-JP" sz="1100" dirty="0">
                <a:latin typeface="BIZ UDPゴシック" panose="020B0400000000000000" pitchFamily="50" charset="-128"/>
                <a:ea typeface="BIZ UDPゴシック" panose="020B0400000000000000" pitchFamily="50" charset="-128"/>
              </a:rPr>
              <a:t>2</a:t>
            </a:r>
            <a:r>
              <a:rPr lang="ja-JP" altLang="en-US" sz="1100" dirty="0">
                <a:latin typeface="BIZ UDPゴシック" panose="020B0400000000000000" pitchFamily="50" charset="-128"/>
                <a:ea typeface="BIZ UDPゴシック" panose="020B0400000000000000" pitchFamily="50" charset="-128"/>
              </a:rPr>
              <a:t>名着任</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・広報企画部の独立（部長・副部長着任が条件）</a:t>
            </a:r>
            <a:endParaRPr lang="en-US" altLang="ja-JP" sz="1100" dirty="0">
              <a:latin typeface="BIZ UDPゴシック" panose="020B0400000000000000" pitchFamily="50" charset="-128"/>
              <a:ea typeface="BIZ UDPゴシック" panose="020B0400000000000000" pitchFamily="50" charset="-128"/>
            </a:endParaRPr>
          </a:p>
        </p:txBody>
      </p:sp>
      <p:sp>
        <p:nvSpPr>
          <p:cNvPr id="14" name="タイトル 1">
            <a:extLst>
              <a:ext uri="{FF2B5EF4-FFF2-40B4-BE49-F238E27FC236}">
                <a16:creationId xmlns:a16="http://schemas.microsoft.com/office/drawing/2014/main" id="{C19515CA-8466-61BE-64EE-EFAEFF1B6161}"/>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P.12</a:t>
            </a:r>
            <a:endParaRPr lang="ja-JP" altLang="en-US" sz="2800" dirty="0">
              <a:solidFill>
                <a:schemeClr val="bg1"/>
              </a:solidFill>
            </a:endParaRPr>
          </a:p>
        </p:txBody>
      </p:sp>
    </p:spTree>
    <p:extLst>
      <p:ext uri="{BB962C8B-B14F-4D97-AF65-F5344CB8AC3E}">
        <p14:creationId xmlns:p14="http://schemas.microsoft.com/office/powerpoint/2010/main" val="59574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CAB6E-9940-3997-8C39-04CB432337C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348EDA1-FD8F-8F75-2298-F64A83393038}"/>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4</a:t>
            </a:r>
            <a:r>
              <a:rPr lang="ja-JP" altLang="en-US" sz="2800" dirty="0">
                <a:latin typeface="BIZ UDPゴシック" panose="020B0400000000000000" pitchFamily="50" charset="-128"/>
                <a:ea typeface="BIZ UDPゴシック" panose="020B0400000000000000" pitchFamily="50" charset="-128"/>
              </a:rPr>
              <a:t>．予算計画</a:t>
            </a:r>
            <a:endParaRPr kumimoji="1" lang="ja-JP" altLang="en-US" dirty="0"/>
          </a:p>
        </p:txBody>
      </p:sp>
      <p:sp>
        <p:nvSpPr>
          <p:cNvPr id="3" name="タイトル 1">
            <a:extLst>
              <a:ext uri="{FF2B5EF4-FFF2-40B4-BE49-F238E27FC236}">
                <a16:creationId xmlns:a16="http://schemas.microsoft.com/office/drawing/2014/main" id="{6F446969-AABD-E4FA-F82E-D9E5EE8C71BF}"/>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P.13</a:t>
            </a:r>
            <a:endParaRPr lang="ja-JP" altLang="en-US" sz="2800" dirty="0">
              <a:solidFill>
                <a:schemeClr val="bg1"/>
              </a:solidFill>
            </a:endParaRPr>
          </a:p>
        </p:txBody>
      </p:sp>
      <p:pic>
        <p:nvPicPr>
          <p:cNvPr id="5" name="図 4">
            <a:extLst>
              <a:ext uri="{FF2B5EF4-FFF2-40B4-BE49-F238E27FC236}">
                <a16:creationId xmlns:a16="http://schemas.microsoft.com/office/drawing/2014/main" id="{31F6CF9D-AE89-BC36-D90E-079D07C9F9A4}"/>
              </a:ext>
            </a:extLst>
          </p:cNvPr>
          <p:cNvPicPr>
            <a:picLocks noChangeAspect="1"/>
          </p:cNvPicPr>
          <p:nvPr/>
        </p:nvPicPr>
        <p:blipFill>
          <a:blip r:embed="rId2"/>
          <a:stretch>
            <a:fillRect/>
          </a:stretch>
        </p:blipFill>
        <p:spPr>
          <a:xfrm>
            <a:off x="763073" y="632102"/>
            <a:ext cx="4655386" cy="9220200"/>
          </a:xfrm>
          <a:prstGeom prst="rect">
            <a:avLst/>
          </a:prstGeom>
          <a:ln>
            <a:solidFill>
              <a:schemeClr val="accent2">
                <a:lumMod val="50000"/>
              </a:schemeClr>
            </a:solidFill>
          </a:ln>
        </p:spPr>
      </p:pic>
    </p:spTree>
    <p:extLst>
      <p:ext uri="{BB962C8B-B14F-4D97-AF65-F5344CB8AC3E}">
        <p14:creationId xmlns:p14="http://schemas.microsoft.com/office/powerpoint/2010/main" val="3786664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611B2-E8BE-8F8F-E91A-AF3A128D60E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B6A8BC6-AA5A-EB09-A2C0-07E43D7AE19A}"/>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5</a:t>
            </a:r>
            <a:r>
              <a:rPr lang="ja-JP" altLang="en-US" sz="2800" dirty="0">
                <a:latin typeface="BIZ UDPゴシック" panose="020B0400000000000000" pitchFamily="50" charset="-128"/>
                <a:ea typeface="BIZ UDPゴシック" panose="020B0400000000000000" pitchFamily="50" charset="-128"/>
              </a:rPr>
              <a:t>．まとめ</a:t>
            </a:r>
            <a:endParaRPr kumimoji="1" lang="ja-JP" altLang="en-US" dirty="0"/>
          </a:p>
        </p:txBody>
      </p:sp>
      <p:sp>
        <p:nvSpPr>
          <p:cNvPr id="4" name="テキスト ボックス 3">
            <a:extLst>
              <a:ext uri="{FF2B5EF4-FFF2-40B4-BE49-F238E27FC236}">
                <a16:creationId xmlns:a16="http://schemas.microsoft.com/office/drawing/2014/main" id="{46B5D5C5-43EB-1545-650F-9212F9096881}"/>
              </a:ext>
            </a:extLst>
          </p:cNvPr>
          <p:cNvSpPr txBox="1"/>
          <p:nvPr/>
        </p:nvSpPr>
        <p:spPr>
          <a:xfrm>
            <a:off x="322188" y="930081"/>
            <a:ext cx="6060720" cy="7478970"/>
          </a:xfrm>
          <a:prstGeom prst="rect">
            <a:avLst/>
          </a:prstGeom>
          <a:solidFill>
            <a:schemeClr val="bg1"/>
          </a:solidFill>
        </p:spPr>
        <p:txBody>
          <a:bodyPr wrap="square">
            <a:spAutoFit/>
          </a:bodyPr>
          <a:lstStyle/>
          <a:p>
            <a:r>
              <a:rPr lang="ja-JP" altLang="en-US" sz="1600" b="1" dirty="0">
                <a:latin typeface="+mn-ea"/>
              </a:rPr>
              <a:t>「活動の深化」により、本質的な地域課題の解決へ</a:t>
            </a:r>
          </a:p>
          <a:p>
            <a:r>
              <a:rPr lang="en-US" altLang="ja-JP" sz="1600" dirty="0">
                <a:latin typeface="+mn-ea"/>
              </a:rPr>
              <a:t>2026</a:t>
            </a:r>
            <a:r>
              <a:rPr lang="ja-JP" altLang="en-US" sz="1600" dirty="0">
                <a:latin typeface="+mn-ea"/>
              </a:rPr>
              <a:t>年度は、昨年末よりお伝えしている通り**「活動の深化」**を目指す重要な一年となります。</a:t>
            </a:r>
          </a:p>
          <a:p>
            <a:r>
              <a:rPr lang="ja-JP" altLang="en-US" sz="1600" dirty="0">
                <a:latin typeface="+mn-ea"/>
              </a:rPr>
              <a:t>私たちの活動は、単なる既存事業の継続であってはなりません。地域課題の解決に真に即した活動へと深化させる必要があります。それは、単に寄せられる要望や意見に場当たり的に対応することではありません。課題の本質を鋭く捉え、解決のために何が必要かを探求し、それを確実に実行する</a:t>
            </a:r>
            <a:r>
              <a:rPr lang="en-US" altLang="ja-JP" sz="1600" dirty="0">
                <a:latin typeface="+mn-ea"/>
              </a:rPr>
              <a:t>——</a:t>
            </a:r>
            <a:r>
              <a:rPr lang="ja-JP" altLang="en-US" sz="1600" dirty="0">
                <a:latin typeface="+mn-ea"/>
              </a:rPr>
              <a:t>。そのような、より純度の高い「社会貢献」へと、私たちの活動を深化させていきたいと考えています。</a:t>
            </a:r>
          </a:p>
          <a:p>
            <a:endParaRPr lang="en-US" altLang="ja-JP" sz="1600" b="1" dirty="0">
              <a:latin typeface="+mn-ea"/>
            </a:endParaRPr>
          </a:p>
          <a:p>
            <a:r>
              <a:rPr lang="ja-JP" altLang="en-US" sz="1600" b="1" dirty="0">
                <a:latin typeface="+mn-ea"/>
              </a:rPr>
              <a:t>次世代と共に、</a:t>
            </a:r>
            <a:r>
              <a:rPr lang="en-US" altLang="ja-JP" sz="1600" b="1" dirty="0">
                <a:latin typeface="+mn-ea"/>
              </a:rPr>
              <a:t>10</a:t>
            </a:r>
            <a:r>
              <a:rPr lang="ja-JP" altLang="en-US" sz="1600" b="1" dirty="0">
                <a:latin typeface="+mn-ea"/>
              </a:rPr>
              <a:t>年・</a:t>
            </a:r>
            <a:r>
              <a:rPr lang="en-US" altLang="ja-JP" sz="1600" b="1" dirty="0">
                <a:latin typeface="+mn-ea"/>
              </a:rPr>
              <a:t>20</a:t>
            </a:r>
            <a:r>
              <a:rPr lang="ja-JP" altLang="en-US" sz="1600" b="1" dirty="0">
                <a:latin typeface="+mn-ea"/>
              </a:rPr>
              <a:t>年後の未来を描く</a:t>
            </a:r>
          </a:p>
          <a:p>
            <a:r>
              <a:rPr lang="ja-JP" altLang="en-US" sz="1600" dirty="0">
                <a:latin typeface="+mn-ea"/>
              </a:rPr>
              <a:t>本質を捉えた課題解決とは、目先の対応に留まらず、</a:t>
            </a:r>
            <a:r>
              <a:rPr lang="en-US" altLang="ja-JP" sz="1600" dirty="0">
                <a:latin typeface="+mn-ea"/>
              </a:rPr>
              <a:t>10</a:t>
            </a:r>
            <a:r>
              <a:rPr lang="ja-JP" altLang="en-US" sz="1600" dirty="0">
                <a:latin typeface="+mn-ea"/>
              </a:rPr>
              <a:t>年後、</a:t>
            </a:r>
            <a:r>
              <a:rPr lang="en-US" altLang="ja-JP" sz="1600" dirty="0">
                <a:latin typeface="+mn-ea"/>
              </a:rPr>
              <a:t>20</a:t>
            </a:r>
            <a:r>
              <a:rPr lang="ja-JP" altLang="en-US" sz="1600" dirty="0">
                <a:latin typeface="+mn-ea"/>
              </a:rPr>
              <a:t>年後の地域を見据えることです。そのためには、未来を担う若者たちの視点が不可欠です。学生や</a:t>
            </a:r>
            <a:r>
              <a:rPr lang="en-US" altLang="ja-JP" sz="1600" dirty="0">
                <a:latin typeface="+mn-ea"/>
              </a:rPr>
              <a:t>20</a:t>
            </a:r>
            <a:r>
              <a:rPr lang="ja-JP" altLang="en-US" sz="1600" dirty="0">
                <a:latin typeface="+mn-ea"/>
              </a:rPr>
              <a:t>代の若者たちを支援し、その感性や力を取り入れながら、当会はさらに邁進してまいります。</a:t>
            </a:r>
          </a:p>
          <a:p>
            <a:r>
              <a:rPr lang="ja-JP" altLang="en-US" sz="1600" dirty="0">
                <a:latin typeface="+mn-ea"/>
              </a:rPr>
              <a:t>こうした深化を実現するためには、会員の皆様の協力が何よりも必要です。また、私たちの志を支えてくださる新たな理解者や支援者の存在も欠かせません。</a:t>
            </a:r>
          </a:p>
          <a:p>
            <a:endParaRPr lang="en-US" altLang="ja-JP" sz="1600" b="1" dirty="0">
              <a:latin typeface="+mn-ea"/>
            </a:endParaRPr>
          </a:p>
          <a:p>
            <a:r>
              <a:rPr lang="ja-JP" altLang="en-US" sz="1600" b="1" dirty="0">
                <a:latin typeface="+mn-ea"/>
              </a:rPr>
              <a:t>課題を乗り越え、潤沢な人材と資金による「社会貢献事業」へ</a:t>
            </a:r>
          </a:p>
          <a:p>
            <a:r>
              <a:rPr lang="ja-JP" altLang="en-US" sz="1600" dirty="0">
                <a:latin typeface="+mn-ea"/>
              </a:rPr>
              <a:t>高い志を持って行動・活動を積み重ねる中で、現在当会が直面している「人員不足」「資金不足」という課題も必ず解決できると確信しています。深化の先にこそ、豊富な人材と潤沢な資金が集まり、それらが循環することで、理想とする「社会貢献事業」が実現できるはずです。</a:t>
            </a:r>
          </a:p>
          <a:p>
            <a:r>
              <a:rPr lang="ja-JP" altLang="en-US" sz="1600" dirty="0">
                <a:latin typeface="+mn-ea"/>
              </a:rPr>
              <a:t>共に、地域社会の改善・発展に向けて歩んでいきましょう。 </a:t>
            </a:r>
            <a:r>
              <a:rPr lang="en-US" altLang="ja-JP" sz="1600" dirty="0">
                <a:latin typeface="+mn-ea"/>
              </a:rPr>
              <a:t>2026</a:t>
            </a:r>
            <a:r>
              <a:rPr lang="ja-JP" altLang="en-US" sz="1600" dirty="0">
                <a:latin typeface="+mn-ea"/>
              </a:rPr>
              <a:t>年度も、どうぞご協力をお願いいたします。</a:t>
            </a:r>
          </a:p>
          <a:p>
            <a:endParaRPr lang="ja-JP" altLang="en-US" sz="1600" dirty="0">
              <a:latin typeface="+mn-ea"/>
            </a:endParaRPr>
          </a:p>
        </p:txBody>
      </p:sp>
      <p:sp>
        <p:nvSpPr>
          <p:cNvPr id="3" name="タイトル 1">
            <a:extLst>
              <a:ext uri="{FF2B5EF4-FFF2-40B4-BE49-F238E27FC236}">
                <a16:creationId xmlns:a16="http://schemas.microsoft.com/office/drawing/2014/main" id="{96568988-D7B2-B356-3721-7F6BD08A68E3}"/>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P.14</a:t>
            </a:r>
            <a:endParaRPr lang="ja-JP" altLang="en-US" sz="2800" dirty="0">
              <a:solidFill>
                <a:schemeClr val="bg1"/>
              </a:solidFill>
            </a:endParaRPr>
          </a:p>
        </p:txBody>
      </p:sp>
    </p:spTree>
    <p:extLst>
      <p:ext uri="{BB962C8B-B14F-4D97-AF65-F5344CB8AC3E}">
        <p14:creationId xmlns:p14="http://schemas.microsoft.com/office/powerpoint/2010/main" val="386769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E8FC8F2-E506-968E-BFE5-D3B02D64A295}"/>
              </a:ext>
            </a:extLst>
          </p:cNvPr>
          <p:cNvSpPr/>
          <p:nvPr/>
        </p:nvSpPr>
        <p:spPr>
          <a:xfrm>
            <a:off x="0" y="0"/>
            <a:ext cx="6858000" cy="9906000"/>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1FB10D6A-0C0D-1389-39A6-C09AEFB7BD36}"/>
              </a:ext>
            </a:extLst>
          </p:cNvPr>
          <p:cNvSpPr>
            <a:spLocks noGrp="1"/>
          </p:cNvSpPr>
          <p:nvPr>
            <p:ph type="title"/>
          </p:nvPr>
        </p:nvSpPr>
        <p:spPr>
          <a:xfrm>
            <a:off x="457200" y="309800"/>
            <a:ext cx="4760785" cy="432766"/>
          </a:xfrm>
        </p:spPr>
        <p:txBody>
          <a:bodyPr>
            <a:normAutofit fontScale="90000"/>
          </a:bodyPr>
          <a:lstStyle/>
          <a:p>
            <a:r>
              <a:rPr kumimoji="1" lang="ja-JP" altLang="en-US" dirty="0">
                <a:solidFill>
                  <a:schemeClr val="accent2">
                    <a:lumMod val="50000"/>
                  </a:schemeClr>
                </a:solidFill>
              </a:rPr>
              <a:t>目次</a:t>
            </a:r>
          </a:p>
        </p:txBody>
      </p:sp>
      <p:sp>
        <p:nvSpPr>
          <p:cNvPr id="3" name="コンテンツ プレースホルダー 2">
            <a:extLst>
              <a:ext uri="{FF2B5EF4-FFF2-40B4-BE49-F238E27FC236}">
                <a16:creationId xmlns:a16="http://schemas.microsoft.com/office/drawing/2014/main" id="{59F17A2A-DA71-BB2A-F84F-86E62350A501}"/>
              </a:ext>
            </a:extLst>
          </p:cNvPr>
          <p:cNvSpPr>
            <a:spLocks noGrp="1"/>
          </p:cNvSpPr>
          <p:nvPr>
            <p:ph idx="1"/>
          </p:nvPr>
        </p:nvSpPr>
        <p:spPr>
          <a:xfrm>
            <a:off x="457199" y="1193862"/>
            <a:ext cx="4760786" cy="5605561"/>
          </a:xfrm>
        </p:spPr>
        <p:txBody>
          <a:bodyPr>
            <a:normAutofit/>
          </a:bodyPr>
          <a:lstStyle/>
          <a:p>
            <a:pPr marL="0" indent="0">
              <a:buNone/>
            </a:pPr>
            <a:r>
              <a:rPr kumimoji="1" lang="ja-JP" altLang="en-US" sz="1800" dirty="0">
                <a:latin typeface="BIZ UDPゴシック" panose="020B0400000000000000" pitchFamily="50" charset="-128"/>
                <a:ea typeface="BIZ UDPゴシック" panose="020B0400000000000000" pitchFamily="50" charset="-128"/>
              </a:rPr>
              <a:t>１．年度事業方針</a:t>
            </a: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r>
              <a:rPr kumimoji="1" lang="ja-JP" altLang="en-US" sz="1800" dirty="0">
                <a:latin typeface="BIZ UDPゴシック" panose="020B0400000000000000" pitchFamily="50" charset="-128"/>
                <a:ea typeface="BIZ UDPゴシック" panose="020B0400000000000000" pitchFamily="50" charset="-128"/>
              </a:rPr>
              <a:t>２．事業計画</a:t>
            </a: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r>
              <a:rPr lang="ja-JP" altLang="en-US" sz="1800" dirty="0">
                <a:latin typeface="BIZ UDPゴシック" panose="020B0400000000000000" pitchFamily="50" charset="-128"/>
                <a:ea typeface="BIZ UDPゴシック" panose="020B0400000000000000" pitchFamily="50" charset="-128"/>
              </a:rPr>
              <a:t>　　（１）環境保全事業</a:t>
            </a:r>
            <a:endParaRPr lang="en-US" altLang="ja-JP" sz="1800" dirty="0">
              <a:latin typeface="BIZ UDPゴシック" panose="020B0400000000000000" pitchFamily="50" charset="-128"/>
              <a:ea typeface="BIZ UDPゴシック" panose="020B0400000000000000" pitchFamily="50" charset="-128"/>
            </a:endParaRPr>
          </a:p>
          <a:p>
            <a:pPr marL="0" indent="0">
              <a:buNone/>
            </a:pPr>
            <a:r>
              <a:rPr kumimoji="1" lang="ja-JP" altLang="en-US" sz="1800" dirty="0">
                <a:latin typeface="BIZ UDPゴシック" panose="020B0400000000000000" pitchFamily="50" charset="-128"/>
                <a:ea typeface="BIZ UDPゴシック" panose="020B0400000000000000" pitchFamily="50" charset="-128"/>
              </a:rPr>
              <a:t>　　（２）居場所交流会事業／交流会事業</a:t>
            </a: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r>
              <a:rPr lang="ja-JP" altLang="en-US" sz="1800" dirty="0">
                <a:latin typeface="BIZ UDPゴシック" panose="020B0400000000000000" pitchFamily="50" charset="-128"/>
                <a:ea typeface="BIZ UDPゴシック" panose="020B0400000000000000" pitchFamily="50" charset="-128"/>
              </a:rPr>
              <a:t>　　（３）防災防犯事業</a:t>
            </a:r>
            <a:endParaRPr lang="en-US" altLang="ja-JP" sz="1800" dirty="0">
              <a:latin typeface="BIZ UDPゴシック" panose="020B0400000000000000" pitchFamily="50" charset="-128"/>
              <a:ea typeface="BIZ UDPゴシック" panose="020B0400000000000000" pitchFamily="50" charset="-128"/>
            </a:endParaRPr>
          </a:p>
          <a:p>
            <a:pPr marL="0" indent="0">
              <a:buNone/>
            </a:pPr>
            <a:r>
              <a:rPr kumimoji="1" lang="ja-JP" altLang="en-US" sz="1800" dirty="0">
                <a:latin typeface="BIZ UDPゴシック" panose="020B0400000000000000" pitchFamily="50" charset="-128"/>
                <a:ea typeface="BIZ UDPゴシック" panose="020B0400000000000000" pitchFamily="50" charset="-128"/>
              </a:rPr>
              <a:t>　　（４）イベント事業</a:t>
            </a: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r>
              <a:rPr lang="ja-JP" altLang="en-US" sz="1800" dirty="0">
                <a:latin typeface="BIZ UDPゴシック" panose="020B0400000000000000" pitchFamily="50" charset="-128"/>
                <a:ea typeface="BIZ UDPゴシック" panose="020B0400000000000000" pitchFamily="50" charset="-128"/>
              </a:rPr>
              <a:t>　　（５）その他事業</a:t>
            </a:r>
            <a:endParaRPr lang="en-US" altLang="ja-JP" sz="1800" dirty="0">
              <a:latin typeface="BIZ UDPゴシック" panose="020B0400000000000000" pitchFamily="50" charset="-128"/>
              <a:ea typeface="BIZ UDPゴシック" panose="020B0400000000000000" pitchFamily="50" charset="-128"/>
            </a:endParaRPr>
          </a:p>
          <a:p>
            <a:pPr marL="0" indent="0">
              <a:buNone/>
            </a:pPr>
            <a:r>
              <a:rPr kumimoji="1" lang="ja-JP" altLang="en-US" sz="1800" dirty="0">
                <a:latin typeface="BIZ UDPゴシック" panose="020B0400000000000000" pitchFamily="50" charset="-128"/>
                <a:ea typeface="BIZ UDPゴシック" panose="020B0400000000000000" pitchFamily="50" charset="-128"/>
              </a:rPr>
              <a:t>３．運営事務局（管理）事業計画</a:t>
            </a: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r>
              <a:rPr lang="ja-JP" altLang="en-US" sz="1800" dirty="0">
                <a:latin typeface="BIZ UDPゴシック" panose="020B0400000000000000" pitchFamily="50" charset="-128"/>
                <a:ea typeface="BIZ UDPゴシック" panose="020B0400000000000000" pitchFamily="50" charset="-128"/>
              </a:rPr>
              <a:t>４．会員登録について</a:t>
            </a:r>
            <a:endParaRPr kumimoji="1" lang="en-US" altLang="ja-JP" sz="1800" dirty="0">
              <a:latin typeface="BIZ UDPゴシック" panose="020B0400000000000000" pitchFamily="50" charset="-128"/>
              <a:ea typeface="BIZ UDPゴシック" panose="020B0400000000000000" pitchFamily="50" charset="-128"/>
            </a:endParaRPr>
          </a:p>
          <a:p>
            <a:pPr marL="0" indent="0">
              <a:buNone/>
            </a:pPr>
            <a:r>
              <a:rPr lang="ja-JP" altLang="en-US" sz="1800" dirty="0">
                <a:latin typeface="BIZ UDPゴシック" panose="020B0400000000000000" pitchFamily="50" charset="-128"/>
                <a:ea typeface="BIZ UDPゴシック" panose="020B0400000000000000" pitchFamily="50" charset="-128"/>
              </a:rPr>
              <a:t>５．予算計画</a:t>
            </a:r>
            <a:endParaRPr lang="en-US" altLang="ja-JP" sz="1800" dirty="0">
              <a:latin typeface="BIZ UDPゴシック" panose="020B0400000000000000" pitchFamily="50" charset="-128"/>
              <a:ea typeface="BIZ UDPゴシック" panose="020B0400000000000000" pitchFamily="50" charset="-128"/>
            </a:endParaRPr>
          </a:p>
          <a:p>
            <a:pPr marL="0" indent="0">
              <a:buNone/>
            </a:pPr>
            <a:r>
              <a:rPr kumimoji="1" lang="ja-JP" altLang="en-US" sz="1800" dirty="0">
                <a:latin typeface="BIZ UDPゴシック" panose="020B0400000000000000" pitchFamily="50" charset="-128"/>
                <a:ea typeface="BIZ UDPゴシック" panose="020B0400000000000000" pitchFamily="50" charset="-128"/>
              </a:rPr>
              <a:t>６．総括</a:t>
            </a:r>
            <a:endParaRPr kumimoji="1" lang="en-US" altLang="ja-JP" sz="1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29451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4BBAE6-7611-3A1D-31FA-D566704DCD1A}"/>
              </a:ext>
            </a:extLst>
          </p:cNvPr>
          <p:cNvSpPr>
            <a:spLocks noGrp="1"/>
          </p:cNvSpPr>
          <p:nvPr>
            <p:ph type="title"/>
          </p:nvPr>
        </p:nvSpPr>
        <p:spPr>
          <a:xfrm>
            <a:off x="322188" y="211609"/>
            <a:ext cx="4760785" cy="420493"/>
          </a:xfrm>
        </p:spPr>
        <p:txBody>
          <a:bodyPr>
            <a:normAutofit fontScale="90000"/>
          </a:bodyPr>
          <a:lstStyle/>
          <a:p>
            <a:r>
              <a:rPr lang="ja-JP" altLang="en-US" sz="2800" dirty="0">
                <a:latin typeface="BIZ UDPゴシック" panose="020B0400000000000000" pitchFamily="50" charset="-128"/>
                <a:ea typeface="BIZ UDPゴシック" panose="020B0400000000000000" pitchFamily="50" charset="-128"/>
              </a:rPr>
              <a:t>１．年度事業方針</a:t>
            </a:r>
            <a:endParaRPr kumimoji="1" lang="ja-JP" altLang="en-US" dirty="0"/>
          </a:p>
        </p:txBody>
      </p:sp>
      <p:sp>
        <p:nvSpPr>
          <p:cNvPr id="10" name="テキスト ボックス 9">
            <a:extLst>
              <a:ext uri="{FF2B5EF4-FFF2-40B4-BE49-F238E27FC236}">
                <a16:creationId xmlns:a16="http://schemas.microsoft.com/office/drawing/2014/main" id="{47FC1FAA-0E5C-273B-E622-0428B4E92B36}"/>
              </a:ext>
            </a:extLst>
          </p:cNvPr>
          <p:cNvSpPr txBox="1"/>
          <p:nvPr/>
        </p:nvSpPr>
        <p:spPr>
          <a:xfrm>
            <a:off x="92676" y="696925"/>
            <a:ext cx="5424617" cy="3708708"/>
          </a:xfrm>
          <a:prstGeom prst="rect">
            <a:avLst/>
          </a:prstGeom>
          <a:noFill/>
        </p:spPr>
        <p:txBody>
          <a:bodyPr wrap="square">
            <a:spAutoFit/>
          </a:bodyPr>
          <a:lstStyle/>
          <a:p>
            <a:pPr>
              <a:buNone/>
            </a:pPr>
            <a:r>
              <a:rPr lang="en-US" altLang="ja-JP" sz="1200" dirty="0">
                <a:latin typeface="BIZ UDPゴシック" panose="020B0400000000000000" pitchFamily="50" charset="-128"/>
                <a:ea typeface="BIZ UDPゴシック" panose="020B0400000000000000" pitchFamily="50" charset="-128"/>
              </a:rPr>
              <a:t>1. </a:t>
            </a:r>
            <a:r>
              <a:rPr lang="ja-JP" altLang="en-US" sz="1200" dirty="0">
                <a:latin typeface="BIZ UDPゴシック" panose="020B0400000000000000" pitchFamily="50" charset="-128"/>
                <a:ea typeface="BIZ UDPゴシック" panose="020B0400000000000000" pitchFamily="50" charset="-128"/>
              </a:rPr>
              <a:t>事業実施の基本方針</a:t>
            </a:r>
            <a:endParaRPr lang="en-US" altLang="ja-JP" sz="1200" b="1" dirty="0">
              <a:latin typeface="BIZ UDPゴシック" panose="020B0400000000000000" pitchFamily="50" charset="-128"/>
              <a:ea typeface="BIZ UDPゴシック" panose="020B0400000000000000" pitchFamily="50" charset="-128"/>
            </a:endParaRPr>
          </a:p>
          <a:p>
            <a:pPr>
              <a:buNone/>
            </a:pP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年度スローガン</a:t>
            </a:r>
            <a:r>
              <a:rPr lang="en-US" altLang="ja-JP" sz="1200" b="1" dirty="0">
                <a:latin typeface="BIZ UDPゴシック" panose="020B0400000000000000" pitchFamily="50" charset="-128"/>
                <a:ea typeface="BIZ UDPゴシック" panose="020B0400000000000000" pitchFamily="50" charset="-128"/>
              </a:rPr>
              <a:t>】</a:t>
            </a:r>
          </a:p>
          <a:p>
            <a:pPr>
              <a:buNone/>
            </a:pPr>
            <a:r>
              <a:rPr lang="ja-JP" altLang="en-US" sz="1200" b="1" dirty="0">
                <a:latin typeface="BIZ UDPゴシック" panose="020B0400000000000000" pitchFamily="50" charset="-128"/>
                <a:ea typeface="BIZ UDPゴシック" panose="020B0400000000000000" pitchFamily="50" charset="-128"/>
              </a:rPr>
              <a:t>「事業・活動の深化 ～より社会貢献に接近した活動へ～」</a:t>
            </a:r>
            <a:endParaRPr lang="ja-JP" altLang="en-US" sz="1200" dirty="0">
              <a:latin typeface="BIZ UDPゴシック" panose="020B0400000000000000" pitchFamily="50" charset="-128"/>
              <a:ea typeface="BIZ UDPゴシック" panose="020B0400000000000000" pitchFamily="50" charset="-128"/>
            </a:endParaRPr>
          </a:p>
          <a:p>
            <a:pPr>
              <a:buNone/>
            </a:pPr>
            <a:endParaRPr lang="en-US" altLang="ja-JP" sz="1200" b="1" dirty="0">
              <a:latin typeface="BIZ UDPゴシック" panose="020B0400000000000000" pitchFamily="50" charset="-128"/>
              <a:ea typeface="BIZ UDPゴシック" panose="020B0400000000000000" pitchFamily="50" charset="-128"/>
            </a:endParaRPr>
          </a:p>
          <a:p>
            <a:pPr>
              <a:buNone/>
            </a:pP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策定の背景：なぜ今「深化」なのか</a:t>
            </a:r>
            <a:r>
              <a:rPr lang="en-US" altLang="ja-JP" sz="1200" b="1" dirty="0">
                <a:latin typeface="BIZ UDPゴシック" panose="020B0400000000000000" pitchFamily="50" charset="-128"/>
                <a:ea typeface="BIZ UDPゴシック" panose="020B0400000000000000" pitchFamily="50" charset="-128"/>
              </a:rPr>
              <a:t>】</a:t>
            </a:r>
          </a:p>
          <a:p>
            <a:pPr>
              <a:buNone/>
            </a:pPr>
            <a:r>
              <a:rPr lang="ja-JP" altLang="en-US" sz="1100" dirty="0">
                <a:latin typeface="BIZ UDPゴシック" panose="020B0400000000000000" pitchFamily="50" charset="-128"/>
                <a:ea typeface="BIZ UDPゴシック" panose="020B0400000000000000" pitchFamily="50" charset="-128"/>
              </a:rPr>
              <a:t>当会は</a:t>
            </a:r>
            <a:r>
              <a:rPr lang="en-US" altLang="ja-JP" sz="1100" dirty="0">
                <a:latin typeface="BIZ UDPゴシック" panose="020B0400000000000000" pitchFamily="50" charset="-128"/>
                <a:ea typeface="BIZ UDPゴシック" panose="020B0400000000000000" pitchFamily="50" charset="-128"/>
              </a:rPr>
              <a:t>2025</a:t>
            </a:r>
            <a:r>
              <a:rPr lang="ja-JP" altLang="en-US" sz="1100" dirty="0">
                <a:latin typeface="BIZ UDPゴシック" panose="020B0400000000000000" pitchFamily="50" charset="-128"/>
                <a:ea typeface="BIZ UDPゴシック" panose="020B0400000000000000" pitchFamily="50" charset="-128"/>
              </a:rPr>
              <a:t>年度より</a:t>
            </a:r>
            <a:r>
              <a:rPr lang="en-US" altLang="ja-JP" sz="1100" dirty="0">
                <a:latin typeface="BIZ UDPゴシック" panose="020B0400000000000000" pitchFamily="50" charset="-128"/>
                <a:ea typeface="BIZ UDPゴシック" panose="020B0400000000000000" pitchFamily="50" charset="-128"/>
              </a:rPr>
              <a:t>4</a:t>
            </a:r>
            <a:r>
              <a:rPr lang="ja-JP" altLang="en-US" sz="1100" dirty="0">
                <a:latin typeface="BIZ UDPゴシック" panose="020B0400000000000000" pitchFamily="50" charset="-128"/>
                <a:ea typeface="BIZ UDPゴシック" panose="020B0400000000000000" pitchFamily="50" charset="-128"/>
              </a:rPr>
              <a:t>つの主要事業を展開し、地域との接点を築いてきました。</a:t>
            </a:r>
            <a:r>
              <a:rPr lang="en-US" altLang="ja-JP" sz="1100" dirty="0">
                <a:latin typeface="BIZ UDPゴシック" panose="020B0400000000000000" pitchFamily="50" charset="-128"/>
                <a:ea typeface="BIZ UDPゴシック" panose="020B0400000000000000" pitchFamily="50" charset="-128"/>
              </a:rPr>
              <a:t>2026</a:t>
            </a:r>
            <a:r>
              <a:rPr lang="ja-JP" altLang="en-US" sz="1100" dirty="0">
                <a:latin typeface="BIZ UDPゴシック" panose="020B0400000000000000" pitchFamily="50" charset="-128"/>
                <a:ea typeface="BIZ UDPゴシック" panose="020B0400000000000000" pitchFamily="50" charset="-128"/>
              </a:rPr>
              <a:t>年度はこれまでの活動を単に踏襲するのではなく、改めて各事業の意義を問い直し、精査・議論を重ねることで、活動そのものの「専門性」を高めます。 活動がより地域に密着し、具体的な社会課題の解決に結びつくものへと進化することで、会員自身の納得感を醸成し、外部からの確かな信頼と共感を得る組織を目指します。</a:t>
            </a:r>
          </a:p>
          <a:p>
            <a:pPr>
              <a:buNone/>
            </a:pPr>
            <a:endParaRPr lang="en-US" altLang="ja-JP" sz="1200" b="1" dirty="0">
              <a:latin typeface="BIZ UDPゴシック" panose="020B0400000000000000" pitchFamily="50" charset="-128"/>
              <a:ea typeface="BIZ UDPゴシック" panose="020B0400000000000000" pitchFamily="50" charset="-128"/>
            </a:endParaRPr>
          </a:p>
          <a:p>
            <a:pPr>
              <a:buNone/>
            </a:pPr>
            <a:r>
              <a:rPr lang="en-US" altLang="ja-JP" sz="1200" b="1" dirty="0">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詳細方針</a:t>
            </a:r>
            <a:r>
              <a:rPr lang="en-US" altLang="ja-JP" sz="1200" b="1" dirty="0">
                <a:latin typeface="BIZ UDPゴシック" panose="020B0400000000000000" pitchFamily="50" charset="-128"/>
                <a:ea typeface="BIZ UDPゴシック" panose="020B0400000000000000" pitchFamily="50" charset="-128"/>
              </a:rPr>
              <a:t>】</a:t>
            </a:r>
          </a:p>
          <a:p>
            <a:pPr>
              <a:buFont typeface="+mj-lt"/>
              <a:buAutoNum type="arabicPeriod"/>
            </a:pPr>
            <a:r>
              <a:rPr lang="ja-JP" altLang="en-US" sz="1200" b="1" dirty="0">
                <a:latin typeface="BIZ UDPゴシック" panose="020B0400000000000000" pitchFamily="50" charset="-128"/>
                <a:ea typeface="BIZ UDPゴシック" panose="020B0400000000000000" pitchFamily="50" charset="-128"/>
              </a:rPr>
              <a:t>社会課題に即した活動展開の深化</a:t>
            </a:r>
            <a:r>
              <a:rPr lang="ja-JP" altLang="en-US" sz="1200" dirty="0">
                <a:latin typeface="BIZ UDPゴシック" panose="020B0400000000000000" pitchFamily="50" charset="-128"/>
                <a:ea typeface="BIZ UDPゴシック" panose="020B0400000000000000" pitchFamily="50" charset="-128"/>
              </a:rPr>
              <a:t>：既存活動を精査し、エビデンス（根拠）と課題意識に基づいた質の高い事業へとアップデートします。</a:t>
            </a:r>
          </a:p>
          <a:p>
            <a:pPr>
              <a:buFont typeface="+mj-lt"/>
              <a:buAutoNum type="arabicPeriod"/>
            </a:pPr>
            <a:r>
              <a:rPr lang="ja-JP" altLang="en-US" sz="1200" b="1" dirty="0">
                <a:latin typeface="BIZ UDPゴシック" panose="020B0400000000000000" pitchFamily="50" charset="-128"/>
                <a:ea typeface="BIZ UDPゴシック" panose="020B0400000000000000" pitchFamily="50" charset="-128"/>
              </a:rPr>
              <a:t>挑戦と支え合いの組織文化</a:t>
            </a:r>
            <a:r>
              <a:rPr lang="ja-JP" altLang="en-US" sz="1200" dirty="0">
                <a:latin typeface="BIZ UDPゴシック" panose="020B0400000000000000" pitchFamily="50" charset="-128"/>
                <a:ea typeface="BIZ UDPゴシック" panose="020B0400000000000000" pitchFamily="50" charset="-128"/>
              </a:rPr>
              <a:t>：新しい試みを称え合い、メンバーが安心してチャレンジできる運営体制を構築します。</a:t>
            </a:r>
          </a:p>
          <a:p>
            <a:pPr>
              <a:buFont typeface="+mj-lt"/>
              <a:buAutoNum type="arabicPeriod"/>
            </a:pPr>
            <a:r>
              <a:rPr lang="ja-JP" altLang="en-US" sz="1200" b="1" dirty="0">
                <a:latin typeface="BIZ UDPゴシック" panose="020B0400000000000000" pitchFamily="50" charset="-128"/>
                <a:ea typeface="BIZ UDPゴシック" panose="020B0400000000000000" pitchFamily="50" charset="-128"/>
              </a:rPr>
              <a:t>コミュニケーションの充実</a:t>
            </a:r>
            <a:r>
              <a:rPr lang="ja-JP" altLang="en-US" sz="1200" dirty="0">
                <a:latin typeface="BIZ UDPゴシック" panose="020B0400000000000000" pitchFamily="50" charset="-128"/>
                <a:ea typeface="BIZ UDPゴシック" panose="020B0400000000000000" pitchFamily="50" charset="-128"/>
              </a:rPr>
              <a:t>：会内外での対話を活性化し、当会の理念に共感する「理解者」と「仲間」を戦略的に増やします。</a:t>
            </a:r>
          </a:p>
          <a:p>
            <a:pPr>
              <a:buNone/>
            </a:pPr>
            <a:endParaRPr lang="ja-JP" altLang="en-US" sz="1200" dirty="0">
              <a:latin typeface="BIZ UDPゴシック" panose="020B0400000000000000" pitchFamily="50" charset="-128"/>
              <a:ea typeface="BIZ UDPゴシック" panose="020B0400000000000000" pitchFamily="50" charset="-128"/>
            </a:endParaRPr>
          </a:p>
          <a:p>
            <a:pPr>
              <a:buNone/>
            </a:pPr>
            <a:r>
              <a:rPr lang="en-US" altLang="ja-JP" sz="1200" b="1" dirty="0">
                <a:latin typeface="BIZ UDPゴシック" panose="020B0400000000000000" pitchFamily="50" charset="-128"/>
                <a:ea typeface="BIZ UDPゴシック" panose="020B0400000000000000" pitchFamily="50" charset="-128"/>
              </a:rPr>
              <a:t>2. </a:t>
            </a:r>
            <a:r>
              <a:rPr lang="ja-JP" altLang="en-US" sz="1200" b="1" dirty="0">
                <a:latin typeface="BIZ UDPゴシック" panose="020B0400000000000000" pitchFamily="50" charset="-128"/>
                <a:ea typeface="BIZ UDPゴシック" panose="020B0400000000000000" pitchFamily="50" charset="-128"/>
              </a:rPr>
              <a:t>事業の柱（</a:t>
            </a:r>
            <a:r>
              <a:rPr lang="en-US" altLang="ja-JP" sz="1200" b="1" dirty="0">
                <a:latin typeface="BIZ UDPゴシック" panose="020B0400000000000000" pitchFamily="50" charset="-128"/>
                <a:ea typeface="BIZ UDPゴシック" panose="020B0400000000000000" pitchFamily="50" charset="-128"/>
              </a:rPr>
              <a:t>6</a:t>
            </a:r>
            <a:r>
              <a:rPr lang="ja-JP" altLang="en-US" sz="1200" b="1" dirty="0">
                <a:latin typeface="BIZ UDPゴシック" panose="020B0400000000000000" pitchFamily="50" charset="-128"/>
                <a:ea typeface="BIZ UDPゴシック" panose="020B0400000000000000" pitchFamily="50" charset="-128"/>
              </a:rPr>
              <a:t>つの事業軸）</a:t>
            </a:r>
          </a:p>
        </p:txBody>
      </p:sp>
      <p:graphicFrame>
        <p:nvGraphicFramePr>
          <p:cNvPr id="15" name="表 14">
            <a:extLst>
              <a:ext uri="{FF2B5EF4-FFF2-40B4-BE49-F238E27FC236}">
                <a16:creationId xmlns:a16="http://schemas.microsoft.com/office/drawing/2014/main" id="{1114AE47-1034-5C0B-B510-A6A950DA69A5}"/>
              </a:ext>
            </a:extLst>
          </p:cNvPr>
          <p:cNvGraphicFramePr>
            <a:graphicFrameLocks noGrp="1"/>
          </p:cNvGraphicFramePr>
          <p:nvPr>
            <p:extLst>
              <p:ext uri="{D42A27DB-BD31-4B8C-83A1-F6EECF244321}">
                <p14:modId xmlns:p14="http://schemas.microsoft.com/office/powerpoint/2010/main" val="520156678"/>
              </p:ext>
            </p:extLst>
          </p:nvPr>
        </p:nvGraphicFramePr>
        <p:xfrm>
          <a:off x="248336" y="4367533"/>
          <a:ext cx="5707964" cy="3091190"/>
        </p:xfrm>
        <a:graphic>
          <a:graphicData uri="http://schemas.openxmlformats.org/drawingml/2006/table">
            <a:tbl>
              <a:tblPr/>
              <a:tblGrid>
                <a:gridCol w="1562825">
                  <a:extLst>
                    <a:ext uri="{9D8B030D-6E8A-4147-A177-3AD203B41FA5}">
                      <a16:colId xmlns:a16="http://schemas.microsoft.com/office/drawing/2014/main" val="1884373372"/>
                    </a:ext>
                  </a:extLst>
                </a:gridCol>
                <a:gridCol w="4145139">
                  <a:extLst>
                    <a:ext uri="{9D8B030D-6E8A-4147-A177-3AD203B41FA5}">
                      <a16:colId xmlns:a16="http://schemas.microsoft.com/office/drawing/2014/main" val="2765279941"/>
                    </a:ext>
                  </a:extLst>
                </a:gridCol>
              </a:tblGrid>
              <a:tr h="258249">
                <a:tc>
                  <a:txBody>
                    <a:bodyPr/>
                    <a:lstStyle/>
                    <a:p>
                      <a:pPr rtl="0">
                        <a:buNone/>
                      </a:pPr>
                      <a:r>
                        <a:rPr lang="ja-JP" altLang="en-US" sz="1000" b="1" dirty="0">
                          <a:solidFill>
                            <a:srgbClr val="1F1F1F"/>
                          </a:solidFill>
                          <a:effectLst/>
                          <a:latin typeface="BIZ UDPゴシック" panose="020B0400000000000000" pitchFamily="50" charset="-128"/>
                          <a:ea typeface="BIZ UDPゴシック" panose="020B0400000000000000" pitchFamily="50" charset="-128"/>
                        </a:rPr>
                        <a:t>事業名</a:t>
                      </a:r>
                      <a:endParaRPr lang="ja-JP" altLang="en-US" sz="1000" dirty="0">
                        <a:solidFill>
                          <a:srgbClr val="1F1F1F"/>
                        </a:solidFill>
                        <a:effectLst/>
                        <a:latin typeface="BIZ UDPゴシック" panose="020B0400000000000000" pitchFamily="50" charset="-128"/>
                        <a:ea typeface="BIZ UDPゴシック" panose="020B0400000000000000" pitchFamily="50" charset="-128"/>
                      </a:endParaRPr>
                    </a:p>
                  </a:txBody>
                  <a:tcPr marL="71357" marR="59464"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75000"/>
                      </a:schemeClr>
                    </a:solidFill>
                  </a:tcPr>
                </a:tc>
                <a:tc>
                  <a:txBody>
                    <a:bodyPr/>
                    <a:lstStyle/>
                    <a:p>
                      <a:pPr rtl="0">
                        <a:buNone/>
                      </a:pPr>
                      <a:r>
                        <a:rPr lang="ja-JP" altLang="en-US" sz="1000" b="1" dirty="0">
                          <a:solidFill>
                            <a:srgbClr val="1F1F1F"/>
                          </a:solidFill>
                          <a:effectLst/>
                          <a:latin typeface="BIZ UDPゴシック" panose="020B0400000000000000" pitchFamily="50" charset="-128"/>
                          <a:ea typeface="BIZ UDPゴシック" panose="020B0400000000000000" pitchFamily="50" charset="-128"/>
                        </a:rPr>
                        <a:t>事業内容・深化のポイント</a:t>
                      </a:r>
                      <a:endParaRPr lang="ja-JP" altLang="en-US" sz="1000" dirty="0">
                        <a:solidFill>
                          <a:srgbClr val="1F1F1F"/>
                        </a:solidFill>
                        <a:effectLst/>
                        <a:latin typeface="BIZ UDPゴシック" panose="020B0400000000000000" pitchFamily="50" charset="-128"/>
                        <a:ea typeface="BIZ UDPゴシック" panose="020B0400000000000000" pitchFamily="50" charset="-128"/>
                      </a:endParaRPr>
                    </a:p>
                  </a:txBody>
                  <a:tcPr marL="71357" marR="71357"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18411338"/>
                  </a:ext>
                </a:extLst>
              </a:tr>
              <a:tr h="384811">
                <a:tc>
                  <a:txBody>
                    <a:bodyPr/>
                    <a:lstStyle/>
                    <a:p>
                      <a:pPr rtl="0">
                        <a:buNone/>
                      </a:pPr>
                      <a:r>
                        <a:rPr lang="zh-TW" altLang="en-US" sz="1000" b="1" dirty="0">
                          <a:solidFill>
                            <a:srgbClr val="1F1F1F"/>
                          </a:solidFill>
                          <a:effectLst/>
                          <a:latin typeface="BIZ UDPゴシック" panose="020B0400000000000000" pitchFamily="50" charset="-128"/>
                          <a:ea typeface="BIZ UDPゴシック" panose="020B0400000000000000" pitchFamily="50" charset="-128"/>
                        </a:rPr>
                        <a:t>① 環境保全事業</a:t>
                      </a:r>
                      <a:endParaRPr lang="zh-TW" altLang="en-US" sz="1000" dirty="0">
                        <a:solidFill>
                          <a:srgbClr val="1F1F1F"/>
                        </a:solidFill>
                        <a:effectLst/>
                        <a:latin typeface="BIZ UDPゴシック" panose="020B0400000000000000" pitchFamily="50" charset="-128"/>
                        <a:ea typeface="BIZ UDPゴシック" panose="020B0400000000000000" pitchFamily="50" charset="-128"/>
                      </a:endParaRPr>
                    </a:p>
                  </a:txBody>
                  <a:tcPr marL="71357" marR="59464"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rtl="0">
                        <a:buNone/>
                      </a:pPr>
                      <a:r>
                        <a:rPr lang="ja-JP" altLang="en-US" sz="1000">
                          <a:solidFill>
                            <a:srgbClr val="1F1F1F"/>
                          </a:solidFill>
                          <a:effectLst/>
                          <a:latin typeface="BIZ UDPゴシック" panose="020B0400000000000000" pitchFamily="50" charset="-128"/>
                          <a:ea typeface="BIZ UDPゴシック" panose="020B0400000000000000" pitchFamily="50" charset="-128"/>
                        </a:rPr>
                        <a:t>地域の美化に留まらず、「ゴミ削減」「分別」「ポイ捨て抑制」にフォーカスし、環境負荷を低減させる具体的な活動を推進。</a:t>
                      </a:r>
                    </a:p>
                  </a:txBody>
                  <a:tcPr marL="71357" marR="71357"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31390990"/>
                  </a:ext>
                </a:extLst>
              </a:tr>
              <a:tr h="384811">
                <a:tc>
                  <a:txBody>
                    <a:bodyPr/>
                    <a:lstStyle/>
                    <a:p>
                      <a:pPr rtl="0">
                        <a:buNone/>
                      </a:pPr>
                      <a:r>
                        <a:rPr lang="zh-TW" altLang="en-US" sz="1000" b="1" dirty="0">
                          <a:solidFill>
                            <a:srgbClr val="1F1F1F"/>
                          </a:solidFill>
                          <a:effectLst/>
                          <a:latin typeface="BIZ UDPゴシック" panose="020B0400000000000000" pitchFamily="50" charset="-128"/>
                          <a:ea typeface="BIZ UDPゴシック" panose="020B0400000000000000" pitchFamily="50" charset="-128"/>
                        </a:rPr>
                        <a:t>② 防災防犯事業</a:t>
                      </a:r>
                      <a:endParaRPr lang="zh-TW" altLang="en-US" sz="1000" dirty="0">
                        <a:solidFill>
                          <a:srgbClr val="1F1F1F"/>
                        </a:solidFill>
                        <a:effectLst/>
                        <a:latin typeface="BIZ UDPゴシック" panose="020B0400000000000000" pitchFamily="50" charset="-128"/>
                        <a:ea typeface="BIZ UDPゴシック" panose="020B0400000000000000" pitchFamily="50" charset="-128"/>
                      </a:endParaRPr>
                    </a:p>
                  </a:txBody>
                  <a:tcPr marL="71357" marR="59464"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rtl="0">
                        <a:buNone/>
                      </a:pPr>
                      <a:r>
                        <a:rPr lang="ja-JP" altLang="en-US" sz="1000" dirty="0">
                          <a:solidFill>
                            <a:srgbClr val="1F1F1F"/>
                          </a:solidFill>
                          <a:effectLst/>
                          <a:latin typeface="BIZ UDPゴシック" panose="020B0400000000000000" pitchFamily="50" charset="-128"/>
                          <a:ea typeface="BIZ UDPゴシック" panose="020B0400000000000000" pitchFamily="50" charset="-128"/>
                        </a:rPr>
                        <a:t>川口の安全・安心を守るため、地域ネットワークと連携した防災啓発や防犯活動を行い、災害に強いまちづくりに寄与。</a:t>
                      </a:r>
                    </a:p>
                  </a:txBody>
                  <a:tcPr marL="71357" marR="71357"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82583067"/>
                  </a:ext>
                </a:extLst>
              </a:tr>
              <a:tr h="384811">
                <a:tc>
                  <a:txBody>
                    <a:bodyPr/>
                    <a:lstStyle/>
                    <a:p>
                      <a:pPr rtl="0">
                        <a:buNone/>
                      </a:pPr>
                      <a:r>
                        <a:rPr lang="zh-TW" altLang="en-US" sz="1000" b="1" dirty="0">
                          <a:solidFill>
                            <a:srgbClr val="1F1F1F"/>
                          </a:solidFill>
                          <a:effectLst/>
                          <a:latin typeface="BIZ UDPゴシック" panose="020B0400000000000000" pitchFamily="50" charset="-128"/>
                          <a:ea typeface="BIZ UDPゴシック" panose="020B0400000000000000" pitchFamily="50" charset="-128"/>
                        </a:rPr>
                        <a:t>③ 居場所交流会事業</a:t>
                      </a:r>
                      <a:endParaRPr lang="zh-TW" altLang="en-US" sz="1000" dirty="0">
                        <a:solidFill>
                          <a:srgbClr val="1F1F1F"/>
                        </a:solidFill>
                        <a:effectLst/>
                        <a:latin typeface="BIZ UDPゴシック" panose="020B0400000000000000" pitchFamily="50" charset="-128"/>
                        <a:ea typeface="BIZ UDPゴシック" panose="020B0400000000000000" pitchFamily="50" charset="-128"/>
                      </a:endParaRPr>
                    </a:p>
                  </a:txBody>
                  <a:tcPr marL="71357" marR="59464"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rtl="0">
                        <a:buNone/>
                      </a:pPr>
                      <a:r>
                        <a:rPr lang="ja-JP" altLang="en-US" sz="1000" dirty="0">
                          <a:solidFill>
                            <a:srgbClr val="1F1F1F"/>
                          </a:solidFill>
                          <a:effectLst/>
                          <a:latin typeface="BIZ UDPゴシック" panose="020B0400000000000000" pitchFamily="50" charset="-128"/>
                          <a:ea typeface="BIZ UDPゴシック" panose="020B0400000000000000" pitchFamily="50" charset="-128"/>
                        </a:rPr>
                        <a:t>孤独解消と地域連携を目的とした居場所（サードプレイス）を運営。多世代が繋がる場を通じて社会的孤立を防止。</a:t>
                      </a:r>
                    </a:p>
                  </a:txBody>
                  <a:tcPr marL="71357" marR="71357"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63214246"/>
                  </a:ext>
                </a:extLst>
              </a:tr>
              <a:tr h="384811">
                <a:tc>
                  <a:txBody>
                    <a:bodyPr/>
                    <a:lstStyle/>
                    <a:p>
                      <a:pPr rtl="0">
                        <a:buNone/>
                      </a:pPr>
                      <a:r>
                        <a:rPr lang="ja-JP" altLang="en-US" sz="1000" b="1" dirty="0">
                          <a:solidFill>
                            <a:srgbClr val="1F1F1F"/>
                          </a:solidFill>
                          <a:effectLst/>
                          <a:latin typeface="BIZ UDPゴシック" panose="020B0400000000000000" pitchFamily="50" charset="-128"/>
                          <a:ea typeface="BIZ UDPゴシック" panose="020B0400000000000000" pitchFamily="50" charset="-128"/>
                        </a:rPr>
                        <a:t>④ イベント運営事業</a:t>
                      </a:r>
                      <a:endParaRPr lang="ja-JP" altLang="en-US" sz="1000" dirty="0">
                        <a:solidFill>
                          <a:srgbClr val="1F1F1F"/>
                        </a:solidFill>
                        <a:effectLst/>
                        <a:latin typeface="BIZ UDPゴシック" panose="020B0400000000000000" pitchFamily="50" charset="-128"/>
                        <a:ea typeface="BIZ UDPゴシック" panose="020B0400000000000000" pitchFamily="50" charset="-128"/>
                      </a:endParaRPr>
                    </a:p>
                  </a:txBody>
                  <a:tcPr marL="71357" marR="59464"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rtl="0">
                        <a:buNone/>
                      </a:pPr>
                      <a:r>
                        <a:rPr lang="ja-JP" altLang="en-US" sz="1000" dirty="0">
                          <a:solidFill>
                            <a:srgbClr val="1F1F1F"/>
                          </a:solidFill>
                          <a:effectLst/>
                          <a:latin typeface="BIZ UDPゴシック" panose="020B0400000000000000" pitchFamily="50" charset="-128"/>
                          <a:ea typeface="BIZ UDPゴシック" panose="020B0400000000000000" pitchFamily="50" charset="-128"/>
                        </a:rPr>
                        <a:t>当会への理解を深めるための親睦イベントを企画。ファンを増やし、地域コミュニティを活性化させる触媒としての役割を担う。</a:t>
                      </a:r>
                    </a:p>
                  </a:txBody>
                  <a:tcPr marL="71357" marR="71357"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60560074"/>
                  </a:ext>
                </a:extLst>
              </a:tr>
              <a:tr h="384811">
                <a:tc>
                  <a:txBody>
                    <a:bodyPr/>
                    <a:lstStyle/>
                    <a:p>
                      <a:pPr rtl="0">
                        <a:buNone/>
                      </a:pPr>
                      <a:r>
                        <a:rPr lang="zh-TW" altLang="en-US" sz="1000" b="1" dirty="0">
                          <a:solidFill>
                            <a:srgbClr val="1F1F1F"/>
                          </a:solidFill>
                          <a:effectLst/>
                          <a:latin typeface="BIZ UDPゴシック" panose="020B0400000000000000" pitchFamily="50" charset="-128"/>
                          <a:ea typeface="BIZ UDPゴシック" panose="020B0400000000000000" pitchFamily="50" charset="-128"/>
                        </a:rPr>
                        <a:t>⑤ 地域情報配信事業</a:t>
                      </a:r>
                      <a:endParaRPr lang="zh-TW" altLang="en-US" sz="1000" dirty="0">
                        <a:solidFill>
                          <a:srgbClr val="1F1F1F"/>
                        </a:solidFill>
                        <a:effectLst/>
                        <a:latin typeface="BIZ UDPゴシック" panose="020B0400000000000000" pitchFamily="50" charset="-128"/>
                        <a:ea typeface="BIZ UDPゴシック" panose="020B0400000000000000" pitchFamily="50" charset="-128"/>
                      </a:endParaRPr>
                    </a:p>
                  </a:txBody>
                  <a:tcPr marL="71357" marR="59464"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rtl="0">
                        <a:buNone/>
                      </a:pPr>
                      <a:r>
                        <a:rPr lang="ja-JP" altLang="en-US" sz="1000" dirty="0">
                          <a:solidFill>
                            <a:srgbClr val="1F1F1F"/>
                          </a:solidFill>
                          <a:effectLst/>
                          <a:latin typeface="BIZ UDPゴシック" panose="020B0400000000000000" pitchFamily="50" charset="-128"/>
                          <a:ea typeface="BIZ UDPゴシック" panose="020B0400000000000000" pitchFamily="50" charset="-128"/>
                        </a:rPr>
                        <a:t>映像、</a:t>
                      </a:r>
                      <a:r>
                        <a:rPr lang="en-US" altLang="ja-JP" sz="1000" dirty="0">
                          <a:solidFill>
                            <a:srgbClr val="1F1F1F"/>
                          </a:solidFill>
                          <a:effectLst/>
                          <a:latin typeface="BIZ UDPゴシック" panose="020B0400000000000000" pitchFamily="50" charset="-128"/>
                          <a:ea typeface="BIZ UDPゴシック" panose="020B0400000000000000" pitchFamily="50" charset="-128"/>
                        </a:rPr>
                        <a:t>SNS</a:t>
                      </a:r>
                      <a:r>
                        <a:rPr lang="ja-JP" altLang="en-US" sz="1000" dirty="0">
                          <a:solidFill>
                            <a:srgbClr val="1F1F1F"/>
                          </a:solidFill>
                          <a:effectLst/>
                          <a:latin typeface="BIZ UDPゴシック" panose="020B0400000000000000" pitchFamily="50" charset="-128"/>
                          <a:ea typeface="BIZ UDPゴシック" panose="020B0400000000000000" pitchFamily="50" charset="-128"/>
                        </a:rPr>
                        <a:t>、ウェブサイトを活用。単なる情報伝達ではなく、地域の価値や課題を可視化する「新たな地域情報メディア」として深化。</a:t>
                      </a:r>
                    </a:p>
                  </a:txBody>
                  <a:tcPr marL="71357" marR="71357"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30032375"/>
                  </a:ext>
                </a:extLst>
              </a:tr>
              <a:tr h="384811">
                <a:tc>
                  <a:txBody>
                    <a:bodyPr/>
                    <a:lstStyle/>
                    <a:p>
                      <a:pPr rtl="0">
                        <a:buNone/>
                      </a:pPr>
                      <a:r>
                        <a:rPr lang="ja-JP" altLang="en-US" sz="1000" b="1" dirty="0">
                          <a:solidFill>
                            <a:srgbClr val="1F1F1F"/>
                          </a:solidFill>
                          <a:effectLst/>
                          <a:latin typeface="BIZ UDPゴシック" panose="020B0400000000000000" pitchFamily="50" charset="-128"/>
                          <a:ea typeface="BIZ UDPゴシック" panose="020B0400000000000000" pitchFamily="50" charset="-128"/>
                        </a:rPr>
                        <a:t>⑥ 新規事業</a:t>
                      </a:r>
                      <a:endParaRPr lang="ja-JP" altLang="en-US" sz="1000" dirty="0">
                        <a:solidFill>
                          <a:srgbClr val="1F1F1F"/>
                        </a:solidFill>
                        <a:effectLst/>
                        <a:latin typeface="BIZ UDPゴシック" panose="020B0400000000000000" pitchFamily="50" charset="-128"/>
                        <a:ea typeface="BIZ UDPゴシック" panose="020B0400000000000000" pitchFamily="50" charset="-128"/>
                      </a:endParaRPr>
                    </a:p>
                  </a:txBody>
                  <a:tcPr marL="71357" marR="59464"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rtl="0">
                        <a:buNone/>
                      </a:pPr>
                      <a:r>
                        <a:rPr lang="ja-JP" altLang="en-US" sz="1000" dirty="0">
                          <a:solidFill>
                            <a:srgbClr val="1F1F1F"/>
                          </a:solidFill>
                          <a:effectLst/>
                          <a:latin typeface="BIZ UDPゴシック" panose="020B0400000000000000" pitchFamily="50" charset="-128"/>
                          <a:ea typeface="BIZ UDPゴシック" panose="020B0400000000000000" pitchFamily="50" charset="-128"/>
                        </a:rPr>
                        <a:t>既存の枠にとらわれない柔軟な発想を推奨。社会の変化に応じた新たな活動の立ち上げを、会全体でバックアップ。</a:t>
                      </a:r>
                    </a:p>
                  </a:txBody>
                  <a:tcPr marL="71357" marR="71357" marT="79285" marB="79285"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80302024"/>
                  </a:ext>
                </a:extLst>
              </a:tr>
            </a:tbl>
          </a:graphicData>
        </a:graphic>
      </p:graphicFrame>
      <p:sp>
        <p:nvSpPr>
          <p:cNvPr id="16" name="テキスト ボックス 15">
            <a:extLst>
              <a:ext uri="{FF2B5EF4-FFF2-40B4-BE49-F238E27FC236}">
                <a16:creationId xmlns:a16="http://schemas.microsoft.com/office/drawing/2014/main" id="{B32D04A1-52A1-AD5C-2DC1-F98453AF4B9F}"/>
              </a:ext>
            </a:extLst>
          </p:cNvPr>
          <p:cNvSpPr txBox="1"/>
          <p:nvPr/>
        </p:nvSpPr>
        <p:spPr>
          <a:xfrm>
            <a:off x="248336" y="7580325"/>
            <a:ext cx="5723924" cy="2123658"/>
          </a:xfrm>
          <a:prstGeom prst="rect">
            <a:avLst/>
          </a:prstGeom>
          <a:solidFill>
            <a:schemeClr val="bg1"/>
          </a:solidFill>
        </p:spPr>
        <p:txBody>
          <a:bodyPr wrap="square">
            <a:spAutoFit/>
          </a:bodyPr>
          <a:lstStyle/>
          <a:p>
            <a:r>
              <a:rPr lang="en-US" altLang="ja-JP" sz="1100" b="1" dirty="0">
                <a:latin typeface="BIZ UDPゴシック" panose="020B0400000000000000" pitchFamily="50" charset="-128"/>
                <a:ea typeface="BIZ UDPゴシック" panose="020B0400000000000000" pitchFamily="50" charset="-128"/>
              </a:rPr>
              <a:t>3. 2026</a:t>
            </a:r>
            <a:r>
              <a:rPr lang="ja-JP" altLang="en-US" sz="1100" b="1" dirty="0">
                <a:latin typeface="BIZ UDPゴシック" panose="020B0400000000000000" pitchFamily="50" charset="-128"/>
                <a:ea typeface="BIZ UDPゴシック" panose="020B0400000000000000" pitchFamily="50" charset="-128"/>
              </a:rPr>
              <a:t>年度 重点達成目標（</a:t>
            </a:r>
            <a:r>
              <a:rPr lang="en-US" altLang="ja-JP" sz="1100" b="1" dirty="0">
                <a:latin typeface="BIZ UDPゴシック" panose="020B0400000000000000" pitchFamily="50" charset="-128"/>
                <a:ea typeface="BIZ UDPゴシック" panose="020B0400000000000000" pitchFamily="50" charset="-128"/>
              </a:rPr>
              <a:t>KPI</a:t>
            </a:r>
            <a:r>
              <a:rPr lang="ja-JP" altLang="en-US" sz="1100" b="1" dirty="0">
                <a:latin typeface="BIZ UDPゴシック" panose="020B0400000000000000" pitchFamily="50" charset="-128"/>
                <a:ea typeface="BIZ UDPゴシック" panose="020B0400000000000000" pitchFamily="50" charset="-128"/>
              </a:rPr>
              <a:t>）</a:t>
            </a:r>
          </a:p>
          <a:p>
            <a:r>
              <a:rPr lang="en-US" altLang="ja-JP" sz="1100" b="1" dirty="0">
                <a:latin typeface="BIZ UDPゴシック" panose="020B0400000000000000" pitchFamily="50" charset="-128"/>
                <a:ea typeface="BIZ UDPゴシック" panose="020B0400000000000000" pitchFamily="50" charset="-128"/>
              </a:rPr>
              <a:t>【</a:t>
            </a:r>
            <a:r>
              <a:rPr lang="ja-JP" altLang="en-US" sz="1100" b="1" dirty="0">
                <a:latin typeface="BIZ UDPゴシック" panose="020B0400000000000000" pitchFamily="50" charset="-128"/>
                <a:ea typeface="BIZ UDPゴシック" panose="020B0400000000000000" pitchFamily="50" charset="-128"/>
              </a:rPr>
              <a:t>会員基盤</a:t>
            </a:r>
            <a:r>
              <a:rPr lang="en-US" altLang="ja-JP" sz="1100" b="1"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運営を主体的に担う</a:t>
            </a:r>
            <a:r>
              <a:rPr lang="ja-JP" altLang="en-US" sz="1100" b="1" dirty="0">
                <a:latin typeface="BIZ UDPゴシック" panose="020B0400000000000000" pitchFamily="50" charset="-128"/>
                <a:ea typeface="BIZ UDPゴシック" panose="020B0400000000000000" pitchFamily="50" charset="-128"/>
              </a:rPr>
              <a:t>正会員 </a:t>
            </a:r>
            <a:r>
              <a:rPr lang="en-US" altLang="ja-JP" sz="1100" b="1" dirty="0">
                <a:latin typeface="BIZ UDPゴシック" panose="020B0400000000000000" pitchFamily="50" charset="-128"/>
                <a:ea typeface="BIZ UDPゴシック" panose="020B0400000000000000" pitchFamily="50" charset="-128"/>
              </a:rPr>
              <a:t>50</a:t>
            </a:r>
            <a:r>
              <a:rPr lang="ja-JP" altLang="en-US" sz="1100" b="1" dirty="0">
                <a:latin typeface="BIZ UDPゴシック" panose="020B0400000000000000" pitchFamily="50" charset="-128"/>
                <a:ea typeface="BIZ UDPゴシック" panose="020B0400000000000000" pitchFamily="50" charset="-128"/>
              </a:rPr>
              <a:t>名</a:t>
            </a:r>
            <a:r>
              <a:rPr lang="ja-JP" altLang="en-US" sz="1100" dirty="0">
                <a:latin typeface="BIZ UDPゴシック" panose="020B0400000000000000" pitchFamily="50" charset="-128"/>
                <a:ea typeface="BIZ UDPゴシック" panose="020B0400000000000000" pitchFamily="50" charset="-128"/>
              </a:rPr>
              <a:t>の体制を確立。</a:t>
            </a:r>
            <a:endParaRPr lang="en-US" altLang="ja-JP" sz="1100" b="1" dirty="0">
              <a:latin typeface="BIZ UDPゴシック" panose="020B0400000000000000" pitchFamily="50" charset="-128"/>
              <a:ea typeface="BIZ UDPゴシック" panose="020B0400000000000000" pitchFamily="50" charset="-128"/>
            </a:endParaRPr>
          </a:p>
          <a:p>
            <a:r>
              <a:rPr lang="en-US" altLang="ja-JP" sz="1100" b="1" dirty="0">
                <a:latin typeface="BIZ UDPゴシック" panose="020B0400000000000000" pitchFamily="50" charset="-128"/>
                <a:ea typeface="BIZ UDPゴシック" panose="020B0400000000000000" pitchFamily="50" charset="-128"/>
              </a:rPr>
              <a:t>【</a:t>
            </a:r>
            <a:r>
              <a:rPr lang="ja-JP" altLang="en-US" sz="1100" b="1" dirty="0">
                <a:latin typeface="BIZ UDPゴシック" panose="020B0400000000000000" pitchFamily="50" charset="-128"/>
                <a:ea typeface="BIZ UDPゴシック" panose="020B0400000000000000" pitchFamily="50" charset="-128"/>
              </a:rPr>
              <a:t>事業の質</a:t>
            </a:r>
            <a:r>
              <a:rPr lang="en-US" altLang="ja-JP" sz="1100" b="1"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全ての既存活動を「社会課題解決型」へと精査し、持続可能なモデルに改善。</a:t>
            </a:r>
            <a:endParaRPr lang="en-US" altLang="ja-JP" sz="1100" b="1" dirty="0">
              <a:latin typeface="BIZ UDPゴシック" panose="020B0400000000000000" pitchFamily="50" charset="-128"/>
              <a:ea typeface="BIZ UDPゴシック" panose="020B0400000000000000" pitchFamily="50" charset="-128"/>
            </a:endParaRPr>
          </a:p>
          <a:p>
            <a:r>
              <a:rPr lang="en-US" altLang="ja-JP" sz="1100" b="1" dirty="0">
                <a:latin typeface="BIZ UDPゴシック" panose="020B0400000000000000" pitchFamily="50" charset="-128"/>
                <a:ea typeface="BIZ UDPゴシック" panose="020B0400000000000000" pitchFamily="50" charset="-128"/>
              </a:rPr>
              <a:t>【</a:t>
            </a:r>
            <a:r>
              <a:rPr lang="ja-JP" altLang="en-US" sz="1100" b="1" dirty="0">
                <a:latin typeface="BIZ UDPゴシック" panose="020B0400000000000000" pitchFamily="50" charset="-128"/>
                <a:ea typeface="BIZ UDPゴシック" panose="020B0400000000000000" pitchFamily="50" charset="-128"/>
              </a:rPr>
              <a:t>財務・基盤</a:t>
            </a:r>
            <a:r>
              <a:rPr lang="en-US" altLang="ja-JP" sz="1100" b="1"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 公正な会計実施による安定的な歳出・歳入管理。</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・活動現場に注力できるよう、</a:t>
            </a:r>
            <a:r>
              <a:rPr lang="ja-JP" altLang="en-US" sz="1100" b="1" dirty="0">
                <a:latin typeface="BIZ UDPゴシック" panose="020B0400000000000000" pitchFamily="50" charset="-128"/>
                <a:ea typeface="BIZ UDPゴシック" panose="020B0400000000000000" pitchFamily="50" charset="-128"/>
              </a:rPr>
              <a:t>事務手続きの徹底的な簡素化</a:t>
            </a:r>
            <a:r>
              <a:rPr lang="ja-JP" altLang="en-US" sz="1100" dirty="0">
                <a:latin typeface="BIZ UDPゴシック" panose="020B0400000000000000" pitchFamily="50" charset="-128"/>
                <a:ea typeface="BIZ UDPゴシック" panose="020B0400000000000000" pitchFamily="50" charset="-128"/>
              </a:rPr>
              <a:t>を完了。</a:t>
            </a:r>
            <a:endParaRPr lang="en-US" altLang="ja-JP" sz="1100" b="1" dirty="0">
              <a:latin typeface="BIZ UDPゴシック" panose="020B0400000000000000" pitchFamily="50" charset="-128"/>
              <a:ea typeface="BIZ UDPゴシック" panose="020B0400000000000000" pitchFamily="50" charset="-128"/>
            </a:endParaRPr>
          </a:p>
          <a:p>
            <a:r>
              <a:rPr lang="en-US" altLang="ja-JP" sz="1100" b="1" dirty="0">
                <a:latin typeface="BIZ UDPゴシック" panose="020B0400000000000000" pitchFamily="50" charset="-128"/>
                <a:ea typeface="BIZ UDPゴシック" panose="020B0400000000000000" pitchFamily="50" charset="-128"/>
              </a:rPr>
              <a:t>【</a:t>
            </a:r>
            <a:r>
              <a:rPr lang="ja-JP" altLang="en-US" sz="1100" b="1" dirty="0">
                <a:latin typeface="BIZ UDPゴシック" panose="020B0400000000000000" pitchFamily="50" charset="-128"/>
                <a:ea typeface="BIZ UDPゴシック" panose="020B0400000000000000" pitchFamily="50" charset="-128"/>
              </a:rPr>
              <a:t>外部連携</a:t>
            </a:r>
            <a:r>
              <a:rPr lang="en-US" altLang="ja-JP" sz="1100" b="1"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当会の理念に賛同し、支援をいただく</a:t>
            </a:r>
            <a:r>
              <a:rPr lang="ja-JP" altLang="en-US" sz="1100" b="1" dirty="0">
                <a:latin typeface="BIZ UDPゴシック" panose="020B0400000000000000" pitchFamily="50" charset="-128"/>
                <a:ea typeface="BIZ UDPゴシック" panose="020B0400000000000000" pitchFamily="50" charset="-128"/>
              </a:rPr>
              <a:t>寄付・協賛団体を</a:t>
            </a:r>
            <a:r>
              <a:rPr lang="en-US" altLang="ja-JP" sz="1100" b="1" dirty="0">
                <a:latin typeface="BIZ UDPゴシック" panose="020B0400000000000000" pitchFamily="50" charset="-128"/>
                <a:ea typeface="BIZ UDPゴシック" panose="020B0400000000000000" pitchFamily="50" charset="-128"/>
              </a:rPr>
              <a:t>5</a:t>
            </a:r>
            <a:r>
              <a:rPr lang="ja-JP" altLang="en-US" sz="1100" b="1" dirty="0">
                <a:latin typeface="BIZ UDPゴシック" panose="020B0400000000000000" pitchFamily="50" charset="-128"/>
                <a:ea typeface="BIZ UDPゴシック" panose="020B0400000000000000" pitchFamily="50" charset="-128"/>
              </a:rPr>
              <a:t>件以上</a:t>
            </a:r>
            <a:r>
              <a:rPr lang="ja-JP" altLang="en-US" sz="1100" dirty="0">
                <a:latin typeface="BIZ UDPゴシック" panose="020B0400000000000000" pitchFamily="50" charset="-128"/>
                <a:ea typeface="BIZ UDPゴシック" panose="020B0400000000000000" pitchFamily="50" charset="-128"/>
              </a:rPr>
              <a:t>新規獲得。</a:t>
            </a:r>
            <a:br>
              <a:rPr lang="ja-JP" altLang="en-US" sz="1100" dirty="0">
                <a:latin typeface="BIZ UDPゴシック" panose="020B0400000000000000" pitchFamily="50" charset="-128"/>
                <a:ea typeface="BIZ UDPゴシック" panose="020B0400000000000000" pitchFamily="50" charset="-128"/>
              </a:rPr>
            </a:br>
            <a:endParaRPr lang="ja-JP" altLang="en-US" sz="1100" dirty="0">
              <a:latin typeface="BIZ UDPゴシック" panose="020B0400000000000000" pitchFamily="50" charset="-128"/>
              <a:ea typeface="BIZ UDPゴシック" panose="020B0400000000000000" pitchFamily="50" charset="-128"/>
            </a:endParaRPr>
          </a:p>
          <a:p>
            <a:r>
              <a:rPr lang="en-US" altLang="ja-JP" sz="1100" b="1" dirty="0">
                <a:latin typeface="BIZ UDPゴシック" panose="020B0400000000000000" pitchFamily="50" charset="-128"/>
                <a:ea typeface="BIZ UDPゴシック" panose="020B0400000000000000" pitchFamily="50" charset="-128"/>
              </a:rPr>
              <a:t>4. </a:t>
            </a:r>
            <a:r>
              <a:rPr lang="ja-JP" altLang="en-US" sz="1100" b="1" dirty="0">
                <a:latin typeface="BIZ UDPゴシック" panose="020B0400000000000000" pitchFamily="50" charset="-128"/>
                <a:ea typeface="BIZ UDPゴシック" panose="020B0400000000000000" pitchFamily="50" charset="-128"/>
              </a:rPr>
              <a:t>運営体制と事務局計画</a:t>
            </a:r>
          </a:p>
          <a:p>
            <a:r>
              <a:rPr lang="ja-JP" altLang="en-US" sz="1100" b="1" dirty="0">
                <a:latin typeface="BIZ UDPゴシック" panose="020B0400000000000000" pitchFamily="50" charset="-128"/>
                <a:ea typeface="BIZ UDPゴシック" panose="020B0400000000000000" pitchFamily="50" charset="-128"/>
              </a:rPr>
              <a:t>・活動の精査・議論の場</a:t>
            </a:r>
            <a:r>
              <a:rPr lang="ja-JP" altLang="en-US" sz="1100" dirty="0">
                <a:latin typeface="BIZ UDPゴシック" panose="020B0400000000000000" pitchFamily="50" charset="-128"/>
                <a:ea typeface="BIZ UDPゴシック" panose="020B0400000000000000" pitchFamily="50" charset="-128"/>
              </a:rPr>
              <a:t>：各期に一度、事業の見直しと深化のための検討会議を実施。</a:t>
            </a:r>
            <a:endParaRPr lang="en-US" altLang="ja-JP" sz="1100" b="1" dirty="0">
              <a:latin typeface="BIZ UDPゴシック" panose="020B0400000000000000" pitchFamily="50" charset="-128"/>
              <a:ea typeface="BIZ UDPゴシック" panose="020B0400000000000000" pitchFamily="50" charset="-128"/>
            </a:endParaRPr>
          </a:p>
          <a:p>
            <a:r>
              <a:rPr lang="ja-JP" altLang="en-US" sz="1100" b="1" dirty="0">
                <a:latin typeface="BIZ UDPゴシック" panose="020B0400000000000000" pitchFamily="50" charset="-128"/>
                <a:ea typeface="BIZ UDPゴシック" panose="020B0400000000000000" pitchFamily="50" charset="-128"/>
              </a:rPr>
              <a:t>・事務手続きの</a:t>
            </a:r>
            <a:r>
              <a:rPr lang="en-US" altLang="ja-JP" sz="1100" b="1" dirty="0">
                <a:latin typeface="BIZ UDPゴシック" panose="020B0400000000000000" pitchFamily="50" charset="-128"/>
                <a:ea typeface="BIZ UDPゴシック" panose="020B0400000000000000" pitchFamily="50" charset="-128"/>
              </a:rPr>
              <a:t>DX</a:t>
            </a:r>
            <a:r>
              <a:rPr lang="ja-JP" altLang="en-US" sz="1100" b="1" dirty="0">
                <a:latin typeface="BIZ UDPゴシック" panose="020B0400000000000000" pitchFamily="50" charset="-128"/>
                <a:ea typeface="BIZ UDPゴシック" panose="020B0400000000000000" pitchFamily="50" charset="-128"/>
              </a:rPr>
              <a:t>化</a:t>
            </a:r>
            <a:r>
              <a:rPr lang="ja-JP" altLang="en-US" sz="1100" dirty="0">
                <a:latin typeface="BIZ UDPゴシック" panose="020B0400000000000000" pitchFamily="50" charset="-128"/>
                <a:ea typeface="BIZ UDPゴシック" panose="020B0400000000000000" pitchFamily="50" charset="-128"/>
              </a:rPr>
              <a:t>：デジタルツールの積極活用により、事務負担を軽減。</a:t>
            </a:r>
            <a:endParaRPr lang="en-US" altLang="ja-JP" sz="1100" b="1" dirty="0">
              <a:latin typeface="BIZ UDPゴシック" panose="020B0400000000000000" pitchFamily="50" charset="-128"/>
              <a:ea typeface="BIZ UDPゴシック" panose="020B0400000000000000" pitchFamily="50" charset="-128"/>
            </a:endParaRPr>
          </a:p>
          <a:p>
            <a:r>
              <a:rPr lang="ja-JP" altLang="en-US" sz="1100" b="1" dirty="0">
                <a:latin typeface="BIZ UDPゴシック" panose="020B0400000000000000" pitchFamily="50" charset="-128"/>
                <a:ea typeface="BIZ UDPゴシック" panose="020B0400000000000000" pitchFamily="50" charset="-128"/>
              </a:rPr>
              <a:t>・理解者拡大施策</a:t>
            </a:r>
            <a:r>
              <a:rPr lang="ja-JP" altLang="en-US" sz="1100" dirty="0">
                <a:latin typeface="BIZ UDPゴシック" panose="020B0400000000000000" pitchFamily="50" charset="-128"/>
                <a:ea typeface="BIZ UDPゴシック" panose="020B0400000000000000" pitchFamily="50" charset="-128"/>
              </a:rPr>
              <a:t>：地域情報配信事業と連動し、活動の専門性を可視化することで、寄付や協賛に繋がりやすい広報を展開。</a:t>
            </a:r>
          </a:p>
        </p:txBody>
      </p:sp>
      <p:sp>
        <p:nvSpPr>
          <p:cNvPr id="3" name="タイトル 1">
            <a:extLst>
              <a:ext uri="{FF2B5EF4-FFF2-40B4-BE49-F238E27FC236}">
                <a16:creationId xmlns:a16="http://schemas.microsoft.com/office/drawing/2014/main" id="{06B45F09-0CAF-193C-CEC4-59D77BF1F41C}"/>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P.02</a:t>
            </a:r>
            <a:endParaRPr lang="ja-JP" altLang="en-US" sz="2800" dirty="0">
              <a:solidFill>
                <a:schemeClr val="bg1"/>
              </a:solidFill>
            </a:endParaRPr>
          </a:p>
        </p:txBody>
      </p:sp>
    </p:spTree>
    <p:extLst>
      <p:ext uri="{BB962C8B-B14F-4D97-AF65-F5344CB8AC3E}">
        <p14:creationId xmlns:p14="http://schemas.microsoft.com/office/powerpoint/2010/main" val="1747737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8421D-0517-6ED7-F1B2-90C1E14E437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131A356-C9A3-F399-31D6-A2D694B18084}"/>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2</a:t>
            </a:r>
            <a:r>
              <a:rPr lang="ja-JP" altLang="en-US" sz="2800" dirty="0">
                <a:latin typeface="BIZ UDPゴシック" panose="020B0400000000000000" pitchFamily="50" charset="-128"/>
                <a:ea typeface="BIZ UDPゴシック" panose="020B0400000000000000" pitchFamily="50" charset="-128"/>
              </a:rPr>
              <a:t>．活動計画</a:t>
            </a:r>
            <a:endParaRPr lang="en-US" altLang="ja-JP" sz="2800"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FB59B10-A3C0-DE53-5D3B-ECBDA614D755}"/>
              </a:ext>
            </a:extLst>
          </p:cNvPr>
          <p:cNvSpPr txBox="1"/>
          <p:nvPr/>
        </p:nvSpPr>
        <p:spPr>
          <a:xfrm>
            <a:off x="322188" y="632102"/>
            <a:ext cx="4527839" cy="338554"/>
          </a:xfrm>
          <a:prstGeom prst="rect">
            <a:avLst/>
          </a:prstGeom>
          <a:noFill/>
        </p:spPr>
        <p:txBody>
          <a:bodyPr wrap="square">
            <a:spAutoFit/>
          </a:bodyPr>
          <a:lstStyle/>
          <a:p>
            <a:pPr marL="0" indent="0">
              <a:buNone/>
            </a:pPr>
            <a:r>
              <a:rPr lang="ja-JP" altLang="en-US" sz="1600" dirty="0">
                <a:latin typeface="BIZ UDPゴシック" panose="020B0400000000000000" pitchFamily="50" charset="-128"/>
                <a:ea typeface="BIZ UDPゴシック" panose="020B0400000000000000" pitchFamily="50" charset="-128"/>
              </a:rPr>
              <a:t>（１）環境保全事業</a:t>
            </a:r>
            <a:endParaRPr lang="en-US" altLang="ja-JP" sz="16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800965EF-B383-DD57-D782-91678B38D703}"/>
              </a:ext>
            </a:extLst>
          </p:cNvPr>
          <p:cNvSpPr txBox="1"/>
          <p:nvPr/>
        </p:nvSpPr>
        <p:spPr>
          <a:xfrm>
            <a:off x="330132" y="968333"/>
            <a:ext cx="4527839" cy="830997"/>
          </a:xfrm>
          <a:prstGeom prst="rect">
            <a:avLst/>
          </a:prstGeom>
          <a:noFill/>
        </p:spPr>
        <p:txBody>
          <a:bodyPr wrap="square">
            <a:spAutoFit/>
          </a:bodyPr>
          <a:lstStyle/>
          <a:p>
            <a:pPr marL="0" indent="0">
              <a:buNone/>
            </a:pPr>
            <a:r>
              <a:rPr lang="ja-JP" altLang="en-US" sz="1200" dirty="0">
                <a:latin typeface="BIZ UDPゴシック" panose="020B0400000000000000" pitchFamily="50" charset="-128"/>
                <a:ea typeface="BIZ UDPゴシック" panose="020B0400000000000000" pitchFamily="50" charset="-128"/>
              </a:rPr>
              <a:t>・環境保全部３本柱</a:t>
            </a: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200" dirty="0">
                <a:latin typeface="BIZ UDPゴシック" panose="020B0400000000000000" pitchFamily="50" charset="-128"/>
                <a:ea typeface="BIZ UDPゴシック" panose="020B0400000000000000" pitchFamily="50" charset="-128"/>
              </a:rPr>
              <a:t>　①西川口クリーン作戦</a:t>
            </a: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200" dirty="0">
                <a:latin typeface="BIZ UDPゴシック" panose="020B0400000000000000" pitchFamily="50" charset="-128"/>
                <a:ea typeface="BIZ UDPゴシック" panose="020B0400000000000000" pitchFamily="50" charset="-128"/>
              </a:rPr>
              <a:t>　②芝川プロジェクト</a:t>
            </a:r>
            <a:endParaRPr lang="en-US" altLang="ja-JP" sz="1200" dirty="0">
              <a:latin typeface="BIZ UDPゴシック" panose="020B0400000000000000" pitchFamily="50" charset="-128"/>
              <a:ea typeface="BIZ UDPゴシック" panose="020B0400000000000000" pitchFamily="50" charset="-128"/>
            </a:endParaRPr>
          </a:p>
          <a:p>
            <a:pPr marL="0" indent="0">
              <a:buNone/>
            </a:pPr>
            <a:r>
              <a:rPr lang="ja-JP" altLang="en-US" sz="1200" dirty="0">
                <a:latin typeface="BIZ UDPゴシック" panose="020B0400000000000000" pitchFamily="50" charset="-128"/>
                <a:ea typeface="BIZ UDPゴシック" panose="020B0400000000000000" pitchFamily="50" charset="-128"/>
              </a:rPr>
              <a:t>　③環境保全啓蒙活動</a:t>
            </a:r>
            <a:endParaRPr lang="en-US" altLang="ja-JP" sz="1200"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94E435A4-8C2A-5DA6-C0B6-898280AD9F4F}"/>
              </a:ext>
            </a:extLst>
          </p:cNvPr>
          <p:cNvSpPr txBox="1"/>
          <p:nvPr/>
        </p:nvSpPr>
        <p:spPr>
          <a:xfrm>
            <a:off x="322186" y="1762124"/>
            <a:ext cx="5602363" cy="907941"/>
          </a:xfrm>
          <a:prstGeom prst="rect">
            <a:avLst/>
          </a:prstGeom>
          <a:solidFill>
            <a:schemeClr val="bg1"/>
          </a:solidFill>
        </p:spPr>
        <p:txBody>
          <a:bodyPr wrap="square">
            <a:spAutoFit/>
          </a:bodyPr>
          <a:lstStyle/>
          <a:p>
            <a:r>
              <a:rPr lang="ja-JP" altLang="en-US" sz="1100" dirty="0">
                <a:latin typeface="BIZ UDPゴシック" panose="020B0400000000000000" pitchFamily="50" charset="-128"/>
                <a:ea typeface="BIZ UDPゴシック" panose="020B0400000000000000" pitchFamily="50" charset="-128"/>
              </a:rPr>
              <a:t>≪環境保全部活動方針・目的≫</a:t>
            </a:r>
            <a:endParaRPr lang="en-US" altLang="ja-JP" sz="110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新たな清掃活動などを増やすのではなく、各活動についてを深化させることを目指します。</a:t>
            </a:r>
          </a:p>
          <a:p>
            <a:r>
              <a:rPr lang="ja-JP" altLang="en-US" sz="1050" dirty="0">
                <a:latin typeface="BIZ UDPゴシック" panose="020B0400000000000000" pitchFamily="50" charset="-128"/>
                <a:ea typeface="BIZ UDPゴシック" panose="020B0400000000000000" pitchFamily="50" charset="-128"/>
              </a:rPr>
              <a:t>・活動の普及</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継続することで多くの方に知ってもらう</a:t>
            </a:r>
          </a:p>
          <a:p>
            <a:r>
              <a:rPr lang="ja-JP" altLang="en-US" sz="1050" dirty="0">
                <a:latin typeface="BIZ UDPゴシック" panose="020B0400000000000000" pitchFamily="50" charset="-128"/>
                <a:ea typeface="BIZ UDPゴシック" panose="020B0400000000000000" pitchFamily="50" charset="-128"/>
              </a:rPr>
              <a:t>・内容の専門性強化</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清掃・環境・防災・ボランティア活動についての知識を深め実践する</a:t>
            </a:r>
          </a:p>
          <a:p>
            <a:r>
              <a:rPr lang="ja-JP" altLang="en-US" sz="1050" dirty="0">
                <a:latin typeface="BIZ UDPゴシック" panose="020B0400000000000000" pitchFamily="50" charset="-128"/>
                <a:ea typeface="BIZ UDPゴシック" panose="020B0400000000000000" pitchFamily="50" charset="-128"/>
              </a:rPr>
              <a:t>・運営増強</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運営メンバーへ協力を促し、持続可能な活動にする</a:t>
            </a:r>
            <a:endParaRPr lang="en-US" altLang="ja-JP" sz="1050" dirty="0">
              <a:latin typeface="BIZ UDPゴシック" panose="020B0400000000000000" pitchFamily="50" charset="-128"/>
              <a:ea typeface="BIZ UDPゴシック" panose="020B0400000000000000" pitchFamily="50" charset="-128"/>
            </a:endParaRPr>
          </a:p>
        </p:txBody>
      </p:sp>
      <p:pic>
        <p:nvPicPr>
          <p:cNvPr id="19" name="図 18">
            <a:extLst>
              <a:ext uri="{FF2B5EF4-FFF2-40B4-BE49-F238E27FC236}">
                <a16:creationId xmlns:a16="http://schemas.microsoft.com/office/drawing/2014/main" id="{10C81586-4246-4B70-4000-2394BA592D78}"/>
              </a:ext>
            </a:extLst>
          </p:cNvPr>
          <p:cNvPicPr>
            <a:picLocks noChangeAspect="1"/>
          </p:cNvPicPr>
          <p:nvPr/>
        </p:nvPicPr>
        <p:blipFill>
          <a:blip r:embed="rId3"/>
          <a:stretch>
            <a:fillRect/>
          </a:stretch>
        </p:blipFill>
        <p:spPr>
          <a:xfrm>
            <a:off x="322187" y="2805071"/>
            <a:ext cx="3985752" cy="2565935"/>
          </a:xfrm>
          <a:prstGeom prst="rect">
            <a:avLst/>
          </a:prstGeom>
        </p:spPr>
      </p:pic>
      <p:pic>
        <p:nvPicPr>
          <p:cNvPr id="21" name="図 20">
            <a:extLst>
              <a:ext uri="{FF2B5EF4-FFF2-40B4-BE49-F238E27FC236}">
                <a16:creationId xmlns:a16="http://schemas.microsoft.com/office/drawing/2014/main" id="{F6088D06-CF0C-5D5C-0D94-7EA32DC78980}"/>
              </a:ext>
            </a:extLst>
          </p:cNvPr>
          <p:cNvPicPr>
            <a:picLocks noChangeAspect="1"/>
          </p:cNvPicPr>
          <p:nvPr/>
        </p:nvPicPr>
        <p:blipFill>
          <a:blip r:embed="rId4"/>
          <a:stretch>
            <a:fillRect/>
          </a:stretch>
        </p:blipFill>
        <p:spPr>
          <a:xfrm>
            <a:off x="330132" y="5390056"/>
            <a:ext cx="4297524" cy="1744496"/>
          </a:xfrm>
          <a:prstGeom prst="rect">
            <a:avLst/>
          </a:prstGeom>
        </p:spPr>
      </p:pic>
      <p:sp>
        <p:nvSpPr>
          <p:cNvPr id="3" name="正方形/長方形 2">
            <a:extLst>
              <a:ext uri="{FF2B5EF4-FFF2-40B4-BE49-F238E27FC236}">
                <a16:creationId xmlns:a16="http://schemas.microsoft.com/office/drawing/2014/main" id="{7B83EBC2-F11C-E486-44AD-485FFFDAE1C6}"/>
              </a:ext>
            </a:extLst>
          </p:cNvPr>
          <p:cNvSpPr/>
          <p:nvPr/>
        </p:nvSpPr>
        <p:spPr>
          <a:xfrm>
            <a:off x="1526059" y="7494373"/>
            <a:ext cx="809368" cy="11738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a:extLst>
              <a:ext uri="{FF2B5EF4-FFF2-40B4-BE49-F238E27FC236}">
                <a16:creationId xmlns:a16="http://schemas.microsoft.com/office/drawing/2014/main" id="{37D71206-0560-B4BF-24EB-4AA971224E71}"/>
              </a:ext>
            </a:extLst>
          </p:cNvPr>
          <p:cNvPicPr>
            <a:picLocks noChangeAspect="1"/>
          </p:cNvPicPr>
          <p:nvPr/>
        </p:nvPicPr>
        <p:blipFill>
          <a:blip r:embed="rId5"/>
          <a:stretch>
            <a:fillRect/>
          </a:stretch>
        </p:blipFill>
        <p:spPr>
          <a:xfrm>
            <a:off x="355532" y="7235936"/>
            <a:ext cx="4464118" cy="1928748"/>
          </a:xfrm>
          <a:prstGeom prst="rect">
            <a:avLst/>
          </a:prstGeom>
        </p:spPr>
      </p:pic>
      <p:sp>
        <p:nvSpPr>
          <p:cNvPr id="4" name="タイトル 1">
            <a:extLst>
              <a:ext uri="{FF2B5EF4-FFF2-40B4-BE49-F238E27FC236}">
                <a16:creationId xmlns:a16="http://schemas.microsoft.com/office/drawing/2014/main" id="{56F0F11D-A56A-73A7-4AD0-4F1458EC5D66}"/>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P.03</a:t>
            </a:r>
            <a:endParaRPr lang="ja-JP" altLang="en-US" sz="2800" dirty="0">
              <a:solidFill>
                <a:schemeClr val="bg1"/>
              </a:solidFill>
            </a:endParaRPr>
          </a:p>
        </p:txBody>
      </p:sp>
    </p:spTree>
    <p:extLst>
      <p:ext uri="{BB962C8B-B14F-4D97-AF65-F5344CB8AC3E}">
        <p14:creationId xmlns:p14="http://schemas.microsoft.com/office/powerpoint/2010/main" val="1314414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8598E-1BD0-C35F-1ED7-B28FA6E240A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05E2B3C-5202-5585-3DDA-CBFEEA06D954}"/>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2</a:t>
            </a:r>
            <a:r>
              <a:rPr lang="ja-JP" altLang="en-US" sz="2800" dirty="0">
                <a:latin typeface="BIZ UDPゴシック" panose="020B0400000000000000" pitchFamily="50" charset="-128"/>
                <a:ea typeface="BIZ UDPゴシック" panose="020B0400000000000000" pitchFamily="50" charset="-128"/>
              </a:rPr>
              <a:t>．活動計画</a:t>
            </a:r>
            <a:endParaRPr lang="en-US" altLang="ja-JP" sz="2800"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7A7B76A-B23A-062F-1ECE-0B177D107A28}"/>
              </a:ext>
            </a:extLst>
          </p:cNvPr>
          <p:cNvSpPr txBox="1"/>
          <p:nvPr/>
        </p:nvSpPr>
        <p:spPr>
          <a:xfrm>
            <a:off x="322188" y="632102"/>
            <a:ext cx="4527839" cy="338554"/>
          </a:xfrm>
          <a:prstGeom prst="rect">
            <a:avLst/>
          </a:prstGeom>
          <a:noFill/>
        </p:spPr>
        <p:txBody>
          <a:bodyPr wrap="square">
            <a:spAutoFit/>
          </a:bodyPr>
          <a:lstStyle/>
          <a:p>
            <a:pPr marL="0" indent="0">
              <a:buNone/>
            </a:pPr>
            <a:r>
              <a:rPr lang="ja-JP" altLang="en-US" sz="1600" dirty="0">
                <a:latin typeface="BIZ UDPゴシック" panose="020B0400000000000000" pitchFamily="50" charset="-128"/>
                <a:ea typeface="BIZ UDPゴシック" panose="020B0400000000000000" pitchFamily="50" charset="-128"/>
              </a:rPr>
              <a:t>（１）環境保全事業</a:t>
            </a:r>
            <a:endParaRPr lang="en-US" altLang="ja-JP" sz="1600" dirty="0">
              <a:latin typeface="BIZ UDPゴシック" panose="020B0400000000000000" pitchFamily="50" charset="-128"/>
              <a:ea typeface="BIZ UDPゴシック" panose="020B0400000000000000" pitchFamily="50" charset="-128"/>
            </a:endParaRPr>
          </a:p>
        </p:txBody>
      </p:sp>
      <p:pic>
        <p:nvPicPr>
          <p:cNvPr id="21" name="図 20">
            <a:extLst>
              <a:ext uri="{FF2B5EF4-FFF2-40B4-BE49-F238E27FC236}">
                <a16:creationId xmlns:a16="http://schemas.microsoft.com/office/drawing/2014/main" id="{61DFB417-F981-04FA-C2BF-6DF2B5162043}"/>
              </a:ext>
            </a:extLst>
          </p:cNvPr>
          <p:cNvPicPr>
            <a:picLocks noChangeAspect="1"/>
          </p:cNvPicPr>
          <p:nvPr/>
        </p:nvPicPr>
        <p:blipFill>
          <a:blip r:embed="rId2"/>
          <a:srcRect t="10948" r="23937"/>
          <a:stretch>
            <a:fillRect/>
          </a:stretch>
        </p:blipFill>
        <p:spPr>
          <a:xfrm>
            <a:off x="443288" y="4997790"/>
            <a:ext cx="4406739" cy="2878835"/>
          </a:xfrm>
          <a:prstGeom prst="rect">
            <a:avLst/>
          </a:prstGeom>
          <a:ln>
            <a:solidFill>
              <a:schemeClr val="accent2"/>
            </a:solidFill>
          </a:ln>
        </p:spPr>
      </p:pic>
      <p:sp>
        <p:nvSpPr>
          <p:cNvPr id="22" name="テキスト ボックス 21">
            <a:extLst>
              <a:ext uri="{FF2B5EF4-FFF2-40B4-BE49-F238E27FC236}">
                <a16:creationId xmlns:a16="http://schemas.microsoft.com/office/drawing/2014/main" id="{D2791B47-630A-EA81-6CE9-CBAA9E92DBAD}"/>
              </a:ext>
            </a:extLst>
          </p:cNvPr>
          <p:cNvSpPr txBox="1"/>
          <p:nvPr/>
        </p:nvSpPr>
        <p:spPr>
          <a:xfrm>
            <a:off x="495094" y="8152235"/>
            <a:ext cx="5596012" cy="584775"/>
          </a:xfrm>
          <a:prstGeom prst="rect">
            <a:avLst/>
          </a:prstGeom>
          <a:noFill/>
        </p:spPr>
        <p:txBody>
          <a:bodyPr wrap="square">
            <a:spAutoFit/>
          </a:bodyPr>
          <a:lstStyle/>
          <a:p>
            <a:pPr marL="0" indent="0">
              <a:buNone/>
            </a:pPr>
            <a:r>
              <a:rPr lang="ja-JP" altLang="en-US" sz="1600" dirty="0">
                <a:solidFill>
                  <a:schemeClr val="accent1">
                    <a:lumMod val="50000"/>
                  </a:schemeClr>
                </a:solidFill>
                <a:latin typeface="BIZ UDPゴシック" panose="020B0400000000000000" pitchFamily="50" charset="-128"/>
                <a:ea typeface="BIZ UDPゴシック" panose="020B0400000000000000" pitchFamily="50" charset="-128"/>
              </a:rPr>
              <a:t>本年度も、皆様のご理解・ご協力の元活動を展開いたしますのでよろしくお願いいたします。</a:t>
            </a:r>
            <a:endParaRPr lang="en-US" altLang="ja-JP" sz="1600" dirty="0">
              <a:solidFill>
                <a:schemeClr val="accent1">
                  <a:lumMod val="50000"/>
                </a:schemeClr>
              </a:solidFill>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96789C58-E43B-46BC-1184-176430EC6250}"/>
              </a:ext>
            </a:extLst>
          </p:cNvPr>
          <p:cNvPicPr>
            <a:picLocks noChangeAspect="1"/>
          </p:cNvPicPr>
          <p:nvPr/>
        </p:nvPicPr>
        <p:blipFill>
          <a:blip r:embed="rId3"/>
          <a:stretch>
            <a:fillRect/>
          </a:stretch>
        </p:blipFill>
        <p:spPr>
          <a:xfrm>
            <a:off x="443288" y="1303446"/>
            <a:ext cx="4779648" cy="3287944"/>
          </a:xfrm>
          <a:prstGeom prst="rect">
            <a:avLst/>
          </a:prstGeom>
        </p:spPr>
      </p:pic>
      <p:sp>
        <p:nvSpPr>
          <p:cNvPr id="6" name="テキスト ボックス 5">
            <a:extLst>
              <a:ext uri="{FF2B5EF4-FFF2-40B4-BE49-F238E27FC236}">
                <a16:creationId xmlns:a16="http://schemas.microsoft.com/office/drawing/2014/main" id="{2E0C469E-F424-68D2-DD16-67526B470246}"/>
              </a:ext>
            </a:extLst>
          </p:cNvPr>
          <p:cNvSpPr txBox="1"/>
          <p:nvPr/>
        </p:nvSpPr>
        <p:spPr>
          <a:xfrm>
            <a:off x="322188" y="1021817"/>
            <a:ext cx="3441700" cy="276999"/>
          </a:xfrm>
          <a:prstGeom prst="rect">
            <a:avLst/>
          </a:prstGeom>
          <a:noFill/>
        </p:spPr>
        <p:txBody>
          <a:bodyPr wrap="square">
            <a:spAutoFit/>
          </a:bodyPr>
          <a:lstStyle/>
          <a:p>
            <a:r>
              <a:rPr lang="ja-JP" altLang="en-US" sz="1200" dirty="0">
                <a:latin typeface="BIZ UDPゴシック" panose="020B0400000000000000" pitchFamily="50" charset="-128"/>
                <a:ea typeface="BIZ UDPゴシック" panose="020B0400000000000000" pitchFamily="50" charset="-128"/>
              </a:rPr>
              <a:t>≪運営スケジュール≫</a:t>
            </a:r>
            <a:endParaRPr lang="ja-JP" altLang="en-US" sz="1200" dirty="0"/>
          </a:p>
        </p:txBody>
      </p:sp>
      <p:sp>
        <p:nvSpPr>
          <p:cNvPr id="4" name="タイトル 1">
            <a:extLst>
              <a:ext uri="{FF2B5EF4-FFF2-40B4-BE49-F238E27FC236}">
                <a16:creationId xmlns:a16="http://schemas.microsoft.com/office/drawing/2014/main" id="{B6E737E2-770B-F573-05DE-848B720E700C}"/>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P.04</a:t>
            </a:r>
            <a:endParaRPr lang="ja-JP" altLang="en-US" sz="2800" dirty="0">
              <a:solidFill>
                <a:schemeClr val="bg1"/>
              </a:solidFill>
            </a:endParaRPr>
          </a:p>
        </p:txBody>
      </p:sp>
    </p:spTree>
    <p:extLst>
      <p:ext uri="{BB962C8B-B14F-4D97-AF65-F5344CB8AC3E}">
        <p14:creationId xmlns:p14="http://schemas.microsoft.com/office/powerpoint/2010/main" val="702404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CB6A5-C902-6DDB-FAAB-33E0D69C724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CCD8761-9962-1BA3-A680-11BC5A7E10CA}"/>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2</a:t>
            </a:r>
            <a:r>
              <a:rPr lang="ja-JP" altLang="en-US" sz="2800" dirty="0">
                <a:latin typeface="BIZ UDPゴシック" panose="020B0400000000000000" pitchFamily="50" charset="-128"/>
                <a:ea typeface="BIZ UDPゴシック" panose="020B0400000000000000" pitchFamily="50" charset="-128"/>
              </a:rPr>
              <a:t>．活動計画</a:t>
            </a:r>
            <a:endParaRPr lang="en-US" altLang="ja-JP" sz="2800"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88945BD3-2981-2C81-EFB0-E06A2EAE99F2}"/>
              </a:ext>
            </a:extLst>
          </p:cNvPr>
          <p:cNvSpPr txBox="1"/>
          <p:nvPr/>
        </p:nvSpPr>
        <p:spPr>
          <a:xfrm>
            <a:off x="322188" y="632102"/>
            <a:ext cx="4527839" cy="338554"/>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（２）</a:t>
            </a:r>
            <a:r>
              <a:rPr kumimoji="1" lang="ja-JP" altLang="en-US" sz="1600" dirty="0">
                <a:latin typeface="BIZ UDPゴシック" panose="020B0400000000000000" pitchFamily="50" charset="-128"/>
                <a:ea typeface="BIZ UDPゴシック" panose="020B0400000000000000" pitchFamily="50" charset="-128"/>
              </a:rPr>
              <a:t>居場所交流会事業／交流会事業</a:t>
            </a:r>
            <a:endParaRPr lang="en-US" altLang="ja-JP" sz="1600" dirty="0">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E1FA07FB-9A76-DB27-D939-76B8B00DA9EE}"/>
              </a:ext>
            </a:extLst>
          </p:cNvPr>
          <p:cNvSpPr txBox="1"/>
          <p:nvPr/>
        </p:nvSpPr>
        <p:spPr>
          <a:xfrm>
            <a:off x="412749" y="985920"/>
            <a:ext cx="6032502" cy="1869743"/>
          </a:xfrm>
          <a:prstGeom prst="rect">
            <a:avLst/>
          </a:prstGeom>
          <a:solidFill>
            <a:schemeClr val="bg1"/>
          </a:solidFill>
        </p:spPr>
        <p:txBody>
          <a:bodyPr wrap="square">
            <a:spAutoFit/>
          </a:bodyPr>
          <a:lstStyle/>
          <a:p>
            <a:pPr rtl="0">
              <a:buNone/>
            </a:pPr>
            <a:r>
              <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rPr>
              <a:t>１．目的・目標</a:t>
            </a:r>
            <a:endParaRPr lang="ja-JP" altLang="en-US" sz="1050" b="0" dirty="0">
              <a:effectLst/>
              <a:latin typeface="BIZ UDPゴシック" panose="020B0400000000000000" pitchFamily="50" charset="-128"/>
              <a:ea typeface="BIZ UDPゴシック" panose="020B0400000000000000" pitchFamily="50" charset="-128"/>
            </a:endParaRPr>
          </a:p>
          <a:p>
            <a:pPr indent="133350" rtl="0">
              <a:buNone/>
            </a:pPr>
            <a:r>
              <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rPr>
              <a:t>幅広い年齢層における孤独問題が昨今大きな課題となっています。孤独によることで、不登校や離職拡大、犯罪や事件に巻き込まれることが拡大したり、自殺や引きこもりになるケースも多く上がっております。</a:t>
            </a:r>
            <a:endParaRPr lang="ja-JP" altLang="en-US" sz="1050" b="0" dirty="0">
              <a:effectLst/>
              <a:latin typeface="BIZ UDPゴシック" panose="020B0400000000000000" pitchFamily="50" charset="-128"/>
              <a:ea typeface="BIZ UDPゴシック" panose="020B0400000000000000" pitchFamily="50" charset="-128"/>
            </a:endParaRPr>
          </a:p>
          <a:p>
            <a:pPr indent="133350" rtl="0">
              <a:buNone/>
            </a:pPr>
            <a:r>
              <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rPr>
              <a:t>当会は活動そのものが「市民の居場所」として寄り集まってくる活動ではありますが、それを鮮明にした活動として、</a:t>
            </a: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2025</a:t>
            </a:r>
            <a:r>
              <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rPr>
              <a:t>年に「居場所交流会事業」を立ち上げました。</a:t>
            </a:r>
            <a:endParaRPr lang="ja-JP" altLang="en-US" sz="1050" b="0" dirty="0">
              <a:effectLst/>
              <a:latin typeface="BIZ UDPゴシック" panose="020B0400000000000000" pitchFamily="50" charset="-128"/>
              <a:ea typeface="BIZ UDPゴシック" panose="020B0400000000000000" pitchFamily="50" charset="-128"/>
            </a:endParaRPr>
          </a:p>
          <a:p>
            <a:pPr rtl="0">
              <a:buNone/>
            </a:pP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11</a:t>
            </a:r>
            <a:r>
              <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rPr>
              <a:t>月より川口市の助成対象事業となり、</a:t>
            </a: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1</a:t>
            </a:r>
            <a:r>
              <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rPr>
              <a:t>月より自治会からご理解も得ることができました。</a:t>
            </a:r>
            <a:endParaRPr lang="ja-JP" altLang="en-US" sz="1050" b="0" dirty="0">
              <a:effectLst/>
              <a:latin typeface="BIZ UDPゴシック" panose="020B0400000000000000" pitchFamily="50" charset="-128"/>
              <a:ea typeface="BIZ UDPゴシック" panose="020B0400000000000000" pitchFamily="50" charset="-128"/>
            </a:endParaRPr>
          </a:p>
          <a:p>
            <a:pPr rtl="0">
              <a:buNone/>
            </a:pPr>
            <a:r>
              <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rPr>
              <a:t>　今期はその活動を継続して実施し、多くの方に認知され、さらにご来場いただき、さらに、再来場をいただけるような内容に創意工夫していくことが今期の目標になります。</a:t>
            </a:r>
            <a:endParaRPr lang="ja-JP" altLang="en-US" sz="1050" b="0" dirty="0">
              <a:effectLst/>
              <a:latin typeface="BIZ UDPゴシック" panose="020B0400000000000000" pitchFamily="50" charset="-128"/>
              <a:ea typeface="BIZ UDPゴシック" panose="020B0400000000000000" pitchFamily="50" charset="-128"/>
            </a:endParaRPr>
          </a:p>
          <a:p>
            <a:pPr>
              <a:buNone/>
            </a:pPr>
            <a:br>
              <a:rPr lang="ja-JP" altLang="en-US" sz="1050" dirty="0">
                <a:latin typeface="BIZ UDPゴシック" panose="020B0400000000000000" pitchFamily="50" charset="-128"/>
                <a:ea typeface="BIZ UDPゴシック" panose="020B0400000000000000" pitchFamily="50" charset="-128"/>
              </a:rPr>
            </a:br>
            <a:endParaRPr lang="ja-JP" altLang="en-US" sz="1050" dirty="0">
              <a:latin typeface="BIZ UDPゴシック" panose="020B0400000000000000" pitchFamily="50" charset="-128"/>
              <a:ea typeface="BIZ UDPゴシック" panose="020B0400000000000000" pitchFamily="50" charset="-128"/>
            </a:endParaRPr>
          </a:p>
        </p:txBody>
      </p:sp>
      <p:sp>
        <p:nvSpPr>
          <p:cNvPr id="24" name="テキスト ボックス 23">
            <a:extLst>
              <a:ext uri="{FF2B5EF4-FFF2-40B4-BE49-F238E27FC236}">
                <a16:creationId xmlns:a16="http://schemas.microsoft.com/office/drawing/2014/main" id="{B452DEC9-744A-0A4F-27A4-74186FA46B04}"/>
              </a:ext>
            </a:extLst>
          </p:cNvPr>
          <p:cNvSpPr txBox="1"/>
          <p:nvPr/>
        </p:nvSpPr>
        <p:spPr>
          <a:xfrm>
            <a:off x="457200" y="2617538"/>
            <a:ext cx="5988051" cy="1785104"/>
          </a:xfrm>
          <a:prstGeom prst="rect">
            <a:avLst/>
          </a:prstGeom>
          <a:solidFill>
            <a:schemeClr val="bg1"/>
          </a:solidFill>
        </p:spPr>
        <p:txBody>
          <a:bodyPr wrap="square">
            <a:spAutoFit/>
          </a:bodyPr>
          <a:lstStyle/>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２．活動</a:t>
            </a:r>
            <a:endParaRPr lang="ja-JP" altLang="en-US" sz="1100" b="0" dirty="0">
              <a:effectLst/>
              <a:latin typeface="BIZ UDPゴシック" panose="020B0400000000000000" pitchFamily="50" charset="-128"/>
              <a:ea typeface="BIZ UDPゴシック" panose="020B0400000000000000" pitchFamily="50" charset="-128"/>
            </a:endParaRP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・ふらっとする</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DAY</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毎月</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2</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回程度、</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11</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時～</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12</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時半　</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年間総回数２２回</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a:t>
            </a:r>
            <a:endParaRPr lang="ja-JP" altLang="en-US" sz="1100" b="0" dirty="0">
              <a:effectLst/>
              <a:latin typeface="BIZ UDPゴシック" panose="020B0400000000000000" pitchFamily="50" charset="-128"/>
              <a:ea typeface="BIZ UDPゴシック" panose="020B0400000000000000" pitchFamily="50" charset="-128"/>
            </a:endParaRP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・ふらっとしナイト　　 毎月</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1</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2</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回  １８時～２０時　</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年間総回数１４回</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a:t>
            </a:r>
            <a:endParaRPr lang="ja-JP" altLang="en-US" sz="1100" b="0" dirty="0">
              <a:effectLst/>
              <a:latin typeface="BIZ UDPゴシック" panose="020B0400000000000000" pitchFamily="50" charset="-128"/>
              <a:ea typeface="BIZ UDPゴシック" panose="020B0400000000000000" pitchFamily="50" charset="-128"/>
            </a:endParaRP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上記時間にて手作りの料理を提供し、来場者に振る舞い、交流を図るのが狙いです。</a:t>
            </a:r>
            <a:endParaRPr lang="ja-JP" altLang="en-US" sz="1100" b="0" dirty="0">
              <a:effectLst/>
              <a:latin typeface="BIZ UDPゴシック" panose="020B0400000000000000" pitchFamily="50" charset="-128"/>
              <a:ea typeface="BIZ UDPゴシック" panose="020B0400000000000000" pitchFamily="50" charset="-128"/>
            </a:endParaRP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また、交流会時間帯に、様々な映像やプレゼンテーションをお見せし、交流のきっかけになることを目指します。</a:t>
            </a:r>
            <a:endParaRPr lang="ja-JP" altLang="en-US" sz="1100" b="0" dirty="0">
              <a:effectLst/>
              <a:latin typeface="BIZ UDPゴシック" panose="020B0400000000000000" pitchFamily="50" charset="-128"/>
              <a:ea typeface="BIZ UDPゴシック" panose="020B0400000000000000" pitchFamily="50" charset="-128"/>
            </a:endParaRP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・主なプレゼンテーション計画</a:t>
            </a:r>
            <a:endPar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①地域防災・減災に関するプレゼンテーション</a:t>
            </a:r>
            <a:r>
              <a:rPr lang="ja-JP" altLang="en-US" sz="1100" dirty="0">
                <a:latin typeface="BIZ UDPゴシック" panose="020B0400000000000000" pitchFamily="50" charset="-128"/>
                <a:ea typeface="BIZ UDPゴシック" panose="020B0400000000000000" pitchFamily="50" charset="-128"/>
              </a:rPr>
              <a:t>　</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②ネットリテラシーに関するプレゼンテーション</a:t>
            </a:r>
            <a:endParaRPr lang="ja-JP" altLang="en-US" sz="1100" b="0" dirty="0">
              <a:effectLst/>
              <a:latin typeface="BIZ UDPゴシック" panose="020B0400000000000000" pitchFamily="50" charset="-128"/>
              <a:ea typeface="BIZ UDPゴシック" panose="020B0400000000000000" pitchFamily="50" charset="-128"/>
            </a:endParaRP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③家計改善に関する講座　④地域における防犯についての講座　⑤健康に関する講座</a:t>
            </a:r>
            <a:endParaRPr lang="ja-JP" altLang="en-US" sz="1100" b="0" dirty="0">
              <a:effectLst/>
              <a:latin typeface="BIZ UDPゴシック" panose="020B0400000000000000" pitchFamily="50" charset="-128"/>
              <a:ea typeface="BIZ UDPゴシック" panose="020B0400000000000000" pitchFamily="50" charset="-128"/>
            </a:endParaRP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⑥川口地域の観光・歴史についての講座　など</a:t>
            </a:r>
            <a:endParaRPr lang="ja-JP" altLang="en-US" sz="1200" b="0" dirty="0">
              <a:effectLst/>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83010CA2-6E76-50DE-3881-033D2B2A0C72}"/>
              </a:ext>
            </a:extLst>
          </p:cNvPr>
          <p:cNvSpPr txBox="1"/>
          <p:nvPr/>
        </p:nvSpPr>
        <p:spPr>
          <a:xfrm>
            <a:off x="457200" y="4490650"/>
            <a:ext cx="3441700" cy="276999"/>
          </a:xfrm>
          <a:prstGeom prst="rect">
            <a:avLst/>
          </a:prstGeom>
          <a:noFill/>
        </p:spPr>
        <p:txBody>
          <a:bodyPr wrap="square">
            <a:spAutoFit/>
          </a:bodyPr>
          <a:lstStyle/>
          <a:p>
            <a:pPr rtl="0">
              <a:buNone/>
            </a:pP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３．予算計画</a:t>
            </a:r>
            <a:endParaRPr lang="ja-JP" altLang="en-US" sz="1200" dirty="0">
              <a:latin typeface="BIZ UDPゴシック" panose="020B0400000000000000" pitchFamily="50" charset="-128"/>
              <a:ea typeface="BIZ UDPゴシック" panose="020B0400000000000000" pitchFamily="50" charset="-128"/>
            </a:endParaRPr>
          </a:p>
        </p:txBody>
      </p:sp>
      <p:pic>
        <p:nvPicPr>
          <p:cNvPr id="28" name="図 27">
            <a:extLst>
              <a:ext uri="{FF2B5EF4-FFF2-40B4-BE49-F238E27FC236}">
                <a16:creationId xmlns:a16="http://schemas.microsoft.com/office/drawing/2014/main" id="{62652081-09D5-5339-3EA4-9EFF48D40753}"/>
              </a:ext>
            </a:extLst>
          </p:cNvPr>
          <p:cNvPicPr>
            <a:picLocks noChangeAspect="1"/>
          </p:cNvPicPr>
          <p:nvPr/>
        </p:nvPicPr>
        <p:blipFill>
          <a:blip r:embed="rId2"/>
          <a:stretch>
            <a:fillRect/>
          </a:stretch>
        </p:blipFill>
        <p:spPr>
          <a:xfrm>
            <a:off x="838200" y="4834997"/>
            <a:ext cx="2679700" cy="1929404"/>
          </a:xfrm>
          <a:prstGeom prst="rect">
            <a:avLst/>
          </a:prstGeom>
        </p:spPr>
      </p:pic>
      <p:sp>
        <p:nvSpPr>
          <p:cNvPr id="29" name="テキスト ボックス 28">
            <a:extLst>
              <a:ext uri="{FF2B5EF4-FFF2-40B4-BE49-F238E27FC236}">
                <a16:creationId xmlns:a16="http://schemas.microsoft.com/office/drawing/2014/main" id="{15D3F072-9A13-0852-968D-04092112976B}"/>
              </a:ext>
            </a:extLst>
          </p:cNvPr>
          <p:cNvSpPr txBox="1"/>
          <p:nvPr/>
        </p:nvSpPr>
        <p:spPr>
          <a:xfrm>
            <a:off x="457200" y="6753352"/>
            <a:ext cx="5635623" cy="2970044"/>
          </a:xfrm>
          <a:prstGeom prst="rect">
            <a:avLst/>
          </a:prstGeom>
          <a:noFill/>
        </p:spPr>
        <p:txBody>
          <a:bodyPr wrap="square">
            <a:spAutoFit/>
          </a:bodyPr>
          <a:lstStyle/>
          <a:p>
            <a:pPr rtl="0">
              <a:buNone/>
            </a:pP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4</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．運営スタッフについて</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・交流会を運営（進行・受付・会計・調理・設営撤収・報告）</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・企画・献立・プレゼンテーションの企画提案</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上記を</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人程度募集し、部長</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1</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名、副部長</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4</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名にて運営する</a:t>
            </a:r>
          </a:p>
          <a:p>
            <a:pPr rtl="0">
              <a:buNone/>
            </a:pP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rtl="0">
              <a:buNone/>
            </a:pP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．活動における効果</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・来場者目標：累計</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360</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人（</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1</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回</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10</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人</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×36</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回）</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・まちづくり川口への理解促進　　・地域への安心感　　・市民の居場所機会となる</a:t>
            </a:r>
          </a:p>
          <a:p>
            <a:pPr rtl="0">
              <a:buNone/>
            </a:pP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rtl="0">
              <a:buNone/>
            </a:pP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6</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．主なスケジュール</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3</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月上旬　年間スケジュールポスターを各所掲示</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年間スケジュールチラシを戸別配布</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3</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月下旬　補助金報告申請</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月ごろ　地域の小中学校へ参加者募集チラシ配布</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地域の高校・短大へボランティア参加募集のチラシ</a:t>
            </a:r>
          </a:p>
          <a:p>
            <a:pPr rtl="0">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教育関係部署への配布（川口市役所、埼玉県庁など）</a:t>
            </a:r>
            <a:endParaRPr lang="ja-JP" altLang="en-US" sz="1100" dirty="0">
              <a:latin typeface="BIZ UDPゴシック" panose="020B0400000000000000" pitchFamily="50" charset="-128"/>
              <a:ea typeface="BIZ UDPゴシック" panose="020B0400000000000000" pitchFamily="50" charset="-128"/>
            </a:endParaRPr>
          </a:p>
        </p:txBody>
      </p:sp>
      <p:sp>
        <p:nvSpPr>
          <p:cNvPr id="3" name="タイトル 1">
            <a:extLst>
              <a:ext uri="{FF2B5EF4-FFF2-40B4-BE49-F238E27FC236}">
                <a16:creationId xmlns:a16="http://schemas.microsoft.com/office/drawing/2014/main" id="{D4AFF3BB-D3A7-F886-38C0-BB718CC3A072}"/>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P.05</a:t>
            </a:r>
            <a:endParaRPr lang="ja-JP" altLang="en-US" sz="2800" dirty="0">
              <a:solidFill>
                <a:schemeClr val="bg1"/>
              </a:solidFill>
            </a:endParaRPr>
          </a:p>
        </p:txBody>
      </p:sp>
    </p:spTree>
    <p:extLst>
      <p:ext uri="{BB962C8B-B14F-4D97-AF65-F5344CB8AC3E}">
        <p14:creationId xmlns:p14="http://schemas.microsoft.com/office/powerpoint/2010/main" val="267398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A642F-7B67-2536-616D-88C0FAB9C05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849D3F2-CA05-1D93-2C17-ECBE6F904E1D}"/>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2</a:t>
            </a:r>
            <a:r>
              <a:rPr lang="ja-JP" altLang="en-US" sz="2800" dirty="0">
                <a:latin typeface="BIZ UDPゴシック" panose="020B0400000000000000" pitchFamily="50" charset="-128"/>
                <a:ea typeface="BIZ UDPゴシック" panose="020B0400000000000000" pitchFamily="50" charset="-128"/>
              </a:rPr>
              <a:t>．活動計画</a:t>
            </a:r>
            <a:endParaRPr lang="en-US" altLang="ja-JP" sz="2800"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2B8BA65F-FD3B-791F-84C6-79358B73C3BA}"/>
              </a:ext>
            </a:extLst>
          </p:cNvPr>
          <p:cNvSpPr txBox="1"/>
          <p:nvPr/>
        </p:nvSpPr>
        <p:spPr>
          <a:xfrm>
            <a:off x="322188" y="632102"/>
            <a:ext cx="4527839" cy="338554"/>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（３）防災防犯事業</a:t>
            </a:r>
            <a:endParaRPr lang="en-US" altLang="ja-JP" sz="16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DDA222A3-8379-BD39-AC5F-582F13A965B7}"/>
              </a:ext>
            </a:extLst>
          </p:cNvPr>
          <p:cNvSpPr txBox="1"/>
          <p:nvPr/>
        </p:nvSpPr>
        <p:spPr>
          <a:xfrm>
            <a:off x="412749" y="1052595"/>
            <a:ext cx="5845175" cy="2292935"/>
          </a:xfrm>
          <a:prstGeom prst="rect">
            <a:avLst/>
          </a:prstGeom>
          <a:solidFill>
            <a:schemeClr val="bg1"/>
          </a:solidFill>
        </p:spPr>
        <p:txBody>
          <a:bodyPr wrap="square">
            <a:spAutoFit/>
          </a:bodyPr>
          <a:lstStyle/>
          <a:p>
            <a:r>
              <a:rPr lang="ja-JP" altLang="en-US" sz="1100" dirty="0">
                <a:latin typeface="BIZ UDPゴシック" panose="020B0400000000000000" pitchFamily="50" charset="-128"/>
                <a:ea typeface="BIZ UDPゴシック" panose="020B0400000000000000" pitchFamily="50" charset="-128"/>
              </a:rPr>
              <a:t>現在の国内状況における、病理的な各種社会問題の一つの問題に嘗て培われた「共同体」の解体 が上げられる。 この共同体解体の作用は近代に於ける資本制度と市場原理におけるグローバル化に起因し、それ は近代化作用の社会システム化、合理化が、社会構成員の連帯を損ない、個人化（孤独化）と個々 の味気ない経済競争的な労働化（商品化）を促し、それ以外の元来存在した、人々との「つなが り」が消失しつつある段階にある。</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しかし、人間はただ自立した個々人や、強力な個性なるものの上に成る権利だけで存在し得ないし、存在し得たことは歴史上ない。 社会に於ける個人は個人意志と共に、周辺環境たる文化的・歴史的文脈による相対関係の中で形 成されるものとして認識し、その基幹となる家族・地域コミュニティ・自発的団体等の共同体の基 礎となる存在の必要性を自認するものであり、また防災防犯の改善解決の観点からしても不可欠である。 その他者と関わり合い、関係を持ち、相互的な関係の中で支え合える、環境的な場を担保し、そこに個人が生存し、実社会として存在出来る基盤を各所からの媒介や、また、その「つながり」そのものの諸機能を具備した「新しき地域共同体」の役割を「まちづくり川口」に求め活動を推進する。</a:t>
            </a:r>
          </a:p>
        </p:txBody>
      </p:sp>
      <p:sp>
        <p:nvSpPr>
          <p:cNvPr id="4" name="テキスト ボックス 3">
            <a:extLst>
              <a:ext uri="{FF2B5EF4-FFF2-40B4-BE49-F238E27FC236}">
                <a16:creationId xmlns:a16="http://schemas.microsoft.com/office/drawing/2014/main" id="{BDE0D544-E97B-7EB5-4A8C-A0A2093E50F8}"/>
              </a:ext>
            </a:extLst>
          </p:cNvPr>
          <p:cNvSpPr txBox="1"/>
          <p:nvPr/>
        </p:nvSpPr>
        <p:spPr>
          <a:xfrm>
            <a:off x="412750" y="3489356"/>
            <a:ext cx="3445844" cy="369332"/>
          </a:xfrm>
          <a:prstGeom prst="rect">
            <a:avLst/>
          </a:prstGeom>
          <a:noFill/>
        </p:spPr>
        <p:txBody>
          <a:bodyPr wrap="square">
            <a:spAutoFit/>
          </a:bodyPr>
          <a:lstStyle/>
          <a:p>
            <a:r>
              <a:rPr lang="zh-TW" altLang="en-US" dirty="0">
                <a:latin typeface="BIZ UDPゴシック" panose="020B0400000000000000" pitchFamily="50" charset="-128"/>
                <a:ea typeface="BIZ UDPゴシック" panose="020B0400000000000000" pitchFamily="50" charset="-128"/>
              </a:rPr>
              <a:t>「防災防犯部」基本方針 </a:t>
            </a:r>
            <a:endParaRPr lang="ja-JP" altLang="en-US"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5253A2AC-C5BF-03F2-9533-9A5937711045}"/>
              </a:ext>
            </a:extLst>
          </p:cNvPr>
          <p:cNvSpPr txBox="1"/>
          <p:nvPr/>
        </p:nvSpPr>
        <p:spPr>
          <a:xfrm>
            <a:off x="412749" y="3846292"/>
            <a:ext cx="5845175" cy="1446550"/>
          </a:xfrm>
          <a:prstGeom prst="rect">
            <a:avLst/>
          </a:prstGeom>
          <a:solidFill>
            <a:schemeClr val="bg1"/>
          </a:solidFill>
        </p:spPr>
        <p:txBody>
          <a:bodyPr wrap="square">
            <a:spAutoFit/>
          </a:bodyPr>
          <a:lstStyle/>
          <a:p>
            <a:r>
              <a:rPr lang="ja-JP" altLang="en-US" sz="1100" dirty="0">
                <a:latin typeface="BIZ UDPゴシック" panose="020B0400000000000000" pitchFamily="50" charset="-128"/>
                <a:ea typeface="BIZ UDPゴシック" panose="020B0400000000000000" pitchFamily="50" charset="-128"/>
              </a:rPr>
              <a:t>治安の悪化や、各個人の孤立化、犯罪抑止対し、現行の行政制度疲労、また各自治会・町内会が 少子高齢化と住民の流動化により、将来的な社会的機能の役割の保持の不安性を考慮し、地域観点 から介入し、犯罪問題、防災問題に対処可能成らしめる為、市内各地域との連帯を模索し、夜間パ トロールの他、防犯防災関連の啓蒙、各自治、町内会や、他団体、市内在住の個々を勉強会、イベ ント等、その他活動で結びつけ、啓蒙と実質的な地域防犯防災運動を以て、橋渡をして組織化し、 防犯防災情報を共有するネットワークコミニティを内部に形成した上で、将来的には組織的且つ能 動的に市内自主防犯防災の権能を有し、市内に於ける市民生活の安心と、治安悪化・災害等に有効 的に対応可能とするとこを目標とする。 </a:t>
            </a:r>
          </a:p>
        </p:txBody>
      </p:sp>
      <p:sp>
        <p:nvSpPr>
          <p:cNvPr id="8" name="テキスト ボックス 7">
            <a:extLst>
              <a:ext uri="{FF2B5EF4-FFF2-40B4-BE49-F238E27FC236}">
                <a16:creationId xmlns:a16="http://schemas.microsoft.com/office/drawing/2014/main" id="{60EBCA5B-5ABE-5BB5-EF14-AE8BBF1365B5}"/>
              </a:ext>
            </a:extLst>
          </p:cNvPr>
          <p:cNvSpPr txBox="1"/>
          <p:nvPr/>
        </p:nvSpPr>
        <p:spPr>
          <a:xfrm>
            <a:off x="490889" y="5413339"/>
            <a:ext cx="3445844" cy="369332"/>
          </a:xfrm>
          <a:prstGeom prst="rect">
            <a:avLst/>
          </a:prstGeom>
          <a:noFill/>
        </p:spPr>
        <p:txBody>
          <a:bodyPr wrap="square">
            <a:spAutoFit/>
          </a:bodyPr>
          <a:lstStyle/>
          <a:p>
            <a:r>
              <a:rPr lang="zh-TW" altLang="en-US" dirty="0">
                <a:latin typeface="BIZ UDPゴシック" panose="020B0400000000000000" pitchFamily="50" charset="-128"/>
                <a:ea typeface="BIZ UDPゴシック" panose="020B0400000000000000" pitchFamily="50" charset="-128"/>
              </a:rPr>
              <a:t>令和</a:t>
            </a:r>
            <a:r>
              <a:rPr lang="en-US" altLang="zh-TW" dirty="0">
                <a:latin typeface="BIZ UDPゴシック" panose="020B0400000000000000" pitchFamily="50" charset="-128"/>
                <a:ea typeface="BIZ UDPゴシック" panose="020B0400000000000000" pitchFamily="50" charset="-128"/>
              </a:rPr>
              <a:t>8</a:t>
            </a:r>
            <a:r>
              <a:rPr lang="zh-TW" altLang="en-US" dirty="0">
                <a:latin typeface="BIZ UDPゴシック" panose="020B0400000000000000" pitchFamily="50" charset="-128"/>
                <a:ea typeface="BIZ UDPゴシック" panose="020B0400000000000000" pitchFamily="50" charset="-128"/>
              </a:rPr>
              <a:t>年度活動計画予定</a:t>
            </a:r>
            <a:endParaRPr lang="ja-JP" altLang="en-US"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134E9FC8-2D03-E405-8E56-88560BEEDE18}"/>
              </a:ext>
            </a:extLst>
          </p:cNvPr>
          <p:cNvSpPr txBox="1"/>
          <p:nvPr/>
        </p:nvSpPr>
        <p:spPr>
          <a:xfrm>
            <a:off x="490889" y="5722516"/>
            <a:ext cx="5767035" cy="1615827"/>
          </a:xfrm>
          <a:prstGeom prst="rect">
            <a:avLst/>
          </a:prstGeom>
          <a:solidFill>
            <a:schemeClr val="bg1"/>
          </a:solidFill>
        </p:spPr>
        <p:txBody>
          <a:bodyPr wrap="square">
            <a:spAutoFit/>
          </a:bodyPr>
          <a:lstStyle/>
          <a:p>
            <a:pPr marL="342900" indent="-342900">
              <a:buAutoNum type="arabicPeriod"/>
            </a:pPr>
            <a:r>
              <a:rPr lang="ja-JP" altLang="en-US" sz="1100" dirty="0">
                <a:latin typeface="BIZ UDPゴシック" panose="020B0400000000000000" pitchFamily="50" charset="-128"/>
                <a:ea typeface="BIZ UDPゴシック" panose="020B0400000000000000" pitchFamily="50" charset="-128"/>
              </a:rPr>
              <a:t>毎週土曜２１時、川口市内各地巡回パトロール実施 </a:t>
            </a:r>
            <a:endParaRPr lang="en-US" altLang="ja-JP" sz="1100" dirty="0">
              <a:latin typeface="BIZ UDPゴシック" panose="020B0400000000000000" pitchFamily="50" charset="-128"/>
              <a:ea typeface="BIZ UDPゴシック" panose="020B0400000000000000" pitchFamily="50" charset="-128"/>
            </a:endParaRPr>
          </a:p>
          <a:p>
            <a:pPr marL="342900" indent="-342900">
              <a:buAutoNum type="arabicPeriod"/>
            </a:pPr>
            <a:r>
              <a:rPr lang="ja-JP" altLang="en-US" sz="1100" dirty="0">
                <a:latin typeface="BIZ UDPゴシック" panose="020B0400000000000000" pitchFamily="50" charset="-128"/>
                <a:ea typeface="BIZ UDPゴシック" panose="020B0400000000000000" pitchFamily="50" charset="-128"/>
              </a:rPr>
              <a:t>毎月２０日、東川口町内会合同パトロール（暫定）</a:t>
            </a:r>
            <a:endParaRPr lang="en-US" altLang="ja-JP" sz="1100" dirty="0">
              <a:latin typeface="BIZ UDPゴシック" panose="020B0400000000000000" pitchFamily="50" charset="-128"/>
              <a:ea typeface="BIZ UDPゴシック" panose="020B0400000000000000" pitchFamily="50" charset="-128"/>
            </a:endParaRPr>
          </a:p>
          <a:p>
            <a:pPr marL="342900" indent="-342900">
              <a:buAutoNum type="arabicPeriod"/>
            </a:pPr>
            <a:r>
              <a:rPr lang="ja-JP" altLang="en-US" sz="1100" dirty="0">
                <a:latin typeface="BIZ UDPゴシック" panose="020B0400000000000000" pitchFamily="50" charset="-128"/>
                <a:ea typeface="BIZ UDPゴシック" panose="020B0400000000000000" pitchFamily="50" charset="-128"/>
              </a:rPr>
              <a:t> 二ヶ月に１度の防犯防災勉強会・講演会</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実施予定（暫定）</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●４月１７日（金） ●６月２０日（土）　 ●８月２２日（土） ●１０月２３（金）　 ●１２月１９（土）</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4.</a:t>
            </a:r>
            <a:r>
              <a:rPr lang="ja-JP" altLang="en-US" sz="1100" dirty="0">
                <a:latin typeface="BIZ UDPゴシック" panose="020B0400000000000000" pitchFamily="50" charset="-128"/>
                <a:ea typeface="BIZ UDPゴシック" panose="020B0400000000000000" pitchFamily="50" charset="-128"/>
              </a:rPr>
              <a:t>　 その他</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・各種防災防犯関連資格習得推進　・イベント等の警備業務　・行政案件の請負推進</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・不定期に各地域聞き込み調査　・地域情報精査業務等　・戸別訪問による防災防犯啓蒙</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SNS</a:t>
            </a:r>
            <a:r>
              <a:rPr lang="ja-JP" altLang="en-US" sz="1100" dirty="0">
                <a:latin typeface="BIZ UDPゴシック" panose="020B0400000000000000" pitchFamily="50" charset="-128"/>
                <a:ea typeface="BIZ UDPゴシック" panose="020B0400000000000000" pitchFamily="50" charset="-128"/>
              </a:rPr>
              <a:t>による独自発信等 </a:t>
            </a:r>
          </a:p>
        </p:txBody>
      </p:sp>
      <p:graphicFrame>
        <p:nvGraphicFramePr>
          <p:cNvPr id="10" name="表 9">
            <a:extLst>
              <a:ext uri="{FF2B5EF4-FFF2-40B4-BE49-F238E27FC236}">
                <a16:creationId xmlns:a16="http://schemas.microsoft.com/office/drawing/2014/main" id="{5CC71AC9-8679-1DF4-C066-AC1E08EC2539}"/>
              </a:ext>
            </a:extLst>
          </p:cNvPr>
          <p:cNvGraphicFramePr>
            <a:graphicFrameLocks noGrp="1"/>
          </p:cNvGraphicFramePr>
          <p:nvPr>
            <p:extLst>
              <p:ext uri="{D42A27DB-BD31-4B8C-83A1-F6EECF244321}">
                <p14:modId xmlns:p14="http://schemas.microsoft.com/office/powerpoint/2010/main" val="3590619324"/>
              </p:ext>
            </p:extLst>
          </p:nvPr>
        </p:nvGraphicFramePr>
        <p:xfrm>
          <a:off x="501650" y="7843487"/>
          <a:ext cx="5189153" cy="1640840"/>
        </p:xfrm>
        <a:graphic>
          <a:graphicData uri="http://schemas.openxmlformats.org/drawingml/2006/table">
            <a:tbl>
              <a:tblPr/>
              <a:tblGrid>
                <a:gridCol w="858283">
                  <a:extLst>
                    <a:ext uri="{9D8B030D-6E8A-4147-A177-3AD203B41FA5}">
                      <a16:colId xmlns:a16="http://schemas.microsoft.com/office/drawing/2014/main" val="1507516311"/>
                    </a:ext>
                  </a:extLst>
                </a:gridCol>
                <a:gridCol w="730033">
                  <a:extLst>
                    <a:ext uri="{9D8B030D-6E8A-4147-A177-3AD203B41FA5}">
                      <a16:colId xmlns:a16="http://schemas.microsoft.com/office/drawing/2014/main" val="2675994649"/>
                    </a:ext>
                  </a:extLst>
                </a:gridCol>
                <a:gridCol w="712322">
                  <a:extLst>
                    <a:ext uri="{9D8B030D-6E8A-4147-A177-3AD203B41FA5}">
                      <a16:colId xmlns:a16="http://schemas.microsoft.com/office/drawing/2014/main" val="2344598129"/>
                    </a:ext>
                  </a:extLst>
                </a:gridCol>
                <a:gridCol w="331538">
                  <a:extLst>
                    <a:ext uri="{9D8B030D-6E8A-4147-A177-3AD203B41FA5}">
                      <a16:colId xmlns:a16="http://schemas.microsoft.com/office/drawing/2014/main" val="4121413341"/>
                    </a:ext>
                  </a:extLst>
                </a:gridCol>
                <a:gridCol w="1048088">
                  <a:extLst>
                    <a:ext uri="{9D8B030D-6E8A-4147-A177-3AD203B41FA5}">
                      <a16:colId xmlns:a16="http://schemas.microsoft.com/office/drawing/2014/main" val="3380215625"/>
                    </a:ext>
                  </a:extLst>
                </a:gridCol>
                <a:gridCol w="1508889">
                  <a:extLst>
                    <a:ext uri="{9D8B030D-6E8A-4147-A177-3AD203B41FA5}">
                      <a16:colId xmlns:a16="http://schemas.microsoft.com/office/drawing/2014/main" val="484239108"/>
                    </a:ext>
                  </a:extLst>
                </a:gridCol>
              </a:tblGrid>
              <a:tr h="133350">
                <a:tc gridSpan="4">
                  <a:txBody>
                    <a:bodyPr/>
                    <a:lstStyle/>
                    <a:p>
                      <a:pPr algn="r" rtl="0" fontAlgn="b">
                        <a:buNone/>
                      </a:pPr>
                      <a:r>
                        <a:rPr lang="ja-JP" altLang="en-US" sz="1200" dirty="0">
                          <a:effectLst/>
                          <a:latin typeface="BIZ UDPゴシック" panose="020B0400000000000000" pitchFamily="50" charset="-128"/>
                          <a:ea typeface="BIZ UDPゴシック" panose="020B0400000000000000" pitchFamily="50" charset="-128"/>
                        </a:rPr>
                        <a:t>計</a:t>
                      </a:r>
                    </a:p>
                  </a:txBody>
                  <a:tcPr marL="19050" marR="19050" marT="12700" marB="1270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¥48,000</a:t>
                      </a:r>
                    </a:p>
                  </a:txBody>
                  <a:tcPr marL="19050" marR="19050" marT="12700" marB="1270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rtl="0" fontAlgn="b">
                        <a:buNone/>
                      </a:pPr>
                      <a:endParaRPr lang="ja-JP" altLang="en-US" sz="1200">
                        <a:effectLst/>
                        <a:latin typeface="BIZ UDPゴシック" panose="020B0400000000000000" pitchFamily="50" charset="-128"/>
                        <a:ea typeface="BIZ UDPゴシック" panose="020B0400000000000000" pitchFamily="50" charset="-128"/>
                      </a:endParaRPr>
                    </a:p>
                  </a:txBody>
                  <a:tcPr marL="19050" marR="19050" marT="12700" marB="12700" anchor="b">
                    <a:lnL>
                      <a:noFill/>
                    </a:lnL>
                    <a:lnR>
                      <a:noFill/>
                    </a:lnR>
                    <a:lnT>
                      <a:noFill/>
                    </a:lnT>
                    <a:lnB>
                      <a:noFill/>
                    </a:lnB>
                    <a:noFill/>
                  </a:tcPr>
                </a:tc>
                <a:extLst>
                  <a:ext uri="{0D108BD9-81ED-4DB2-BD59-A6C34878D82A}">
                    <a16:rowId xmlns:a16="http://schemas.microsoft.com/office/drawing/2014/main" val="685764508"/>
                  </a:ext>
                </a:extLst>
              </a:tr>
              <a:tr h="133350">
                <a:tc>
                  <a:txBody>
                    <a:bodyPr/>
                    <a:lstStyle/>
                    <a:p>
                      <a:pPr rtl="0" fontAlgn="b">
                        <a:buNone/>
                      </a:pPr>
                      <a:r>
                        <a:rPr lang="ja-JP" altLang="en-US" sz="1200" dirty="0">
                          <a:effectLst/>
                          <a:latin typeface="BIZ UDPゴシック" panose="020B0400000000000000" pitchFamily="50" charset="-128"/>
                          <a:ea typeface="BIZ UDPゴシック" panose="020B0400000000000000" pitchFamily="50" charset="-128"/>
                        </a:rPr>
                        <a:t>備品代</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r>
                        <a:rPr lang="ja-JP" altLang="en-US" sz="1200" dirty="0">
                          <a:effectLst/>
                          <a:latin typeface="BIZ UDPゴシック" panose="020B0400000000000000" pitchFamily="50" charset="-128"/>
                          <a:ea typeface="BIZ UDPゴシック" panose="020B0400000000000000" pitchFamily="50" charset="-128"/>
                        </a:rPr>
                        <a:t>腕章・誘導棒</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dirty="0">
                          <a:effectLst/>
                          <a:latin typeface="BIZ UDPゴシック" panose="020B0400000000000000" pitchFamily="50" charset="-128"/>
                          <a:ea typeface="BIZ UDPゴシック" panose="020B0400000000000000" pitchFamily="50" charset="-128"/>
                        </a:rPr>
                        <a:t>2200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10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dirty="0">
                          <a:effectLst/>
                          <a:latin typeface="BIZ UDPゴシック" panose="020B0400000000000000" pitchFamily="50" charset="-128"/>
                          <a:ea typeface="BIZ UDPゴシック" panose="020B0400000000000000" pitchFamily="50" charset="-128"/>
                        </a:rPr>
                        <a:t>¥22,000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endParaRPr lang="ja-JP" altLang="en-US" sz="1200" dirty="0">
                        <a:effectLst/>
                        <a:latin typeface="BIZ UDPゴシック" panose="020B0400000000000000" pitchFamily="50" charset="-128"/>
                        <a:ea typeface="BIZ UDPゴシック" panose="020B0400000000000000" pitchFamily="50" charset="-128"/>
                      </a:endParaRPr>
                    </a:p>
                  </a:txBody>
                  <a:tcPr marL="19050" marR="19050" marT="12700" marB="1270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0760825"/>
                  </a:ext>
                </a:extLst>
              </a:tr>
              <a:tr h="133350">
                <a:tc>
                  <a:txBody>
                    <a:bodyPr/>
                    <a:lstStyle/>
                    <a:p>
                      <a:pPr rtl="0" fontAlgn="b">
                        <a:buNone/>
                      </a:pPr>
                      <a:r>
                        <a:rPr lang="ja-JP" altLang="en-US" sz="1200" dirty="0">
                          <a:effectLst/>
                          <a:latin typeface="BIZ UDPゴシック" panose="020B0400000000000000" pitchFamily="50" charset="-128"/>
                          <a:ea typeface="BIZ UDPゴシック" panose="020B0400000000000000" pitchFamily="50" charset="-128"/>
                        </a:rPr>
                        <a:t>書籍代</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r>
                        <a:rPr lang="ja-JP" altLang="en-US" sz="1200">
                          <a:effectLst/>
                          <a:latin typeface="BIZ UDPゴシック" panose="020B0400000000000000" pitchFamily="50" charset="-128"/>
                          <a:ea typeface="BIZ UDPゴシック" panose="020B0400000000000000" pitchFamily="50" charset="-128"/>
                        </a:rPr>
                        <a:t>書籍</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5000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1</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¥5,000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endParaRPr lang="ja-JP" altLang="en-US" sz="1200">
                        <a:effectLst/>
                        <a:latin typeface="BIZ UDPゴシック" panose="020B0400000000000000" pitchFamily="50" charset="-128"/>
                        <a:ea typeface="BIZ UDPゴシック" panose="020B0400000000000000" pitchFamily="50" charset="-128"/>
                      </a:endParaRP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9762274"/>
                  </a:ext>
                </a:extLst>
              </a:tr>
              <a:tr h="133350">
                <a:tc>
                  <a:txBody>
                    <a:bodyPr/>
                    <a:lstStyle/>
                    <a:p>
                      <a:pPr rtl="0" fontAlgn="b">
                        <a:buNone/>
                      </a:pPr>
                      <a:r>
                        <a:rPr lang="ja-JP" altLang="en-US" sz="1200">
                          <a:effectLst/>
                          <a:latin typeface="BIZ UDPゴシック" panose="020B0400000000000000" pitchFamily="50" charset="-128"/>
                          <a:ea typeface="BIZ UDPゴシック" panose="020B0400000000000000" pitchFamily="50" charset="-128"/>
                        </a:rPr>
                        <a:t>印刷製本費</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r>
                        <a:rPr lang="ja-JP" altLang="en-US" sz="1200" dirty="0">
                          <a:effectLst/>
                          <a:latin typeface="BIZ UDPゴシック" panose="020B0400000000000000" pitchFamily="50" charset="-128"/>
                          <a:ea typeface="BIZ UDPゴシック" panose="020B0400000000000000" pitchFamily="50" charset="-128"/>
                        </a:rPr>
                        <a:t>パネル</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3000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1</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¥3,000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endParaRPr lang="ja-JP" altLang="en-US" sz="1200">
                        <a:effectLst/>
                        <a:latin typeface="BIZ UDPゴシック" panose="020B0400000000000000" pitchFamily="50" charset="-128"/>
                        <a:ea typeface="BIZ UDPゴシック" panose="020B0400000000000000" pitchFamily="50" charset="-128"/>
                      </a:endParaRP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9722801"/>
                  </a:ext>
                </a:extLst>
              </a:tr>
              <a:tr h="133350">
                <a:tc>
                  <a:txBody>
                    <a:bodyPr/>
                    <a:lstStyle/>
                    <a:p>
                      <a:pPr rtl="0" fontAlgn="b">
                        <a:buNone/>
                      </a:pPr>
                      <a:r>
                        <a:rPr lang="ja-JP" altLang="en-US" sz="1200">
                          <a:effectLst/>
                          <a:latin typeface="BIZ UDPゴシック" panose="020B0400000000000000" pitchFamily="50" charset="-128"/>
                          <a:ea typeface="BIZ UDPゴシック" panose="020B0400000000000000" pitchFamily="50" charset="-128"/>
                        </a:rPr>
                        <a:t>印刷製本費</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r>
                        <a:rPr lang="ja-JP" altLang="en-US" sz="1200" dirty="0">
                          <a:effectLst/>
                          <a:latin typeface="BIZ UDPゴシック" panose="020B0400000000000000" pitchFamily="50" charset="-128"/>
                          <a:ea typeface="BIZ UDPゴシック" panose="020B0400000000000000" pitchFamily="50" charset="-128"/>
                        </a:rPr>
                        <a:t>チラシ</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5000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2</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¥10,000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endParaRPr lang="ja-JP" altLang="en-US" sz="1200" dirty="0">
                        <a:effectLst/>
                        <a:latin typeface="BIZ UDPゴシック" panose="020B0400000000000000" pitchFamily="50" charset="-128"/>
                        <a:ea typeface="BIZ UDPゴシック" panose="020B0400000000000000" pitchFamily="50" charset="-128"/>
                      </a:endParaRP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00060506"/>
                  </a:ext>
                </a:extLst>
              </a:tr>
              <a:tr h="133350">
                <a:tc>
                  <a:txBody>
                    <a:bodyPr/>
                    <a:lstStyle/>
                    <a:p>
                      <a:pPr rtl="0" fontAlgn="b">
                        <a:buNone/>
                      </a:pPr>
                      <a:r>
                        <a:rPr lang="ja-JP" altLang="en-US" sz="1200">
                          <a:effectLst/>
                          <a:latin typeface="BIZ UDPゴシック" panose="020B0400000000000000" pitchFamily="50" charset="-128"/>
                          <a:ea typeface="BIZ UDPゴシック" panose="020B0400000000000000" pitchFamily="50" charset="-128"/>
                        </a:rPr>
                        <a:t>会議費</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r>
                        <a:rPr lang="ja-JP" altLang="en-US" sz="1200" dirty="0">
                          <a:effectLst/>
                          <a:latin typeface="BIZ UDPゴシック" panose="020B0400000000000000" pitchFamily="50" charset="-128"/>
                          <a:ea typeface="BIZ UDPゴシック" panose="020B0400000000000000" pitchFamily="50" charset="-128"/>
                        </a:rPr>
                        <a:t>茶菓子代</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2000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2</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¥4,000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r>
                        <a:rPr lang="ja-JP" altLang="en-US" sz="1200">
                          <a:effectLst/>
                          <a:latin typeface="BIZ UDPゴシック" panose="020B0400000000000000" pitchFamily="50" charset="-128"/>
                          <a:ea typeface="BIZ UDPゴシック" panose="020B0400000000000000" pitchFamily="50" charset="-128"/>
                        </a:rPr>
                        <a:t>ミニペット</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2453970"/>
                  </a:ext>
                </a:extLst>
              </a:tr>
              <a:tr h="0">
                <a:tc>
                  <a:txBody>
                    <a:bodyPr/>
                    <a:lstStyle/>
                    <a:p>
                      <a:pPr rtl="0" fontAlgn="b">
                        <a:buNone/>
                      </a:pPr>
                      <a:r>
                        <a:rPr lang="ja-JP" altLang="en-US" sz="1200">
                          <a:effectLst/>
                          <a:latin typeface="BIZ UDPゴシック" panose="020B0400000000000000" pitchFamily="50" charset="-128"/>
                          <a:ea typeface="BIZ UDPゴシック" panose="020B0400000000000000" pitchFamily="50" charset="-128"/>
                        </a:rPr>
                        <a:t>会議費</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r>
                        <a:rPr lang="ja-JP" altLang="en-US" sz="1200" dirty="0">
                          <a:effectLst/>
                          <a:latin typeface="BIZ UDPゴシック" panose="020B0400000000000000" pitchFamily="50" charset="-128"/>
                          <a:ea typeface="BIZ UDPゴシック" panose="020B0400000000000000" pitchFamily="50" charset="-128"/>
                        </a:rPr>
                        <a:t>茶菓子代</a:t>
                      </a:r>
                    </a:p>
                  </a:txBody>
                  <a:tcPr marL="19050" marR="19050" marT="12700" marB="1270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1000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4</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buNone/>
                      </a:pPr>
                      <a:r>
                        <a:rPr lang="en-US" altLang="ja-JP" sz="1200">
                          <a:effectLst/>
                          <a:latin typeface="BIZ UDPゴシック" panose="020B0400000000000000" pitchFamily="50" charset="-128"/>
                          <a:ea typeface="BIZ UDPゴシック" panose="020B0400000000000000" pitchFamily="50" charset="-128"/>
                        </a:rPr>
                        <a:t>¥4,000</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b">
                        <a:buNone/>
                      </a:pPr>
                      <a:r>
                        <a:rPr lang="ja-JP" altLang="en-US" sz="1200" dirty="0">
                          <a:effectLst/>
                          <a:latin typeface="BIZ UDPゴシック" panose="020B0400000000000000" pitchFamily="50" charset="-128"/>
                          <a:ea typeface="BIZ UDPゴシック" panose="020B0400000000000000" pitchFamily="50" charset="-128"/>
                        </a:rPr>
                        <a:t>勉強会茶菓子代</a:t>
                      </a:r>
                    </a:p>
                  </a:txBody>
                  <a:tcPr marL="19050" marR="19050" marT="12700" marB="1270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0258411"/>
                  </a:ext>
                </a:extLst>
              </a:tr>
            </a:tbl>
          </a:graphicData>
        </a:graphic>
      </p:graphicFrame>
      <p:sp>
        <p:nvSpPr>
          <p:cNvPr id="11" name="テキスト ボックス 10">
            <a:extLst>
              <a:ext uri="{FF2B5EF4-FFF2-40B4-BE49-F238E27FC236}">
                <a16:creationId xmlns:a16="http://schemas.microsoft.com/office/drawing/2014/main" id="{CD2412C1-A810-A18B-110C-7B332A71D2B9}"/>
              </a:ext>
            </a:extLst>
          </p:cNvPr>
          <p:cNvSpPr txBox="1"/>
          <p:nvPr/>
        </p:nvSpPr>
        <p:spPr>
          <a:xfrm>
            <a:off x="490889" y="7515189"/>
            <a:ext cx="3445844" cy="369332"/>
          </a:xfrm>
          <a:prstGeom prst="rect">
            <a:avLst/>
          </a:prstGeom>
          <a:noFill/>
        </p:spPr>
        <p:txBody>
          <a:bodyPr wrap="square">
            <a:spAutoFit/>
          </a:bodyPr>
          <a:lstStyle/>
          <a:p>
            <a:r>
              <a:rPr lang="zh-TW" altLang="en-US" dirty="0">
                <a:latin typeface="BIZ UDPゴシック" panose="020B0400000000000000" pitchFamily="50" charset="-128"/>
                <a:ea typeface="BIZ UDPゴシック" panose="020B0400000000000000" pitchFamily="50" charset="-128"/>
              </a:rPr>
              <a:t>令和</a:t>
            </a:r>
            <a:r>
              <a:rPr lang="en-US" altLang="zh-TW" dirty="0">
                <a:latin typeface="BIZ UDPゴシック" panose="020B0400000000000000" pitchFamily="50" charset="-128"/>
                <a:ea typeface="BIZ UDPゴシック" panose="020B0400000000000000" pitchFamily="50" charset="-128"/>
              </a:rPr>
              <a:t>8</a:t>
            </a:r>
            <a:r>
              <a:rPr lang="zh-TW" altLang="en-US" dirty="0">
                <a:latin typeface="BIZ UDPゴシック" panose="020B0400000000000000" pitchFamily="50" charset="-128"/>
                <a:ea typeface="BIZ UDPゴシック" panose="020B0400000000000000" pitchFamily="50" charset="-128"/>
              </a:rPr>
              <a:t>年度活動</a:t>
            </a:r>
            <a:r>
              <a:rPr lang="ja-JP" altLang="en-US" dirty="0">
                <a:latin typeface="BIZ UDPゴシック" panose="020B0400000000000000" pitchFamily="50" charset="-128"/>
                <a:ea typeface="BIZ UDPゴシック" panose="020B0400000000000000" pitchFamily="50" charset="-128"/>
              </a:rPr>
              <a:t>予算</a:t>
            </a:r>
            <a:r>
              <a:rPr lang="zh-TW" altLang="en-US" dirty="0">
                <a:latin typeface="BIZ UDPゴシック" panose="020B0400000000000000" pitchFamily="50" charset="-128"/>
                <a:ea typeface="BIZ UDPゴシック" panose="020B0400000000000000" pitchFamily="50" charset="-128"/>
              </a:rPr>
              <a:t>予定</a:t>
            </a:r>
            <a:endParaRPr lang="ja-JP" altLang="en-US" dirty="0">
              <a:latin typeface="BIZ UDPゴシック" panose="020B0400000000000000" pitchFamily="50" charset="-128"/>
              <a:ea typeface="BIZ UDPゴシック" panose="020B0400000000000000" pitchFamily="50" charset="-128"/>
            </a:endParaRPr>
          </a:p>
        </p:txBody>
      </p:sp>
      <p:sp>
        <p:nvSpPr>
          <p:cNvPr id="3" name="タイトル 1">
            <a:extLst>
              <a:ext uri="{FF2B5EF4-FFF2-40B4-BE49-F238E27FC236}">
                <a16:creationId xmlns:a16="http://schemas.microsoft.com/office/drawing/2014/main" id="{07491E70-2843-300D-C807-E8E8126BF707}"/>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P.06</a:t>
            </a:r>
            <a:endParaRPr lang="ja-JP" altLang="en-US" sz="2800" dirty="0">
              <a:solidFill>
                <a:schemeClr val="bg1"/>
              </a:solidFill>
            </a:endParaRPr>
          </a:p>
        </p:txBody>
      </p:sp>
    </p:spTree>
    <p:extLst>
      <p:ext uri="{BB962C8B-B14F-4D97-AF65-F5344CB8AC3E}">
        <p14:creationId xmlns:p14="http://schemas.microsoft.com/office/powerpoint/2010/main" val="3520602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4A2C5-CE48-444E-5042-2FFDBA7BFF5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B217446-4A14-9108-729B-83FECFF89D27}"/>
              </a:ext>
            </a:extLst>
          </p:cNvPr>
          <p:cNvSpPr>
            <a:spLocks noGrp="1"/>
          </p:cNvSpPr>
          <p:nvPr>
            <p:ph type="title"/>
          </p:nvPr>
        </p:nvSpPr>
        <p:spPr>
          <a:xfrm>
            <a:off x="322188" y="21160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2</a:t>
            </a:r>
            <a:r>
              <a:rPr lang="ja-JP" altLang="en-US" sz="2800" dirty="0">
                <a:latin typeface="BIZ UDPゴシック" panose="020B0400000000000000" pitchFamily="50" charset="-128"/>
                <a:ea typeface="BIZ UDPゴシック" panose="020B0400000000000000" pitchFamily="50" charset="-128"/>
              </a:rPr>
              <a:t>．活動計画</a:t>
            </a:r>
            <a:endParaRPr lang="en-US" altLang="ja-JP" sz="2800"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8F6A033E-6C15-0126-4B89-73C3F06C275F}"/>
              </a:ext>
            </a:extLst>
          </p:cNvPr>
          <p:cNvSpPr txBox="1"/>
          <p:nvPr/>
        </p:nvSpPr>
        <p:spPr>
          <a:xfrm>
            <a:off x="322188" y="632102"/>
            <a:ext cx="4527839" cy="338554"/>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4</a:t>
            </a:r>
            <a:r>
              <a:rPr lang="ja-JP" altLang="en-US" sz="1600" dirty="0">
                <a:latin typeface="BIZ UDPゴシック" panose="020B0400000000000000" pitchFamily="50" charset="-128"/>
                <a:ea typeface="BIZ UDPゴシック" panose="020B0400000000000000" pitchFamily="50" charset="-128"/>
              </a:rPr>
              <a:t>）イベント・地域情報配信事業</a:t>
            </a:r>
            <a:endParaRPr lang="en-US" altLang="ja-JP" sz="16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FD31E1C-9205-C542-DC75-5618476BA7DF}"/>
              </a:ext>
            </a:extLst>
          </p:cNvPr>
          <p:cNvSpPr txBox="1"/>
          <p:nvPr/>
        </p:nvSpPr>
        <p:spPr>
          <a:xfrm>
            <a:off x="322188" y="1028216"/>
            <a:ext cx="5729362" cy="4662815"/>
          </a:xfrm>
          <a:prstGeom prst="rect">
            <a:avLst/>
          </a:prstGeom>
          <a:solidFill>
            <a:schemeClr val="bg1"/>
          </a:solidFill>
        </p:spPr>
        <p:txBody>
          <a:bodyPr wrap="square">
            <a:spAutoFit/>
          </a:bodyPr>
          <a:lstStyle/>
          <a:p>
            <a:r>
              <a:rPr lang="ja-JP" altLang="en-US" sz="1100" dirty="0">
                <a:latin typeface="BIZ UDPゴシック" panose="020B0400000000000000" pitchFamily="50" charset="-128"/>
                <a:ea typeface="BIZ UDPゴシック" panose="020B0400000000000000" pitchFamily="50" charset="-128"/>
              </a:rPr>
              <a:t>１．公式サイトにおいて地域情報を紹介</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主要イベント</a:t>
            </a:r>
            <a:r>
              <a:rPr lang="en-US" altLang="ja-JP" sz="1100" dirty="0">
                <a:latin typeface="BIZ UDPゴシック" panose="020B0400000000000000" pitchFamily="50" charset="-128"/>
                <a:ea typeface="BIZ UDPゴシック" panose="020B0400000000000000" pitchFamily="50" charset="-128"/>
              </a:rPr>
              <a:t>】</a:t>
            </a:r>
          </a:p>
          <a:p>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SKIP</a:t>
            </a:r>
            <a:r>
              <a:rPr lang="ja-JP" altLang="en-US" sz="1100" dirty="0">
                <a:latin typeface="BIZ UDPゴシック" panose="020B0400000000000000" pitchFamily="50" charset="-128"/>
                <a:ea typeface="BIZ UDPゴシック" panose="020B0400000000000000" pitchFamily="50" charset="-128"/>
              </a:rPr>
              <a:t>シティ国際</a:t>
            </a:r>
            <a:r>
              <a:rPr lang="en-US" altLang="ja-JP" sz="1100" dirty="0">
                <a:latin typeface="BIZ UDPゴシック" panose="020B0400000000000000" pitchFamily="50" charset="-128"/>
                <a:ea typeface="BIZ UDPゴシック" panose="020B0400000000000000" pitchFamily="50" charset="-128"/>
              </a:rPr>
              <a:t>D</a:t>
            </a:r>
            <a:r>
              <a:rPr lang="ja-JP" altLang="en-US" sz="1100" dirty="0">
                <a:latin typeface="BIZ UDPゴシック" panose="020B0400000000000000" pitchFamily="50" charset="-128"/>
                <a:ea typeface="BIZ UDPゴシック" panose="020B0400000000000000" pitchFamily="50" charset="-128"/>
              </a:rPr>
              <a:t>シネマ映画祭　・たたら祭り　・川口花火大会　・川口マラソン　など</a:t>
            </a:r>
            <a:endParaRPr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主要施設</a:t>
            </a:r>
            <a:r>
              <a:rPr lang="en-US" altLang="ja-JP" sz="1100" dirty="0">
                <a:latin typeface="BIZ UDPゴシック" panose="020B0400000000000000" pitchFamily="50" charset="-128"/>
                <a:ea typeface="BIZ UDPゴシック" panose="020B0400000000000000" pitchFamily="50" charset="-128"/>
              </a:rPr>
              <a:t>】</a:t>
            </a:r>
          </a:p>
          <a:p>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SKIP</a:t>
            </a:r>
            <a:r>
              <a:rPr lang="ja-JP" altLang="en-US" sz="1100" dirty="0">
                <a:latin typeface="BIZ UDPゴシック" panose="020B0400000000000000" pitchFamily="50" charset="-128"/>
                <a:ea typeface="BIZ UDPゴシック" panose="020B0400000000000000" pitchFamily="50" charset="-128"/>
              </a:rPr>
              <a:t>シティ　　・メディアセブン　・川口グリーンセンター　・川口美術館　・川口リリア</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・川口イイナパーク　・イオン川口、イオン川口前川、アリオ川口、ララテラス川口、</a:t>
            </a:r>
            <a:br>
              <a:rPr lang="en-US" altLang="ja-JP" sz="110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 　 ララガーデン川口、ミエル川口　など</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その他</a:t>
            </a:r>
            <a:r>
              <a:rPr lang="en-US" altLang="ja-JP" sz="1100" dirty="0">
                <a:latin typeface="BIZ UDPゴシック" panose="020B0400000000000000" pitchFamily="50" charset="-128"/>
                <a:ea typeface="BIZ UDPゴシック" panose="020B0400000000000000" pitchFamily="50" charset="-128"/>
              </a:rPr>
              <a:t>】</a:t>
            </a:r>
          </a:p>
          <a:p>
            <a:r>
              <a:rPr lang="ja-JP" altLang="en-US" sz="1100" dirty="0">
                <a:latin typeface="BIZ UDPゴシック" panose="020B0400000000000000" pitchFamily="50" charset="-128"/>
                <a:ea typeface="BIZ UDPゴシック" panose="020B0400000000000000" pitchFamily="50" charset="-128"/>
              </a:rPr>
              <a:t>　・選挙情報、市営施設開所閉鎖等　・その他</a:t>
            </a:r>
            <a:endParaRPr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２．</a:t>
            </a:r>
            <a:r>
              <a:rPr lang="en-US" altLang="ja-JP" sz="1100" dirty="0">
                <a:latin typeface="BIZ UDPゴシック" panose="020B0400000000000000" pitchFamily="50" charset="-128"/>
                <a:ea typeface="BIZ UDPゴシック" panose="020B0400000000000000" pitchFamily="50" charset="-128"/>
              </a:rPr>
              <a:t>YouTube</a:t>
            </a:r>
            <a:r>
              <a:rPr lang="ja-JP" altLang="en-US" sz="1100" dirty="0">
                <a:latin typeface="BIZ UDPゴシック" panose="020B0400000000000000" pitchFamily="50" charset="-128"/>
                <a:ea typeface="BIZ UDPゴシック" panose="020B0400000000000000" pitchFamily="50" charset="-128"/>
              </a:rPr>
              <a:t>において配信</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・地域情報や地域の各種情報を配信</a:t>
            </a:r>
            <a:endParaRPr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３．キャラクターかわっちによる</a:t>
            </a:r>
            <a:r>
              <a:rPr lang="en-US" altLang="ja-JP" sz="1100" dirty="0">
                <a:latin typeface="BIZ UDPゴシック" panose="020B0400000000000000" pitchFamily="50" charset="-128"/>
                <a:ea typeface="BIZ UDPゴシック" panose="020B0400000000000000" pitchFamily="50" charset="-128"/>
              </a:rPr>
              <a:t>PR</a:t>
            </a:r>
            <a:r>
              <a:rPr lang="ja-JP" altLang="en-US" sz="1100" dirty="0">
                <a:latin typeface="BIZ UDPゴシック" panose="020B0400000000000000" pitchFamily="50" charset="-128"/>
                <a:ea typeface="BIZ UDPゴシック" panose="020B0400000000000000" pitchFamily="50" charset="-128"/>
              </a:rPr>
              <a:t>活動</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・かわっち出場予定</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・芝川</a:t>
            </a:r>
            <a:r>
              <a:rPr lang="en-US" altLang="ja-JP" sz="1100" dirty="0">
                <a:latin typeface="BIZ UDPゴシック" panose="020B0400000000000000" pitchFamily="50" charset="-128"/>
                <a:ea typeface="BIZ UDPゴシック" panose="020B0400000000000000" pitchFamily="50" charset="-128"/>
              </a:rPr>
              <a:t>7</a:t>
            </a:r>
            <a:r>
              <a:rPr lang="ja-JP" altLang="en-US" sz="1100" dirty="0">
                <a:latin typeface="BIZ UDPゴシック" panose="020B0400000000000000" pitchFamily="50" charset="-128"/>
                <a:ea typeface="BIZ UDPゴシック" panose="020B0400000000000000" pitchFamily="50" charset="-128"/>
              </a:rPr>
              <a:t>月、</a:t>
            </a:r>
            <a:r>
              <a:rPr lang="en-US" altLang="ja-JP" sz="1100" dirty="0">
                <a:latin typeface="BIZ UDPゴシック" panose="020B0400000000000000" pitchFamily="50" charset="-128"/>
                <a:ea typeface="BIZ UDPゴシック" panose="020B0400000000000000" pitchFamily="50" charset="-128"/>
              </a:rPr>
              <a:t>8</a:t>
            </a:r>
            <a:r>
              <a:rPr lang="ja-JP" altLang="en-US" sz="1100" dirty="0">
                <a:latin typeface="BIZ UDPゴシック" panose="020B0400000000000000" pitchFamily="50" charset="-128"/>
                <a:ea typeface="BIZ UDPゴシック" panose="020B0400000000000000" pitchFamily="50" charset="-128"/>
              </a:rPr>
              <a:t>月、</a:t>
            </a:r>
            <a:r>
              <a:rPr lang="en-US" altLang="ja-JP" sz="1100" dirty="0">
                <a:latin typeface="BIZ UDPゴシック" panose="020B0400000000000000" pitchFamily="50" charset="-128"/>
                <a:ea typeface="BIZ UDPゴシック" panose="020B0400000000000000" pitchFamily="50" charset="-128"/>
              </a:rPr>
              <a:t>9</a:t>
            </a:r>
            <a:r>
              <a:rPr lang="ja-JP" altLang="en-US" sz="1100" dirty="0">
                <a:latin typeface="BIZ UDPゴシック" panose="020B0400000000000000" pitchFamily="50" charset="-128"/>
                <a:ea typeface="BIZ UDPゴシック" panose="020B0400000000000000" pitchFamily="50" charset="-128"/>
              </a:rPr>
              <a:t>月　　　・西川口</a:t>
            </a:r>
            <a:r>
              <a:rPr lang="en-US" altLang="ja-JP" sz="1100" dirty="0">
                <a:latin typeface="BIZ UDPゴシック" panose="020B0400000000000000" pitchFamily="50" charset="-128"/>
                <a:ea typeface="BIZ UDPゴシック" panose="020B0400000000000000" pitchFamily="50" charset="-128"/>
              </a:rPr>
              <a:t>8</a:t>
            </a:r>
            <a:r>
              <a:rPr lang="ja-JP" altLang="en-US" sz="1100" dirty="0">
                <a:latin typeface="BIZ UDPゴシック" panose="020B0400000000000000" pitchFamily="50" charset="-128"/>
                <a:ea typeface="BIZ UDPゴシック" panose="020B0400000000000000" pitchFamily="50" charset="-128"/>
              </a:rPr>
              <a:t>月、</a:t>
            </a:r>
            <a:r>
              <a:rPr lang="en-US" altLang="ja-JP" sz="1100" dirty="0">
                <a:latin typeface="BIZ UDPゴシック" panose="020B0400000000000000" pitchFamily="50" charset="-128"/>
                <a:ea typeface="BIZ UDPゴシック" panose="020B0400000000000000" pitchFamily="50" charset="-128"/>
              </a:rPr>
              <a:t>9</a:t>
            </a:r>
            <a:r>
              <a:rPr lang="ja-JP" altLang="en-US" sz="1100" dirty="0">
                <a:latin typeface="BIZ UDPゴシック" panose="020B0400000000000000" pitchFamily="50" charset="-128"/>
                <a:ea typeface="BIZ UDPゴシック" panose="020B0400000000000000" pitchFamily="50" charset="-128"/>
              </a:rPr>
              <a:t>月　　・ボランティア見本市</a:t>
            </a:r>
            <a:r>
              <a:rPr lang="en-US" altLang="ja-JP" sz="1100" dirty="0">
                <a:latin typeface="BIZ UDPゴシック" panose="020B0400000000000000" pitchFamily="50" charset="-128"/>
                <a:ea typeface="BIZ UDPゴシック" panose="020B0400000000000000" pitchFamily="50" charset="-128"/>
              </a:rPr>
              <a:t>10</a:t>
            </a:r>
            <a:r>
              <a:rPr lang="ja-JP" altLang="en-US" sz="1100" dirty="0">
                <a:latin typeface="BIZ UDPゴシック" panose="020B0400000000000000" pitchFamily="50" charset="-128"/>
                <a:ea typeface="BIZ UDPゴシック" panose="020B0400000000000000" pitchFamily="50" charset="-128"/>
              </a:rPr>
              <a:t>月</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・その他地域活動に参加</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・キャラクターグッズの制作・販売</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ぬいぐるみ、キーホルダー、シール、缶バッチ</a:t>
            </a:r>
            <a:endParaRPr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４．グッズ展開</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・まちかわグッズ</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T</a:t>
            </a:r>
            <a:r>
              <a:rPr lang="ja-JP" altLang="en-US" sz="1100" dirty="0">
                <a:latin typeface="BIZ UDPゴシック" panose="020B0400000000000000" pitchFamily="50" charset="-128"/>
                <a:ea typeface="BIZ UDPゴシック" panose="020B0400000000000000" pitchFamily="50" charset="-128"/>
              </a:rPr>
              <a:t>シャツ、キャップ、キーホルダー、缶バッチ</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・かわっちグッズ</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ぬいぐるみ、キーホルダー、シール、缶バッチ</a:t>
            </a:r>
            <a:endParaRPr lang="en-US" altLang="ja-JP" sz="1100" dirty="0">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25BBB558-02E9-27D6-58AA-4F2F71CA51F3}"/>
              </a:ext>
            </a:extLst>
          </p:cNvPr>
          <p:cNvSpPr txBox="1"/>
          <p:nvPr/>
        </p:nvSpPr>
        <p:spPr>
          <a:xfrm>
            <a:off x="322188" y="5792669"/>
            <a:ext cx="5096835" cy="2631490"/>
          </a:xfrm>
          <a:prstGeom prst="rect">
            <a:avLst/>
          </a:prstGeom>
          <a:solidFill>
            <a:schemeClr val="bg1"/>
          </a:solid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5</a:t>
            </a:r>
            <a:r>
              <a:rPr lang="ja-JP" altLang="en-US" sz="1100" dirty="0">
                <a:latin typeface="BIZ UDPゴシック" panose="020B0400000000000000" pitchFamily="50" charset="-128"/>
                <a:ea typeface="BIZ UDPゴシック" panose="020B0400000000000000" pitchFamily="50" charset="-128"/>
              </a:rPr>
              <a:t>．外部イベント</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・ボランティア見本市（</a:t>
            </a:r>
            <a:r>
              <a:rPr lang="en-US" altLang="ja-JP" sz="1100" dirty="0">
                <a:latin typeface="BIZ UDPゴシック" panose="020B0400000000000000" pitchFamily="50" charset="-128"/>
                <a:ea typeface="BIZ UDPゴシック" panose="020B0400000000000000" pitchFamily="50" charset="-128"/>
              </a:rPr>
              <a:t>10</a:t>
            </a:r>
            <a:r>
              <a:rPr lang="ja-JP" altLang="en-US" sz="1100" dirty="0">
                <a:latin typeface="BIZ UDPゴシック" panose="020B0400000000000000" pitchFamily="50" charset="-128"/>
                <a:ea typeface="BIZ UDPゴシック" panose="020B0400000000000000" pitchFamily="50" charset="-128"/>
              </a:rPr>
              <a:t>月）参加</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クリエイター出店　　グッズ販売　　かわっちの登場</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みんな食堂の実施（味噌汁の配布）　　　活動紹介・</a:t>
            </a:r>
            <a:r>
              <a:rPr lang="en-US" altLang="ja-JP" sz="1100" dirty="0">
                <a:latin typeface="BIZ UDPゴシック" panose="020B0400000000000000" pitchFamily="50" charset="-128"/>
                <a:ea typeface="BIZ UDPゴシック" panose="020B0400000000000000" pitchFamily="50" charset="-128"/>
              </a:rPr>
              <a:t>PR</a:t>
            </a:r>
          </a:p>
          <a:p>
            <a:r>
              <a:rPr lang="ja-JP" altLang="en-US" sz="1100" dirty="0">
                <a:latin typeface="BIZ UDPゴシック" panose="020B0400000000000000" pitchFamily="50" charset="-128"/>
                <a:ea typeface="BIZ UDPゴシック" panose="020B0400000000000000" pitchFamily="50" charset="-128"/>
              </a:rPr>
              <a:t>　　会員・寄付の募集</a:t>
            </a:r>
            <a:endParaRPr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・その他イベント参加（年</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回）</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クリエイター出店　　　グッズ販売　　かわっちの登場</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みんな食堂の実施（味噌汁の配布）　　　活動紹介・</a:t>
            </a:r>
            <a:r>
              <a:rPr lang="en-US" altLang="ja-JP" sz="1100" dirty="0">
                <a:latin typeface="BIZ UDPゴシック" panose="020B0400000000000000" pitchFamily="50" charset="-128"/>
                <a:ea typeface="BIZ UDPゴシック" panose="020B0400000000000000" pitchFamily="50" charset="-128"/>
              </a:rPr>
              <a:t>PR</a:t>
            </a:r>
          </a:p>
          <a:p>
            <a:r>
              <a:rPr lang="ja-JP" altLang="en-US" sz="1100" dirty="0">
                <a:latin typeface="BIZ UDPゴシック" panose="020B0400000000000000" pitchFamily="50" charset="-128"/>
                <a:ea typeface="BIZ UDPゴシック" panose="020B0400000000000000" pitchFamily="50" charset="-128"/>
              </a:rPr>
              <a:t>　　会員・寄付の募集</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６．懇親交流・親睦</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BBQ</a:t>
            </a:r>
            <a:r>
              <a:rPr lang="ja-JP" altLang="en-US" sz="1100" dirty="0">
                <a:latin typeface="BIZ UDPゴシック" panose="020B0400000000000000" pitchFamily="50" charset="-128"/>
                <a:ea typeface="BIZ UDPゴシック" panose="020B0400000000000000" pitchFamily="50" charset="-128"/>
              </a:rPr>
              <a:t>交流会（</a:t>
            </a:r>
            <a:r>
              <a:rPr lang="en-US" altLang="ja-JP" sz="1100" dirty="0">
                <a:latin typeface="BIZ UDPゴシック" panose="020B0400000000000000" pitchFamily="50" charset="-128"/>
                <a:ea typeface="BIZ UDPゴシック" panose="020B0400000000000000" pitchFamily="50" charset="-128"/>
              </a:rPr>
              <a:t>6</a:t>
            </a:r>
            <a:r>
              <a:rPr lang="ja-JP" altLang="en-US" sz="1100" dirty="0">
                <a:latin typeface="BIZ UDPゴシック" panose="020B0400000000000000" pitchFamily="50" charset="-128"/>
                <a:ea typeface="BIZ UDPゴシック" panose="020B0400000000000000" pitchFamily="50" charset="-128"/>
              </a:rPr>
              <a:t>月）　　参加想定</a:t>
            </a:r>
            <a:r>
              <a:rPr lang="en-US" altLang="ja-JP" sz="1100" dirty="0">
                <a:latin typeface="BIZ UDPゴシック" panose="020B0400000000000000" pitchFamily="50" charset="-128"/>
                <a:ea typeface="BIZ UDPゴシック" panose="020B0400000000000000" pitchFamily="50" charset="-128"/>
              </a:rPr>
              <a:t>20</a:t>
            </a:r>
            <a:r>
              <a:rPr lang="ja-JP" altLang="en-US" sz="1100" dirty="0">
                <a:latin typeface="BIZ UDPゴシック" panose="020B0400000000000000" pitchFamily="50" charset="-128"/>
                <a:ea typeface="BIZ UDPゴシック" panose="020B0400000000000000" pitchFamily="50" charset="-128"/>
              </a:rPr>
              <a:t>名</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・忘年会（</a:t>
            </a:r>
            <a:r>
              <a:rPr lang="en-US" altLang="ja-JP" sz="1100" dirty="0">
                <a:latin typeface="BIZ UDPゴシック" panose="020B0400000000000000" pitchFamily="50" charset="-128"/>
                <a:ea typeface="BIZ UDPゴシック" panose="020B0400000000000000" pitchFamily="50" charset="-128"/>
              </a:rPr>
              <a:t>12</a:t>
            </a:r>
            <a:r>
              <a:rPr lang="ja-JP" altLang="en-US" sz="1100" dirty="0">
                <a:latin typeface="BIZ UDPゴシック" panose="020B0400000000000000" pitchFamily="50" charset="-128"/>
                <a:ea typeface="BIZ UDPゴシック" panose="020B0400000000000000" pitchFamily="50" charset="-128"/>
              </a:rPr>
              <a:t>月）　参加想定</a:t>
            </a:r>
            <a:r>
              <a:rPr lang="en-US" altLang="ja-JP" sz="1100" dirty="0">
                <a:latin typeface="BIZ UDPゴシック" panose="020B0400000000000000" pitchFamily="50" charset="-128"/>
                <a:ea typeface="BIZ UDPゴシック" panose="020B0400000000000000" pitchFamily="50" charset="-128"/>
              </a:rPr>
              <a:t>50</a:t>
            </a:r>
            <a:r>
              <a:rPr lang="ja-JP" altLang="en-US" sz="1100" dirty="0">
                <a:latin typeface="BIZ UDPゴシック" panose="020B0400000000000000" pitchFamily="50" charset="-128"/>
                <a:ea typeface="BIZ UDPゴシック" panose="020B0400000000000000" pitchFamily="50" charset="-128"/>
              </a:rPr>
              <a:t>名</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・花見交流会（</a:t>
            </a:r>
            <a:r>
              <a:rPr lang="en-US" altLang="ja-JP" sz="1100" dirty="0">
                <a:latin typeface="BIZ UDPゴシック" panose="020B0400000000000000" pitchFamily="50" charset="-128"/>
                <a:ea typeface="BIZ UDPゴシック" panose="020B0400000000000000" pitchFamily="50" charset="-128"/>
              </a:rPr>
              <a:t>3</a:t>
            </a:r>
            <a:r>
              <a:rPr lang="ja-JP" altLang="en-US" sz="1100" dirty="0">
                <a:latin typeface="BIZ UDPゴシック" panose="020B0400000000000000" pitchFamily="50" charset="-128"/>
                <a:ea typeface="BIZ UDPゴシック" panose="020B0400000000000000" pitchFamily="50" charset="-128"/>
              </a:rPr>
              <a:t>月）　　参加想定</a:t>
            </a:r>
            <a:r>
              <a:rPr lang="en-US" altLang="ja-JP" sz="1100" dirty="0">
                <a:latin typeface="BIZ UDPゴシック" panose="020B0400000000000000" pitchFamily="50" charset="-128"/>
                <a:ea typeface="BIZ UDPゴシック" panose="020B0400000000000000" pitchFamily="50" charset="-128"/>
              </a:rPr>
              <a:t>10</a:t>
            </a:r>
            <a:r>
              <a:rPr lang="ja-JP" altLang="en-US" sz="1100" dirty="0">
                <a:latin typeface="BIZ UDPゴシック" panose="020B0400000000000000" pitchFamily="50" charset="-128"/>
                <a:ea typeface="BIZ UDPゴシック" panose="020B0400000000000000" pitchFamily="50" charset="-128"/>
              </a:rPr>
              <a:t>名</a:t>
            </a:r>
            <a:endParaRPr lang="en-US" altLang="ja-JP" sz="1100" dirty="0">
              <a:latin typeface="BIZ UDPゴシック" panose="020B0400000000000000" pitchFamily="50" charset="-128"/>
              <a:ea typeface="BIZ UDPゴシック" panose="020B0400000000000000" pitchFamily="50" charset="-128"/>
            </a:endParaRPr>
          </a:p>
        </p:txBody>
      </p:sp>
      <p:sp>
        <p:nvSpPr>
          <p:cNvPr id="6" name="タイトル 1">
            <a:extLst>
              <a:ext uri="{FF2B5EF4-FFF2-40B4-BE49-F238E27FC236}">
                <a16:creationId xmlns:a16="http://schemas.microsoft.com/office/drawing/2014/main" id="{5890C758-E7D9-C7F2-30B7-324F0E8F90CC}"/>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P.07</a:t>
            </a:r>
            <a:endParaRPr lang="ja-JP" altLang="en-US" sz="2800" dirty="0">
              <a:solidFill>
                <a:schemeClr val="bg1"/>
              </a:solidFill>
            </a:endParaRPr>
          </a:p>
        </p:txBody>
      </p:sp>
    </p:spTree>
    <p:extLst>
      <p:ext uri="{BB962C8B-B14F-4D97-AF65-F5344CB8AC3E}">
        <p14:creationId xmlns:p14="http://schemas.microsoft.com/office/powerpoint/2010/main" val="1730700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E4E18-AC44-AA7B-497E-1B795124030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B68DD28-3E4D-33AE-4CA1-DFBAB75FBACC}"/>
              </a:ext>
            </a:extLst>
          </p:cNvPr>
          <p:cNvSpPr>
            <a:spLocks noGrp="1"/>
          </p:cNvSpPr>
          <p:nvPr>
            <p:ph type="title"/>
          </p:nvPr>
        </p:nvSpPr>
        <p:spPr>
          <a:xfrm>
            <a:off x="322188" y="65559"/>
            <a:ext cx="4760785" cy="420493"/>
          </a:xfrm>
        </p:spPr>
        <p:txBody>
          <a:bodyPr>
            <a:normAutofit fontScale="90000"/>
          </a:bodyPr>
          <a:lstStyle/>
          <a:p>
            <a:r>
              <a:rPr lang="en-US" altLang="ja-JP" sz="2800" dirty="0">
                <a:latin typeface="BIZ UDPゴシック" panose="020B0400000000000000" pitchFamily="50" charset="-128"/>
                <a:ea typeface="BIZ UDPゴシック" panose="020B0400000000000000" pitchFamily="50" charset="-128"/>
              </a:rPr>
              <a:t>2</a:t>
            </a:r>
            <a:r>
              <a:rPr lang="ja-JP" altLang="en-US" sz="2800" dirty="0">
                <a:latin typeface="BIZ UDPゴシック" panose="020B0400000000000000" pitchFamily="50" charset="-128"/>
                <a:ea typeface="BIZ UDPゴシック" panose="020B0400000000000000" pitchFamily="50" charset="-128"/>
              </a:rPr>
              <a:t>．活動計画</a:t>
            </a:r>
            <a:endParaRPr lang="en-US" altLang="ja-JP" sz="28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710258C2-94E8-D4C3-AA18-A351F28B2904}"/>
              </a:ext>
            </a:extLst>
          </p:cNvPr>
          <p:cNvSpPr txBox="1"/>
          <p:nvPr/>
        </p:nvSpPr>
        <p:spPr>
          <a:xfrm>
            <a:off x="287864" y="3365598"/>
            <a:ext cx="6084790" cy="4262705"/>
          </a:xfrm>
          <a:prstGeom prst="rect">
            <a:avLst/>
          </a:prstGeom>
          <a:solidFill>
            <a:schemeClr val="bg1"/>
          </a:solidFill>
        </p:spPr>
        <p:txBody>
          <a:bodyPr wrap="square">
            <a:spAutoFit/>
          </a:bodyPr>
          <a:lstStyle/>
          <a:p>
            <a:r>
              <a:rPr lang="en-US" altLang="ja-JP" sz="1050" b="1" dirty="0">
                <a:latin typeface="BIZ UDPゴシック" panose="020B0400000000000000" pitchFamily="50" charset="-128"/>
                <a:ea typeface="BIZ UDPゴシック" panose="020B0400000000000000" pitchFamily="50" charset="-128"/>
              </a:rPr>
              <a:t>3. </a:t>
            </a:r>
            <a:r>
              <a:rPr lang="ja-JP" altLang="en-US" sz="1050" b="1" dirty="0">
                <a:latin typeface="BIZ UDPゴシック" panose="020B0400000000000000" pitchFamily="50" charset="-128"/>
                <a:ea typeface="BIZ UDPゴシック" panose="020B0400000000000000" pitchFamily="50" charset="-128"/>
              </a:rPr>
              <a:t>各活動企画の詳細 </a:t>
            </a:r>
            <a:endParaRPr lang="en-US" altLang="ja-JP" sz="1050" b="1" dirty="0">
              <a:latin typeface="BIZ UDPゴシック" panose="020B0400000000000000" pitchFamily="50" charset="-128"/>
              <a:ea typeface="BIZ UDPゴシック" panose="020B0400000000000000" pitchFamily="50" charset="-128"/>
            </a:endParaRPr>
          </a:p>
          <a:p>
            <a:r>
              <a:rPr lang="ja-JP" altLang="en-US" sz="1050" b="1" dirty="0">
                <a:latin typeface="BIZ UDPゴシック" panose="020B0400000000000000" pitchFamily="50" charset="-128"/>
                <a:ea typeface="BIZ UDPゴシック" panose="020B0400000000000000" pitchFamily="50" charset="-128"/>
              </a:rPr>
              <a:t>① 月例交流会（基盤作り・居場所）</a:t>
            </a:r>
            <a:r>
              <a:rPr lang="ja-JP" altLang="en-US" sz="1050" dirty="0">
                <a:latin typeface="BIZ UDPゴシック" panose="020B0400000000000000" pitchFamily="50" charset="-128"/>
                <a:ea typeface="BIZ UDPゴシック" panose="020B0400000000000000" pitchFamily="50" charset="-128"/>
              </a:rPr>
              <a:t> </a:t>
            </a:r>
            <a:endParaRPr lang="en-US" altLang="ja-JP" sz="1050" dirty="0">
              <a:latin typeface="BIZ UDPゴシック" panose="020B0400000000000000" pitchFamily="50" charset="-128"/>
              <a:ea typeface="BIZ UDPゴシック" panose="020B0400000000000000" pitchFamily="50" charset="-128"/>
            </a:endParaRPr>
          </a:p>
          <a:p>
            <a:r>
              <a:rPr lang="ja-JP" altLang="en-US" sz="1050" b="1" dirty="0">
                <a:latin typeface="BIZ UDPゴシック" panose="020B0400000000000000" pitchFamily="50" charset="-128"/>
                <a:ea typeface="BIZ UDPゴシック" panose="020B0400000000000000" pitchFamily="50" charset="-128"/>
              </a:rPr>
              <a:t>　概要</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メンバー同士の顔合わせや現状報告、活動の方向性を話し合う定例の場。</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内容</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自己紹介、近況報告、アイデア検討</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生まれたアイデアを形にする等</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、お茶会。 </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対象</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学生部メンバー、入部希望者。</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スケジュール</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毎月</a:t>
            </a:r>
            <a:r>
              <a:rPr lang="en-US" altLang="ja-JP" sz="1050" dirty="0">
                <a:latin typeface="BIZ UDPゴシック" panose="020B0400000000000000" pitchFamily="50" charset="-128"/>
                <a:ea typeface="BIZ UDPゴシック" panose="020B0400000000000000" pitchFamily="50" charset="-128"/>
              </a:rPr>
              <a:t>1</a:t>
            </a:r>
            <a:r>
              <a:rPr lang="ja-JP" altLang="en-US" sz="1050" dirty="0">
                <a:latin typeface="BIZ UDPゴシック" panose="020B0400000000000000" pitchFamily="50" charset="-128"/>
                <a:ea typeface="BIZ UDPゴシック" panose="020B0400000000000000" pitchFamily="50" charset="-128"/>
              </a:rPr>
              <a:t>回（初回は</a:t>
            </a:r>
            <a:r>
              <a:rPr lang="en-US" altLang="ja-JP" sz="1050" dirty="0">
                <a:latin typeface="BIZ UDPゴシック" panose="020B0400000000000000" pitchFamily="50" charset="-128"/>
                <a:ea typeface="BIZ UDPゴシック" panose="020B0400000000000000" pitchFamily="50" charset="-128"/>
              </a:rPr>
              <a:t>4</a:t>
            </a:r>
            <a:r>
              <a:rPr lang="ja-JP" altLang="en-US" sz="1050" dirty="0">
                <a:latin typeface="BIZ UDPゴシック" panose="020B0400000000000000" pitchFamily="50" charset="-128"/>
                <a:ea typeface="BIZ UDPゴシック" panose="020B0400000000000000" pitchFamily="50" charset="-128"/>
              </a:rPr>
              <a:t>月に対面開催。以降は対面とオンラインを交互に検討）。 </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予算</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お菓子・飲み物代（</a:t>
            </a:r>
            <a:r>
              <a:rPr lang="en-US" altLang="ja-JP" sz="1050" dirty="0">
                <a:latin typeface="BIZ UDPゴシック" panose="020B0400000000000000" pitchFamily="50" charset="-128"/>
                <a:ea typeface="BIZ UDPゴシック" panose="020B0400000000000000" pitchFamily="50" charset="-128"/>
              </a:rPr>
              <a:t>1</a:t>
            </a:r>
            <a:r>
              <a:rPr lang="ja-JP" altLang="en-US" sz="1050" dirty="0">
                <a:latin typeface="BIZ UDPゴシック" panose="020B0400000000000000" pitchFamily="50" charset="-128"/>
                <a:ea typeface="BIZ UDPゴシック" panose="020B0400000000000000" pitchFamily="50" charset="-128"/>
              </a:rPr>
              <a:t>回</a:t>
            </a:r>
            <a:r>
              <a:rPr lang="en-US" altLang="ja-JP" sz="1050" dirty="0">
                <a:latin typeface="BIZ UDPゴシック" panose="020B0400000000000000" pitchFamily="50" charset="-128"/>
                <a:ea typeface="BIZ UDPゴシック" panose="020B0400000000000000" pitchFamily="50" charset="-128"/>
              </a:rPr>
              <a:t>1,800</a:t>
            </a:r>
            <a:r>
              <a:rPr lang="ja-JP" altLang="en-US" sz="1050" dirty="0">
                <a:latin typeface="BIZ UDPゴシック" panose="020B0400000000000000" pitchFamily="50" charset="-128"/>
                <a:ea typeface="BIZ UDPゴシック" panose="020B0400000000000000" pitchFamily="50" charset="-128"/>
              </a:rPr>
              <a:t>円）。</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備考</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飲み物に関して、来客用</a:t>
            </a:r>
            <a:r>
              <a:rPr lang="en-US" altLang="ja-JP" sz="1000" dirty="0">
                <a:latin typeface="BIZ UDPゴシック" panose="020B0400000000000000" pitchFamily="50" charset="-128"/>
                <a:ea typeface="BIZ UDPゴシック" panose="020B0400000000000000" pitchFamily="50" charset="-128"/>
              </a:rPr>
              <a:t>280ml</a:t>
            </a:r>
            <a:r>
              <a:rPr lang="ja-JP" altLang="en-US" sz="1000" dirty="0">
                <a:latin typeface="BIZ UDPゴシック" panose="020B0400000000000000" pitchFamily="50" charset="-128"/>
                <a:ea typeface="BIZ UDPゴシック" panose="020B0400000000000000" pitchFamily="50" charset="-128"/>
              </a:rPr>
              <a:t>のペットボトルを配るか、</a:t>
            </a:r>
            <a:r>
              <a:rPr lang="en-US" altLang="ja-JP" sz="1000" dirty="0">
                <a:latin typeface="BIZ UDPゴシック" panose="020B0400000000000000" pitchFamily="50" charset="-128"/>
                <a:ea typeface="BIZ UDPゴシック" panose="020B0400000000000000" pitchFamily="50" charset="-128"/>
              </a:rPr>
              <a:t>2L</a:t>
            </a:r>
            <a:r>
              <a:rPr lang="ja-JP" altLang="en-US" sz="1000" dirty="0">
                <a:latin typeface="BIZ UDPゴシック" panose="020B0400000000000000" pitchFamily="50" charset="-128"/>
                <a:ea typeface="BIZ UDPゴシック" panose="020B0400000000000000" pitchFamily="50" charset="-128"/>
              </a:rPr>
              <a:t>のペットボトルと紙コップで対応するか迷っている。また、季節のイベント</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ハロウィンやクリスマス等</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に合わせて小さなレクリエーションを挟みたい と考えている。</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学生同士で気軽に集まれる場</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を目指す。 </a:t>
            </a:r>
            <a:br>
              <a:rPr lang="en-US" altLang="ja-JP" sz="1050" dirty="0">
                <a:latin typeface="BIZ UDPゴシック" panose="020B0400000000000000" pitchFamily="50" charset="-128"/>
                <a:ea typeface="BIZ UDPゴシック" panose="020B0400000000000000" pitchFamily="50" charset="-128"/>
              </a:rPr>
            </a:br>
            <a:r>
              <a:rPr lang="ja-JP" altLang="en-US" sz="1050" b="1" dirty="0">
                <a:latin typeface="BIZ UDPゴシック" panose="020B0400000000000000" pitchFamily="50" charset="-128"/>
                <a:ea typeface="BIZ UDPゴシック" panose="020B0400000000000000" pitchFamily="50" charset="-128"/>
              </a:rPr>
              <a:t>② 西川口クリーン作戦後のプチ食事会</a:t>
            </a:r>
            <a:r>
              <a:rPr lang="ja-JP" altLang="en-US" sz="1050" dirty="0">
                <a:latin typeface="BIZ UDPゴシック" panose="020B0400000000000000" pitchFamily="50" charset="-128"/>
                <a:ea typeface="BIZ UDPゴシック" panose="020B0400000000000000" pitchFamily="50" charset="-128"/>
              </a:rPr>
              <a:t> </a:t>
            </a:r>
            <a:endParaRPr lang="en-US" altLang="ja-JP" sz="1050" dirty="0">
              <a:latin typeface="BIZ UDPゴシック" panose="020B0400000000000000" pitchFamily="50" charset="-128"/>
              <a:ea typeface="BIZ UDPゴシック" panose="020B0400000000000000" pitchFamily="50" charset="-128"/>
            </a:endParaRPr>
          </a:p>
          <a:p>
            <a:r>
              <a:rPr lang="ja-JP" altLang="en-US" sz="1050" b="1" dirty="0">
                <a:latin typeface="BIZ UDPゴシック" panose="020B0400000000000000" pitchFamily="50" charset="-128"/>
                <a:ea typeface="BIZ UDPゴシック" panose="020B0400000000000000" pitchFamily="50" charset="-128"/>
              </a:rPr>
              <a:t>　概要</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西川口クリーン作戦への参加後、交流を深めるためのランチ会を実施。　</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内容</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西川口クリーン作戦への参加 ＋ 終了後の近隣飲食店での食事</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対象</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学生部メンバー、西川口クリーン作戦に参加学生。</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スケジュール</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西川口クリーン作戦実施日に合わせる。</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予算</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食事代（</a:t>
            </a:r>
            <a:r>
              <a:rPr lang="en-US" altLang="ja-JP" sz="1050" dirty="0">
                <a:latin typeface="BIZ UDPゴシック" panose="020B0400000000000000" pitchFamily="50" charset="-128"/>
                <a:ea typeface="BIZ UDPゴシック" panose="020B0400000000000000" pitchFamily="50" charset="-128"/>
              </a:rPr>
              <a:t>3,000</a:t>
            </a:r>
            <a:r>
              <a:rPr lang="ja-JP" altLang="en-US" sz="1050" dirty="0">
                <a:latin typeface="BIZ UDPゴシック" panose="020B0400000000000000" pitchFamily="50" charset="-128"/>
                <a:ea typeface="BIZ UDPゴシック" panose="020B0400000000000000" pitchFamily="50" charset="-128"/>
              </a:rPr>
              <a:t>円</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回 想定）。 </a:t>
            </a:r>
            <a:br>
              <a:rPr lang="en-US" altLang="ja-JP" sz="1050" dirty="0">
                <a:latin typeface="BIZ UDPゴシック" panose="020B0400000000000000" pitchFamily="50" charset="-128"/>
                <a:ea typeface="BIZ UDPゴシック" panose="020B0400000000000000" pitchFamily="50" charset="-128"/>
              </a:rPr>
            </a:br>
            <a:r>
              <a:rPr lang="ja-JP" altLang="en-US" sz="1050" b="1" dirty="0">
                <a:latin typeface="BIZ UDPゴシック" panose="020B0400000000000000" pitchFamily="50" charset="-128"/>
                <a:ea typeface="BIZ UDPゴシック" panose="020B0400000000000000" pitchFamily="50" charset="-128"/>
              </a:rPr>
              <a:t>③ 川口発見ツアー（まち歩き・調査）</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概要</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川口のミドコロを再発見するためのツアー</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まち歩き</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内容</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ミドコロアンケートの結果やメンバーのアイデアをもとに順路を計画し、名所・歴史スポットを巡るツアーを開催。ハザードマップを見ながらの「お散歩コース作成」など、参加者全員で作り上げていくワークショ ップ型のテーマも検討中。 </a:t>
            </a:r>
            <a:br>
              <a:rPr lang="en-US" altLang="ja-JP" sz="100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対象</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学生部メンバー、一般の学生、まち歩きに興味がある方。</a:t>
            </a:r>
            <a:endParaRPr lang="en-US" altLang="ja-JP" sz="1050" dirty="0">
              <a:latin typeface="BIZ UDPゴシック" panose="020B0400000000000000" pitchFamily="50" charset="-128"/>
              <a:ea typeface="BIZ UDPゴシック" panose="020B0400000000000000" pitchFamily="50" charset="-128"/>
            </a:endParaRPr>
          </a:p>
          <a:p>
            <a:r>
              <a:rPr lang="ja-JP" altLang="en-US" sz="1050" b="1" dirty="0">
                <a:latin typeface="BIZ UDPゴシック" panose="020B0400000000000000" pitchFamily="50" charset="-128"/>
                <a:ea typeface="BIZ UDPゴシック" panose="020B0400000000000000" pitchFamily="50" charset="-128"/>
              </a:rPr>
              <a:t>　スケジュール</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10</a:t>
            </a:r>
            <a:r>
              <a:rPr lang="ja-JP" altLang="en-US" sz="1050" dirty="0">
                <a:latin typeface="BIZ UDPゴシック" panose="020B0400000000000000" pitchFamily="50" charset="-128"/>
                <a:ea typeface="BIZ UDPゴシック" panose="020B0400000000000000" pitchFamily="50" charset="-128"/>
              </a:rPr>
              <a:t>月</a:t>
            </a:r>
            <a:r>
              <a:rPr lang="en-US" altLang="ja-JP" sz="1050" dirty="0">
                <a:latin typeface="BIZ UDPゴシック" panose="020B0400000000000000" pitchFamily="50" charset="-128"/>
                <a:ea typeface="BIZ UDPゴシック" panose="020B0400000000000000" pitchFamily="50" charset="-128"/>
              </a:rPr>
              <a:t>〜3</a:t>
            </a:r>
            <a:r>
              <a:rPr lang="ja-JP" altLang="en-US" sz="1050" dirty="0">
                <a:latin typeface="BIZ UDPゴシック" panose="020B0400000000000000" pitchFamily="50" charset="-128"/>
                <a:ea typeface="BIZ UDPゴシック" panose="020B0400000000000000" pitchFamily="50" charset="-128"/>
              </a:rPr>
              <a:t>月</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梅雨や猛暑の季節は避ける</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予算</a:t>
            </a:r>
            <a:r>
              <a:rPr lang="en-US" altLang="ja-JP" sz="1050" b="1"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お弁当代、資料作成費。 </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備考</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人数制限（</a:t>
            </a:r>
            <a:r>
              <a:rPr lang="en-US" altLang="ja-JP" sz="1000" dirty="0">
                <a:latin typeface="BIZ UDPゴシック" panose="020B0400000000000000" pitchFamily="50" charset="-128"/>
                <a:ea typeface="BIZ UDPゴシック" panose="020B0400000000000000" pitchFamily="50" charset="-128"/>
              </a:rPr>
              <a:t>10〜15</a:t>
            </a:r>
            <a:r>
              <a:rPr lang="ja-JP" altLang="en-US" sz="1000" dirty="0">
                <a:latin typeface="BIZ UDPゴシック" panose="020B0400000000000000" pitchFamily="50" charset="-128"/>
                <a:ea typeface="BIZ UDPゴシック" panose="020B0400000000000000" pitchFamily="50" charset="-128"/>
              </a:rPr>
              <a:t>名程度）を設ける予定。</a:t>
            </a:r>
            <a:endParaRPr lang="ja-JP" altLang="en-US" sz="105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00733C43-701E-F925-5024-2248D7D453A9}"/>
              </a:ext>
            </a:extLst>
          </p:cNvPr>
          <p:cNvSpPr txBox="1"/>
          <p:nvPr/>
        </p:nvSpPr>
        <p:spPr>
          <a:xfrm>
            <a:off x="322188" y="7412245"/>
            <a:ext cx="6041542" cy="2516073"/>
          </a:xfrm>
          <a:prstGeom prst="rect">
            <a:avLst/>
          </a:prstGeom>
          <a:solidFill>
            <a:schemeClr val="bg1"/>
          </a:solidFill>
        </p:spPr>
        <p:txBody>
          <a:bodyPr wrap="square">
            <a:spAutoFit/>
          </a:bodyPr>
          <a:lstStyle/>
          <a:p>
            <a:r>
              <a:rPr lang="ja-JP" altLang="en-US" sz="1050" b="1" dirty="0">
                <a:latin typeface="BIZ UDPゴシック" panose="020B0400000000000000" pitchFamily="50" charset="-128"/>
                <a:ea typeface="BIZ UDPゴシック" panose="020B0400000000000000" pitchFamily="50" charset="-128"/>
              </a:rPr>
              <a:t>④クイズ大会</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アイスブレイク・レクリエーション</a:t>
            </a:r>
            <a:r>
              <a:rPr lang="en-US" altLang="ja-JP" sz="1050" dirty="0">
                <a:latin typeface="BIZ UDPゴシック" panose="020B0400000000000000" pitchFamily="50" charset="-128"/>
                <a:ea typeface="BIZ UDPゴシック" panose="020B0400000000000000" pitchFamily="50" charset="-128"/>
              </a:rPr>
              <a:t>) </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概要</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川口にまつわるクイズか、みんなの生活に役立つクイズ、レクリエーションの雑学クイズなど</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内容</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クイズ大会として対面で行うか、不定期でチャットに流すことで交流を図る。</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対象</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クイズに興味がある学生 </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スケジュール</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未定。 </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備考</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川口に関係ないクイズでも可。</a:t>
            </a:r>
            <a:br>
              <a:rPr lang="en-US" altLang="ja-JP" sz="1000" dirty="0">
                <a:latin typeface="BIZ UDPゴシック" panose="020B0400000000000000" pitchFamily="50" charset="-128"/>
                <a:ea typeface="BIZ UDPゴシック" panose="020B0400000000000000" pitchFamily="50" charset="-128"/>
              </a:rPr>
            </a:br>
            <a:r>
              <a:rPr lang="en-US" altLang="ja-JP" sz="1050" b="1" dirty="0">
                <a:latin typeface="BIZ UDPゴシック" panose="020B0400000000000000" pitchFamily="50" charset="-128"/>
                <a:ea typeface="BIZ UDPゴシック" panose="020B0400000000000000" pitchFamily="50" charset="-128"/>
              </a:rPr>
              <a:t>4. </a:t>
            </a:r>
            <a:r>
              <a:rPr lang="ja-JP" altLang="en-US" sz="1050" b="1" dirty="0">
                <a:latin typeface="BIZ UDPゴシック" panose="020B0400000000000000" pitchFamily="50" charset="-128"/>
                <a:ea typeface="BIZ UDPゴシック" panose="020B0400000000000000" pitchFamily="50" charset="-128"/>
              </a:rPr>
              <a:t>あさひハッピースクールについて</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概要</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小学生が「ミニ先生」になる主体性育成プログラム。</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内容</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小学生が自分の好きなこと、やってみたいことなどをもとに自ら授業計画を作成し授業する。　　　</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　　　　　子どもたちの主体性や創造性、社会性を育てることが目的。 </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対象</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近隣の小学生。</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スケジュール</a:t>
            </a:r>
            <a:r>
              <a:rPr lang="en-US" altLang="ja-JP" sz="1050" b="1"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月に一回程度。</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備考</a:t>
            </a:r>
            <a:r>
              <a:rPr lang="en-US" altLang="ja-JP" sz="105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学生部の基盤ができていない状態でさらに小学生を集めるのは、人数確保も定着も大変である と考えているため、学生部として動かすかどうか、いつ始動させるか等は検討中。学生部の基盤が安定す れば小学生たちの監督役として学生メンバーが参画できる。</a:t>
            </a:r>
            <a:endParaRPr lang="ja-JP" altLang="en-US" sz="1050"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F9195F30-6E5C-CB8E-A9EC-251DD6A09C75}"/>
              </a:ext>
            </a:extLst>
          </p:cNvPr>
          <p:cNvSpPr txBox="1"/>
          <p:nvPr/>
        </p:nvSpPr>
        <p:spPr>
          <a:xfrm>
            <a:off x="322188" y="486052"/>
            <a:ext cx="4527839" cy="338554"/>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5</a:t>
            </a:r>
            <a:r>
              <a:rPr lang="ja-JP" altLang="en-US" sz="1600" dirty="0">
                <a:latin typeface="BIZ UDPゴシック" panose="020B0400000000000000" pitchFamily="50" charset="-128"/>
                <a:ea typeface="BIZ UDPゴシック" panose="020B0400000000000000" pitchFamily="50" charset="-128"/>
              </a:rPr>
              <a:t>）学生部</a:t>
            </a:r>
            <a:endParaRPr lang="en-US" altLang="ja-JP" sz="1600" dirty="0">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DA9A2CF2-DBA5-62E8-F3A2-37D29E1069B8}"/>
              </a:ext>
            </a:extLst>
          </p:cNvPr>
          <p:cNvSpPr txBox="1"/>
          <p:nvPr/>
        </p:nvSpPr>
        <p:spPr>
          <a:xfrm>
            <a:off x="322188" y="760495"/>
            <a:ext cx="6041542" cy="2677656"/>
          </a:xfrm>
          <a:prstGeom prst="rect">
            <a:avLst/>
          </a:prstGeom>
          <a:solidFill>
            <a:schemeClr val="bg1"/>
          </a:solidFill>
        </p:spPr>
        <p:txBody>
          <a:bodyPr wrap="square">
            <a:spAutoFit/>
          </a:bodyPr>
          <a:lstStyle/>
          <a:p>
            <a:r>
              <a:rPr lang="en-US" altLang="ja-JP" sz="1050" b="1" dirty="0">
                <a:latin typeface="BIZ UDPゴシック" panose="020B0400000000000000" pitchFamily="50" charset="-128"/>
                <a:ea typeface="BIZ UDPゴシック" panose="020B0400000000000000" pitchFamily="50" charset="-128"/>
              </a:rPr>
              <a:t>1. </a:t>
            </a:r>
            <a:r>
              <a:rPr lang="ja-JP" altLang="en-US" sz="1050" b="1" dirty="0">
                <a:latin typeface="BIZ UDPゴシック" panose="020B0400000000000000" pitchFamily="50" charset="-128"/>
                <a:ea typeface="BIZ UDPゴシック" panose="020B0400000000000000" pitchFamily="50" charset="-128"/>
              </a:rPr>
              <a:t>学生部としての目標・行動指針 </a:t>
            </a:r>
          </a:p>
          <a:p>
            <a:r>
              <a:rPr lang="ja-JP" altLang="en-US" sz="1050" dirty="0">
                <a:latin typeface="BIZ UDPゴシック" panose="020B0400000000000000" pitchFamily="50" charset="-128"/>
                <a:ea typeface="BIZ UDPゴシック" panose="020B0400000000000000" pitchFamily="50" charset="-128"/>
              </a:rPr>
              <a:t>学生部では、以下の指針を大切にしながら、学生が主体となって川口のまちを盛り上げ、自分たち自身</a:t>
            </a:r>
          </a:p>
          <a:p>
            <a:r>
              <a:rPr lang="ja-JP" altLang="en-US" sz="1050" dirty="0">
                <a:latin typeface="BIZ UDPゴシック" panose="020B0400000000000000" pitchFamily="50" charset="-128"/>
                <a:ea typeface="BIZ UDPゴシック" panose="020B0400000000000000" pitchFamily="50" charset="-128"/>
              </a:rPr>
              <a:t>の成長にも繋がるプラットフォームを目指します。 </a:t>
            </a:r>
            <a:endParaRPr lang="en-US" altLang="ja-JP" sz="1050" b="1" dirty="0">
              <a:latin typeface="BIZ UDPゴシック" panose="020B0400000000000000" pitchFamily="50" charset="-128"/>
              <a:ea typeface="BIZ UDPゴシック" panose="020B0400000000000000" pitchFamily="50" charset="-128"/>
            </a:endParaRPr>
          </a:p>
          <a:p>
            <a:r>
              <a:rPr lang="en-US" altLang="ja-JP" sz="1050" b="1" dirty="0">
                <a:latin typeface="BIZ UDPゴシック" panose="020B0400000000000000" pitchFamily="50" charset="-128"/>
                <a:ea typeface="BIZ UDPゴシック" panose="020B0400000000000000" pitchFamily="50" charset="-128"/>
              </a:rPr>
              <a:t>【</a:t>
            </a:r>
            <a:r>
              <a:rPr lang="ja-JP" altLang="en-US" sz="1050" b="1" dirty="0">
                <a:latin typeface="BIZ UDPゴシック" panose="020B0400000000000000" pitchFamily="50" charset="-128"/>
                <a:ea typeface="BIZ UDPゴシック" panose="020B0400000000000000" pitchFamily="50" charset="-128"/>
              </a:rPr>
              <a:t>目標</a:t>
            </a:r>
            <a:r>
              <a:rPr lang="en-US" altLang="ja-JP" sz="1050" b="1" dirty="0">
                <a:latin typeface="BIZ UDPゴシック" panose="020B0400000000000000" pitchFamily="50" charset="-128"/>
                <a:ea typeface="BIZ UDPゴシック" panose="020B0400000000000000" pitchFamily="50" charset="-128"/>
              </a:rPr>
              <a:t>】 </a:t>
            </a:r>
          </a:p>
          <a:p>
            <a:r>
              <a:rPr lang="ja-JP" altLang="en-US" sz="1050" dirty="0">
                <a:latin typeface="BIZ UDPゴシック" panose="020B0400000000000000" pitchFamily="50" charset="-128"/>
                <a:ea typeface="BIZ UDPゴシック" panose="020B0400000000000000" pitchFamily="50" charset="-128"/>
              </a:rPr>
              <a:t>チームの土台作り</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まずは学生が集まり、互いに信頼できるチームとしての形を作る。 </a:t>
            </a:r>
          </a:p>
          <a:p>
            <a:r>
              <a:rPr lang="ja-JP" altLang="en-US" sz="1050" dirty="0">
                <a:latin typeface="BIZ UDPゴシック" panose="020B0400000000000000" pitchFamily="50" charset="-128"/>
                <a:ea typeface="BIZ UDPゴシック" panose="020B0400000000000000" pitchFamily="50" charset="-128"/>
              </a:rPr>
              <a:t>川口をより元気に</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学生ならではの視点と行動力で、川口をより良く、面白い街にする。 </a:t>
            </a:r>
          </a:p>
          <a:p>
            <a:r>
              <a:rPr lang="ja-JP" altLang="en-US" sz="1050" dirty="0">
                <a:latin typeface="BIZ UDPゴシック" panose="020B0400000000000000" pitchFamily="50" charset="-128"/>
                <a:ea typeface="BIZ UDPゴシック" panose="020B0400000000000000" pitchFamily="50" charset="-128"/>
              </a:rPr>
              <a:t>かけがえのない「居場所」</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メンバーにとって「まちづくり川口」が、学校や職場以外の安心できる居場所になるようにしていく。 </a:t>
            </a:r>
            <a:endParaRPr lang="en-US" altLang="ja-JP" sz="1050" b="1" dirty="0">
              <a:latin typeface="BIZ UDPゴシック" panose="020B0400000000000000" pitchFamily="50" charset="-128"/>
              <a:ea typeface="BIZ UDPゴシック" panose="020B0400000000000000" pitchFamily="50" charset="-128"/>
            </a:endParaRPr>
          </a:p>
          <a:p>
            <a:r>
              <a:rPr lang="en-US" altLang="ja-JP" sz="1050" b="1" dirty="0">
                <a:latin typeface="BIZ UDPゴシック" panose="020B0400000000000000" pitchFamily="50" charset="-128"/>
                <a:ea typeface="BIZ UDPゴシック" panose="020B0400000000000000" pitchFamily="50" charset="-128"/>
              </a:rPr>
              <a:t>【</a:t>
            </a:r>
            <a:r>
              <a:rPr lang="ja-JP" altLang="en-US" sz="1050" b="1" dirty="0">
                <a:latin typeface="BIZ UDPゴシック" panose="020B0400000000000000" pitchFamily="50" charset="-128"/>
                <a:ea typeface="BIZ UDPゴシック" panose="020B0400000000000000" pitchFamily="50" charset="-128"/>
              </a:rPr>
              <a:t>行動指針</a:t>
            </a:r>
            <a:r>
              <a:rPr lang="en-US" altLang="ja-JP" sz="1050" b="1" dirty="0">
                <a:latin typeface="BIZ UDPゴシック" panose="020B0400000000000000" pitchFamily="50" charset="-128"/>
                <a:ea typeface="BIZ UDPゴシック" panose="020B0400000000000000" pitchFamily="50" charset="-128"/>
              </a:rPr>
              <a:t>】 </a:t>
            </a:r>
          </a:p>
          <a:p>
            <a:r>
              <a:rPr lang="ja-JP" altLang="en-US" sz="1050" dirty="0">
                <a:latin typeface="BIZ UDPゴシック" panose="020B0400000000000000" pitchFamily="50" charset="-128"/>
                <a:ea typeface="BIZ UDPゴシック" panose="020B0400000000000000" pitchFamily="50" charset="-128"/>
              </a:rPr>
              <a:t>「やってみたい」の一声を大切に</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どんな小さなアイデアも否定せず、形にする方法を一緒に考える。</a:t>
            </a:r>
            <a:br>
              <a:rPr lang="en-US" altLang="ja-JP" sz="1050" dirty="0">
                <a:latin typeface="BIZ UDPゴシック" panose="020B0400000000000000" pitchFamily="50" charset="-128"/>
                <a:ea typeface="BIZ UDPゴシック" panose="020B0400000000000000" pitchFamily="50" charset="-128"/>
              </a:rPr>
            </a:br>
            <a:r>
              <a:rPr lang="ja-JP" altLang="en-US" sz="1050" dirty="0">
                <a:latin typeface="BIZ UDPゴシック" panose="020B0400000000000000" pitchFamily="50" charset="-128"/>
                <a:ea typeface="BIZ UDPゴシック" panose="020B0400000000000000" pitchFamily="50" charset="-128"/>
              </a:rPr>
              <a:t> 気軽さ・スモールステップ</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最初から完璧を目指さず、まずは「やってみる」ことから始める。 </a:t>
            </a:r>
          </a:p>
          <a:p>
            <a:r>
              <a:rPr lang="ja-JP" altLang="en-US" sz="1050" dirty="0">
                <a:latin typeface="BIZ UDPゴシック" panose="020B0400000000000000" pitchFamily="50" charset="-128"/>
                <a:ea typeface="BIZ UDPゴシック" panose="020B0400000000000000" pitchFamily="50" charset="-128"/>
              </a:rPr>
              <a:t>将来への還元</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活動を通じて、コミュニケーション能力や企画運営力など、社会で役立つスキルを養う。 </a:t>
            </a:r>
            <a:endParaRPr lang="en-US" altLang="ja-JP" sz="1050" dirty="0">
              <a:latin typeface="BIZ UDPゴシック" panose="020B0400000000000000" pitchFamily="50" charset="-128"/>
              <a:ea typeface="BIZ UDPゴシック" panose="020B0400000000000000" pitchFamily="50" charset="-128"/>
            </a:endParaRPr>
          </a:p>
          <a:p>
            <a:r>
              <a:rPr lang="en-US" altLang="ja-JP" sz="1050" b="1" dirty="0">
                <a:latin typeface="BIZ UDPゴシック" panose="020B0400000000000000" pitchFamily="50" charset="-128"/>
                <a:ea typeface="BIZ UDPゴシック" panose="020B0400000000000000" pitchFamily="50" charset="-128"/>
              </a:rPr>
              <a:t>2. </a:t>
            </a:r>
            <a:r>
              <a:rPr lang="ja-JP" altLang="en-US" sz="1050" b="1" dirty="0">
                <a:latin typeface="BIZ UDPゴシック" panose="020B0400000000000000" pitchFamily="50" charset="-128"/>
                <a:ea typeface="BIZ UDPゴシック" panose="020B0400000000000000" pitchFamily="50" charset="-128"/>
              </a:rPr>
              <a:t>テーマ・方向性 　</a:t>
            </a:r>
            <a:r>
              <a:rPr lang="en-US" altLang="ja-JP" sz="1050" dirty="0">
                <a:latin typeface="BIZ UDPゴシック" panose="020B0400000000000000" pitchFamily="50" charset="-128"/>
                <a:ea typeface="BIZ UDPゴシック" panose="020B0400000000000000" pitchFamily="50" charset="-128"/>
              </a:rPr>
              <a:t>2026 </a:t>
            </a:r>
            <a:r>
              <a:rPr lang="ja-JP" altLang="en-US" sz="1050" dirty="0">
                <a:latin typeface="BIZ UDPゴシック" panose="020B0400000000000000" pitchFamily="50" charset="-128"/>
                <a:ea typeface="BIZ UDPゴシック" panose="020B0400000000000000" pitchFamily="50" charset="-128"/>
              </a:rPr>
              <a:t>年度は「基盤づくり」をメインに進めていきます。 </a:t>
            </a:r>
          </a:p>
          <a:p>
            <a:r>
              <a:rPr lang="en-US" altLang="ja-JP" sz="1050" dirty="0">
                <a:latin typeface="BIZ UDPゴシック" panose="020B0400000000000000" pitchFamily="50" charset="-128"/>
                <a:ea typeface="BIZ UDPゴシック" panose="020B0400000000000000" pitchFamily="50" charset="-128"/>
              </a:rPr>
              <a:t>• 4</a:t>
            </a:r>
            <a:r>
              <a:rPr lang="ja-JP" altLang="en-US" sz="1050" dirty="0">
                <a:latin typeface="BIZ UDPゴシック" panose="020B0400000000000000" pitchFamily="50" charset="-128"/>
                <a:ea typeface="BIZ UDPゴシック" panose="020B0400000000000000" pitchFamily="50" charset="-128"/>
              </a:rPr>
              <a:t>月</a:t>
            </a:r>
            <a:r>
              <a:rPr lang="en-US" altLang="ja-JP" sz="1050" dirty="0">
                <a:latin typeface="BIZ UDPゴシック" panose="020B0400000000000000" pitchFamily="50" charset="-128"/>
                <a:ea typeface="BIZ UDPゴシック" panose="020B0400000000000000" pitchFamily="50" charset="-128"/>
              </a:rPr>
              <a:t>〜6</a:t>
            </a:r>
            <a:r>
              <a:rPr lang="ja-JP" altLang="en-US" sz="1050" dirty="0">
                <a:latin typeface="BIZ UDPゴシック" panose="020B0400000000000000" pitchFamily="50" charset="-128"/>
                <a:ea typeface="BIZ UDPゴシック" panose="020B0400000000000000" pitchFamily="50" charset="-128"/>
              </a:rPr>
              <a:t>月：仲間集めと親睦（まずは集まる・知る） </a:t>
            </a:r>
          </a:p>
          <a:p>
            <a:r>
              <a:rPr lang="en-US" altLang="ja-JP" sz="1050" dirty="0">
                <a:latin typeface="BIZ UDPゴシック" panose="020B0400000000000000" pitchFamily="50" charset="-128"/>
                <a:ea typeface="BIZ UDPゴシック" panose="020B0400000000000000" pitchFamily="50" charset="-128"/>
              </a:rPr>
              <a:t>• 7</a:t>
            </a:r>
            <a:r>
              <a:rPr lang="ja-JP" altLang="en-US" sz="1050" dirty="0">
                <a:latin typeface="BIZ UDPゴシック" panose="020B0400000000000000" pitchFamily="50" charset="-128"/>
                <a:ea typeface="BIZ UDPゴシック" panose="020B0400000000000000" pitchFamily="50" charset="-128"/>
              </a:rPr>
              <a:t>月</a:t>
            </a:r>
            <a:r>
              <a:rPr lang="en-US" altLang="ja-JP" sz="1050" dirty="0">
                <a:latin typeface="BIZ UDPゴシック" panose="020B0400000000000000" pitchFamily="50" charset="-128"/>
                <a:ea typeface="BIZ UDPゴシック" panose="020B0400000000000000" pitchFamily="50" charset="-128"/>
              </a:rPr>
              <a:t>〜10</a:t>
            </a:r>
            <a:r>
              <a:rPr lang="ja-JP" altLang="en-US" sz="1050" dirty="0">
                <a:latin typeface="BIZ UDPゴシック" panose="020B0400000000000000" pitchFamily="50" charset="-128"/>
                <a:ea typeface="BIZ UDPゴシック" panose="020B0400000000000000" pitchFamily="50" charset="-128"/>
              </a:rPr>
              <a:t>月：小規模な実践（ツアーやクイズ大会の実施） </a:t>
            </a:r>
          </a:p>
          <a:p>
            <a:r>
              <a:rPr lang="en-US" altLang="ja-JP" sz="1050" dirty="0">
                <a:latin typeface="BIZ UDPゴシック" panose="020B0400000000000000" pitchFamily="50" charset="-128"/>
                <a:ea typeface="BIZ UDPゴシック" panose="020B0400000000000000" pitchFamily="50" charset="-128"/>
              </a:rPr>
              <a:t>• 11</a:t>
            </a:r>
            <a:r>
              <a:rPr lang="ja-JP" altLang="en-US" sz="1050" dirty="0">
                <a:latin typeface="BIZ UDPゴシック" panose="020B0400000000000000" pitchFamily="50" charset="-128"/>
                <a:ea typeface="BIZ UDPゴシック" panose="020B0400000000000000" pitchFamily="50" charset="-128"/>
              </a:rPr>
              <a:t>月</a:t>
            </a:r>
            <a:r>
              <a:rPr lang="en-US" altLang="ja-JP" sz="1050" dirty="0">
                <a:latin typeface="BIZ UDPゴシック" panose="020B0400000000000000" pitchFamily="50" charset="-128"/>
                <a:ea typeface="BIZ UDPゴシック" panose="020B0400000000000000" pitchFamily="50" charset="-128"/>
              </a:rPr>
              <a:t>〜3</a:t>
            </a:r>
            <a:r>
              <a:rPr lang="ja-JP" altLang="en-US" sz="1050" dirty="0">
                <a:latin typeface="BIZ UDPゴシック" panose="020B0400000000000000" pitchFamily="50" charset="-128"/>
                <a:ea typeface="BIZ UDPゴシック" panose="020B0400000000000000" pitchFamily="50" charset="-128"/>
              </a:rPr>
              <a:t>月：できれば地域連携への挑戦も（セミナー協力や小学生向け企画）</a:t>
            </a:r>
          </a:p>
        </p:txBody>
      </p:sp>
      <p:sp>
        <p:nvSpPr>
          <p:cNvPr id="7" name="タイトル 1">
            <a:extLst>
              <a:ext uri="{FF2B5EF4-FFF2-40B4-BE49-F238E27FC236}">
                <a16:creationId xmlns:a16="http://schemas.microsoft.com/office/drawing/2014/main" id="{6423347F-6473-D05B-C89F-C4FA2C29FAA4}"/>
              </a:ext>
            </a:extLst>
          </p:cNvPr>
          <p:cNvSpPr txBox="1">
            <a:spLocks/>
          </p:cNvSpPr>
          <p:nvPr/>
        </p:nvSpPr>
        <p:spPr>
          <a:xfrm>
            <a:off x="6091106" y="9380711"/>
            <a:ext cx="766894" cy="398290"/>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800" dirty="0">
                <a:solidFill>
                  <a:schemeClr val="bg1"/>
                </a:solidFill>
              </a:rPr>
              <a:t>P.08</a:t>
            </a:r>
            <a:endParaRPr lang="ja-JP" altLang="en-US" sz="2800" dirty="0">
              <a:solidFill>
                <a:schemeClr val="bg1"/>
              </a:solidFill>
            </a:endParaRPr>
          </a:p>
        </p:txBody>
      </p:sp>
    </p:spTree>
    <p:extLst>
      <p:ext uri="{BB962C8B-B14F-4D97-AF65-F5344CB8AC3E}">
        <p14:creationId xmlns:p14="http://schemas.microsoft.com/office/powerpoint/2010/main" val="2768084091"/>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TM02892315[[fn=ウィスプ]]</Template>
  <TotalTime>19330</TotalTime>
  <Words>5531</Words>
  <Application>Microsoft Office PowerPoint</Application>
  <PresentationFormat>A4 210 x 297 mm</PresentationFormat>
  <Paragraphs>346</Paragraphs>
  <Slides>15</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15</vt:i4>
      </vt:variant>
    </vt:vector>
  </HeadingPairs>
  <TitlesOfParts>
    <vt:vector size="25" baseType="lpstr">
      <vt:lpstr>BIZ UDPゴシック</vt:lpstr>
      <vt:lpstr>游ゴシック</vt:lpstr>
      <vt:lpstr>Arial</vt:lpstr>
      <vt:lpstr>Calibri</vt:lpstr>
      <vt:lpstr>Calibri Light</vt:lpstr>
      <vt:lpstr>Trebuchet MS</vt:lpstr>
      <vt:lpstr>Wingdings 2</vt:lpstr>
      <vt:lpstr>Wingdings 3</vt:lpstr>
      <vt:lpstr>HDOfficeLightV0</vt:lpstr>
      <vt:lpstr>ファセット</vt:lpstr>
      <vt:lpstr>NPO法人まちづくり川口 2026年度事業計画書 2026年度予算計画書</vt:lpstr>
      <vt:lpstr>目次</vt:lpstr>
      <vt:lpstr>１．年度事業方針</vt:lpstr>
      <vt:lpstr>2．活動計画</vt:lpstr>
      <vt:lpstr>2．活動計画</vt:lpstr>
      <vt:lpstr>2．活動計画</vt:lpstr>
      <vt:lpstr>2．活動計画</vt:lpstr>
      <vt:lpstr>2．活動計画</vt:lpstr>
      <vt:lpstr>2．活動計画</vt:lpstr>
      <vt:lpstr>2．活動計画</vt:lpstr>
      <vt:lpstr>2．活動計画</vt:lpstr>
      <vt:lpstr>3．運営事務局（管理）活動計画</vt:lpstr>
      <vt:lpstr>3．運営事務局（管理）活動計画</vt:lpstr>
      <vt:lpstr>4．予算計画</vt:lpstr>
      <vt:lpstr>5．まとめ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taka hase</dc:creator>
  <cp:lastModifiedBy>taka hase</cp:lastModifiedBy>
  <cp:revision>7</cp:revision>
  <cp:lastPrinted>2026-04-10T13:02:49Z</cp:lastPrinted>
  <dcterms:created xsi:type="dcterms:W3CDTF">2026-03-30T03:11:57Z</dcterms:created>
  <dcterms:modified xsi:type="dcterms:W3CDTF">2026-04-29T01:22:45Z</dcterms:modified>
</cp:coreProperties>
</file>