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69" r:id="rId2"/>
    <p:sldId id="257" r:id="rId3"/>
    <p:sldId id="258" r:id="rId4"/>
    <p:sldId id="259" r:id="rId5"/>
    <p:sldId id="279" r:id="rId6"/>
    <p:sldId id="290" r:id="rId7"/>
    <p:sldId id="260" r:id="rId8"/>
    <p:sldId id="261" r:id="rId9"/>
    <p:sldId id="262" r:id="rId10"/>
    <p:sldId id="263" r:id="rId11"/>
    <p:sldId id="264" r:id="rId12"/>
    <p:sldId id="265" r:id="rId13"/>
    <p:sldId id="282" r:id="rId14"/>
    <p:sldId id="266" r:id="rId15"/>
    <p:sldId id="267" r:id="rId16"/>
    <p:sldId id="268" r:id="rId17"/>
    <p:sldId id="283" r:id="rId18"/>
    <p:sldId id="270" r:id="rId19"/>
    <p:sldId id="273" r:id="rId20"/>
    <p:sldId id="272" r:id="rId21"/>
    <p:sldId id="287" r:id="rId22"/>
    <p:sldId id="276" r:id="rId23"/>
    <p:sldId id="281" r:id="rId24"/>
    <p:sldId id="284" r:id="rId25"/>
    <p:sldId id="285" r:id="rId26"/>
    <p:sldId id="280" r:id="rId27"/>
    <p:sldId id="277" r:id="rId28"/>
    <p:sldId id="271" r:id="rId29"/>
    <p:sldId id="288" r:id="rId30"/>
    <p:sldId id="286" r:id="rId3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8932" autoAdjust="0"/>
    <p:restoredTop sz="67629" autoAdjust="0"/>
  </p:normalViewPr>
  <p:slideViewPr>
    <p:cSldViewPr snapToGrid="0">
      <p:cViewPr varScale="1">
        <p:scale>
          <a:sx n="58" d="100"/>
          <a:sy n="58" d="100"/>
        </p:scale>
        <p:origin x="84" y="1152"/>
      </p:cViewPr>
      <p:guideLst/>
    </p:cSldViewPr>
  </p:slideViewPr>
  <p:outlineViewPr>
    <p:cViewPr>
      <p:scale>
        <a:sx n="33" d="100"/>
        <a:sy n="33" d="100"/>
      </p:scale>
      <p:origin x="0" y="-1123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5" d="100"/>
          <a:sy n="75" d="100"/>
        </p:scale>
        <p:origin x="220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D5B44-317E-4917-A69A-55C64699A7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kumimoji="1" lang="ja-JP" altLang="en-US"/>
        </a:p>
      </dgm:t>
    </dgm:pt>
    <dgm:pt modelId="{20A3F933-FAF2-4036-A6D4-BE2AC4BB3846}">
      <dgm:prSet phldrT="[テキスト]"/>
      <dgm:spPr/>
      <dgm:t>
        <a:bodyPr/>
        <a:lstStyle/>
        <a:p>
          <a:r>
            <a:rPr kumimoji="1" lang="ja-JP" altLang="en-US" dirty="0"/>
            <a:t>ケアマネジャー</a:t>
          </a:r>
        </a:p>
      </dgm:t>
    </dgm:pt>
    <dgm:pt modelId="{72D38C99-554F-4AF6-A61F-6E8B0415A8D2}" type="parTrans" cxnId="{82836A2E-39F2-423B-B711-51A46CAF6220}">
      <dgm:prSet/>
      <dgm:spPr/>
      <dgm:t>
        <a:bodyPr/>
        <a:lstStyle/>
        <a:p>
          <a:endParaRPr kumimoji="1" lang="ja-JP" altLang="en-US"/>
        </a:p>
      </dgm:t>
    </dgm:pt>
    <dgm:pt modelId="{A973581B-A91E-4D4D-A4F4-6066D69052EE}" type="sibTrans" cxnId="{82836A2E-39F2-423B-B711-51A46CAF6220}">
      <dgm:prSet/>
      <dgm:spPr/>
      <dgm:t>
        <a:bodyPr/>
        <a:lstStyle/>
        <a:p>
          <a:endParaRPr kumimoji="1" lang="ja-JP" altLang="en-US"/>
        </a:p>
      </dgm:t>
    </dgm:pt>
    <dgm:pt modelId="{7428D5E2-8C9D-4CD9-A574-7FBB6A9D8CAD}">
      <dgm:prSet phldrT="[テキスト]"/>
      <dgm:spPr/>
      <dgm:t>
        <a:bodyPr/>
        <a:lstStyle/>
        <a:p>
          <a:r>
            <a:rPr kumimoji="1" lang="ja-JP" altLang="en-US" dirty="0"/>
            <a:t>訪問看護</a:t>
          </a:r>
        </a:p>
      </dgm:t>
    </dgm:pt>
    <dgm:pt modelId="{7EA59756-084A-4854-8B92-F8422534F63D}" type="parTrans" cxnId="{8B8E9D74-5267-4F14-8001-6C2127AC649C}">
      <dgm:prSet/>
      <dgm:spPr/>
      <dgm:t>
        <a:bodyPr/>
        <a:lstStyle/>
        <a:p>
          <a:endParaRPr kumimoji="1" lang="ja-JP" altLang="en-US"/>
        </a:p>
      </dgm:t>
    </dgm:pt>
    <dgm:pt modelId="{11572685-DE61-4D44-B3F8-7861DC1F175C}" type="sibTrans" cxnId="{8B8E9D74-5267-4F14-8001-6C2127AC649C}">
      <dgm:prSet/>
      <dgm:spPr/>
      <dgm:t>
        <a:bodyPr/>
        <a:lstStyle/>
        <a:p>
          <a:endParaRPr kumimoji="1" lang="ja-JP" altLang="en-US"/>
        </a:p>
      </dgm:t>
    </dgm:pt>
    <dgm:pt modelId="{A9AF9ABA-53F1-4448-B8AA-0C533D04712C}">
      <dgm:prSet phldrT="[テキスト]"/>
      <dgm:spPr/>
      <dgm:t>
        <a:bodyPr/>
        <a:lstStyle/>
        <a:p>
          <a:r>
            <a:rPr kumimoji="1" lang="ja-JP" altLang="en-US" dirty="0"/>
            <a:t>訪問介護</a:t>
          </a:r>
        </a:p>
      </dgm:t>
    </dgm:pt>
    <dgm:pt modelId="{CD46BE5A-E32C-44F5-860D-97FC451175C3}" type="parTrans" cxnId="{EFD8FDC7-ABAD-4344-841E-E73F33A030EF}">
      <dgm:prSet/>
      <dgm:spPr/>
      <dgm:t>
        <a:bodyPr/>
        <a:lstStyle/>
        <a:p>
          <a:endParaRPr kumimoji="1" lang="ja-JP" altLang="en-US"/>
        </a:p>
      </dgm:t>
    </dgm:pt>
    <dgm:pt modelId="{690E073C-9786-4406-9600-7E1AA220DA21}" type="sibTrans" cxnId="{EFD8FDC7-ABAD-4344-841E-E73F33A030EF}">
      <dgm:prSet/>
      <dgm:spPr/>
      <dgm:t>
        <a:bodyPr/>
        <a:lstStyle/>
        <a:p>
          <a:endParaRPr kumimoji="1" lang="ja-JP" altLang="en-US"/>
        </a:p>
      </dgm:t>
    </dgm:pt>
    <dgm:pt modelId="{334836CC-65AF-4E65-8772-C98BEF904551}">
      <dgm:prSet phldrT="[テキスト]"/>
      <dgm:spPr/>
      <dgm:t>
        <a:bodyPr/>
        <a:lstStyle/>
        <a:p>
          <a:r>
            <a:rPr kumimoji="1" lang="ja-JP" altLang="en-US" dirty="0"/>
            <a:t>訪問入浴</a:t>
          </a:r>
        </a:p>
      </dgm:t>
    </dgm:pt>
    <dgm:pt modelId="{CA97D9B6-B685-4CFE-B599-85032D7C3574}" type="parTrans" cxnId="{7C2E838C-E306-4D3A-85DB-0B366BBE721A}">
      <dgm:prSet/>
      <dgm:spPr/>
      <dgm:t>
        <a:bodyPr/>
        <a:lstStyle/>
        <a:p>
          <a:endParaRPr kumimoji="1" lang="ja-JP" altLang="en-US"/>
        </a:p>
      </dgm:t>
    </dgm:pt>
    <dgm:pt modelId="{C6CE70CD-956E-4097-AA00-8E21C36C7C8D}" type="sibTrans" cxnId="{7C2E838C-E306-4D3A-85DB-0B366BBE721A}">
      <dgm:prSet/>
      <dgm:spPr/>
      <dgm:t>
        <a:bodyPr/>
        <a:lstStyle/>
        <a:p>
          <a:endParaRPr kumimoji="1" lang="ja-JP" altLang="en-US"/>
        </a:p>
      </dgm:t>
    </dgm:pt>
    <dgm:pt modelId="{E852EC5F-C9C3-417B-BA2A-5F6621A897EA}">
      <dgm:prSet phldrT="[テキスト]"/>
      <dgm:spPr/>
      <dgm:t>
        <a:bodyPr/>
        <a:lstStyle/>
        <a:p>
          <a:r>
            <a:rPr kumimoji="1" lang="ja-JP" altLang="en-US" dirty="0"/>
            <a:t>デイサービス</a:t>
          </a:r>
        </a:p>
      </dgm:t>
    </dgm:pt>
    <dgm:pt modelId="{E289E34C-0B47-46CB-A849-7ACFB15138ED}" type="parTrans" cxnId="{AAAF11F4-B38E-4D12-9A5F-9BF7C98D9F4C}">
      <dgm:prSet/>
      <dgm:spPr/>
      <dgm:t>
        <a:bodyPr/>
        <a:lstStyle/>
        <a:p>
          <a:endParaRPr kumimoji="1" lang="ja-JP" altLang="en-US"/>
        </a:p>
      </dgm:t>
    </dgm:pt>
    <dgm:pt modelId="{292DDCC2-2281-4CF9-8737-9B345F4EE2F1}" type="sibTrans" cxnId="{AAAF11F4-B38E-4D12-9A5F-9BF7C98D9F4C}">
      <dgm:prSet/>
      <dgm:spPr/>
      <dgm:t>
        <a:bodyPr/>
        <a:lstStyle/>
        <a:p>
          <a:endParaRPr kumimoji="1" lang="ja-JP" altLang="en-US"/>
        </a:p>
      </dgm:t>
    </dgm:pt>
    <dgm:pt modelId="{907D4019-327C-45F1-8FF8-228EC90B50A2}" type="pres">
      <dgm:prSet presAssocID="{AEAD5B44-317E-4917-A69A-55C64699A72C}" presName="cycle" presStyleCnt="0">
        <dgm:presLayoutVars>
          <dgm:dir/>
          <dgm:resizeHandles val="exact"/>
        </dgm:presLayoutVars>
      </dgm:prSet>
      <dgm:spPr/>
    </dgm:pt>
    <dgm:pt modelId="{7F47D3B6-AA1A-4D98-81E7-EDBCFDCE4D0B}" type="pres">
      <dgm:prSet presAssocID="{20A3F933-FAF2-4036-A6D4-BE2AC4BB3846}" presName="node" presStyleLbl="node1" presStyleIdx="0" presStyleCnt="5" custScaleX="169535">
        <dgm:presLayoutVars>
          <dgm:bulletEnabled val="1"/>
        </dgm:presLayoutVars>
      </dgm:prSet>
      <dgm:spPr/>
    </dgm:pt>
    <dgm:pt modelId="{635D0C74-95D3-4310-99EA-801497260C82}" type="pres">
      <dgm:prSet presAssocID="{20A3F933-FAF2-4036-A6D4-BE2AC4BB3846}" presName="spNode" presStyleCnt="0"/>
      <dgm:spPr/>
    </dgm:pt>
    <dgm:pt modelId="{845C84F6-6376-4226-9263-0AE6D183AFF9}" type="pres">
      <dgm:prSet presAssocID="{A973581B-A91E-4D4D-A4F4-6066D69052EE}" presName="sibTrans" presStyleLbl="sibTrans1D1" presStyleIdx="0" presStyleCnt="5"/>
      <dgm:spPr/>
    </dgm:pt>
    <dgm:pt modelId="{41695379-B285-41FD-B066-7E4F82584880}" type="pres">
      <dgm:prSet presAssocID="{7428D5E2-8C9D-4CD9-A574-7FBB6A9D8CAD}" presName="node" presStyleLbl="node1" presStyleIdx="1" presStyleCnt="5" custScaleX="167770" custRadScaleRad="100256" custRadScaleInc="37935">
        <dgm:presLayoutVars>
          <dgm:bulletEnabled val="1"/>
        </dgm:presLayoutVars>
      </dgm:prSet>
      <dgm:spPr/>
    </dgm:pt>
    <dgm:pt modelId="{A38F6FC6-A66D-4DB4-8D63-D24EA2F8EF1A}" type="pres">
      <dgm:prSet presAssocID="{7428D5E2-8C9D-4CD9-A574-7FBB6A9D8CAD}" presName="spNode" presStyleCnt="0"/>
      <dgm:spPr/>
    </dgm:pt>
    <dgm:pt modelId="{EB50244A-5068-43FC-978F-82C0ABA8B904}" type="pres">
      <dgm:prSet presAssocID="{11572685-DE61-4D44-B3F8-7861DC1F175C}" presName="sibTrans" presStyleLbl="sibTrans1D1" presStyleIdx="1" presStyleCnt="5"/>
      <dgm:spPr/>
    </dgm:pt>
    <dgm:pt modelId="{31969FCC-3324-4613-9FC7-AD7179A5FC05}" type="pres">
      <dgm:prSet presAssocID="{A9AF9ABA-53F1-4448-B8AA-0C533D04712C}" presName="node" presStyleLbl="node1" presStyleIdx="2" presStyleCnt="5" custRadScaleRad="104435" custRadScaleInc="-30758">
        <dgm:presLayoutVars>
          <dgm:bulletEnabled val="1"/>
        </dgm:presLayoutVars>
      </dgm:prSet>
      <dgm:spPr/>
    </dgm:pt>
    <dgm:pt modelId="{0759C5E6-458D-4403-8914-7697939B4F11}" type="pres">
      <dgm:prSet presAssocID="{A9AF9ABA-53F1-4448-B8AA-0C533D04712C}" presName="spNode" presStyleCnt="0"/>
      <dgm:spPr/>
    </dgm:pt>
    <dgm:pt modelId="{2DA0E214-186C-449C-8A69-B7A9C5E7AB69}" type="pres">
      <dgm:prSet presAssocID="{690E073C-9786-4406-9600-7E1AA220DA21}" presName="sibTrans" presStyleLbl="sibTrans1D1" presStyleIdx="2" presStyleCnt="5"/>
      <dgm:spPr/>
    </dgm:pt>
    <dgm:pt modelId="{91A224D0-7A2C-4B0B-BAAA-631AE6A7BE51}" type="pres">
      <dgm:prSet presAssocID="{334836CC-65AF-4E65-8772-C98BEF904551}" presName="node" presStyleLbl="node1" presStyleIdx="3" presStyleCnt="5">
        <dgm:presLayoutVars>
          <dgm:bulletEnabled val="1"/>
        </dgm:presLayoutVars>
      </dgm:prSet>
      <dgm:spPr/>
    </dgm:pt>
    <dgm:pt modelId="{8AE28677-A3FE-404E-A1B5-4CDCF8161A8E}" type="pres">
      <dgm:prSet presAssocID="{334836CC-65AF-4E65-8772-C98BEF904551}" presName="spNode" presStyleCnt="0"/>
      <dgm:spPr/>
    </dgm:pt>
    <dgm:pt modelId="{B846785E-9CD2-45BF-A5CA-BAB3F372AAF1}" type="pres">
      <dgm:prSet presAssocID="{C6CE70CD-956E-4097-AA00-8E21C36C7C8D}" presName="sibTrans" presStyleLbl="sibTrans1D1" presStyleIdx="3" presStyleCnt="5"/>
      <dgm:spPr/>
    </dgm:pt>
    <dgm:pt modelId="{8821D5B7-22BE-492C-8658-D07782534EE8}" type="pres">
      <dgm:prSet presAssocID="{E852EC5F-C9C3-417B-BA2A-5F6621A897EA}" presName="node" presStyleLbl="node1" presStyleIdx="4" presStyleCnt="5" custScaleX="155148" custRadScaleRad="92706" custRadScaleInc="-36471">
        <dgm:presLayoutVars>
          <dgm:bulletEnabled val="1"/>
        </dgm:presLayoutVars>
      </dgm:prSet>
      <dgm:spPr/>
    </dgm:pt>
    <dgm:pt modelId="{72C49D09-E19B-4B03-B8FE-F884A6167CD5}" type="pres">
      <dgm:prSet presAssocID="{E852EC5F-C9C3-417B-BA2A-5F6621A897EA}" presName="spNode" presStyleCnt="0"/>
      <dgm:spPr/>
    </dgm:pt>
    <dgm:pt modelId="{68CD427C-E931-4CA4-A22E-360A57B57F7D}" type="pres">
      <dgm:prSet presAssocID="{292DDCC2-2281-4CF9-8737-9B345F4EE2F1}" presName="sibTrans" presStyleLbl="sibTrans1D1" presStyleIdx="4" presStyleCnt="5"/>
      <dgm:spPr/>
    </dgm:pt>
  </dgm:ptLst>
  <dgm:cxnLst>
    <dgm:cxn modelId="{6FD758F7-A79A-4303-BF3B-EEEFE3E2218A}" type="presOf" srcId="{20A3F933-FAF2-4036-A6D4-BE2AC4BB3846}" destId="{7F47D3B6-AA1A-4D98-81E7-EDBCFDCE4D0B}" srcOrd="0" destOrd="0" presId="urn:microsoft.com/office/officeart/2005/8/layout/cycle5"/>
    <dgm:cxn modelId="{82836A2E-39F2-423B-B711-51A46CAF6220}" srcId="{AEAD5B44-317E-4917-A69A-55C64699A72C}" destId="{20A3F933-FAF2-4036-A6D4-BE2AC4BB3846}" srcOrd="0" destOrd="0" parTransId="{72D38C99-554F-4AF6-A61F-6E8B0415A8D2}" sibTransId="{A973581B-A91E-4D4D-A4F4-6066D69052EE}"/>
    <dgm:cxn modelId="{BC4345B6-CD2E-4923-9042-E8F924335F82}" type="presOf" srcId="{292DDCC2-2281-4CF9-8737-9B345F4EE2F1}" destId="{68CD427C-E931-4CA4-A22E-360A57B57F7D}" srcOrd="0" destOrd="0" presId="urn:microsoft.com/office/officeart/2005/8/layout/cycle5"/>
    <dgm:cxn modelId="{6F3C4AFA-281D-4B0C-8B10-22C529E81E68}" type="presOf" srcId="{C6CE70CD-956E-4097-AA00-8E21C36C7C8D}" destId="{B846785E-9CD2-45BF-A5CA-BAB3F372AAF1}" srcOrd="0" destOrd="0" presId="urn:microsoft.com/office/officeart/2005/8/layout/cycle5"/>
    <dgm:cxn modelId="{6AC4F6B8-FD9C-4C11-AA46-C7EC39D17826}" type="presOf" srcId="{690E073C-9786-4406-9600-7E1AA220DA21}" destId="{2DA0E214-186C-449C-8A69-B7A9C5E7AB69}" srcOrd="0" destOrd="0" presId="urn:microsoft.com/office/officeart/2005/8/layout/cycle5"/>
    <dgm:cxn modelId="{7C2E838C-E306-4D3A-85DB-0B366BBE721A}" srcId="{AEAD5B44-317E-4917-A69A-55C64699A72C}" destId="{334836CC-65AF-4E65-8772-C98BEF904551}" srcOrd="3" destOrd="0" parTransId="{CA97D9B6-B685-4CFE-B599-85032D7C3574}" sibTransId="{C6CE70CD-956E-4097-AA00-8E21C36C7C8D}"/>
    <dgm:cxn modelId="{99A647CC-34E3-433B-A2C6-EA748321FA9F}" type="presOf" srcId="{11572685-DE61-4D44-B3F8-7861DC1F175C}" destId="{EB50244A-5068-43FC-978F-82C0ABA8B904}" srcOrd="0" destOrd="0" presId="urn:microsoft.com/office/officeart/2005/8/layout/cycle5"/>
    <dgm:cxn modelId="{95921CD2-B294-486D-9399-301E7E4261E7}" type="presOf" srcId="{7428D5E2-8C9D-4CD9-A574-7FBB6A9D8CAD}" destId="{41695379-B285-41FD-B066-7E4F82584880}" srcOrd="0" destOrd="0" presId="urn:microsoft.com/office/officeart/2005/8/layout/cycle5"/>
    <dgm:cxn modelId="{CF8FEA98-769A-4906-9BB9-D0BFDD771188}" type="presOf" srcId="{AEAD5B44-317E-4917-A69A-55C64699A72C}" destId="{907D4019-327C-45F1-8FF8-228EC90B50A2}" srcOrd="0" destOrd="0" presId="urn:microsoft.com/office/officeart/2005/8/layout/cycle5"/>
    <dgm:cxn modelId="{EFD8FDC7-ABAD-4344-841E-E73F33A030EF}" srcId="{AEAD5B44-317E-4917-A69A-55C64699A72C}" destId="{A9AF9ABA-53F1-4448-B8AA-0C533D04712C}" srcOrd="2" destOrd="0" parTransId="{CD46BE5A-E32C-44F5-860D-97FC451175C3}" sibTransId="{690E073C-9786-4406-9600-7E1AA220DA21}"/>
    <dgm:cxn modelId="{AAAF11F4-B38E-4D12-9A5F-9BF7C98D9F4C}" srcId="{AEAD5B44-317E-4917-A69A-55C64699A72C}" destId="{E852EC5F-C9C3-417B-BA2A-5F6621A897EA}" srcOrd="4" destOrd="0" parTransId="{E289E34C-0B47-46CB-A849-7ACFB15138ED}" sibTransId="{292DDCC2-2281-4CF9-8737-9B345F4EE2F1}"/>
    <dgm:cxn modelId="{2565962D-6B88-440B-B060-4CFB7D2B35B5}" type="presOf" srcId="{334836CC-65AF-4E65-8772-C98BEF904551}" destId="{91A224D0-7A2C-4B0B-BAAA-631AE6A7BE51}" srcOrd="0" destOrd="0" presId="urn:microsoft.com/office/officeart/2005/8/layout/cycle5"/>
    <dgm:cxn modelId="{C9B88EF0-17DE-4261-B1C1-0248550B1B24}" type="presOf" srcId="{E852EC5F-C9C3-417B-BA2A-5F6621A897EA}" destId="{8821D5B7-22BE-492C-8658-D07782534EE8}" srcOrd="0" destOrd="0" presId="urn:microsoft.com/office/officeart/2005/8/layout/cycle5"/>
    <dgm:cxn modelId="{8B8E9D74-5267-4F14-8001-6C2127AC649C}" srcId="{AEAD5B44-317E-4917-A69A-55C64699A72C}" destId="{7428D5E2-8C9D-4CD9-A574-7FBB6A9D8CAD}" srcOrd="1" destOrd="0" parTransId="{7EA59756-084A-4854-8B92-F8422534F63D}" sibTransId="{11572685-DE61-4D44-B3F8-7861DC1F175C}"/>
    <dgm:cxn modelId="{D4C87A0F-F11B-41C0-951D-3D9C45EA73A1}" type="presOf" srcId="{A973581B-A91E-4D4D-A4F4-6066D69052EE}" destId="{845C84F6-6376-4226-9263-0AE6D183AFF9}" srcOrd="0" destOrd="0" presId="urn:microsoft.com/office/officeart/2005/8/layout/cycle5"/>
    <dgm:cxn modelId="{814448A9-1E9A-460C-8BA0-2A1B7DAB0083}" type="presOf" srcId="{A9AF9ABA-53F1-4448-B8AA-0C533D04712C}" destId="{31969FCC-3324-4613-9FC7-AD7179A5FC05}" srcOrd="0" destOrd="0" presId="urn:microsoft.com/office/officeart/2005/8/layout/cycle5"/>
    <dgm:cxn modelId="{298C7147-DBCC-4727-8D43-0D764C48356E}" type="presParOf" srcId="{907D4019-327C-45F1-8FF8-228EC90B50A2}" destId="{7F47D3B6-AA1A-4D98-81E7-EDBCFDCE4D0B}" srcOrd="0" destOrd="0" presId="urn:microsoft.com/office/officeart/2005/8/layout/cycle5"/>
    <dgm:cxn modelId="{33EEC597-CBC9-46B6-AE68-5236CC5FAEFC}" type="presParOf" srcId="{907D4019-327C-45F1-8FF8-228EC90B50A2}" destId="{635D0C74-95D3-4310-99EA-801497260C82}" srcOrd="1" destOrd="0" presId="urn:microsoft.com/office/officeart/2005/8/layout/cycle5"/>
    <dgm:cxn modelId="{ADBE028E-0A0C-45B7-9300-09E3F106548C}" type="presParOf" srcId="{907D4019-327C-45F1-8FF8-228EC90B50A2}" destId="{845C84F6-6376-4226-9263-0AE6D183AFF9}" srcOrd="2" destOrd="0" presId="urn:microsoft.com/office/officeart/2005/8/layout/cycle5"/>
    <dgm:cxn modelId="{C36FF2B2-70DA-4A08-9B54-3A226CF6C5E9}" type="presParOf" srcId="{907D4019-327C-45F1-8FF8-228EC90B50A2}" destId="{41695379-B285-41FD-B066-7E4F82584880}" srcOrd="3" destOrd="0" presId="urn:microsoft.com/office/officeart/2005/8/layout/cycle5"/>
    <dgm:cxn modelId="{1AF1F3BE-2562-4D5A-B64F-20EE0EC55753}" type="presParOf" srcId="{907D4019-327C-45F1-8FF8-228EC90B50A2}" destId="{A38F6FC6-A66D-4DB4-8D63-D24EA2F8EF1A}" srcOrd="4" destOrd="0" presId="urn:microsoft.com/office/officeart/2005/8/layout/cycle5"/>
    <dgm:cxn modelId="{495F379F-4704-435A-A9E8-9496175FD4C0}" type="presParOf" srcId="{907D4019-327C-45F1-8FF8-228EC90B50A2}" destId="{EB50244A-5068-43FC-978F-82C0ABA8B904}" srcOrd="5" destOrd="0" presId="urn:microsoft.com/office/officeart/2005/8/layout/cycle5"/>
    <dgm:cxn modelId="{5D0AF77F-07DB-4F8C-A825-05B1B2D4915C}" type="presParOf" srcId="{907D4019-327C-45F1-8FF8-228EC90B50A2}" destId="{31969FCC-3324-4613-9FC7-AD7179A5FC05}" srcOrd="6" destOrd="0" presId="urn:microsoft.com/office/officeart/2005/8/layout/cycle5"/>
    <dgm:cxn modelId="{9A078E9A-44C9-4E6B-9294-72EAA5575E12}" type="presParOf" srcId="{907D4019-327C-45F1-8FF8-228EC90B50A2}" destId="{0759C5E6-458D-4403-8914-7697939B4F11}" srcOrd="7" destOrd="0" presId="urn:microsoft.com/office/officeart/2005/8/layout/cycle5"/>
    <dgm:cxn modelId="{160A9712-7640-4758-AEF5-5C41C1420712}" type="presParOf" srcId="{907D4019-327C-45F1-8FF8-228EC90B50A2}" destId="{2DA0E214-186C-449C-8A69-B7A9C5E7AB69}" srcOrd="8" destOrd="0" presId="urn:microsoft.com/office/officeart/2005/8/layout/cycle5"/>
    <dgm:cxn modelId="{523D14B5-A1DE-4980-81CA-74A2F5463C79}" type="presParOf" srcId="{907D4019-327C-45F1-8FF8-228EC90B50A2}" destId="{91A224D0-7A2C-4B0B-BAAA-631AE6A7BE51}" srcOrd="9" destOrd="0" presId="urn:microsoft.com/office/officeart/2005/8/layout/cycle5"/>
    <dgm:cxn modelId="{944098AC-73C7-499E-AB0A-771109C3EBE2}" type="presParOf" srcId="{907D4019-327C-45F1-8FF8-228EC90B50A2}" destId="{8AE28677-A3FE-404E-A1B5-4CDCF8161A8E}" srcOrd="10" destOrd="0" presId="urn:microsoft.com/office/officeart/2005/8/layout/cycle5"/>
    <dgm:cxn modelId="{6D6E6166-64E3-4FA9-AA06-BC3866EA91CF}" type="presParOf" srcId="{907D4019-327C-45F1-8FF8-228EC90B50A2}" destId="{B846785E-9CD2-45BF-A5CA-BAB3F372AAF1}" srcOrd="11" destOrd="0" presId="urn:microsoft.com/office/officeart/2005/8/layout/cycle5"/>
    <dgm:cxn modelId="{624AEBCE-8DFA-4BFF-8EAB-887AB380E591}" type="presParOf" srcId="{907D4019-327C-45F1-8FF8-228EC90B50A2}" destId="{8821D5B7-22BE-492C-8658-D07782534EE8}" srcOrd="12" destOrd="0" presId="urn:microsoft.com/office/officeart/2005/8/layout/cycle5"/>
    <dgm:cxn modelId="{CBAFB756-E62C-4CD8-A33F-079651719112}" type="presParOf" srcId="{907D4019-327C-45F1-8FF8-228EC90B50A2}" destId="{72C49D09-E19B-4B03-B8FE-F884A6167CD5}" srcOrd="13" destOrd="0" presId="urn:microsoft.com/office/officeart/2005/8/layout/cycle5"/>
    <dgm:cxn modelId="{E032EA4F-0E32-492B-B5A2-D448685AFFC3}" type="presParOf" srcId="{907D4019-327C-45F1-8FF8-228EC90B50A2}" destId="{68CD427C-E931-4CA4-A22E-360A57B57F7D}"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D3B6-AA1A-4D98-81E7-EDBCFDCE4D0B}">
      <dsp:nvSpPr>
        <dsp:cNvPr id="0" name=""/>
        <dsp:cNvSpPr/>
      </dsp:nvSpPr>
      <dsp:spPr>
        <a:xfrm>
          <a:off x="1662440" y="1506"/>
          <a:ext cx="2199985" cy="843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ケアマネジャー</a:t>
          </a:r>
        </a:p>
      </dsp:txBody>
      <dsp:txXfrm>
        <a:off x="1703615" y="42681"/>
        <a:ext cx="2117635" cy="761128"/>
      </dsp:txXfrm>
    </dsp:sp>
    <dsp:sp modelId="{845C84F6-6376-4226-9263-0AE6D183AFF9}">
      <dsp:nvSpPr>
        <dsp:cNvPr id="0" name=""/>
        <dsp:cNvSpPr/>
      </dsp:nvSpPr>
      <dsp:spPr>
        <a:xfrm>
          <a:off x="1084001" y="429773"/>
          <a:ext cx="3372124" cy="3372124"/>
        </a:xfrm>
        <a:custGeom>
          <a:avLst/>
          <a:gdLst/>
          <a:ahLst/>
          <a:cxnLst/>
          <a:rect l="0" t="0" r="0" b="0"/>
          <a:pathLst>
            <a:path>
              <a:moveTo>
                <a:pt x="2887300" y="502916"/>
              </a:moveTo>
              <a:arcTo wR="1686062" hR="1686062" stAng="18926085" swAng="92208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695379-B285-41FD-B066-7E4F82584880}">
      <dsp:nvSpPr>
        <dsp:cNvPr id="0" name=""/>
        <dsp:cNvSpPr/>
      </dsp:nvSpPr>
      <dsp:spPr>
        <a:xfrm>
          <a:off x="3343938" y="1426177"/>
          <a:ext cx="2177082" cy="843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訪問看護</a:t>
          </a:r>
        </a:p>
      </dsp:txBody>
      <dsp:txXfrm>
        <a:off x="3385113" y="1467352"/>
        <a:ext cx="2094732" cy="761128"/>
      </dsp:txXfrm>
    </dsp:sp>
    <dsp:sp modelId="{EB50244A-5068-43FC-978F-82C0ABA8B904}">
      <dsp:nvSpPr>
        <dsp:cNvPr id="0" name=""/>
        <dsp:cNvSpPr/>
      </dsp:nvSpPr>
      <dsp:spPr>
        <a:xfrm>
          <a:off x="1073117" y="596843"/>
          <a:ext cx="3372124" cy="3372124"/>
        </a:xfrm>
        <a:custGeom>
          <a:avLst/>
          <a:gdLst/>
          <a:ahLst/>
          <a:cxnLst/>
          <a:rect l="0" t="0" r="0" b="0"/>
          <a:pathLst>
            <a:path>
              <a:moveTo>
                <a:pt x="3367171" y="1815206"/>
              </a:moveTo>
              <a:arcTo wR="1686062" hR="1686062" stAng="21863574" swAng="88280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969FCC-3324-4613-9FC7-AD7179A5FC05}">
      <dsp:nvSpPr>
        <dsp:cNvPr id="0" name=""/>
        <dsp:cNvSpPr/>
      </dsp:nvSpPr>
      <dsp:spPr>
        <a:xfrm>
          <a:off x="3323050" y="2967331"/>
          <a:ext cx="1297658" cy="843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訪問介護</a:t>
          </a:r>
        </a:p>
      </dsp:txBody>
      <dsp:txXfrm>
        <a:off x="3364225" y="3008506"/>
        <a:ext cx="1215308" cy="761128"/>
      </dsp:txXfrm>
    </dsp:sp>
    <dsp:sp modelId="{2DA0E214-186C-449C-8A69-B7A9C5E7AB69}">
      <dsp:nvSpPr>
        <dsp:cNvPr id="0" name=""/>
        <dsp:cNvSpPr/>
      </dsp:nvSpPr>
      <dsp:spPr>
        <a:xfrm>
          <a:off x="1218389" y="459182"/>
          <a:ext cx="3372124" cy="3372124"/>
        </a:xfrm>
        <a:custGeom>
          <a:avLst/>
          <a:gdLst/>
          <a:ahLst/>
          <a:cxnLst/>
          <a:rect l="0" t="0" r="0" b="0"/>
          <a:pathLst>
            <a:path>
              <a:moveTo>
                <a:pt x="1927647" y="3354726"/>
              </a:moveTo>
              <a:arcTo wR="1686062" hR="1686062" stAng="4905725" swAng="1127452"/>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A224D0-7A2C-4B0B-BAAA-631AE6A7BE51}">
      <dsp:nvSpPr>
        <dsp:cNvPr id="0" name=""/>
        <dsp:cNvSpPr/>
      </dsp:nvSpPr>
      <dsp:spPr>
        <a:xfrm>
          <a:off x="1122561" y="3051621"/>
          <a:ext cx="1297658" cy="843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訪問入浴</a:t>
          </a:r>
        </a:p>
      </dsp:txBody>
      <dsp:txXfrm>
        <a:off x="1163736" y="3092796"/>
        <a:ext cx="1215308" cy="761128"/>
      </dsp:txXfrm>
    </dsp:sp>
    <dsp:sp modelId="{B846785E-9CD2-45BF-A5CA-BAB3F372AAF1}">
      <dsp:nvSpPr>
        <dsp:cNvPr id="0" name=""/>
        <dsp:cNvSpPr/>
      </dsp:nvSpPr>
      <dsp:spPr>
        <a:xfrm>
          <a:off x="1207551" y="655681"/>
          <a:ext cx="3372124" cy="3372124"/>
        </a:xfrm>
        <a:custGeom>
          <a:avLst/>
          <a:gdLst/>
          <a:ahLst/>
          <a:cxnLst/>
          <a:rect l="0" t="0" r="0" b="0"/>
          <a:pathLst>
            <a:path>
              <a:moveTo>
                <a:pt x="97189" y="2250234"/>
              </a:moveTo>
              <a:arcTo wR="1686062" hR="1686062" stAng="9627072" swAng="97806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821D5B7-22BE-492C-8658-D07782534EE8}">
      <dsp:nvSpPr>
        <dsp:cNvPr id="0" name=""/>
        <dsp:cNvSpPr/>
      </dsp:nvSpPr>
      <dsp:spPr>
        <a:xfrm>
          <a:off x="213019" y="1436396"/>
          <a:ext cx="2013291" cy="843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デイサービス</a:t>
          </a:r>
        </a:p>
      </dsp:txBody>
      <dsp:txXfrm>
        <a:off x="254194" y="1477571"/>
        <a:ext cx="1930941" cy="761128"/>
      </dsp:txXfrm>
    </dsp:sp>
    <dsp:sp modelId="{68CD427C-E931-4CA4-A22E-360A57B57F7D}">
      <dsp:nvSpPr>
        <dsp:cNvPr id="0" name=""/>
        <dsp:cNvSpPr/>
      </dsp:nvSpPr>
      <dsp:spPr>
        <a:xfrm>
          <a:off x="1289813" y="202636"/>
          <a:ext cx="3372124" cy="3372124"/>
        </a:xfrm>
        <a:custGeom>
          <a:avLst/>
          <a:gdLst/>
          <a:ahLst/>
          <a:cxnLst/>
          <a:rect l="0" t="0" r="0" b="0"/>
          <a:pathLst>
            <a:path>
              <a:moveTo>
                <a:pt x="103530" y="1104340"/>
              </a:moveTo>
              <a:arcTo wR="1686062" hR="1686062" stAng="12010974" swAng="84157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kumimoji="1" lang="en-US" altLang="ja-JP"/>
              <a:t>2017/2/4</a:t>
            </a:r>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0E2F39D-567E-4843-81DE-540431B084A6}" type="slidenum">
              <a:rPr kumimoji="1" lang="ja-JP" altLang="en-US" smtClean="0"/>
              <a:t>‹#›</a:t>
            </a:fld>
            <a:endParaRPr kumimoji="1" lang="ja-JP" altLang="en-US"/>
          </a:p>
        </p:txBody>
      </p:sp>
    </p:spTree>
    <p:extLst>
      <p:ext uri="{BB962C8B-B14F-4D97-AF65-F5344CB8AC3E}">
        <p14:creationId xmlns:p14="http://schemas.microsoft.com/office/powerpoint/2010/main" val="37134847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kumimoji="1" lang="en-US" altLang="ja-JP"/>
              <a:t>2017/2/4</a:t>
            </a:r>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AA73D06-F6A7-4F2A-B7D1-C69137FBC536}" type="slidenum">
              <a:rPr kumimoji="1" lang="ja-JP" altLang="en-US" smtClean="0"/>
              <a:t>‹#›</a:t>
            </a:fld>
            <a:endParaRPr kumimoji="1" lang="ja-JP" altLang="en-US"/>
          </a:p>
        </p:txBody>
      </p:sp>
    </p:spTree>
    <p:extLst>
      <p:ext uri="{BB962C8B-B14F-4D97-AF65-F5344CB8AC3E}">
        <p14:creationId xmlns:p14="http://schemas.microsoft.com/office/powerpoint/2010/main" val="2455200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皆さん、このテーマで登場してくるのは、もっとスマートな男性をイメージされていたと思います。</a:t>
            </a:r>
            <a:endParaRPr kumimoji="1" lang="en-US" altLang="ja-JP" dirty="0"/>
          </a:p>
          <a:p>
            <a:r>
              <a:rPr kumimoji="1" lang="ja-JP" altLang="en-US" dirty="0"/>
              <a:t>現在、新しく私に下された診断は、・・・・メタボのみです。</a:t>
            </a:r>
            <a:endParaRPr kumimoji="1" lang="en-US" altLang="ja-JP" dirty="0"/>
          </a:p>
          <a:p>
            <a:endParaRPr kumimoji="1" lang="en-US" altLang="ja-JP" dirty="0"/>
          </a:p>
          <a:p>
            <a:r>
              <a:rPr kumimoji="1" lang="ja-JP" altLang="en-US" dirty="0"/>
              <a:t>テーマの通り、独り言ですので、医療関係者や当事者の方に失礼な事もあるかと思いますが、</a:t>
            </a:r>
            <a:endParaRPr kumimoji="1" lang="en-US" altLang="ja-JP" dirty="0"/>
          </a:p>
          <a:p>
            <a:r>
              <a:rPr kumimoji="1" lang="ja-JP" altLang="en-US" dirty="0"/>
              <a:t>体験者として、</a:t>
            </a:r>
            <a:endParaRPr kumimoji="1" lang="en-US" altLang="ja-JP" dirty="0"/>
          </a:p>
          <a:p>
            <a:r>
              <a:rPr kumimoji="1" lang="ja-JP" altLang="en-US" dirty="0"/>
              <a:t>ガンを乗り越えるための一助になれば良いなと感じたままを話します。</a:t>
            </a:r>
            <a:endParaRPr kumimoji="1" lang="en-US" altLang="ja-JP" dirty="0"/>
          </a:p>
          <a:p>
            <a:endParaRPr kumimoji="1" lang="en-US" altLang="ja-JP" dirty="0"/>
          </a:p>
          <a:p>
            <a:r>
              <a:rPr kumimoji="1" lang="ja-JP" altLang="en-US" dirty="0"/>
              <a:t>さも、私が選ばれた人間のように偉そうに話しをしていますが、</a:t>
            </a:r>
            <a:endParaRPr kumimoji="1" lang="en-US" altLang="ja-JP" dirty="0"/>
          </a:p>
          <a:p>
            <a:r>
              <a:rPr kumimoji="1" lang="ja-JP" altLang="en-US" dirty="0"/>
              <a:t>もっと壮絶な闘病体験をして亡くなった方や家族様、私の入院仲間にもお許し頂きたい。</a:t>
            </a:r>
            <a:endParaRPr kumimoji="1" lang="en-US" altLang="ja-JP" dirty="0"/>
          </a:p>
          <a:p>
            <a:endParaRPr kumimoji="1" lang="en-US" altLang="ja-JP" dirty="0"/>
          </a:p>
          <a:p>
            <a:r>
              <a:rPr kumimoji="1" lang="ja-JP" altLang="en-US" dirty="0"/>
              <a:t>でも、同じ時間を過ごした入院仲間達からは、</a:t>
            </a:r>
            <a:endParaRPr kumimoji="1" lang="en-US" altLang="ja-JP" dirty="0"/>
          </a:p>
          <a:p>
            <a:r>
              <a:rPr kumimoji="1" lang="ja-JP" altLang="en-US" dirty="0"/>
              <a:t>逆に、これを伝えないと、「お前は何をしてる</a:t>
            </a:r>
            <a:r>
              <a:rPr kumimoji="1" lang="ja-JP" altLang="en-US" dirty="0" err="1"/>
              <a:t>んや</a:t>
            </a:r>
            <a:r>
              <a:rPr kumimoji="1" lang="ja-JP" altLang="en-US" dirty="0"/>
              <a:t>」と怒られそうで・・・</a:t>
            </a:r>
            <a:endParaRPr kumimoji="1" lang="en-US" altLang="ja-JP" dirty="0"/>
          </a:p>
          <a:p>
            <a:r>
              <a:rPr kumimoji="1" lang="ja-JP" altLang="en-US" dirty="0"/>
              <a:t>また、「お前は治ったから、そんな事言える</a:t>
            </a:r>
            <a:r>
              <a:rPr kumimoji="1" lang="ja-JP" altLang="en-US" dirty="0" err="1"/>
              <a:t>んや</a:t>
            </a:r>
            <a:r>
              <a:rPr kumimoji="1" lang="ja-JP" altLang="en-US" dirty="0"/>
              <a:t>！」・・・と怒られそうですが、</a:t>
            </a:r>
            <a:endParaRPr kumimoji="1" lang="en-US" altLang="ja-JP" dirty="0"/>
          </a:p>
          <a:p>
            <a:r>
              <a:rPr kumimoji="1" lang="ja-JP" altLang="en-US" dirty="0"/>
              <a:t>そうなんです。　</a:t>
            </a:r>
            <a:endParaRPr kumimoji="1" lang="en-US" altLang="ja-JP" dirty="0"/>
          </a:p>
          <a:p>
            <a:r>
              <a:rPr kumimoji="1" lang="ja-JP" altLang="en-US" dirty="0"/>
              <a:t>これは、今闘っている人にガンザバイバーが伝えなければいけない事なんです。　</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a:t>
            </a:fld>
            <a:endParaRPr kumimoji="1" lang="ja-JP" altLang="en-US"/>
          </a:p>
        </p:txBody>
      </p:sp>
    </p:spTree>
    <p:extLst>
      <p:ext uri="{BB962C8B-B14F-4D97-AF65-F5344CB8AC3E}">
        <p14:creationId xmlns:p14="http://schemas.microsoft.com/office/powerpoint/2010/main" val="329754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10</a:t>
            </a:fld>
            <a:endParaRPr kumimoji="1" lang="ja-JP" altLang="en-US"/>
          </a:p>
        </p:txBody>
      </p:sp>
    </p:spTree>
    <p:extLst>
      <p:ext uri="{BB962C8B-B14F-4D97-AF65-F5344CB8AC3E}">
        <p14:creationId xmlns:p14="http://schemas.microsoft.com/office/powerpoint/2010/main" val="378404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その当時は、インターネットも携帯もメールも普及していなかったので、</a:t>
            </a:r>
            <a:endParaRPr kumimoji="1" lang="en-US" altLang="ja-JP" dirty="0"/>
          </a:p>
          <a:p>
            <a:r>
              <a:rPr kumimoji="1" lang="ja-JP" altLang="en-US" dirty="0"/>
              <a:t>薬の本で調べました。</a:t>
            </a:r>
            <a:endParaRPr kumimoji="1" lang="en-US" altLang="ja-JP" dirty="0"/>
          </a:p>
          <a:p>
            <a:r>
              <a:rPr kumimoji="1" lang="ja-JP" altLang="en-US" dirty="0"/>
              <a:t>誰かがその本で調べた時に折ってたんでしょうね！</a:t>
            </a:r>
            <a:endParaRPr kumimoji="1" lang="en-US" altLang="ja-JP" dirty="0"/>
          </a:p>
          <a:p>
            <a:r>
              <a:rPr kumimoji="1" lang="ja-JP" altLang="en-US" dirty="0"/>
              <a:t>手に取ると直ぐにそのページが開かれてビックリ！</a:t>
            </a:r>
            <a:endParaRPr kumimoji="1" lang="en-US" altLang="ja-JP" dirty="0"/>
          </a:p>
          <a:p>
            <a:r>
              <a:rPr kumimoji="1" lang="ja-JP" altLang="en-US" dirty="0"/>
              <a:t>その時初めて、俺はがんなのかと電話で聞きました。</a:t>
            </a:r>
            <a:endParaRPr kumimoji="1" lang="en-US" altLang="ja-JP" dirty="0"/>
          </a:p>
          <a:p>
            <a:r>
              <a:rPr kumimoji="1" lang="ja-JP" altLang="en-US" dirty="0"/>
              <a:t>でもうまくごまかされました！感謝！</a:t>
            </a:r>
            <a:endParaRPr kumimoji="1" lang="en-US" altLang="ja-JP" dirty="0"/>
          </a:p>
          <a:p>
            <a:endParaRPr kumimoji="1" lang="en-US" altLang="ja-JP" dirty="0"/>
          </a:p>
          <a:p>
            <a:r>
              <a:rPr kumimoji="1" lang="ja-JP" altLang="en-US" dirty="0"/>
              <a:t>初めて飲んだ時には、恐ろしく効きました。</a:t>
            </a:r>
            <a:endParaRPr kumimoji="1" lang="en-US" altLang="ja-JP" dirty="0"/>
          </a:p>
          <a:p>
            <a:r>
              <a:rPr kumimoji="1" lang="ja-JP" altLang="en-US" dirty="0"/>
              <a:t>病院の硬くて冷たいベットが、</a:t>
            </a:r>
            <a:endParaRPr kumimoji="1" lang="en-US" altLang="ja-JP" dirty="0"/>
          </a:p>
          <a:p>
            <a:r>
              <a:rPr kumimoji="1" lang="ja-JP" altLang="en-US" dirty="0"/>
              <a:t>超高級　ホワイトグースダウン</a:t>
            </a:r>
            <a:r>
              <a:rPr kumimoji="1" lang="en-US" altLang="ja-JP" dirty="0"/>
              <a:t>93</a:t>
            </a:r>
            <a:r>
              <a:rPr kumimoji="1" lang="ja-JP" altLang="en-US" dirty="0"/>
              <a:t>％羽毛布団になって、</a:t>
            </a:r>
            <a:endParaRPr kumimoji="1" lang="en-US" altLang="ja-JP" dirty="0"/>
          </a:p>
          <a:p>
            <a:r>
              <a:rPr kumimoji="1" lang="ja-JP" altLang="en-US" dirty="0"/>
              <a:t>身体が沈み込んでいった。</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11</a:t>
            </a:fld>
            <a:endParaRPr kumimoji="1" lang="ja-JP" altLang="en-US"/>
          </a:p>
        </p:txBody>
      </p:sp>
    </p:spTree>
    <p:extLst>
      <p:ext uri="{BB962C8B-B14F-4D97-AF65-F5344CB8AC3E}">
        <p14:creationId xmlns:p14="http://schemas.microsoft.com/office/powerpoint/2010/main" val="191655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　</a:t>
            </a:r>
            <a:r>
              <a:rPr kumimoji="1" lang="en-US" altLang="ja-JP" dirty="0"/>
              <a:t>《</a:t>
            </a:r>
            <a:r>
              <a:rPr kumimoji="1" lang="ja-JP" altLang="en-US" dirty="0"/>
              <a:t>先にメモから</a:t>
            </a:r>
            <a:r>
              <a:rPr kumimoji="1" lang="en-US" altLang="ja-JP" dirty="0"/>
              <a:t>》</a:t>
            </a:r>
          </a:p>
          <a:p>
            <a:r>
              <a:rPr kumimoji="1" lang="ja-JP" altLang="en-US" dirty="0"/>
              <a:t>外科を卒業する前に、血腫があり抜糸も近いのに、</a:t>
            </a:r>
            <a:endParaRPr kumimoji="1" lang="en-US" altLang="ja-JP" dirty="0"/>
          </a:p>
          <a:p>
            <a:r>
              <a:rPr kumimoji="1" lang="ja-JP" altLang="en-US" dirty="0"/>
              <a:t>また開けて指でかき出す・・・・</a:t>
            </a:r>
            <a:endParaRPr kumimoji="1" lang="en-US" altLang="ja-JP" dirty="0"/>
          </a:p>
          <a:p>
            <a:r>
              <a:rPr kumimoji="1" lang="ja-JP" altLang="en-US" dirty="0"/>
              <a:t>したくもないのに、処置室手前のトイレでため息・・・・</a:t>
            </a:r>
            <a:endParaRPr kumimoji="1" lang="en-US" altLang="ja-JP" dirty="0"/>
          </a:p>
          <a:p>
            <a:r>
              <a:rPr kumimoji="1" lang="ja-JP" altLang="en-US" dirty="0"/>
              <a:t>看護師の一言　「冷たく早くしてください」　ムカついた・・・</a:t>
            </a:r>
            <a:endParaRPr kumimoji="1" lang="en-US" altLang="ja-JP" dirty="0"/>
          </a:p>
          <a:p>
            <a:r>
              <a:rPr kumimoji="1" lang="ja-JP" altLang="en-US" dirty="0"/>
              <a:t>どれだけ怖いか分からんか・・・</a:t>
            </a:r>
            <a:endParaRPr kumimoji="1" lang="en-US" altLang="ja-JP" dirty="0"/>
          </a:p>
          <a:p>
            <a:r>
              <a:rPr kumimoji="1" lang="ja-JP" altLang="en-US" dirty="0"/>
              <a:t>心境を察して、優しい言葉の一つでもかけられんか・・・</a:t>
            </a:r>
            <a:endParaRPr kumimoji="1" lang="en-US" altLang="ja-JP" dirty="0"/>
          </a:p>
          <a:p>
            <a:endParaRPr kumimoji="1" lang="en-US" altLang="ja-JP" dirty="0"/>
          </a:p>
          <a:p>
            <a:r>
              <a:rPr kumimoji="1" lang="ja-JP" altLang="en-US" dirty="0"/>
              <a:t>処置室のベットに横になり、先生が</a:t>
            </a:r>
            <a:r>
              <a:rPr kumimoji="1" lang="en-US" altLang="ja-JP" dirty="0"/>
              <a:t>2</a:t>
            </a:r>
            <a:r>
              <a:rPr kumimoji="1" lang="ja-JP" altLang="en-US" dirty="0"/>
              <a:t>人　ああもうダメだ・・・・</a:t>
            </a:r>
            <a:endParaRPr kumimoji="1" lang="en-US" altLang="ja-JP" dirty="0"/>
          </a:p>
          <a:p>
            <a:r>
              <a:rPr kumimoji="1" lang="ja-JP" altLang="en-US" dirty="0"/>
              <a:t>と思った瞬間　先生の触診の指が探している・・・</a:t>
            </a:r>
            <a:endParaRPr kumimoji="1" lang="en-US" altLang="ja-JP" dirty="0"/>
          </a:p>
          <a:p>
            <a:r>
              <a:rPr kumimoji="1" lang="ja-JP" altLang="en-US" dirty="0"/>
              <a:t>あれ！先生どこかな？若い先生に聞いている。</a:t>
            </a:r>
            <a:endParaRPr kumimoji="1" lang="en-US" altLang="ja-JP" dirty="0"/>
          </a:p>
          <a:p>
            <a:r>
              <a:rPr kumimoji="1" lang="ja-JP" altLang="en-US" dirty="0"/>
              <a:t>無くなってるや</a:t>
            </a:r>
            <a:r>
              <a:rPr kumimoji="1" lang="ja-JP" altLang="en-US" dirty="0" err="1"/>
              <a:t>ん</a:t>
            </a:r>
            <a:r>
              <a:rPr kumimoji="1" lang="ja-JP" altLang="en-US" dirty="0"/>
              <a:t>　やった～ラッキー！！</a:t>
            </a:r>
            <a:endParaRPr kumimoji="1" lang="en-US" altLang="ja-JP" dirty="0"/>
          </a:p>
          <a:p>
            <a:r>
              <a:rPr kumimoji="1" lang="ja-JP" altLang="en-US" dirty="0"/>
              <a:t>自分では、怖くて病院中を歩き回ったのでドレンチューブから出たと思っている</a:t>
            </a:r>
            <a:endParaRPr kumimoji="1" lang="en-US" altLang="ja-JP" dirty="0"/>
          </a:p>
          <a:p>
            <a:r>
              <a:rPr kumimoji="1" lang="ja-JP" altLang="en-US" dirty="0"/>
              <a:t>マイナスから一挙にプラスへ・・・抜糸となった　神様ありがとう！！！</a:t>
            </a:r>
            <a:endParaRPr kumimoji="1" lang="en-US" altLang="ja-JP" dirty="0"/>
          </a:p>
          <a:p>
            <a:endParaRPr kumimoji="1" lang="en-US" altLang="ja-JP" dirty="0"/>
          </a:p>
          <a:p>
            <a:r>
              <a:rPr kumimoji="1" lang="ja-JP" altLang="en-US" dirty="0"/>
              <a:t>⇒今の治療は進んでいるので、</a:t>
            </a:r>
            <a:endParaRPr kumimoji="1" lang="en-US" altLang="ja-JP" dirty="0"/>
          </a:p>
          <a:p>
            <a:r>
              <a:rPr kumimoji="1" lang="ja-JP" altLang="en-US" dirty="0"/>
              <a:t>　その当時に比べるとカード（武器）</a:t>
            </a:r>
            <a:endParaRPr kumimoji="1" lang="en-US" altLang="ja-JP" dirty="0"/>
          </a:p>
          <a:p>
            <a:r>
              <a:rPr kumimoji="1" lang="ja-JP" altLang="en-US" dirty="0"/>
              <a:t>　が格段に増えている。</a:t>
            </a:r>
          </a:p>
          <a:p>
            <a:endParaRPr kumimoji="1" lang="en-US" altLang="ja-JP" dirty="0"/>
          </a:p>
          <a:p>
            <a:r>
              <a:rPr kumimoji="1" lang="ja-JP" altLang="en-US" dirty="0"/>
              <a:t>⇒吐く時は思い切り吐きたい！</a:t>
            </a:r>
            <a:endParaRPr kumimoji="1" lang="en-US" altLang="ja-JP" dirty="0"/>
          </a:p>
          <a:p>
            <a:r>
              <a:rPr kumimoji="1" lang="ja-JP" altLang="en-US" dirty="0"/>
              <a:t>　その願いを看護主任にしてみた　</a:t>
            </a:r>
            <a:endParaRPr kumimoji="1" lang="en-US" altLang="ja-JP" dirty="0"/>
          </a:p>
          <a:p>
            <a:r>
              <a:rPr kumimoji="1" lang="ja-JP" altLang="en-US" dirty="0"/>
              <a:t>　小さなシャーレでは気分が落ち込む一方、清拭室のゴミ箱へダッシュ！　</a:t>
            </a:r>
            <a:endParaRPr kumimoji="1" lang="en-US" altLang="ja-JP" dirty="0"/>
          </a:p>
          <a:p>
            <a:r>
              <a:rPr kumimoji="1" lang="ja-JP" altLang="en-US" dirty="0"/>
              <a:t>　たまに間に合わない時もありました。</a:t>
            </a:r>
            <a:endParaRPr kumimoji="1" lang="en-US" altLang="ja-JP" dirty="0"/>
          </a:p>
          <a:p>
            <a:r>
              <a:rPr kumimoji="1" lang="ja-JP" altLang="en-US" dirty="0"/>
              <a:t>　嘔吐の副作用が激しい人には、なんらかの心遣い・工夫があったら嬉しいな　　</a:t>
            </a:r>
            <a:endParaRPr kumimoji="1" lang="en-US" altLang="ja-JP" dirty="0"/>
          </a:p>
          <a:p>
            <a:r>
              <a:rPr kumimoji="1" lang="ja-JP" altLang="en-US" dirty="0"/>
              <a:t>　吐き気留めなんて全く効かない・・・</a:t>
            </a:r>
            <a:endParaRPr kumimoji="1" lang="en-US" altLang="ja-JP" dirty="0"/>
          </a:p>
          <a:p>
            <a:r>
              <a:rPr kumimoji="1" lang="ja-JP" altLang="en-US" dirty="0"/>
              <a:t>　特に食事の配膳車がエレベーターで上がってきた瞬間にダメ</a:t>
            </a:r>
            <a:endParaRPr kumimoji="1" lang="en-US" altLang="ja-JP" dirty="0"/>
          </a:p>
          <a:p>
            <a:r>
              <a:rPr kumimoji="1" lang="ja-JP" altLang="en-US" dirty="0"/>
              <a:t>　自分の副作用は、嘔吐・脱毛に加えて、特に匂いに敏感であった。</a:t>
            </a:r>
            <a:endParaRPr kumimoji="1" lang="en-US" altLang="ja-JP" dirty="0"/>
          </a:p>
          <a:p>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12</a:t>
            </a:fld>
            <a:endParaRPr kumimoji="1" lang="ja-JP" altLang="en-US"/>
          </a:p>
        </p:txBody>
      </p:sp>
    </p:spTree>
    <p:extLst>
      <p:ext uri="{BB962C8B-B14F-4D97-AF65-F5344CB8AC3E}">
        <p14:creationId xmlns:p14="http://schemas.microsoft.com/office/powerpoint/2010/main" val="3651997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⇒背中がすごく痒くて、車・自宅・事務所に孫の手は何本もある。　</a:t>
            </a:r>
            <a:endParaRPr kumimoji="1" lang="en-US" altLang="ja-JP" dirty="0"/>
          </a:p>
          <a:p>
            <a:r>
              <a:rPr kumimoji="1" lang="ja-JP" altLang="en-US" dirty="0"/>
              <a:t>　せかんど　には、その血液がん患者が</a:t>
            </a:r>
            <a:r>
              <a:rPr kumimoji="1" lang="en-US" altLang="ja-JP" dirty="0"/>
              <a:t>1</a:t>
            </a:r>
            <a:r>
              <a:rPr kumimoji="1" lang="ja-JP" altLang="en-US" dirty="0"/>
              <a:t>人、その兄弟が</a:t>
            </a:r>
            <a:r>
              <a:rPr kumimoji="1" lang="en-US" altLang="ja-JP" dirty="0"/>
              <a:t>1</a:t>
            </a:r>
            <a:r>
              <a:rPr kumimoji="1" lang="ja-JP" altLang="en-US" dirty="0"/>
              <a:t>人います。</a:t>
            </a:r>
            <a:endParaRPr kumimoji="1" lang="en-US" altLang="ja-JP" dirty="0"/>
          </a:p>
          <a:p>
            <a:r>
              <a:rPr kumimoji="1" lang="ja-JP" altLang="en-US" dirty="0"/>
              <a:t>　呼吸器系と血液がん系の病棟は、お互いに恐れていた。</a:t>
            </a:r>
            <a:endParaRPr kumimoji="1" lang="en-US" altLang="ja-JP" dirty="0"/>
          </a:p>
          <a:p>
            <a:r>
              <a:rPr kumimoji="1" lang="ja-JP" altLang="en-US" dirty="0"/>
              <a:t>　と同時にリスペクトに近いものがあった。</a:t>
            </a:r>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13</a:t>
            </a:fld>
            <a:endParaRPr kumimoji="1" lang="ja-JP" altLang="en-US"/>
          </a:p>
        </p:txBody>
      </p:sp>
    </p:spTree>
    <p:extLst>
      <p:ext uri="{BB962C8B-B14F-4D97-AF65-F5344CB8AC3E}">
        <p14:creationId xmlns:p14="http://schemas.microsoft.com/office/powerpoint/2010/main" val="217072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⇒痛みのコントロールが治療を前向きに考えられる大きな要素だと感じる。</a:t>
            </a:r>
            <a:endParaRPr kumimoji="1" lang="en-US" altLang="ja-JP" dirty="0"/>
          </a:p>
          <a:p>
            <a:endParaRPr kumimoji="1" lang="en-US" altLang="ja-JP" dirty="0"/>
          </a:p>
          <a:p>
            <a:r>
              <a:rPr kumimoji="1" lang="ja-JP" altLang="en-US" dirty="0"/>
              <a:t>　丁度、レベル</a:t>
            </a:r>
            <a:r>
              <a:rPr kumimoji="1" lang="en-US" altLang="ja-JP" dirty="0"/>
              <a:t>5</a:t>
            </a:r>
            <a:r>
              <a:rPr kumimoji="1" lang="ja-JP" altLang="en-US" dirty="0"/>
              <a:t>の時に、その当時幼稚園だった娘が遊びに来た。</a:t>
            </a:r>
            <a:endParaRPr kumimoji="1" lang="en-US" altLang="ja-JP" dirty="0"/>
          </a:p>
          <a:p>
            <a:r>
              <a:rPr kumimoji="1" lang="ja-JP" altLang="en-US" dirty="0"/>
              <a:t>　怖がって妻の足にしがみついていたのを覚えている。</a:t>
            </a:r>
            <a:endParaRPr kumimoji="1" lang="en-US" altLang="ja-JP" dirty="0"/>
          </a:p>
          <a:p>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14</a:t>
            </a:fld>
            <a:endParaRPr kumimoji="1" lang="ja-JP" altLang="en-US"/>
          </a:p>
        </p:txBody>
      </p:sp>
    </p:spTree>
    <p:extLst>
      <p:ext uri="{BB962C8B-B14F-4D97-AF65-F5344CB8AC3E}">
        <p14:creationId xmlns:p14="http://schemas.microsoft.com/office/powerpoint/2010/main" val="43808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⇒最も嬉しいのは、抗がん剤投与後のＣＴ画像で、少し小さくなっている・・・</a:t>
            </a:r>
            <a:endParaRPr kumimoji="1" lang="en-US" altLang="ja-JP" dirty="0"/>
          </a:p>
          <a:p>
            <a:r>
              <a:rPr kumimoji="1" lang="ja-JP" altLang="en-US" dirty="0"/>
              <a:t>　が何より嬉しい一言</a:t>
            </a:r>
            <a:endParaRPr kumimoji="1" lang="en-US" altLang="ja-JP" dirty="0"/>
          </a:p>
          <a:p>
            <a:r>
              <a:rPr kumimoji="1" lang="ja-JP" altLang="en-US" dirty="0"/>
              <a:t>　もっと強烈な抗癌剤でも受入態勢ができる。　</a:t>
            </a:r>
            <a:endParaRPr kumimoji="1" lang="en-US" altLang="ja-JP" dirty="0"/>
          </a:p>
          <a:p>
            <a:r>
              <a:rPr kumimoji="1" lang="ja-JP" altLang="en-US" dirty="0"/>
              <a:t>　一人の患者は、必死で命を預けている。</a:t>
            </a:r>
            <a:endParaRPr kumimoji="1" lang="en-US" altLang="ja-JP" dirty="0"/>
          </a:p>
          <a:p>
            <a:endParaRPr kumimoji="1" lang="en-US" altLang="ja-JP" dirty="0"/>
          </a:p>
          <a:p>
            <a:r>
              <a:rPr kumimoji="1" lang="ja-JP" altLang="en-US" dirty="0"/>
              <a:t>　逆に嫌だった一言・・・</a:t>
            </a:r>
          </a:p>
          <a:p>
            <a:r>
              <a:rPr kumimoji="1" lang="ja-JP" altLang="en-US" dirty="0"/>
              <a:t>　不思議と直接言われた一言で傷ついた事はない！</a:t>
            </a:r>
          </a:p>
          <a:p>
            <a:r>
              <a:rPr kumimoji="1" lang="ja-JP" altLang="en-US" dirty="0"/>
              <a:t>　思い返せば、入院当初、点滴を間違われた時、大丈夫か？</a:t>
            </a:r>
          </a:p>
          <a:p>
            <a:r>
              <a:rPr kumimoji="1" lang="ja-JP" altLang="en-US" dirty="0"/>
              <a:t>　と不安になった事や看護師の投薬の仕方についての尊厳についても・・・</a:t>
            </a:r>
          </a:p>
          <a:p>
            <a:r>
              <a:rPr kumimoji="1" lang="ja-JP" altLang="en-US" dirty="0"/>
              <a:t>　患者と医療従事者とのストレートな会話のやり取りなどで、</a:t>
            </a:r>
          </a:p>
          <a:p>
            <a:r>
              <a:rPr kumimoji="1" lang="ja-JP" altLang="en-US" dirty="0"/>
              <a:t>　信頼関係が築けていたから、嫌な事はあまり記憶に残っていない！</a:t>
            </a:r>
          </a:p>
          <a:p>
            <a:r>
              <a:rPr kumimoji="1" lang="ja-JP" altLang="en-US" dirty="0"/>
              <a:t>　それが、闘病生活をある意味楽しく過ごせた術なのかもしれない！</a:t>
            </a:r>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15</a:t>
            </a:fld>
            <a:endParaRPr kumimoji="1" lang="ja-JP" altLang="en-US"/>
          </a:p>
        </p:txBody>
      </p:sp>
    </p:spTree>
    <p:extLst>
      <p:ext uri="{BB962C8B-B14F-4D97-AF65-F5344CB8AC3E}">
        <p14:creationId xmlns:p14="http://schemas.microsoft.com/office/powerpoint/2010/main" val="151496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⇒特に経済的に裕福な患者ほど、色んな可能性で周囲が動いていました。</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16</a:t>
            </a:fld>
            <a:endParaRPr kumimoji="1" lang="ja-JP" altLang="en-US"/>
          </a:p>
        </p:txBody>
      </p:sp>
    </p:spTree>
    <p:extLst>
      <p:ext uri="{BB962C8B-B14F-4D97-AF65-F5344CB8AC3E}">
        <p14:creationId xmlns:p14="http://schemas.microsoft.com/office/powerpoint/2010/main" val="265279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⇒親友が遊びに来て、何でも食べろと言われたので、副作用が治まった時期であり、</a:t>
            </a:r>
            <a:endParaRPr kumimoji="1" lang="en-US" altLang="ja-JP" dirty="0"/>
          </a:p>
          <a:p>
            <a:r>
              <a:rPr kumimoji="1" lang="ja-JP" altLang="en-US" dirty="0"/>
              <a:t>　ステーキを注文！</a:t>
            </a:r>
            <a:endParaRPr kumimoji="1" lang="en-US" altLang="ja-JP" dirty="0"/>
          </a:p>
          <a:p>
            <a:r>
              <a:rPr kumimoji="1" lang="ja-JP" altLang="en-US" dirty="0"/>
              <a:t>　手持ちの金で足らなかったのか？</a:t>
            </a:r>
            <a:endParaRPr kumimoji="1" lang="en-US" altLang="ja-JP" dirty="0"/>
          </a:p>
          <a:p>
            <a:r>
              <a:rPr kumimoji="1" lang="ja-JP" altLang="en-US" dirty="0"/>
              <a:t>　カードで支払っていた・・・</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17</a:t>
            </a:fld>
            <a:endParaRPr kumimoji="1" lang="ja-JP" altLang="en-US"/>
          </a:p>
        </p:txBody>
      </p:sp>
    </p:spTree>
    <p:extLst>
      <p:ext uri="{BB962C8B-B14F-4D97-AF65-F5344CB8AC3E}">
        <p14:creationId xmlns:p14="http://schemas.microsoft.com/office/powerpoint/2010/main" val="1556266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⇒①出産時・・・聞いただけで実感はない　</a:t>
            </a:r>
            <a:endParaRPr kumimoji="1" lang="en-US" altLang="ja-JP" dirty="0"/>
          </a:p>
          <a:p>
            <a:r>
              <a:rPr kumimoji="1" lang="ja-JP" altLang="en-US" dirty="0"/>
              <a:t>　②交通事故・・・かなりの状況であったらしく“僕死ぬの”と何度も親に聞いたらしい</a:t>
            </a:r>
            <a:endParaRPr kumimoji="1" lang="en-US" altLang="ja-JP" dirty="0"/>
          </a:p>
          <a:p>
            <a:r>
              <a:rPr kumimoji="1" lang="ja-JP" altLang="en-US" dirty="0"/>
              <a:t>　でもその当時は大変だったろうけど、特に死というものを感じず、ありがたいことに生きてこれた</a:t>
            </a:r>
            <a:endParaRPr kumimoji="1" lang="en-US" altLang="ja-JP" dirty="0"/>
          </a:p>
          <a:p>
            <a:endParaRPr kumimoji="1" lang="en-US" altLang="ja-JP" dirty="0"/>
          </a:p>
          <a:p>
            <a:r>
              <a:rPr kumimoji="1" lang="ja-JP" altLang="en-US" dirty="0"/>
              <a:t>☆→⇒周囲の患者仲間が亡くなる事を見てではなく、どんどん弱っていく・・・</a:t>
            </a:r>
            <a:endParaRPr kumimoji="1" lang="en-US" altLang="ja-JP" dirty="0"/>
          </a:p>
          <a:p>
            <a:r>
              <a:rPr kumimoji="1" lang="ja-JP" altLang="en-US" dirty="0"/>
              <a:t>　治療の手段がなくなっていく事を自分に置き換えて“死”を考えたような気がする。</a:t>
            </a:r>
            <a:endParaRPr kumimoji="1" lang="en-US" altLang="ja-JP" dirty="0"/>
          </a:p>
          <a:p>
            <a:endParaRPr kumimoji="1" lang="en-US" altLang="ja-JP" dirty="0"/>
          </a:p>
          <a:p>
            <a:r>
              <a:rPr kumimoji="1" lang="ja-JP" altLang="en-US" dirty="0"/>
              <a:t>⇒「使命感」なんて偉そうですが、選ばれた人間とかいう人もいますが、自分はそんな人間ではないと思う　　</a:t>
            </a:r>
            <a:endParaRPr kumimoji="1" lang="en-US" altLang="ja-JP" dirty="0"/>
          </a:p>
          <a:p>
            <a:r>
              <a:rPr kumimoji="1" lang="ja-JP" altLang="en-US" dirty="0"/>
              <a:t>　からこそ、“ありがたさ”　と“生かされていること”への使命というプレッシャーに似たものを感じながら生きて　</a:t>
            </a:r>
            <a:endParaRPr kumimoji="1" lang="en-US" altLang="ja-JP" dirty="0"/>
          </a:p>
          <a:p>
            <a:r>
              <a:rPr kumimoji="1" lang="ja-JP" altLang="en-US" dirty="0"/>
              <a:t>　いる。</a:t>
            </a:r>
            <a:endParaRPr kumimoji="1" lang="en-US" altLang="ja-JP" dirty="0"/>
          </a:p>
          <a:p>
            <a:endParaRPr kumimoji="1" lang="en-US" altLang="ja-JP" dirty="0"/>
          </a:p>
          <a:p>
            <a:r>
              <a:rPr kumimoji="1" lang="ja-JP" altLang="en-US" dirty="0"/>
              <a:t>⇒外泊した時の不安感・・・病気を克服する事とは別に、</a:t>
            </a:r>
            <a:endParaRPr kumimoji="1" lang="en-US" altLang="ja-JP" dirty="0"/>
          </a:p>
          <a:p>
            <a:r>
              <a:rPr kumimoji="1" lang="ja-JP" altLang="en-US" dirty="0"/>
              <a:t>　病院依存症から抜け出せるのかという別の不安要素が出てきた・・・</a:t>
            </a:r>
            <a:endParaRPr kumimoji="1" lang="en-US" altLang="ja-JP" dirty="0"/>
          </a:p>
          <a:p>
            <a:endParaRPr kumimoji="1" lang="en-US" altLang="ja-JP" dirty="0"/>
          </a:p>
          <a:p>
            <a:r>
              <a:rPr kumimoji="1" lang="ja-JP" altLang="en-US" dirty="0"/>
              <a:t>　最期を迎えるのは、家を希望する方が</a:t>
            </a:r>
            <a:r>
              <a:rPr kumimoji="1" lang="en-US" altLang="ja-JP" dirty="0"/>
              <a:t>70</a:t>
            </a:r>
            <a:r>
              <a:rPr kumimoji="1" lang="ja-JP" altLang="en-US" dirty="0"/>
              <a:t>％で、本当に家で最期を迎える方が</a:t>
            </a:r>
            <a:r>
              <a:rPr kumimoji="1" lang="en-US" altLang="ja-JP" dirty="0"/>
              <a:t>10</a:t>
            </a:r>
            <a:r>
              <a:rPr kumimoji="1" lang="ja-JP" altLang="en-US" dirty="0"/>
              <a:t>％</a:t>
            </a:r>
            <a:endParaRPr kumimoji="1" lang="en-US" altLang="ja-JP" dirty="0"/>
          </a:p>
          <a:p>
            <a:r>
              <a:rPr kumimoji="1" lang="ja-JP" altLang="en-US" dirty="0"/>
              <a:t>　らしいですが、受け入れる環境も含めてどうなんでしょう？</a:t>
            </a:r>
            <a:endParaRPr kumimoji="1" lang="en-US" altLang="ja-JP" dirty="0"/>
          </a:p>
          <a:p>
            <a:r>
              <a:rPr kumimoji="1" lang="ja-JP" altLang="en-US" dirty="0"/>
              <a:t>　色々考えさせられる問題だと感じます。</a:t>
            </a:r>
            <a:endParaRPr kumimoji="1" lang="en-US" altLang="ja-JP" dirty="0"/>
          </a:p>
          <a:p>
            <a:r>
              <a:rPr kumimoji="1" lang="ja-JP" altLang="en-US" dirty="0"/>
              <a:t>　そのためにも、在宅医療と訪問看護の連携が重要だと感じる。</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18</a:t>
            </a:fld>
            <a:endParaRPr kumimoji="1" lang="ja-JP" altLang="en-US"/>
          </a:p>
        </p:txBody>
      </p:sp>
    </p:spTree>
    <p:extLst>
      <p:ext uri="{BB962C8B-B14F-4D97-AF65-F5344CB8AC3E}">
        <p14:creationId xmlns:p14="http://schemas.microsoft.com/office/powerpoint/2010/main" val="327245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⇒少ない退職金から、今後のためにノート型パソコンを購入し必死で勉強した。</a:t>
            </a:r>
            <a:endParaRPr kumimoji="1" lang="en-US" altLang="ja-JP" dirty="0"/>
          </a:p>
          <a:p>
            <a:r>
              <a:rPr kumimoji="1" lang="ja-JP" altLang="en-US" dirty="0"/>
              <a:t>　のちに、これが法人設立等の書類作成等に役に立った。</a:t>
            </a:r>
            <a:endParaRPr kumimoji="1" lang="en-US" altLang="ja-JP" dirty="0"/>
          </a:p>
          <a:p>
            <a:endParaRPr kumimoji="1" lang="en-US" altLang="ja-JP" dirty="0"/>
          </a:p>
          <a:p>
            <a:r>
              <a:rPr kumimoji="1" lang="ja-JP" altLang="en-US" dirty="0"/>
              <a:t>　病院に出入する、製薬会社の営業マンの颯爽としたスーツ姿に嫉妬を感じたと同時に、</a:t>
            </a:r>
            <a:endParaRPr kumimoji="1" lang="en-US" altLang="ja-JP" dirty="0"/>
          </a:p>
          <a:p>
            <a:r>
              <a:rPr kumimoji="1" lang="ja-JP" altLang="en-US" dirty="0"/>
              <a:t>　この人達は全く入院患者と視線を合わせることも無く、</a:t>
            </a:r>
            <a:endParaRPr kumimoji="1" lang="en-US" altLang="ja-JP" dirty="0"/>
          </a:p>
          <a:p>
            <a:r>
              <a:rPr kumimoji="1" lang="ja-JP" altLang="en-US" dirty="0"/>
              <a:t>　ドクター、看護師さんに目を向けている。　</a:t>
            </a:r>
            <a:endParaRPr kumimoji="1" lang="en-US" altLang="ja-JP" dirty="0"/>
          </a:p>
          <a:p>
            <a:r>
              <a:rPr kumimoji="1" lang="ja-JP" altLang="en-US" dirty="0"/>
              <a:t>　そりゃそうですよね、決定権は患者には無いんだから！</a:t>
            </a:r>
            <a:endParaRPr kumimoji="1" lang="en-US" altLang="ja-JP" dirty="0"/>
          </a:p>
          <a:p>
            <a:r>
              <a:rPr kumimoji="1" lang="ja-JP" altLang="en-US" dirty="0"/>
              <a:t>　自分の営業スタイルとは違う！　</a:t>
            </a:r>
            <a:endParaRPr kumimoji="1" lang="en-US" altLang="ja-JP" dirty="0"/>
          </a:p>
          <a:p>
            <a:r>
              <a:rPr kumimoji="1" lang="ja-JP" altLang="en-US" dirty="0"/>
              <a:t>　患者はモルモットか！と思ってしまうほど</a:t>
            </a:r>
            <a:endParaRPr kumimoji="1" lang="en-US" altLang="ja-JP" dirty="0"/>
          </a:p>
          <a:p>
            <a:r>
              <a:rPr kumimoji="1" lang="ja-JP" altLang="en-US" dirty="0"/>
              <a:t>　情けなく悲しくなった！</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19</a:t>
            </a:fld>
            <a:endParaRPr kumimoji="1" lang="ja-JP" altLang="en-US"/>
          </a:p>
        </p:txBody>
      </p:sp>
    </p:spTree>
    <p:extLst>
      <p:ext uri="{BB962C8B-B14F-4D97-AF65-F5344CB8AC3E}">
        <p14:creationId xmlns:p14="http://schemas.microsoft.com/office/powerpoint/2010/main" val="204698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外出サポートに至るまでの経緯説明</a:t>
            </a:r>
            <a:r>
              <a:rPr kumimoji="1" lang="en-US" altLang="ja-JP" dirty="0"/>
              <a:t>》</a:t>
            </a:r>
            <a:r>
              <a:rPr kumimoji="1" lang="ja-JP" altLang="en-US" dirty="0"/>
              <a:t>　　</a:t>
            </a:r>
            <a:endParaRPr kumimoji="1" lang="en-US" altLang="ja-JP" dirty="0"/>
          </a:p>
          <a:p>
            <a:r>
              <a:rPr kumimoji="1" lang="ja-JP" altLang="en-US" dirty="0"/>
              <a:t>職も無くし、持ってる資格は運転免許のみ・・・</a:t>
            </a:r>
            <a:endParaRPr kumimoji="1" lang="en-US" altLang="ja-JP" dirty="0"/>
          </a:p>
          <a:p>
            <a:r>
              <a:rPr kumimoji="1" lang="ja-JP" altLang="en-US" dirty="0"/>
              <a:t>病院仲間の通院や外出のサポートから始まりました。</a:t>
            </a:r>
            <a:endParaRPr kumimoji="1" lang="en-US" altLang="ja-JP" dirty="0"/>
          </a:p>
          <a:p>
            <a:r>
              <a:rPr kumimoji="1" lang="ja-JP" altLang="en-US" dirty="0"/>
              <a:t>なにせ、する事がなかった・・・・</a:t>
            </a:r>
            <a:endParaRPr kumimoji="1" lang="en-US" altLang="ja-JP" dirty="0"/>
          </a:p>
          <a:p>
            <a:endParaRPr kumimoji="1" lang="en-US" altLang="ja-JP" dirty="0"/>
          </a:p>
          <a:p>
            <a:r>
              <a:rPr kumimoji="1" lang="ja-JP" altLang="en-US" dirty="0"/>
              <a:t>活動が広がり、白タク行為として、警察じゃなくて、近畿運輸局に呼び出し！</a:t>
            </a:r>
            <a:endParaRPr kumimoji="1" lang="en-US" altLang="ja-JP" dirty="0"/>
          </a:p>
          <a:p>
            <a:r>
              <a:rPr kumimoji="1" lang="ja-JP" altLang="en-US" dirty="0"/>
              <a:t>「白タクは不特定多数であり、私たちは特定された会員のみを対象としている」</a:t>
            </a:r>
            <a:endParaRPr kumimoji="1" lang="en-US" altLang="ja-JP" dirty="0"/>
          </a:p>
          <a:p>
            <a:r>
              <a:rPr kumimoji="1" lang="ja-JP" altLang="en-US" dirty="0"/>
              <a:t>今でこそ、病院前で介護タクシーを良く見かけますが、その前身です。</a:t>
            </a:r>
            <a:endParaRPr kumimoji="1" lang="en-US" altLang="ja-JP" dirty="0"/>
          </a:p>
          <a:p>
            <a:endParaRPr kumimoji="1" lang="en-US" altLang="ja-JP" dirty="0"/>
          </a:p>
          <a:p>
            <a:r>
              <a:rPr kumimoji="1" lang="ja-JP" altLang="en-US" dirty="0"/>
              <a:t>介護保険が始まり、ニーズの隙間として更に必要性があると感じた。</a:t>
            </a:r>
            <a:endParaRPr kumimoji="1" lang="en-US" altLang="ja-JP" dirty="0"/>
          </a:p>
          <a:p>
            <a:r>
              <a:rPr kumimoji="1" lang="ja-JP" altLang="en-US" dirty="0"/>
              <a:t>近畿運輸局・大阪府・国土交通省と協議を進める事となった。</a:t>
            </a:r>
            <a:endParaRPr kumimoji="1" lang="en-US" altLang="ja-JP" dirty="0"/>
          </a:p>
          <a:p>
            <a:r>
              <a:rPr kumimoji="1" lang="ja-JP" altLang="en-US" dirty="0"/>
              <a:t>全くの素人が活動を通して、えらい所に来てしまった・・・</a:t>
            </a:r>
          </a:p>
          <a:p>
            <a:endParaRPr kumimoji="1" lang="en-US" altLang="ja-JP" dirty="0"/>
          </a:p>
          <a:p>
            <a:r>
              <a:rPr kumimoji="1" lang="ja-JP" altLang="en-US" dirty="0"/>
              <a:t>あの時呼び出した、近畿運輸局の担当官も大阪府の福祉交通推進会議で</a:t>
            </a:r>
            <a:endParaRPr kumimoji="1" lang="en-US" altLang="ja-JP" dirty="0"/>
          </a:p>
          <a:p>
            <a:r>
              <a:rPr kumimoji="1" lang="ja-JP" altLang="en-US" dirty="0"/>
              <a:t>同じテーブルに着いた。</a:t>
            </a:r>
            <a:endParaRPr kumimoji="1" lang="en-US" altLang="ja-JP" dirty="0"/>
          </a:p>
          <a:p>
            <a:r>
              <a:rPr kumimoji="1" lang="ja-JP" altLang="en-US" dirty="0"/>
              <a:t>平成</a:t>
            </a:r>
            <a:r>
              <a:rPr kumimoji="1" lang="en-US" altLang="ja-JP" dirty="0"/>
              <a:t>18</a:t>
            </a:r>
            <a:r>
              <a:rPr kumimoji="1" lang="ja-JP" altLang="en-US" dirty="0"/>
              <a:t>年</a:t>
            </a:r>
            <a:r>
              <a:rPr kumimoji="1" lang="en-US" altLang="ja-JP" dirty="0"/>
              <a:t>10</a:t>
            </a:r>
            <a:r>
              <a:rPr kumimoji="1" lang="ja-JP" altLang="en-US" dirty="0"/>
              <a:t>月から、道路運送法の改正され、</a:t>
            </a:r>
            <a:endParaRPr kumimoji="1" lang="en-US" altLang="ja-JP" dirty="0"/>
          </a:p>
          <a:p>
            <a:r>
              <a:rPr kumimoji="1" lang="ja-JP" altLang="en-US" dirty="0"/>
              <a:t>白ナンバーでも福祉目的の有償運送を合法化　　</a:t>
            </a:r>
            <a:endParaRPr kumimoji="1" lang="en-US" altLang="ja-JP" dirty="0"/>
          </a:p>
          <a:p>
            <a:r>
              <a:rPr kumimoji="1" lang="ja-JP" altLang="en-US" dirty="0"/>
              <a:t>現在では、福祉有償運送事業の要件である、運転に従事する方の</a:t>
            </a:r>
            <a:endParaRPr kumimoji="1" lang="en-US" altLang="ja-JP" dirty="0"/>
          </a:p>
          <a:p>
            <a:r>
              <a:rPr kumimoji="1" lang="ja-JP" altLang="en-US" dirty="0"/>
              <a:t>国土交通大臣認定の福祉輸送の運転講習機関である。</a:t>
            </a:r>
            <a:endParaRPr kumimoji="1" lang="en-US" altLang="ja-JP" dirty="0"/>
          </a:p>
          <a:p>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a:t>
            </a:fld>
            <a:endParaRPr kumimoji="1" lang="ja-JP" altLang="en-US"/>
          </a:p>
        </p:txBody>
      </p:sp>
    </p:spTree>
    <p:extLst>
      <p:ext uri="{BB962C8B-B14F-4D97-AF65-F5344CB8AC3E}">
        <p14:creationId xmlns:p14="http://schemas.microsoft.com/office/powerpoint/2010/main" val="390145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20</a:t>
            </a:fld>
            <a:endParaRPr kumimoji="1" lang="ja-JP" altLang="en-US"/>
          </a:p>
        </p:txBody>
      </p:sp>
    </p:spTree>
    <p:extLst>
      <p:ext uri="{BB962C8B-B14F-4D97-AF65-F5344CB8AC3E}">
        <p14:creationId xmlns:p14="http://schemas.microsoft.com/office/powerpoint/2010/main" val="1969370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ガンマナイフの固定ガードの痛さの説明</a:t>
            </a:r>
            <a:endParaRPr kumimoji="1" lang="en-US" altLang="ja-JP" dirty="0"/>
          </a:p>
          <a:p>
            <a:r>
              <a:rPr kumimoji="1" lang="en-US" altLang="ja-JP" dirty="0"/>
              <a:t>80,000</a:t>
            </a:r>
            <a:r>
              <a:rPr kumimoji="1" lang="ja-JP" altLang="en-US" dirty="0"/>
              <a:t>円くらいだったと思う</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21</a:t>
            </a:fld>
            <a:endParaRPr kumimoji="1" lang="ja-JP" altLang="en-US"/>
          </a:p>
        </p:txBody>
      </p:sp>
    </p:spTree>
    <p:extLst>
      <p:ext uri="{BB962C8B-B14F-4D97-AF65-F5344CB8AC3E}">
        <p14:creationId xmlns:p14="http://schemas.microsoft.com/office/powerpoint/2010/main" val="916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フルーツパーラーの説明</a:t>
            </a:r>
            <a:r>
              <a:rPr kumimoji="1" lang="en-US" altLang="ja-JP" dirty="0"/>
              <a:t>》</a:t>
            </a:r>
          </a:p>
          <a:p>
            <a:r>
              <a:rPr kumimoji="1" lang="ja-JP" altLang="en-US" dirty="0"/>
              <a:t>　お見舞いのフルーツの盛り合わせ</a:t>
            </a:r>
            <a:endParaRPr kumimoji="1" lang="en-US" altLang="ja-JP" dirty="0"/>
          </a:p>
          <a:p>
            <a:r>
              <a:rPr kumimoji="1" lang="ja-JP" altLang="en-US" dirty="0"/>
              <a:t>　金持ちも多かったので、メロン等高級フルーツの</a:t>
            </a:r>
            <a:endParaRPr kumimoji="1" lang="en-US" altLang="ja-JP" dirty="0"/>
          </a:p>
          <a:p>
            <a:r>
              <a:rPr kumimoji="1" lang="ja-JP" altLang="en-US" dirty="0"/>
              <a:t>　盛り合わせを持った見舞い客が来ていた。</a:t>
            </a:r>
            <a:endParaRPr kumimoji="1" lang="en-US" altLang="ja-JP" dirty="0"/>
          </a:p>
          <a:p>
            <a:endParaRPr kumimoji="1" lang="en-US" altLang="ja-JP" dirty="0"/>
          </a:p>
          <a:p>
            <a:r>
              <a:rPr kumimoji="1" lang="ja-JP" altLang="en-US" dirty="0"/>
              <a:t>　結局、家族が持って帰るだけ・・・</a:t>
            </a:r>
            <a:endParaRPr kumimoji="1" lang="en-US" altLang="ja-JP" dirty="0"/>
          </a:p>
          <a:p>
            <a:r>
              <a:rPr kumimoji="1" lang="ja-JP" altLang="en-US" dirty="0"/>
              <a:t>　患者が皮を剥いて食べる気にならんよな・・・</a:t>
            </a:r>
            <a:endParaRPr kumimoji="1" lang="en-US" altLang="ja-JP" dirty="0"/>
          </a:p>
          <a:p>
            <a:endParaRPr kumimoji="1" lang="en-US" altLang="ja-JP" dirty="0"/>
          </a:p>
          <a:p>
            <a:r>
              <a:rPr kumimoji="1" lang="ja-JP" altLang="en-US" dirty="0"/>
              <a:t>　それだったら、喫茶店経験を活かして、俺が皆に</a:t>
            </a:r>
            <a:endParaRPr kumimoji="1" lang="en-US" altLang="ja-JP" dirty="0"/>
          </a:p>
          <a:p>
            <a:r>
              <a:rPr kumimoji="1" lang="ja-JP" altLang="en-US" dirty="0"/>
              <a:t>　食べてもらおう！・・・ただ俺が食べたかっただけ・・・</a:t>
            </a:r>
            <a:endParaRPr kumimoji="1" lang="en-US" altLang="ja-JP" dirty="0"/>
          </a:p>
          <a:p>
            <a:r>
              <a:rPr kumimoji="1" lang="ja-JP" altLang="en-US" dirty="0"/>
              <a:t>　今日の</a:t>
            </a:r>
            <a:r>
              <a:rPr kumimoji="1" lang="en-US" altLang="ja-JP" dirty="0"/>
              <a:t>6</a:t>
            </a:r>
            <a:r>
              <a:rPr kumimoji="1" lang="ja-JP" altLang="en-US" dirty="0"/>
              <a:t>時までに松上まで持ってきて！</a:t>
            </a:r>
            <a:endParaRPr kumimoji="1" lang="en-US" altLang="ja-JP" dirty="0"/>
          </a:p>
          <a:p>
            <a:r>
              <a:rPr kumimoji="1" lang="ja-JP" altLang="en-US" dirty="0"/>
              <a:t>　</a:t>
            </a:r>
            <a:r>
              <a:rPr kumimoji="1" lang="en-US" altLang="ja-JP" dirty="0"/>
              <a:t>7</a:t>
            </a:r>
            <a:r>
              <a:rPr kumimoji="1" lang="ja-JP" altLang="en-US" dirty="0"/>
              <a:t>時からフルーツパーラーするから！</a:t>
            </a:r>
            <a:endParaRPr kumimoji="1" lang="en-US" altLang="ja-JP" dirty="0"/>
          </a:p>
          <a:p>
            <a:r>
              <a:rPr kumimoji="1" lang="ja-JP" altLang="en-US" dirty="0"/>
              <a:t>　集まる、集まる</a:t>
            </a:r>
            <a:endParaRPr kumimoji="1" lang="en-US" altLang="ja-JP" dirty="0"/>
          </a:p>
          <a:p>
            <a:r>
              <a:rPr kumimoji="1" lang="ja-JP" altLang="en-US" dirty="0"/>
              <a:t>　衛生面も療養上の事もあっただろうけど</a:t>
            </a:r>
            <a:endParaRPr kumimoji="1" lang="en-US" altLang="ja-JP" dirty="0"/>
          </a:p>
          <a:p>
            <a:r>
              <a:rPr kumimoji="1" lang="ja-JP" altLang="en-US" dirty="0"/>
              <a:t>　看護師も見逃してくれた</a:t>
            </a:r>
            <a:endParaRPr kumimoji="1" lang="en-US" altLang="ja-JP" dirty="0"/>
          </a:p>
          <a:p>
            <a:r>
              <a:rPr kumimoji="1" lang="ja-JP" altLang="en-US" dirty="0"/>
              <a:t>　最高に美味しかった！楽しかった！</a:t>
            </a:r>
            <a:endParaRPr kumimoji="1" lang="en-US" altLang="ja-JP" dirty="0"/>
          </a:p>
          <a:p>
            <a:r>
              <a:rPr kumimoji="1" lang="ja-JP" altLang="en-US" dirty="0"/>
              <a:t>　食べ終わって病室に帰る時に泣いた・・・と</a:t>
            </a:r>
            <a:endParaRPr kumimoji="1" lang="en-US" altLang="ja-JP" dirty="0"/>
          </a:p>
          <a:p>
            <a:r>
              <a:rPr kumimoji="1" lang="ja-JP" altLang="en-US" dirty="0"/>
              <a:t>　あとから家族から聞かされた・・・</a:t>
            </a:r>
            <a:endParaRPr kumimoji="1" lang="en-US" altLang="ja-JP" dirty="0"/>
          </a:p>
          <a:p>
            <a:r>
              <a:rPr kumimoji="1" lang="ja-JP" altLang="en-US" dirty="0"/>
              <a:t>　俺もいいとこある</a:t>
            </a:r>
            <a:r>
              <a:rPr kumimoji="1" lang="ja-JP" altLang="en-US" dirty="0" err="1"/>
              <a:t>じゃん・・</a:t>
            </a:r>
            <a:r>
              <a:rPr kumimoji="1" lang="ja-JP" altLang="en-US" dirty="0"/>
              <a:t>・</a:t>
            </a:r>
            <a:endParaRPr kumimoji="1" lang="en-US" altLang="ja-JP"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22</a:t>
            </a:fld>
            <a:endParaRPr kumimoji="1" lang="ja-JP" altLang="en-US"/>
          </a:p>
        </p:txBody>
      </p:sp>
    </p:spTree>
    <p:extLst>
      <p:ext uri="{BB962C8B-B14F-4D97-AF65-F5344CB8AC3E}">
        <p14:creationId xmlns:p14="http://schemas.microsoft.com/office/powerpoint/2010/main" val="3396621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a:t>
            </a:r>
            <a:r>
              <a:rPr kumimoji="1" lang="ja-JP" altLang="en-US" dirty="0"/>
              <a:t>　抗がん剤治療での白血球数の低下</a:t>
            </a:r>
            <a:endParaRPr kumimoji="1" lang="en-US" altLang="ja-JP" dirty="0"/>
          </a:p>
          <a:p>
            <a:r>
              <a:rPr kumimoji="1" lang="ja-JP" altLang="en-US" dirty="0"/>
              <a:t>　　　ノイトロジン注射した時の身体に感じたイメージを説明</a:t>
            </a:r>
            <a:endParaRPr kumimoji="1" lang="en-US" altLang="ja-JP" dirty="0"/>
          </a:p>
          <a:p>
            <a:endParaRPr kumimoji="1" lang="en-US" altLang="ja-JP" dirty="0"/>
          </a:p>
          <a:p>
            <a:r>
              <a:rPr kumimoji="1" lang="ja-JP" altLang="en-US" dirty="0"/>
              <a:t>☆</a:t>
            </a:r>
            <a:r>
              <a:rPr kumimoji="1" lang="en-US" altLang="ja-JP" dirty="0"/>
              <a:t>3</a:t>
            </a:r>
            <a:r>
              <a:rPr kumimoji="1" lang="ja-JP" altLang="en-US" dirty="0"/>
              <a:t>　前向きがすべての患者さんに効くとは言いませんが、</a:t>
            </a:r>
            <a:endParaRPr kumimoji="1" lang="en-US" altLang="ja-JP" dirty="0"/>
          </a:p>
          <a:p>
            <a:r>
              <a:rPr kumimoji="1" lang="ja-JP" altLang="en-US" dirty="0"/>
              <a:t>　　　がん治療が日々進化している現在、</a:t>
            </a:r>
            <a:endParaRPr kumimoji="1" lang="en-US" altLang="ja-JP" dirty="0"/>
          </a:p>
          <a:p>
            <a:r>
              <a:rPr kumimoji="1" lang="ja-JP" altLang="en-US" dirty="0"/>
              <a:t>　　　効果を引き出す意味では、前向きが損になることはないと</a:t>
            </a:r>
            <a:endParaRPr kumimoji="1" lang="en-US" altLang="ja-JP" dirty="0"/>
          </a:p>
          <a:p>
            <a:r>
              <a:rPr kumimoji="1" lang="ja-JP" altLang="en-US" dirty="0"/>
              <a:t>　　　感じる。</a:t>
            </a:r>
            <a:endParaRPr kumimoji="1" lang="en-US" altLang="ja-JP" dirty="0"/>
          </a:p>
          <a:p>
            <a:endParaRPr kumimoji="1" lang="en-US" altLang="ja-JP" dirty="0"/>
          </a:p>
          <a:p>
            <a:r>
              <a:rPr kumimoji="1" lang="ja-JP" altLang="en-US" dirty="0"/>
              <a:t>主治医との話し、何で治ったんですかね？</a:t>
            </a:r>
            <a:endParaRPr kumimoji="1" lang="en-US" altLang="ja-JP" dirty="0"/>
          </a:p>
          <a:p>
            <a:r>
              <a:rPr kumimoji="1" lang="ja-JP" altLang="en-US" dirty="0"/>
              <a:t>そりゃ主治医がよかった</a:t>
            </a:r>
            <a:r>
              <a:rPr kumimoji="1" lang="ja-JP" altLang="en-US" dirty="0" err="1"/>
              <a:t>んや</a:t>
            </a:r>
            <a:r>
              <a:rPr kumimoji="1" lang="ja-JP" altLang="en-US" dirty="0"/>
              <a:t>（笑）</a:t>
            </a:r>
            <a:endParaRPr kumimoji="1" lang="en-US" altLang="ja-JP" dirty="0"/>
          </a:p>
          <a:p>
            <a:r>
              <a:rPr kumimoji="1" lang="ja-JP" altLang="en-US" dirty="0"/>
              <a:t>①抗がん剤が良く効いた</a:t>
            </a:r>
            <a:endParaRPr kumimoji="1" lang="en-US" altLang="ja-JP" dirty="0"/>
          </a:p>
          <a:p>
            <a:r>
              <a:rPr kumimoji="1" lang="ja-JP" altLang="en-US" dirty="0"/>
              <a:t>②前向きに治療に立ち向かった</a:t>
            </a:r>
            <a:endParaRPr kumimoji="1" lang="en-US" altLang="ja-JP" dirty="0"/>
          </a:p>
          <a:p>
            <a:endParaRPr kumimoji="1" lang="en-US" altLang="ja-JP" dirty="0"/>
          </a:p>
          <a:p>
            <a:r>
              <a:rPr kumimoji="1" lang="ja-JP" altLang="en-US" dirty="0"/>
              <a:t>ちなみに恩返しとは、がんを克服することです。</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23</a:t>
            </a:fld>
            <a:endParaRPr kumimoji="1" lang="ja-JP" altLang="en-US"/>
          </a:p>
        </p:txBody>
      </p:sp>
    </p:spTree>
    <p:extLst>
      <p:ext uri="{BB962C8B-B14F-4D97-AF65-F5344CB8AC3E}">
        <p14:creationId xmlns:p14="http://schemas.microsoft.com/office/powerpoint/2010/main" val="1677981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⇒先生との話しはすべてお前が説明を受けてくれと頼まれていた。</a:t>
            </a:r>
            <a:endParaRPr kumimoji="1" lang="en-US" altLang="ja-JP" dirty="0"/>
          </a:p>
          <a:p>
            <a:r>
              <a:rPr kumimoji="1" lang="ja-JP" altLang="en-US" dirty="0"/>
              <a:t>　　カンファレンスから病室に入る前には、必ず一旦立ち止まりスイッチを入替えて父親に説明した。</a:t>
            </a:r>
            <a:endParaRPr kumimoji="1" lang="en-US" altLang="ja-JP" dirty="0"/>
          </a:p>
          <a:p>
            <a:endParaRPr kumimoji="1" lang="en-US" altLang="ja-JP" dirty="0"/>
          </a:p>
          <a:p>
            <a:r>
              <a:rPr kumimoji="1" lang="ja-JP" altLang="en-US" dirty="0"/>
              <a:t>　　今の自分であれば、たとえ介護が必要になっていたとしても、</a:t>
            </a:r>
            <a:endParaRPr kumimoji="1" lang="en-US" altLang="ja-JP" dirty="0"/>
          </a:p>
          <a:p>
            <a:r>
              <a:rPr kumimoji="1" lang="ja-JP" altLang="en-US" dirty="0"/>
              <a:t>　　親孝行的な事ができたかもしれないのに・・・</a:t>
            </a:r>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24</a:t>
            </a:fld>
            <a:endParaRPr kumimoji="1" lang="ja-JP" altLang="en-US"/>
          </a:p>
        </p:txBody>
      </p:sp>
    </p:spTree>
    <p:extLst>
      <p:ext uri="{BB962C8B-B14F-4D97-AF65-F5344CB8AC3E}">
        <p14:creationId xmlns:p14="http://schemas.microsoft.com/office/powerpoint/2010/main" val="4274467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人生うまくなっていて、今は全部背おっているが、</a:t>
            </a:r>
            <a:endParaRPr kumimoji="1" lang="en-US" altLang="ja-JP" dirty="0"/>
          </a:p>
          <a:p>
            <a:r>
              <a:rPr kumimoji="1" lang="ja-JP" altLang="en-US" dirty="0"/>
              <a:t>今までは全部自分にしてもらっていた。</a:t>
            </a:r>
            <a:endParaRPr kumimoji="1" lang="en-US" altLang="ja-JP" dirty="0"/>
          </a:p>
          <a:p>
            <a:r>
              <a:rPr kumimoji="1" lang="ja-JP" altLang="en-US" dirty="0"/>
              <a:t>そのお返しと感じている。</a:t>
            </a:r>
            <a:endParaRPr kumimoji="1" lang="en-US" altLang="ja-JP" dirty="0"/>
          </a:p>
          <a:p>
            <a:endParaRPr kumimoji="1" lang="en-US" altLang="ja-JP" dirty="0"/>
          </a:p>
          <a:p>
            <a:r>
              <a:rPr kumimoji="1" lang="ja-JP" altLang="en-US" dirty="0"/>
              <a:t>動けていた頃は、それほどでもなかった。</a:t>
            </a:r>
            <a:endParaRPr kumimoji="1" lang="en-US" altLang="ja-JP" dirty="0"/>
          </a:p>
          <a:p>
            <a:r>
              <a:rPr kumimoji="1" lang="ja-JP" altLang="en-US" dirty="0"/>
              <a:t>この仕事をしていても、自分の親には</a:t>
            </a:r>
            <a:endParaRPr kumimoji="1" lang="en-US" altLang="ja-JP" dirty="0"/>
          </a:p>
          <a:p>
            <a:r>
              <a:rPr kumimoji="1" lang="ja-JP" altLang="en-US" dirty="0"/>
              <a:t>なんで？と出来ない事にいらだっていた（反省）</a:t>
            </a:r>
            <a:endParaRPr kumimoji="1" lang="en-US" altLang="ja-JP" dirty="0"/>
          </a:p>
          <a:p>
            <a:r>
              <a:rPr kumimoji="1" lang="ja-JP" altLang="en-US" dirty="0"/>
              <a:t>今は外から見たら気持ち悪いぐらい</a:t>
            </a:r>
            <a:endParaRPr kumimoji="1" lang="en-US" altLang="ja-JP" dirty="0"/>
          </a:p>
          <a:p>
            <a:r>
              <a:rPr kumimoji="1" lang="ja-JP" altLang="en-US" dirty="0"/>
              <a:t>毎日入院先でラブラブ・・・</a:t>
            </a:r>
            <a:endParaRPr kumimoji="1" lang="en-US" altLang="ja-JP" dirty="0"/>
          </a:p>
          <a:p>
            <a:r>
              <a:rPr kumimoji="1" lang="ja-JP" altLang="en-US" dirty="0"/>
              <a:t>今までで一番近い距離感と優しい声をかけていると感じる。</a:t>
            </a:r>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25</a:t>
            </a:fld>
            <a:endParaRPr kumimoji="1" lang="ja-JP" altLang="en-US"/>
          </a:p>
        </p:txBody>
      </p:sp>
    </p:spTree>
    <p:extLst>
      <p:ext uri="{BB962C8B-B14F-4D97-AF65-F5344CB8AC3E}">
        <p14:creationId xmlns:p14="http://schemas.microsoft.com/office/powerpoint/2010/main" val="241360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⇒遺伝子治療・重粒子治療・ラジオ波・ガンマナイフ等</a:t>
            </a:r>
            <a:endParaRPr kumimoji="1" lang="en-US" altLang="ja-JP" dirty="0"/>
          </a:p>
          <a:p>
            <a:r>
              <a:rPr kumimoji="1" lang="ja-JP" altLang="en-US" dirty="0"/>
              <a:t>　いろんな情報が自然と目や耳に入る</a:t>
            </a:r>
            <a:endParaRPr kumimoji="1" lang="en-US" altLang="ja-JP" dirty="0"/>
          </a:p>
          <a:p>
            <a:r>
              <a:rPr kumimoji="1" lang="ja-JP" altLang="en-US" dirty="0"/>
              <a:t>　その情報を話の中で出したりするケースがあった。</a:t>
            </a:r>
            <a:endParaRPr kumimoji="1" lang="en-US" altLang="ja-JP" dirty="0"/>
          </a:p>
          <a:p>
            <a:endParaRPr kumimoji="1" lang="en-US" altLang="ja-JP" dirty="0"/>
          </a:p>
          <a:p>
            <a:r>
              <a:rPr kumimoji="1" lang="ja-JP" altLang="en-US" dirty="0"/>
              <a:t>　患者、がんの種類により、今一番合っている治療がその病院でも行われているはずだ！</a:t>
            </a:r>
            <a:endParaRPr kumimoji="1" lang="en-US" altLang="ja-JP" dirty="0"/>
          </a:p>
          <a:p>
            <a:r>
              <a:rPr kumimoji="1" lang="ja-JP" altLang="en-US" dirty="0"/>
              <a:t>　最新の治療がどの患者にも合うわけじゃない！</a:t>
            </a:r>
            <a:endParaRPr kumimoji="1" lang="en-US" altLang="ja-JP" dirty="0"/>
          </a:p>
          <a:p>
            <a:endParaRPr kumimoji="1" lang="en-US" altLang="ja-JP" dirty="0"/>
          </a:p>
          <a:p>
            <a:r>
              <a:rPr kumimoji="1" lang="ja-JP" altLang="en-US" dirty="0"/>
              <a:t>　家が近くて、家族が毎日足を運べる病院が一番いいんや！・・・・と言われた。</a:t>
            </a:r>
            <a:endParaRPr kumimoji="1" lang="en-US" altLang="ja-JP" dirty="0"/>
          </a:p>
          <a:p>
            <a:endParaRPr kumimoji="1" lang="en-US" altLang="ja-JP" dirty="0"/>
          </a:p>
          <a:p>
            <a:r>
              <a:rPr kumimoji="1" lang="ja-JP" altLang="en-US" dirty="0"/>
              <a:t>　まさに、近くの病院！がん拠点病院がそのものである</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26</a:t>
            </a:fld>
            <a:endParaRPr kumimoji="1" lang="ja-JP" altLang="en-US"/>
          </a:p>
        </p:txBody>
      </p:sp>
    </p:spTree>
    <p:extLst>
      <p:ext uri="{BB962C8B-B14F-4D97-AF65-F5344CB8AC3E}">
        <p14:creationId xmlns:p14="http://schemas.microsoft.com/office/powerpoint/2010/main" val="3172972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自分の場合、</a:t>
            </a:r>
            <a:r>
              <a:rPr kumimoji="1" lang="en-US" altLang="ja-JP" dirty="0"/>
              <a:t>8</a:t>
            </a:r>
            <a:r>
              <a:rPr kumimoji="1" lang="ja-JP" altLang="en-US" dirty="0"/>
              <a:t>万円の資金で最低限のスタートをした。</a:t>
            </a:r>
            <a:endParaRPr kumimoji="1" lang="en-US" altLang="ja-JP" dirty="0"/>
          </a:p>
          <a:p>
            <a:r>
              <a:rPr kumimoji="1" lang="ja-JP" altLang="en-US" dirty="0"/>
              <a:t>その後、ＮＰＯ法人として、第一号の</a:t>
            </a:r>
            <a:r>
              <a:rPr kumimoji="1" lang="en-US" altLang="ja-JP" dirty="0"/>
              <a:t>1,500</a:t>
            </a:r>
            <a:r>
              <a:rPr kumimoji="1" lang="ja-JP" altLang="en-US" dirty="0"/>
              <a:t>万円の融資を受けた。</a:t>
            </a:r>
            <a:endParaRPr kumimoji="1" lang="en-US" altLang="ja-JP" dirty="0"/>
          </a:p>
          <a:p>
            <a:endParaRPr kumimoji="1" lang="en-US" altLang="ja-JP" dirty="0"/>
          </a:p>
          <a:p>
            <a:r>
              <a:rPr kumimoji="1" lang="ja-JP" altLang="en-US" dirty="0"/>
              <a:t>関先生からは、公的な社会保障制度のお話しがありました。</a:t>
            </a:r>
            <a:endParaRPr kumimoji="1" lang="en-US" altLang="ja-JP" dirty="0"/>
          </a:p>
          <a:p>
            <a:r>
              <a:rPr kumimoji="1" lang="ja-JP" altLang="en-US" dirty="0"/>
              <a:t>安心材料が増えたと感じます。</a:t>
            </a:r>
            <a:endParaRPr kumimoji="1" lang="en-US" altLang="ja-JP" dirty="0"/>
          </a:p>
          <a:p>
            <a:endParaRPr kumimoji="1" lang="en-US" altLang="ja-JP" dirty="0"/>
          </a:p>
          <a:p>
            <a:r>
              <a:rPr kumimoji="1" lang="ja-JP" altLang="en-US" dirty="0"/>
              <a:t>そこに、基金から起業の資金援助があれば、意欲的な目標ができるかも！</a:t>
            </a:r>
            <a:endParaRPr kumimoji="1" lang="en-US" altLang="ja-JP" dirty="0"/>
          </a:p>
          <a:p>
            <a:r>
              <a:rPr kumimoji="1" lang="ja-JP" altLang="en-US" dirty="0"/>
              <a:t>コマーシャルより社会的に好感が持てるかも・・・・</a:t>
            </a:r>
            <a:endParaRPr kumimoji="1" lang="en-US" altLang="ja-JP" dirty="0"/>
          </a:p>
          <a:p>
            <a:endParaRPr kumimoji="1" lang="en-US" altLang="ja-JP" dirty="0"/>
          </a:p>
          <a:p>
            <a:r>
              <a:rPr kumimoji="1" lang="ja-JP" altLang="en-US" dirty="0"/>
              <a:t>現在、せかんど　としては、介護休業・育児休業の実績を重ねています。</a:t>
            </a:r>
            <a:endParaRPr kumimoji="1" lang="en-US" altLang="ja-JP" dirty="0"/>
          </a:p>
          <a:p>
            <a:endParaRPr kumimoji="1" lang="en-US" altLang="ja-JP" dirty="0"/>
          </a:p>
          <a:p>
            <a:r>
              <a:rPr kumimoji="1" lang="ja-JP" altLang="en-US" dirty="0"/>
              <a:t>最近では、院内サテライトオフィス・セカンドチャンスなどが紙面に出ていました。</a:t>
            </a:r>
            <a:endParaRPr kumimoji="1" lang="en-US" altLang="ja-JP" dirty="0"/>
          </a:p>
          <a:p>
            <a:r>
              <a:rPr kumimoji="1" lang="ja-JP" altLang="en-US" dirty="0"/>
              <a:t>院内オフィスなど国の施策として、資金を投じる計画ですが、</a:t>
            </a:r>
            <a:endParaRPr kumimoji="1" lang="en-US" altLang="ja-JP" dirty="0"/>
          </a:p>
          <a:p>
            <a:r>
              <a:rPr kumimoji="1" lang="ja-JP" altLang="en-US" dirty="0"/>
              <a:t>基本的には、この様な制度がありながら長期闘病に向き合う社員に</a:t>
            </a:r>
            <a:endParaRPr kumimoji="1" lang="en-US" altLang="ja-JP" dirty="0"/>
          </a:p>
          <a:p>
            <a:r>
              <a:rPr kumimoji="1" lang="ja-JP" altLang="en-US" dirty="0"/>
              <a:t>マッチングさせる気があるか社会及び会社での受入姿勢が重要と感じる。</a:t>
            </a:r>
            <a:endParaRPr kumimoji="1" lang="en-US" altLang="ja-JP" dirty="0"/>
          </a:p>
          <a:p>
            <a:endParaRPr kumimoji="1" lang="en-US" altLang="ja-JP" dirty="0"/>
          </a:p>
          <a:p>
            <a:r>
              <a:rPr kumimoji="1" lang="ja-JP" altLang="en-US" dirty="0"/>
              <a:t>「じっとしとけよ！」という意見もあるでしょうが、じっとしていられないんですよ・・・・</a:t>
            </a:r>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27</a:t>
            </a:fld>
            <a:endParaRPr kumimoji="1" lang="ja-JP" altLang="en-US"/>
          </a:p>
        </p:txBody>
      </p:sp>
    </p:spTree>
    <p:extLst>
      <p:ext uri="{BB962C8B-B14F-4D97-AF65-F5344CB8AC3E}">
        <p14:creationId xmlns:p14="http://schemas.microsoft.com/office/powerpoint/2010/main" val="3449242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手術後の</a:t>
            </a:r>
            <a:r>
              <a:rPr kumimoji="1" lang="en-US" altLang="ja-JP" dirty="0"/>
              <a:t>ICU</a:t>
            </a:r>
            <a:r>
              <a:rPr kumimoji="1" lang="ja-JP" altLang="en-US" dirty="0"/>
              <a:t>から病室に帰ってきた部屋のおばあちゃんに逢った時に言われた、</a:t>
            </a:r>
            <a:endParaRPr kumimoji="1" lang="en-US" altLang="ja-JP" dirty="0"/>
          </a:p>
          <a:p>
            <a:r>
              <a:rPr kumimoji="1" lang="ja-JP" altLang="en-US" dirty="0"/>
              <a:t>「うどん屋みたいやな・・・」でもなんでと聞かれて説明したら、</a:t>
            </a:r>
            <a:endParaRPr kumimoji="1" lang="en-US" altLang="ja-JP" dirty="0"/>
          </a:p>
          <a:p>
            <a:r>
              <a:rPr kumimoji="1" lang="ja-JP" altLang="en-US" dirty="0"/>
              <a:t>外来食堂で、ごはんをご馳走してくれた・・・・</a:t>
            </a:r>
            <a:endParaRPr kumimoji="1" lang="en-US" altLang="ja-JP" dirty="0"/>
          </a:p>
          <a:p>
            <a:r>
              <a:rPr kumimoji="1" lang="ja-JP" altLang="en-US" dirty="0"/>
              <a:t>外出サポートの会員にもなってくれた。</a:t>
            </a:r>
            <a:endParaRPr kumimoji="1" lang="en-US" altLang="ja-JP" dirty="0"/>
          </a:p>
          <a:p>
            <a:endParaRPr kumimoji="1" lang="en-US" altLang="ja-JP" dirty="0"/>
          </a:p>
          <a:p>
            <a:r>
              <a:rPr kumimoji="1" lang="ja-JP" altLang="en-US" dirty="0"/>
              <a:t>せかんど　と共に第二の人生を歩もうと決断した理由は、</a:t>
            </a:r>
            <a:endParaRPr kumimoji="1" lang="en-US" altLang="ja-JP" dirty="0"/>
          </a:p>
          <a:p>
            <a:r>
              <a:rPr kumimoji="1" lang="ja-JP" altLang="en-US" dirty="0"/>
              <a:t>こんな経験を誰もがするものでもない、</a:t>
            </a:r>
            <a:endParaRPr kumimoji="1" lang="en-US" altLang="ja-JP" dirty="0"/>
          </a:p>
          <a:p>
            <a:r>
              <a:rPr kumimoji="1" lang="ja-JP" altLang="en-US" dirty="0"/>
              <a:t>前職のように物を売るより、体験を活かしたい。</a:t>
            </a:r>
            <a:endParaRPr kumimoji="1" lang="en-US" altLang="ja-JP" dirty="0"/>
          </a:p>
          <a:p>
            <a:r>
              <a:rPr kumimoji="1" lang="ja-JP" altLang="en-US" dirty="0"/>
              <a:t>それが支えてくれた周囲の人達、患者仲間も含めての恩返しであり、</a:t>
            </a:r>
            <a:endParaRPr kumimoji="1" lang="en-US" altLang="ja-JP" dirty="0"/>
          </a:p>
          <a:p>
            <a:r>
              <a:rPr kumimoji="1" lang="ja-JP" altLang="en-US" dirty="0"/>
              <a:t>生かされた自分のやるべき事だと感じた。</a:t>
            </a:r>
            <a:endParaRPr kumimoji="1" lang="en-US" altLang="ja-JP" dirty="0"/>
          </a:p>
          <a:p>
            <a:endParaRPr kumimoji="1" lang="en-US" altLang="ja-JP" dirty="0"/>
          </a:p>
          <a:p>
            <a:r>
              <a:rPr kumimoji="1" lang="ja-JP" altLang="en-US" dirty="0"/>
              <a:t>いまでは、以前の会社は、吸収されライバル会社のもとリストラを受ける元同僚から</a:t>
            </a:r>
            <a:endParaRPr kumimoji="1" lang="en-US" altLang="ja-JP" dirty="0"/>
          </a:p>
          <a:p>
            <a:r>
              <a:rPr kumimoji="1" lang="ja-JP" altLang="en-US" dirty="0"/>
              <a:t>「いい時期に辞めたよな」・・・俺は首になった</a:t>
            </a:r>
            <a:r>
              <a:rPr kumimoji="1" lang="ja-JP" altLang="en-US" dirty="0" err="1"/>
              <a:t>んや</a:t>
            </a:r>
            <a:r>
              <a:rPr kumimoji="1" lang="ja-JP" altLang="en-US" dirty="0"/>
              <a:t>！！と笑い飛ばせる今がある</a:t>
            </a:r>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28</a:t>
            </a:fld>
            <a:endParaRPr kumimoji="1" lang="ja-JP" altLang="en-US"/>
          </a:p>
        </p:txBody>
      </p:sp>
    </p:spTree>
    <p:extLst>
      <p:ext uri="{BB962C8B-B14F-4D97-AF65-F5344CB8AC3E}">
        <p14:creationId xmlns:p14="http://schemas.microsoft.com/office/powerpoint/2010/main" val="390936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末期のがん患者さんが在宅医療をされる場合に、</a:t>
            </a:r>
            <a:endParaRPr kumimoji="1" lang="en-US" altLang="ja-JP" dirty="0"/>
          </a:p>
          <a:p>
            <a:r>
              <a:rPr kumimoji="1" lang="ja-JP" altLang="en-US" dirty="0"/>
              <a:t>ガンサバイバーが設立した　せかんど　の事業を通して、</a:t>
            </a:r>
            <a:endParaRPr kumimoji="1" lang="en-US" altLang="ja-JP" dirty="0"/>
          </a:p>
          <a:p>
            <a:r>
              <a:rPr kumimoji="1" lang="ja-JP" altLang="en-US" dirty="0"/>
              <a:t>役割の一端を担えている事がとても嬉しい。</a:t>
            </a:r>
            <a:endParaRPr kumimoji="1" lang="en-US" altLang="ja-JP" dirty="0"/>
          </a:p>
          <a:p>
            <a:r>
              <a:rPr kumimoji="1" lang="ja-JP" altLang="en-US" dirty="0"/>
              <a:t>せかんどのすべてのサービスには対象となるがん患者さんがいます。</a:t>
            </a:r>
            <a:endParaRPr kumimoji="1" lang="en-US" altLang="ja-JP" dirty="0"/>
          </a:p>
          <a:p>
            <a:endParaRPr kumimoji="1" lang="en-US" altLang="ja-JP" dirty="0"/>
          </a:p>
          <a:p>
            <a:r>
              <a:rPr kumimoji="1" lang="ja-JP" altLang="en-US" dirty="0"/>
              <a:t>特に、訪問看護と訪問入浴であり、訪問看護については皆さんご承知の</a:t>
            </a:r>
            <a:endParaRPr kumimoji="1" lang="en-US" altLang="ja-JP" dirty="0"/>
          </a:p>
          <a:p>
            <a:r>
              <a:rPr kumimoji="1" lang="ja-JP" altLang="en-US" dirty="0"/>
              <a:t>通りですが、訪問入浴には私も同席する時があります。</a:t>
            </a:r>
            <a:endParaRPr kumimoji="1" lang="en-US" altLang="ja-JP" dirty="0"/>
          </a:p>
          <a:p>
            <a:r>
              <a:rPr kumimoji="1" lang="ja-JP" altLang="en-US" dirty="0"/>
              <a:t>お風呂がもたらす効能には驚くものがあります。</a:t>
            </a:r>
            <a:endParaRPr kumimoji="1" lang="en-US" altLang="ja-JP" dirty="0"/>
          </a:p>
          <a:p>
            <a:r>
              <a:rPr kumimoji="1" lang="ja-JP" altLang="en-US" dirty="0"/>
              <a:t>すごく労力のかかるサービスですが、遣り甲斐のあるサービスです。</a:t>
            </a:r>
            <a:endParaRPr kumimoji="1" lang="en-US" altLang="ja-JP" dirty="0"/>
          </a:p>
          <a:p>
            <a:endParaRPr kumimoji="1" lang="en-US" altLang="ja-JP" dirty="0"/>
          </a:p>
          <a:p>
            <a:r>
              <a:rPr kumimoji="1" lang="ja-JP" altLang="en-US" dirty="0"/>
              <a:t>最近、事務所で、看護師と患者さんとの電話対応を聞いていて、</a:t>
            </a:r>
            <a:endParaRPr kumimoji="1" lang="en-US" altLang="ja-JP" dirty="0"/>
          </a:p>
          <a:p>
            <a:r>
              <a:rPr kumimoji="1" lang="ja-JP" altLang="en-US" dirty="0"/>
              <a:t>純粋に“こんな看護師なら安心・信頼できる”と感じている。</a:t>
            </a:r>
            <a:endParaRPr kumimoji="1" lang="en-US" altLang="ja-JP" dirty="0"/>
          </a:p>
          <a:p>
            <a:r>
              <a:rPr kumimoji="1" lang="ja-JP" altLang="en-US" dirty="0"/>
              <a:t>これは、自分が闘病中に最も求めていたものである事に気づいた・・・</a:t>
            </a:r>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29</a:t>
            </a:fld>
            <a:endParaRPr kumimoji="1" lang="ja-JP" altLang="en-US"/>
          </a:p>
        </p:txBody>
      </p:sp>
    </p:spTree>
    <p:extLst>
      <p:ext uri="{BB962C8B-B14F-4D97-AF65-F5344CB8AC3E}">
        <p14:creationId xmlns:p14="http://schemas.microsoft.com/office/powerpoint/2010/main" val="381597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自分自身のことを思い返せば、不安だったろうけど、</a:t>
            </a:r>
            <a:endParaRPr kumimoji="1" lang="en-US" altLang="ja-JP" dirty="0"/>
          </a:p>
          <a:p>
            <a:r>
              <a:rPr kumimoji="1" lang="ja-JP" altLang="en-US" dirty="0"/>
              <a:t>周囲が驚くほど呑気なガン患者であった。</a:t>
            </a:r>
            <a:endParaRPr kumimoji="1" lang="en-US" altLang="ja-JP" dirty="0"/>
          </a:p>
          <a:p>
            <a:r>
              <a:rPr kumimoji="1" lang="ja-JP" altLang="en-US" dirty="0"/>
              <a:t>よく言えば前向き！　</a:t>
            </a:r>
            <a:endParaRPr kumimoji="1" lang="en-US" altLang="ja-JP" dirty="0"/>
          </a:p>
          <a:p>
            <a:r>
              <a:rPr kumimoji="1" lang="ja-JP" altLang="en-US" dirty="0"/>
              <a:t>でもその当時は</a:t>
            </a:r>
            <a:endParaRPr kumimoji="1" lang="en-US" altLang="ja-JP" dirty="0"/>
          </a:p>
          <a:p>
            <a:r>
              <a:rPr kumimoji="1" lang="en-US" altLang="ja-JP" dirty="0"/>
              <a:t>※</a:t>
            </a:r>
            <a:r>
              <a:rPr kumimoji="1" lang="ja-JP" altLang="en-US" dirty="0"/>
              <a:t>“なるようにしかならない”という諦めの部分</a:t>
            </a:r>
            <a:endParaRPr kumimoji="1" lang="en-US" altLang="ja-JP" dirty="0"/>
          </a:p>
          <a:p>
            <a:r>
              <a:rPr kumimoji="1" lang="en-US" altLang="ja-JP" dirty="0"/>
              <a:t>※</a:t>
            </a:r>
            <a:r>
              <a:rPr kumimoji="1" lang="ja-JP" altLang="en-US" dirty="0"/>
              <a:t>“どうにかなるのでは”という期待の部分があった。</a:t>
            </a:r>
            <a:endParaRPr kumimoji="1" lang="en-US" altLang="ja-JP" dirty="0"/>
          </a:p>
          <a:p>
            <a:r>
              <a:rPr kumimoji="1" lang="ja-JP" altLang="en-US" dirty="0"/>
              <a:t>でも差引きすると、絶対にプラス思考だった！！</a:t>
            </a:r>
            <a:endParaRPr kumimoji="1" lang="en-US" altLang="ja-JP" dirty="0"/>
          </a:p>
          <a:p>
            <a:endParaRPr kumimoji="1" lang="en-US" altLang="ja-JP" dirty="0"/>
          </a:p>
          <a:p>
            <a:r>
              <a:rPr kumimoji="1" lang="ja-JP" altLang="en-US" dirty="0"/>
              <a:t>でも、がん患者は臆病くらいで丁度いい</a:t>
            </a:r>
            <a:endParaRPr kumimoji="1" lang="en-US" altLang="ja-JP" dirty="0"/>
          </a:p>
          <a:p>
            <a:r>
              <a:rPr kumimoji="1" lang="ja-JP" altLang="en-US" dirty="0"/>
              <a:t>自分の親も、「病院に行けば何か悪いとこあるから」・・・とか、</a:t>
            </a:r>
            <a:endParaRPr kumimoji="1" lang="en-US" altLang="ja-JP" dirty="0"/>
          </a:p>
          <a:p>
            <a:r>
              <a:rPr kumimoji="1" lang="ja-JP" altLang="en-US" dirty="0"/>
              <a:t>訳の分からない事が口癖になっている。</a:t>
            </a:r>
            <a:endParaRPr kumimoji="1" lang="en-US" altLang="ja-JP" dirty="0"/>
          </a:p>
          <a:p>
            <a:r>
              <a:rPr kumimoji="1" lang="ja-JP" altLang="en-US" dirty="0"/>
              <a:t>変化を感じた時に行く事で早期発見につながる。</a:t>
            </a:r>
            <a:endParaRPr kumimoji="1" lang="en-US" altLang="ja-JP" dirty="0"/>
          </a:p>
          <a:p>
            <a:r>
              <a:rPr kumimoji="1" lang="ja-JP" altLang="en-US" dirty="0"/>
              <a:t>たとえ、主治医に鼻で笑われようと、</a:t>
            </a:r>
            <a:endParaRPr kumimoji="1" lang="en-US" altLang="ja-JP" dirty="0"/>
          </a:p>
          <a:p>
            <a:r>
              <a:rPr kumimoji="1" lang="ja-JP" altLang="en-US" dirty="0"/>
              <a:t>自分の身体の変化は主治医よりわかっている！</a:t>
            </a:r>
            <a:endParaRPr kumimoji="1" lang="en-US" altLang="ja-JP" dirty="0"/>
          </a:p>
          <a:p>
            <a:r>
              <a:rPr kumimoji="1" lang="ja-JP" altLang="en-US" dirty="0"/>
              <a:t>ただ、その変化が医学的に関係あるのか分からないだけ！</a:t>
            </a:r>
            <a:endParaRPr kumimoji="1" lang="en-US" altLang="ja-JP" dirty="0"/>
          </a:p>
          <a:p>
            <a:endParaRPr kumimoji="1" lang="en-US" altLang="ja-JP" dirty="0"/>
          </a:p>
          <a:p>
            <a:endParaRPr kumimoji="1" lang="en-US" altLang="ja-JP" dirty="0"/>
          </a:p>
          <a:p>
            <a:endParaRPr kumimoji="1" lang="en-US" altLang="ja-JP"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3</a:t>
            </a:fld>
            <a:endParaRPr kumimoji="1" lang="ja-JP" altLang="en-US"/>
          </a:p>
        </p:txBody>
      </p:sp>
    </p:spTree>
    <p:extLst>
      <p:ext uri="{BB962C8B-B14F-4D97-AF65-F5344CB8AC3E}">
        <p14:creationId xmlns:p14="http://schemas.microsoft.com/office/powerpoint/2010/main" val="2190042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ご清聴ありがとうの前に・・・</a:t>
            </a:r>
            <a:r>
              <a:rPr kumimoji="1" lang="en-US" altLang="ja-JP" dirty="0"/>
              <a:t>》</a:t>
            </a:r>
          </a:p>
          <a:p>
            <a:endParaRPr kumimoji="1" lang="en-US" altLang="ja-JP" dirty="0"/>
          </a:p>
          <a:p>
            <a:r>
              <a:rPr kumimoji="1" lang="ja-JP" altLang="en-US" dirty="0"/>
              <a:t>私の時には、がん拠点病院なんてなかったわけですから！</a:t>
            </a:r>
            <a:endParaRPr kumimoji="1" lang="en-US" altLang="ja-JP" dirty="0"/>
          </a:p>
          <a:p>
            <a:endParaRPr kumimoji="1" lang="en-US" altLang="ja-JP" dirty="0"/>
          </a:p>
          <a:p>
            <a:r>
              <a:rPr kumimoji="1" lang="en-US" altLang="ja-JP" dirty="0"/>
              <a:t>5</a:t>
            </a:r>
            <a:r>
              <a:rPr kumimoji="1" lang="ja-JP" altLang="en-US" dirty="0"/>
              <a:t>年生存率</a:t>
            </a:r>
            <a:r>
              <a:rPr kumimoji="1" lang="en-US" altLang="ja-JP" dirty="0"/>
              <a:t>1</a:t>
            </a:r>
            <a:r>
              <a:rPr kumimoji="1" lang="ja-JP" altLang="en-US" dirty="0"/>
              <a:t>％を</a:t>
            </a:r>
            <a:r>
              <a:rPr kumimoji="1" lang="en-US" altLang="ja-JP" dirty="0"/>
              <a:t>20</a:t>
            </a:r>
            <a:r>
              <a:rPr kumimoji="1" lang="ja-JP" altLang="en-US" dirty="0"/>
              <a:t>年経過中のガンサバイバーの独り言でした・・・・</a:t>
            </a:r>
            <a:endParaRPr kumimoji="1" lang="en-US" altLang="ja-JP" dirty="0"/>
          </a:p>
          <a:p>
            <a:r>
              <a:rPr kumimoji="1" lang="ja-JP" altLang="en-US" dirty="0"/>
              <a:t>ご清聴ありがとうございました。</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30</a:t>
            </a:fld>
            <a:endParaRPr kumimoji="1" lang="ja-JP" altLang="en-US"/>
          </a:p>
        </p:txBody>
      </p:sp>
    </p:spTree>
    <p:extLst>
      <p:ext uri="{BB962C8B-B14F-4D97-AF65-F5344CB8AC3E}">
        <p14:creationId xmlns:p14="http://schemas.microsoft.com/office/powerpoint/2010/main" val="80458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ガンサバイバーは今後もっともっとたくさん出てくると思います。</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4</a:t>
            </a:fld>
            <a:endParaRPr kumimoji="1" lang="ja-JP" altLang="en-US"/>
          </a:p>
        </p:txBody>
      </p:sp>
    </p:spTree>
    <p:extLst>
      <p:ext uri="{BB962C8B-B14F-4D97-AF65-F5344CB8AC3E}">
        <p14:creationId xmlns:p14="http://schemas.microsoft.com/office/powerpoint/2010/main" val="166944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胸水の時点で、その当時では</a:t>
            </a:r>
            <a:r>
              <a:rPr kumimoji="1" lang="en-US" altLang="ja-JP" dirty="0"/>
              <a:t>5</a:t>
            </a:r>
            <a:r>
              <a:rPr kumimoji="1" lang="ja-JP" altLang="en-US" dirty="0"/>
              <a:t>年生存率は、たったの</a:t>
            </a:r>
            <a:r>
              <a:rPr kumimoji="1" lang="en-US" altLang="ja-JP" dirty="0"/>
              <a:t>1</a:t>
            </a:r>
            <a:r>
              <a:rPr kumimoji="1" lang="ja-JP" altLang="en-US" dirty="0"/>
              <a:t>％！　</a:t>
            </a:r>
            <a:endParaRPr kumimoji="1" lang="en-US" altLang="ja-JP" dirty="0"/>
          </a:p>
          <a:p>
            <a:endParaRPr kumimoji="1" lang="en-US" altLang="ja-JP"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5</a:t>
            </a:fld>
            <a:endParaRPr kumimoji="1" lang="ja-JP" altLang="en-US"/>
          </a:p>
        </p:txBody>
      </p:sp>
    </p:spTree>
    <p:extLst>
      <p:ext uri="{BB962C8B-B14F-4D97-AF65-F5344CB8AC3E}">
        <p14:creationId xmlns:p14="http://schemas.microsoft.com/office/powerpoint/2010/main" val="68814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○入院確定時期：そんな状態なんだという“落胆と不安”</a:t>
            </a:r>
            <a:endParaRPr kumimoji="1" lang="en-US" altLang="ja-JP" dirty="0"/>
          </a:p>
          <a:p>
            <a:r>
              <a:rPr kumimoji="1" lang="ja-JP" altLang="en-US" dirty="0"/>
              <a:t>○闘病治療時期：これから、俺はどうなるんだろうという恐怖</a:t>
            </a:r>
            <a:endParaRPr kumimoji="1" lang="en-US" altLang="ja-JP" dirty="0"/>
          </a:p>
          <a:p>
            <a:r>
              <a:rPr kumimoji="1" lang="ja-JP" altLang="en-US" dirty="0"/>
              <a:t>○社会復帰時期：社会からの疎外感　（腫れ物にさわるような孤立感）</a:t>
            </a:r>
            <a:endParaRPr kumimoji="1" lang="en-US" altLang="ja-JP" dirty="0"/>
          </a:p>
          <a:p>
            <a:r>
              <a:rPr kumimoji="1" lang="ja-JP" altLang="en-US" dirty="0"/>
              <a:t>○がん告知時期：落胆・不安・恐怖・疎外・孤立感が現実的になる</a:t>
            </a:r>
            <a:endParaRPr kumimoji="1" lang="en-US" altLang="ja-JP" dirty="0"/>
          </a:p>
          <a:p>
            <a:r>
              <a:rPr kumimoji="1" lang="ja-JP" altLang="en-US" dirty="0"/>
              <a:t>○リストラ宣告時期：幼稚園と小学生の子供達と家族を守れるのか</a:t>
            </a:r>
            <a:endParaRPr kumimoji="1" lang="en-US" altLang="ja-JP" dirty="0"/>
          </a:p>
          <a:p>
            <a:r>
              <a:rPr kumimoji="1" lang="ja-JP" altLang="en-US" dirty="0"/>
              <a:t>○経過観察時期：常に転移・再発の恐怖</a:t>
            </a:r>
            <a:endParaRPr kumimoji="1" lang="en-US" altLang="ja-JP" dirty="0"/>
          </a:p>
          <a:p>
            <a:r>
              <a:rPr kumimoji="1" lang="ja-JP" altLang="en-US" dirty="0"/>
              <a:t>○事業立上げ時期：給料もなく不安定で慣れない経営のプレッシャー</a:t>
            </a:r>
            <a:endParaRPr kumimoji="1" lang="en-US" altLang="ja-JP" dirty="0"/>
          </a:p>
          <a:p>
            <a:endParaRPr kumimoji="1" lang="en-US" altLang="ja-JP" dirty="0"/>
          </a:p>
          <a:p>
            <a:r>
              <a:rPr kumimoji="1" lang="ja-JP" altLang="en-US" dirty="0"/>
              <a:t>こんなプラス思考の私でも、それぞれの時期に当然落ち込み葛藤がありました。</a:t>
            </a:r>
          </a:p>
          <a:p>
            <a:r>
              <a:rPr kumimoji="1" lang="ja-JP" altLang="en-US" dirty="0"/>
              <a:t>それぞれ乗り越えられたパワーの源はやはり家族を含め周囲のバックアップがあったからこそ、</a:t>
            </a:r>
          </a:p>
          <a:p>
            <a:r>
              <a:rPr kumimoji="1" lang="ja-JP" altLang="en-US" dirty="0"/>
              <a:t>持ち前のプラス思考が克服に役立ったものと感じています。</a:t>
            </a:r>
          </a:p>
          <a:p>
            <a:endParaRPr kumimoji="1" lang="en-US" altLang="ja-JP" dirty="0"/>
          </a:p>
          <a:p>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6</a:t>
            </a:fld>
            <a:endParaRPr kumimoji="1" lang="ja-JP" altLang="en-US"/>
          </a:p>
        </p:txBody>
      </p:sp>
    </p:spTree>
    <p:extLst>
      <p:ext uri="{BB962C8B-B14F-4D97-AF65-F5344CB8AC3E}">
        <p14:creationId xmlns:p14="http://schemas.microsoft.com/office/powerpoint/2010/main" val="220299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レントゲンは何のためだったのかな？　</a:t>
            </a:r>
            <a:endParaRPr kumimoji="1" lang="en-US" altLang="ja-JP" dirty="0"/>
          </a:p>
          <a:p>
            <a:r>
              <a:rPr kumimoji="1" lang="ja-JP" altLang="en-US" dirty="0"/>
              <a:t>何の可能性も疑わず、そのまま患者の訴えでマジックに掛かったのかな・・・</a:t>
            </a:r>
            <a:endParaRPr kumimoji="1" lang="en-US" altLang="ja-JP" dirty="0"/>
          </a:p>
          <a:p>
            <a:r>
              <a:rPr kumimoji="1" lang="ja-JP" altLang="en-US" dirty="0"/>
              <a:t>でもその瞬間は、病気であることは消され、単なる外傷で自分も安心したのだろう・・・</a:t>
            </a:r>
            <a:endParaRPr kumimoji="1" lang="en-US" altLang="ja-JP" dirty="0"/>
          </a:p>
          <a:p>
            <a:r>
              <a:rPr kumimoji="1" lang="ja-JP" altLang="en-US" dirty="0"/>
              <a:t>　　</a:t>
            </a:r>
            <a:endParaRPr kumimoji="1" lang="en-US" altLang="ja-JP" dirty="0"/>
          </a:p>
          <a:p>
            <a:r>
              <a:rPr kumimoji="1" lang="ja-JP" altLang="en-US" dirty="0"/>
              <a:t>でも湿布でガンが治れば　</a:t>
            </a:r>
            <a:r>
              <a:rPr kumimoji="1" lang="en-US" altLang="ja-JP" dirty="0"/>
              <a:t>20</a:t>
            </a:r>
            <a:r>
              <a:rPr kumimoji="1" lang="ja-JP" altLang="en-US" dirty="0"/>
              <a:t>年前にｉｐｓ以上の大発見だったのに・・・　　</a:t>
            </a:r>
            <a:endParaRPr kumimoji="1" lang="en-US" altLang="ja-JP" dirty="0"/>
          </a:p>
          <a:p>
            <a:r>
              <a:rPr kumimoji="1" lang="ja-JP" altLang="en-US" dirty="0"/>
              <a:t>通常、患者は医者を選べない！</a:t>
            </a:r>
            <a:endParaRPr kumimoji="1" lang="en-US" altLang="ja-JP" dirty="0"/>
          </a:p>
          <a:p>
            <a:r>
              <a:rPr kumimoji="1" lang="ja-JP" altLang="en-US" dirty="0"/>
              <a:t>その時担当した医者で運不運が決まってしまう事は非常に悲しい！</a:t>
            </a:r>
            <a:endParaRPr kumimoji="1" lang="en-US" altLang="ja-JP" dirty="0"/>
          </a:p>
          <a:p>
            <a:endParaRPr kumimoji="1" lang="en-US" altLang="ja-JP" dirty="0"/>
          </a:p>
          <a:p>
            <a:r>
              <a:rPr kumimoji="1" lang="ja-JP" altLang="en-US" dirty="0"/>
              <a:t>先生の技量は所見では分かりません。</a:t>
            </a:r>
            <a:endParaRPr kumimoji="1" lang="en-US" altLang="ja-JP" dirty="0"/>
          </a:p>
          <a:p>
            <a:r>
              <a:rPr kumimoji="1" lang="ja-JP" altLang="en-US" dirty="0"/>
              <a:t>まず、説明が分かりやすく！質問しやすい雰囲気！　</a:t>
            </a:r>
            <a:endParaRPr kumimoji="1" lang="en-US" altLang="ja-JP" dirty="0"/>
          </a:p>
          <a:p>
            <a:r>
              <a:rPr kumimoji="1" lang="ja-JP" altLang="en-US" dirty="0"/>
              <a:t>患者からすると、“いい感じの先生や</a:t>
            </a:r>
            <a:r>
              <a:rPr kumimoji="1" lang="ja-JP" altLang="en-US" dirty="0" err="1"/>
              <a:t>な</a:t>
            </a:r>
            <a:r>
              <a:rPr kumimoji="1" lang="ja-JP" altLang="en-US" dirty="0"/>
              <a:t>”と感じさせるのが先決かな！　</a:t>
            </a:r>
            <a:endParaRPr kumimoji="1" lang="en-US" altLang="ja-JP" dirty="0"/>
          </a:p>
          <a:p>
            <a:r>
              <a:rPr kumimoji="1" lang="ja-JP" altLang="en-US" dirty="0"/>
              <a:t>それから信頼できそうだなとか、任せられるかなとか感じるのだと思います。　</a:t>
            </a:r>
            <a:endParaRPr kumimoji="1" lang="en-US" altLang="ja-JP" dirty="0"/>
          </a:p>
          <a:p>
            <a:r>
              <a:rPr kumimoji="1" lang="ja-JP" altLang="en-US" dirty="0"/>
              <a:t>病院側の事情は分かりませんが、記録第一？　</a:t>
            </a:r>
            <a:endParaRPr kumimoji="1" lang="en-US" altLang="ja-JP" dirty="0"/>
          </a:p>
          <a:p>
            <a:r>
              <a:rPr kumimoji="1" lang="ja-JP" altLang="en-US" dirty="0"/>
              <a:t>患者の顔も見ないで、</a:t>
            </a:r>
            <a:endParaRPr kumimoji="1" lang="en-US" altLang="ja-JP" dirty="0"/>
          </a:p>
          <a:p>
            <a:r>
              <a:rPr kumimoji="1" lang="ja-JP" altLang="en-US" dirty="0"/>
              <a:t>パソコンばかり見ているようでは信頼感は、まず生まれない・・・と思います。</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7</a:t>
            </a:fld>
            <a:endParaRPr kumimoji="1" lang="ja-JP" altLang="en-US"/>
          </a:p>
        </p:txBody>
      </p:sp>
    </p:spTree>
    <p:extLst>
      <p:ext uri="{BB962C8B-B14F-4D97-AF65-F5344CB8AC3E}">
        <p14:creationId xmlns:p14="http://schemas.microsoft.com/office/powerpoint/2010/main" val="384098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初めからこの病院を受診しておくべきだったかもしれない！</a:t>
            </a:r>
            <a:endParaRPr kumimoji="1" lang="en-US" altLang="ja-JP" dirty="0"/>
          </a:p>
          <a:p>
            <a:r>
              <a:rPr kumimoji="1" lang="ja-JP" altLang="en-US" dirty="0"/>
              <a:t>病院選びは重要だな！</a:t>
            </a:r>
            <a:endParaRPr kumimoji="1" lang="en-US" altLang="ja-JP" dirty="0"/>
          </a:p>
          <a:p>
            <a:r>
              <a:rPr kumimoji="1" lang="ja-JP" altLang="en-US" dirty="0"/>
              <a:t>でもどの医者と巡り合うかがもっと重要！！と痛感した・・・</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8</a:t>
            </a:fld>
            <a:endParaRPr kumimoji="1" lang="ja-JP" altLang="en-US"/>
          </a:p>
        </p:txBody>
      </p:sp>
    </p:spTree>
    <p:extLst>
      <p:ext uri="{BB962C8B-B14F-4D97-AF65-F5344CB8AC3E}">
        <p14:creationId xmlns:p14="http://schemas.microsoft.com/office/powerpoint/2010/main" val="128570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でも、この時は麻酔で痛みも不安もなく、</a:t>
            </a:r>
            <a:endParaRPr kumimoji="1" lang="en-US" altLang="ja-JP" dirty="0"/>
          </a:p>
          <a:p>
            <a:r>
              <a:rPr kumimoji="1" lang="ja-JP" altLang="en-US" dirty="0"/>
              <a:t>第二の人生のスタート的な感じがした。</a:t>
            </a:r>
            <a:endParaRPr kumimoji="1" lang="en-US" altLang="ja-JP" dirty="0"/>
          </a:p>
          <a:p>
            <a:r>
              <a:rPr kumimoji="1" lang="ja-JP" altLang="en-US" dirty="0"/>
              <a:t>ここまでは序の口で、それから幾つもの試練が待っていた事を</a:t>
            </a:r>
            <a:endParaRPr kumimoji="1" lang="en-US" altLang="ja-JP" dirty="0"/>
          </a:p>
          <a:p>
            <a:r>
              <a:rPr kumimoji="1" lang="ja-JP" altLang="en-US" dirty="0"/>
              <a:t>知りもしなかった。</a:t>
            </a:r>
            <a:endParaRPr kumimoji="1" lang="en-US" altLang="ja-JP" dirty="0"/>
          </a:p>
          <a:p>
            <a:r>
              <a:rPr kumimoji="1" lang="ja-JP" altLang="en-US" dirty="0"/>
              <a:t>ガン患者は、生きるために　この恐怖と試練を乗り越えていく。</a:t>
            </a:r>
          </a:p>
        </p:txBody>
      </p:sp>
      <p:sp>
        <p:nvSpPr>
          <p:cNvPr id="4" name="日付プレースホルダー 3"/>
          <p:cNvSpPr>
            <a:spLocks noGrp="1"/>
          </p:cNvSpPr>
          <p:nvPr>
            <p:ph type="dt" idx="10"/>
          </p:nvPr>
        </p:nvSpPr>
        <p:spPr/>
        <p:txBody>
          <a:bodyPr/>
          <a:lstStyle/>
          <a:p>
            <a:r>
              <a:rPr kumimoji="1" lang="en-US" altLang="ja-JP"/>
              <a:t>2017/2/4</a:t>
            </a:r>
            <a:endParaRPr kumimoji="1" lang="ja-JP" altLang="en-US"/>
          </a:p>
        </p:txBody>
      </p:sp>
      <p:sp>
        <p:nvSpPr>
          <p:cNvPr id="5" name="スライド番号プレースホルダー 4"/>
          <p:cNvSpPr>
            <a:spLocks noGrp="1"/>
          </p:cNvSpPr>
          <p:nvPr>
            <p:ph type="sldNum" sz="quarter" idx="11"/>
          </p:nvPr>
        </p:nvSpPr>
        <p:spPr/>
        <p:txBody>
          <a:bodyPr/>
          <a:lstStyle/>
          <a:p>
            <a:fld id="{3AA73D06-F6A7-4F2A-B7D1-C69137FBC536}" type="slidenum">
              <a:rPr kumimoji="1" lang="ja-JP" altLang="en-US" smtClean="0"/>
              <a:t>9</a:t>
            </a:fld>
            <a:endParaRPr kumimoji="1" lang="ja-JP" altLang="en-US"/>
          </a:p>
        </p:txBody>
      </p:sp>
    </p:spTree>
    <p:extLst>
      <p:ext uri="{BB962C8B-B14F-4D97-AF65-F5344CB8AC3E}">
        <p14:creationId xmlns:p14="http://schemas.microsoft.com/office/powerpoint/2010/main" val="244562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58F810-E1A8-4029-9B0A-2F39FCC76522}" type="datetime1">
              <a:rPr lang="en-US" altLang="ja-JP"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0E82A7-F7B4-4645-B481-77524995352C}" type="datetime1">
              <a:rPr lang="en-US" altLang="ja-JP"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01B6E1-F51B-4EC2-840E-5D5F82034F73}" type="datetime1">
              <a:rPr lang="en-US" altLang="ja-JP"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964606-EEB7-4A70-BF12-762ACCBDC3F6}" type="datetime1">
              <a:rPr lang="en-US" altLang="ja-JP"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2A9DB7-42A4-47C6-8C63-262D5390FE11}" type="datetime1">
              <a:rPr lang="en-US" altLang="ja-JP" smtClean="0"/>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FB9659-286C-49CE-8413-6FF39E549514}" type="datetime1">
              <a:rPr lang="en-US" altLang="ja-JP"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3F4DE3-687A-4118-B714-598EE25419F4}" type="datetime1">
              <a:rPr lang="en-US" altLang="ja-JP" smtClean="0"/>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2AC694-A1EA-41A7-A670-5CE662459AC8}" type="datetime1">
              <a:rPr lang="en-US" altLang="ja-JP" smtClean="0"/>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281008-CFD6-45AF-ADD3-9B32A71E6787}" type="datetime1">
              <a:rPr lang="en-US" altLang="ja-JP" smtClean="0"/>
              <a:t>3/2/2017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FC8378-FBBF-4B4E-B0F4-C81E62C38F1B}" type="datetime1">
              <a:rPr lang="en-US" altLang="ja-JP" smtClean="0"/>
              <a:t>3/2/2017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0B53F6-D2DB-4105-8F6C-2B97401E4A0E}" type="datetime1">
              <a:rPr lang="en-US" altLang="ja-JP" smtClean="0"/>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1D412B7-79EF-4DC2-A286-4E0B313926A2}" type="datetime1">
              <a:rPr lang="en-US" altLang="ja-JP" smtClean="0"/>
              <a:t>3/2/2017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6.png"/><Relationship Id="rId7" Type="http://schemas.openxmlformats.org/officeDocument/2006/relationships/image" Target="../media/image2.png"/><Relationship Id="rId12"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diagramColors" Target="../diagrams/colors1.xml"/><Relationship Id="rId5" Type="http://schemas.openxmlformats.org/officeDocument/2006/relationships/image" Target="../media/image18.png"/><Relationship Id="rId10" Type="http://schemas.openxmlformats.org/officeDocument/2006/relationships/diagramQuickStyle" Target="../diagrams/quickStyle1.xml"/><Relationship Id="rId4" Type="http://schemas.openxmlformats.org/officeDocument/2006/relationships/image" Target="../media/image17.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758951"/>
            <a:ext cx="10058400" cy="2380033"/>
          </a:xfrm>
        </p:spPr>
        <p:txBody>
          <a:bodyPr>
            <a:noAutofit/>
          </a:bodyPr>
          <a:lstStyle/>
          <a:p>
            <a:r>
              <a:rPr kumimoji="1" lang="ja-JP" altLang="en-US" sz="4800" dirty="0"/>
              <a:t>余命２ヶ月から</a:t>
            </a:r>
            <a:r>
              <a:rPr lang="ja-JP" altLang="en-US" sz="4800" dirty="0"/>
              <a:t>２０</a:t>
            </a:r>
            <a:r>
              <a:rPr kumimoji="1" lang="ja-JP" altLang="en-US" sz="4800" dirty="0"/>
              <a:t>年</a:t>
            </a:r>
            <a:br>
              <a:rPr kumimoji="1" lang="en-US" altLang="ja-JP" sz="4800" dirty="0"/>
            </a:br>
            <a:br>
              <a:rPr kumimoji="1" lang="en-US" altLang="ja-JP" sz="4800" dirty="0"/>
            </a:br>
            <a:r>
              <a:rPr kumimoji="1" lang="ja-JP" altLang="en-US" sz="4800" dirty="0"/>
              <a:t>　　　　　　　“ガンサバイバーの独り言”</a:t>
            </a:r>
          </a:p>
        </p:txBody>
      </p:sp>
      <p:sp>
        <p:nvSpPr>
          <p:cNvPr id="3" name="サブタイトル 2"/>
          <p:cNvSpPr>
            <a:spLocks noGrp="1"/>
          </p:cNvSpPr>
          <p:nvPr>
            <p:ph type="subTitle" idx="1"/>
          </p:nvPr>
        </p:nvSpPr>
        <p:spPr/>
        <p:txBody>
          <a:bodyPr/>
          <a:lstStyle/>
          <a:p>
            <a:r>
              <a:rPr lang="ja-JP" altLang="en-US" sz="2800" cap="none" spc="-50" dirty="0">
                <a:solidFill>
                  <a:prstClr val="black">
                    <a:lumMod val="75000"/>
                    <a:lumOff val="25000"/>
                  </a:prstClr>
                </a:solidFill>
                <a:cs typeface="+mj-cs"/>
              </a:rPr>
              <a:t>　　　　　　　　　　　　　　ＮＰＯ法人　せかんど　代表理事　松上　達史</a:t>
            </a:r>
            <a:endParaRPr kumimoji="1" lang="ja-JP" altLang="en-US" dirty="0"/>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77562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05469"/>
          </a:xfrm>
        </p:spPr>
        <p:txBody>
          <a:bodyPr>
            <a:normAutofit/>
          </a:bodyPr>
          <a:lstStyle/>
          <a:p>
            <a:r>
              <a:rPr kumimoji="1" lang="ja-JP" altLang="en-US" sz="4000" dirty="0"/>
              <a:t>　　術後の恐怖</a:t>
            </a:r>
          </a:p>
        </p:txBody>
      </p:sp>
      <p:sp>
        <p:nvSpPr>
          <p:cNvPr id="3" name="コンテンツ プレースホルダー 2"/>
          <p:cNvSpPr>
            <a:spLocks noGrp="1"/>
          </p:cNvSpPr>
          <p:nvPr>
            <p:ph idx="1"/>
          </p:nvPr>
        </p:nvSpPr>
        <p:spPr>
          <a:xfrm>
            <a:off x="1097280" y="1845733"/>
            <a:ext cx="10058400" cy="4355561"/>
          </a:xfrm>
        </p:spPr>
        <p:txBody>
          <a:bodyPr>
            <a:normAutofit/>
          </a:bodyPr>
          <a:lstStyle/>
          <a:p>
            <a:r>
              <a:rPr kumimoji="1" lang="ja-JP" altLang="en-US" sz="2800" dirty="0"/>
              <a:t>麻酔が切れると、“激痛”で声を荒げてしまった。</a:t>
            </a:r>
            <a:endParaRPr kumimoji="1" lang="en-US" altLang="ja-JP" sz="2800" dirty="0"/>
          </a:p>
          <a:p>
            <a:r>
              <a:rPr lang="ja-JP" altLang="en-US" sz="2800" dirty="0"/>
              <a:t>看護師への痛みの訴えに、</a:t>
            </a:r>
            <a:endParaRPr lang="en-US" altLang="ja-JP" sz="2800" dirty="0"/>
          </a:p>
          <a:p>
            <a:r>
              <a:rPr kumimoji="1" lang="ja-JP" altLang="en-US" sz="2800" dirty="0"/>
              <a:t>「主治医の先生に連絡とってますので・・・」イライラ</a:t>
            </a:r>
            <a:endParaRPr kumimoji="1" lang="en-US" altLang="ja-JP" sz="2800" dirty="0"/>
          </a:p>
          <a:p>
            <a:r>
              <a:rPr lang="ja-JP" altLang="en-US" sz="2800" dirty="0"/>
              <a:t>それぐらいの指示は出てないのか・・・イライラ</a:t>
            </a:r>
            <a:endParaRPr kumimoji="1" lang="en-US" altLang="ja-JP" sz="2800" dirty="0"/>
          </a:p>
          <a:p>
            <a:r>
              <a:rPr lang="ja-JP" altLang="en-US" sz="2800" dirty="0"/>
              <a:t>今すぐ鎮痛剤が効くはずもなく、どこ</a:t>
            </a:r>
            <a:r>
              <a:rPr kumimoji="1" lang="ja-JP" altLang="en-US" sz="2800" dirty="0"/>
              <a:t>まで耐えられるのかと、</a:t>
            </a:r>
            <a:endParaRPr kumimoji="1" lang="en-US" altLang="ja-JP" sz="2800" dirty="0"/>
          </a:p>
          <a:p>
            <a:r>
              <a:rPr kumimoji="1" lang="ja-JP" altLang="en-US" sz="2800" dirty="0"/>
              <a:t>冷静にタイムラグを計算する自分と</a:t>
            </a:r>
            <a:r>
              <a:rPr lang="ja-JP" altLang="en-US" sz="2800" dirty="0"/>
              <a:t>苛立つ自分がいた。</a:t>
            </a:r>
            <a:endParaRPr lang="en-US" altLang="ja-JP" sz="2800" dirty="0"/>
          </a:p>
          <a:p>
            <a:r>
              <a:rPr lang="ja-JP" altLang="en-US" sz="2800" dirty="0"/>
              <a:t>とにかく、痛みとの闘いでした。</a:t>
            </a:r>
            <a:endParaRPr lang="en-US" altLang="ja-JP" sz="28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10</a:t>
            </a:fld>
            <a:endParaRPr lang="en-US" dirty="0"/>
          </a:p>
        </p:txBody>
      </p:sp>
      <p:pic>
        <p:nvPicPr>
          <p:cNvPr id="5" name="図 4"/>
          <p:cNvPicPr>
            <a:picLocks noChangeAspect="1"/>
          </p:cNvPicPr>
          <p:nvPr/>
        </p:nvPicPr>
        <p:blipFill>
          <a:blip r:embed="rId3"/>
          <a:stretch>
            <a:fillRect/>
          </a:stretch>
        </p:blipFill>
        <p:spPr>
          <a:xfrm>
            <a:off x="1097280" y="703164"/>
            <a:ext cx="640135" cy="688908"/>
          </a:xfrm>
          <a:prstGeom prst="rect">
            <a:avLst/>
          </a:prstGeom>
        </p:spPr>
      </p:pic>
    </p:spTree>
    <p:extLst>
      <p:ext uri="{BB962C8B-B14F-4D97-AF65-F5344CB8AC3E}">
        <p14:creationId xmlns:p14="http://schemas.microsoft.com/office/powerpoint/2010/main" val="40860837"/>
      </p:ext>
    </p:extLst>
  </p:cSld>
  <p:clrMapOvr>
    <a:masterClrMapping/>
  </p:clrMapOvr>
  <mc:AlternateContent xmlns:mc="http://schemas.openxmlformats.org/markup-compatibility/2006" xmlns:p14="http://schemas.microsoft.com/office/powerpoint/2010/main">
    <mc:Choice Requires="p14">
      <p:transition spd="slow" p14:dur="2000" advTm="828"/>
    </mc:Choice>
    <mc:Fallback xmlns="">
      <p:transition spd="slow" advTm="8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32764"/>
          </a:xfrm>
        </p:spPr>
        <p:txBody>
          <a:bodyPr>
            <a:normAutofit/>
          </a:bodyPr>
          <a:lstStyle/>
          <a:p>
            <a:r>
              <a:rPr kumimoji="1" lang="ja-JP" altLang="en-US" sz="4000" dirty="0"/>
              <a:t>　　　痛みのコントロール</a:t>
            </a:r>
          </a:p>
        </p:txBody>
      </p:sp>
      <p:sp>
        <p:nvSpPr>
          <p:cNvPr id="3" name="コンテンツ プレースホルダー 2"/>
          <p:cNvSpPr>
            <a:spLocks noGrp="1"/>
          </p:cNvSpPr>
          <p:nvPr>
            <p:ph idx="1"/>
          </p:nvPr>
        </p:nvSpPr>
        <p:spPr/>
        <p:txBody>
          <a:bodyPr>
            <a:normAutofit/>
          </a:bodyPr>
          <a:lstStyle/>
          <a:p>
            <a:r>
              <a:rPr kumimoji="1" lang="ja-JP" altLang="en-US" sz="2800" dirty="0"/>
              <a:t>術後の疼痛コントロールは、ボルタレンと座薬</a:t>
            </a:r>
            <a:endParaRPr lang="en-US" altLang="ja-JP" sz="2800" dirty="0"/>
          </a:p>
          <a:p>
            <a:r>
              <a:rPr kumimoji="1" lang="ja-JP" altLang="en-US" sz="2800" dirty="0"/>
              <a:t>ある日</a:t>
            </a:r>
            <a:r>
              <a:rPr lang="ja-JP" altLang="en-US" sz="2800" dirty="0"/>
              <a:t>を境に</a:t>
            </a:r>
            <a:r>
              <a:rPr kumimoji="1" lang="ja-JP" altLang="en-US" sz="2800" dirty="0"/>
              <a:t>見慣れない毒々しい紫色の錠剤</a:t>
            </a:r>
            <a:endParaRPr kumimoji="1" lang="en-US" altLang="ja-JP" sz="2800" dirty="0"/>
          </a:p>
          <a:p>
            <a:r>
              <a:rPr lang="ja-JP" altLang="en-US" sz="2800" dirty="0"/>
              <a:t>薬の本を調べると、“ＭＳコンチン　硫酸モルヒネ”</a:t>
            </a:r>
            <a:endParaRPr lang="en-US" altLang="ja-JP" sz="2800" dirty="0"/>
          </a:p>
          <a:p>
            <a:r>
              <a:rPr lang="ja-JP" altLang="en-US" sz="2800" dirty="0"/>
              <a:t>各種がんの疼痛</a:t>
            </a:r>
            <a:r>
              <a:rPr kumimoji="1" lang="ja-JP" altLang="en-US" sz="2800" dirty="0"/>
              <a:t>に用いられると書かれていた・・・・　</a:t>
            </a:r>
            <a:endParaRPr kumimoji="1" lang="en-US" altLang="ja-JP" sz="28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11</a:t>
            </a:fld>
            <a:endParaRPr lang="en-US" dirty="0"/>
          </a:p>
        </p:txBody>
      </p:sp>
      <p:pic>
        <p:nvPicPr>
          <p:cNvPr id="5" name="図 4"/>
          <p:cNvPicPr>
            <a:picLocks noChangeAspect="1"/>
          </p:cNvPicPr>
          <p:nvPr/>
        </p:nvPicPr>
        <p:blipFill>
          <a:blip r:embed="rId3"/>
          <a:stretch>
            <a:fillRect/>
          </a:stretch>
        </p:blipFill>
        <p:spPr>
          <a:xfrm>
            <a:off x="1097280" y="730460"/>
            <a:ext cx="640135" cy="688908"/>
          </a:xfrm>
          <a:prstGeom prst="rect">
            <a:avLst/>
          </a:prstGeom>
        </p:spPr>
      </p:pic>
      <p:pic>
        <p:nvPicPr>
          <p:cNvPr id="6" name="図 5"/>
          <p:cNvPicPr>
            <a:picLocks noChangeAspect="1"/>
          </p:cNvPicPr>
          <p:nvPr/>
        </p:nvPicPr>
        <p:blipFill>
          <a:blip r:embed="rId4"/>
          <a:stretch>
            <a:fillRect/>
          </a:stretch>
        </p:blipFill>
        <p:spPr>
          <a:xfrm>
            <a:off x="8550629" y="2010059"/>
            <a:ext cx="3280398" cy="3280398"/>
          </a:xfrm>
          <a:prstGeom prst="rect">
            <a:avLst/>
          </a:prstGeom>
        </p:spPr>
      </p:pic>
    </p:spTree>
    <p:extLst>
      <p:ext uri="{BB962C8B-B14F-4D97-AF65-F5344CB8AC3E}">
        <p14:creationId xmlns:p14="http://schemas.microsoft.com/office/powerpoint/2010/main" val="3419813181"/>
      </p:ext>
    </p:extLst>
  </p:cSld>
  <p:clrMapOvr>
    <a:masterClrMapping/>
  </p:clrMapOvr>
  <mc:AlternateContent xmlns:mc="http://schemas.openxmlformats.org/markup-compatibility/2006" xmlns:p14="http://schemas.microsoft.com/office/powerpoint/2010/main">
    <mc:Choice Requires="p14">
      <p:transition spd="slow" p14:dur="2000" advTm="673"/>
    </mc:Choice>
    <mc:Fallback xmlns="">
      <p:transition spd="slow" advTm="67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236673"/>
          </a:xfrm>
        </p:spPr>
        <p:txBody>
          <a:bodyPr>
            <a:normAutofit/>
          </a:bodyPr>
          <a:lstStyle/>
          <a:p>
            <a:r>
              <a:rPr kumimoji="1" lang="ja-JP" altLang="en-US" sz="4000" dirty="0"/>
              <a:t>　　　外科を卒業、内科での試練に始まり</a:t>
            </a:r>
          </a:p>
        </p:txBody>
      </p:sp>
      <p:sp>
        <p:nvSpPr>
          <p:cNvPr id="3" name="コンテンツ プレースホルダー 2"/>
          <p:cNvSpPr>
            <a:spLocks noGrp="1"/>
          </p:cNvSpPr>
          <p:nvPr>
            <p:ph idx="1"/>
          </p:nvPr>
        </p:nvSpPr>
        <p:spPr>
          <a:xfrm>
            <a:off x="1097280" y="1845733"/>
            <a:ext cx="10490662" cy="4291595"/>
          </a:xfrm>
        </p:spPr>
        <p:txBody>
          <a:bodyPr>
            <a:normAutofit lnSpcReduction="10000"/>
          </a:bodyPr>
          <a:lstStyle/>
          <a:p>
            <a:r>
              <a:rPr kumimoji="1" lang="ja-JP" altLang="en-US" sz="2800" dirty="0"/>
              <a:t>抗癌剤＋放射線治療の毎日なのに、ガン患者としての実感が薄い・・・</a:t>
            </a:r>
            <a:endParaRPr kumimoji="1" lang="en-US" altLang="ja-JP" sz="2800" dirty="0"/>
          </a:p>
          <a:p>
            <a:r>
              <a:rPr kumimoji="1" lang="ja-JP" altLang="en-US" sz="2800" u="sng" dirty="0">
                <a:effectLst>
                  <a:outerShdw blurRad="38100" dist="38100" dir="2700000" algn="tl">
                    <a:srgbClr val="000000">
                      <a:alpha val="43137"/>
                    </a:srgbClr>
                  </a:outerShdw>
                </a:effectLst>
              </a:rPr>
              <a:t>一番不安だった事は、当時、治療のカードに限りがあった事！</a:t>
            </a:r>
            <a:endParaRPr kumimoji="1" lang="en-US" altLang="ja-JP" sz="2800" u="sng" dirty="0">
              <a:effectLst>
                <a:outerShdw blurRad="38100" dist="38100" dir="2700000" algn="tl">
                  <a:srgbClr val="000000">
                    <a:alpha val="43137"/>
                  </a:srgbClr>
                </a:outerShdw>
              </a:effectLst>
            </a:endParaRPr>
          </a:p>
          <a:p>
            <a:endParaRPr lang="en-US" altLang="ja-JP" sz="2800" dirty="0"/>
          </a:p>
          <a:p>
            <a:endParaRPr lang="en-US" altLang="ja-JP" sz="2800" dirty="0"/>
          </a:p>
          <a:p>
            <a:endParaRPr lang="en-US" altLang="ja-JP" sz="2800" dirty="0"/>
          </a:p>
          <a:p>
            <a:r>
              <a:rPr lang="ja-JP" altLang="en-US" sz="2800" dirty="0"/>
              <a:t>典型的な副作用（嘔吐＋脱毛）にハマル！</a:t>
            </a:r>
            <a:endParaRPr lang="en-US" altLang="ja-JP" sz="2800" dirty="0"/>
          </a:p>
          <a:p>
            <a:r>
              <a:rPr lang="ja-JP" altLang="en-US" sz="2800" u="sng" dirty="0">
                <a:effectLst>
                  <a:outerShdw blurRad="38100" dist="38100" dir="2700000" algn="tl">
                    <a:srgbClr val="000000">
                      <a:alpha val="43137"/>
                    </a:srgbClr>
                  </a:outerShdw>
                </a:effectLst>
              </a:rPr>
              <a:t>でも、この強烈な副作用をどう受け入れるか（ポジティブ・ネガティブ）</a:t>
            </a:r>
            <a:endParaRPr lang="en-US" altLang="ja-JP" sz="2800" u="sng" dirty="0">
              <a:effectLst>
                <a:outerShdw blurRad="38100" dist="38100" dir="2700000" algn="tl">
                  <a:srgbClr val="000000">
                    <a:alpha val="43137"/>
                  </a:srgbClr>
                </a:outerShdw>
              </a:effectLst>
            </a:endParaRPr>
          </a:p>
          <a:p>
            <a:r>
              <a:rPr lang="ja-JP" altLang="en-US" sz="2800" u="sng" dirty="0">
                <a:effectLst>
                  <a:outerShdw blurRad="38100" dist="38100" dir="2700000" algn="tl">
                    <a:srgbClr val="000000">
                      <a:alpha val="43137"/>
                    </a:srgbClr>
                  </a:outerShdw>
                </a:effectLst>
              </a:rPr>
              <a:t>プラス思考が効き目をアップさせると私は実感している。</a:t>
            </a:r>
            <a:endParaRPr kumimoji="1" lang="ja-JP" altLang="en-US" sz="2800"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12</a:t>
            </a:fld>
            <a:endParaRPr lang="en-US" dirty="0"/>
          </a:p>
        </p:txBody>
      </p:sp>
      <p:pic>
        <p:nvPicPr>
          <p:cNvPr id="5" name="図 4"/>
          <p:cNvPicPr>
            <a:picLocks noChangeAspect="1"/>
          </p:cNvPicPr>
          <p:nvPr/>
        </p:nvPicPr>
        <p:blipFill>
          <a:blip r:embed="rId3"/>
          <a:stretch>
            <a:fillRect/>
          </a:stretch>
        </p:blipFill>
        <p:spPr>
          <a:xfrm>
            <a:off x="1097280" y="834368"/>
            <a:ext cx="640135" cy="688908"/>
          </a:xfrm>
          <a:prstGeom prst="rect">
            <a:avLst/>
          </a:prstGeom>
        </p:spPr>
      </p:pic>
      <p:pic>
        <p:nvPicPr>
          <p:cNvPr id="6" name="図 5"/>
          <p:cNvPicPr>
            <a:picLocks noChangeAspect="1"/>
          </p:cNvPicPr>
          <p:nvPr/>
        </p:nvPicPr>
        <p:blipFill>
          <a:blip r:embed="rId4"/>
          <a:stretch>
            <a:fillRect/>
          </a:stretch>
        </p:blipFill>
        <p:spPr>
          <a:xfrm>
            <a:off x="8004898" y="2959331"/>
            <a:ext cx="2186505" cy="1637768"/>
          </a:xfrm>
          <a:prstGeom prst="rect">
            <a:avLst/>
          </a:prstGeom>
        </p:spPr>
      </p:pic>
    </p:spTree>
    <p:extLst>
      <p:ext uri="{BB962C8B-B14F-4D97-AF65-F5344CB8AC3E}">
        <p14:creationId xmlns:p14="http://schemas.microsoft.com/office/powerpoint/2010/main" val="176565969"/>
      </p:ext>
    </p:extLst>
  </p:cSld>
  <p:clrMapOvr>
    <a:masterClrMapping/>
  </p:clrMapOvr>
  <mc:AlternateContent xmlns:mc="http://schemas.openxmlformats.org/markup-compatibility/2006" xmlns:p14="http://schemas.microsoft.com/office/powerpoint/2010/main">
    <mc:Choice Requires="p14">
      <p:transition spd="slow" p14:dur="2000" advTm="940"/>
    </mc:Choice>
    <mc:Fallback xmlns="">
      <p:transition spd="slow" advTm="9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32764"/>
          </a:xfrm>
        </p:spPr>
        <p:txBody>
          <a:bodyPr>
            <a:normAutofit/>
          </a:bodyPr>
          <a:lstStyle/>
          <a:p>
            <a:r>
              <a:rPr kumimoji="1" lang="ja-JP" altLang="en-US" sz="4000" dirty="0"/>
              <a:t>　　　放射線治療</a:t>
            </a:r>
          </a:p>
        </p:txBody>
      </p:sp>
      <p:sp>
        <p:nvSpPr>
          <p:cNvPr id="3" name="コンテンツ プレースホルダー 2"/>
          <p:cNvSpPr>
            <a:spLocks noGrp="1"/>
          </p:cNvSpPr>
          <p:nvPr>
            <p:ph idx="1"/>
          </p:nvPr>
        </p:nvSpPr>
        <p:spPr>
          <a:xfrm>
            <a:off x="1097280" y="1845734"/>
            <a:ext cx="10479954" cy="4023360"/>
          </a:xfrm>
        </p:spPr>
        <p:txBody>
          <a:bodyPr>
            <a:normAutofit/>
          </a:bodyPr>
          <a:lstStyle/>
          <a:p>
            <a:r>
              <a:rPr kumimoji="1" lang="ja-JP" altLang="en-US" sz="2800" dirty="0"/>
              <a:t>現在の放射線治療はもっと進化しているのかな・・・</a:t>
            </a:r>
            <a:endParaRPr kumimoji="1" lang="en-US" altLang="ja-JP" sz="2800" dirty="0"/>
          </a:p>
          <a:p>
            <a:r>
              <a:rPr lang="ja-JP" altLang="en-US" sz="2800" dirty="0"/>
              <a:t>私の場合、胸にテニスコートのような照射する範囲を描かれ、</a:t>
            </a:r>
            <a:endParaRPr lang="en-US" altLang="ja-JP" sz="2800" dirty="0"/>
          </a:p>
          <a:p>
            <a:r>
              <a:rPr lang="ja-JP" altLang="en-US" sz="2800" dirty="0"/>
              <a:t>定期的に放射線を浴びる。</a:t>
            </a:r>
            <a:endParaRPr lang="en-US" altLang="ja-JP" sz="2800" dirty="0"/>
          </a:p>
          <a:p>
            <a:r>
              <a:rPr lang="ja-JP" altLang="en-US" sz="2800" dirty="0"/>
              <a:t>しばらくすると、食道が焼けてきた。</a:t>
            </a:r>
            <a:endParaRPr lang="en-US" altLang="ja-JP" sz="2800" dirty="0"/>
          </a:p>
          <a:p>
            <a:endParaRPr kumimoji="1" lang="en-US" altLang="ja-JP" sz="2800" dirty="0"/>
          </a:p>
          <a:p>
            <a:r>
              <a:rPr lang="ja-JP" altLang="en-US" sz="2800" dirty="0"/>
              <a:t>今でも、茶褐色でざらついた皮膚になっていて、すごく痒い・・・</a:t>
            </a:r>
            <a:endParaRPr lang="en-US" altLang="ja-JP" sz="2800" dirty="0"/>
          </a:p>
          <a:p>
            <a:r>
              <a:rPr lang="ja-JP" altLang="en-US" sz="2800" dirty="0"/>
              <a:t>血液がんの場合、それが全身照射！　砂の色に・・想像を絶する・・・</a:t>
            </a:r>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13</a:t>
            </a:fld>
            <a:endParaRPr lang="en-US" dirty="0"/>
          </a:p>
        </p:txBody>
      </p:sp>
      <p:pic>
        <p:nvPicPr>
          <p:cNvPr id="5" name="図 4"/>
          <p:cNvPicPr>
            <a:picLocks noChangeAspect="1"/>
          </p:cNvPicPr>
          <p:nvPr/>
        </p:nvPicPr>
        <p:blipFill>
          <a:blip r:embed="rId3"/>
          <a:stretch>
            <a:fillRect/>
          </a:stretch>
        </p:blipFill>
        <p:spPr>
          <a:xfrm>
            <a:off x="1097280" y="730460"/>
            <a:ext cx="640135" cy="688908"/>
          </a:xfrm>
          <a:prstGeom prst="rect">
            <a:avLst/>
          </a:prstGeom>
        </p:spPr>
      </p:pic>
      <p:pic>
        <p:nvPicPr>
          <p:cNvPr id="6" name="図 5"/>
          <p:cNvPicPr>
            <a:picLocks noChangeAspect="1"/>
          </p:cNvPicPr>
          <p:nvPr/>
        </p:nvPicPr>
        <p:blipFill>
          <a:blip r:embed="rId4"/>
          <a:stretch>
            <a:fillRect/>
          </a:stretch>
        </p:blipFill>
        <p:spPr>
          <a:xfrm>
            <a:off x="6910136" y="2881813"/>
            <a:ext cx="2438400" cy="1647825"/>
          </a:xfrm>
          <a:prstGeom prst="rect">
            <a:avLst/>
          </a:prstGeom>
        </p:spPr>
      </p:pic>
    </p:spTree>
    <p:extLst>
      <p:ext uri="{BB962C8B-B14F-4D97-AF65-F5344CB8AC3E}">
        <p14:creationId xmlns:p14="http://schemas.microsoft.com/office/powerpoint/2010/main" val="2259818843"/>
      </p:ext>
    </p:extLst>
  </p:cSld>
  <p:clrMapOvr>
    <a:masterClrMapping/>
  </p:clrMapOvr>
  <mc:AlternateContent xmlns:mc="http://schemas.openxmlformats.org/markup-compatibility/2006" xmlns:p14="http://schemas.microsoft.com/office/powerpoint/2010/main">
    <mc:Choice Requires="p14">
      <p:transition spd="slow" p14:dur="2000" advTm="1043"/>
    </mc:Choice>
    <mc:Fallback xmlns="">
      <p:transition spd="slow" advTm="10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73707"/>
          </a:xfrm>
        </p:spPr>
        <p:txBody>
          <a:bodyPr>
            <a:normAutofit/>
          </a:bodyPr>
          <a:lstStyle/>
          <a:p>
            <a:r>
              <a:rPr kumimoji="1" lang="ja-JP" altLang="en-US" sz="4000" dirty="0"/>
              <a:t>　　　主治医とのコミュニケーション</a:t>
            </a:r>
          </a:p>
        </p:txBody>
      </p:sp>
      <p:sp>
        <p:nvSpPr>
          <p:cNvPr id="3" name="コンテンツ プレースホルダー 2"/>
          <p:cNvSpPr>
            <a:spLocks noGrp="1"/>
          </p:cNvSpPr>
          <p:nvPr>
            <p:ph idx="1"/>
          </p:nvPr>
        </p:nvSpPr>
        <p:spPr>
          <a:xfrm>
            <a:off x="1097280" y="1845733"/>
            <a:ext cx="10243820" cy="4230213"/>
          </a:xfrm>
        </p:spPr>
        <p:txBody>
          <a:bodyPr>
            <a:normAutofit/>
          </a:bodyPr>
          <a:lstStyle/>
          <a:p>
            <a:r>
              <a:rPr kumimoji="1" lang="ja-JP" altLang="en-US" sz="2800" dirty="0"/>
              <a:t>たくさんの患者を診ているだろうが、自分の痛みを</a:t>
            </a:r>
            <a:endParaRPr kumimoji="1" lang="en-US" altLang="ja-JP" sz="2800" dirty="0"/>
          </a:p>
          <a:p>
            <a:r>
              <a:rPr kumimoji="1" lang="ja-JP" altLang="en-US" sz="2800" dirty="0"/>
              <a:t>どれだけ分かってもらえるのか？</a:t>
            </a:r>
            <a:endParaRPr kumimoji="1" lang="en-US" altLang="ja-JP" sz="2800" dirty="0"/>
          </a:p>
          <a:p>
            <a:endParaRPr kumimoji="1" lang="en-US" altLang="ja-JP" sz="2800" dirty="0"/>
          </a:p>
          <a:p>
            <a:r>
              <a:rPr kumimoji="1" lang="ja-JP" altLang="en-US" sz="2800" dirty="0"/>
              <a:t>だけど、この人には分かってもらわないと困る・・・</a:t>
            </a:r>
            <a:endParaRPr kumimoji="1" lang="en-US" altLang="ja-JP" sz="2800" dirty="0"/>
          </a:p>
          <a:p>
            <a:r>
              <a:rPr lang="ja-JP" altLang="en-US" sz="2800" dirty="0"/>
              <a:t>疼痛コントロールは、朝にＭＳコンチン　紛失事件で騒然となる！</a:t>
            </a:r>
            <a:endParaRPr lang="en-US" altLang="ja-JP" sz="2800" dirty="0"/>
          </a:p>
          <a:p>
            <a:r>
              <a:rPr lang="ja-JP" altLang="en-US" sz="2800" dirty="0"/>
              <a:t>コントロールできている時は、勝手な患者で普段病室に居ない。</a:t>
            </a:r>
            <a:endParaRPr lang="en-US" altLang="ja-JP" sz="2800" dirty="0"/>
          </a:p>
          <a:p>
            <a:r>
              <a:rPr kumimoji="1" lang="ja-JP" altLang="en-US" sz="2800" dirty="0"/>
              <a:t>痛みを</a:t>
            </a:r>
            <a:r>
              <a:rPr kumimoji="1" lang="en-US" altLang="ja-JP" sz="2800" dirty="0"/>
              <a:t>5</a:t>
            </a:r>
            <a:r>
              <a:rPr kumimoji="1" lang="ja-JP" altLang="en-US" sz="2800" dirty="0"/>
              <a:t>段階レベルで伝える・・・最高レベル</a:t>
            </a:r>
            <a:r>
              <a:rPr kumimoji="1" lang="en-US" altLang="ja-JP" sz="2800" dirty="0"/>
              <a:t>5</a:t>
            </a:r>
            <a:r>
              <a:rPr lang="ja-JP" altLang="en-US" sz="2800" dirty="0"/>
              <a:t>　モルヒネ投与</a:t>
            </a:r>
            <a:endParaRPr lang="en-US" altLang="ja-JP" sz="28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14</a:t>
            </a:fld>
            <a:endParaRPr lang="en-US" dirty="0"/>
          </a:p>
        </p:txBody>
      </p:sp>
      <p:pic>
        <p:nvPicPr>
          <p:cNvPr id="5" name="図 4"/>
          <p:cNvPicPr>
            <a:picLocks noChangeAspect="1"/>
          </p:cNvPicPr>
          <p:nvPr/>
        </p:nvPicPr>
        <p:blipFill>
          <a:blip r:embed="rId3"/>
          <a:stretch>
            <a:fillRect/>
          </a:stretch>
        </p:blipFill>
        <p:spPr>
          <a:xfrm>
            <a:off x="1097280" y="722294"/>
            <a:ext cx="640135" cy="688908"/>
          </a:xfrm>
          <a:prstGeom prst="rect">
            <a:avLst/>
          </a:prstGeom>
        </p:spPr>
      </p:pic>
      <p:pic>
        <p:nvPicPr>
          <p:cNvPr id="8" name="図 7"/>
          <p:cNvPicPr>
            <a:picLocks noChangeAspect="1"/>
          </p:cNvPicPr>
          <p:nvPr/>
        </p:nvPicPr>
        <p:blipFill>
          <a:blip r:embed="rId4"/>
          <a:stretch>
            <a:fillRect/>
          </a:stretch>
        </p:blipFill>
        <p:spPr>
          <a:xfrm>
            <a:off x="6240124" y="2381880"/>
            <a:ext cx="4316346" cy="1035923"/>
          </a:xfrm>
          <a:prstGeom prst="rect">
            <a:avLst/>
          </a:prstGeom>
        </p:spPr>
      </p:pic>
    </p:spTree>
    <p:extLst>
      <p:ext uri="{BB962C8B-B14F-4D97-AF65-F5344CB8AC3E}">
        <p14:creationId xmlns:p14="http://schemas.microsoft.com/office/powerpoint/2010/main" val="2360037554"/>
      </p:ext>
    </p:extLst>
  </p:cSld>
  <p:clrMapOvr>
    <a:masterClrMapping/>
  </p:clrMapOvr>
  <mc:AlternateContent xmlns:mc="http://schemas.openxmlformats.org/markup-compatibility/2006" xmlns:p14="http://schemas.microsoft.com/office/powerpoint/2010/main">
    <mc:Choice Requires="p14">
      <p:transition spd="slow" p14:dur="2000" advTm="1619"/>
    </mc:Choice>
    <mc:Fallback xmlns="">
      <p:transition spd="slow" advTm="161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214651"/>
          </a:xfrm>
        </p:spPr>
        <p:txBody>
          <a:bodyPr>
            <a:normAutofit/>
          </a:bodyPr>
          <a:lstStyle/>
          <a:p>
            <a:r>
              <a:rPr kumimoji="1" lang="ja-JP" altLang="en-US" sz="4000" dirty="0"/>
              <a:t>　　　主治医・看護師からの嬉しい一言</a:t>
            </a:r>
          </a:p>
        </p:txBody>
      </p:sp>
      <p:sp>
        <p:nvSpPr>
          <p:cNvPr id="3" name="コンテンツ プレースホルダー 2"/>
          <p:cNvSpPr>
            <a:spLocks noGrp="1"/>
          </p:cNvSpPr>
          <p:nvPr>
            <p:ph idx="1"/>
          </p:nvPr>
        </p:nvSpPr>
        <p:spPr>
          <a:xfrm>
            <a:off x="1097280" y="1845733"/>
            <a:ext cx="10058400" cy="4384585"/>
          </a:xfrm>
        </p:spPr>
        <p:txBody>
          <a:bodyPr>
            <a:normAutofit lnSpcReduction="10000"/>
          </a:bodyPr>
          <a:lstStyle/>
          <a:p>
            <a:r>
              <a:rPr lang="ja-JP" altLang="en-US" sz="2800" dirty="0"/>
              <a:t>単なる</a:t>
            </a:r>
            <a:r>
              <a:rPr lang="en-US" altLang="ja-JP" sz="2800" dirty="0"/>
              <a:t>1</a:t>
            </a:r>
            <a:r>
              <a:rPr lang="ja-JP" altLang="en-US" sz="2800" dirty="0"/>
              <a:t>人の患者であることは充分認識しているが、不安で一杯の</a:t>
            </a:r>
            <a:endParaRPr lang="en-US" altLang="ja-JP" sz="2800" dirty="0"/>
          </a:p>
          <a:p>
            <a:r>
              <a:rPr kumimoji="1" lang="ja-JP" altLang="en-US" sz="2800" dirty="0"/>
              <a:t>患者は、</a:t>
            </a:r>
            <a:r>
              <a:rPr kumimoji="1" lang="ja-JP" altLang="en-US" sz="2800" u="sng" dirty="0">
                <a:effectLst>
                  <a:outerShdw blurRad="38100" dist="38100" dir="2700000" algn="tl">
                    <a:srgbClr val="000000">
                      <a:alpha val="43137"/>
                    </a:srgbClr>
                  </a:outerShdw>
                </a:effectLst>
              </a:rPr>
              <a:t>“いっしょに頑張りましょう！”</a:t>
            </a:r>
            <a:r>
              <a:rPr kumimoji="1" lang="ja-JP" altLang="en-US" sz="2800" dirty="0"/>
              <a:t>　の言葉が一番嬉しくて、</a:t>
            </a:r>
            <a:endParaRPr kumimoji="1" lang="en-US" altLang="ja-JP" sz="2800" dirty="0"/>
          </a:p>
          <a:p>
            <a:r>
              <a:rPr kumimoji="1" lang="ja-JP" altLang="en-US" sz="2800" dirty="0"/>
              <a:t>心強い。</a:t>
            </a:r>
            <a:endParaRPr kumimoji="1" lang="en-US" altLang="ja-JP" sz="2800" dirty="0"/>
          </a:p>
          <a:p>
            <a:endParaRPr lang="en-US" altLang="ja-JP" sz="2800" dirty="0"/>
          </a:p>
          <a:p>
            <a:r>
              <a:rPr lang="ja-JP" altLang="en-US" sz="2800" dirty="0"/>
              <a:t>例えば、副作用でどん底の時、ベッドに横たわる自分の</a:t>
            </a:r>
            <a:r>
              <a:rPr kumimoji="1" lang="ja-JP" altLang="en-US" sz="2800" dirty="0"/>
              <a:t>顔の上から</a:t>
            </a:r>
            <a:endParaRPr kumimoji="1" lang="en-US" altLang="ja-JP" sz="2800" dirty="0"/>
          </a:p>
          <a:p>
            <a:r>
              <a:rPr kumimoji="1" lang="ja-JP" altLang="en-US" sz="2800" dirty="0"/>
              <a:t>覗き込むのではなく、同じ目線で様子を聞いてくれたり、極端な事を</a:t>
            </a:r>
            <a:endParaRPr kumimoji="1" lang="en-US" altLang="ja-JP" sz="2800" dirty="0"/>
          </a:p>
          <a:p>
            <a:r>
              <a:rPr kumimoji="1" lang="ja-JP" altLang="en-US" sz="2800" dirty="0"/>
              <a:t>言えばベッドに腰を掛けてくれたりするだけで、親近感と安心感が</a:t>
            </a:r>
            <a:endParaRPr kumimoji="1" lang="en-US" altLang="ja-JP" sz="2800" dirty="0"/>
          </a:p>
          <a:p>
            <a:r>
              <a:rPr kumimoji="1" lang="ja-JP" altLang="en-US" sz="2800" dirty="0"/>
              <a:t>得られたりする。</a:t>
            </a:r>
            <a:endParaRPr kumimoji="1" lang="en-US" altLang="ja-JP" sz="28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15</a:t>
            </a:fld>
            <a:endParaRPr lang="en-US" dirty="0"/>
          </a:p>
        </p:txBody>
      </p:sp>
      <p:pic>
        <p:nvPicPr>
          <p:cNvPr id="5" name="図 4"/>
          <p:cNvPicPr>
            <a:picLocks noChangeAspect="1"/>
          </p:cNvPicPr>
          <p:nvPr/>
        </p:nvPicPr>
        <p:blipFill>
          <a:blip r:embed="rId3"/>
          <a:stretch>
            <a:fillRect/>
          </a:stretch>
        </p:blipFill>
        <p:spPr>
          <a:xfrm>
            <a:off x="1097280" y="812346"/>
            <a:ext cx="640135" cy="688908"/>
          </a:xfrm>
          <a:prstGeom prst="rect">
            <a:avLst/>
          </a:prstGeom>
        </p:spPr>
      </p:pic>
    </p:spTree>
    <p:extLst>
      <p:ext uri="{BB962C8B-B14F-4D97-AF65-F5344CB8AC3E}">
        <p14:creationId xmlns:p14="http://schemas.microsoft.com/office/powerpoint/2010/main" val="1503112008"/>
      </p:ext>
    </p:extLst>
  </p:cSld>
  <p:clrMapOvr>
    <a:masterClrMapping/>
  </p:clrMapOvr>
  <mc:AlternateContent xmlns:mc="http://schemas.openxmlformats.org/markup-compatibility/2006" xmlns:p14="http://schemas.microsoft.com/office/powerpoint/2010/main">
    <mc:Choice Requires="p14">
      <p:transition spd="slow" p14:dur="2000" advTm="1202"/>
    </mc:Choice>
    <mc:Fallback xmlns="">
      <p:transition spd="slow" advTm="12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214651"/>
          </a:xfrm>
        </p:spPr>
        <p:txBody>
          <a:bodyPr>
            <a:normAutofit/>
          </a:bodyPr>
          <a:lstStyle/>
          <a:p>
            <a:r>
              <a:rPr kumimoji="1" lang="ja-JP" altLang="en-US" sz="4000" dirty="0"/>
              <a:t>　　　周囲からの色々な支援</a:t>
            </a:r>
          </a:p>
        </p:txBody>
      </p:sp>
      <p:sp>
        <p:nvSpPr>
          <p:cNvPr id="3" name="コンテンツ プレースホルダー 2"/>
          <p:cNvSpPr>
            <a:spLocks noGrp="1"/>
          </p:cNvSpPr>
          <p:nvPr>
            <p:ph idx="1"/>
          </p:nvPr>
        </p:nvSpPr>
        <p:spPr>
          <a:xfrm>
            <a:off x="1097280" y="1845734"/>
            <a:ext cx="10464456" cy="4446578"/>
          </a:xfrm>
        </p:spPr>
        <p:txBody>
          <a:bodyPr>
            <a:normAutofit/>
          </a:bodyPr>
          <a:lstStyle/>
          <a:p>
            <a:r>
              <a:rPr kumimoji="1" lang="ja-JP" altLang="en-US" sz="2800" dirty="0"/>
              <a:t>闘病中、色々な民間療法を知る。</a:t>
            </a:r>
            <a:endParaRPr kumimoji="1" lang="en-US" altLang="ja-JP" sz="2800" dirty="0"/>
          </a:p>
          <a:p>
            <a:r>
              <a:rPr kumimoji="1" lang="ja-JP" altLang="en-US" sz="2800" dirty="0"/>
              <a:t>霊芝・紫蘇ジュース・プロポリス等々・・・</a:t>
            </a:r>
            <a:endParaRPr kumimoji="1" lang="en-US" altLang="ja-JP" sz="2800" dirty="0"/>
          </a:p>
          <a:p>
            <a:r>
              <a:rPr kumimoji="1" lang="ja-JP" altLang="en-US" sz="2800" dirty="0"/>
              <a:t>当時、色んな手段を使って、丸山ワクチン接種を受けに行く方</a:t>
            </a:r>
            <a:endParaRPr kumimoji="1" lang="en-US" altLang="ja-JP" sz="2800" dirty="0"/>
          </a:p>
          <a:p>
            <a:endParaRPr kumimoji="1" lang="en-US" altLang="ja-JP" sz="2800" dirty="0"/>
          </a:p>
          <a:p>
            <a:r>
              <a:rPr kumimoji="1" lang="ja-JP" altLang="en-US" sz="2800" dirty="0"/>
              <a:t>特に何処から聴いたか知らないが母親が作ってきてくれた、</a:t>
            </a:r>
            <a:endParaRPr kumimoji="1" lang="en-US" altLang="ja-JP" sz="2800" dirty="0"/>
          </a:p>
          <a:p>
            <a:r>
              <a:rPr kumimoji="1" lang="ja-JP" altLang="en-US" sz="2800" dirty="0"/>
              <a:t>“小豆の煮汁”は最悪でした。</a:t>
            </a:r>
            <a:endParaRPr kumimoji="1" lang="en-US" altLang="ja-JP" sz="2800" dirty="0"/>
          </a:p>
          <a:p>
            <a:r>
              <a:rPr lang="ja-JP" altLang="en-US" sz="2800" dirty="0"/>
              <a:t>どれもこれも、病院側からすると摂取して欲しくないでしょうね。</a:t>
            </a:r>
            <a:endParaRPr kumimoji="1" lang="en-US" altLang="ja-JP" sz="2800" dirty="0"/>
          </a:p>
          <a:p>
            <a:r>
              <a:rPr lang="ja-JP" altLang="en-US" sz="2800" dirty="0"/>
              <a:t>でも、何とか良くなれと周囲が必死になって支援してくれました。</a:t>
            </a:r>
            <a:endParaRPr kumimoji="1" lang="en-US" altLang="ja-JP" sz="28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16</a:t>
            </a:fld>
            <a:endParaRPr lang="en-US" dirty="0"/>
          </a:p>
        </p:txBody>
      </p:sp>
      <p:pic>
        <p:nvPicPr>
          <p:cNvPr id="5" name="図 4"/>
          <p:cNvPicPr>
            <a:picLocks noChangeAspect="1"/>
          </p:cNvPicPr>
          <p:nvPr/>
        </p:nvPicPr>
        <p:blipFill>
          <a:blip r:embed="rId3"/>
          <a:stretch>
            <a:fillRect/>
          </a:stretch>
        </p:blipFill>
        <p:spPr>
          <a:xfrm>
            <a:off x="1203932" y="812346"/>
            <a:ext cx="640135" cy="688908"/>
          </a:xfrm>
          <a:prstGeom prst="rect">
            <a:avLst/>
          </a:prstGeom>
        </p:spPr>
      </p:pic>
    </p:spTree>
    <p:extLst>
      <p:ext uri="{BB962C8B-B14F-4D97-AF65-F5344CB8AC3E}">
        <p14:creationId xmlns:p14="http://schemas.microsoft.com/office/powerpoint/2010/main" val="4134172677"/>
      </p:ext>
    </p:extLst>
  </p:cSld>
  <p:clrMapOvr>
    <a:masterClrMapping/>
  </p:clrMapOvr>
  <mc:AlternateContent xmlns:mc="http://schemas.openxmlformats.org/markup-compatibility/2006" xmlns:p14="http://schemas.microsoft.com/office/powerpoint/2010/main">
    <mc:Choice Requires="p14">
      <p:transition spd="slow" p14:dur="2000" advTm="924"/>
    </mc:Choice>
    <mc:Fallback xmlns="">
      <p:transition spd="slow" advTm="92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201003"/>
          </a:xfrm>
        </p:spPr>
        <p:txBody>
          <a:bodyPr>
            <a:normAutofit/>
          </a:bodyPr>
          <a:lstStyle/>
          <a:p>
            <a:r>
              <a:rPr kumimoji="1" lang="ja-JP" altLang="en-US" sz="4000" dirty="0"/>
              <a:t>　　　友人達の支えに感謝！</a:t>
            </a:r>
          </a:p>
        </p:txBody>
      </p:sp>
      <p:sp>
        <p:nvSpPr>
          <p:cNvPr id="3" name="コンテンツ プレースホルダー 2"/>
          <p:cNvSpPr>
            <a:spLocks noGrp="1"/>
          </p:cNvSpPr>
          <p:nvPr>
            <p:ph idx="1"/>
          </p:nvPr>
        </p:nvSpPr>
        <p:spPr/>
        <p:txBody>
          <a:bodyPr>
            <a:normAutofit/>
          </a:bodyPr>
          <a:lstStyle/>
          <a:p>
            <a:r>
              <a:rPr kumimoji="1" lang="ja-JP" altLang="en-US" sz="2800" dirty="0"/>
              <a:t>お見舞いではなく、遊びに行く！</a:t>
            </a:r>
            <a:endParaRPr kumimoji="1" lang="en-US" altLang="ja-JP" sz="2800" dirty="0"/>
          </a:p>
          <a:p>
            <a:r>
              <a:rPr lang="ja-JP" altLang="en-US" sz="2800" dirty="0"/>
              <a:t>「がんばれ！」とは言わない・・・有難かった！</a:t>
            </a:r>
            <a:endParaRPr lang="en-US" altLang="ja-JP" sz="2800" dirty="0"/>
          </a:p>
          <a:p>
            <a:r>
              <a:rPr lang="ja-JP" altLang="en-US" sz="2800" dirty="0"/>
              <a:t>強がって辛そうな顔は見せたくなかった。</a:t>
            </a:r>
            <a:endParaRPr lang="en-US" altLang="ja-JP" sz="2800" dirty="0"/>
          </a:p>
          <a:p>
            <a:r>
              <a:rPr lang="ja-JP" altLang="en-US" sz="2800" dirty="0"/>
              <a:t>このバランスが良かったのかも、それと訪れる友人が多かった事。</a:t>
            </a:r>
            <a:endParaRPr lang="en-US" altLang="ja-JP" sz="2800" dirty="0"/>
          </a:p>
          <a:p>
            <a:endParaRPr lang="en-US" altLang="ja-JP" sz="2800" dirty="0"/>
          </a:p>
          <a:p>
            <a:r>
              <a:rPr kumimoji="1" lang="ja-JP" altLang="en-US" sz="2800" dirty="0"/>
              <a:t>でも、帰る時に「かわいそうに・・・」と言われているのかなと</a:t>
            </a:r>
            <a:endParaRPr kumimoji="1" lang="en-US" altLang="ja-JP" sz="2800" dirty="0"/>
          </a:p>
          <a:p>
            <a:r>
              <a:rPr lang="ja-JP" altLang="en-US" sz="2800" dirty="0"/>
              <a:t>思ったりもした。</a:t>
            </a:r>
            <a:endParaRPr lang="en-US" altLang="ja-JP" sz="2800" dirty="0"/>
          </a:p>
          <a:p>
            <a:endParaRPr kumimoji="1"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17</a:t>
            </a:fld>
            <a:endParaRPr lang="en-US" dirty="0"/>
          </a:p>
        </p:txBody>
      </p:sp>
      <p:pic>
        <p:nvPicPr>
          <p:cNvPr id="5" name="図 4"/>
          <p:cNvPicPr>
            <a:picLocks noChangeAspect="1"/>
          </p:cNvPicPr>
          <p:nvPr/>
        </p:nvPicPr>
        <p:blipFill>
          <a:blip r:embed="rId3"/>
          <a:stretch>
            <a:fillRect/>
          </a:stretch>
        </p:blipFill>
        <p:spPr>
          <a:xfrm>
            <a:off x="1217579" y="798698"/>
            <a:ext cx="640135" cy="688908"/>
          </a:xfrm>
          <a:prstGeom prst="rect">
            <a:avLst/>
          </a:prstGeom>
        </p:spPr>
      </p:pic>
      <p:pic>
        <p:nvPicPr>
          <p:cNvPr id="6" name="図 5"/>
          <p:cNvPicPr>
            <a:picLocks noChangeAspect="1"/>
          </p:cNvPicPr>
          <p:nvPr/>
        </p:nvPicPr>
        <p:blipFill>
          <a:blip r:embed="rId4"/>
          <a:stretch>
            <a:fillRect/>
          </a:stretch>
        </p:blipFill>
        <p:spPr>
          <a:xfrm>
            <a:off x="8125616" y="874505"/>
            <a:ext cx="2913686" cy="1942457"/>
          </a:xfrm>
          <a:prstGeom prst="rect">
            <a:avLst/>
          </a:prstGeom>
        </p:spPr>
      </p:pic>
    </p:spTree>
    <p:extLst>
      <p:ext uri="{BB962C8B-B14F-4D97-AF65-F5344CB8AC3E}">
        <p14:creationId xmlns:p14="http://schemas.microsoft.com/office/powerpoint/2010/main" val="2026070910"/>
      </p:ext>
    </p:extLst>
  </p:cSld>
  <p:clrMapOvr>
    <a:masterClrMapping/>
  </p:clrMapOvr>
  <mc:AlternateContent xmlns:mc="http://schemas.openxmlformats.org/markup-compatibility/2006" xmlns:p14="http://schemas.microsoft.com/office/powerpoint/2010/main">
    <mc:Choice Requires="p14">
      <p:transition spd="slow" p14:dur="2000" advTm="672"/>
    </mc:Choice>
    <mc:Fallback xmlns="">
      <p:transition spd="slow" advTm="6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73707"/>
          </a:xfrm>
        </p:spPr>
        <p:txBody>
          <a:bodyPr>
            <a:normAutofit/>
          </a:bodyPr>
          <a:lstStyle/>
          <a:p>
            <a:r>
              <a:rPr kumimoji="1" lang="ja-JP" altLang="en-US" sz="4000" dirty="0"/>
              <a:t>　　　死生観について</a:t>
            </a:r>
          </a:p>
        </p:txBody>
      </p:sp>
      <p:sp>
        <p:nvSpPr>
          <p:cNvPr id="3" name="コンテンツ プレースホルダー 2"/>
          <p:cNvSpPr>
            <a:spLocks noGrp="1"/>
          </p:cNvSpPr>
          <p:nvPr>
            <p:ph idx="1"/>
          </p:nvPr>
        </p:nvSpPr>
        <p:spPr>
          <a:xfrm>
            <a:off x="1097280" y="1845734"/>
            <a:ext cx="10058400" cy="4351866"/>
          </a:xfrm>
        </p:spPr>
        <p:txBody>
          <a:bodyPr>
            <a:normAutofit lnSpcReduction="10000"/>
          </a:bodyPr>
          <a:lstStyle/>
          <a:p>
            <a:r>
              <a:rPr lang="ja-JP" altLang="en-US" sz="2800" dirty="0"/>
              <a:t>今、生きているのが不思議に思える事は</a:t>
            </a:r>
            <a:r>
              <a:rPr lang="en-US" altLang="ja-JP" sz="2800" dirty="0"/>
              <a:t>2</a:t>
            </a:r>
            <a:r>
              <a:rPr lang="ja-JP" altLang="en-US" sz="2800" dirty="0"/>
              <a:t>度ある。</a:t>
            </a:r>
            <a:endParaRPr lang="en-US" altLang="ja-JP" sz="2800" dirty="0"/>
          </a:p>
          <a:p>
            <a:r>
              <a:rPr lang="ja-JP" altLang="en-US" sz="2800" u="sng" dirty="0">
                <a:effectLst>
                  <a:outerShdw blurRad="38100" dist="38100" dir="2700000" algn="tl">
                    <a:srgbClr val="000000">
                      <a:alpha val="43137"/>
                    </a:srgbClr>
                  </a:outerShdw>
                </a:effectLst>
              </a:rPr>
              <a:t>☆がんを体験して自分自身の死生観に違いがあるのかな</a:t>
            </a:r>
            <a:endParaRPr lang="en-US" altLang="ja-JP" sz="2800" u="sng" dirty="0">
              <a:effectLst>
                <a:outerShdw blurRad="38100" dist="38100" dir="2700000" algn="tl">
                  <a:srgbClr val="000000">
                    <a:alpha val="43137"/>
                  </a:srgbClr>
                </a:outerShdw>
              </a:effectLst>
            </a:endParaRPr>
          </a:p>
          <a:p>
            <a:r>
              <a:rPr lang="ja-JP" altLang="en-US" sz="2800" dirty="0"/>
              <a:t>→周囲の患者仲間を見て初めて考えたような気がする</a:t>
            </a:r>
            <a:endParaRPr lang="en-US" altLang="ja-JP" sz="2800" dirty="0"/>
          </a:p>
          <a:p>
            <a:r>
              <a:rPr lang="ja-JP" altLang="en-US" sz="2800" dirty="0"/>
              <a:t>　でも、死を考えた時に自分は何処に行くんだろう？</a:t>
            </a:r>
            <a:endParaRPr lang="en-US" altLang="ja-JP" sz="2800" dirty="0"/>
          </a:p>
          <a:p>
            <a:r>
              <a:rPr lang="ja-JP" altLang="en-US" sz="2800" dirty="0"/>
              <a:t>　当然その答えは見つからなかった・・・考えたくなかった。</a:t>
            </a:r>
            <a:endParaRPr lang="en-US" altLang="ja-JP" sz="2800" dirty="0"/>
          </a:p>
          <a:p>
            <a:r>
              <a:rPr kumimoji="1" lang="ja-JP" altLang="en-US" sz="2800" dirty="0"/>
              <a:t>不思議にがん告知を受けた時も他人事のように上から見ていた。</a:t>
            </a:r>
            <a:endParaRPr kumimoji="1" lang="en-US" altLang="ja-JP" sz="2800" dirty="0"/>
          </a:p>
          <a:p>
            <a:r>
              <a:rPr lang="ja-JP" altLang="en-US" sz="2800" dirty="0"/>
              <a:t>今ここに居ること、生かされている事に“有り難さ”と“使命感のよう</a:t>
            </a:r>
            <a:endParaRPr lang="en-US" altLang="ja-JP" sz="2800" dirty="0"/>
          </a:p>
          <a:p>
            <a:r>
              <a:rPr lang="ja-JP" altLang="en-US" sz="2800" dirty="0"/>
              <a:t>なものを感じている。</a:t>
            </a:r>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18</a:t>
            </a:fld>
            <a:endParaRPr lang="en-US" dirty="0"/>
          </a:p>
        </p:txBody>
      </p:sp>
      <p:pic>
        <p:nvPicPr>
          <p:cNvPr id="5" name="図 4"/>
          <p:cNvPicPr>
            <a:picLocks noChangeAspect="1"/>
          </p:cNvPicPr>
          <p:nvPr/>
        </p:nvPicPr>
        <p:blipFill>
          <a:blip r:embed="rId3"/>
          <a:stretch>
            <a:fillRect/>
          </a:stretch>
        </p:blipFill>
        <p:spPr>
          <a:xfrm>
            <a:off x="1217580" y="771402"/>
            <a:ext cx="640135" cy="688908"/>
          </a:xfrm>
          <a:prstGeom prst="rect">
            <a:avLst/>
          </a:prstGeom>
        </p:spPr>
      </p:pic>
    </p:spTree>
    <p:extLst>
      <p:ext uri="{BB962C8B-B14F-4D97-AF65-F5344CB8AC3E}">
        <p14:creationId xmlns:p14="http://schemas.microsoft.com/office/powerpoint/2010/main" val="3347111842"/>
      </p:ext>
    </p:extLst>
  </p:cSld>
  <p:clrMapOvr>
    <a:masterClrMapping/>
  </p:clrMapOvr>
  <mc:AlternateContent xmlns:mc="http://schemas.openxmlformats.org/markup-compatibility/2006" xmlns:p14="http://schemas.microsoft.com/office/powerpoint/2010/main">
    <mc:Choice Requires="p14">
      <p:transition spd="slow" p14:dur="2000" advTm="939"/>
    </mc:Choice>
    <mc:Fallback xmlns="">
      <p:transition spd="slow" advTm="9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　　　</a:t>
            </a:r>
            <a:r>
              <a:rPr lang="ja-JP" altLang="en-US" sz="3600" dirty="0"/>
              <a:t>闘病とは別に精神的に追い込まれる</a:t>
            </a:r>
            <a:br>
              <a:rPr lang="en-US" altLang="ja-JP" sz="3600" dirty="0"/>
            </a:br>
            <a:r>
              <a:rPr lang="ja-JP" altLang="en-US" sz="3600" dirty="0"/>
              <a:t>　　　　　　　　　　　　自分にも訪れたリストラ・・・</a:t>
            </a:r>
            <a:endParaRPr kumimoji="1" lang="ja-JP" altLang="en-US" sz="3600" dirty="0"/>
          </a:p>
        </p:txBody>
      </p:sp>
      <p:sp>
        <p:nvSpPr>
          <p:cNvPr id="3" name="コンテンツ プレースホルダー 2"/>
          <p:cNvSpPr>
            <a:spLocks noGrp="1"/>
          </p:cNvSpPr>
          <p:nvPr>
            <p:ph idx="1"/>
          </p:nvPr>
        </p:nvSpPr>
        <p:spPr>
          <a:xfrm>
            <a:off x="1097280" y="1845733"/>
            <a:ext cx="10789920" cy="4754571"/>
          </a:xfrm>
        </p:spPr>
        <p:txBody>
          <a:bodyPr>
            <a:normAutofit lnSpcReduction="10000"/>
          </a:bodyPr>
          <a:lstStyle/>
          <a:p>
            <a:pPr marL="0" indent="0">
              <a:buNone/>
            </a:pPr>
            <a:r>
              <a:rPr kumimoji="1" lang="ja-JP" altLang="en-US" sz="2800" dirty="0"/>
              <a:t>退院～第</a:t>
            </a:r>
            <a:r>
              <a:rPr kumimoji="1" lang="en-US" altLang="ja-JP" sz="2800" dirty="0"/>
              <a:t>1</a:t>
            </a:r>
            <a:r>
              <a:rPr kumimoji="1" lang="ja-JP" altLang="en-US" sz="2800" dirty="0"/>
              <a:t>回目の社会復帰・・・営業から内勤へ移動</a:t>
            </a:r>
            <a:endParaRPr kumimoji="1" lang="en-US" altLang="ja-JP" sz="2800" dirty="0"/>
          </a:p>
          <a:p>
            <a:pPr marL="0" indent="0">
              <a:buNone/>
            </a:pPr>
            <a:r>
              <a:rPr kumimoji="1" lang="ja-JP" altLang="en-US" sz="2800" dirty="0"/>
              <a:t>気を使われながら、見えない壁を感じながら、数ヶ月経過</a:t>
            </a:r>
            <a:endParaRPr kumimoji="1" lang="en-US" altLang="ja-JP" sz="2800" dirty="0"/>
          </a:p>
          <a:p>
            <a:pPr marL="0" indent="0">
              <a:buNone/>
            </a:pPr>
            <a:r>
              <a:rPr kumimoji="1" lang="ja-JP" altLang="en-US" sz="2800" dirty="0"/>
              <a:t>ある日、違和感を感じた・・・脳への転移の自覚症状・・ＭＲＩ検査・・</a:t>
            </a:r>
            <a:endParaRPr kumimoji="1" lang="en-US" altLang="ja-JP" sz="2800" dirty="0"/>
          </a:p>
          <a:p>
            <a:pPr marL="0" indent="0">
              <a:buNone/>
            </a:pPr>
            <a:r>
              <a:rPr kumimoji="1" lang="ja-JP" altLang="en-US" sz="2800" dirty="0"/>
              <a:t>　　　　　　　　　　　　　　　　　　　　　　　　　　　　　　　　　　　　　予想的中！</a:t>
            </a:r>
            <a:endParaRPr kumimoji="1" lang="en-US" altLang="ja-JP" sz="2800" dirty="0"/>
          </a:p>
          <a:p>
            <a:pPr marL="0" indent="0">
              <a:buNone/>
            </a:pPr>
            <a:r>
              <a:rPr kumimoji="1" lang="ja-JP" altLang="en-US" sz="2800" dirty="0"/>
              <a:t>出口への光りが見えなかった。　</a:t>
            </a:r>
            <a:endParaRPr kumimoji="1" lang="en-US" altLang="ja-JP" sz="2800" dirty="0"/>
          </a:p>
          <a:p>
            <a:pPr marL="0" indent="0">
              <a:buNone/>
            </a:pPr>
            <a:r>
              <a:rPr lang="ja-JP" altLang="en-US" sz="2800" dirty="0"/>
              <a:t>治療で、“もがく自分”と“社会復帰は無理”と判断されていた時期で、</a:t>
            </a:r>
            <a:endParaRPr lang="en-US" altLang="ja-JP" sz="2800" dirty="0"/>
          </a:p>
          <a:p>
            <a:pPr marL="0" indent="0">
              <a:buNone/>
            </a:pPr>
            <a:r>
              <a:rPr lang="ja-JP" altLang="en-US" sz="2800" dirty="0"/>
              <a:t>大きなギャップで、社会的には切り捨てせざるを得ない。</a:t>
            </a:r>
            <a:endParaRPr lang="en-US" altLang="ja-JP" sz="2800" dirty="0"/>
          </a:p>
          <a:p>
            <a:pPr marL="0" indent="0">
              <a:buNone/>
            </a:pPr>
            <a:r>
              <a:rPr lang="ja-JP" altLang="en-US" sz="2800" dirty="0"/>
              <a:t>まさにリストラは、社会では無用！完全に見放された！と痛感した。</a:t>
            </a:r>
            <a:endParaRPr lang="en-US" altLang="ja-JP" sz="2800" dirty="0"/>
          </a:p>
          <a:p>
            <a:pPr marL="0" indent="0">
              <a:buNone/>
            </a:pPr>
            <a:r>
              <a:rPr lang="ja-JP" altLang="en-US" sz="2800" dirty="0"/>
              <a:t>それでも、何とかなるや</a:t>
            </a:r>
            <a:r>
              <a:rPr lang="ja-JP" altLang="en-US" sz="2800" dirty="0" err="1"/>
              <a:t>ろ</a:t>
            </a:r>
            <a:r>
              <a:rPr lang="ja-JP" altLang="en-US" sz="2800" dirty="0"/>
              <a:t>！と思っていた。　</a:t>
            </a:r>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19</a:t>
            </a:fld>
            <a:endParaRPr lang="en-US" dirty="0"/>
          </a:p>
        </p:txBody>
      </p:sp>
      <p:pic>
        <p:nvPicPr>
          <p:cNvPr id="5" name="図 4"/>
          <p:cNvPicPr>
            <a:picLocks noChangeAspect="1"/>
          </p:cNvPicPr>
          <p:nvPr/>
        </p:nvPicPr>
        <p:blipFill>
          <a:blip r:embed="rId3"/>
          <a:stretch>
            <a:fillRect/>
          </a:stretch>
        </p:blipFill>
        <p:spPr>
          <a:xfrm>
            <a:off x="1097280" y="667527"/>
            <a:ext cx="640135" cy="688908"/>
          </a:xfrm>
          <a:prstGeom prst="rect">
            <a:avLst/>
          </a:prstGeom>
        </p:spPr>
      </p:pic>
    </p:spTree>
    <p:extLst>
      <p:ext uri="{BB962C8B-B14F-4D97-AF65-F5344CB8AC3E}">
        <p14:creationId xmlns:p14="http://schemas.microsoft.com/office/powerpoint/2010/main" val="3813995926"/>
      </p:ext>
    </p:extLst>
  </p:cSld>
  <p:clrMapOvr>
    <a:masterClrMapping/>
  </p:clrMapOvr>
  <mc:AlternateContent xmlns:mc="http://schemas.openxmlformats.org/markup-compatibility/2006" xmlns:p14="http://schemas.microsoft.com/office/powerpoint/2010/main">
    <mc:Choice Requires="p14">
      <p:transition spd="slow" p14:dur="2000" advTm="712"/>
    </mc:Choice>
    <mc:Fallback xmlns="">
      <p:transition spd="slow" advTm="7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078173"/>
          </a:xfrm>
        </p:spPr>
        <p:txBody>
          <a:bodyPr/>
          <a:lstStyle/>
          <a:p>
            <a:r>
              <a:rPr lang="ja-JP" altLang="en-US" sz="4000" dirty="0"/>
              <a:t>　　　</a:t>
            </a:r>
            <a:r>
              <a:rPr kumimoji="1" lang="ja-JP" altLang="en-US" sz="4000" dirty="0"/>
              <a:t>自己紹介</a:t>
            </a:r>
            <a:r>
              <a:rPr kumimoji="1" lang="ja-JP" altLang="en-US" dirty="0"/>
              <a:t>　　</a:t>
            </a:r>
            <a:endParaRPr kumimoji="1" lang="ja-JP" altLang="en-US" sz="2800" dirty="0"/>
          </a:p>
        </p:txBody>
      </p:sp>
      <p:sp>
        <p:nvSpPr>
          <p:cNvPr id="3" name="コンテンツ プレースホルダー 2"/>
          <p:cNvSpPr>
            <a:spLocks noGrp="1"/>
          </p:cNvSpPr>
          <p:nvPr>
            <p:ph idx="1"/>
          </p:nvPr>
        </p:nvSpPr>
        <p:spPr>
          <a:xfrm>
            <a:off x="1097280" y="1845734"/>
            <a:ext cx="10058400" cy="4351866"/>
          </a:xfrm>
        </p:spPr>
        <p:txBody>
          <a:bodyPr>
            <a:normAutofit fontScale="92500" lnSpcReduction="10000"/>
          </a:bodyPr>
          <a:lstStyle/>
          <a:p>
            <a:r>
              <a:rPr kumimoji="1" lang="en-US" altLang="ja-JP" sz="3000" dirty="0"/>
              <a:t>1961</a:t>
            </a:r>
            <a:r>
              <a:rPr kumimoji="1" lang="ja-JP" altLang="en-US" sz="3000" dirty="0"/>
              <a:t>年（昭和</a:t>
            </a:r>
            <a:r>
              <a:rPr kumimoji="1" lang="en-US" altLang="ja-JP" sz="3000" dirty="0"/>
              <a:t>36</a:t>
            </a:r>
            <a:r>
              <a:rPr kumimoji="1" lang="ja-JP" altLang="en-US" sz="3000" dirty="0"/>
              <a:t>年）　和泉市で生まれ、現在</a:t>
            </a:r>
            <a:r>
              <a:rPr kumimoji="1" lang="en-US" altLang="ja-JP" sz="3000" dirty="0"/>
              <a:t>55</a:t>
            </a:r>
            <a:r>
              <a:rPr kumimoji="1" lang="ja-JP" altLang="en-US" sz="3000" dirty="0"/>
              <a:t>歳</a:t>
            </a:r>
            <a:endParaRPr kumimoji="1" lang="en-US" altLang="ja-JP" sz="3000" dirty="0"/>
          </a:p>
          <a:p>
            <a:r>
              <a:rPr lang="ja-JP" altLang="en-US" sz="3000" dirty="0"/>
              <a:t>　　　　　</a:t>
            </a:r>
            <a:r>
              <a:rPr lang="en-US" altLang="ja-JP" sz="3000" dirty="0"/>
              <a:t>35</a:t>
            </a:r>
            <a:r>
              <a:rPr lang="ja-JP" altLang="en-US" sz="3000" dirty="0"/>
              <a:t>歳で発症、約</a:t>
            </a:r>
            <a:r>
              <a:rPr lang="en-US" altLang="ja-JP" sz="3000" dirty="0"/>
              <a:t>1</a:t>
            </a:r>
            <a:r>
              <a:rPr lang="ja-JP" altLang="en-US" sz="3000" dirty="0"/>
              <a:t>年半の闘病生活を経て、</a:t>
            </a:r>
            <a:endParaRPr lang="en-US" altLang="ja-JP" sz="3000" dirty="0"/>
          </a:p>
          <a:p>
            <a:r>
              <a:rPr lang="ja-JP" altLang="en-US" sz="3000" dirty="0"/>
              <a:t>　　　　　　　　　　　　　ガンサバイバー生活</a:t>
            </a:r>
            <a:r>
              <a:rPr lang="en-US" altLang="ja-JP" sz="3000" dirty="0"/>
              <a:t>20</a:t>
            </a:r>
            <a:r>
              <a:rPr lang="ja-JP" altLang="en-US" sz="3000" dirty="0"/>
              <a:t>年経過中</a:t>
            </a:r>
            <a:endParaRPr lang="en-US" altLang="ja-JP" sz="3000" dirty="0"/>
          </a:p>
          <a:p>
            <a:endParaRPr lang="en-US" altLang="ja-JP" sz="3000" dirty="0"/>
          </a:p>
          <a:p>
            <a:pPr marL="0" indent="0">
              <a:buNone/>
            </a:pPr>
            <a:r>
              <a:rPr lang="en-US" altLang="ja-JP" sz="3000" dirty="0"/>
              <a:t>1999</a:t>
            </a:r>
            <a:r>
              <a:rPr lang="ja-JP" altLang="en-US" sz="3000" dirty="0"/>
              <a:t>年　外出サポートサービスを主な活動として</a:t>
            </a:r>
            <a:endParaRPr lang="en-US" altLang="ja-JP" sz="3000" dirty="0"/>
          </a:p>
          <a:p>
            <a:pPr marL="0" indent="0">
              <a:buNone/>
            </a:pPr>
            <a:r>
              <a:rPr lang="ja-JP" altLang="en-US" sz="3000" dirty="0"/>
              <a:t>　　　　　　ＮＰＯ法人　せかんど　設立</a:t>
            </a:r>
            <a:endParaRPr lang="en-US" altLang="ja-JP" sz="3000" dirty="0"/>
          </a:p>
          <a:p>
            <a:pPr marL="0" indent="0">
              <a:buNone/>
            </a:pPr>
            <a:r>
              <a:rPr lang="en-US" altLang="ja-JP" sz="3000" dirty="0"/>
              <a:t>2000</a:t>
            </a:r>
            <a:r>
              <a:rPr lang="ja-JP" altLang="en-US" sz="3000" dirty="0"/>
              <a:t>年　介護保険事業所を開設　</a:t>
            </a:r>
            <a:endParaRPr lang="en-US" altLang="ja-JP" sz="3000" dirty="0"/>
          </a:p>
          <a:p>
            <a:pPr marL="0" indent="0">
              <a:buNone/>
            </a:pPr>
            <a:r>
              <a:rPr lang="ja-JP" altLang="en-US" sz="3000" dirty="0"/>
              <a:t>　　　　　　創業から</a:t>
            </a:r>
            <a:r>
              <a:rPr lang="en-US" altLang="ja-JP" sz="3000" dirty="0"/>
              <a:t>18</a:t>
            </a:r>
            <a:r>
              <a:rPr lang="ja-JP" altLang="en-US" sz="3000" dirty="0"/>
              <a:t>年～現在に至る。</a:t>
            </a:r>
            <a:endParaRPr lang="en-US" altLang="ja-JP"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a:t>
            </a:fld>
            <a:endParaRPr lang="en-US" dirty="0"/>
          </a:p>
        </p:txBody>
      </p:sp>
      <p:sp>
        <p:nvSpPr>
          <p:cNvPr id="7" name="動作設定ボタン: 最後に移動 6">
            <a:hlinkClick r:id="" action="ppaction://hlinkshowjump?jump=lastslide" highlightClick="1"/>
          </p:cNvPr>
          <p:cNvSpPr/>
          <p:nvPr/>
        </p:nvSpPr>
        <p:spPr>
          <a:xfrm>
            <a:off x="1097280" y="658290"/>
            <a:ext cx="619933" cy="667977"/>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2750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267669"/>
          </a:xfrm>
        </p:spPr>
        <p:txBody>
          <a:bodyPr>
            <a:normAutofit/>
          </a:bodyPr>
          <a:lstStyle/>
          <a:p>
            <a:r>
              <a:rPr kumimoji="1" lang="ja-JP" altLang="en-US" sz="4000" dirty="0"/>
              <a:t>　　　治療の選択肢はどうだったか</a:t>
            </a:r>
          </a:p>
        </p:txBody>
      </p:sp>
      <p:sp>
        <p:nvSpPr>
          <p:cNvPr id="3" name="コンテンツ プレースホルダー 2"/>
          <p:cNvSpPr>
            <a:spLocks noGrp="1"/>
          </p:cNvSpPr>
          <p:nvPr>
            <p:ph idx="1"/>
          </p:nvPr>
        </p:nvSpPr>
        <p:spPr>
          <a:xfrm>
            <a:off x="1097279" y="1845733"/>
            <a:ext cx="10324971" cy="4322591"/>
          </a:xfrm>
        </p:spPr>
        <p:txBody>
          <a:bodyPr>
            <a:normAutofit fontScale="92500"/>
          </a:bodyPr>
          <a:lstStyle/>
          <a:p>
            <a:r>
              <a:rPr kumimoji="1" lang="ja-JP" altLang="en-US" sz="2800" dirty="0"/>
              <a:t>当然、ある域までの治療は、</a:t>
            </a:r>
            <a:r>
              <a:rPr kumimoji="1" lang="ja-JP" altLang="en-US" sz="2800" u="sng" dirty="0">
                <a:effectLst>
                  <a:outerShdw blurRad="38100" dist="38100" dir="2700000" algn="tl">
                    <a:srgbClr val="000000">
                      <a:alpha val="43137"/>
                    </a:srgbClr>
                  </a:outerShdw>
                </a:effectLst>
              </a:rPr>
              <a:t>主治医を信頼した上での選択となる</a:t>
            </a:r>
            <a:r>
              <a:rPr kumimoji="1" lang="ja-JP" altLang="en-US" sz="2800" dirty="0"/>
              <a:t>。</a:t>
            </a:r>
            <a:endParaRPr kumimoji="1" lang="en-US" altLang="ja-JP" sz="2800" dirty="0"/>
          </a:p>
          <a:p>
            <a:r>
              <a:rPr lang="ja-JP" altLang="en-US" sz="2800" dirty="0"/>
              <a:t>その中でも、治療の選択は</a:t>
            </a:r>
            <a:r>
              <a:rPr lang="ja-JP" altLang="en-US" sz="2800" u="sng" dirty="0">
                <a:effectLst>
                  <a:outerShdw blurRad="38100" dist="38100" dir="2700000" algn="tl">
                    <a:srgbClr val="000000">
                      <a:alpha val="43137"/>
                    </a:srgbClr>
                  </a:outerShdw>
                </a:effectLst>
              </a:rPr>
              <a:t>主治医と自分とで</a:t>
            </a:r>
            <a:r>
              <a:rPr lang="en-US" altLang="ja-JP" sz="2800" u="sng" dirty="0">
                <a:effectLst>
                  <a:outerShdw blurRad="38100" dist="38100" dir="2700000" algn="tl">
                    <a:srgbClr val="000000">
                      <a:alpha val="43137"/>
                    </a:srgbClr>
                  </a:outerShdw>
                </a:effectLst>
              </a:rPr>
              <a:t>100</a:t>
            </a:r>
            <a:r>
              <a:rPr lang="ja-JP" altLang="en-US" sz="2800" u="sng" dirty="0">
                <a:effectLst>
                  <a:outerShdw blurRad="38100" dist="38100" dir="2700000" algn="tl">
                    <a:srgbClr val="000000">
                      <a:alpha val="43137"/>
                    </a:srgbClr>
                  </a:outerShdw>
                </a:effectLst>
              </a:rPr>
              <a:t>％決断</a:t>
            </a:r>
            <a:r>
              <a:rPr lang="ja-JP" altLang="en-US" sz="2800" dirty="0"/>
              <a:t>された。</a:t>
            </a:r>
            <a:endParaRPr lang="en-US" altLang="ja-JP" sz="2800" dirty="0"/>
          </a:p>
          <a:p>
            <a:endParaRPr kumimoji="1" lang="en-US" altLang="ja-JP" sz="2800" dirty="0"/>
          </a:p>
          <a:p>
            <a:r>
              <a:rPr lang="ja-JP" altLang="en-US" sz="2800" dirty="0"/>
              <a:t>主治医も患者も人間であり、「一緒に頑張りましょう！」と言われたからこそ、</a:t>
            </a:r>
            <a:endParaRPr lang="en-US" altLang="ja-JP" sz="2800" dirty="0"/>
          </a:p>
          <a:p>
            <a:r>
              <a:rPr lang="ja-JP" altLang="en-US" sz="2800" dirty="0"/>
              <a:t>たとえミスがあったとしても許せる信頼関係が生まれていたと感じる。</a:t>
            </a:r>
            <a:endParaRPr lang="en-US" altLang="ja-JP" sz="2800" dirty="0"/>
          </a:p>
          <a:p>
            <a:endParaRPr lang="en-US" altLang="ja-JP" sz="2800" dirty="0"/>
          </a:p>
          <a:p>
            <a:r>
              <a:rPr lang="ja-JP" altLang="en-US" sz="2800" u="sng" dirty="0">
                <a:effectLst>
                  <a:outerShdw blurRad="38100" dist="38100" dir="2700000" algn="tl">
                    <a:srgbClr val="000000">
                      <a:alpha val="43137"/>
                    </a:srgbClr>
                  </a:outerShdw>
                </a:effectLst>
              </a:rPr>
              <a:t>胸部から脳への転移・・・かなりショックな出来事であった。</a:t>
            </a:r>
            <a:endParaRPr lang="en-US" altLang="ja-JP" sz="2800" u="sng" dirty="0">
              <a:effectLst>
                <a:outerShdw blurRad="38100" dist="38100" dir="2700000" algn="tl">
                  <a:srgbClr val="000000">
                    <a:alpha val="43137"/>
                  </a:srgbClr>
                </a:outerShdw>
              </a:effectLst>
            </a:endParaRPr>
          </a:p>
          <a:p>
            <a:r>
              <a:rPr lang="ja-JP" altLang="en-US" sz="2800" u="sng" dirty="0">
                <a:effectLst>
                  <a:outerShdw blurRad="38100" dist="38100" dir="2700000" algn="tl">
                    <a:srgbClr val="000000">
                      <a:alpha val="43137"/>
                    </a:srgbClr>
                  </a:outerShdw>
                </a:effectLst>
              </a:rPr>
              <a:t>別の病院での治療を選択・・・重要な選択であり、申し出る勇気も重要！</a:t>
            </a:r>
            <a:endParaRPr lang="en-US" altLang="ja-JP" sz="2800" u="sng" dirty="0">
              <a:effectLst>
                <a:outerShdw blurRad="38100" dist="38100" dir="2700000" algn="tl">
                  <a:srgbClr val="000000">
                    <a:alpha val="43137"/>
                  </a:srgbClr>
                </a:outerShdw>
              </a:effectLst>
            </a:endParaRPr>
          </a:p>
          <a:p>
            <a:endParaRPr lang="en-US" altLang="ja-JP" sz="2800" u="sng" dirty="0">
              <a:effectLst>
                <a:outerShdw blurRad="38100" dist="38100" dir="2700000" algn="tl">
                  <a:srgbClr val="000000">
                    <a:alpha val="43137"/>
                  </a:srgbClr>
                </a:outerShdw>
              </a:effectLst>
            </a:endParaRPr>
          </a:p>
          <a:p>
            <a:endParaRPr lang="en-US" altLang="ja-JP" sz="2800" dirty="0"/>
          </a:p>
          <a:p>
            <a:endParaRPr lang="en-US" altLang="ja-JP" sz="2800" dirty="0"/>
          </a:p>
          <a:p>
            <a:endParaRPr kumimoji="1"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20</a:t>
            </a:fld>
            <a:endParaRPr lang="en-US" dirty="0"/>
          </a:p>
        </p:txBody>
      </p:sp>
      <p:pic>
        <p:nvPicPr>
          <p:cNvPr id="5" name="図 4"/>
          <p:cNvPicPr>
            <a:picLocks noChangeAspect="1"/>
          </p:cNvPicPr>
          <p:nvPr/>
        </p:nvPicPr>
        <p:blipFill>
          <a:blip r:embed="rId3"/>
          <a:stretch>
            <a:fillRect/>
          </a:stretch>
        </p:blipFill>
        <p:spPr>
          <a:xfrm>
            <a:off x="1097279" y="865364"/>
            <a:ext cx="640135" cy="688908"/>
          </a:xfrm>
          <a:prstGeom prst="rect">
            <a:avLst/>
          </a:prstGeom>
        </p:spPr>
      </p:pic>
    </p:spTree>
    <p:extLst>
      <p:ext uri="{BB962C8B-B14F-4D97-AF65-F5344CB8AC3E}">
        <p14:creationId xmlns:p14="http://schemas.microsoft.com/office/powerpoint/2010/main" val="730152019"/>
      </p:ext>
    </p:extLst>
  </p:cSld>
  <p:clrMapOvr>
    <a:masterClrMapping/>
  </p:clrMapOvr>
  <mc:AlternateContent xmlns:mc="http://schemas.openxmlformats.org/markup-compatibility/2006" xmlns:p14="http://schemas.microsoft.com/office/powerpoint/2010/main">
    <mc:Choice Requires="p14">
      <p:transition spd="slow" p14:dur="2000" advTm="841"/>
    </mc:Choice>
    <mc:Fallback xmlns="">
      <p:transition spd="slow" advTm="84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267669"/>
          </a:xfrm>
        </p:spPr>
        <p:txBody>
          <a:bodyPr>
            <a:normAutofit/>
          </a:bodyPr>
          <a:lstStyle/>
          <a:p>
            <a:r>
              <a:rPr kumimoji="1" lang="ja-JP" altLang="en-US" sz="4000" dirty="0"/>
              <a:t>　　　脳へ転移　（ガンマナイフ治療）</a:t>
            </a:r>
          </a:p>
        </p:txBody>
      </p:sp>
      <p:sp>
        <p:nvSpPr>
          <p:cNvPr id="3" name="コンテンツ プレースホルダー 2"/>
          <p:cNvSpPr>
            <a:spLocks noGrp="1"/>
          </p:cNvSpPr>
          <p:nvPr>
            <p:ph idx="1"/>
          </p:nvPr>
        </p:nvSpPr>
        <p:spPr/>
        <p:txBody>
          <a:bodyPr>
            <a:normAutofit/>
          </a:bodyPr>
          <a:lstStyle/>
          <a:p>
            <a:r>
              <a:rPr lang="ja-JP" altLang="en-US" sz="2800" dirty="0"/>
              <a:t>≪選択は正解でした！≫</a:t>
            </a:r>
            <a:endParaRPr lang="en-US" altLang="ja-JP" sz="2800" dirty="0"/>
          </a:p>
          <a:p>
            <a:r>
              <a:rPr lang="ja-JP" altLang="en-US" sz="2800" dirty="0"/>
              <a:t>当時は、胸部から脳への転移に予防として全脳照射をしていた。</a:t>
            </a:r>
            <a:endParaRPr lang="en-US" altLang="ja-JP" sz="2800" dirty="0"/>
          </a:p>
          <a:p>
            <a:r>
              <a:rPr lang="ja-JP" altLang="en-US" sz="2800" dirty="0"/>
              <a:t>自分では、この治療を受け入れる気が全くなかった。</a:t>
            </a:r>
          </a:p>
          <a:p>
            <a:r>
              <a:rPr lang="ja-JP" altLang="en-US" sz="2800" dirty="0"/>
              <a:t>ガンマナイフは保険適用になったばかりの最新の放射線治療</a:t>
            </a:r>
            <a:endParaRPr lang="en-US" altLang="ja-JP" sz="2800" dirty="0"/>
          </a:p>
          <a:p>
            <a:r>
              <a:rPr lang="en-US" altLang="ja-JP" sz="2800" dirty="0"/>
              <a:t>3</a:t>
            </a:r>
            <a:r>
              <a:rPr lang="ja-JP" altLang="en-US" sz="2800" dirty="0"/>
              <a:t>日間の入院で中</a:t>
            </a:r>
            <a:r>
              <a:rPr lang="en-US" altLang="ja-JP" sz="2800" dirty="0"/>
              <a:t>1</a:t>
            </a:r>
            <a:r>
              <a:rPr lang="ja-JP" altLang="en-US" sz="2800" dirty="0"/>
              <a:t>日で照射で完全消失した。</a:t>
            </a:r>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21</a:t>
            </a:fld>
            <a:endParaRPr lang="en-US" dirty="0"/>
          </a:p>
        </p:txBody>
      </p:sp>
      <p:pic>
        <p:nvPicPr>
          <p:cNvPr id="6" name="図 5"/>
          <p:cNvPicPr>
            <a:picLocks noChangeAspect="1"/>
          </p:cNvPicPr>
          <p:nvPr/>
        </p:nvPicPr>
        <p:blipFill>
          <a:blip r:embed="rId3"/>
          <a:stretch>
            <a:fillRect/>
          </a:stretch>
        </p:blipFill>
        <p:spPr>
          <a:xfrm>
            <a:off x="1097279" y="865364"/>
            <a:ext cx="640135" cy="688908"/>
          </a:xfrm>
          <a:prstGeom prst="rect">
            <a:avLst/>
          </a:prstGeom>
        </p:spPr>
      </p:pic>
      <p:pic>
        <p:nvPicPr>
          <p:cNvPr id="7" name="図 6"/>
          <p:cNvPicPr>
            <a:picLocks noChangeAspect="1"/>
          </p:cNvPicPr>
          <p:nvPr/>
        </p:nvPicPr>
        <p:blipFill>
          <a:blip r:embed="rId4"/>
          <a:stretch>
            <a:fillRect/>
          </a:stretch>
        </p:blipFill>
        <p:spPr>
          <a:xfrm>
            <a:off x="9655671" y="4338116"/>
            <a:ext cx="2145452" cy="1530978"/>
          </a:xfrm>
          <a:prstGeom prst="rect">
            <a:avLst/>
          </a:prstGeom>
        </p:spPr>
      </p:pic>
      <p:pic>
        <p:nvPicPr>
          <p:cNvPr id="8" name="図 7"/>
          <p:cNvPicPr>
            <a:picLocks noChangeAspect="1"/>
          </p:cNvPicPr>
          <p:nvPr/>
        </p:nvPicPr>
        <p:blipFill>
          <a:blip r:embed="rId5"/>
          <a:stretch>
            <a:fillRect/>
          </a:stretch>
        </p:blipFill>
        <p:spPr>
          <a:xfrm>
            <a:off x="8002145" y="4133891"/>
            <a:ext cx="1488916" cy="1735203"/>
          </a:xfrm>
          <a:prstGeom prst="rect">
            <a:avLst/>
          </a:prstGeom>
        </p:spPr>
      </p:pic>
    </p:spTree>
    <p:extLst>
      <p:ext uri="{BB962C8B-B14F-4D97-AF65-F5344CB8AC3E}">
        <p14:creationId xmlns:p14="http://schemas.microsoft.com/office/powerpoint/2010/main" val="1298983215"/>
      </p:ext>
    </p:extLst>
  </p:cSld>
  <p:clrMapOvr>
    <a:masterClrMapping/>
  </p:clrMapOvr>
  <mc:AlternateContent xmlns:mc="http://schemas.openxmlformats.org/markup-compatibility/2006" xmlns:p14="http://schemas.microsoft.com/office/powerpoint/2010/main">
    <mc:Choice Requires="p14">
      <p:transition spd="slow" p14:dur="2000" advTm="2491"/>
    </mc:Choice>
    <mc:Fallback xmlns="">
      <p:transition spd="slow" advTm="249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87355"/>
          </a:xfrm>
        </p:spPr>
        <p:txBody>
          <a:bodyPr>
            <a:normAutofit/>
          </a:bodyPr>
          <a:lstStyle/>
          <a:p>
            <a:r>
              <a:rPr kumimoji="1" lang="ja-JP" altLang="en-US" sz="4000" dirty="0"/>
              <a:t>　　　病院内での居場所づくり</a:t>
            </a:r>
          </a:p>
        </p:txBody>
      </p:sp>
      <p:sp>
        <p:nvSpPr>
          <p:cNvPr id="3" name="コンテンツ プレースホルダー 2"/>
          <p:cNvSpPr>
            <a:spLocks noGrp="1"/>
          </p:cNvSpPr>
          <p:nvPr>
            <p:ph idx="1"/>
          </p:nvPr>
        </p:nvSpPr>
        <p:spPr/>
        <p:txBody>
          <a:bodyPr>
            <a:normAutofit/>
          </a:bodyPr>
          <a:lstStyle/>
          <a:p>
            <a:r>
              <a:rPr kumimoji="1" lang="ja-JP" altLang="en-US" sz="2800" dirty="0"/>
              <a:t>入院中の不安とストレス解消</a:t>
            </a:r>
            <a:endParaRPr kumimoji="1" lang="en-US" altLang="ja-JP" sz="2800" dirty="0"/>
          </a:p>
          <a:p>
            <a:r>
              <a:rPr kumimoji="1" lang="ja-JP" altLang="en-US" sz="2800" dirty="0"/>
              <a:t>産婦人科・婦人科・整形外科以外の病棟との仲間づくりに歩き回る。</a:t>
            </a:r>
            <a:endParaRPr kumimoji="1" lang="en-US" altLang="ja-JP" sz="2800" dirty="0"/>
          </a:p>
          <a:p>
            <a:endParaRPr lang="en-US" altLang="ja-JP" sz="2800" dirty="0"/>
          </a:p>
          <a:p>
            <a:r>
              <a:rPr kumimoji="1" lang="ja-JP" altLang="en-US" sz="2800" dirty="0"/>
              <a:t>少しでも快適な空間を求めて、トイレも洗浄便座があまりない時期</a:t>
            </a:r>
            <a:endParaRPr kumimoji="1" lang="en-US" altLang="ja-JP" sz="2800" dirty="0"/>
          </a:p>
          <a:p>
            <a:r>
              <a:rPr lang="ja-JP" altLang="en-US" sz="2800" dirty="0"/>
              <a:t>点滴スタンドが邪魔で入れない・・・・</a:t>
            </a:r>
            <a:r>
              <a:rPr lang="en-US" altLang="ja-JP" sz="2800" dirty="0"/>
              <a:t>S</a:t>
            </a:r>
            <a:r>
              <a:rPr lang="ja-JP" altLang="en-US" sz="2800" dirty="0"/>
              <a:t>字フックで解消</a:t>
            </a:r>
            <a:endParaRPr lang="en-US" altLang="ja-JP" sz="2800" dirty="0"/>
          </a:p>
          <a:p>
            <a:r>
              <a:rPr kumimoji="1" lang="ja-JP" altLang="en-US" sz="2800" dirty="0"/>
              <a:t>とにかく、病気以外の事を考える事に時間を費やした。</a:t>
            </a:r>
            <a:endParaRPr kumimoji="1" lang="en-US" altLang="ja-JP" sz="2800" dirty="0"/>
          </a:p>
          <a:p>
            <a:r>
              <a:rPr lang="ja-JP" altLang="en-US" sz="2800" dirty="0"/>
              <a:t>フルーツパーラーの定期的な開店・・・</a:t>
            </a:r>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22</a:t>
            </a:fld>
            <a:endParaRPr lang="en-US" dirty="0"/>
          </a:p>
        </p:txBody>
      </p:sp>
      <p:pic>
        <p:nvPicPr>
          <p:cNvPr id="5" name="図 4"/>
          <p:cNvPicPr>
            <a:picLocks noChangeAspect="1"/>
          </p:cNvPicPr>
          <p:nvPr/>
        </p:nvPicPr>
        <p:blipFill>
          <a:blip r:embed="rId3"/>
          <a:stretch>
            <a:fillRect/>
          </a:stretch>
        </p:blipFill>
        <p:spPr>
          <a:xfrm>
            <a:off x="1097280" y="785050"/>
            <a:ext cx="640135" cy="688908"/>
          </a:xfrm>
          <a:prstGeom prst="rect">
            <a:avLst/>
          </a:prstGeom>
        </p:spPr>
      </p:pic>
      <p:pic>
        <p:nvPicPr>
          <p:cNvPr id="6" name="グラフィックス 5" descr="リンゴ"/>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2532" y="5250040"/>
            <a:ext cx="914400" cy="914400"/>
          </a:xfrm>
          <a:prstGeom prst="rect">
            <a:avLst/>
          </a:prstGeom>
        </p:spPr>
      </p:pic>
      <p:pic>
        <p:nvPicPr>
          <p:cNvPr id="7" name="グラフィックス 6" descr="フォーク"/>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4494" y="5255258"/>
            <a:ext cx="914400" cy="914400"/>
          </a:xfrm>
          <a:prstGeom prst="rect">
            <a:avLst/>
          </a:prstGeom>
        </p:spPr>
      </p:pic>
      <p:pic>
        <p:nvPicPr>
          <p:cNvPr id="9" name="図 8"/>
          <p:cNvPicPr>
            <a:picLocks noChangeAspect="1"/>
          </p:cNvPicPr>
          <p:nvPr/>
        </p:nvPicPr>
        <p:blipFill>
          <a:blip r:embed="rId8"/>
          <a:stretch>
            <a:fillRect/>
          </a:stretch>
        </p:blipFill>
        <p:spPr>
          <a:xfrm>
            <a:off x="9417179" y="4002763"/>
            <a:ext cx="1508559" cy="2014004"/>
          </a:xfrm>
          <a:prstGeom prst="rect">
            <a:avLst/>
          </a:prstGeom>
        </p:spPr>
      </p:pic>
    </p:spTree>
    <p:extLst>
      <p:ext uri="{BB962C8B-B14F-4D97-AF65-F5344CB8AC3E}">
        <p14:creationId xmlns:p14="http://schemas.microsoft.com/office/powerpoint/2010/main" val="3135975603"/>
      </p:ext>
    </p:extLst>
  </p:cSld>
  <p:clrMapOvr>
    <a:masterClrMapping/>
  </p:clrMapOvr>
  <mc:AlternateContent xmlns:mc="http://schemas.openxmlformats.org/markup-compatibility/2006" xmlns:p14="http://schemas.microsoft.com/office/powerpoint/2010/main">
    <mc:Choice Requires="p14">
      <p:transition spd="slow" p14:dur="2000" advTm="662"/>
    </mc:Choice>
    <mc:Fallback xmlns="">
      <p:transition spd="slow" advTm="66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19116"/>
          </a:xfrm>
        </p:spPr>
        <p:txBody>
          <a:bodyPr>
            <a:normAutofit/>
          </a:bodyPr>
          <a:lstStyle/>
          <a:p>
            <a:r>
              <a:rPr kumimoji="1" lang="ja-JP" altLang="en-US" sz="4000" dirty="0"/>
              <a:t>　　　治療は前向きで望む</a:t>
            </a:r>
          </a:p>
        </p:txBody>
      </p:sp>
      <p:sp>
        <p:nvSpPr>
          <p:cNvPr id="3" name="コンテンツ プレースホルダー 2"/>
          <p:cNvSpPr>
            <a:spLocks noGrp="1"/>
          </p:cNvSpPr>
          <p:nvPr>
            <p:ph idx="1"/>
          </p:nvPr>
        </p:nvSpPr>
        <p:spPr/>
        <p:txBody>
          <a:bodyPr>
            <a:normAutofit/>
          </a:bodyPr>
          <a:lstStyle/>
          <a:p>
            <a:r>
              <a:rPr kumimoji="1" lang="ja-JP" altLang="en-US" sz="2800" dirty="0"/>
              <a:t>☆治療をよく把握し、外部から患部に対する効果</a:t>
            </a:r>
            <a:r>
              <a:rPr lang="ja-JP" altLang="en-US" sz="2800" dirty="0"/>
              <a:t>をイメージする。</a:t>
            </a:r>
            <a:endParaRPr lang="en-US" altLang="ja-JP" sz="2800" dirty="0"/>
          </a:p>
          <a:p>
            <a:endParaRPr kumimoji="1" lang="en-US" altLang="ja-JP" sz="2800" dirty="0"/>
          </a:p>
          <a:p>
            <a:r>
              <a:rPr kumimoji="1" lang="ja-JP" altLang="en-US" sz="2800" dirty="0"/>
              <a:t>☆副作用も良い方向にイメージする！</a:t>
            </a:r>
            <a:endParaRPr kumimoji="1" lang="en-US" altLang="ja-JP" sz="2800" dirty="0"/>
          </a:p>
          <a:p>
            <a:endParaRPr lang="en-US" altLang="ja-JP" sz="2800" dirty="0"/>
          </a:p>
          <a:p>
            <a:r>
              <a:rPr kumimoji="1" lang="ja-JP" altLang="en-US" sz="2800" dirty="0"/>
              <a:t>☆治療も日々進化している！期待を持て！</a:t>
            </a:r>
            <a:endParaRPr kumimoji="1" lang="en-US" altLang="ja-JP" sz="2800" dirty="0"/>
          </a:p>
          <a:p>
            <a:endParaRPr lang="en-US" altLang="ja-JP" sz="2800" dirty="0"/>
          </a:p>
          <a:p>
            <a:r>
              <a:rPr kumimoji="1" lang="ja-JP" altLang="en-US" sz="2800" dirty="0"/>
              <a:t>☆共に頑張ってくれている主治医・看護師に感謝と恩返しを！</a:t>
            </a:r>
            <a:endParaRPr kumimoji="1" lang="en-US" altLang="ja-JP" sz="2800" dirty="0"/>
          </a:p>
          <a:p>
            <a:endParaRPr lang="en-US" altLang="ja-JP" sz="2800" dirty="0"/>
          </a:p>
          <a:p>
            <a:endParaRPr kumimoji="1"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23</a:t>
            </a:fld>
            <a:endParaRPr lang="en-US" dirty="0"/>
          </a:p>
        </p:txBody>
      </p:sp>
      <p:pic>
        <p:nvPicPr>
          <p:cNvPr id="5" name="図 4"/>
          <p:cNvPicPr>
            <a:picLocks noChangeAspect="1"/>
          </p:cNvPicPr>
          <p:nvPr/>
        </p:nvPicPr>
        <p:blipFill>
          <a:blip r:embed="rId3"/>
          <a:stretch>
            <a:fillRect/>
          </a:stretch>
        </p:blipFill>
        <p:spPr>
          <a:xfrm>
            <a:off x="1097280" y="716812"/>
            <a:ext cx="640135" cy="688908"/>
          </a:xfrm>
          <a:prstGeom prst="rect">
            <a:avLst/>
          </a:prstGeom>
        </p:spPr>
      </p:pic>
    </p:spTree>
    <p:extLst>
      <p:ext uri="{BB962C8B-B14F-4D97-AF65-F5344CB8AC3E}">
        <p14:creationId xmlns:p14="http://schemas.microsoft.com/office/powerpoint/2010/main" val="1359135511"/>
      </p:ext>
    </p:extLst>
  </p:cSld>
  <p:clrMapOvr>
    <a:masterClrMapping/>
  </p:clrMapOvr>
  <mc:AlternateContent xmlns:mc="http://schemas.openxmlformats.org/markup-compatibility/2006" xmlns:p14="http://schemas.microsoft.com/office/powerpoint/2010/main">
    <mc:Choice Requires="p14">
      <p:transition spd="slow" p14:dur="2000" advTm="604"/>
    </mc:Choice>
    <mc:Fallback xmlns="">
      <p:transition spd="slow" advTm="60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87355"/>
          </a:xfrm>
        </p:spPr>
        <p:txBody>
          <a:bodyPr>
            <a:normAutofit/>
          </a:bodyPr>
          <a:lstStyle/>
          <a:p>
            <a:r>
              <a:rPr kumimoji="1" lang="ja-JP" altLang="en-US" sz="4000" dirty="0"/>
              <a:t>　　　がんになって一番悲しかった事</a:t>
            </a:r>
          </a:p>
        </p:txBody>
      </p:sp>
      <p:sp>
        <p:nvSpPr>
          <p:cNvPr id="3" name="コンテンツ プレースホルダー 2"/>
          <p:cNvSpPr>
            <a:spLocks noGrp="1"/>
          </p:cNvSpPr>
          <p:nvPr>
            <p:ph idx="1"/>
          </p:nvPr>
        </p:nvSpPr>
        <p:spPr/>
        <p:txBody>
          <a:bodyPr>
            <a:normAutofit/>
          </a:bodyPr>
          <a:lstStyle/>
          <a:p>
            <a:r>
              <a:rPr kumimoji="1" lang="ja-JP" altLang="en-US" sz="2800" dirty="0"/>
              <a:t>父親が息子のがん（余命</a:t>
            </a:r>
            <a:r>
              <a:rPr kumimoji="1" lang="en-US" altLang="ja-JP" sz="2800" dirty="0"/>
              <a:t>2</a:t>
            </a:r>
            <a:r>
              <a:rPr kumimoji="1" lang="ja-JP" altLang="en-US" sz="2800" dirty="0"/>
              <a:t>ヶ月）を知り、事業を始めた頃からか、</a:t>
            </a:r>
            <a:endParaRPr kumimoji="1" lang="en-US" altLang="ja-JP" sz="2800" dirty="0"/>
          </a:p>
          <a:p>
            <a:r>
              <a:rPr kumimoji="1" lang="ja-JP" altLang="en-US" sz="2800" dirty="0"/>
              <a:t>悲しみとストレスを貯め、</a:t>
            </a:r>
            <a:r>
              <a:rPr lang="ja-JP" altLang="en-US" sz="2800" dirty="0"/>
              <a:t>自分が食道がんになり亡くなった事！！</a:t>
            </a:r>
            <a:endParaRPr lang="en-US" altLang="ja-JP" sz="2800" dirty="0"/>
          </a:p>
          <a:p>
            <a:r>
              <a:rPr kumimoji="1" lang="ja-JP" altLang="en-US" sz="2800" dirty="0"/>
              <a:t>息子の旅立ちに着せるはずの着物を自分が着て旅立った・・・</a:t>
            </a:r>
            <a:endParaRPr kumimoji="1" lang="en-US" altLang="ja-JP" sz="2800" dirty="0"/>
          </a:p>
          <a:p>
            <a:endParaRPr lang="en-US" altLang="ja-JP" sz="2800" dirty="0"/>
          </a:p>
          <a:p>
            <a:r>
              <a:rPr kumimoji="1" lang="ja-JP" altLang="en-US" sz="2800" dirty="0"/>
              <a:t>唯一の親孝行は、病院で培ってきた環境づくりを活かせた事。</a:t>
            </a:r>
            <a:endParaRPr kumimoji="1" lang="en-US" altLang="ja-JP" sz="2800" dirty="0"/>
          </a:p>
          <a:p>
            <a:r>
              <a:rPr lang="ja-JP" altLang="en-US" sz="2800" dirty="0"/>
              <a:t>父親と母親には、病状が進行している事も伝えず、隠し通せた事。</a:t>
            </a:r>
            <a:endParaRPr lang="en-US" altLang="ja-JP" sz="2800" dirty="0"/>
          </a:p>
          <a:p>
            <a:r>
              <a:rPr kumimoji="1" lang="ja-JP" altLang="en-US" sz="2800" dirty="0"/>
              <a:t>心残りは今の自分を見せれない事と相談に乗ってもらえない事。</a:t>
            </a:r>
            <a:endParaRPr kumimoji="1" lang="en-US" altLang="ja-JP" sz="2800" dirty="0"/>
          </a:p>
          <a:p>
            <a:endParaRPr kumimoji="1" lang="en-US" altLang="ja-JP" sz="2800" dirty="0"/>
          </a:p>
          <a:p>
            <a:endParaRPr kumimoji="1" lang="en-US" altLang="ja-JP" sz="2800" dirty="0"/>
          </a:p>
          <a:p>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24</a:t>
            </a:fld>
            <a:endParaRPr lang="en-US" dirty="0"/>
          </a:p>
        </p:txBody>
      </p:sp>
      <p:pic>
        <p:nvPicPr>
          <p:cNvPr id="5" name="図 4"/>
          <p:cNvPicPr>
            <a:picLocks noChangeAspect="1"/>
          </p:cNvPicPr>
          <p:nvPr/>
        </p:nvPicPr>
        <p:blipFill>
          <a:blip r:embed="rId3"/>
          <a:stretch>
            <a:fillRect/>
          </a:stretch>
        </p:blipFill>
        <p:spPr>
          <a:xfrm>
            <a:off x="1097280" y="785050"/>
            <a:ext cx="640135" cy="688908"/>
          </a:xfrm>
          <a:prstGeom prst="rect">
            <a:avLst/>
          </a:prstGeom>
        </p:spPr>
      </p:pic>
    </p:spTree>
    <p:extLst>
      <p:ext uri="{BB962C8B-B14F-4D97-AF65-F5344CB8AC3E}">
        <p14:creationId xmlns:p14="http://schemas.microsoft.com/office/powerpoint/2010/main" val="1141724093"/>
      </p:ext>
    </p:extLst>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091821"/>
          </a:xfrm>
        </p:spPr>
        <p:txBody>
          <a:bodyPr>
            <a:normAutofit/>
          </a:bodyPr>
          <a:lstStyle/>
          <a:p>
            <a:r>
              <a:rPr lang="ja-JP" altLang="en-US" sz="4000" dirty="0"/>
              <a:t>　　　現在</a:t>
            </a:r>
            <a:r>
              <a:rPr lang="en-US" altLang="ja-JP" sz="4000" dirty="0"/>
              <a:t>3</a:t>
            </a:r>
            <a:r>
              <a:rPr lang="ja-JP" altLang="en-US" sz="4000" dirty="0"/>
              <a:t>人の介護奮闘中！</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ja-JP" altLang="en-US" sz="2800" dirty="0"/>
              <a:t>ようやく分かった！自分は、このためにも生かされている。</a:t>
            </a:r>
            <a:endParaRPr kumimoji="1" lang="en-US" altLang="ja-JP" sz="2800" dirty="0"/>
          </a:p>
          <a:p>
            <a:r>
              <a:rPr lang="ja-JP" altLang="en-US" sz="2800" dirty="0"/>
              <a:t>母親・叔母・叔父・・・叔母も叔父も未婚　誰も見る者がいない・・・</a:t>
            </a:r>
            <a:endParaRPr lang="en-US" altLang="ja-JP" sz="2800" dirty="0"/>
          </a:p>
          <a:p>
            <a:r>
              <a:rPr lang="ja-JP" altLang="en-US" sz="2800" dirty="0"/>
              <a:t>母）要介護</a:t>
            </a:r>
            <a:r>
              <a:rPr lang="en-US" altLang="ja-JP" sz="2800" dirty="0"/>
              <a:t>5</a:t>
            </a:r>
            <a:r>
              <a:rPr lang="ja-JP" altLang="en-US" sz="2800" dirty="0"/>
              <a:t>　・　叔母）要介護</a:t>
            </a:r>
            <a:r>
              <a:rPr lang="en-US" altLang="ja-JP" sz="2800" dirty="0"/>
              <a:t>5</a:t>
            </a:r>
            <a:r>
              <a:rPr lang="ja-JP" altLang="en-US" sz="2800" dirty="0"/>
              <a:t>　・　叔父）要介護</a:t>
            </a:r>
            <a:r>
              <a:rPr lang="en-US" altLang="ja-JP" sz="2800" dirty="0"/>
              <a:t>4</a:t>
            </a:r>
          </a:p>
          <a:p>
            <a:endParaRPr lang="en-US" altLang="ja-JP" sz="2800" dirty="0"/>
          </a:p>
          <a:p>
            <a:r>
              <a:rPr lang="ja-JP" altLang="en-US" sz="2800" dirty="0"/>
              <a:t>母親とは、現在ラブラブ状態・・・</a:t>
            </a:r>
            <a:endParaRPr lang="en-US" altLang="ja-JP" sz="2800" dirty="0"/>
          </a:p>
          <a:p>
            <a:r>
              <a:rPr lang="ja-JP" altLang="en-US" sz="2800" dirty="0"/>
              <a:t>療養型に入院中</a:t>
            </a:r>
            <a:endParaRPr lang="en-US" altLang="ja-JP" sz="2800" dirty="0"/>
          </a:p>
          <a:p>
            <a:endParaRPr lang="en-US" altLang="ja-JP" sz="2800" dirty="0"/>
          </a:p>
          <a:p>
            <a:endParaRPr kumimoji="1" lang="en-US" altLang="ja-JP" sz="2800" dirty="0"/>
          </a:p>
          <a:p>
            <a:endParaRPr kumimoji="1" lang="ja-JP" altLang="en-US" sz="2800" dirty="0"/>
          </a:p>
        </p:txBody>
      </p:sp>
      <p:sp>
        <p:nvSpPr>
          <p:cNvPr id="4" name="正方形/長方形 3"/>
          <p:cNvSpPr/>
          <p:nvPr/>
        </p:nvSpPr>
        <p:spPr>
          <a:xfrm>
            <a:off x="7253207" y="3626603"/>
            <a:ext cx="2681207" cy="2541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写真</a:t>
            </a:r>
          </a:p>
        </p:txBody>
      </p:sp>
      <p:pic>
        <p:nvPicPr>
          <p:cNvPr id="5" name="図 4"/>
          <p:cNvPicPr>
            <a:picLocks noChangeAspect="1"/>
          </p:cNvPicPr>
          <p:nvPr/>
        </p:nvPicPr>
        <p:blipFill>
          <a:blip r:embed="rId3"/>
          <a:stretch>
            <a:fillRect/>
          </a:stretch>
        </p:blipFill>
        <p:spPr>
          <a:xfrm rot="10800000">
            <a:off x="6715931" y="3606226"/>
            <a:ext cx="3388963" cy="2541723"/>
          </a:xfrm>
          <a:prstGeom prst="rect">
            <a:avLst/>
          </a:prstGeom>
        </p:spPr>
      </p:pic>
      <p:sp>
        <p:nvSpPr>
          <p:cNvPr id="6" name="スライド番号プレースホルダー 5"/>
          <p:cNvSpPr>
            <a:spLocks noGrp="1"/>
          </p:cNvSpPr>
          <p:nvPr>
            <p:ph type="sldNum" sz="quarter" idx="12"/>
          </p:nvPr>
        </p:nvSpPr>
        <p:spPr/>
        <p:txBody>
          <a:bodyPr/>
          <a:lstStyle/>
          <a:p>
            <a:fld id="{4CE482DC-2269-4F26-9D2A-7E44B1A4CD85}" type="slidenum">
              <a:rPr lang="en-US" smtClean="0"/>
              <a:t>25</a:t>
            </a:fld>
            <a:endParaRPr lang="en-US" dirty="0"/>
          </a:p>
        </p:txBody>
      </p:sp>
      <p:pic>
        <p:nvPicPr>
          <p:cNvPr id="7" name="図 6"/>
          <p:cNvPicPr>
            <a:picLocks noChangeAspect="1"/>
          </p:cNvPicPr>
          <p:nvPr/>
        </p:nvPicPr>
        <p:blipFill>
          <a:blip r:embed="rId4"/>
          <a:stretch>
            <a:fillRect/>
          </a:stretch>
        </p:blipFill>
        <p:spPr>
          <a:xfrm>
            <a:off x="1097280" y="689516"/>
            <a:ext cx="640135" cy="688908"/>
          </a:xfrm>
          <a:prstGeom prst="rect">
            <a:avLst/>
          </a:prstGeom>
        </p:spPr>
      </p:pic>
    </p:spTree>
    <p:extLst>
      <p:ext uri="{BB962C8B-B14F-4D97-AF65-F5344CB8AC3E}">
        <p14:creationId xmlns:p14="http://schemas.microsoft.com/office/powerpoint/2010/main" val="1930595122"/>
      </p:ext>
    </p:extLst>
  </p:cSld>
  <p:clrMapOvr>
    <a:masterClrMapping/>
  </p:clrMapOvr>
  <mc:AlternateContent xmlns:mc="http://schemas.openxmlformats.org/markup-compatibility/2006" xmlns:p14="http://schemas.microsoft.com/office/powerpoint/2010/main">
    <mc:Choice Requires="p14">
      <p:transition spd="slow" p14:dur="2000" advTm="249"/>
    </mc:Choice>
    <mc:Fallback xmlns="">
      <p:transition spd="slow" advTm="2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73707"/>
          </a:xfrm>
        </p:spPr>
        <p:txBody>
          <a:bodyPr>
            <a:normAutofit/>
          </a:bodyPr>
          <a:lstStyle/>
          <a:p>
            <a:r>
              <a:rPr kumimoji="1" lang="ja-JP" altLang="en-US" sz="4000" dirty="0"/>
              <a:t>　　　信頼する助言者からの一言</a:t>
            </a:r>
          </a:p>
        </p:txBody>
      </p:sp>
      <p:sp>
        <p:nvSpPr>
          <p:cNvPr id="3" name="コンテンツ プレースホルダー 2"/>
          <p:cNvSpPr>
            <a:spLocks noGrp="1"/>
          </p:cNvSpPr>
          <p:nvPr>
            <p:ph idx="1"/>
          </p:nvPr>
        </p:nvSpPr>
        <p:spPr>
          <a:xfrm>
            <a:off x="1097279" y="1845734"/>
            <a:ext cx="10324407" cy="4023360"/>
          </a:xfrm>
        </p:spPr>
        <p:txBody>
          <a:bodyPr>
            <a:normAutofit/>
          </a:bodyPr>
          <a:lstStyle/>
          <a:p>
            <a:r>
              <a:rPr kumimoji="1" lang="ja-JP" altLang="en-US" sz="2800" dirty="0"/>
              <a:t>「お前は、がんの事をよく知る厄介な立場」</a:t>
            </a:r>
            <a:r>
              <a:rPr lang="ja-JP" altLang="en-US" sz="2800" dirty="0"/>
              <a:t>　</a:t>
            </a:r>
            <a:endParaRPr lang="en-US" altLang="ja-JP" sz="2800" dirty="0"/>
          </a:p>
          <a:p>
            <a:r>
              <a:rPr lang="ja-JP" altLang="en-US" sz="2800" dirty="0"/>
              <a:t>　　　　　　　　　　　　　　　　　　　　　　　従兄弟の医者からの一言！</a:t>
            </a:r>
            <a:endParaRPr lang="en-US" altLang="ja-JP" sz="2800" dirty="0"/>
          </a:p>
          <a:p>
            <a:endParaRPr kumimoji="1" lang="en-US" altLang="ja-JP" sz="2800" dirty="0"/>
          </a:p>
          <a:p>
            <a:pPr marL="0" indent="0">
              <a:buNone/>
            </a:pPr>
            <a:r>
              <a:rPr lang="ja-JP" altLang="en-US" sz="2800" dirty="0"/>
              <a:t>闘病中の家族が相談に来るようになり、</a:t>
            </a:r>
            <a:endParaRPr lang="en-US" altLang="ja-JP" sz="2800" dirty="0"/>
          </a:p>
          <a:p>
            <a:pPr marL="0" indent="0">
              <a:buNone/>
            </a:pPr>
            <a:r>
              <a:rPr lang="ja-JP" altLang="en-US" sz="2800" dirty="0"/>
              <a:t>がんについての、新しい治療の情報などを話したりする事に対して、</a:t>
            </a:r>
            <a:endParaRPr lang="en-US" altLang="ja-JP" sz="2800" dirty="0"/>
          </a:p>
          <a:p>
            <a:pPr marL="0" indent="0">
              <a:buNone/>
            </a:pPr>
            <a:r>
              <a:rPr lang="ja-JP" altLang="en-US" sz="2800" dirty="0"/>
              <a:t>注意された。</a:t>
            </a:r>
            <a:endParaRPr lang="en-US" altLang="ja-JP" sz="2800" dirty="0"/>
          </a:p>
          <a:p>
            <a:pPr marL="0" indent="0">
              <a:buNone/>
            </a:pPr>
            <a:r>
              <a:rPr lang="ja-JP" altLang="en-US" sz="2800" u="sng" dirty="0">
                <a:effectLst>
                  <a:outerShdw blurRad="38100" dist="38100" dir="2700000" algn="tl">
                    <a:srgbClr val="000000">
                      <a:alpha val="43137"/>
                    </a:srgbClr>
                  </a:outerShdw>
                </a:effectLst>
              </a:rPr>
              <a:t>お前のすべき事、伝える事は、もっと別にあると言われた気がした！</a:t>
            </a:r>
            <a:endParaRPr lang="en-US" altLang="ja-JP" sz="2800" u="sng" dirty="0">
              <a:effectLst>
                <a:outerShdw blurRad="38100" dist="38100" dir="2700000" algn="tl">
                  <a:srgbClr val="000000">
                    <a:alpha val="43137"/>
                  </a:srgbClr>
                </a:outerShdw>
              </a:effectLst>
            </a:endParaRPr>
          </a:p>
          <a:p>
            <a:pPr marL="0" indent="0">
              <a:buNone/>
            </a:pPr>
            <a:endParaRPr lang="en-US" altLang="ja-JP" sz="28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26</a:t>
            </a:fld>
            <a:endParaRPr lang="en-US" dirty="0"/>
          </a:p>
        </p:txBody>
      </p:sp>
      <p:pic>
        <p:nvPicPr>
          <p:cNvPr id="5" name="図 4"/>
          <p:cNvPicPr>
            <a:picLocks noChangeAspect="1"/>
          </p:cNvPicPr>
          <p:nvPr/>
        </p:nvPicPr>
        <p:blipFill>
          <a:blip r:embed="rId3"/>
          <a:stretch>
            <a:fillRect/>
          </a:stretch>
        </p:blipFill>
        <p:spPr>
          <a:xfrm>
            <a:off x="1097280" y="771402"/>
            <a:ext cx="640135" cy="688908"/>
          </a:xfrm>
          <a:prstGeom prst="rect">
            <a:avLst/>
          </a:prstGeom>
        </p:spPr>
      </p:pic>
    </p:spTree>
    <p:extLst>
      <p:ext uri="{BB962C8B-B14F-4D97-AF65-F5344CB8AC3E}">
        <p14:creationId xmlns:p14="http://schemas.microsoft.com/office/powerpoint/2010/main" val="3181955658"/>
      </p:ext>
    </p:extLst>
  </p:cSld>
  <p:clrMapOvr>
    <a:masterClrMapping/>
  </p:clrMapOvr>
  <mc:AlternateContent xmlns:mc="http://schemas.openxmlformats.org/markup-compatibility/2006" xmlns:p14="http://schemas.microsoft.com/office/powerpoint/2010/main">
    <mc:Choice Requires="p14">
      <p:transition spd="slow" p14:dur="2000" advTm="217"/>
    </mc:Choice>
    <mc:Fallback xmlns="">
      <p:transition spd="slow" advTm="21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60060"/>
          </a:xfrm>
        </p:spPr>
        <p:txBody>
          <a:bodyPr>
            <a:normAutofit/>
          </a:bodyPr>
          <a:lstStyle/>
          <a:p>
            <a:r>
              <a:rPr lang="ja-JP" altLang="en-US" sz="4000" dirty="0"/>
              <a:t>　　　ガンサバイバーの起業に基金</a:t>
            </a:r>
            <a:endParaRPr kumimoji="1" lang="ja-JP" altLang="en-US" sz="4000" dirty="0"/>
          </a:p>
        </p:txBody>
      </p:sp>
      <p:sp>
        <p:nvSpPr>
          <p:cNvPr id="3" name="コンテンツ プレースホルダー 2"/>
          <p:cNvSpPr>
            <a:spLocks noGrp="1"/>
          </p:cNvSpPr>
          <p:nvPr>
            <p:ph idx="1"/>
          </p:nvPr>
        </p:nvSpPr>
        <p:spPr>
          <a:xfrm>
            <a:off x="1097280" y="1845733"/>
            <a:ext cx="10058400" cy="4405437"/>
          </a:xfrm>
        </p:spPr>
        <p:txBody>
          <a:bodyPr>
            <a:normAutofit lnSpcReduction="10000"/>
          </a:bodyPr>
          <a:lstStyle/>
          <a:p>
            <a:r>
              <a:rPr kumimoji="1" lang="ja-JP" altLang="en-US" sz="2800" dirty="0"/>
              <a:t>がんを克服して、復職できる方は別として、</a:t>
            </a:r>
            <a:endParaRPr kumimoji="1" lang="en-US" altLang="ja-JP" sz="2800" dirty="0"/>
          </a:p>
          <a:p>
            <a:r>
              <a:rPr lang="ja-JP" altLang="en-US" sz="2800" dirty="0"/>
              <a:t>新たに起業しようとする方の支援に一つの提案があります。</a:t>
            </a:r>
            <a:endParaRPr lang="en-US" altLang="ja-JP" sz="2800" dirty="0"/>
          </a:p>
          <a:p>
            <a:r>
              <a:rPr lang="ja-JP" altLang="en-US" sz="2800" dirty="0"/>
              <a:t>製薬会社が集まり、基金を設立</a:t>
            </a:r>
            <a:endParaRPr lang="en-US" altLang="ja-JP" sz="2800" dirty="0"/>
          </a:p>
          <a:p>
            <a:r>
              <a:rPr kumimoji="1" lang="ja-JP" altLang="en-US" sz="2800" dirty="0"/>
              <a:t>審査等を経て新規開設準備金を貸し出す。</a:t>
            </a:r>
            <a:endParaRPr kumimoji="1" lang="en-US" altLang="ja-JP" sz="2800" dirty="0"/>
          </a:p>
          <a:p>
            <a:r>
              <a:rPr lang="ja-JP" altLang="en-US" sz="2800" dirty="0"/>
              <a:t>返済の担保は、例えば生命保険でもいいじゃない・・・</a:t>
            </a:r>
            <a:endParaRPr lang="en-US" altLang="ja-JP" sz="2800" dirty="0"/>
          </a:p>
          <a:p>
            <a:endParaRPr kumimoji="1" lang="en-US" altLang="ja-JP" sz="2800" dirty="0"/>
          </a:p>
          <a:p>
            <a:r>
              <a:rPr lang="ja-JP" altLang="en-US" sz="2800" dirty="0"/>
              <a:t>製薬会社の使命・理念は、治せる薬を作り利益を得る事・・・</a:t>
            </a:r>
            <a:endParaRPr lang="en-US" altLang="ja-JP" sz="2800" dirty="0"/>
          </a:p>
          <a:p>
            <a:r>
              <a:rPr kumimoji="1" lang="ja-JP" altLang="en-US" sz="2800" dirty="0"/>
              <a:t>治したがん患者の社会復帰も視野に入れて欲しい・・・</a:t>
            </a:r>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27</a:t>
            </a:fld>
            <a:endParaRPr lang="en-US" dirty="0"/>
          </a:p>
        </p:txBody>
      </p:sp>
      <p:pic>
        <p:nvPicPr>
          <p:cNvPr id="5" name="図 4"/>
          <p:cNvPicPr>
            <a:picLocks noChangeAspect="1"/>
          </p:cNvPicPr>
          <p:nvPr/>
        </p:nvPicPr>
        <p:blipFill>
          <a:blip r:embed="rId3"/>
          <a:stretch>
            <a:fillRect/>
          </a:stretch>
        </p:blipFill>
        <p:spPr>
          <a:xfrm>
            <a:off x="1097280" y="757756"/>
            <a:ext cx="640135" cy="688908"/>
          </a:xfrm>
          <a:prstGeom prst="rect">
            <a:avLst/>
          </a:prstGeom>
        </p:spPr>
      </p:pic>
    </p:spTree>
    <p:extLst>
      <p:ext uri="{BB962C8B-B14F-4D97-AF65-F5344CB8AC3E}">
        <p14:creationId xmlns:p14="http://schemas.microsoft.com/office/powerpoint/2010/main" val="2101673871"/>
      </p:ext>
    </p:extLst>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60060"/>
          </a:xfrm>
        </p:spPr>
        <p:txBody>
          <a:bodyPr>
            <a:normAutofit/>
          </a:bodyPr>
          <a:lstStyle/>
          <a:p>
            <a:r>
              <a:rPr kumimoji="1" lang="ja-JP" altLang="en-US" sz="4000" dirty="0"/>
              <a:t>　　　“せかんど”の由来</a:t>
            </a:r>
          </a:p>
        </p:txBody>
      </p:sp>
      <p:sp>
        <p:nvSpPr>
          <p:cNvPr id="3" name="コンテンツ プレースホルダー 2"/>
          <p:cNvSpPr>
            <a:spLocks noGrp="1"/>
          </p:cNvSpPr>
          <p:nvPr>
            <p:ph idx="1"/>
          </p:nvPr>
        </p:nvSpPr>
        <p:spPr>
          <a:xfrm>
            <a:off x="1097280" y="1845734"/>
            <a:ext cx="10479954" cy="4364566"/>
          </a:xfrm>
        </p:spPr>
        <p:txBody>
          <a:bodyPr>
            <a:noAutofit/>
          </a:bodyPr>
          <a:lstStyle/>
          <a:p>
            <a:r>
              <a:rPr kumimoji="1" lang="ja-JP" altLang="en-US" sz="2800" dirty="0"/>
              <a:t>なんの戸惑いもなく“せかんど”のネーミングを決めた。</a:t>
            </a:r>
            <a:endParaRPr lang="en-US" altLang="ja-JP" sz="2800" dirty="0"/>
          </a:p>
          <a:p>
            <a:r>
              <a:rPr kumimoji="1" lang="ja-JP" altLang="en-US" sz="2800" dirty="0"/>
              <a:t>由来①：第二の人生</a:t>
            </a:r>
            <a:endParaRPr kumimoji="1" lang="en-US" altLang="ja-JP" sz="2800" dirty="0"/>
          </a:p>
          <a:p>
            <a:r>
              <a:rPr lang="ja-JP" altLang="en-US" sz="2800" dirty="0"/>
              <a:t>由来②：誰かを支えるための</a:t>
            </a:r>
            <a:r>
              <a:rPr lang="en-US" altLang="ja-JP" sz="2800" dirty="0"/>
              <a:t>2</a:t>
            </a:r>
            <a:r>
              <a:rPr lang="ja-JP" altLang="en-US" sz="2800" dirty="0"/>
              <a:t>番手</a:t>
            </a:r>
            <a:endParaRPr lang="en-US" altLang="ja-JP" sz="2800" dirty="0"/>
          </a:p>
          <a:p>
            <a:r>
              <a:rPr kumimoji="1" lang="ja-JP" altLang="en-US" sz="2800" dirty="0"/>
              <a:t>由来③：ボクシングのセコンド</a:t>
            </a:r>
            <a:endParaRPr kumimoji="1" lang="en-US" altLang="ja-JP" sz="2800" dirty="0"/>
          </a:p>
          <a:p>
            <a:endParaRPr lang="en-US" altLang="ja-JP" sz="2800" dirty="0"/>
          </a:p>
          <a:p>
            <a:r>
              <a:rPr lang="ja-JP" altLang="en-US" sz="2800" dirty="0"/>
              <a:t>前職は、外資系企業の営業マン売上絶対主義“売ってなんぼ”</a:t>
            </a:r>
            <a:endParaRPr lang="en-US" altLang="ja-JP" sz="2800" dirty="0"/>
          </a:p>
          <a:p>
            <a:r>
              <a:rPr lang="ja-JP" altLang="en-US" sz="2800" dirty="0"/>
              <a:t>誰かを支えるとか、ボランティア？福祉？介護？</a:t>
            </a:r>
            <a:r>
              <a:rPr kumimoji="1" lang="ja-JP" altLang="en-US" sz="2800" dirty="0"/>
              <a:t>考えた事もなかった。</a:t>
            </a:r>
            <a:endParaRPr kumimoji="1" lang="en-US" altLang="ja-JP" sz="2800" dirty="0"/>
          </a:p>
          <a:p>
            <a:r>
              <a:rPr lang="ja-JP" altLang="en-US" sz="2800" dirty="0"/>
              <a:t>でも、この時点での自分は、がん闘病の経験を活かす事を選択した。</a:t>
            </a:r>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28</a:t>
            </a:fld>
            <a:endParaRPr lang="en-US" dirty="0"/>
          </a:p>
        </p:txBody>
      </p:sp>
      <p:pic>
        <p:nvPicPr>
          <p:cNvPr id="5" name="図 4"/>
          <p:cNvPicPr>
            <a:picLocks noChangeAspect="1"/>
          </p:cNvPicPr>
          <p:nvPr/>
        </p:nvPicPr>
        <p:blipFill>
          <a:blip r:embed="rId3"/>
          <a:stretch>
            <a:fillRect/>
          </a:stretch>
        </p:blipFill>
        <p:spPr>
          <a:xfrm>
            <a:off x="1097280" y="757756"/>
            <a:ext cx="640135" cy="688908"/>
          </a:xfrm>
          <a:prstGeom prst="rect">
            <a:avLst/>
          </a:prstGeom>
        </p:spPr>
      </p:pic>
    </p:spTree>
    <p:extLst>
      <p:ext uri="{BB962C8B-B14F-4D97-AF65-F5344CB8AC3E}">
        <p14:creationId xmlns:p14="http://schemas.microsoft.com/office/powerpoint/2010/main" val="690363532"/>
      </p:ext>
    </p:extLst>
  </p:cSld>
  <p:clrMapOvr>
    <a:masterClrMapping/>
  </p:clrMapOvr>
  <mc:AlternateContent xmlns:mc="http://schemas.openxmlformats.org/markup-compatibility/2006" xmlns:p14="http://schemas.microsoft.com/office/powerpoint/2010/main">
    <mc:Choice Requires="p14">
      <p:transition spd="slow" p14:dur="2000" advTm="567"/>
    </mc:Choice>
    <mc:Fallback xmlns="">
      <p:transition spd="slow" advTm="56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18336" y="3059480"/>
            <a:ext cx="4066465" cy="3217026"/>
          </a:xfrm>
          <a:prstGeom prst="rect">
            <a:avLst/>
          </a:prstGeom>
        </p:spPr>
      </p:pic>
      <p:pic>
        <p:nvPicPr>
          <p:cNvPr id="5" name="図 4"/>
          <p:cNvPicPr>
            <a:picLocks noChangeAspect="1"/>
          </p:cNvPicPr>
          <p:nvPr/>
        </p:nvPicPr>
        <p:blipFill>
          <a:blip r:embed="rId4"/>
          <a:stretch>
            <a:fillRect/>
          </a:stretch>
        </p:blipFill>
        <p:spPr>
          <a:xfrm>
            <a:off x="4397821" y="4667993"/>
            <a:ext cx="1809750" cy="1533525"/>
          </a:xfrm>
          <a:prstGeom prst="rect">
            <a:avLst/>
          </a:prstGeom>
        </p:spPr>
      </p:pic>
      <p:pic>
        <p:nvPicPr>
          <p:cNvPr id="8" name="図 7"/>
          <p:cNvPicPr>
            <a:picLocks noChangeAspect="1"/>
          </p:cNvPicPr>
          <p:nvPr/>
        </p:nvPicPr>
        <p:blipFill>
          <a:blip r:embed="rId5"/>
          <a:stretch>
            <a:fillRect/>
          </a:stretch>
        </p:blipFill>
        <p:spPr>
          <a:xfrm>
            <a:off x="10768097" y="3857413"/>
            <a:ext cx="1406934" cy="2005629"/>
          </a:xfrm>
          <a:prstGeom prst="rect">
            <a:avLst/>
          </a:prstGeom>
        </p:spPr>
      </p:pic>
      <p:pic>
        <p:nvPicPr>
          <p:cNvPr id="7" name="図 6"/>
          <p:cNvPicPr>
            <a:picLocks noChangeAspect="1"/>
          </p:cNvPicPr>
          <p:nvPr/>
        </p:nvPicPr>
        <p:blipFill>
          <a:blip r:embed="rId6"/>
          <a:stretch>
            <a:fillRect/>
          </a:stretch>
        </p:blipFill>
        <p:spPr>
          <a:xfrm>
            <a:off x="7554278" y="3365685"/>
            <a:ext cx="941330" cy="2172300"/>
          </a:xfrm>
          <a:prstGeom prst="rect">
            <a:avLst/>
          </a:prstGeom>
        </p:spPr>
      </p:pic>
      <p:sp>
        <p:nvSpPr>
          <p:cNvPr id="2" name="タイトル 1"/>
          <p:cNvSpPr>
            <a:spLocks noGrp="1"/>
          </p:cNvSpPr>
          <p:nvPr>
            <p:ph type="title"/>
          </p:nvPr>
        </p:nvSpPr>
        <p:spPr>
          <a:xfrm>
            <a:off x="1097280" y="286603"/>
            <a:ext cx="10058400" cy="1126561"/>
          </a:xfrm>
        </p:spPr>
        <p:txBody>
          <a:bodyPr>
            <a:normAutofit/>
          </a:bodyPr>
          <a:lstStyle/>
          <a:p>
            <a:r>
              <a:rPr kumimoji="1" lang="ja-JP" altLang="en-US" sz="4000" dirty="0"/>
              <a:t>　　　在宅医療の地域ネットワーク</a:t>
            </a:r>
          </a:p>
        </p:txBody>
      </p:sp>
      <p:sp>
        <p:nvSpPr>
          <p:cNvPr id="3" name="コンテンツ プレースホルダー 2"/>
          <p:cNvSpPr>
            <a:spLocks noGrp="1"/>
          </p:cNvSpPr>
          <p:nvPr>
            <p:ph idx="1"/>
          </p:nvPr>
        </p:nvSpPr>
        <p:spPr>
          <a:xfrm>
            <a:off x="1097280" y="1795661"/>
            <a:ext cx="10374284" cy="4023360"/>
          </a:xfrm>
        </p:spPr>
        <p:txBody>
          <a:bodyPr>
            <a:normAutofit/>
          </a:bodyPr>
          <a:lstStyle/>
          <a:p>
            <a:r>
              <a:rPr kumimoji="1" lang="ja-JP" altLang="en-US" sz="2800" dirty="0"/>
              <a:t>せかんどの事業とスタッフで少しは貢献できているのかな</a:t>
            </a:r>
            <a:endParaRPr kumimoji="1" lang="en-US" altLang="ja-JP" sz="2800" dirty="0"/>
          </a:p>
          <a:p>
            <a:endParaRPr lang="en-US" altLang="ja-JP" sz="2800" dirty="0"/>
          </a:p>
          <a:p>
            <a:r>
              <a:rPr kumimoji="1" lang="ja-JP" altLang="en-US" sz="2800" dirty="0"/>
              <a:t>　　　　　　　　　　　　　　　　　</a:t>
            </a:r>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29</a:t>
            </a:fld>
            <a:endParaRPr lang="en-US" dirty="0"/>
          </a:p>
        </p:txBody>
      </p:sp>
      <p:pic>
        <p:nvPicPr>
          <p:cNvPr id="6" name="図 5"/>
          <p:cNvPicPr>
            <a:picLocks noChangeAspect="1"/>
          </p:cNvPicPr>
          <p:nvPr/>
        </p:nvPicPr>
        <p:blipFill>
          <a:blip r:embed="rId7"/>
          <a:stretch>
            <a:fillRect/>
          </a:stretch>
        </p:blipFill>
        <p:spPr>
          <a:xfrm>
            <a:off x="964276" y="724256"/>
            <a:ext cx="640135" cy="688908"/>
          </a:xfrm>
          <a:prstGeom prst="rect">
            <a:avLst/>
          </a:prstGeom>
        </p:spPr>
      </p:pic>
      <p:graphicFrame>
        <p:nvGraphicFramePr>
          <p:cNvPr id="10" name="図表 9"/>
          <p:cNvGraphicFramePr/>
          <p:nvPr>
            <p:extLst>
              <p:ext uri="{D42A27DB-BD31-4B8C-83A1-F6EECF244321}">
                <p14:modId xmlns:p14="http://schemas.microsoft.com/office/powerpoint/2010/main" val="1100964898"/>
              </p:ext>
            </p:extLst>
          </p:nvPr>
        </p:nvGraphicFramePr>
        <p:xfrm>
          <a:off x="5221562" y="2249540"/>
          <a:ext cx="5606762" cy="39525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7770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326297"/>
          </a:xfrm>
        </p:spPr>
        <p:txBody>
          <a:bodyPr>
            <a:normAutofit/>
          </a:bodyPr>
          <a:lstStyle/>
          <a:p>
            <a:r>
              <a:rPr kumimoji="1" lang="ja-JP" altLang="en-US" sz="3200" dirty="0"/>
              <a:t>　　　第</a:t>
            </a:r>
            <a:r>
              <a:rPr lang="ja-JP" altLang="en-US" sz="3200" dirty="0"/>
              <a:t>５</a:t>
            </a:r>
            <a:r>
              <a:rPr kumimoji="1" lang="ja-JP" altLang="en-US" sz="3200" dirty="0"/>
              <a:t>回のテーマ</a:t>
            </a:r>
            <a:br>
              <a:rPr kumimoji="1" lang="en-US" altLang="ja-JP" sz="3200" dirty="0"/>
            </a:br>
            <a:r>
              <a:rPr lang="ja-JP" altLang="en-US" sz="3200" dirty="0"/>
              <a:t>　　　　　　　　　　</a:t>
            </a:r>
            <a:r>
              <a:rPr kumimoji="1" lang="ja-JP" altLang="en-US" sz="3200" dirty="0"/>
              <a:t>「がんと共に　私らしく　生き生きと暮らす」　</a:t>
            </a:r>
          </a:p>
        </p:txBody>
      </p:sp>
      <p:sp>
        <p:nvSpPr>
          <p:cNvPr id="3" name="コンテンツ プレースホルダー 2"/>
          <p:cNvSpPr>
            <a:spLocks noGrp="1"/>
          </p:cNvSpPr>
          <p:nvPr>
            <p:ph idx="1"/>
          </p:nvPr>
        </p:nvSpPr>
        <p:spPr>
          <a:xfrm>
            <a:off x="1097280" y="1845734"/>
            <a:ext cx="10058400" cy="4023360"/>
          </a:xfrm>
        </p:spPr>
        <p:txBody>
          <a:bodyPr/>
          <a:lstStyle/>
          <a:p>
            <a:r>
              <a:rPr kumimoji="1" lang="ja-JP" altLang="en-US" sz="3200" dirty="0"/>
              <a:t>素晴らしく綺麗なテーマですが、難しい課題ですね・・・</a:t>
            </a:r>
            <a:endParaRPr kumimoji="1" lang="en-US" altLang="ja-JP" sz="3200" dirty="0"/>
          </a:p>
          <a:p>
            <a:endParaRPr kumimoji="1" lang="en-US" altLang="ja-JP" sz="3200" dirty="0"/>
          </a:p>
          <a:p>
            <a:r>
              <a:rPr lang="ja-JP" altLang="en-US" sz="3200" dirty="0"/>
              <a:t>がん告知を受けて、本人も家族もどん底に落ちます。</a:t>
            </a:r>
            <a:endParaRPr lang="en-US" altLang="ja-JP" sz="3200" dirty="0"/>
          </a:p>
          <a:p>
            <a:r>
              <a:rPr kumimoji="1" lang="ja-JP" altLang="en-US" sz="3200" dirty="0"/>
              <a:t>特にガン患者はビビリです。</a:t>
            </a:r>
            <a:endParaRPr kumimoji="1" lang="en-US" altLang="ja-JP" sz="3200" dirty="0"/>
          </a:p>
          <a:p>
            <a:r>
              <a:rPr lang="ja-JP" altLang="en-US" sz="3200" dirty="0"/>
              <a:t>そんなに気丈に振舞えるガン患者はいません。</a:t>
            </a:r>
            <a:endParaRPr kumimoji="1" lang="en-US" altLang="ja-JP" sz="3200" dirty="0"/>
          </a:p>
          <a:p>
            <a:endParaRPr kumimoji="1" lang="ja-JP" altLang="en-US" dirty="0"/>
          </a:p>
        </p:txBody>
      </p:sp>
      <p:sp>
        <p:nvSpPr>
          <p:cNvPr id="4" name="スライド番号プレースホルダー 3"/>
          <p:cNvSpPr>
            <a:spLocks noGrp="1"/>
          </p:cNvSpPr>
          <p:nvPr>
            <p:ph type="sldNum" sz="quarter" idx="12"/>
          </p:nvPr>
        </p:nvSpPr>
        <p:spPr>
          <a:xfrm>
            <a:off x="9900458" y="6459785"/>
            <a:ext cx="1312025" cy="365125"/>
          </a:xfrm>
        </p:spPr>
        <p:txBody>
          <a:bodyPr/>
          <a:lstStyle/>
          <a:p>
            <a:fld id="{4CE482DC-2269-4F26-9D2A-7E44B1A4CD85}" type="slidenum">
              <a:rPr lang="en-US" smtClean="0"/>
              <a:t>3</a:t>
            </a:fld>
            <a:endParaRPr lang="en-US" dirty="0"/>
          </a:p>
        </p:txBody>
      </p:sp>
      <p:pic>
        <p:nvPicPr>
          <p:cNvPr id="5" name="図 4"/>
          <p:cNvPicPr>
            <a:picLocks noChangeAspect="1"/>
          </p:cNvPicPr>
          <p:nvPr/>
        </p:nvPicPr>
        <p:blipFill>
          <a:blip r:embed="rId3"/>
          <a:stretch>
            <a:fillRect/>
          </a:stretch>
        </p:blipFill>
        <p:spPr>
          <a:xfrm>
            <a:off x="1097280" y="566135"/>
            <a:ext cx="640135" cy="688908"/>
          </a:xfrm>
          <a:prstGeom prst="rect">
            <a:avLst/>
          </a:prstGeom>
        </p:spPr>
      </p:pic>
    </p:spTree>
    <p:extLst>
      <p:ext uri="{BB962C8B-B14F-4D97-AF65-F5344CB8AC3E}">
        <p14:creationId xmlns:p14="http://schemas.microsoft.com/office/powerpoint/2010/main" val="1624873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63774"/>
            <a:ext cx="10058400" cy="1255593"/>
          </a:xfrm>
        </p:spPr>
        <p:txBody>
          <a:bodyPr>
            <a:normAutofit/>
          </a:bodyPr>
          <a:lstStyle/>
          <a:p>
            <a:r>
              <a:rPr lang="ja-JP" altLang="en-US" sz="4000" dirty="0"/>
              <a:t>　　　　締めの言葉として</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2800" dirty="0"/>
              <a:t>テーマ「がんと共に　私らしく　生き生きと暮らす」について</a:t>
            </a:r>
            <a:endParaRPr lang="en-US" altLang="ja-JP" sz="2800" dirty="0"/>
          </a:p>
          <a:p>
            <a:r>
              <a:rPr lang="ja-JP" altLang="en-US" sz="2800" dirty="0"/>
              <a:t>冒頭、難しい課題と発言しましたが・・・・</a:t>
            </a:r>
            <a:endParaRPr lang="en-US" altLang="ja-JP" sz="2800" dirty="0"/>
          </a:p>
          <a:p>
            <a:endParaRPr lang="en-US" altLang="ja-JP" sz="2800" dirty="0"/>
          </a:p>
          <a:p>
            <a:r>
              <a:rPr lang="ja-JP" altLang="en-US" sz="2800" dirty="0"/>
              <a:t>一日も早く、“がん”という病気が完全に治る病気になる事を信じる</a:t>
            </a:r>
            <a:endParaRPr lang="en-US" altLang="ja-JP" sz="2800" dirty="0"/>
          </a:p>
          <a:p>
            <a:r>
              <a:rPr lang="ja-JP" altLang="en-US" sz="2800" dirty="0"/>
              <a:t>とともに、地域にある“泉州がん拠点病院”がその大きな役割を</a:t>
            </a:r>
            <a:endParaRPr lang="en-US" altLang="ja-JP" sz="2800" dirty="0"/>
          </a:p>
          <a:p>
            <a:r>
              <a:rPr lang="ja-JP" altLang="en-US" sz="2800" dirty="0"/>
              <a:t>担ってくれる事を願っています。</a:t>
            </a:r>
            <a:endParaRPr lang="en-US" altLang="ja-JP" sz="2800" dirty="0"/>
          </a:p>
          <a:p>
            <a:r>
              <a:rPr lang="ja-JP" altLang="en-US" sz="2800" dirty="0"/>
              <a:t>　　　　　　　　　　　　　　　　　　　　ご清聴ありがとうございました。</a:t>
            </a:r>
          </a:p>
          <a:p>
            <a:endParaRPr kumimoji="1" lang="ja-JP" altLang="en-US"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30</a:t>
            </a:fld>
            <a:endParaRPr lang="en-US" dirty="0"/>
          </a:p>
        </p:txBody>
      </p:sp>
      <p:pic>
        <p:nvPicPr>
          <p:cNvPr id="5" name="図 4"/>
          <p:cNvPicPr>
            <a:picLocks noChangeAspect="1"/>
          </p:cNvPicPr>
          <p:nvPr/>
        </p:nvPicPr>
        <p:blipFill>
          <a:blip r:embed="rId3"/>
          <a:stretch>
            <a:fillRect/>
          </a:stretch>
        </p:blipFill>
        <p:spPr>
          <a:xfrm>
            <a:off x="1097280" y="730459"/>
            <a:ext cx="640135" cy="688908"/>
          </a:xfrm>
          <a:prstGeom prst="rect">
            <a:avLst/>
          </a:prstGeom>
        </p:spPr>
      </p:pic>
    </p:spTree>
    <p:extLst>
      <p:ext uri="{BB962C8B-B14F-4D97-AF65-F5344CB8AC3E}">
        <p14:creationId xmlns:p14="http://schemas.microsoft.com/office/powerpoint/2010/main" val="2080719675"/>
      </p:ext>
    </p:extLst>
  </p:cSld>
  <p:clrMapOvr>
    <a:masterClrMapping/>
  </p:clrMapOvr>
  <mc:AlternateContent xmlns:mc="http://schemas.openxmlformats.org/markup-compatibility/2006" xmlns:p14="http://schemas.microsoft.com/office/powerpoint/2010/main">
    <mc:Choice Requires="p14">
      <p:transition spd="slow" p14:dur="2000" advTm="279"/>
    </mc:Choice>
    <mc:Fallback xmlns="">
      <p:transition spd="slow" advTm="2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034197"/>
          </a:xfrm>
        </p:spPr>
        <p:txBody>
          <a:bodyPr/>
          <a:lstStyle/>
          <a:p>
            <a:r>
              <a:rPr kumimoji="1" lang="ja-JP" altLang="en-US" dirty="0"/>
              <a:t>　　　</a:t>
            </a:r>
            <a:r>
              <a:rPr kumimoji="1" lang="ja-JP" altLang="en-US" sz="4000" dirty="0"/>
              <a:t>まず最初に・・・</a:t>
            </a:r>
          </a:p>
        </p:txBody>
      </p:sp>
      <p:sp>
        <p:nvSpPr>
          <p:cNvPr id="3" name="コンテンツ プレースホルダー 2"/>
          <p:cNvSpPr>
            <a:spLocks noGrp="1"/>
          </p:cNvSpPr>
          <p:nvPr>
            <p:ph idx="1"/>
          </p:nvPr>
        </p:nvSpPr>
        <p:spPr>
          <a:xfrm>
            <a:off x="1097280" y="1845734"/>
            <a:ext cx="10058400" cy="4364566"/>
          </a:xfrm>
        </p:spPr>
        <p:txBody>
          <a:bodyPr>
            <a:normAutofit lnSpcReduction="10000"/>
          </a:bodyPr>
          <a:lstStyle/>
          <a:p>
            <a:pPr marL="0" indent="0">
              <a:buNone/>
            </a:pPr>
            <a:r>
              <a:rPr lang="ja-JP" altLang="en-US" sz="2800" dirty="0"/>
              <a:t>医者ではないので、医学的な話しはできません。</a:t>
            </a:r>
            <a:endParaRPr lang="en-US" altLang="ja-JP" sz="2800" dirty="0"/>
          </a:p>
          <a:p>
            <a:pPr marL="0" indent="0">
              <a:buNone/>
            </a:pPr>
            <a:r>
              <a:rPr kumimoji="1" lang="ja-JP" altLang="en-US" sz="2800" dirty="0"/>
              <a:t>医者ではできない体験を基にお話しをします。</a:t>
            </a:r>
            <a:endParaRPr kumimoji="1" lang="en-US" altLang="ja-JP" sz="2800" dirty="0"/>
          </a:p>
          <a:p>
            <a:pPr marL="0" indent="0">
              <a:buNone/>
            </a:pPr>
            <a:r>
              <a:rPr lang="ja-JP" altLang="en-US" sz="2800" dirty="0"/>
              <a:t>発症から現在に至るまでのエピソードを交えて、</a:t>
            </a:r>
            <a:endParaRPr lang="en-US" altLang="ja-JP" sz="2800" dirty="0"/>
          </a:p>
          <a:p>
            <a:pPr marL="0" indent="0">
              <a:buNone/>
            </a:pPr>
            <a:r>
              <a:rPr lang="ja-JP" altLang="en-US" sz="2800" dirty="0"/>
              <a:t>その中で、感じてもらえる事があれば嬉しい！</a:t>
            </a:r>
            <a:endParaRPr lang="en-US" altLang="ja-JP" sz="2800" dirty="0"/>
          </a:p>
          <a:p>
            <a:pPr marL="0" indent="0">
              <a:buNone/>
            </a:pPr>
            <a:r>
              <a:rPr kumimoji="1" lang="ja-JP" altLang="en-US" sz="2800" dirty="0">
                <a:effectLst>
                  <a:outerShdw blurRad="38100" dist="38100" dir="2700000" algn="tl">
                    <a:srgbClr val="000000">
                      <a:alpha val="43137"/>
                    </a:srgbClr>
                  </a:outerShdw>
                </a:effectLst>
              </a:rPr>
              <a:t>「自分だけじゃな</a:t>
            </a:r>
            <a:r>
              <a:rPr lang="ja-JP" altLang="en-US" sz="2800" dirty="0">
                <a:effectLst>
                  <a:outerShdw blurRad="38100" dist="38100" dir="2700000" algn="tl">
                    <a:srgbClr val="000000">
                      <a:alpha val="43137"/>
                    </a:srgbClr>
                  </a:outerShdw>
                </a:effectLst>
              </a:rPr>
              <a:t>かった！」　「みんなそうなんや！」</a:t>
            </a:r>
            <a:endParaRPr lang="en-US" altLang="ja-JP" sz="2800" dirty="0">
              <a:effectLst>
                <a:outerShdw blurRad="38100" dist="38100" dir="2700000" algn="tl">
                  <a:srgbClr val="000000">
                    <a:alpha val="43137"/>
                  </a:srgbClr>
                </a:outerShdw>
              </a:effectLst>
            </a:endParaRPr>
          </a:p>
          <a:p>
            <a:pPr marL="0" indent="0">
              <a:buNone/>
            </a:pPr>
            <a:r>
              <a:rPr kumimoji="1" lang="ja-JP" altLang="en-US" sz="2800" dirty="0"/>
              <a:t>大変ですが、支えになるご家族の方もご理解頂ければ有難いです。</a:t>
            </a:r>
            <a:endParaRPr kumimoji="1" lang="en-US" altLang="ja-JP" sz="2800" dirty="0"/>
          </a:p>
          <a:p>
            <a:pPr marL="0" indent="0">
              <a:buNone/>
            </a:pPr>
            <a:r>
              <a:rPr lang="ja-JP" altLang="en-US" sz="2800" dirty="0"/>
              <a:t>ガンサバイバーは、貴方の近くにも、たくさんいます。</a:t>
            </a:r>
            <a:endParaRPr lang="en-US" altLang="ja-JP" sz="2800" dirty="0"/>
          </a:p>
          <a:p>
            <a:pPr marL="0" indent="0">
              <a:buNone/>
            </a:pPr>
            <a:r>
              <a:rPr kumimoji="1" lang="ja-JP" altLang="en-US" sz="2800" dirty="0"/>
              <a:t>少しでも自信や希望につながればと願っています。</a:t>
            </a:r>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4</a:t>
            </a:fld>
            <a:endParaRPr lang="en-US" dirty="0"/>
          </a:p>
        </p:txBody>
      </p:sp>
      <p:pic>
        <p:nvPicPr>
          <p:cNvPr id="5" name="図 4"/>
          <p:cNvPicPr>
            <a:picLocks noChangeAspect="1"/>
          </p:cNvPicPr>
          <p:nvPr/>
        </p:nvPicPr>
        <p:blipFill>
          <a:blip r:embed="rId3"/>
          <a:stretch>
            <a:fillRect/>
          </a:stretch>
        </p:blipFill>
        <p:spPr>
          <a:xfrm>
            <a:off x="1097280" y="631892"/>
            <a:ext cx="640135" cy="688908"/>
          </a:xfrm>
          <a:prstGeom prst="rect">
            <a:avLst/>
          </a:prstGeom>
        </p:spPr>
      </p:pic>
    </p:spTree>
    <p:extLst>
      <p:ext uri="{BB962C8B-B14F-4D97-AF65-F5344CB8AC3E}">
        <p14:creationId xmlns:p14="http://schemas.microsoft.com/office/powerpoint/2010/main" val="251369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116295"/>
          </a:xfrm>
        </p:spPr>
        <p:txBody>
          <a:bodyPr>
            <a:normAutofit/>
          </a:bodyPr>
          <a:lstStyle/>
          <a:p>
            <a:r>
              <a:rPr kumimoji="1" lang="ja-JP" altLang="en-US" sz="4000" dirty="0"/>
              <a:t>　　　発症から闘病の経緯</a:t>
            </a:r>
          </a:p>
        </p:txBody>
      </p:sp>
      <p:sp>
        <p:nvSpPr>
          <p:cNvPr id="4" name="四角形: 角を丸くする 3"/>
          <p:cNvSpPr/>
          <p:nvPr/>
        </p:nvSpPr>
        <p:spPr>
          <a:xfrm>
            <a:off x="255177" y="1983263"/>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発症</a:t>
            </a:r>
          </a:p>
        </p:txBody>
      </p:sp>
      <p:sp>
        <p:nvSpPr>
          <p:cNvPr id="5" name="四角形: 角を丸くする 4"/>
          <p:cNvSpPr/>
          <p:nvPr/>
        </p:nvSpPr>
        <p:spPr>
          <a:xfrm>
            <a:off x="2189712" y="1983260"/>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手術</a:t>
            </a:r>
          </a:p>
        </p:txBody>
      </p:sp>
      <p:sp>
        <p:nvSpPr>
          <p:cNvPr id="6" name="四角形: 角を丸くする 5"/>
          <p:cNvSpPr/>
          <p:nvPr/>
        </p:nvSpPr>
        <p:spPr>
          <a:xfrm>
            <a:off x="10115232" y="1983257"/>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ガンマナイフ</a:t>
            </a:r>
          </a:p>
        </p:txBody>
      </p:sp>
      <p:sp>
        <p:nvSpPr>
          <p:cNvPr id="7" name="四角形: 角を丸くする 6"/>
          <p:cNvSpPr/>
          <p:nvPr/>
        </p:nvSpPr>
        <p:spPr>
          <a:xfrm>
            <a:off x="4190747" y="1983259"/>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抗がん剤</a:t>
            </a:r>
            <a:endParaRPr kumimoji="1" lang="en-US" altLang="ja-JP" dirty="0"/>
          </a:p>
          <a:p>
            <a:pPr algn="ctr"/>
            <a:r>
              <a:rPr kumimoji="1" lang="ja-JP" altLang="en-US" dirty="0"/>
              <a:t>放射線治療</a:t>
            </a:r>
          </a:p>
        </p:txBody>
      </p:sp>
      <p:sp>
        <p:nvSpPr>
          <p:cNvPr id="8" name="四角形: 角を丸くする 7"/>
          <p:cNvSpPr/>
          <p:nvPr/>
        </p:nvSpPr>
        <p:spPr>
          <a:xfrm>
            <a:off x="6138928" y="1983258"/>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一時社会復帰</a:t>
            </a:r>
          </a:p>
        </p:txBody>
      </p:sp>
      <p:sp>
        <p:nvSpPr>
          <p:cNvPr id="9" name="四角形: 角を丸くする 8"/>
          <p:cNvSpPr/>
          <p:nvPr/>
        </p:nvSpPr>
        <p:spPr>
          <a:xfrm>
            <a:off x="8103734" y="1983258"/>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脳への転移</a:t>
            </a:r>
          </a:p>
        </p:txBody>
      </p:sp>
      <p:sp>
        <p:nvSpPr>
          <p:cNvPr id="10" name="四角形: 角を丸くする 9"/>
          <p:cNvSpPr/>
          <p:nvPr/>
        </p:nvSpPr>
        <p:spPr>
          <a:xfrm>
            <a:off x="255177" y="3959295"/>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再社会復帰</a:t>
            </a:r>
          </a:p>
        </p:txBody>
      </p:sp>
      <p:sp>
        <p:nvSpPr>
          <p:cNvPr id="11" name="四角形: 角を丸くする 10"/>
          <p:cNvSpPr/>
          <p:nvPr/>
        </p:nvSpPr>
        <p:spPr>
          <a:xfrm>
            <a:off x="4190745" y="3916668"/>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がん告知</a:t>
            </a:r>
          </a:p>
        </p:txBody>
      </p:sp>
      <p:sp>
        <p:nvSpPr>
          <p:cNvPr id="12" name="四角形: 角を丸くする 11"/>
          <p:cNvSpPr/>
          <p:nvPr/>
        </p:nvSpPr>
        <p:spPr>
          <a:xfrm>
            <a:off x="6138928" y="3916667"/>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抗癌剤治療</a:t>
            </a:r>
          </a:p>
        </p:txBody>
      </p:sp>
      <p:sp>
        <p:nvSpPr>
          <p:cNvPr id="13" name="四角形: 角を丸くする 12"/>
          <p:cNvSpPr/>
          <p:nvPr/>
        </p:nvSpPr>
        <p:spPr>
          <a:xfrm>
            <a:off x="2189711" y="3924938"/>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胸水・胸痛</a:t>
            </a:r>
          </a:p>
        </p:txBody>
      </p:sp>
      <p:sp>
        <p:nvSpPr>
          <p:cNvPr id="14" name="四角形: 角を丸くする 13"/>
          <p:cNvSpPr/>
          <p:nvPr/>
        </p:nvSpPr>
        <p:spPr>
          <a:xfrm>
            <a:off x="8172053" y="3916667"/>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リストラ</a:t>
            </a:r>
          </a:p>
        </p:txBody>
      </p:sp>
      <p:sp>
        <p:nvSpPr>
          <p:cNvPr id="15" name="矢印: 右 14"/>
          <p:cNvSpPr/>
          <p:nvPr/>
        </p:nvSpPr>
        <p:spPr>
          <a:xfrm>
            <a:off x="1673817" y="2324219"/>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16" name="矢印: 右 15"/>
          <p:cNvSpPr/>
          <p:nvPr/>
        </p:nvSpPr>
        <p:spPr>
          <a:xfrm>
            <a:off x="3764274" y="4234377"/>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17" name="矢印: 右 16"/>
          <p:cNvSpPr/>
          <p:nvPr/>
        </p:nvSpPr>
        <p:spPr>
          <a:xfrm>
            <a:off x="1648056" y="4265900"/>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18" name="矢印: 右 17"/>
          <p:cNvSpPr/>
          <p:nvPr/>
        </p:nvSpPr>
        <p:spPr>
          <a:xfrm>
            <a:off x="3727789" y="2315569"/>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19" name="矢印: 右 18"/>
          <p:cNvSpPr/>
          <p:nvPr/>
        </p:nvSpPr>
        <p:spPr>
          <a:xfrm>
            <a:off x="5767444" y="2324219"/>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20" name="矢印: 右 19"/>
          <p:cNvSpPr/>
          <p:nvPr/>
        </p:nvSpPr>
        <p:spPr>
          <a:xfrm>
            <a:off x="7790615" y="2324219"/>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21" name="矢印: 右 20"/>
          <p:cNvSpPr/>
          <p:nvPr/>
        </p:nvSpPr>
        <p:spPr>
          <a:xfrm>
            <a:off x="9831219" y="2324219"/>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22" name="矢印: 右 21"/>
          <p:cNvSpPr/>
          <p:nvPr/>
        </p:nvSpPr>
        <p:spPr>
          <a:xfrm>
            <a:off x="5783060" y="4234377"/>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23" name="矢印: 右 22"/>
          <p:cNvSpPr/>
          <p:nvPr/>
        </p:nvSpPr>
        <p:spPr>
          <a:xfrm>
            <a:off x="7815856" y="4265900"/>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24" name="テキスト ボックス 23"/>
          <p:cNvSpPr txBox="1"/>
          <p:nvPr/>
        </p:nvSpPr>
        <p:spPr>
          <a:xfrm>
            <a:off x="282396" y="2821484"/>
            <a:ext cx="1365660" cy="369332"/>
          </a:xfrm>
          <a:prstGeom prst="rect">
            <a:avLst/>
          </a:prstGeom>
          <a:noFill/>
        </p:spPr>
        <p:txBody>
          <a:bodyPr wrap="square" rtlCol="0">
            <a:spAutoFit/>
          </a:bodyPr>
          <a:lstStyle/>
          <a:p>
            <a:r>
              <a:rPr kumimoji="1" lang="ja-JP" altLang="en-US" dirty="0"/>
              <a:t>Ｈ</a:t>
            </a:r>
            <a:r>
              <a:rPr kumimoji="1" lang="en-US" altLang="ja-JP" dirty="0"/>
              <a:t>8</a:t>
            </a:r>
            <a:r>
              <a:rPr kumimoji="1" lang="ja-JP" altLang="en-US" dirty="0"/>
              <a:t>年</a:t>
            </a:r>
            <a:r>
              <a:rPr kumimoji="1" lang="en-US" altLang="ja-JP" dirty="0"/>
              <a:t>4</a:t>
            </a:r>
            <a:r>
              <a:rPr kumimoji="1" lang="ja-JP" altLang="en-US" dirty="0"/>
              <a:t>月頃</a:t>
            </a:r>
          </a:p>
        </p:txBody>
      </p:sp>
      <p:sp>
        <p:nvSpPr>
          <p:cNvPr id="25" name="テキスト ボックス 24"/>
          <p:cNvSpPr txBox="1"/>
          <p:nvPr/>
        </p:nvSpPr>
        <p:spPr>
          <a:xfrm>
            <a:off x="2252490" y="2821472"/>
            <a:ext cx="1511784" cy="646331"/>
          </a:xfrm>
          <a:prstGeom prst="rect">
            <a:avLst/>
          </a:prstGeom>
          <a:noFill/>
        </p:spPr>
        <p:txBody>
          <a:bodyPr wrap="square" rtlCol="0">
            <a:spAutoFit/>
          </a:bodyPr>
          <a:lstStyle/>
          <a:p>
            <a:r>
              <a:rPr kumimoji="1" lang="ja-JP" altLang="en-US" dirty="0"/>
              <a:t>Ｈ</a:t>
            </a:r>
            <a:r>
              <a:rPr kumimoji="1" lang="en-US" altLang="ja-JP" dirty="0"/>
              <a:t>8</a:t>
            </a:r>
            <a:r>
              <a:rPr kumimoji="1" lang="ja-JP" altLang="en-US" dirty="0"/>
              <a:t>年</a:t>
            </a:r>
            <a:r>
              <a:rPr kumimoji="1" lang="en-US" altLang="ja-JP" dirty="0"/>
              <a:t>7</a:t>
            </a:r>
            <a:r>
              <a:rPr kumimoji="1" lang="ja-JP" altLang="en-US" dirty="0"/>
              <a:t>月</a:t>
            </a:r>
            <a:r>
              <a:rPr kumimoji="1" lang="en-US" altLang="ja-JP" dirty="0"/>
              <a:t>13</a:t>
            </a:r>
            <a:r>
              <a:rPr kumimoji="1" lang="ja-JP" altLang="en-US" dirty="0"/>
              <a:t>日</a:t>
            </a:r>
            <a:endParaRPr kumimoji="1" lang="en-US" altLang="ja-JP" dirty="0"/>
          </a:p>
          <a:p>
            <a:r>
              <a:rPr kumimoji="1" lang="ja-JP" altLang="en-US" dirty="0"/>
              <a:t>　　（</a:t>
            </a:r>
            <a:r>
              <a:rPr kumimoji="1" lang="en-US" altLang="ja-JP" dirty="0"/>
              <a:t>Ⅲ</a:t>
            </a:r>
            <a:r>
              <a:rPr kumimoji="1" lang="ja-JP" altLang="en-US" dirty="0"/>
              <a:t>期）</a:t>
            </a:r>
          </a:p>
        </p:txBody>
      </p:sp>
      <p:sp>
        <p:nvSpPr>
          <p:cNvPr id="26" name="テキスト ボックス 25"/>
          <p:cNvSpPr txBox="1"/>
          <p:nvPr/>
        </p:nvSpPr>
        <p:spPr>
          <a:xfrm>
            <a:off x="10131857" y="2921592"/>
            <a:ext cx="1692414" cy="369332"/>
          </a:xfrm>
          <a:prstGeom prst="rect">
            <a:avLst/>
          </a:prstGeom>
          <a:noFill/>
        </p:spPr>
        <p:txBody>
          <a:bodyPr wrap="square" rtlCol="0">
            <a:spAutoFit/>
          </a:bodyPr>
          <a:lstStyle/>
          <a:p>
            <a:r>
              <a:rPr kumimoji="1" lang="ja-JP" altLang="en-US" dirty="0"/>
              <a:t>Ｈ</a:t>
            </a:r>
            <a:r>
              <a:rPr kumimoji="1" lang="en-US" altLang="ja-JP" dirty="0"/>
              <a:t>8</a:t>
            </a:r>
            <a:r>
              <a:rPr kumimoji="1" lang="ja-JP" altLang="en-US" dirty="0"/>
              <a:t>年</a:t>
            </a:r>
            <a:r>
              <a:rPr kumimoji="1" lang="en-US" altLang="ja-JP" dirty="0"/>
              <a:t>12</a:t>
            </a:r>
            <a:r>
              <a:rPr kumimoji="1" lang="ja-JP" altLang="en-US" dirty="0"/>
              <a:t>月</a:t>
            </a:r>
            <a:r>
              <a:rPr kumimoji="1" lang="en-US" altLang="ja-JP" dirty="0"/>
              <a:t>26</a:t>
            </a:r>
            <a:r>
              <a:rPr kumimoji="1" lang="ja-JP" altLang="en-US" dirty="0"/>
              <a:t>日</a:t>
            </a:r>
          </a:p>
        </p:txBody>
      </p:sp>
      <p:sp>
        <p:nvSpPr>
          <p:cNvPr id="27" name="テキスト ボックス 26"/>
          <p:cNvSpPr txBox="1"/>
          <p:nvPr/>
        </p:nvSpPr>
        <p:spPr>
          <a:xfrm>
            <a:off x="8118073" y="2873219"/>
            <a:ext cx="1626339" cy="369332"/>
          </a:xfrm>
          <a:prstGeom prst="rect">
            <a:avLst/>
          </a:prstGeom>
          <a:noFill/>
        </p:spPr>
        <p:txBody>
          <a:bodyPr wrap="square" rtlCol="0">
            <a:spAutoFit/>
          </a:bodyPr>
          <a:lstStyle/>
          <a:p>
            <a:r>
              <a:rPr kumimoji="1" lang="ja-JP" altLang="en-US" dirty="0"/>
              <a:t>Ｈ</a:t>
            </a:r>
            <a:r>
              <a:rPr kumimoji="1" lang="en-US" altLang="ja-JP" dirty="0"/>
              <a:t>8</a:t>
            </a:r>
            <a:r>
              <a:rPr kumimoji="1" lang="ja-JP" altLang="en-US" dirty="0"/>
              <a:t>年</a:t>
            </a:r>
            <a:r>
              <a:rPr kumimoji="1" lang="en-US" altLang="ja-JP" dirty="0"/>
              <a:t>12</a:t>
            </a:r>
            <a:r>
              <a:rPr kumimoji="1" lang="ja-JP" altLang="en-US" dirty="0"/>
              <a:t>月</a:t>
            </a:r>
            <a:r>
              <a:rPr kumimoji="1" lang="en-US" altLang="ja-JP" dirty="0"/>
              <a:t>16</a:t>
            </a:r>
            <a:r>
              <a:rPr kumimoji="1" lang="ja-JP" altLang="en-US" dirty="0"/>
              <a:t>日</a:t>
            </a:r>
          </a:p>
        </p:txBody>
      </p:sp>
      <p:sp>
        <p:nvSpPr>
          <p:cNvPr id="28" name="テキスト ボックス 27"/>
          <p:cNvSpPr txBox="1"/>
          <p:nvPr/>
        </p:nvSpPr>
        <p:spPr>
          <a:xfrm>
            <a:off x="4281060" y="2865409"/>
            <a:ext cx="1511784" cy="646331"/>
          </a:xfrm>
          <a:prstGeom prst="rect">
            <a:avLst/>
          </a:prstGeom>
          <a:noFill/>
        </p:spPr>
        <p:txBody>
          <a:bodyPr wrap="square" rtlCol="0">
            <a:spAutoFit/>
          </a:bodyPr>
          <a:lstStyle/>
          <a:p>
            <a:r>
              <a:rPr kumimoji="1" lang="ja-JP" altLang="en-US" dirty="0"/>
              <a:t>Ｈ</a:t>
            </a:r>
            <a:r>
              <a:rPr kumimoji="1" lang="en-US" altLang="ja-JP" dirty="0"/>
              <a:t>8</a:t>
            </a:r>
            <a:r>
              <a:rPr kumimoji="1" lang="ja-JP" altLang="en-US" dirty="0"/>
              <a:t>年</a:t>
            </a:r>
            <a:r>
              <a:rPr kumimoji="1" lang="en-US" altLang="ja-JP" dirty="0"/>
              <a:t>8</a:t>
            </a:r>
            <a:r>
              <a:rPr kumimoji="1" lang="ja-JP" altLang="en-US" dirty="0"/>
              <a:t>月</a:t>
            </a:r>
            <a:r>
              <a:rPr kumimoji="1" lang="en-US" altLang="ja-JP" dirty="0"/>
              <a:t>8</a:t>
            </a:r>
            <a:r>
              <a:rPr kumimoji="1" lang="ja-JP" altLang="en-US" dirty="0"/>
              <a:t>日</a:t>
            </a:r>
            <a:endParaRPr kumimoji="1" lang="en-US" altLang="ja-JP" dirty="0"/>
          </a:p>
          <a:p>
            <a:r>
              <a:rPr kumimoji="1" lang="ja-JP" altLang="en-US" dirty="0"/>
              <a:t>～</a:t>
            </a:r>
            <a:r>
              <a:rPr kumimoji="1" lang="en-US" altLang="ja-JP" dirty="0"/>
              <a:t>9</a:t>
            </a:r>
            <a:r>
              <a:rPr kumimoji="1" lang="ja-JP" altLang="en-US" dirty="0"/>
              <a:t>月</a:t>
            </a:r>
            <a:r>
              <a:rPr kumimoji="1" lang="en-US" altLang="ja-JP" dirty="0"/>
              <a:t>11</a:t>
            </a:r>
            <a:r>
              <a:rPr kumimoji="1" lang="ja-JP" altLang="en-US" dirty="0"/>
              <a:t>日</a:t>
            </a:r>
          </a:p>
        </p:txBody>
      </p:sp>
      <p:sp>
        <p:nvSpPr>
          <p:cNvPr id="29" name="テキスト ボックス 28"/>
          <p:cNvSpPr txBox="1"/>
          <p:nvPr/>
        </p:nvSpPr>
        <p:spPr>
          <a:xfrm>
            <a:off x="2246776" y="4947825"/>
            <a:ext cx="1511784" cy="646331"/>
          </a:xfrm>
          <a:prstGeom prst="rect">
            <a:avLst/>
          </a:prstGeom>
          <a:noFill/>
        </p:spPr>
        <p:txBody>
          <a:bodyPr wrap="square" rtlCol="0">
            <a:spAutoFit/>
          </a:bodyPr>
          <a:lstStyle/>
          <a:p>
            <a:r>
              <a:rPr kumimoji="1" lang="ja-JP" altLang="en-US" dirty="0"/>
              <a:t>Ｈ</a:t>
            </a:r>
            <a:r>
              <a:rPr kumimoji="1" lang="en-US" altLang="ja-JP" dirty="0"/>
              <a:t>9</a:t>
            </a:r>
            <a:r>
              <a:rPr kumimoji="1" lang="ja-JP" altLang="en-US" dirty="0"/>
              <a:t>年</a:t>
            </a:r>
            <a:r>
              <a:rPr kumimoji="1" lang="en-US" altLang="ja-JP" dirty="0"/>
              <a:t>4</a:t>
            </a:r>
            <a:r>
              <a:rPr kumimoji="1" lang="ja-JP" altLang="en-US" dirty="0"/>
              <a:t>月</a:t>
            </a:r>
            <a:r>
              <a:rPr kumimoji="1" lang="en-US" altLang="ja-JP" dirty="0"/>
              <a:t>20</a:t>
            </a:r>
            <a:r>
              <a:rPr kumimoji="1" lang="ja-JP" altLang="en-US" dirty="0"/>
              <a:t>日</a:t>
            </a:r>
            <a:endParaRPr kumimoji="1" lang="en-US" altLang="ja-JP" dirty="0"/>
          </a:p>
          <a:p>
            <a:r>
              <a:rPr kumimoji="1" lang="ja-JP" altLang="en-US" dirty="0"/>
              <a:t>　　（</a:t>
            </a:r>
            <a:r>
              <a:rPr kumimoji="1" lang="en-US" altLang="ja-JP" dirty="0"/>
              <a:t>Ⅳ</a:t>
            </a:r>
            <a:r>
              <a:rPr kumimoji="1" lang="ja-JP" altLang="en-US" dirty="0"/>
              <a:t>期）</a:t>
            </a:r>
          </a:p>
        </p:txBody>
      </p:sp>
      <p:sp>
        <p:nvSpPr>
          <p:cNvPr id="30" name="テキスト ボックス 29"/>
          <p:cNvSpPr txBox="1"/>
          <p:nvPr/>
        </p:nvSpPr>
        <p:spPr>
          <a:xfrm>
            <a:off x="4368708" y="4947825"/>
            <a:ext cx="1511784" cy="369332"/>
          </a:xfrm>
          <a:prstGeom prst="rect">
            <a:avLst/>
          </a:prstGeom>
          <a:noFill/>
        </p:spPr>
        <p:txBody>
          <a:bodyPr wrap="square" rtlCol="0">
            <a:spAutoFit/>
          </a:bodyPr>
          <a:lstStyle/>
          <a:p>
            <a:r>
              <a:rPr kumimoji="1" lang="ja-JP" altLang="en-US" dirty="0"/>
              <a:t>Ｈ</a:t>
            </a:r>
            <a:r>
              <a:rPr kumimoji="1" lang="en-US" altLang="ja-JP" dirty="0"/>
              <a:t>9</a:t>
            </a:r>
            <a:r>
              <a:rPr kumimoji="1" lang="ja-JP" altLang="en-US" dirty="0"/>
              <a:t>年</a:t>
            </a:r>
            <a:r>
              <a:rPr kumimoji="1" lang="en-US" altLang="ja-JP" dirty="0"/>
              <a:t>5</a:t>
            </a:r>
            <a:r>
              <a:rPr kumimoji="1" lang="ja-JP" altLang="en-US" dirty="0"/>
              <a:t>月</a:t>
            </a:r>
            <a:r>
              <a:rPr kumimoji="1" lang="en-US" altLang="ja-JP" dirty="0"/>
              <a:t>6</a:t>
            </a:r>
            <a:r>
              <a:rPr kumimoji="1" lang="ja-JP" altLang="en-US" dirty="0"/>
              <a:t>日</a:t>
            </a:r>
          </a:p>
        </p:txBody>
      </p:sp>
      <p:sp>
        <p:nvSpPr>
          <p:cNvPr id="31" name="テキスト ボックス 30"/>
          <p:cNvSpPr txBox="1"/>
          <p:nvPr/>
        </p:nvSpPr>
        <p:spPr>
          <a:xfrm>
            <a:off x="6278831" y="4947825"/>
            <a:ext cx="1511784" cy="923330"/>
          </a:xfrm>
          <a:prstGeom prst="rect">
            <a:avLst/>
          </a:prstGeom>
          <a:noFill/>
        </p:spPr>
        <p:txBody>
          <a:bodyPr wrap="square" rtlCol="0">
            <a:spAutoFit/>
          </a:bodyPr>
          <a:lstStyle/>
          <a:p>
            <a:r>
              <a:rPr kumimoji="1" lang="ja-JP" altLang="en-US" dirty="0"/>
              <a:t>Ｈ</a:t>
            </a:r>
            <a:r>
              <a:rPr kumimoji="1" lang="en-US" altLang="ja-JP" dirty="0"/>
              <a:t>9</a:t>
            </a:r>
            <a:r>
              <a:rPr kumimoji="1" lang="ja-JP" altLang="en-US" dirty="0"/>
              <a:t>年</a:t>
            </a:r>
            <a:r>
              <a:rPr kumimoji="1" lang="en-US" altLang="ja-JP" dirty="0"/>
              <a:t>5</a:t>
            </a:r>
            <a:r>
              <a:rPr kumimoji="1" lang="ja-JP" altLang="en-US" dirty="0"/>
              <a:t>月</a:t>
            </a:r>
            <a:r>
              <a:rPr kumimoji="1" lang="en-US" altLang="ja-JP" dirty="0"/>
              <a:t>20</a:t>
            </a:r>
            <a:r>
              <a:rPr kumimoji="1" lang="ja-JP" altLang="en-US" dirty="0"/>
              <a:t>日</a:t>
            </a:r>
            <a:endParaRPr kumimoji="1" lang="en-US" altLang="ja-JP" dirty="0"/>
          </a:p>
          <a:p>
            <a:r>
              <a:rPr kumimoji="1" lang="ja-JP" altLang="en-US" dirty="0"/>
              <a:t>～</a:t>
            </a:r>
            <a:r>
              <a:rPr kumimoji="1" lang="en-US" altLang="ja-JP" dirty="0"/>
              <a:t>7</a:t>
            </a:r>
            <a:r>
              <a:rPr kumimoji="1" lang="ja-JP" altLang="en-US" dirty="0"/>
              <a:t>月</a:t>
            </a:r>
            <a:r>
              <a:rPr kumimoji="1" lang="en-US" altLang="ja-JP" dirty="0"/>
              <a:t>21</a:t>
            </a:r>
            <a:r>
              <a:rPr kumimoji="1" lang="ja-JP" altLang="en-US" dirty="0"/>
              <a:t>日</a:t>
            </a:r>
            <a:endParaRPr kumimoji="1" lang="en-US" altLang="ja-JP" dirty="0"/>
          </a:p>
          <a:p>
            <a:r>
              <a:rPr kumimoji="1" lang="ja-JP" altLang="en-US" dirty="0"/>
              <a:t>（</a:t>
            </a:r>
            <a:r>
              <a:rPr kumimoji="1" lang="en-US" altLang="ja-JP" dirty="0"/>
              <a:t>4</a:t>
            </a:r>
            <a:r>
              <a:rPr kumimoji="1" lang="ja-JP" altLang="en-US" dirty="0"/>
              <a:t>クール）</a:t>
            </a:r>
          </a:p>
        </p:txBody>
      </p:sp>
      <p:sp>
        <p:nvSpPr>
          <p:cNvPr id="32" name="テキスト ボックス 31"/>
          <p:cNvSpPr txBox="1"/>
          <p:nvPr/>
        </p:nvSpPr>
        <p:spPr>
          <a:xfrm>
            <a:off x="8204930" y="4924662"/>
            <a:ext cx="1740843" cy="923330"/>
          </a:xfrm>
          <a:prstGeom prst="rect">
            <a:avLst/>
          </a:prstGeom>
          <a:noFill/>
        </p:spPr>
        <p:txBody>
          <a:bodyPr wrap="square" rtlCol="0">
            <a:spAutoFit/>
          </a:bodyPr>
          <a:lstStyle/>
          <a:p>
            <a:r>
              <a:rPr kumimoji="1" lang="ja-JP" altLang="en-US" dirty="0"/>
              <a:t>Ｈ</a:t>
            </a:r>
            <a:r>
              <a:rPr kumimoji="1" lang="en-US" altLang="ja-JP" dirty="0"/>
              <a:t>9</a:t>
            </a:r>
            <a:r>
              <a:rPr kumimoji="1" lang="ja-JP" altLang="en-US" dirty="0"/>
              <a:t>年</a:t>
            </a:r>
            <a:r>
              <a:rPr kumimoji="1" lang="en-US" altLang="ja-JP" dirty="0"/>
              <a:t>7</a:t>
            </a:r>
            <a:r>
              <a:rPr kumimoji="1" lang="ja-JP" altLang="en-US" dirty="0"/>
              <a:t>月</a:t>
            </a:r>
            <a:r>
              <a:rPr kumimoji="1" lang="en-US" altLang="ja-JP" dirty="0"/>
              <a:t>31</a:t>
            </a:r>
            <a:r>
              <a:rPr kumimoji="1" lang="ja-JP" altLang="en-US" dirty="0"/>
              <a:t>日</a:t>
            </a:r>
            <a:endParaRPr kumimoji="1" lang="en-US" altLang="ja-JP" dirty="0"/>
          </a:p>
          <a:p>
            <a:r>
              <a:rPr kumimoji="1" lang="ja-JP" altLang="en-US" dirty="0"/>
              <a:t>在職期間</a:t>
            </a:r>
            <a:endParaRPr kumimoji="1" lang="en-US" altLang="ja-JP" dirty="0"/>
          </a:p>
          <a:p>
            <a:r>
              <a:rPr kumimoji="1" lang="en-US" altLang="ja-JP" dirty="0"/>
              <a:t>15</a:t>
            </a:r>
            <a:r>
              <a:rPr kumimoji="1" lang="ja-JP" altLang="en-US" dirty="0"/>
              <a:t>年</a:t>
            </a:r>
            <a:r>
              <a:rPr kumimoji="1" lang="en-US" altLang="ja-JP" dirty="0"/>
              <a:t>7</a:t>
            </a:r>
            <a:r>
              <a:rPr kumimoji="1" lang="ja-JP" altLang="en-US" dirty="0"/>
              <a:t>ケ月</a:t>
            </a:r>
            <a:r>
              <a:rPr kumimoji="1" lang="en-US" altLang="ja-JP" dirty="0"/>
              <a:t>26</a:t>
            </a:r>
            <a:r>
              <a:rPr kumimoji="1" lang="ja-JP" altLang="en-US" dirty="0"/>
              <a:t>日</a:t>
            </a:r>
          </a:p>
        </p:txBody>
      </p:sp>
      <p:sp>
        <p:nvSpPr>
          <p:cNvPr id="33" name="四角形: 角を丸くする 32"/>
          <p:cNvSpPr/>
          <p:nvPr/>
        </p:nvSpPr>
        <p:spPr>
          <a:xfrm>
            <a:off x="10131857" y="3959295"/>
            <a:ext cx="1692415" cy="68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経過観察</a:t>
            </a:r>
          </a:p>
        </p:txBody>
      </p:sp>
      <p:sp>
        <p:nvSpPr>
          <p:cNvPr id="34" name="矢印: 右 33"/>
          <p:cNvSpPr/>
          <p:nvPr/>
        </p:nvSpPr>
        <p:spPr>
          <a:xfrm>
            <a:off x="9945773" y="4269765"/>
            <a:ext cx="604434" cy="340963"/>
          </a:xfrm>
          <a:prstGeom prst="rightArrow">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92D050"/>
              </a:solidFill>
            </a:endParaRPr>
          </a:p>
        </p:txBody>
      </p:sp>
      <p:sp>
        <p:nvSpPr>
          <p:cNvPr id="3" name="スライド番号プレースホルダー 2"/>
          <p:cNvSpPr>
            <a:spLocks noGrp="1"/>
          </p:cNvSpPr>
          <p:nvPr>
            <p:ph type="sldNum" sz="quarter" idx="12"/>
          </p:nvPr>
        </p:nvSpPr>
        <p:spPr/>
        <p:txBody>
          <a:bodyPr/>
          <a:lstStyle/>
          <a:p>
            <a:fld id="{4CE482DC-2269-4F26-9D2A-7E44B1A4CD85}" type="slidenum">
              <a:rPr lang="en-US" smtClean="0"/>
              <a:t>5</a:t>
            </a:fld>
            <a:endParaRPr lang="en-US" dirty="0"/>
          </a:p>
        </p:txBody>
      </p:sp>
      <p:pic>
        <p:nvPicPr>
          <p:cNvPr id="35" name="図 34"/>
          <p:cNvPicPr>
            <a:picLocks noChangeAspect="1"/>
          </p:cNvPicPr>
          <p:nvPr/>
        </p:nvPicPr>
        <p:blipFill>
          <a:blip r:embed="rId3"/>
          <a:stretch>
            <a:fillRect/>
          </a:stretch>
        </p:blipFill>
        <p:spPr>
          <a:xfrm>
            <a:off x="1007921" y="713638"/>
            <a:ext cx="640135" cy="688908"/>
          </a:xfrm>
          <a:prstGeom prst="rect">
            <a:avLst/>
          </a:prstGeom>
        </p:spPr>
      </p:pic>
    </p:spTree>
    <p:extLst>
      <p:ext uri="{BB962C8B-B14F-4D97-AF65-F5344CB8AC3E}">
        <p14:creationId xmlns:p14="http://schemas.microsoft.com/office/powerpoint/2010/main" val="2320377848"/>
      </p:ext>
    </p:extLst>
  </p:cSld>
  <p:clrMapOvr>
    <a:masterClrMapping/>
  </p:clrMapOvr>
  <mc:AlternateContent xmlns:mc="http://schemas.openxmlformats.org/markup-compatibility/2006" xmlns:p14="http://schemas.microsoft.com/office/powerpoint/2010/main">
    <mc:Choice Requires="p14">
      <p:transition spd="slow" p14:dur="2000" advTm="10437"/>
    </mc:Choice>
    <mc:Fallback xmlns="">
      <p:transition spd="slow" advTm="104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4276" y="444724"/>
            <a:ext cx="10058400" cy="968440"/>
          </a:xfrm>
        </p:spPr>
        <p:txBody>
          <a:bodyPr>
            <a:normAutofit/>
          </a:bodyPr>
          <a:lstStyle/>
          <a:p>
            <a:r>
              <a:rPr kumimoji="1" lang="ja-JP" altLang="en-US" sz="4000" dirty="0"/>
              <a:t>　　　押し寄せる波への葛藤</a:t>
            </a:r>
          </a:p>
        </p:txBody>
      </p:sp>
      <p:sp>
        <p:nvSpPr>
          <p:cNvPr id="3" name="コンテンツ プレースホルダー 2"/>
          <p:cNvSpPr>
            <a:spLocks noGrp="1"/>
          </p:cNvSpPr>
          <p:nvPr>
            <p:ph idx="1"/>
          </p:nvPr>
        </p:nvSpPr>
        <p:spPr/>
        <p:txBody>
          <a:bodyPr>
            <a:normAutofit/>
          </a:bodyPr>
          <a:lstStyle/>
          <a:p>
            <a:pPr marL="0" indent="0">
              <a:buNone/>
            </a:pPr>
            <a:endParaRPr kumimoji="1" lang="en-US" altLang="ja-JP" sz="2800" dirty="0"/>
          </a:p>
          <a:p>
            <a:endParaRPr kumimoji="1"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6</a:t>
            </a:fld>
            <a:endParaRPr lang="en-US" dirty="0"/>
          </a:p>
        </p:txBody>
      </p:sp>
      <p:pic>
        <p:nvPicPr>
          <p:cNvPr id="5" name="図 4"/>
          <p:cNvPicPr>
            <a:picLocks noChangeAspect="1"/>
          </p:cNvPicPr>
          <p:nvPr/>
        </p:nvPicPr>
        <p:blipFill>
          <a:blip r:embed="rId3"/>
          <a:stretch>
            <a:fillRect/>
          </a:stretch>
        </p:blipFill>
        <p:spPr>
          <a:xfrm>
            <a:off x="964276" y="724256"/>
            <a:ext cx="640135" cy="688908"/>
          </a:xfrm>
          <a:prstGeom prst="rect">
            <a:avLst/>
          </a:prstGeom>
        </p:spPr>
      </p:pic>
      <p:sp>
        <p:nvSpPr>
          <p:cNvPr id="8" name="矢印: 五方向 7"/>
          <p:cNvSpPr/>
          <p:nvPr/>
        </p:nvSpPr>
        <p:spPr>
          <a:xfrm>
            <a:off x="814646" y="2161309"/>
            <a:ext cx="2161309"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入院</a:t>
            </a:r>
            <a:endParaRPr kumimoji="1" lang="en-US" altLang="ja-JP" sz="2400" dirty="0"/>
          </a:p>
          <a:p>
            <a:pPr algn="ctr"/>
            <a:r>
              <a:rPr kumimoji="1" lang="ja-JP" altLang="en-US" sz="2400" dirty="0"/>
              <a:t>確定時期</a:t>
            </a:r>
          </a:p>
        </p:txBody>
      </p:sp>
      <p:sp>
        <p:nvSpPr>
          <p:cNvPr id="9" name="矢印: 五方向 8"/>
          <p:cNvSpPr/>
          <p:nvPr/>
        </p:nvSpPr>
        <p:spPr>
          <a:xfrm>
            <a:off x="3111730" y="2161308"/>
            <a:ext cx="2161309"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闘病</a:t>
            </a:r>
            <a:endParaRPr kumimoji="1" lang="en-US" altLang="ja-JP" sz="2400" dirty="0"/>
          </a:p>
          <a:p>
            <a:pPr algn="ctr"/>
            <a:r>
              <a:rPr kumimoji="1" lang="ja-JP" altLang="en-US" sz="2400" dirty="0"/>
              <a:t>治療時期</a:t>
            </a:r>
          </a:p>
        </p:txBody>
      </p:sp>
      <p:sp>
        <p:nvSpPr>
          <p:cNvPr id="10" name="矢印: 五方向 9"/>
          <p:cNvSpPr/>
          <p:nvPr/>
        </p:nvSpPr>
        <p:spPr>
          <a:xfrm>
            <a:off x="5555673" y="2161307"/>
            <a:ext cx="2161309"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社会復帰</a:t>
            </a:r>
            <a:endParaRPr kumimoji="1" lang="en-US" altLang="ja-JP" sz="2400" dirty="0"/>
          </a:p>
          <a:p>
            <a:pPr algn="ctr"/>
            <a:r>
              <a:rPr kumimoji="1" lang="ja-JP" altLang="en-US" sz="2400" dirty="0"/>
              <a:t>時期</a:t>
            </a:r>
          </a:p>
        </p:txBody>
      </p:sp>
      <p:sp>
        <p:nvSpPr>
          <p:cNvPr id="11" name="矢印: 五方向 10"/>
          <p:cNvSpPr/>
          <p:nvPr/>
        </p:nvSpPr>
        <p:spPr>
          <a:xfrm>
            <a:off x="7999616" y="2161307"/>
            <a:ext cx="2161309"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がん告知</a:t>
            </a:r>
            <a:endParaRPr kumimoji="1" lang="en-US" altLang="ja-JP" sz="2400" dirty="0"/>
          </a:p>
          <a:p>
            <a:pPr algn="ctr"/>
            <a:r>
              <a:rPr kumimoji="1" lang="ja-JP" altLang="en-US" sz="2400" dirty="0"/>
              <a:t>時期</a:t>
            </a:r>
          </a:p>
        </p:txBody>
      </p:sp>
      <p:sp>
        <p:nvSpPr>
          <p:cNvPr id="12" name="矢印: 五方向 11"/>
          <p:cNvSpPr/>
          <p:nvPr/>
        </p:nvSpPr>
        <p:spPr>
          <a:xfrm>
            <a:off x="1895300" y="4322616"/>
            <a:ext cx="2161309"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リストラ宣告</a:t>
            </a:r>
            <a:endParaRPr kumimoji="1" lang="en-US" altLang="ja-JP" sz="2400" dirty="0"/>
          </a:p>
          <a:p>
            <a:pPr algn="ctr"/>
            <a:r>
              <a:rPr kumimoji="1" lang="ja-JP" altLang="en-US" sz="2400" dirty="0"/>
              <a:t>時期</a:t>
            </a:r>
          </a:p>
        </p:txBody>
      </p:sp>
      <p:sp>
        <p:nvSpPr>
          <p:cNvPr id="13" name="矢印: 五方向 12"/>
          <p:cNvSpPr/>
          <p:nvPr/>
        </p:nvSpPr>
        <p:spPr>
          <a:xfrm>
            <a:off x="4364181" y="4322615"/>
            <a:ext cx="2161309"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経過観察</a:t>
            </a:r>
            <a:endParaRPr kumimoji="1" lang="en-US" altLang="ja-JP" sz="2400" dirty="0"/>
          </a:p>
          <a:p>
            <a:pPr algn="ctr"/>
            <a:r>
              <a:rPr kumimoji="1" lang="ja-JP" altLang="en-US" sz="2400" dirty="0"/>
              <a:t>時期</a:t>
            </a:r>
          </a:p>
        </p:txBody>
      </p:sp>
      <p:sp>
        <p:nvSpPr>
          <p:cNvPr id="15" name="矢印: 五方向 14"/>
          <p:cNvSpPr/>
          <p:nvPr/>
        </p:nvSpPr>
        <p:spPr>
          <a:xfrm>
            <a:off x="6934199" y="4322614"/>
            <a:ext cx="2675314" cy="14131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事業立ち上げ</a:t>
            </a:r>
            <a:endParaRPr kumimoji="1" lang="en-US" altLang="ja-JP" sz="2400" dirty="0"/>
          </a:p>
          <a:p>
            <a:pPr algn="ctr"/>
            <a:r>
              <a:rPr kumimoji="1" lang="ja-JP" altLang="en-US" sz="2400" dirty="0"/>
              <a:t>時期</a:t>
            </a:r>
          </a:p>
        </p:txBody>
      </p:sp>
    </p:spTree>
    <p:extLst>
      <p:ext uri="{BB962C8B-B14F-4D97-AF65-F5344CB8AC3E}">
        <p14:creationId xmlns:p14="http://schemas.microsoft.com/office/powerpoint/2010/main" val="121400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60060"/>
          </a:xfrm>
        </p:spPr>
        <p:txBody>
          <a:bodyPr>
            <a:normAutofit/>
          </a:bodyPr>
          <a:lstStyle/>
          <a:p>
            <a:r>
              <a:rPr kumimoji="1" lang="ja-JP" altLang="en-US" sz="4000" dirty="0"/>
              <a:t>　　自覚症状から第一段階</a:t>
            </a:r>
          </a:p>
        </p:txBody>
      </p:sp>
      <p:sp>
        <p:nvSpPr>
          <p:cNvPr id="3" name="コンテンツ プレースホルダー 2"/>
          <p:cNvSpPr>
            <a:spLocks noGrp="1"/>
          </p:cNvSpPr>
          <p:nvPr>
            <p:ph idx="1"/>
          </p:nvPr>
        </p:nvSpPr>
        <p:spPr/>
        <p:txBody>
          <a:bodyPr>
            <a:normAutofit/>
          </a:bodyPr>
          <a:lstStyle/>
          <a:p>
            <a:r>
              <a:rPr lang="ja-JP" altLang="en-US" sz="2800" dirty="0"/>
              <a:t>自覚症状のきっかけは、転倒から始まった。</a:t>
            </a:r>
            <a:endParaRPr lang="en-US" altLang="ja-JP" sz="2800" dirty="0"/>
          </a:p>
          <a:p>
            <a:r>
              <a:rPr lang="ja-JP" altLang="en-US" sz="2800" dirty="0"/>
              <a:t>背中が痛む・・・転倒の際に筋を痛めたと思い込んでいた。</a:t>
            </a:r>
            <a:endParaRPr lang="en-US" altLang="ja-JP" sz="2800" dirty="0"/>
          </a:p>
          <a:p>
            <a:endParaRPr kumimoji="1" lang="en-US" altLang="ja-JP" sz="2800" dirty="0"/>
          </a:p>
          <a:p>
            <a:r>
              <a:rPr lang="ja-JP" altLang="en-US" sz="2800" dirty="0"/>
              <a:t>良くならないので、受診～レントゲン撮影</a:t>
            </a:r>
            <a:endParaRPr lang="en-US" altLang="ja-JP" sz="2800" dirty="0"/>
          </a:p>
          <a:p>
            <a:r>
              <a:rPr kumimoji="1" lang="ja-JP" altLang="en-US" sz="2800" dirty="0"/>
              <a:t>患者の訴えがそのまま診察結果となった。</a:t>
            </a:r>
            <a:endParaRPr kumimoji="1" lang="en-US" altLang="ja-JP" sz="2800" dirty="0"/>
          </a:p>
          <a:p>
            <a:r>
              <a:rPr kumimoji="1" lang="ja-JP" altLang="en-US" sz="2800" dirty="0"/>
              <a:t>血液検査もなく、湿布を処方・・・・・</a:t>
            </a:r>
            <a:endParaRPr kumimoji="1" lang="en-US" altLang="ja-JP" sz="2800" dirty="0"/>
          </a:p>
          <a:p>
            <a:r>
              <a:rPr kumimoji="1" lang="ja-JP" altLang="en-US" sz="2800" dirty="0"/>
              <a:t>当然、治ることなく、痛みは増す一方・・・・</a:t>
            </a:r>
            <a:endParaRPr kumimoji="1" lang="en-US" altLang="ja-JP"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7</a:t>
            </a:fld>
            <a:endParaRPr lang="en-US" dirty="0"/>
          </a:p>
        </p:txBody>
      </p:sp>
      <p:pic>
        <p:nvPicPr>
          <p:cNvPr id="5" name="図 4"/>
          <p:cNvPicPr>
            <a:picLocks noChangeAspect="1"/>
          </p:cNvPicPr>
          <p:nvPr/>
        </p:nvPicPr>
        <p:blipFill>
          <a:blip r:embed="rId3"/>
          <a:stretch>
            <a:fillRect/>
          </a:stretch>
        </p:blipFill>
        <p:spPr>
          <a:xfrm>
            <a:off x="1097280" y="708648"/>
            <a:ext cx="640135" cy="688908"/>
          </a:xfrm>
          <a:prstGeom prst="rect">
            <a:avLst/>
          </a:prstGeom>
        </p:spPr>
      </p:pic>
    </p:spTree>
    <p:extLst>
      <p:ext uri="{BB962C8B-B14F-4D97-AF65-F5344CB8AC3E}">
        <p14:creationId xmlns:p14="http://schemas.microsoft.com/office/powerpoint/2010/main" val="775650666"/>
      </p:ext>
    </p:extLst>
  </p:cSld>
  <p:clrMapOvr>
    <a:masterClrMapping/>
  </p:clrMapOvr>
  <mc:AlternateContent xmlns:mc="http://schemas.openxmlformats.org/markup-compatibility/2006" xmlns:p14="http://schemas.microsoft.com/office/powerpoint/2010/main">
    <mc:Choice Requires="p14">
      <p:transition spd="slow" p14:dur="2000" advTm="16257"/>
    </mc:Choice>
    <mc:Fallback xmlns="">
      <p:transition spd="slow" advTm="162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119116"/>
          </a:xfrm>
        </p:spPr>
        <p:txBody>
          <a:bodyPr>
            <a:normAutofit/>
          </a:bodyPr>
          <a:lstStyle/>
          <a:p>
            <a:r>
              <a:rPr kumimoji="1" lang="ja-JP" altLang="en-US" sz="4000" dirty="0"/>
              <a:t>　　　それから・・・第二段階</a:t>
            </a:r>
          </a:p>
        </p:txBody>
      </p:sp>
      <p:sp>
        <p:nvSpPr>
          <p:cNvPr id="3" name="コンテンツ プレースホルダー 2"/>
          <p:cNvSpPr>
            <a:spLocks noGrp="1"/>
          </p:cNvSpPr>
          <p:nvPr>
            <p:ph idx="1"/>
          </p:nvPr>
        </p:nvSpPr>
        <p:spPr>
          <a:xfrm>
            <a:off x="1097280" y="1845734"/>
            <a:ext cx="10058400" cy="4389966"/>
          </a:xfrm>
        </p:spPr>
        <p:txBody>
          <a:bodyPr>
            <a:normAutofit lnSpcReduction="10000"/>
          </a:bodyPr>
          <a:lstStyle/>
          <a:p>
            <a:r>
              <a:rPr kumimoji="1" lang="ja-JP" altLang="en-US" sz="2800" dirty="0"/>
              <a:t>他の病院を受診するか・・・</a:t>
            </a:r>
            <a:endParaRPr kumimoji="1" lang="en-US" altLang="ja-JP" sz="2800" dirty="0"/>
          </a:p>
          <a:p>
            <a:r>
              <a:rPr kumimoji="1" lang="ja-JP" altLang="en-US" sz="2800" dirty="0"/>
              <a:t>整骨院に行くか・・・重要な選択肢となった！</a:t>
            </a:r>
            <a:endParaRPr kumimoji="1" lang="en-US" altLang="ja-JP" sz="2800" dirty="0"/>
          </a:p>
          <a:p>
            <a:endParaRPr lang="en-US" altLang="ja-JP" sz="2800" dirty="0"/>
          </a:p>
          <a:p>
            <a:r>
              <a:rPr kumimoji="1" lang="ja-JP" altLang="en-US" sz="2800" dirty="0"/>
              <a:t>違う病院受診を選択！</a:t>
            </a:r>
            <a:r>
              <a:rPr lang="ja-JP" altLang="en-US" sz="2800" dirty="0"/>
              <a:t>直ぐ入院！手術！治療と進んで行きました。</a:t>
            </a:r>
            <a:endParaRPr lang="en-US" altLang="ja-JP" sz="2800" dirty="0"/>
          </a:p>
          <a:p>
            <a:endParaRPr kumimoji="1" lang="en-US" altLang="ja-JP" sz="2800" dirty="0"/>
          </a:p>
          <a:p>
            <a:r>
              <a:rPr lang="ja-JP" altLang="en-US" sz="2800" dirty="0"/>
              <a:t>病名は、後縦隔腫瘍？何だか聴いた事のない病気！</a:t>
            </a:r>
            <a:endParaRPr lang="en-US" altLang="ja-JP" sz="2800" dirty="0"/>
          </a:p>
          <a:p>
            <a:r>
              <a:rPr kumimoji="1" lang="ja-JP" altLang="en-US" sz="2800" dirty="0"/>
              <a:t>でも、“がん”とは違うんだなと解釈していた。</a:t>
            </a:r>
            <a:endParaRPr lang="en-US" altLang="ja-JP" sz="2800" dirty="0"/>
          </a:p>
          <a:p>
            <a:r>
              <a:rPr lang="ja-JP" altLang="en-US" sz="2800" dirty="0"/>
              <a:t>いや、想いたくなかっただけ・・・</a:t>
            </a:r>
            <a:endParaRPr kumimoji="1" lang="ja-JP" altLang="en-US"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8</a:t>
            </a:fld>
            <a:endParaRPr lang="en-US" dirty="0"/>
          </a:p>
        </p:txBody>
      </p:sp>
      <p:pic>
        <p:nvPicPr>
          <p:cNvPr id="5" name="図 4"/>
          <p:cNvPicPr>
            <a:picLocks noChangeAspect="1"/>
          </p:cNvPicPr>
          <p:nvPr/>
        </p:nvPicPr>
        <p:blipFill>
          <a:blip r:embed="rId3"/>
          <a:stretch>
            <a:fillRect/>
          </a:stretch>
        </p:blipFill>
        <p:spPr>
          <a:xfrm>
            <a:off x="1097280" y="716812"/>
            <a:ext cx="640135" cy="688908"/>
          </a:xfrm>
          <a:prstGeom prst="rect">
            <a:avLst/>
          </a:prstGeom>
        </p:spPr>
      </p:pic>
    </p:spTree>
    <p:extLst>
      <p:ext uri="{BB962C8B-B14F-4D97-AF65-F5344CB8AC3E}">
        <p14:creationId xmlns:p14="http://schemas.microsoft.com/office/powerpoint/2010/main" val="1063648260"/>
      </p:ext>
    </p:extLst>
  </p:cSld>
  <p:clrMapOvr>
    <a:masterClrMapping/>
  </p:clrMapOvr>
  <mc:AlternateContent xmlns:mc="http://schemas.openxmlformats.org/markup-compatibility/2006" xmlns:p14="http://schemas.microsoft.com/office/powerpoint/2010/main">
    <mc:Choice Requires="p14">
      <p:transition spd="slow" p14:dur="2000" advTm="6223"/>
    </mc:Choice>
    <mc:Fallback xmlns="">
      <p:transition spd="slow" advTm="62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205678"/>
          </a:xfrm>
        </p:spPr>
        <p:txBody>
          <a:bodyPr>
            <a:normAutofit/>
          </a:bodyPr>
          <a:lstStyle/>
          <a:p>
            <a:r>
              <a:rPr kumimoji="1" lang="ja-JP" altLang="en-US" sz="4000" dirty="0"/>
              <a:t>　　検査～手術・治療へ進む</a:t>
            </a:r>
          </a:p>
        </p:txBody>
      </p:sp>
      <p:sp>
        <p:nvSpPr>
          <p:cNvPr id="3" name="コンテンツ プレースホルダー 2"/>
          <p:cNvSpPr>
            <a:spLocks noGrp="1"/>
          </p:cNvSpPr>
          <p:nvPr>
            <p:ph idx="1"/>
          </p:nvPr>
        </p:nvSpPr>
        <p:spPr>
          <a:xfrm>
            <a:off x="1097280" y="1845734"/>
            <a:ext cx="10058400" cy="4260598"/>
          </a:xfrm>
        </p:spPr>
        <p:txBody>
          <a:bodyPr>
            <a:normAutofit fontScale="92500"/>
          </a:bodyPr>
          <a:lstStyle/>
          <a:p>
            <a:pPr marL="0" indent="0">
              <a:buNone/>
            </a:pPr>
            <a:r>
              <a:rPr kumimoji="1" lang="ja-JP" altLang="en-US" sz="3000" dirty="0"/>
              <a:t>手術を前提にあらゆる検査が着々と進められた。</a:t>
            </a:r>
            <a:endParaRPr kumimoji="1" lang="en-US" altLang="ja-JP" sz="3000" dirty="0"/>
          </a:p>
          <a:p>
            <a:pPr marL="0" indent="0">
              <a:buNone/>
            </a:pPr>
            <a:r>
              <a:rPr kumimoji="1" lang="ja-JP" altLang="en-US" sz="3000" dirty="0"/>
              <a:t>恐怖はあったが、もう逃げ出せない・・・</a:t>
            </a:r>
            <a:endParaRPr kumimoji="1" lang="en-US" altLang="ja-JP" sz="3000" dirty="0"/>
          </a:p>
          <a:p>
            <a:pPr marL="0" indent="0">
              <a:buNone/>
            </a:pPr>
            <a:r>
              <a:rPr lang="ja-JP" altLang="en-US" sz="3000" dirty="0"/>
              <a:t>手術が近づくにつれ不安は増幅！手術当日の早朝は怖すぎて・・</a:t>
            </a:r>
            <a:endParaRPr lang="en-US" altLang="ja-JP" sz="3000" dirty="0"/>
          </a:p>
          <a:p>
            <a:pPr marL="0" indent="0">
              <a:buNone/>
            </a:pPr>
            <a:r>
              <a:rPr lang="ja-JP" altLang="en-US" sz="3000" dirty="0"/>
              <a:t>他人事的な心境でストレッチャーの上になり、電源は完全オフ状態</a:t>
            </a:r>
            <a:endParaRPr lang="en-US" altLang="ja-JP" sz="3000" dirty="0"/>
          </a:p>
          <a:p>
            <a:pPr marL="0" indent="0">
              <a:buNone/>
            </a:pPr>
            <a:endParaRPr lang="en-US" altLang="ja-JP" sz="3000" dirty="0"/>
          </a:p>
          <a:p>
            <a:pPr marL="0" indent="0">
              <a:buNone/>
            </a:pPr>
            <a:r>
              <a:rPr lang="ja-JP" altLang="en-US" sz="3000" dirty="0"/>
              <a:t>森の中で朝陽が差し込み鳥の鳴き声で目覚めた。（窓もないのに）</a:t>
            </a:r>
            <a:endParaRPr lang="en-US" altLang="ja-JP" sz="3000" dirty="0"/>
          </a:p>
          <a:p>
            <a:pPr marL="0" indent="0">
              <a:buNone/>
            </a:pPr>
            <a:r>
              <a:rPr lang="ja-JP" altLang="en-US" sz="3000" dirty="0"/>
              <a:t>電源再びＯＮとなる。・・・でも身体はチューブだらけ　（ＩＣＵ）</a:t>
            </a:r>
            <a:endParaRPr lang="en-US" altLang="ja-JP" sz="3000" dirty="0"/>
          </a:p>
          <a:p>
            <a:endParaRPr lang="en-US" altLang="ja-JP" sz="2800" dirty="0"/>
          </a:p>
          <a:p>
            <a:endParaRPr kumimoji="1" lang="en-US" altLang="ja-JP" sz="2800" dirty="0"/>
          </a:p>
        </p:txBody>
      </p:sp>
      <p:sp>
        <p:nvSpPr>
          <p:cNvPr id="4" name="スライド番号プレースホルダー 3"/>
          <p:cNvSpPr>
            <a:spLocks noGrp="1"/>
          </p:cNvSpPr>
          <p:nvPr>
            <p:ph type="sldNum" sz="quarter" idx="12"/>
          </p:nvPr>
        </p:nvSpPr>
        <p:spPr/>
        <p:txBody>
          <a:bodyPr/>
          <a:lstStyle/>
          <a:p>
            <a:fld id="{4CE482DC-2269-4F26-9D2A-7E44B1A4CD85}" type="slidenum">
              <a:rPr lang="en-US" smtClean="0"/>
              <a:t>9</a:t>
            </a:fld>
            <a:endParaRPr lang="en-US" dirty="0"/>
          </a:p>
        </p:txBody>
      </p:sp>
      <p:pic>
        <p:nvPicPr>
          <p:cNvPr id="5" name="図 4"/>
          <p:cNvPicPr>
            <a:picLocks noChangeAspect="1"/>
          </p:cNvPicPr>
          <p:nvPr/>
        </p:nvPicPr>
        <p:blipFill>
          <a:blip r:embed="rId3"/>
          <a:stretch>
            <a:fillRect/>
          </a:stretch>
        </p:blipFill>
        <p:spPr>
          <a:xfrm>
            <a:off x="1097280" y="803373"/>
            <a:ext cx="640135" cy="688908"/>
          </a:xfrm>
          <a:prstGeom prst="rect">
            <a:avLst/>
          </a:prstGeom>
        </p:spPr>
      </p:pic>
    </p:spTree>
    <p:extLst>
      <p:ext uri="{BB962C8B-B14F-4D97-AF65-F5344CB8AC3E}">
        <p14:creationId xmlns:p14="http://schemas.microsoft.com/office/powerpoint/2010/main" val="809967542"/>
      </p:ext>
    </p:extLst>
  </p:cSld>
  <p:clrMapOvr>
    <a:masterClrMapping/>
  </p:clrMapOvr>
  <mc:AlternateContent xmlns:mc="http://schemas.openxmlformats.org/markup-compatibility/2006" xmlns:p14="http://schemas.microsoft.com/office/powerpoint/2010/main">
    <mc:Choice Requires="p14">
      <p:transition spd="slow" p14:dur="2000" advTm="2105"/>
    </mc:Choice>
    <mc:Fallback xmlns="">
      <p:transition spd="slow" advTm="2105"/>
    </mc:Fallback>
  </mc:AlternateContent>
</p:sld>
</file>

<file path=ppt/theme/theme1.xml><?xml version="1.0" encoding="utf-8"?>
<a:theme xmlns:a="http://schemas.openxmlformats.org/drawingml/2006/main" name="レトロスペクト">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2723</TotalTime>
  <Words>2776</Words>
  <Application>Microsoft Office PowerPoint</Application>
  <PresentationFormat>ワイド画面</PresentationFormat>
  <Paragraphs>661</Paragraphs>
  <Slides>30</Slides>
  <Notes>30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ＭＳ Ｐゴシック</vt:lpstr>
      <vt:lpstr>游ゴシック</vt:lpstr>
      <vt:lpstr>Calibri</vt:lpstr>
      <vt:lpstr>Calibri Light</vt:lpstr>
      <vt:lpstr>レトロスペクト</vt:lpstr>
      <vt:lpstr>余命２ヶ月から２０年  　　　　　　　“ガンサバイバーの独り言”</vt:lpstr>
      <vt:lpstr>　　　自己紹介　　</vt:lpstr>
      <vt:lpstr>　　　第５回のテーマ 　　　　　　　　　　「がんと共に　私らしく　生き生きと暮らす」　</vt:lpstr>
      <vt:lpstr>　　　まず最初に・・・</vt:lpstr>
      <vt:lpstr>　　　発症から闘病の経緯</vt:lpstr>
      <vt:lpstr>　　　押し寄せる波への葛藤</vt:lpstr>
      <vt:lpstr>　　自覚症状から第一段階</vt:lpstr>
      <vt:lpstr>　　　それから・・・第二段階</vt:lpstr>
      <vt:lpstr>　　検査～手術・治療へ進む</vt:lpstr>
      <vt:lpstr>　　術後の恐怖</vt:lpstr>
      <vt:lpstr>　　　痛みのコントロール</vt:lpstr>
      <vt:lpstr>　　　外科を卒業、内科での試練に始まり</vt:lpstr>
      <vt:lpstr>　　　放射線治療</vt:lpstr>
      <vt:lpstr>　　　主治医とのコミュニケーション</vt:lpstr>
      <vt:lpstr>　　　主治医・看護師からの嬉しい一言</vt:lpstr>
      <vt:lpstr>　　　周囲からの色々な支援</vt:lpstr>
      <vt:lpstr>　　　友人達の支えに感謝！</vt:lpstr>
      <vt:lpstr>　　　死生観について</vt:lpstr>
      <vt:lpstr>　　　闘病とは別に精神的に追い込まれる 　　　　　　　　　　　　自分にも訪れたリストラ・・・</vt:lpstr>
      <vt:lpstr>　　　治療の選択肢はどうだったか</vt:lpstr>
      <vt:lpstr>　　　脳へ転移　（ガンマナイフ治療）</vt:lpstr>
      <vt:lpstr>　　　病院内での居場所づくり</vt:lpstr>
      <vt:lpstr>　　　治療は前向きで望む</vt:lpstr>
      <vt:lpstr>　　　がんになって一番悲しかった事</vt:lpstr>
      <vt:lpstr>　　　現在3人の介護奮闘中！</vt:lpstr>
      <vt:lpstr>　　　信頼する助言者からの一言</vt:lpstr>
      <vt:lpstr>　　　ガンサバイバーの起業に基金</vt:lpstr>
      <vt:lpstr>　　　“せかんど”の由来</vt:lpstr>
      <vt:lpstr>　　　在宅医療の地域ネットワーク</vt:lpstr>
      <vt:lpstr>　　　　締めの言葉として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今回のテーマ・・・ 　 「がんとともに　私らしく　いきいきと暮らす」</dc:title>
  <dc:creator>second01</dc:creator>
  <cp:lastModifiedBy>second01</cp:lastModifiedBy>
  <cp:revision>221</cp:revision>
  <cp:lastPrinted>2017-01-31T11:11:23Z</cp:lastPrinted>
  <dcterms:created xsi:type="dcterms:W3CDTF">2016-12-07T09:47:58Z</dcterms:created>
  <dcterms:modified xsi:type="dcterms:W3CDTF">2017-03-02T04:17:08Z</dcterms:modified>
</cp:coreProperties>
</file>