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ja-JP" altLang="en-US"/>
              <a:t>マスター タイトルの書式設定</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3/1/2017</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8A87A34-81AB-432B-8DAE-1953F412C126}" type="datetimeFigureOut">
              <a:rPr lang="en-US" dirty="0"/>
              <a:t>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447191" y="2824269"/>
            <a:ext cx="4645152" cy="26444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412362" y="2821491"/>
            <a:ext cx="4645152" cy="263737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dirty="0"/>
              <a:t>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3/1/2017</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3/1/2017</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0" name="Rectangle 1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8" y="0"/>
            <a:ext cx="12194875" cy="495026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4950269"/>
            <a:ext cx="12191695" cy="1907732"/>
          </a:xfrm>
          <a:prstGeom prst="rect">
            <a:avLst/>
          </a:prstGeom>
          <a:solidFill>
            <a:schemeClr val="accent1"/>
          </a:soli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pic>
        <p:nvPicPr>
          <p:cNvPr id="4" name="図 3"/>
          <p:cNvPicPr>
            <a:picLocks noChangeAspect="1"/>
          </p:cNvPicPr>
          <p:nvPr/>
        </p:nvPicPr>
        <p:blipFill rotWithShape="1">
          <a:blip r:embed="rId2"/>
          <a:srcRect l="19692" r="29442"/>
          <a:stretch/>
        </p:blipFill>
        <p:spPr>
          <a:xfrm>
            <a:off x="269879" y="347672"/>
            <a:ext cx="2841621" cy="4189927"/>
          </a:xfrm>
          <a:prstGeom prst="rect">
            <a:avLst/>
          </a:prstGeom>
        </p:spPr>
      </p:pic>
      <p:sp>
        <p:nvSpPr>
          <p:cNvPr id="13" name="タイトル 1"/>
          <p:cNvSpPr txBox="1">
            <a:spLocks/>
          </p:cNvSpPr>
          <p:nvPr/>
        </p:nvSpPr>
        <p:spPr>
          <a:xfrm>
            <a:off x="5078896" y="1254432"/>
            <a:ext cx="6808304" cy="548519"/>
          </a:xfrm>
          <a:prstGeom prst="rect">
            <a:avLst/>
          </a:prstGeom>
        </p:spPr>
        <p:txBody>
          <a:bodyPr vert="horz" lIns="91440" tIns="45720" rIns="91440" bIns="0" rtlCol="0" anchor="ctr">
            <a:noAutofit/>
          </a:bodyPr>
          <a:lstStyle>
            <a:lvl1pPr algn="l" defTabSz="914400" rtl="0" eaLnBrk="1" latinLnBrk="0" hangingPunct="1">
              <a:lnSpc>
                <a:spcPct val="90000"/>
              </a:lnSpc>
              <a:spcBef>
                <a:spcPct val="0"/>
              </a:spcBef>
              <a:buNone/>
              <a:defRPr kumimoji="1" sz="6600" b="0" i="0" kern="1200" cap="all">
                <a:solidFill>
                  <a:schemeClr val="tx1"/>
                </a:solidFill>
                <a:effectLst/>
                <a:latin typeface="+mj-lt"/>
                <a:ea typeface="+mj-ea"/>
                <a:cs typeface="+mj-cs"/>
              </a:defRPr>
            </a:lvl1pPr>
          </a:lstStyle>
          <a:p>
            <a:endParaRPr lang="ja-JP" altLang="en-US" sz="2800" dirty="0"/>
          </a:p>
        </p:txBody>
      </p:sp>
      <p:sp>
        <p:nvSpPr>
          <p:cNvPr id="6" name="テキスト ボックス 5"/>
          <p:cNvSpPr txBox="1"/>
          <p:nvPr/>
        </p:nvSpPr>
        <p:spPr>
          <a:xfrm>
            <a:off x="3384557" y="347672"/>
            <a:ext cx="8502643" cy="4801314"/>
          </a:xfrm>
          <a:prstGeom prst="rect">
            <a:avLst/>
          </a:prstGeom>
          <a:noFill/>
        </p:spPr>
        <p:txBody>
          <a:bodyPr wrap="square" rtlCol="0">
            <a:spAutoFit/>
          </a:bodyPr>
          <a:lstStyle/>
          <a:p>
            <a:r>
              <a:rPr kumimoji="1" lang="ja-JP" altLang="en-US" dirty="0"/>
              <a:t>平成</a:t>
            </a:r>
            <a:r>
              <a:rPr kumimoji="1" lang="en-US" altLang="ja-JP" dirty="0"/>
              <a:t>8</a:t>
            </a:r>
            <a:r>
              <a:rPr kumimoji="1" lang="ja-JP" altLang="en-US" dirty="0"/>
              <a:t>年</a:t>
            </a:r>
            <a:r>
              <a:rPr kumimoji="1" lang="en-US" altLang="ja-JP" dirty="0"/>
              <a:t>4</a:t>
            </a:r>
            <a:r>
              <a:rPr kumimoji="1" lang="ja-JP" altLang="en-US" dirty="0"/>
              <a:t>月頃に後縦隔腫瘍発症　肺がん～脳腫瘍平成</a:t>
            </a:r>
            <a:r>
              <a:rPr kumimoji="1" lang="en-US" altLang="ja-JP" dirty="0"/>
              <a:t>9</a:t>
            </a:r>
            <a:r>
              <a:rPr kumimoji="1" lang="ja-JP" altLang="en-US" dirty="0"/>
              <a:t>年</a:t>
            </a:r>
            <a:r>
              <a:rPr kumimoji="1" lang="en-US" altLang="ja-JP" dirty="0"/>
              <a:t>4</a:t>
            </a:r>
            <a:r>
              <a:rPr kumimoji="1" lang="ja-JP" altLang="en-US" dirty="0"/>
              <a:t>月には、胸水発生で、</a:t>
            </a:r>
            <a:r>
              <a:rPr kumimoji="1" lang="en-US" altLang="ja-JP" dirty="0"/>
              <a:t>Ⅳ</a:t>
            </a:r>
            <a:r>
              <a:rPr kumimoji="1" lang="ja-JP" altLang="en-US" dirty="0"/>
              <a:t>期　その当時</a:t>
            </a:r>
            <a:r>
              <a:rPr kumimoji="1" lang="en-US" altLang="ja-JP" dirty="0"/>
              <a:t>5</a:t>
            </a:r>
            <a:r>
              <a:rPr kumimoji="1" lang="ja-JP" altLang="en-US" dirty="0"/>
              <a:t>年生存率</a:t>
            </a:r>
            <a:r>
              <a:rPr kumimoji="1" lang="en-US" altLang="ja-JP" dirty="0"/>
              <a:t>1</a:t>
            </a:r>
            <a:r>
              <a:rPr kumimoji="1" lang="ja-JP" altLang="en-US" dirty="0"/>
              <a:t>％を闘い抜いてきました。</a:t>
            </a:r>
            <a:endParaRPr kumimoji="1" lang="en-US" altLang="ja-JP" dirty="0"/>
          </a:p>
          <a:p>
            <a:r>
              <a:rPr kumimoji="1" lang="en-US" altLang="ja-JP" dirty="0"/>
              <a:t>20</a:t>
            </a:r>
            <a:r>
              <a:rPr kumimoji="1" lang="ja-JP" altLang="en-US" dirty="0"/>
              <a:t>年前のガンサバイバーが今闘っているがん患者とその家族に可能な限り伝える事が、私の使命であり、ライフワークと考えています。</a:t>
            </a:r>
            <a:endParaRPr kumimoji="1" lang="en-US" altLang="ja-JP" dirty="0"/>
          </a:p>
          <a:p>
            <a:r>
              <a:rPr kumimoji="1" lang="ja-JP" altLang="en-US" dirty="0"/>
              <a:t>当時の苦しい闘病を振り返り、その折々に押し寄せる波への葛藤を持ち前のプラス思考で克服してきた生の体験談・主治医との信頼関係など・・・</a:t>
            </a:r>
            <a:endParaRPr kumimoji="1" lang="en-US" altLang="ja-JP" dirty="0"/>
          </a:p>
          <a:p>
            <a:r>
              <a:rPr kumimoji="1" lang="ja-JP" altLang="en-US" dirty="0"/>
              <a:t>その中で見出したがん克服に一番役立ったと信じている事、それは前向き！</a:t>
            </a:r>
            <a:endParaRPr kumimoji="1" lang="en-US" altLang="ja-JP" dirty="0"/>
          </a:p>
          <a:p>
            <a:r>
              <a:rPr kumimoji="1" lang="ja-JP" altLang="en-US" dirty="0"/>
              <a:t>プラス思考！抗がん剤等の副作用をどう受け入れるか！</a:t>
            </a:r>
            <a:endParaRPr kumimoji="1" lang="en-US" altLang="ja-JP" dirty="0"/>
          </a:p>
          <a:p>
            <a:r>
              <a:rPr kumimoji="1" lang="ja-JP" altLang="en-US" dirty="0"/>
              <a:t>嘔吐も脱毛も副作用を束にして、効いてる！と感じられるか！</a:t>
            </a:r>
            <a:endParaRPr kumimoji="1" lang="en-US" altLang="ja-JP" dirty="0"/>
          </a:p>
          <a:p>
            <a:r>
              <a:rPr kumimoji="1" lang="ja-JP" altLang="en-US" dirty="0"/>
              <a:t>マイナス思考では、本来、自分のがんを消滅させる抗がん剤も効き目がない！</a:t>
            </a:r>
            <a:endParaRPr kumimoji="1" lang="en-US" altLang="ja-JP" dirty="0"/>
          </a:p>
          <a:p>
            <a:r>
              <a:rPr kumimoji="1" lang="ja-JP" altLang="en-US" dirty="0"/>
              <a:t>闘うための武器（化学治療・放射線等や副作用、疼痛抑制等）は、</a:t>
            </a:r>
            <a:r>
              <a:rPr kumimoji="1" lang="en-US" altLang="ja-JP" dirty="0"/>
              <a:t>20</a:t>
            </a:r>
            <a:r>
              <a:rPr kumimoji="1" lang="ja-JP" altLang="en-US" dirty="0"/>
              <a:t>年前の私が闘った時とは比べ物にならないほどの進化を遂げている。</a:t>
            </a:r>
            <a:endParaRPr kumimoji="1" lang="en-US" altLang="ja-JP" dirty="0"/>
          </a:p>
          <a:p>
            <a:r>
              <a:rPr kumimoji="1" lang="ja-JP" altLang="en-US" dirty="0"/>
              <a:t>こんな私のお話で、少しでも前向きに治療に望んで頂けたらと願っています。</a:t>
            </a:r>
            <a:endParaRPr kumimoji="1" lang="en-US" altLang="ja-JP" dirty="0"/>
          </a:p>
          <a:p>
            <a:endParaRPr kumimoji="1" lang="en-US" altLang="ja-JP" dirty="0"/>
          </a:p>
          <a:p>
            <a:pPr algn="r"/>
            <a:r>
              <a:rPr kumimoji="1" lang="ja-JP" altLang="en-US" dirty="0"/>
              <a:t>特定非営利活動法人　せかん</a:t>
            </a:r>
            <a:r>
              <a:rPr kumimoji="1" lang="ja-JP" altLang="en-US" dirty="0" err="1"/>
              <a:t>ど</a:t>
            </a:r>
            <a:endParaRPr kumimoji="1" lang="en-US" altLang="ja-JP" dirty="0"/>
          </a:p>
          <a:p>
            <a:pPr algn="r"/>
            <a:r>
              <a:rPr kumimoji="1" lang="ja-JP" altLang="en-US" dirty="0"/>
              <a:t>代表理事　松上　達史</a:t>
            </a:r>
            <a:endParaRPr kumimoji="1" lang="en-US" altLang="ja-JP" dirty="0"/>
          </a:p>
          <a:p>
            <a:endParaRPr kumimoji="1" lang="ja-JP" altLang="en-US" dirty="0"/>
          </a:p>
        </p:txBody>
      </p:sp>
      <p:sp>
        <p:nvSpPr>
          <p:cNvPr id="17" name="タイトル 1"/>
          <p:cNvSpPr>
            <a:spLocks noGrp="1"/>
          </p:cNvSpPr>
          <p:nvPr>
            <p:ph type="subTitle" idx="1"/>
          </p:nvPr>
        </p:nvSpPr>
        <p:spPr>
          <a:xfrm>
            <a:off x="1473201" y="5118100"/>
            <a:ext cx="9582150" cy="977900"/>
          </a:xfrm>
        </p:spPr>
        <p:txBody>
          <a:bodyPr anchor="ctr">
            <a:noAutofit/>
          </a:bodyPr>
          <a:lstStyle/>
          <a:p>
            <a:r>
              <a:rPr kumimoji="1" lang="ja-JP" altLang="en-US" sz="2800" dirty="0"/>
              <a:t>余命</a:t>
            </a:r>
            <a:r>
              <a:rPr kumimoji="1" lang="en-US" altLang="ja-JP" sz="2800" dirty="0"/>
              <a:t>2</a:t>
            </a:r>
            <a:r>
              <a:rPr kumimoji="1" lang="ja-JP" altLang="en-US" sz="2800" dirty="0"/>
              <a:t>ヶ月から</a:t>
            </a:r>
            <a:r>
              <a:rPr kumimoji="1" lang="en-US" altLang="ja-JP" sz="2800" dirty="0"/>
              <a:t>20</a:t>
            </a:r>
            <a:r>
              <a:rPr kumimoji="1" lang="ja-JP" altLang="en-US" sz="2800" dirty="0"/>
              <a:t>年　</a:t>
            </a:r>
            <a:br>
              <a:rPr kumimoji="1" lang="en-US" altLang="ja-JP" sz="2800" dirty="0"/>
            </a:br>
            <a:r>
              <a:rPr kumimoji="1" lang="ja-JP" altLang="en-US" sz="2800" dirty="0"/>
              <a:t>　　　　　　　ガンサバイバーの独り言”</a:t>
            </a:r>
          </a:p>
        </p:txBody>
      </p:sp>
    </p:spTree>
    <p:extLst>
      <p:ext uri="{BB962C8B-B14F-4D97-AF65-F5344CB8AC3E}">
        <p14:creationId xmlns:p14="http://schemas.microsoft.com/office/powerpoint/2010/main" val="1219862442"/>
      </p:ext>
    </p:extLst>
  </p:cSld>
  <p:clrMapOvr>
    <a:masterClrMapping/>
  </p:clrMapOvr>
</p:sld>
</file>

<file path=ppt/theme/theme1.xml><?xml version="1.0" encoding="utf-8"?>
<a:theme xmlns:a="http://schemas.openxmlformats.org/drawingml/2006/main" name="ギャラリー">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61</TotalTime>
  <Words>16</Words>
  <Application>Microsoft Office PowerPoint</Application>
  <PresentationFormat>ワイド画面</PresentationFormat>
  <Paragraphs>13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游ゴシック</vt:lpstr>
      <vt:lpstr>游ゴシック Light</vt:lpstr>
      <vt:lpstr>Arial</vt:lpstr>
      <vt:lpstr>Gill Sans MT</vt:lpstr>
      <vt:lpstr>ギャラリー</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余命2ヶ月から20年　 　　　　　　　ガンサバイバーの独り言”</dc:title>
  <dc:creator>second01</dc:creator>
  <cp:lastModifiedBy>second01</cp:lastModifiedBy>
  <cp:revision>6</cp:revision>
  <dcterms:created xsi:type="dcterms:W3CDTF">2017-03-01T06:13:55Z</dcterms:created>
  <dcterms:modified xsi:type="dcterms:W3CDTF">2017-03-01T07:15:48Z</dcterms:modified>
</cp:coreProperties>
</file>