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4760575" cy="10439400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1" userDrawn="1">
          <p15:clr>
            <a:srgbClr val="A4A3A4"/>
          </p15:clr>
        </p15:guide>
        <p15:guide id="2" pos="861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tou lab" initials="sl" lastIdx="1" clrIdx="0">
    <p:extLst>
      <p:ext uri="{19B8F6BF-5375-455C-9EA6-DF929625EA0E}">
        <p15:presenceInfo xmlns:p15="http://schemas.microsoft.com/office/powerpoint/2012/main" userId="df5cc85357dc29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D8"/>
    <a:srgbClr val="B8E0DF"/>
    <a:srgbClr val="DCF0F0"/>
    <a:srgbClr val="50C3C3"/>
    <a:srgbClr val="F4F4CB"/>
    <a:srgbClr val="9B9B82"/>
    <a:srgbClr val="DCD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42" y="84"/>
      </p:cViewPr>
      <p:guideLst>
        <p:guide orient="horz" pos="3311"/>
        <p:guide pos="86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50-4C9B-B308-E7F4D3F68F0D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50-4C9B-B308-E7F4D3F68F0D}"/>
              </c:ext>
            </c:extLst>
          </c:dPt>
          <c:cat>
            <c:strRef>
              <c:f>Sheet1!$A$2:$A$3</c:f>
              <c:strCache>
                <c:ptCount val="2"/>
                <c:pt idx="0">
                  <c:v>学内</c:v>
                </c:pt>
                <c:pt idx="1">
                  <c:v>学外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0.49399999999999999</c:v>
                </c:pt>
                <c:pt idx="1">
                  <c:v>0.50600000000000001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50-4C9B-B308-E7F4D3F68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43" y="1708486"/>
            <a:ext cx="12546489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5072" y="5483102"/>
            <a:ext cx="11070431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5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77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3037" y="555801"/>
            <a:ext cx="3182749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790" y="555801"/>
            <a:ext cx="9363740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72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91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03" y="2602603"/>
            <a:ext cx="12730996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103" y="6986185"/>
            <a:ext cx="12730996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14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790" y="2779007"/>
            <a:ext cx="6273244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2541" y="2779007"/>
            <a:ext cx="6273244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0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555804"/>
            <a:ext cx="12730996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714" y="2559104"/>
            <a:ext cx="6244414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714" y="3813281"/>
            <a:ext cx="6244414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72542" y="2559104"/>
            <a:ext cx="6275167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72542" y="3813281"/>
            <a:ext cx="6275167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98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62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56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695960"/>
            <a:ext cx="4760670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167" y="1503083"/>
            <a:ext cx="7472541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2" y="3131820"/>
            <a:ext cx="4760670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87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695960"/>
            <a:ext cx="4760670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5167" y="1503083"/>
            <a:ext cx="7472541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2" y="3131820"/>
            <a:ext cx="4760670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40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790" y="555804"/>
            <a:ext cx="12730996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790" y="2779007"/>
            <a:ext cx="12730996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790" y="9675780"/>
            <a:ext cx="332112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132D-9DE8-4967-90D2-F5F10A371E11}" type="datetimeFigureOut">
              <a:rPr kumimoji="1" lang="ja-JP" altLang="en-US" smtClean="0"/>
              <a:t>2023/9/6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9441" y="9675780"/>
            <a:ext cx="498169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24656" y="9675780"/>
            <a:ext cx="3321129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8263-50AD-4A09-B968-890F3E6DB7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49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kumimoji="1"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kumimoji="1"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kumimoji="1"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ontact@ipoqpm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6D75DB1D-E055-4D17-96F8-39BFB8729A3D}"/>
              </a:ext>
            </a:extLst>
          </p:cNvPr>
          <p:cNvSpPr/>
          <p:nvPr/>
        </p:nvSpPr>
        <p:spPr>
          <a:xfrm>
            <a:off x="468369" y="8694454"/>
            <a:ext cx="6418988" cy="1586150"/>
          </a:xfrm>
          <a:prstGeom prst="roundRect">
            <a:avLst/>
          </a:prstGeom>
          <a:solidFill>
            <a:srgbClr val="A6D8D8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88F8FEB-2329-444B-9FDF-38E7D23B60E9}"/>
              </a:ext>
            </a:extLst>
          </p:cNvPr>
          <p:cNvSpPr/>
          <p:nvPr/>
        </p:nvSpPr>
        <p:spPr>
          <a:xfrm>
            <a:off x="935253" y="5925244"/>
            <a:ext cx="5393186" cy="1191900"/>
          </a:xfrm>
          <a:prstGeom prst="roundRect">
            <a:avLst>
              <a:gd name="adj" fmla="val 7240"/>
            </a:avLst>
          </a:prstGeom>
          <a:solidFill>
            <a:srgbClr val="DC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直角三角形 3">
            <a:extLst>
              <a:ext uri="{FF2B5EF4-FFF2-40B4-BE49-F238E27FC236}">
                <a16:creationId xmlns:a16="http://schemas.microsoft.com/office/drawing/2014/main" id="{C4A2220C-D524-4E36-B3E2-88AC5EF7D4D0}"/>
              </a:ext>
            </a:extLst>
          </p:cNvPr>
          <p:cNvSpPr/>
          <p:nvPr/>
        </p:nvSpPr>
        <p:spPr>
          <a:xfrm rot="10800000" flipH="1">
            <a:off x="7380287" y="-1"/>
            <a:ext cx="2877736" cy="2151529"/>
          </a:xfrm>
          <a:prstGeom prst="rtTriangle">
            <a:avLst/>
          </a:prstGeom>
          <a:solidFill>
            <a:srgbClr val="50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直角三角形 4">
            <a:extLst>
              <a:ext uri="{FF2B5EF4-FFF2-40B4-BE49-F238E27FC236}">
                <a16:creationId xmlns:a16="http://schemas.microsoft.com/office/drawing/2014/main" id="{AD33C824-D4CD-456A-9FD7-13B8241931A0}"/>
              </a:ext>
            </a:extLst>
          </p:cNvPr>
          <p:cNvSpPr/>
          <p:nvPr/>
        </p:nvSpPr>
        <p:spPr>
          <a:xfrm flipH="1">
            <a:off x="8579695" y="5415505"/>
            <a:ext cx="6180880" cy="5023895"/>
          </a:xfrm>
          <a:prstGeom prst="rtTriangle">
            <a:avLst/>
          </a:prstGeom>
          <a:solidFill>
            <a:srgbClr val="50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42821C8E-2A62-44B6-AA29-E948483BC536}"/>
              </a:ext>
            </a:extLst>
          </p:cNvPr>
          <p:cNvSpPr/>
          <p:nvPr/>
        </p:nvSpPr>
        <p:spPr>
          <a:xfrm flipV="1">
            <a:off x="7391712" y="0"/>
            <a:ext cx="2877736" cy="1096422"/>
          </a:xfrm>
          <a:prstGeom prst="triangle">
            <a:avLst>
              <a:gd name="adj" fmla="val 49039"/>
            </a:avLst>
          </a:prstGeom>
          <a:solidFill>
            <a:srgbClr val="DCD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8C83DD9A-A9C9-44A1-98B3-555E0546EA26}"/>
              </a:ext>
            </a:extLst>
          </p:cNvPr>
          <p:cNvSpPr/>
          <p:nvPr/>
        </p:nvSpPr>
        <p:spPr>
          <a:xfrm rot="16200000">
            <a:off x="11225943" y="6451578"/>
            <a:ext cx="4582737" cy="2486526"/>
          </a:xfrm>
          <a:prstGeom prst="triangle">
            <a:avLst>
              <a:gd name="adj" fmla="val 55776"/>
            </a:avLst>
          </a:prstGeom>
          <a:solidFill>
            <a:srgbClr val="DCD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750399-584E-429C-9C4F-D36832574805}"/>
              </a:ext>
            </a:extLst>
          </p:cNvPr>
          <p:cNvSpPr txBox="1"/>
          <p:nvPr/>
        </p:nvSpPr>
        <p:spPr>
          <a:xfrm>
            <a:off x="10720136" y="4408861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光量子医学推進機構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DDF71BC-7868-46AD-BFDE-B7D2F2F036B4}"/>
              </a:ext>
            </a:extLst>
          </p:cNvPr>
          <p:cNvSpPr txBox="1"/>
          <p:nvPr/>
        </p:nvSpPr>
        <p:spPr>
          <a:xfrm>
            <a:off x="12628791" y="4070307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特定非営利活動法人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D3A991C-604D-4A51-AB45-7065CDF7CB32}"/>
              </a:ext>
            </a:extLst>
          </p:cNvPr>
          <p:cNvSpPr txBox="1"/>
          <p:nvPr/>
        </p:nvSpPr>
        <p:spPr>
          <a:xfrm>
            <a:off x="8297998" y="5065811"/>
            <a:ext cx="6300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Institute for Promotion </a:t>
            </a:r>
            <a:r>
              <a:rPr kumimoji="1" lang="en-US" altLang="ja-JP" sz="1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1" lang="en-US" altLang="ja-JP" sz="14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 Quantum and Photon Medicine</a:t>
            </a:r>
            <a:r>
              <a:rPr kumimoji="1" lang="ja-JP" altLang="en-US" sz="14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　</a:t>
            </a:r>
            <a:r>
              <a:rPr kumimoji="1" lang="en-US" altLang="ja-JP" sz="1400" dirty="0">
                <a:solidFill>
                  <a:schemeClr val="bg2">
                    <a:lumMod val="25000"/>
                  </a:schemeClr>
                </a:solidFill>
                <a:latin typeface="Bookman Old Style" panose="02050604050505020204" pitchFamily="18" charset="0"/>
              </a:rPr>
              <a:t>(IPOQPM)</a:t>
            </a:r>
            <a:endParaRPr kumimoji="1" lang="ja-JP" altLang="en-US" sz="1400" dirty="0">
              <a:solidFill>
                <a:schemeClr val="bg2">
                  <a:lumMod val="2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11DC0A-DA9A-4825-BE97-132FF84FBEDB}"/>
              </a:ext>
            </a:extLst>
          </p:cNvPr>
          <p:cNvSpPr txBox="1"/>
          <p:nvPr/>
        </p:nvSpPr>
        <p:spPr>
          <a:xfrm>
            <a:off x="127321" y="92597"/>
            <a:ext cx="9060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8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第</a:t>
            </a:r>
            <a:r>
              <a:rPr kumimoji="1" lang="en-US" altLang="ja-JP" sz="8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8</a:t>
            </a:r>
            <a:r>
              <a:rPr kumimoji="1" lang="ja-JP" altLang="en-US" sz="8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版　</a:t>
            </a:r>
            <a:r>
              <a:rPr kumimoji="1" lang="en-US" altLang="ja-JP" sz="8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20230906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142A7C71-FC5A-4C52-8E25-44FA21B061CA}"/>
              </a:ext>
            </a:extLst>
          </p:cNvPr>
          <p:cNvGrpSpPr/>
          <p:nvPr/>
        </p:nvGrpSpPr>
        <p:grpSpPr>
          <a:xfrm>
            <a:off x="193352" y="341494"/>
            <a:ext cx="6954253" cy="469218"/>
            <a:chOff x="7635875" y="3076075"/>
            <a:chExt cx="6954253" cy="469218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82569DF-13B0-4264-AD37-C4F218F24D4B}"/>
                </a:ext>
              </a:extLst>
            </p:cNvPr>
            <p:cNvSpPr/>
            <p:nvPr/>
          </p:nvSpPr>
          <p:spPr>
            <a:xfrm>
              <a:off x="9951955" y="3088107"/>
              <a:ext cx="2322093" cy="457186"/>
            </a:xfrm>
            <a:prstGeom prst="rect">
              <a:avLst/>
            </a:prstGeom>
            <a:solidFill>
              <a:srgbClr val="DCD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F5F874C9-0617-4508-A58A-2CC9361769C2}"/>
                </a:ext>
              </a:extLst>
            </p:cNvPr>
            <p:cNvCxnSpPr>
              <a:cxnSpLocks/>
            </p:cNvCxnSpPr>
            <p:nvPr/>
          </p:nvCxnSpPr>
          <p:spPr>
            <a:xfrm>
              <a:off x="7635875" y="3076075"/>
              <a:ext cx="6954253" cy="0"/>
            </a:xfrm>
            <a:prstGeom prst="line">
              <a:avLst/>
            </a:prstGeom>
            <a:ln w="22225" cmpd="sng">
              <a:solidFill>
                <a:srgbClr val="50C3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AB4CB71-A5F5-41F6-A57E-6671481AFD8C}"/>
                </a:ext>
              </a:extLst>
            </p:cNvPr>
            <p:cNvSpPr/>
            <p:nvPr/>
          </p:nvSpPr>
          <p:spPr>
            <a:xfrm>
              <a:off x="10089584" y="3076075"/>
              <a:ext cx="2046835" cy="457188"/>
            </a:xfrm>
            <a:prstGeom prst="rect">
              <a:avLst/>
            </a:prstGeom>
            <a:solidFill>
              <a:srgbClr val="50C3C3"/>
            </a:solidFill>
            <a:ln>
              <a:solidFill>
                <a:srgbClr val="50C3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ご寄附のお願い</a:t>
              </a: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AAF831E-9595-4728-AF7E-C298D6AF1625}"/>
              </a:ext>
            </a:extLst>
          </p:cNvPr>
          <p:cNvSpPr txBox="1"/>
          <p:nvPr/>
        </p:nvSpPr>
        <p:spPr>
          <a:xfrm>
            <a:off x="794885" y="4230636"/>
            <a:ext cx="566769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①ご寄付のご連絡</a:t>
            </a: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当機構の事務局まで、ご寄附の連絡をお願い致します。 </a:t>
            </a:r>
          </a:p>
          <a:p>
            <a:r>
              <a:rPr lang="ja-JP" altLang="en-US" sz="14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en-US" altLang="ja-JP" sz="14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E-mail: contact@ipoqpm.org</a:t>
            </a:r>
          </a:p>
          <a:p>
            <a:endParaRPr lang="en-US" altLang="ja-JP" sz="12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②お振込み</a:t>
            </a: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メールでご連絡いただいた上で、下記の口座へお振込みください。</a:t>
            </a: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なお、誠に恐れ入りますが、振込の際の手数料は寄附者様にご負担いただきますよう、お願い致します。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5C41A5-4F36-4EDF-BF59-470C3B02E0D8}"/>
              </a:ext>
            </a:extLst>
          </p:cNvPr>
          <p:cNvSpPr txBox="1"/>
          <p:nvPr/>
        </p:nvSpPr>
        <p:spPr>
          <a:xfrm>
            <a:off x="794884" y="941910"/>
            <a:ext cx="5794175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弊法人ではカダバーサージカルトレーニング（</a:t>
            </a:r>
            <a:r>
              <a:rPr lang="en-US" altLang="ja-JP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CST</a:t>
            </a:r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）の開催・運営、メディカルデジタルトランスフォーメーション（</a:t>
            </a:r>
            <a:r>
              <a:rPr lang="en-US" altLang="ja-JP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MDX</a:t>
            </a:r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）の推進、医療国際教育、難民支援、子ども宅食等、様々な事業に取り組んでおります。</a:t>
            </a:r>
            <a:endParaRPr lang="en-US" altLang="ja-JP" sz="13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誠に恐縮ではございますが、趣旨をご理解いただきご寄付を賜りたく、ここにお願い申し上げる次第でございます。</a:t>
            </a:r>
            <a:endParaRPr lang="en-US" altLang="ja-JP" sz="13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endParaRPr lang="ja-JP" altLang="en-US" sz="13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なお、ご寄附の方法は下記の</a:t>
            </a:r>
            <a:r>
              <a:rPr lang="en-US" altLang="ja-JP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</a:t>
            </a:r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通りとさせていただきますので、何卒よろしくお願い申し上げます。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9AA05454-3F6C-49C4-BAFB-DE9C674141E6}"/>
              </a:ext>
            </a:extLst>
          </p:cNvPr>
          <p:cNvSpPr/>
          <p:nvPr/>
        </p:nvSpPr>
        <p:spPr>
          <a:xfrm>
            <a:off x="483139" y="2739402"/>
            <a:ext cx="6404218" cy="323291"/>
          </a:xfrm>
          <a:prstGeom prst="roundRect">
            <a:avLst>
              <a:gd name="adj" fmla="val 50000"/>
            </a:avLst>
          </a:prstGeom>
          <a:solidFill>
            <a:srgbClr val="F4F4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方法</a:t>
            </a:r>
            <a:r>
              <a: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1.</a:t>
            </a:r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クレジットカードによるご寄附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D957F73-11FB-4888-BC8C-B3EC469E7678}"/>
              </a:ext>
            </a:extLst>
          </p:cNvPr>
          <p:cNvSpPr/>
          <p:nvPr/>
        </p:nvSpPr>
        <p:spPr>
          <a:xfrm>
            <a:off x="489862" y="3858784"/>
            <a:ext cx="6404218" cy="323291"/>
          </a:xfrm>
          <a:prstGeom prst="roundRect">
            <a:avLst>
              <a:gd name="adj" fmla="val 50000"/>
            </a:avLst>
          </a:prstGeom>
          <a:solidFill>
            <a:srgbClr val="F4F4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方法</a:t>
            </a:r>
            <a:r>
              <a:rPr kumimoji="1" lang="en-US" altLang="ja-JP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2.</a:t>
            </a:r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お振込みによるご寄附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058DD55-5D1E-4A0F-BE40-58E51F1DA020}"/>
              </a:ext>
            </a:extLst>
          </p:cNvPr>
          <p:cNvSpPr txBox="1"/>
          <p:nvPr/>
        </p:nvSpPr>
        <p:spPr>
          <a:xfrm>
            <a:off x="794884" y="3111254"/>
            <a:ext cx="4325315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下記URLよりお手続きをお願い致します。</a:t>
            </a:r>
            <a:endParaRPr lang="en-US" altLang="ja-JP" sz="14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ja-JP" altLang="en-US" sz="5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4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　　 https://syncable.biz/associate/IPOQPM/donate/ 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9261DB2-2444-49DC-BF57-B0B31B071439}"/>
              </a:ext>
            </a:extLst>
          </p:cNvPr>
          <p:cNvSpPr txBox="1"/>
          <p:nvPr/>
        </p:nvSpPr>
        <p:spPr>
          <a:xfrm>
            <a:off x="483139" y="7763215"/>
            <a:ext cx="640421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ご寄附の受領後、ご希望いただいた寄附者様宛に、メールにて領収書をお送りいたします。ご希望の場合は、下記連絡先までお申し付けください。</a:t>
            </a: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なお、領収書発行日はお手続き日やカード決済口座からの振替日ではなく、当機構の入金確認後となりますことをご了承ください。</a:t>
            </a: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93F9E72F-7396-412A-B579-7892F7CE82C9}"/>
              </a:ext>
            </a:extLst>
          </p:cNvPr>
          <p:cNvSpPr/>
          <p:nvPr/>
        </p:nvSpPr>
        <p:spPr>
          <a:xfrm>
            <a:off x="468369" y="7310452"/>
            <a:ext cx="6404218" cy="323291"/>
          </a:xfrm>
          <a:prstGeom prst="roundRect">
            <a:avLst>
              <a:gd name="adj" fmla="val 50000"/>
            </a:avLst>
          </a:prstGeom>
          <a:solidFill>
            <a:srgbClr val="F4F4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領収書の発行について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6CDDAD6-3CC8-4B8E-82AC-1F1850CC8A59}"/>
              </a:ext>
            </a:extLst>
          </p:cNvPr>
          <p:cNvSpPr txBox="1"/>
          <p:nvPr/>
        </p:nvSpPr>
        <p:spPr>
          <a:xfrm>
            <a:off x="1848269" y="6134077"/>
            <a:ext cx="4381843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ゆうちょ銀行　〇八九（ゼロハチキュウ）店　当座　０１３８５７２</a:t>
            </a:r>
          </a:p>
          <a:p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特定非営利活動法人　光量子医学推進機構</a:t>
            </a:r>
          </a:p>
          <a:p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トクヒ）コウリョウシイガクスイシンキコウ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B41AD8C-6E53-454D-AB95-07AF1E0F8F2C}"/>
              </a:ext>
            </a:extLst>
          </p:cNvPr>
          <p:cNvSpPr txBox="1"/>
          <p:nvPr/>
        </p:nvSpPr>
        <p:spPr>
          <a:xfrm>
            <a:off x="1016950" y="8856121"/>
            <a:ext cx="423712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非営利活動法人　光量子医学推進機構</a:t>
            </a:r>
          </a:p>
          <a:p>
            <a:pPr algn="ctr"/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〒431-3192　静岡県浜松市東区半田山1-20-1</a:t>
            </a:r>
          </a:p>
          <a:p>
            <a:pPr algn="ctr"/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浜松医科大学内</a:t>
            </a:r>
          </a:p>
          <a:p>
            <a:pPr algn="ctr"/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TEL 053-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526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-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7040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／　FAX 053-435-2468</a:t>
            </a:r>
          </a:p>
          <a:p>
            <a:pPr algn="ctr"/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E-mail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： 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  <a:hlinkClick r:id="rId2"/>
              </a:rPr>
              <a:t>contact@ipoqpm.org</a:t>
            </a:r>
            <a:endParaRPr lang="en-US" altLang="ja-JP" sz="12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ホームページ　https://ipoqpm.com/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F3E1ACEB-7AA5-4947-A903-1CB238363002}"/>
              </a:ext>
            </a:extLst>
          </p:cNvPr>
          <p:cNvSpPr/>
          <p:nvPr/>
        </p:nvSpPr>
        <p:spPr>
          <a:xfrm>
            <a:off x="1142423" y="5992741"/>
            <a:ext cx="400111" cy="1092002"/>
          </a:xfrm>
          <a:prstGeom prst="roundRect">
            <a:avLst>
              <a:gd name="adj" fmla="val 50000"/>
            </a:avLst>
          </a:prstGeom>
          <a:solidFill>
            <a:srgbClr val="50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B969055-B2C8-402F-A11C-F3CD55DDA8B2}"/>
              </a:ext>
            </a:extLst>
          </p:cNvPr>
          <p:cNvSpPr txBox="1"/>
          <p:nvPr/>
        </p:nvSpPr>
        <p:spPr>
          <a:xfrm>
            <a:off x="1142423" y="6146339"/>
            <a:ext cx="400110" cy="6691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l"/>
            <a:r>
              <a:rPr kumimoji="1" lang="ja-JP" altLang="en-US" sz="140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振込先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00AD200B-CC29-4BBE-9870-E228D5FC6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217" y="3192165"/>
            <a:ext cx="503202" cy="50320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08E526E5-BAFE-409F-9EAF-2637F48342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844" y="4370442"/>
            <a:ext cx="484327" cy="484327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7A8D7C9E-3602-935C-BDC8-4AF38AEA47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143" y="9487063"/>
            <a:ext cx="360891" cy="360891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20B20CA0-700E-BBF1-4A5B-D47F7CE7FF50}"/>
              </a:ext>
            </a:extLst>
          </p:cNvPr>
          <p:cNvSpPr txBox="1"/>
          <p:nvPr/>
        </p:nvSpPr>
        <p:spPr>
          <a:xfrm>
            <a:off x="5081583" y="9873990"/>
            <a:ext cx="6892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8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E-mail</a:t>
            </a:r>
            <a:endParaRPr kumimoji="1" lang="ja-JP" altLang="en-US" sz="8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1DFBB9A-712D-7D26-CA86-60AEDA999391}"/>
              </a:ext>
            </a:extLst>
          </p:cNvPr>
          <p:cNvSpPr txBox="1"/>
          <p:nvPr/>
        </p:nvSpPr>
        <p:spPr>
          <a:xfrm>
            <a:off x="5843581" y="9873990"/>
            <a:ext cx="7454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8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WEB</a:t>
            </a:r>
            <a:r>
              <a:rPr kumimoji="1" lang="ja-JP" altLang="en-US" sz="8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サイト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9DCEAEF8-A6B8-0DCD-7456-0E3CB57CDE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103" y="9487063"/>
            <a:ext cx="367100" cy="3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59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5824C88-DD7E-4863-8EB6-2FAD8D63C1E8}"/>
              </a:ext>
            </a:extLst>
          </p:cNvPr>
          <p:cNvGrpSpPr/>
          <p:nvPr/>
        </p:nvGrpSpPr>
        <p:grpSpPr>
          <a:xfrm>
            <a:off x="10157322" y="902955"/>
            <a:ext cx="3681238" cy="2688248"/>
            <a:chOff x="3047503" y="2786840"/>
            <a:chExt cx="5467848" cy="3992932"/>
          </a:xfrm>
        </p:grpSpPr>
        <p:pic>
          <p:nvPicPr>
            <p:cNvPr id="87" name="Picture 4" descr="静岡県の白地図のイラスト素材 | イラスト無料・かわいいテンプレート">
              <a:extLst>
                <a:ext uri="{FF2B5EF4-FFF2-40B4-BE49-F238E27FC236}">
                  <a16:creationId xmlns:a16="http://schemas.microsoft.com/office/drawing/2014/main" id="{35CC9A8C-2383-4B68-9942-99B1F3E6665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899" r="16447" b="17394"/>
            <a:stretch/>
          </p:blipFill>
          <p:spPr bwMode="auto">
            <a:xfrm>
              <a:off x="3047503" y="2916724"/>
              <a:ext cx="5467848" cy="3863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D95ED168-9C44-46FC-BDE1-DADED2F5F545}"/>
                </a:ext>
              </a:extLst>
            </p:cNvPr>
            <p:cNvSpPr>
              <a:spLocks/>
            </p:cNvSpPr>
            <p:nvPr/>
          </p:nvSpPr>
          <p:spPr>
            <a:xfrm>
              <a:off x="3383431" y="2786840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C8638029-77F9-46E6-8C53-71606C406EE6}"/>
                </a:ext>
              </a:extLst>
            </p:cNvPr>
            <p:cNvSpPr>
              <a:spLocks/>
            </p:cNvSpPr>
            <p:nvPr/>
          </p:nvSpPr>
          <p:spPr>
            <a:xfrm>
              <a:off x="5715615" y="4700455"/>
              <a:ext cx="720000" cy="72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07A631E9-D7BA-468A-82F3-00D8453F0ACF}"/>
                </a:ext>
              </a:extLst>
            </p:cNvPr>
            <p:cNvSpPr>
              <a:spLocks/>
            </p:cNvSpPr>
            <p:nvPr/>
          </p:nvSpPr>
          <p:spPr>
            <a:xfrm>
              <a:off x="7201554" y="4378434"/>
              <a:ext cx="396000" cy="39600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1AE2D80F-6CAB-4F95-B14A-F16E4F92924A}"/>
                </a:ext>
              </a:extLst>
            </p:cNvPr>
            <p:cNvSpPr>
              <a:spLocks/>
            </p:cNvSpPr>
            <p:nvPr/>
          </p:nvSpPr>
          <p:spPr>
            <a:xfrm>
              <a:off x="3906754" y="4781200"/>
              <a:ext cx="1512000" cy="1512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aphicFrame>
        <p:nvGraphicFramePr>
          <p:cNvPr id="65" name="グラフ 64">
            <a:extLst>
              <a:ext uri="{FF2B5EF4-FFF2-40B4-BE49-F238E27FC236}">
                <a16:creationId xmlns:a16="http://schemas.microsoft.com/office/drawing/2014/main" id="{E5307ECF-ED90-44AC-8C9B-6E4F02A962FE}"/>
              </a:ext>
            </a:extLst>
          </p:cNvPr>
          <p:cNvGraphicFramePr>
            <a:graphicFrameLocks/>
          </p:cNvGraphicFramePr>
          <p:nvPr/>
        </p:nvGraphicFramePr>
        <p:xfrm>
          <a:off x="7914874" y="812225"/>
          <a:ext cx="1729900" cy="1369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直角三角形 5">
            <a:extLst>
              <a:ext uri="{FF2B5EF4-FFF2-40B4-BE49-F238E27FC236}">
                <a16:creationId xmlns:a16="http://schemas.microsoft.com/office/drawing/2014/main" id="{7C45290F-5B73-482B-B81A-65AF2D19FAD8}"/>
              </a:ext>
            </a:extLst>
          </p:cNvPr>
          <p:cNvSpPr/>
          <p:nvPr/>
        </p:nvSpPr>
        <p:spPr>
          <a:xfrm rot="10800000" flipH="1">
            <a:off x="0" y="-156410"/>
            <a:ext cx="2877736" cy="2118731"/>
          </a:xfrm>
          <a:prstGeom prst="rtTriangle">
            <a:avLst/>
          </a:prstGeom>
          <a:solidFill>
            <a:srgbClr val="50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二等辺三角形 6">
            <a:extLst>
              <a:ext uri="{FF2B5EF4-FFF2-40B4-BE49-F238E27FC236}">
                <a16:creationId xmlns:a16="http://schemas.microsoft.com/office/drawing/2014/main" id="{849690BE-4398-43FE-B184-C9B2462E730D}"/>
              </a:ext>
            </a:extLst>
          </p:cNvPr>
          <p:cNvSpPr/>
          <p:nvPr/>
        </p:nvSpPr>
        <p:spPr>
          <a:xfrm flipV="1">
            <a:off x="51181" y="-154295"/>
            <a:ext cx="2834429" cy="1081053"/>
          </a:xfrm>
          <a:prstGeom prst="triangle">
            <a:avLst>
              <a:gd name="adj" fmla="val 47962"/>
            </a:avLst>
          </a:prstGeom>
          <a:solidFill>
            <a:srgbClr val="DCDC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41FD895-A64F-4D81-9336-99F41D14713A}"/>
              </a:ext>
            </a:extLst>
          </p:cNvPr>
          <p:cNvGrpSpPr/>
          <p:nvPr/>
        </p:nvGrpSpPr>
        <p:grpSpPr>
          <a:xfrm>
            <a:off x="210105" y="370922"/>
            <a:ext cx="6954253" cy="469218"/>
            <a:chOff x="264697" y="192506"/>
            <a:chExt cx="6954253" cy="469218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023B04D-8206-4F1D-BCBE-70068ED25045}"/>
                </a:ext>
              </a:extLst>
            </p:cNvPr>
            <p:cNvSpPr/>
            <p:nvPr/>
          </p:nvSpPr>
          <p:spPr>
            <a:xfrm>
              <a:off x="2580777" y="204538"/>
              <a:ext cx="2322093" cy="457186"/>
            </a:xfrm>
            <a:prstGeom prst="rect">
              <a:avLst/>
            </a:prstGeom>
            <a:solidFill>
              <a:srgbClr val="DCD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68CF4D56-8AB6-4DA9-B42D-92F96A923263}"/>
                </a:ext>
              </a:extLst>
            </p:cNvPr>
            <p:cNvCxnSpPr>
              <a:cxnSpLocks/>
            </p:cNvCxnSpPr>
            <p:nvPr/>
          </p:nvCxnSpPr>
          <p:spPr>
            <a:xfrm>
              <a:off x="264697" y="192506"/>
              <a:ext cx="6954253" cy="0"/>
            </a:xfrm>
            <a:prstGeom prst="line">
              <a:avLst/>
            </a:prstGeom>
            <a:ln w="22225" cmpd="sng">
              <a:solidFill>
                <a:srgbClr val="9B9B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343ABD99-5577-41DD-B085-FB89FDA1B373}"/>
                </a:ext>
              </a:extLst>
            </p:cNvPr>
            <p:cNvSpPr/>
            <p:nvPr/>
          </p:nvSpPr>
          <p:spPr>
            <a:xfrm>
              <a:off x="2718406" y="192506"/>
              <a:ext cx="2046835" cy="457188"/>
            </a:xfrm>
            <a:prstGeom prst="rect">
              <a:avLst/>
            </a:prstGeom>
            <a:solidFill>
              <a:srgbClr val="9B9B82"/>
            </a:solidFill>
            <a:ln>
              <a:solidFill>
                <a:srgbClr val="9B9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直角三角形 10">
            <a:extLst>
              <a:ext uri="{FF2B5EF4-FFF2-40B4-BE49-F238E27FC236}">
                <a16:creationId xmlns:a16="http://schemas.microsoft.com/office/drawing/2014/main" id="{046471A3-50EF-4BED-9AF1-6F38848C9E42}"/>
              </a:ext>
            </a:extLst>
          </p:cNvPr>
          <p:cNvSpPr/>
          <p:nvPr/>
        </p:nvSpPr>
        <p:spPr>
          <a:xfrm flipH="1">
            <a:off x="7032807" y="4079598"/>
            <a:ext cx="7718235" cy="6273476"/>
          </a:xfrm>
          <a:prstGeom prst="rtTriangle">
            <a:avLst/>
          </a:prstGeom>
          <a:solidFill>
            <a:srgbClr val="A6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E8242B58-5F77-416D-B57C-A8619EA8C6C1}"/>
              </a:ext>
            </a:extLst>
          </p:cNvPr>
          <p:cNvSpPr/>
          <p:nvPr/>
        </p:nvSpPr>
        <p:spPr>
          <a:xfrm rot="16200000">
            <a:off x="10138735" y="5447738"/>
            <a:ext cx="5977821" cy="3243478"/>
          </a:xfrm>
          <a:prstGeom prst="triangle">
            <a:avLst>
              <a:gd name="adj" fmla="val 55776"/>
            </a:avLst>
          </a:prstGeom>
          <a:solidFill>
            <a:srgbClr val="F4F4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642924A0-1492-4106-A20F-31DECF3CC2A3}"/>
              </a:ext>
            </a:extLst>
          </p:cNvPr>
          <p:cNvGrpSpPr/>
          <p:nvPr/>
        </p:nvGrpSpPr>
        <p:grpSpPr>
          <a:xfrm>
            <a:off x="7635875" y="370922"/>
            <a:ext cx="6954253" cy="469218"/>
            <a:chOff x="7635875" y="192506"/>
            <a:chExt cx="6954253" cy="469218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A5C4CB1-CDCB-4899-B741-ECA3BAF6FD7E}"/>
                </a:ext>
              </a:extLst>
            </p:cNvPr>
            <p:cNvSpPr/>
            <p:nvPr/>
          </p:nvSpPr>
          <p:spPr>
            <a:xfrm>
              <a:off x="9951955" y="204538"/>
              <a:ext cx="2322093" cy="457186"/>
            </a:xfrm>
            <a:prstGeom prst="rect">
              <a:avLst/>
            </a:prstGeom>
            <a:solidFill>
              <a:srgbClr val="DCD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3C8CCB32-28ED-494F-BB57-DDD75B06B5B2}"/>
                </a:ext>
              </a:extLst>
            </p:cNvPr>
            <p:cNvCxnSpPr>
              <a:cxnSpLocks/>
            </p:cNvCxnSpPr>
            <p:nvPr/>
          </p:nvCxnSpPr>
          <p:spPr>
            <a:xfrm>
              <a:off x="7635875" y="192506"/>
              <a:ext cx="6954253" cy="0"/>
            </a:xfrm>
            <a:prstGeom prst="line">
              <a:avLst/>
            </a:prstGeom>
            <a:ln w="22225" cmpd="sng">
              <a:solidFill>
                <a:srgbClr val="50C3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2B09E64D-A9B3-4E54-A845-EBCE23572576}"/>
                </a:ext>
              </a:extLst>
            </p:cNvPr>
            <p:cNvSpPr/>
            <p:nvPr/>
          </p:nvSpPr>
          <p:spPr>
            <a:xfrm>
              <a:off x="10089584" y="192506"/>
              <a:ext cx="2046835" cy="457188"/>
            </a:xfrm>
            <a:prstGeom prst="rect">
              <a:avLst/>
            </a:prstGeom>
            <a:solidFill>
              <a:srgbClr val="50C3C3"/>
            </a:solidFill>
            <a:ln>
              <a:solidFill>
                <a:srgbClr val="50C3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2020年度</a:t>
              </a:r>
              <a:endParaRPr lang="en-US" altLang="ja-JP" sz="1400" b="1" dirty="0"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ctr"/>
              <a:r>
                <a:rPr lang="ja-JP" altLang="en-US" sz="1400" b="1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CST参加者の所属施設</a:t>
              </a: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53D4B1F3-5FC9-4853-B1C9-676F34B5250F}"/>
              </a:ext>
            </a:extLst>
          </p:cNvPr>
          <p:cNvGrpSpPr/>
          <p:nvPr/>
        </p:nvGrpSpPr>
        <p:grpSpPr>
          <a:xfrm>
            <a:off x="7635874" y="3988457"/>
            <a:ext cx="6954253" cy="469218"/>
            <a:chOff x="7635875" y="3076075"/>
            <a:chExt cx="6954253" cy="469218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4FF52B5E-6E64-4D52-A033-AB693388AD07}"/>
                </a:ext>
              </a:extLst>
            </p:cNvPr>
            <p:cNvSpPr/>
            <p:nvPr/>
          </p:nvSpPr>
          <p:spPr>
            <a:xfrm>
              <a:off x="9951955" y="3088107"/>
              <a:ext cx="2322093" cy="457186"/>
            </a:xfrm>
            <a:prstGeom prst="rect">
              <a:avLst/>
            </a:prstGeom>
            <a:solidFill>
              <a:srgbClr val="DCD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817D48D-C7BD-4F74-ABCF-923B4B7A3E7F}"/>
                </a:ext>
              </a:extLst>
            </p:cNvPr>
            <p:cNvCxnSpPr>
              <a:cxnSpLocks/>
            </p:cNvCxnSpPr>
            <p:nvPr/>
          </p:nvCxnSpPr>
          <p:spPr>
            <a:xfrm>
              <a:off x="7635875" y="3076075"/>
              <a:ext cx="6954253" cy="0"/>
            </a:xfrm>
            <a:prstGeom prst="line">
              <a:avLst/>
            </a:prstGeom>
            <a:ln w="22225" cmpd="sng">
              <a:solidFill>
                <a:srgbClr val="50C3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B1B82E6-5244-4BEF-B9F6-FE0EDDF8B237}"/>
                </a:ext>
              </a:extLst>
            </p:cNvPr>
            <p:cNvSpPr/>
            <p:nvPr/>
          </p:nvSpPr>
          <p:spPr>
            <a:xfrm>
              <a:off x="10089584" y="3076075"/>
              <a:ext cx="2046835" cy="457188"/>
            </a:xfrm>
            <a:prstGeom prst="rect">
              <a:avLst/>
            </a:prstGeom>
            <a:solidFill>
              <a:srgbClr val="50C3C3"/>
            </a:solidFill>
            <a:ln>
              <a:solidFill>
                <a:srgbClr val="50C3C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latin typeface="HGP明朝B" panose="02020800000000000000" pitchFamily="18" charset="-128"/>
                  <a:ea typeface="HGP明朝B" panose="02020800000000000000" pitchFamily="18" charset="-128"/>
                </a:rPr>
                <a:t>法人概要</a:t>
              </a: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BC6C3E3-CEBD-4F10-ACCA-0CA4870E2524}"/>
              </a:ext>
            </a:extLst>
          </p:cNvPr>
          <p:cNvSpPr txBox="1"/>
          <p:nvPr/>
        </p:nvSpPr>
        <p:spPr>
          <a:xfrm>
            <a:off x="3221232" y="425286"/>
            <a:ext cx="10388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目　　的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2872F737-98E5-40B0-B604-F613F56A1184}"/>
              </a:ext>
            </a:extLst>
          </p:cNvPr>
          <p:cNvGrpSpPr/>
          <p:nvPr/>
        </p:nvGrpSpPr>
        <p:grpSpPr>
          <a:xfrm>
            <a:off x="210103" y="2984804"/>
            <a:ext cx="6954253" cy="469218"/>
            <a:chOff x="264697" y="192506"/>
            <a:chExt cx="6954253" cy="469218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49E696E-23B0-469E-B436-7D786DE6B217}"/>
                </a:ext>
              </a:extLst>
            </p:cNvPr>
            <p:cNvSpPr/>
            <p:nvPr/>
          </p:nvSpPr>
          <p:spPr>
            <a:xfrm>
              <a:off x="2580777" y="204538"/>
              <a:ext cx="2322093" cy="457186"/>
            </a:xfrm>
            <a:prstGeom prst="rect">
              <a:avLst/>
            </a:prstGeom>
            <a:solidFill>
              <a:srgbClr val="DCD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05386B6-695E-49B7-A246-3C8FCFC6130E}"/>
                </a:ext>
              </a:extLst>
            </p:cNvPr>
            <p:cNvCxnSpPr>
              <a:cxnSpLocks/>
            </p:cNvCxnSpPr>
            <p:nvPr/>
          </p:nvCxnSpPr>
          <p:spPr>
            <a:xfrm>
              <a:off x="264697" y="192506"/>
              <a:ext cx="6954253" cy="0"/>
            </a:xfrm>
            <a:prstGeom prst="line">
              <a:avLst/>
            </a:prstGeom>
            <a:ln w="22225" cmpd="sng">
              <a:solidFill>
                <a:srgbClr val="9B9B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D96BD1F-4552-4F63-88B0-0BFA2FDD0B37}"/>
                </a:ext>
              </a:extLst>
            </p:cNvPr>
            <p:cNvSpPr/>
            <p:nvPr/>
          </p:nvSpPr>
          <p:spPr>
            <a:xfrm>
              <a:off x="2718406" y="192506"/>
              <a:ext cx="2046835" cy="457188"/>
            </a:xfrm>
            <a:prstGeom prst="rect">
              <a:avLst/>
            </a:prstGeom>
            <a:solidFill>
              <a:srgbClr val="9B9B82"/>
            </a:solidFill>
            <a:ln>
              <a:solidFill>
                <a:srgbClr val="9B9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C1726F5-C3AF-4CB2-A105-868CF145BAD7}"/>
              </a:ext>
            </a:extLst>
          </p:cNvPr>
          <p:cNvSpPr txBox="1"/>
          <p:nvPr/>
        </p:nvSpPr>
        <p:spPr>
          <a:xfrm>
            <a:off x="1450293" y="894694"/>
            <a:ext cx="48058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50C3C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地域の医療技術向上と安全な医療提供のために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5B58189-9A7E-4A7B-A7E5-7F5DE5BA7E69}"/>
              </a:ext>
            </a:extLst>
          </p:cNvPr>
          <p:cNvSpPr txBox="1"/>
          <p:nvPr/>
        </p:nvSpPr>
        <p:spPr>
          <a:xfrm>
            <a:off x="779574" y="1220467"/>
            <a:ext cx="6147254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医師および医療と介護スタッフの養成、医療機器等の</a:t>
            </a:r>
          </a:p>
          <a:p>
            <a:pPr algn="ctr"/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開発に関する事業をグローバルに行うことで、質の高い医療と介護の</a:t>
            </a:r>
          </a:p>
          <a:p>
            <a:pPr algn="ctr"/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提供体制の構築を図り、それをもって世界と地域住民の</a:t>
            </a:r>
          </a:p>
          <a:p>
            <a:pPr algn="ctr"/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健康の維持・増進に資することを目的とします。</a:t>
            </a:r>
          </a:p>
          <a:p>
            <a:pPr algn="ctr"/>
            <a:endParaRPr lang="ja-JP" altLang="en-US" sz="105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これらは、2015年に国連サミットで採択された持続可能な開発目標</a:t>
            </a:r>
          </a:p>
          <a:p>
            <a:pPr algn="ctr"/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（Sustainable Development Goals: SDGs）の3.「すべての人に健康と福祉を」</a:t>
            </a:r>
          </a:p>
          <a:p>
            <a:pPr algn="ctr"/>
            <a:r>
              <a:rPr lang="ja-JP" altLang="en-US" sz="13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および4.「質の高い教育をみんなに」に該当します。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15165C96-A4B2-4DFD-8C9E-D5BE0B00C3DA}"/>
              </a:ext>
            </a:extLst>
          </p:cNvPr>
          <p:cNvGrpSpPr/>
          <p:nvPr/>
        </p:nvGrpSpPr>
        <p:grpSpPr>
          <a:xfrm>
            <a:off x="210104" y="6622805"/>
            <a:ext cx="6954253" cy="469218"/>
            <a:chOff x="264697" y="192506"/>
            <a:chExt cx="6954253" cy="469218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C3F58228-2CEB-414F-8955-FB83A9A89103}"/>
                </a:ext>
              </a:extLst>
            </p:cNvPr>
            <p:cNvSpPr/>
            <p:nvPr/>
          </p:nvSpPr>
          <p:spPr>
            <a:xfrm>
              <a:off x="2580777" y="204538"/>
              <a:ext cx="2322093" cy="457186"/>
            </a:xfrm>
            <a:prstGeom prst="rect">
              <a:avLst/>
            </a:prstGeom>
            <a:solidFill>
              <a:srgbClr val="DCD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8F011D89-5B01-4A34-8235-5D78EBFAA1F2}"/>
                </a:ext>
              </a:extLst>
            </p:cNvPr>
            <p:cNvCxnSpPr>
              <a:cxnSpLocks/>
            </p:cNvCxnSpPr>
            <p:nvPr/>
          </p:nvCxnSpPr>
          <p:spPr>
            <a:xfrm>
              <a:off x="264697" y="192506"/>
              <a:ext cx="6954253" cy="0"/>
            </a:xfrm>
            <a:prstGeom prst="line">
              <a:avLst/>
            </a:prstGeom>
            <a:ln w="22225" cmpd="sng">
              <a:solidFill>
                <a:srgbClr val="9B9B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4A1EF98B-282A-4E83-8C1B-D2854B9DF4E8}"/>
                </a:ext>
              </a:extLst>
            </p:cNvPr>
            <p:cNvSpPr/>
            <p:nvPr/>
          </p:nvSpPr>
          <p:spPr>
            <a:xfrm>
              <a:off x="2718406" y="192506"/>
              <a:ext cx="2046835" cy="457188"/>
            </a:xfrm>
            <a:prstGeom prst="rect">
              <a:avLst/>
            </a:prstGeom>
            <a:solidFill>
              <a:srgbClr val="9B9B82"/>
            </a:solidFill>
            <a:ln>
              <a:solidFill>
                <a:srgbClr val="9B9B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6880C58-D5B7-4066-BF32-0A0DE478C5B3}"/>
              </a:ext>
            </a:extLst>
          </p:cNvPr>
          <p:cNvSpPr txBox="1"/>
          <p:nvPr/>
        </p:nvSpPr>
        <p:spPr>
          <a:xfrm>
            <a:off x="3111438" y="3017563"/>
            <a:ext cx="12118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事業内容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DDD76FAD-8CBA-4EAA-9C0C-0FC78BF99B60}"/>
              </a:ext>
            </a:extLst>
          </p:cNvPr>
          <p:cNvSpPr txBox="1"/>
          <p:nvPr/>
        </p:nvSpPr>
        <p:spPr>
          <a:xfrm>
            <a:off x="352136" y="3442871"/>
            <a:ext cx="19403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CSTの支援事業　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E101960-AA38-4D4B-AFA0-18CD150BFD22}"/>
              </a:ext>
            </a:extLst>
          </p:cNvPr>
          <p:cNvSpPr txBox="1"/>
          <p:nvPr/>
        </p:nvSpPr>
        <p:spPr>
          <a:xfrm>
            <a:off x="258682" y="5216947"/>
            <a:ext cx="23220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若手医師の教育や、地域の外科教育であるカダバーサージカルトレーニング（</a:t>
            </a:r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CST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）の設備整備や運営補助を行い、医療技術の向上と安全な医療提供を支援します。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F136CF2-9336-4C01-B191-FD5DA9021514}"/>
              </a:ext>
            </a:extLst>
          </p:cNvPr>
          <p:cNvSpPr txBox="1"/>
          <p:nvPr/>
        </p:nvSpPr>
        <p:spPr>
          <a:xfrm>
            <a:off x="2730691" y="3442871"/>
            <a:ext cx="15388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ローカルな支援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D5C321F-2DFB-4D56-A2E7-2352265F8152}"/>
              </a:ext>
            </a:extLst>
          </p:cNvPr>
          <p:cNvSpPr txBox="1"/>
          <p:nvPr/>
        </p:nvSpPr>
        <p:spPr>
          <a:xfrm>
            <a:off x="2584722" y="5216947"/>
            <a:ext cx="235029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子育て家庭を対象とした食材無料配布会や、社会的孤立を防ぐ子供の居場所づくり、身寄りのない方の献体登録を受け入れるための環境整備など、地域の福祉課題に取り組んでいます。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689A2E6-8F5A-43E3-85CC-E5432D08C61C}"/>
              </a:ext>
            </a:extLst>
          </p:cNvPr>
          <p:cNvSpPr txBox="1"/>
          <p:nvPr/>
        </p:nvSpPr>
        <p:spPr>
          <a:xfrm>
            <a:off x="5172803" y="3442871"/>
            <a:ext cx="19403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グローバルな支援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68AA4B2-F56F-4B33-8929-15EAF0E63893}"/>
              </a:ext>
            </a:extLst>
          </p:cNvPr>
          <p:cNvSpPr txBox="1"/>
          <p:nvPr/>
        </p:nvSpPr>
        <p:spPr>
          <a:xfrm>
            <a:off x="5029254" y="5216947"/>
            <a:ext cx="21896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ウクライナで働く医師への医療物資支援や、国内のウクライナ避難民を対象としたオンライン健康サポート事業に取り組んでいます。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DADF39F6-267A-4379-AD3E-67F542B30E1B}"/>
              </a:ext>
            </a:extLst>
          </p:cNvPr>
          <p:cNvSpPr txBox="1"/>
          <p:nvPr/>
        </p:nvSpPr>
        <p:spPr>
          <a:xfrm>
            <a:off x="2859106" y="6642668"/>
            <a:ext cx="1817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CST事業</a:t>
            </a:r>
            <a:r>
              <a:rPr lang="ja-JP" altLang="en-US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の紹介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6BE71CA-C8A3-4996-832A-0EE9256DC4D5}"/>
              </a:ext>
            </a:extLst>
          </p:cNvPr>
          <p:cNvSpPr txBox="1"/>
          <p:nvPr/>
        </p:nvSpPr>
        <p:spPr>
          <a:xfrm>
            <a:off x="198729" y="7092022"/>
            <a:ext cx="404565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500" dirty="0">
                <a:solidFill>
                  <a:srgbClr val="50C3C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CST（Cadaver Surgical Training）とは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02E84A0-7EE6-401E-ACB4-CCCA4A3E889E}"/>
              </a:ext>
            </a:extLst>
          </p:cNvPr>
          <p:cNvSpPr txBox="1"/>
          <p:nvPr/>
        </p:nvSpPr>
        <p:spPr>
          <a:xfrm>
            <a:off x="182626" y="7378513"/>
            <a:ext cx="40456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カダバー（Cadaver）とは生前の御意志に基づいて献体された</a:t>
            </a: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御遺体のことです。</a:t>
            </a:r>
          </a:p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この御遺体を使わせていただき、医師の手術手技の修練や研究開発を行うことを、カダバーサージカルトレーニング（Cadaver Surgical Training：CST）と呼びます。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414A9CF-3962-406C-B7EB-939C45DC1493}"/>
              </a:ext>
            </a:extLst>
          </p:cNvPr>
          <p:cNvSpPr txBox="1"/>
          <p:nvPr/>
        </p:nvSpPr>
        <p:spPr>
          <a:xfrm>
            <a:off x="198729" y="8417842"/>
            <a:ext cx="4622761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500" dirty="0">
                <a:solidFill>
                  <a:srgbClr val="50C3C3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【2020年度　鼠径ヘルニアカダバートレーニング】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849ED83-418D-44C5-9D2F-E01B878F8ABD}"/>
              </a:ext>
            </a:extLst>
          </p:cNvPr>
          <p:cNvSpPr txBox="1"/>
          <p:nvPr/>
        </p:nvSpPr>
        <p:spPr>
          <a:xfrm>
            <a:off x="1791288" y="8689264"/>
            <a:ext cx="248214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文科省「東海国立大学機構CSTネットワーク事業」の一環として、鼠径ヘルニアカダバートレーニングを実施しました。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大学間で単位互換の制度を整え、</a:t>
            </a:r>
          </a:p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テレビ会議システムを利用することで、</a:t>
            </a:r>
          </a:p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遠隔地の大学院生がCSTの講義を受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講し、単位を取得できる環境を整備し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ました。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DDACDB0-FBA6-455E-9D4D-A46A0072718A}"/>
              </a:ext>
            </a:extLst>
          </p:cNvPr>
          <p:cNvSpPr/>
          <p:nvPr/>
        </p:nvSpPr>
        <p:spPr>
          <a:xfrm>
            <a:off x="4221546" y="7177416"/>
            <a:ext cx="3049758" cy="328117"/>
          </a:xfrm>
          <a:prstGeom prst="rect">
            <a:avLst/>
          </a:prstGeom>
          <a:solidFill>
            <a:srgbClr val="50C3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これまでの活動</a:t>
            </a: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EE2E9C21-776F-4568-9C14-8CEE84783ABF}"/>
              </a:ext>
            </a:extLst>
          </p:cNvPr>
          <p:cNvSpPr/>
          <p:nvPr/>
        </p:nvSpPr>
        <p:spPr>
          <a:xfrm>
            <a:off x="4221546" y="7602706"/>
            <a:ext cx="3049758" cy="328117"/>
          </a:xfrm>
          <a:prstGeom prst="rect">
            <a:avLst/>
          </a:prstGeom>
          <a:solidFill>
            <a:srgbClr val="A6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kumimoji="1" lang="en-US" altLang="ja-JP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2018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年度　厚労省予算獲得　事業開始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D97FD922-A6F6-4F9B-8872-C14F1D004F0B}"/>
              </a:ext>
            </a:extLst>
          </p:cNvPr>
          <p:cNvSpPr txBox="1"/>
          <p:nvPr/>
        </p:nvSpPr>
        <p:spPr>
          <a:xfrm>
            <a:off x="4783001" y="7891067"/>
            <a:ext cx="152958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・白菊会会長へ挨拶</a:t>
            </a:r>
          </a:p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・学内</a:t>
            </a:r>
            <a:r>
              <a:rPr kumimoji="1" lang="en-US" altLang="ja-JP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CST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委員を設置</a:t>
            </a:r>
          </a:p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</a:t>
            </a:r>
            <a:r>
              <a:rPr kumimoji="1" lang="en-US" altLang="ja-JP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診療科　</a:t>
            </a:r>
            <a:r>
              <a:rPr kumimoji="1" lang="en-US" altLang="ja-JP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70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名参加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18CCBA21-C122-434C-9EEB-0943566BEB76}"/>
              </a:ext>
            </a:extLst>
          </p:cNvPr>
          <p:cNvSpPr/>
          <p:nvPr/>
        </p:nvSpPr>
        <p:spPr>
          <a:xfrm>
            <a:off x="4221546" y="8539053"/>
            <a:ext cx="3049758" cy="328117"/>
          </a:xfrm>
          <a:prstGeom prst="rect">
            <a:avLst/>
          </a:prstGeom>
          <a:solidFill>
            <a:srgbClr val="A6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kumimoji="1" lang="en-US" altLang="ja-JP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2019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年度　文科省予算「</a:t>
            </a:r>
            <a:r>
              <a:rPr kumimoji="1" lang="en-US" altLang="ja-JP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CST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ネットワーク事業」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BAFA69AF-6ADA-4E1A-B8B2-1D12329C6AE5}"/>
              </a:ext>
            </a:extLst>
          </p:cNvPr>
          <p:cNvSpPr txBox="1"/>
          <p:nvPr/>
        </p:nvSpPr>
        <p:spPr>
          <a:xfrm>
            <a:off x="4319896" y="8907541"/>
            <a:ext cx="312757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・厚労省設備整備費　ご遺体用冷蔵庫の設置</a:t>
            </a:r>
          </a:p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・8診療科（団体）145名（学外70名）参加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FB75824B-4B57-48F2-9AF5-0B4A4877429F}"/>
              </a:ext>
            </a:extLst>
          </p:cNvPr>
          <p:cNvSpPr/>
          <p:nvPr/>
        </p:nvSpPr>
        <p:spPr>
          <a:xfrm>
            <a:off x="4221546" y="9439835"/>
            <a:ext cx="3049758" cy="328117"/>
          </a:xfrm>
          <a:prstGeom prst="rect">
            <a:avLst/>
          </a:prstGeom>
          <a:solidFill>
            <a:srgbClr val="A6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kumimoji="1" lang="en-US" altLang="ja-JP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2020</a:t>
            </a:r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年度　厚労省予算獲得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410C6BF-B3D6-49D1-9D70-CC1EC99AC09D}"/>
              </a:ext>
            </a:extLst>
          </p:cNvPr>
          <p:cNvSpPr txBox="1"/>
          <p:nvPr/>
        </p:nvSpPr>
        <p:spPr>
          <a:xfrm>
            <a:off x="4306926" y="9796210"/>
            <a:ext cx="267113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・13診療科（団体）263名（学外130名参加）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1ACDE3F-186C-4E40-BBB9-079D79C1B21C}"/>
              </a:ext>
            </a:extLst>
          </p:cNvPr>
          <p:cNvSpPr txBox="1"/>
          <p:nvPr/>
        </p:nvSpPr>
        <p:spPr>
          <a:xfrm>
            <a:off x="10458168" y="1012449"/>
            <a:ext cx="648919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県外　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26％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ja-JP" altLang="en-US" sz="105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東京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神奈川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茨城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愛知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大阪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58A7C5F3-74E0-4EC2-9CE1-8334826FC2FF}"/>
              </a:ext>
            </a:extLst>
          </p:cNvPr>
          <p:cNvSpPr txBox="1"/>
          <p:nvPr/>
        </p:nvSpPr>
        <p:spPr>
          <a:xfrm>
            <a:off x="7799698" y="4492069"/>
            <a:ext cx="5670959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団体名</a:t>
            </a:r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　   　　         非営利活動法人　光量子医学推進機構</a:t>
            </a:r>
            <a:endParaRPr lang="en-US" altLang="ja-JP" sz="12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ja-JP" altLang="en-US" sz="5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事務局</a:t>
            </a:r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            　〒431-3192静岡県浜松市東区半田山1-20-1</a:t>
            </a:r>
          </a:p>
          <a:p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　　             浜松医科大学内</a:t>
            </a:r>
            <a:endParaRPr lang="ja-JP" altLang="en-US" sz="5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電話番号／FAX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　    TEL </a:t>
            </a:r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053-</a:t>
            </a:r>
            <a:r>
              <a:rPr lang="en-US" altLang="ja-JP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526</a:t>
            </a:r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-</a:t>
            </a:r>
            <a:r>
              <a:rPr lang="en-US" altLang="ja-JP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7040</a:t>
            </a:r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／FAX 053-435-2468</a:t>
            </a:r>
            <a:endParaRPr lang="en-US" altLang="ja-JP" sz="12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ja-JP" altLang="en-US" sz="5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認証年月日            </a:t>
            </a:r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令和3年5月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19日</a:t>
            </a:r>
            <a:endParaRPr lang="en-US" altLang="ja-JP" sz="12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endParaRPr lang="ja-JP" altLang="en-US" sz="5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200" dirty="0">
                <a:solidFill>
                  <a:srgbClr val="9B9B82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役員</a:t>
            </a:r>
            <a:r>
              <a:rPr lang="ja-JP" altLang="en-US" sz="12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9290D6EA-1B9E-4FE2-BE13-DF67D529B8C8}"/>
              </a:ext>
            </a:extLst>
          </p:cNvPr>
          <p:cNvSpPr txBox="1"/>
          <p:nvPr/>
        </p:nvSpPr>
        <p:spPr>
          <a:xfrm>
            <a:off x="7872362" y="580338"/>
            <a:ext cx="247883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参加者の内訳（学内外）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94E4FCB-2B5B-4D0D-8146-04BB716292FA}"/>
              </a:ext>
            </a:extLst>
          </p:cNvPr>
          <p:cNvSpPr txBox="1"/>
          <p:nvPr/>
        </p:nvSpPr>
        <p:spPr>
          <a:xfrm>
            <a:off x="8286956" y="1277486"/>
            <a:ext cx="6298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学外　</a:t>
            </a:r>
            <a:endParaRPr lang="en-US" altLang="ja-JP" sz="1050" dirty="0">
              <a:solidFill>
                <a:schemeClr val="bg1"/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50" dirty="0">
                <a:solidFill>
                  <a:schemeClr val="bg1"/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49.4％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4E82BAB-C962-4F16-BA86-5D138C6043C1}"/>
              </a:ext>
            </a:extLst>
          </p:cNvPr>
          <p:cNvSpPr txBox="1"/>
          <p:nvPr/>
        </p:nvSpPr>
        <p:spPr>
          <a:xfrm>
            <a:off x="7696430" y="2667697"/>
            <a:ext cx="1567975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聖隷浜松病院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聖隷三方原病院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浜松医療センター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遠州病院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浜松赤十字病院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十全記念病院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A12D72CF-3617-43DB-9382-F4CF7EC68AAF}"/>
              </a:ext>
            </a:extLst>
          </p:cNvPr>
          <p:cNvSpPr txBox="1"/>
          <p:nvPr/>
        </p:nvSpPr>
        <p:spPr>
          <a:xfrm>
            <a:off x="8779824" y="2660363"/>
            <a:ext cx="2824571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すずかけセントラル病院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磐田市立総合病院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菊川市立総合病院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中東遠総合医療センター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市立御前崎総合病院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静岡大学工学部機械工学科（※研究）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7B02E88-FD6B-4B84-A9B1-ACC7FF4A06D2}"/>
              </a:ext>
            </a:extLst>
          </p:cNvPr>
          <p:cNvSpPr txBox="1"/>
          <p:nvPr/>
        </p:nvSpPr>
        <p:spPr>
          <a:xfrm>
            <a:off x="8790923" y="1275383"/>
            <a:ext cx="6298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学内</a:t>
            </a:r>
            <a:endParaRPr lang="en-US" altLang="ja-JP" sz="105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50.6％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89D9E0A-3C41-42CA-966E-C5AE5198ED6C}"/>
              </a:ext>
            </a:extLst>
          </p:cNvPr>
          <p:cNvSpPr txBox="1"/>
          <p:nvPr/>
        </p:nvSpPr>
        <p:spPr>
          <a:xfrm>
            <a:off x="11870890" y="2243760"/>
            <a:ext cx="631531" cy="439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県中部　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20％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3F6474DE-1BD8-4A45-90C0-254E29934088}"/>
              </a:ext>
            </a:extLst>
          </p:cNvPr>
          <p:cNvSpPr txBox="1"/>
          <p:nvPr/>
        </p:nvSpPr>
        <p:spPr>
          <a:xfrm>
            <a:off x="10811797" y="2545431"/>
            <a:ext cx="816148" cy="439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県西部　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43％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0B0B73B8-7075-48EA-B5F5-1D9E90F804FC}"/>
              </a:ext>
            </a:extLst>
          </p:cNvPr>
          <p:cNvSpPr txBox="1"/>
          <p:nvPr/>
        </p:nvSpPr>
        <p:spPr>
          <a:xfrm>
            <a:off x="12854047" y="836154"/>
            <a:ext cx="18974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静岡がんセンター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富士宮市立病院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富士宮市立中央病院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フジ虎ノ門整形外科病院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043A25C4-66D8-464A-B3C6-5F630B873500}"/>
              </a:ext>
            </a:extLst>
          </p:cNvPr>
          <p:cNvSpPr txBox="1"/>
          <p:nvPr/>
        </p:nvSpPr>
        <p:spPr>
          <a:xfrm>
            <a:off x="11824407" y="2697180"/>
            <a:ext cx="229193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静岡赤十字病院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静岡済生会病院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静岡市立清水病院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藤枝市立総合病院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焼津市立総合病院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静岡市立静岡病院</a:t>
            </a:r>
          </a:p>
          <a:p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島田市立総合医療センター</a:t>
            </a:r>
          </a:p>
          <a:p>
            <a:endParaRPr lang="ja-JP" altLang="en-US" sz="105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2A3D954D-D45D-4DEC-B04F-02105DC92F04}"/>
              </a:ext>
            </a:extLst>
          </p:cNvPr>
          <p:cNvSpPr txBox="1"/>
          <p:nvPr/>
        </p:nvSpPr>
        <p:spPr>
          <a:xfrm>
            <a:off x="12763807" y="1864923"/>
            <a:ext cx="631531" cy="4393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県東部　</a:t>
            </a:r>
            <a:endParaRPr lang="en-US" altLang="ja-JP" sz="11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algn="ctr"/>
            <a:r>
              <a:rPr lang="ja-JP" altLang="en-US" sz="11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11％</a:t>
            </a:r>
          </a:p>
        </p:txBody>
      </p:sp>
      <p:pic>
        <p:nvPicPr>
          <p:cNvPr id="94" name="コンテンツ プレースホルダー 7">
            <a:extLst>
              <a:ext uri="{FF2B5EF4-FFF2-40B4-BE49-F238E27FC236}">
                <a16:creationId xmlns:a16="http://schemas.microsoft.com/office/drawing/2014/main" id="{55DBF337-D125-463C-80B8-466D0A067AF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22" y="8804271"/>
            <a:ext cx="1432223" cy="951705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C0533889-802D-68DC-0D2F-3CD9C6F6D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39" y="3764247"/>
            <a:ext cx="2017880" cy="144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E21D9A7-8D57-A52C-E482-E82703520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97" y="3785491"/>
            <a:ext cx="2047995" cy="146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49F0AF3-EEB5-F149-7987-C0A7F27FB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223" y="3765392"/>
            <a:ext cx="2038733" cy="145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13CC5D9-90B4-C766-6E25-B0B3395424B8}"/>
              </a:ext>
            </a:extLst>
          </p:cNvPr>
          <p:cNvGrpSpPr/>
          <p:nvPr/>
        </p:nvGrpSpPr>
        <p:grpSpPr>
          <a:xfrm>
            <a:off x="8313078" y="5921830"/>
            <a:ext cx="6160662" cy="4524315"/>
            <a:chOff x="7742514" y="6068773"/>
            <a:chExt cx="6160662" cy="4524315"/>
          </a:xfrm>
        </p:grpSpPr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17B7711A-AFF7-4133-89EE-95E7F97871B4}"/>
                </a:ext>
              </a:extLst>
            </p:cNvPr>
            <p:cNvSpPr txBox="1"/>
            <p:nvPr/>
          </p:nvSpPr>
          <p:spPr>
            <a:xfrm>
              <a:off x="7742514" y="6068773"/>
              <a:ext cx="946772" cy="45243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名誉理事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特別理事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代表理事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副代表理事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endPara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endPara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理事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監事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監事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BF8C77F9-9A6D-8EE4-7DB2-2CCBE892F810}"/>
                </a:ext>
              </a:extLst>
            </p:cNvPr>
            <p:cNvSpPr txBox="1"/>
            <p:nvPr/>
          </p:nvSpPr>
          <p:spPr>
            <a:xfrm>
              <a:off x="9013992" y="6068773"/>
              <a:ext cx="1061833" cy="41549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今野弘之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松山幸弘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瀬藤光利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佐藤智仁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滝浪　實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毛利　博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　 　　　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御室健一郎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大須賀正孝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米田博文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　　　 　 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山名　裕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斉藤　薫　</a:t>
              </a: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　　　　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青山　幸泰</a:t>
              </a:r>
              <a:endParaRPr lang="en-US" altLang="zh-TW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鈴木　典之</a:t>
              </a:r>
              <a:endParaRPr lang="en-US" altLang="zh-TW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矢尾　育子</a:t>
              </a:r>
              <a:endParaRPr lang="en-US" altLang="zh-TW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佐野　由香利</a:t>
              </a:r>
              <a:endParaRPr lang="en-US" altLang="zh-TW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中嶋　圓</a:t>
              </a:r>
              <a:endParaRPr lang="en-US" altLang="zh-TW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藤吉修崇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pPr algn="dist"/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柴田　亮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C22E31CF-C50E-CFE4-FA4E-781FC626F7C0}"/>
                </a:ext>
              </a:extLst>
            </p:cNvPr>
            <p:cNvSpPr txBox="1"/>
            <p:nvPr/>
          </p:nvSpPr>
          <p:spPr>
            <a:xfrm>
              <a:off x="10206980" y="6068773"/>
              <a:ext cx="3696196" cy="415498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浜松医科大学　学長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浜松医科大学付属病院　病院長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浜松医科大学　教授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浜松医科大学　特任助教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一般社団法人　浜松医師会　会長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公益社団法人　静岡県病院協会　会長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藤枝市立総合病院　事業管理者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浜松磐田信用金庫　会長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株式会社ハマキョウレックス　代表取締役会長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日本経営同友倶楽部　副代表理事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株式会社ロングライフ　代表取締役社長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浜松市副市長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遠州鉄道株式会社　会長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浜松商工会議所　会頭</a:t>
              </a:r>
            </a:p>
            <a:p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綜合警備保障株式会社　特別顧問</a:t>
              </a:r>
            </a:p>
            <a:p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湖西市　副市長</a:t>
              </a:r>
            </a:p>
            <a:p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関西学院大学　教授</a:t>
              </a:r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静岡新聞　社会部　記者</a:t>
              </a:r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　　　　　　　　　　　　　　　　　　　　　　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人権擁護委員（静岡県人権擁護委員会連合　理事）</a:t>
              </a: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元　</a:t>
              </a:r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静岡県立大学</a:t>
              </a:r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　</a:t>
              </a:r>
              <a:r>
                <a:rPr lang="zh-TW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学長補佐</a:t>
              </a:r>
              <a:endParaRPr lang="en-US" altLang="zh-TW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弁護士</a:t>
              </a:r>
              <a:endPara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  <a:p>
              <a:r>
                <a:rPr lang="ja-JP" altLang="en-US" sz="1200" dirty="0">
                  <a:solidFill>
                    <a:schemeClr val="bg2">
                      <a:lumMod val="25000"/>
                    </a:schemeClr>
                  </a:solidFill>
                  <a:latin typeface="HGP明朝B" panose="02020800000000000000" pitchFamily="18" charset="-128"/>
                  <a:ea typeface="HGP明朝B" panose="02020800000000000000" pitchFamily="18" charset="-128"/>
                </a:rPr>
                <a:t>公認会計士　税理士</a:t>
              </a:r>
              <a:endParaRPr lang="zh-TW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endParaRP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E91AED6-143F-DB2E-5212-A362B52A82F6}"/>
              </a:ext>
            </a:extLst>
          </p:cNvPr>
          <p:cNvSpPr txBox="1"/>
          <p:nvPr/>
        </p:nvSpPr>
        <p:spPr>
          <a:xfrm>
            <a:off x="13073136" y="9757439"/>
            <a:ext cx="14006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※</a:t>
            </a:r>
            <a:r>
              <a:rPr lang="ja-JP" altLang="en-US" sz="1200" dirty="0">
                <a:solidFill>
                  <a:schemeClr val="bg2">
                    <a:lumMod val="25000"/>
                  </a:schemeClr>
                </a:solidFill>
                <a:latin typeface="HGP明朝B" panose="02020800000000000000" pitchFamily="18" charset="-128"/>
                <a:ea typeface="HGP明朝B" panose="02020800000000000000" pitchFamily="18" charset="-128"/>
              </a:rPr>
              <a:t>すべて無報酬</a:t>
            </a:r>
            <a:endParaRPr lang="zh-TW" altLang="en-US" sz="1200" dirty="0">
              <a:solidFill>
                <a:schemeClr val="bg2">
                  <a:lumMod val="25000"/>
                </a:schemeClr>
              </a:solidFill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268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sz="1200" dirty="0">
            <a:solidFill>
              <a:schemeClr val="bg2">
                <a:lumMod val="25000"/>
              </a:schemeClr>
            </a:solidFill>
            <a:latin typeface="HGP明朝B" panose="02020800000000000000" pitchFamily="18" charset="-128"/>
            <a:ea typeface="HGP明朝B" panose="02020800000000000000" pitchFamily="18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1084</TotalTime>
  <Words>1127</Words>
  <Application>Microsoft Office PowerPoint</Application>
  <PresentationFormat>ユーザー設定</PresentationFormat>
  <Paragraphs>196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HGP明朝B</vt:lpstr>
      <vt:lpstr>游ゴシック</vt:lpstr>
      <vt:lpstr>Arial</vt:lpstr>
      <vt:lpstr>Bookman Old Style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setou lab</dc:creator>
  <cp:lastModifiedBy>光量子医学推進機構 NPO法人</cp:lastModifiedBy>
  <cp:revision>80</cp:revision>
  <cp:lastPrinted>2023-06-14T02:22:01Z</cp:lastPrinted>
  <dcterms:created xsi:type="dcterms:W3CDTF">2021-11-18T05:26:45Z</dcterms:created>
  <dcterms:modified xsi:type="dcterms:W3CDTF">2023-09-06T04:44:56Z</dcterms:modified>
</cp:coreProperties>
</file>