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56" r:id="rId2"/>
    <p:sldId id="257" r:id="rId3"/>
    <p:sldId id="259" r:id="rId4"/>
    <p:sldId id="258" r:id="rId5"/>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229" autoAdjust="0"/>
  </p:normalViewPr>
  <p:slideViewPr>
    <p:cSldViewPr snapToGrid="0">
      <p:cViewPr varScale="1">
        <p:scale>
          <a:sx n="77" d="100"/>
          <a:sy n="77" d="100"/>
        </p:scale>
        <p:origin x="13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7CABD12-A064-4DA7-A9E0-AC3835A51C3F}" type="datetimeFigureOut">
              <a:rPr kumimoji="1" lang="ja-JP" altLang="en-US" smtClean="0"/>
              <a:t>2017/5/15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D0CD5D1-6421-41BD-A723-EB5FCFBD230B}" type="slidenum">
              <a:rPr kumimoji="1" lang="ja-JP" altLang="en-US" smtClean="0"/>
              <a:t>‹#›</a:t>
            </a:fld>
            <a:endParaRPr kumimoji="1" lang="ja-JP" altLang="en-US"/>
          </a:p>
        </p:txBody>
      </p:sp>
    </p:spTree>
    <p:extLst>
      <p:ext uri="{BB962C8B-B14F-4D97-AF65-F5344CB8AC3E}">
        <p14:creationId xmlns:p14="http://schemas.microsoft.com/office/powerpoint/2010/main" val="23314850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EE6D2C9-210F-4345-9E23-78E722ECA9FB}" type="datetimeFigureOut">
              <a:rPr kumimoji="1" lang="ja-JP" altLang="en-US" smtClean="0"/>
              <a:t>2017/5/15</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0012479-E413-4A31-B344-C669C05C111E}" type="slidenum">
              <a:rPr kumimoji="1" lang="ja-JP" altLang="en-US" smtClean="0"/>
              <a:t>‹#›</a:t>
            </a:fld>
            <a:endParaRPr kumimoji="1" lang="ja-JP" altLang="en-US"/>
          </a:p>
        </p:txBody>
      </p:sp>
    </p:spTree>
    <p:extLst>
      <p:ext uri="{BB962C8B-B14F-4D97-AF65-F5344CB8AC3E}">
        <p14:creationId xmlns:p14="http://schemas.microsoft.com/office/powerpoint/2010/main" val="16898988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012479-E413-4A31-B344-C669C05C111E}" type="slidenum">
              <a:rPr kumimoji="1" lang="ja-JP" altLang="en-US" smtClean="0"/>
              <a:t>1</a:t>
            </a:fld>
            <a:endParaRPr kumimoji="1" lang="ja-JP" altLang="en-US"/>
          </a:p>
        </p:txBody>
      </p:sp>
    </p:spTree>
    <p:extLst>
      <p:ext uri="{BB962C8B-B14F-4D97-AF65-F5344CB8AC3E}">
        <p14:creationId xmlns:p14="http://schemas.microsoft.com/office/powerpoint/2010/main" val="75092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944A361-0178-4BD8-B3AE-5AB43B950ABF}"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333351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C13955-3FA7-4F67-8A82-D956EFF69E0A}"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54921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2E1483-6071-4F4D-9F63-DA0F8FB9E5E7}"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151133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C0E20B-00E3-41D5-B2E8-B7E5447FACFE}"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262107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B1CC407-9E3A-4A2D-96F3-5647E67AD0F1}"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147452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DCCF47E-9795-48AC-8674-30742DE582B0}"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221596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015B8FB-3DE6-4235-A4D7-C03E956FE11D}" type="datetime1">
              <a:rPr kumimoji="1" lang="ja-JP" altLang="en-US" smtClean="0"/>
              <a:t>2017/5/15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390423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433C4F3-37E1-44DC-BBC8-8E06AE2F4811}" type="datetime1">
              <a:rPr kumimoji="1" lang="ja-JP" altLang="en-US" smtClean="0"/>
              <a:t>2017/5/15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255771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5B458-332D-4EF2-9A2E-958C9CCC4E67}" type="datetime1">
              <a:rPr kumimoji="1" lang="ja-JP" altLang="en-US" smtClean="0"/>
              <a:t>2017/5/15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1227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20A59FD-2B0F-4DCC-90DB-30396E01B572}"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33113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EED0B87-2B24-4CF1-B600-85A267D22E8B}"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217058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14381B9-7DCA-47DD-A002-063B61355555}" type="datetime1">
              <a:rPr kumimoji="1" lang="ja-JP" altLang="en-US" smtClean="0"/>
              <a:t>2017/5/15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9E87329-FA41-440B-8C9A-7A52541B0CEB}" type="slidenum">
              <a:rPr kumimoji="1" lang="ja-JP" altLang="en-US" smtClean="0"/>
              <a:t>‹#›</a:t>
            </a:fld>
            <a:endParaRPr kumimoji="1" lang="ja-JP" altLang="en-US"/>
          </a:p>
        </p:txBody>
      </p:sp>
    </p:spTree>
    <p:extLst>
      <p:ext uri="{BB962C8B-B14F-4D97-AF65-F5344CB8AC3E}">
        <p14:creationId xmlns:p14="http://schemas.microsoft.com/office/powerpoint/2010/main" val="940724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senjukai.ishigakien@gmail.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623" y="5270982"/>
            <a:ext cx="3495139" cy="2657777"/>
          </a:xfrm>
          <a:prstGeom prst="rect">
            <a:avLst/>
          </a:prstGeom>
        </p:spPr>
      </p:pic>
      <p:pic>
        <p:nvPicPr>
          <p:cNvPr id="4" name="Picture 2206"/>
          <p:cNvPicPr>
            <a:picLocks noChangeAspect="1" noChangeArrowheads="1"/>
          </p:cNvPicPr>
          <p:nvPr/>
        </p:nvPicPr>
        <p:blipFill>
          <a:blip r:embed="rId4" cstate="print"/>
          <a:srcRect/>
          <a:stretch>
            <a:fillRect/>
          </a:stretch>
        </p:blipFill>
        <p:spPr bwMode="auto">
          <a:xfrm>
            <a:off x="5514975" y="0"/>
            <a:ext cx="1343025" cy="6172200"/>
          </a:xfrm>
          <a:prstGeom prst="rect">
            <a:avLst/>
          </a:prstGeom>
          <a:solidFill>
            <a:schemeClr val="accent2"/>
          </a:solidFill>
          <a:ln w="9525">
            <a:noFill/>
            <a:miter lim="800000"/>
            <a:headEnd/>
            <a:tailEnd/>
          </a:ln>
        </p:spPr>
      </p:pic>
      <p:sp>
        <p:nvSpPr>
          <p:cNvPr id="5" name="Rectangle 2209"/>
          <p:cNvSpPr>
            <a:spLocks noChangeArrowheads="1"/>
          </p:cNvSpPr>
          <p:nvPr/>
        </p:nvSpPr>
        <p:spPr bwMode="auto">
          <a:xfrm>
            <a:off x="5891212" y="4022407"/>
            <a:ext cx="590550" cy="352425"/>
          </a:xfrm>
          <a:prstGeom prst="rect">
            <a:avLst/>
          </a:prstGeom>
          <a:noFill/>
          <a:ln w="9525">
            <a:noFill/>
            <a:miter lim="800000"/>
            <a:headEnd/>
            <a:tailEnd/>
          </a:ln>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1" i="0" u="none" strike="noStrike" baseline="0" dirty="0" smtClean="0">
                <a:solidFill>
                  <a:srgbClr val="000000"/>
                </a:solidFill>
                <a:latin typeface="ＭＳ Ｐゴシック"/>
                <a:ea typeface="ＭＳ Ｐゴシック"/>
              </a:rPr>
              <a:t>171</a:t>
            </a:r>
            <a:endParaRPr lang="en-US" altLang="ja-JP" sz="1800" b="1" i="0" u="none" strike="noStrike" baseline="0" dirty="0">
              <a:solidFill>
                <a:srgbClr val="000000"/>
              </a:solidFill>
              <a:latin typeface="ＭＳ Ｐゴシック"/>
              <a:ea typeface="ＭＳ Ｐゴシック"/>
            </a:endParaRPr>
          </a:p>
        </p:txBody>
      </p:sp>
      <p:sp>
        <p:nvSpPr>
          <p:cNvPr id="6" name="Rectangle 2210"/>
          <p:cNvSpPr>
            <a:spLocks noChangeArrowheads="1"/>
          </p:cNvSpPr>
          <p:nvPr/>
        </p:nvSpPr>
        <p:spPr bwMode="auto">
          <a:xfrm>
            <a:off x="5612129" y="4593432"/>
            <a:ext cx="1154431" cy="514349"/>
          </a:xfrm>
          <a:prstGeom prst="rect">
            <a:avLst/>
          </a:prstGeom>
          <a:solidFill>
            <a:schemeClr val="bg1"/>
          </a:solidFill>
          <a:ln w="9525">
            <a:noFill/>
            <a:miter lim="800000"/>
            <a:headEnd/>
            <a:tailEnd/>
          </a:ln>
        </p:spPr>
        <p:txBody>
          <a:bodyPr wrap="square" lIns="27432" tIns="18288" rIns="27432" bIns="18288"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50" b="1" dirty="0">
                <a:solidFill>
                  <a:srgbClr val="000000"/>
                </a:solidFill>
                <a:latin typeface="ＭＳ Ｐゴシック"/>
                <a:ea typeface="ＭＳ Ｐゴシック"/>
              </a:rPr>
              <a:t>社会福祉</a:t>
            </a:r>
            <a:r>
              <a:rPr lang="ja-JP" altLang="en-US" sz="1050" b="1" dirty="0" smtClean="0">
                <a:solidFill>
                  <a:srgbClr val="000000"/>
                </a:solidFill>
                <a:latin typeface="ＭＳ Ｐゴシック"/>
                <a:ea typeface="ＭＳ Ｐゴシック"/>
              </a:rPr>
              <a:t>法人</a:t>
            </a:r>
            <a:endParaRPr lang="en-US" altLang="ja-JP" sz="1050" b="1" dirty="0" smtClean="0">
              <a:solidFill>
                <a:srgbClr val="000000"/>
              </a:solidFill>
              <a:latin typeface="ＭＳ Ｐゴシック"/>
              <a:ea typeface="ＭＳ Ｐゴシック"/>
            </a:endParaRPr>
          </a:p>
          <a:p>
            <a:pPr algn="ctr" rtl="0">
              <a:defRPr sz="1000"/>
            </a:pPr>
            <a:r>
              <a:rPr lang="ja-JP" altLang="en-US" sz="1050" b="1" i="0" u="none" strike="noStrike" baseline="0" dirty="0" smtClean="0">
                <a:solidFill>
                  <a:srgbClr val="000000"/>
                </a:solidFill>
                <a:latin typeface="ＭＳ Ｐゴシック"/>
                <a:ea typeface="ＭＳ Ｐゴシック"/>
              </a:rPr>
              <a:t>千　寿　会</a:t>
            </a:r>
            <a:endParaRPr lang="ja-JP" altLang="en-US" sz="1050" b="1" i="0" u="none" strike="noStrike" baseline="0" dirty="0">
              <a:solidFill>
                <a:srgbClr val="000000"/>
              </a:solidFill>
              <a:latin typeface="ＭＳ Ｐゴシック"/>
              <a:ea typeface="ＭＳ Ｐゴシック"/>
            </a:endParaRPr>
          </a:p>
        </p:txBody>
      </p:sp>
      <p:sp>
        <p:nvSpPr>
          <p:cNvPr id="7" name="Rectangle 2210"/>
          <p:cNvSpPr>
            <a:spLocks noChangeArrowheads="1"/>
          </p:cNvSpPr>
          <p:nvPr/>
        </p:nvSpPr>
        <p:spPr bwMode="auto">
          <a:xfrm>
            <a:off x="5612129" y="5701563"/>
            <a:ext cx="1114425" cy="360099"/>
          </a:xfrm>
          <a:prstGeom prst="rect">
            <a:avLst/>
          </a:prstGeom>
          <a:noFill/>
          <a:ln w="9525">
            <a:noFill/>
            <a:miter lim="800000"/>
            <a:headEnd/>
            <a:tailEnd/>
          </a:ln>
        </p:spPr>
        <p:txBody>
          <a:bodyPr wrap="square" lIns="27432" tIns="18288" rIns="27432"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50" b="1" i="0" u="none" strike="noStrike" baseline="0" dirty="0" smtClean="0">
                <a:solidFill>
                  <a:srgbClr val="000000"/>
                </a:solidFill>
                <a:latin typeface="ＭＳ Ｐゴシック"/>
                <a:ea typeface="ＭＳ Ｐゴシック"/>
              </a:rPr>
              <a:t>社会福祉法人</a:t>
            </a:r>
            <a:endParaRPr lang="en-US" altLang="ja-JP" sz="1050" b="1" i="0" u="none" strike="noStrike" baseline="0" dirty="0" smtClean="0">
              <a:solidFill>
                <a:srgbClr val="000000"/>
              </a:solidFill>
              <a:latin typeface="ＭＳ Ｐゴシック"/>
              <a:ea typeface="ＭＳ Ｐゴシック"/>
            </a:endParaRPr>
          </a:p>
          <a:p>
            <a:pPr algn="ctr" rtl="0">
              <a:defRPr sz="1000"/>
            </a:pPr>
            <a:r>
              <a:rPr lang="ja-JP" altLang="en-US" sz="1050" b="1" dirty="0" smtClean="0">
                <a:solidFill>
                  <a:srgbClr val="000000"/>
                </a:solidFill>
                <a:latin typeface="ＭＳ Ｐゴシック"/>
                <a:ea typeface="ＭＳ Ｐゴシック"/>
              </a:rPr>
              <a:t>千　寿　会</a:t>
            </a:r>
            <a:endParaRPr lang="ja-JP" altLang="en-US" sz="1050" b="1" i="0" u="none" strike="noStrike" baseline="0" dirty="0">
              <a:solidFill>
                <a:srgbClr val="000000"/>
              </a:solidFill>
              <a:latin typeface="ＭＳ Ｐゴシック"/>
              <a:ea typeface="ＭＳ Ｐゴシック"/>
            </a:endParaRPr>
          </a:p>
        </p:txBody>
      </p:sp>
      <p:sp>
        <p:nvSpPr>
          <p:cNvPr id="8" name="Rectangle 1"/>
          <p:cNvSpPr>
            <a:spLocks noChangeArrowheads="1"/>
          </p:cNvSpPr>
          <p:nvPr/>
        </p:nvSpPr>
        <p:spPr bwMode="auto">
          <a:xfrm>
            <a:off x="123824" y="117325"/>
            <a:ext cx="5391150" cy="4483433"/>
          </a:xfrm>
          <a:prstGeom prst="rect">
            <a:avLst/>
          </a:prstGeom>
          <a:solidFill>
            <a:srgbClr val="FFFFFF"/>
          </a:solidFill>
          <a:ln w="19050">
            <a:solidFill>
              <a:srgbClr val="FF9900"/>
            </a:solidFill>
            <a:miter lim="800000"/>
            <a:headEnd/>
            <a:tailEnd/>
          </a:ln>
        </p:spPr>
        <p:txBody>
          <a:bodyPr wrap="square" lIns="36576" tIns="22860" rIns="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0" i="0" u="none" strike="noStrike" baseline="0" dirty="0">
                <a:solidFill>
                  <a:srgbClr val="000000"/>
                </a:solidFill>
                <a:latin typeface="ＭＳ Ｐ明朝"/>
                <a:ea typeface="ＭＳ Ｐ明朝"/>
              </a:rPr>
              <a:t>　　　　　　　　　　　　　　　　　　　　　　　　　　　　　平成</a:t>
            </a:r>
            <a:r>
              <a:rPr lang="en-US" altLang="ja-JP" sz="1400" b="0" i="0" u="none" strike="noStrike" baseline="0" dirty="0" smtClean="0">
                <a:solidFill>
                  <a:srgbClr val="000000"/>
                </a:solidFill>
                <a:latin typeface="ＭＳ Ｐ明朝"/>
                <a:ea typeface="ＭＳ Ｐ明朝"/>
              </a:rPr>
              <a:t>29</a:t>
            </a:r>
            <a:r>
              <a:rPr lang="ja-JP" altLang="en-US" sz="1400" b="0" i="0" u="none" strike="noStrike" baseline="0" dirty="0" smtClean="0">
                <a:solidFill>
                  <a:srgbClr val="000000"/>
                </a:solidFill>
                <a:latin typeface="ＭＳ Ｐ明朝"/>
                <a:ea typeface="ＭＳ Ｐ明朝"/>
              </a:rPr>
              <a:t>年</a:t>
            </a:r>
            <a:r>
              <a:rPr lang="en-US" altLang="ja-JP" sz="1400" dirty="0">
                <a:solidFill>
                  <a:srgbClr val="000000"/>
                </a:solidFill>
                <a:latin typeface="ＭＳ Ｐ明朝"/>
                <a:ea typeface="ＭＳ Ｐ明朝"/>
              </a:rPr>
              <a:t>5</a:t>
            </a:r>
            <a:r>
              <a:rPr lang="ja-JP" altLang="en-US" sz="1400" b="0" i="0" u="none" strike="noStrike" baseline="0" dirty="0" smtClean="0">
                <a:solidFill>
                  <a:srgbClr val="000000"/>
                </a:solidFill>
                <a:latin typeface="ＭＳ Ｐ明朝"/>
                <a:ea typeface="ＭＳ Ｐ明朝"/>
              </a:rPr>
              <a:t>月</a:t>
            </a:r>
            <a:r>
              <a:rPr lang="en-US" altLang="ja-JP" sz="1400" dirty="0">
                <a:solidFill>
                  <a:srgbClr val="000000"/>
                </a:solidFill>
                <a:latin typeface="ＭＳ Ｐ明朝"/>
                <a:ea typeface="ＭＳ Ｐ明朝"/>
              </a:rPr>
              <a:t>20</a:t>
            </a:r>
            <a:r>
              <a:rPr lang="ja-JP" altLang="en-US" sz="1400" b="0" i="0" u="none" strike="noStrike" baseline="0" dirty="0" smtClean="0">
                <a:solidFill>
                  <a:srgbClr val="000000"/>
                </a:solidFill>
                <a:latin typeface="ＭＳ Ｐ明朝"/>
                <a:ea typeface="ＭＳ Ｐ明朝"/>
              </a:rPr>
              <a:t>日</a:t>
            </a:r>
            <a:endParaRPr lang="ja-JP" altLang="en-US" sz="1400" b="0" i="0" u="none" strike="noStrike" baseline="0" dirty="0">
              <a:solidFill>
                <a:srgbClr val="000000"/>
              </a:solidFill>
              <a:latin typeface="ＭＳ Ｐ明朝"/>
              <a:ea typeface="ＭＳ Ｐ明朝"/>
            </a:endParaRPr>
          </a:p>
          <a:p>
            <a:pPr algn="l" rtl="0">
              <a:defRPr sz="1000"/>
            </a:pPr>
            <a:endParaRPr lang="ja-JP" altLang="en-US" sz="1400" b="0" i="0" u="none" strike="noStrike" baseline="0" dirty="0">
              <a:solidFill>
                <a:srgbClr val="000000"/>
              </a:solidFill>
              <a:latin typeface="ＭＳ Ｐ明朝"/>
              <a:ea typeface="ＭＳ Ｐ明朝"/>
            </a:endParaRPr>
          </a:p>
          <a:p>
            <a:pPr algn="l" rtl="0">
              <a:defRPr sz="1000"/>
            </a:pPr>
            <a:r>
              <a:rPr lang="ja-JP" altLang="en-US" sz="1400" b="0" i="0" u="none" strike="noStrike" baseline="0" dirty="0">
                <a:solidFill>
                  <a:srgbClr val="000000"/>
                </a:solidFill>
                <a:latin typeface="ＭＳ Ｐ明朝"/>
                <a:ea typeface="ＭＳ Ｐ明朝"/>
              </a:rPr>
              <a:t>関係機関　各位</a:t>
            </a:r>
          </a:p>
          <a:p>
            <a:pPr algn="l" rtl="0">
              <a:defRPr sz="1000"/>
            </a:pPr>
            <a:endParaRPr lang="ja-JP" altLang="en-US" sz="1400" b="0" i="0" u="none" strike="noStrike" baseline="0" dirty="0">
              <a:solidFill>
                <a:srgbClr val="000000"/>
              </a:solidFill>
              <a:latin typeface="ＭＳ Ｐ明朝"/>
              <a:ea typeface="ＭＳ Ｐ明朝"/>
            </a:endParaRPr>
          </a:p>
          <a:p>
            <a:pPr>
              <a:defRPr sz="1000"/>
            </a:pPr>
            <a:r>
              <a:rPr lang="ja-JP" altLang="en-US" sz="1400" dirty="0" smtClean="0">
                <a:solidFill>
                  <a:srgbClr val="000000"/>
                </a:solidFill>
                <a:latin typeface="ＭＳ Ｐ明朝"/>
                <a:ea typeface="ＭＳ Ｐ明朝"/>
              </a:rPr>
              <a:t>　　　　　　　　　　　　　　社会</a:t>
            </a:r>
            <a:r>
              <a:rPr lang="ja-JP" altLang="en-US" sz="1400" dirty="0">
                <a:solidFill>
                  <a:srgbClr val="000000"/>
                </a:solidFill>
                <a:latin typeface="ＭＳ Ｐ明朝"/>
                <a:ea typeface="ＭＳ Ｐ明朝"/>
              </a:rPr>
              <a:t>福祉法人千寿会</a:t>
            </a:r>
          </a:p>
          <a:p>
            <a:pPr>
              <a:defRPr sz="1000"/>
            </a:pPr>
            <a:r>
              <a:rPr lang="ja-JP" altLang="en-US" sz="1400" dirty="0" smtClean="0">
                <a:solidFill>
                  <a:srgbClr val="000000"/>
                </a:solidFill>
                <a:latin typeface="ＭＳ Ｐ明朝"/>
                <a:ea typeface="ＭＳ Ｐ明朝"/>
              </a:rPr>
              <a:t>　　　　　　　　　　　　　　〒</a:t>
            </a:r>
            <a:r>
              <a:rPr lang="en-US" altLang="ja-JP" sz="1400" dirty="0">
                <a:solidFill>
                  <a:srgbClr val="000000"/>
                </a:solidFill>
                <a:latin typeface="ＭＳ Ｐ明朝"/>
                <a:ea typeface="ＭＳ Ｐ明朝"/>
              </a:rPr>
              <a:t>874-0910</a:t>
            </a:r>
            <a:r>
              <a:rPr lang="ja-JP" altLang="en-US" sz="1400" dirty="0">
                <a:solidFill>
                  <a:srgbClr val="000000"/>
                </a:solidFill>
                <a:latin typeface="ＭＳ Ｐ明朝"/>
                <a:ea typeface="ＭＳ Ｐ明朝"/>
              </a:rPr>
              <a:t>　別府市石垣西</a:t>
            </a:r>
            <a:r>
              <a:rPr lang="en-US" altLang="ja-JP" sz="1400" dirty="0">
                <a:solidFill>
                  <a:srgbClr val="000000"/>
                </a:solidFill>
                <a:latin typeface="ＭＳ Ｐ明朝"/>
                <a:ea typeface="ＭＳ Ｐ明朝"/>
              </a:rPr>
              <a:t>2-1-31</a:t>
            </a:r>
          </a:p>
          <a:p>
            <a:pPr>
              <a:defRPr sz="1000"/>
            </a:pPr>
            <a:r>
              <a:rPr lang="ja-JP" altLang="en-US" sz="1400" dirty="0" smtClean="0">
                <a:solidFill>
                  <a:srgbClr val="000000"/>
                </a:solidFill>
                <a:latin typeface="ＭＳ Ｐ明朝"/>
                <a:ea typeface="ＭＳ Ｐ明朝"/>
              </a:rPr>
              <a:t>　　　　　　　　　　　　　　</a:t>
            </a:r>
            <a:r>
              <a:rPr lang="en-US" altLang="ja-JP" sz="1400" dirty="0" smtClean="0">
                <a:solidFill>
                  <a:srgbClr val="000000"/>
                </a:solidFill>
                <a:latin typeface="ＭＳ Ｐ明朝"/>
                <a:ea typeface="ＭＳ Ｐ明朝"/>
              </a:rPr>
              <a:t>TEL  </a:t>
            </a:r>
            <a:r>
              <a:rPr lang="en-US" altLang="ja-JP" sz="1400" dirty="0">
                <a:solidFill>
                  <a:srgbClr val="000000"/>
                </a:solidFill>
                <a:latin typeface="ＭＳ Ｐ明朝"/>
                <a:ea typeface="ＭＳ Ｐ明朝"/>
              </a:rPr>
              <a:t>0977-25-1688</a:t>
            </a:r>
          </a:p>
          <a:p>
            <a:pPr>
              <a:defRPr sz="1000"/>
            </a:pPr>
            <a:r>
              <a:rPr lang="ja-JP" altLang="en-US" sz="1400" dirty="0" smtClean="0">
                <a:solidFill>
                  <a:srgbClr val="000000"/>
                </a:solidFill>
                <a:latin typeface="ＭＳ Ｐ明朝"/>
                <a:ea typeface="ＭＳ Ｐ明朝"/>
              </a:rPr>
              <a:t>　　　　　　　　　　　　　　</a:t>
            </a:r>
            <a:r>
              <a:rPr lang="en-US" altLang="ja-JP" sz="1400" dirty="0" smtClean="0">
                <a:solidFill>
                  <a:srgbClr val="000000"/>
                </a:solidFill>
                <a:latin typeface="ＭＳ Ｐ明朝"/>
                <a:ea typeface="ＭＳ Ｐ明朝"/>
              </a:rPr>
              <a:t>FAX </a:t>
            </a:r>
            <a:r>
              <a:rPr lang="ja-JP" altLang="en-US" sz="1400" dirty="0">
                <a:solidFill>
                  <a:srgbClr val="000000"/>
                </a:solidFill>
                <a:latin typeface="ＭＳ Ｐ明朝"/>
                <a:ea typeface="ＭＳ Ｐ明朝"/>
              </a:rPr>
              <a:t> </a:t>
            </a:r>
            <a:r>
              <a:rPr lang="en-US" altLang="ja-JP" sz="1400" dirty="0" smtClean="0">
                <a:solidFill>
                  <a:srgbClr val="000000"/>
                </a:solidFill>
                <a:latin typeface="ＭＳ Ｐ明朝"/>
                <a:ea typeface="ＭＳ Ｐ明朝"/>
              </a:rPr>
              <a:t>0977-25-1693</a:t>
            </a:r>
          </a:p>
          <a:p>
            <a:pPr>
              <a:defRPr sz="1000"/>
            </a:pPr>
            <a:r>
              <a:rPr lang="ja-JP" altLang="en-US" sz="1400" dirty="0">
                <a:solidFill>
                  <a:srgbClr val="000000"/>
                </a:solidFill>
                <a:latin typeface="ＭＳ Ｐ明朝"/>
                <a:ea typeface="ＭＳ Ｐ明朝"/>
              </a:rPr>
              <a:t>　</a:t>
            </a:r>
            <a:r>
              <a:rPr lang="ja-JP" altLang="en-US" sz="1400" dirty="0" smtClean="0">
                <a:solidFill>
                  <a:srgbClr val="000000"/>
                </a:solidFill>
                <a:latin typeface="ＭＳ Ｐ明朝"/>
                <a:ea typeface="ＭＳ Ｐ明朝"/>
              </a:rPr>
              <a:t>　　　　　　　　　　　　　</a:t>
            </a:r>
            <a:r>
              <a:rPr lang="en-US" altLang="ja-JP" sz="1400" dirty="0" smtClean="0">
                <a:solidFill>
                  <a:srgbClr val="000000"/>
                </a:solidFill>
                <a:latin typeface="ＭＳ Ｐ明朝"/>
                <a:ea typeface="ＭＳ Ｐ明朝"/>
              </a:rPr>
              <a:t>U </a:t>
            </a:r>
            <a:r>
              <a:rPr lang="en-US" altLang="ja-JP" sz="1400" dirty="0">
                <a:solidFill>
                  <a:srgbClr val="000000"/>
                </a:solidFill>
                <a:latin typeface="ＭＳ Ｐ明朝"/>
                <a:ea typeface="ＭＳ Ｐ明朝"/>
              </a:rPr>
              <a:t>R L</a:t>
            </a:r>
            <a:r>
              <a:rPr lang="ja-JP" altLang="en-US" sz="1400" dirty="0">
                <a:solidFill>
                  <a:srgbClr val="000000"/>
                </a:solidFill>
                <a:latin typeface="ＭＳ Ｐ明朝"/>
                <a:ea typeface="ＭＳ Ｐ明朝"/>
              </a:rPr>
              <a:t> </a:t>
            </a:r>
            <a:r>
              <a:rPr lang="en-US" altLang="ja-JP" sz="1400" dirty="0">
                <a:solidFill>
                  <a:srgbClr val="000000"/>
                </a:solidFill>
                <a:latin typeface="ＭＳ Ｐ明朝"/>
                <a:ea typeface="ＭＳ Ｐ明朝"/>
              </a:rPr>
              <a:t>http://www7b.biglobe.ne.jp/~ishigakien/</a:t>
            </a:r>
          </a:p>
          <a:p>
            <a:pPr>
              <a:defRPr sz="1000"/>
            </a:pPr>
            <a:r>
              <a:rPr lang="ja-JP" altLang="en-US" sz="1400" dirty="0" smtClean="0">
                <a:solidFill>
                  <a:srgbClr val="000000"/>
                </a:solidFill>
                <a:latin typeface="ＭＳ Ｐ明朝"/>
                <a:ea typeface="ＭＳ Ｐ明朝"/>
              </a:rPr>
              <a:t>　　　　　　　　　　　　　　</a:t>
            </a:r>
            <a:r>
              <a:rPr lang="en-US" altLang="ja-JP" sz="1400" dirty="0" smtClean="0">
                <a:solidFill>
                  <a:srgbClr val="000000"/>
                </a:solidFill>
                <a:latin typeface="ＭＳ Ｐ明朝"/>
                <a:ea typeface="ＭＳ Ｐ明朝"/>
              </a:rPr>
              <a:t>E-mail </a:t>
            </a:r>
            <a:r>
              <a:rPr lang="en-US" altLang="ja-JP" sz="1400" dirty="0" smtClean="0">
                <a:latin typeface="ＭＳ Ｐ明朝" panose="02020600040205080304" pitchFamily="18" charset="-128"/>
                <a:ea typeface="ＭＳ Ｐ明朝" panose="02020600040205080304" pitchFamily="18" charset="-128"/>
                <a:hlinkClick r:id="rId5"/>
              </a:rPr>
              <a:t>senjukai.ishigakien@gmail.com</a:t>
            </a:r>
            <a:endParaRPr lang="en-US" altLang="ja-JP" sz="1400" dirty="0" smtClean="0">
              <a:latin typeface="ＭＳ Ｐ明朝" panose="02020600040205080304" pitchFamily="18" charset="-128"/>
              <a:ea typeface="ＭＳ Ｐ明朝" panose="02020600040205080304" pitchFamily="18" charset="-128"/>
            </a:endParaRPr>
          </a:p>
          <a:p>
            <a:pPr>
              <a:defRPr sz="1000"/>
            </a:pPr>
            <a:r>
              <a:rPr lang="ja-JP" altLang="en-US" sz="1400" dirty="0" smtClean="0">
                <a:solidFill>
                  <a:srgbClr val="000000"/>
                </a:solidFill>
                <a:latin typeface="ＭＳ Ｐ明朝" panose="02020600040205080304" pitchFamily="18" charset="-128"/>
                <a:ea typeface="ＭＳ Ｐ明朝" panose="02020600040205080304" pitchFamily="18" charset="-128"/>
              </a:rPr>
              <a:t>　　　　　　　　　　　　　　</a:t>
            </a:r>
            <a:r>
              <a:rPr lang="en-US" altLang="ja-JP" sz="1400" dirty="0" smtClean="0">
                <a:solidFill>
                  <a:srgbClr val="000000"/>
                </a:solidFill>
                <a:latin typeface="ＭＳ Ｐ明朝" panose="02020600040205080304" pitchFamily="18" charset="-128"/>
                <a:ea typeface="ＭＳ Ｐ明朝" panose="02020600040205080304" pitchFamily="18" charset="-128"/>
              </a:rPr>
              <a:t>Facebook</a:t>
            </a:r>
            <a:r>
              <a:rPr lang="ja-JP" altLang="en-US" sz="1400" dirty="0" smtClean="0">
                <a:solidFill>
                  <a:srgbClr val="000000"/>
                </a:solidFill>
                <a:latin typeface="ＭＳ Ｐ明朝" panose="02020600040205080304" pitchFamily="18" charset="-128"/>
                <a:ea typeface="ＭＳ Ｐ明朝" panose="02020600040205080304" pitchFamily="18" charset="-128"/>
              </a:rPr>
              <a:t>　</a:t>
            </a:r>
            <a:endParaRPr lang="en-US" altLang="ja-JP" sz="1400" dirty="0" smtClean="0">
              <a:solidFill>
                <a:srgbClr val="000000"/>
              </a:solidFill>
              <a:latin typeface="ＭＳ Ｐ明朝" panose="02020600040205080304" pitchFamily="18" charset="-128"/>
              <a:ea typeface="ＭＳ Ｐ明朝" panose="02020600040205080304" pitchFamily="18" charset="-128"/>
            </a:endParaRPr>
          </a:p>
          <a:p>
            <a:pPr>
              <a:defRPr sz="1000"/>
            </a:pPr>
            <a:r>
              <a:rPr lang="en-US" altLang="ja-JP" sz="1400" dirty="0" smtClean="0">
                <a:solidFill>
                  <a:srgbClr val="000000"/>
                </a:solidFill>
                <a:latin typeface="ＭＳ Ｐ明朝" panose="02020600040205080304" pitchFamily="18" charset="-128"/>
                <a:ea typeface="ＭＳ Ｐ明朝" panose="02020600040205080304" pitchFamily="18" charset="-128"/>
              </a:rPr>
              <a:t>                                https</a:t>
            </a:r>
            <a:r>
              <a:rPr lang="en-US" altLang="ja-JP" sz="1400" dirty="0">
                <a:solidFill>
                  <a:srgbClr val="000000"/>
                </a:solidFill>
                <a:latin typeface="ＭＳ Ｐ明朝" panose="02020600040205080304" pitchFamily="18" charset="-128"/>
                <a:ea typeface="ＭＳ Ｐ明朝" panose="02020600040205080304" pitchFamily="18" charset="-128"/>
              </a:rPr>
              <a:t>://www.facebook.com/senjukai.ishigakien/ </a:t>
            </a:r>
          </a:p>
          <a:p>
            <a:pPr rtl="0">
              <a:defRPr sz="1000"/>
            </a:pPr>
            <a:r>
              <a:rPr lang="ja-JP" altLang="en-US" sz="1400" dirty="0" smtClean="0">
                <a:solidFill>
                  <a:srgbClr val="000000"/>
                </a:solidFill>
                <a:latin typeface="ＭＳ Ｐ明朝"/>
                <a:ea typeface="ＭＳ Ｐ明朝"/>
              </a:rPr>
              <a:t>　　　　　　　　　　　　　　　　　　　</a:t>
            </a:r>
            <a:endParaRPr lang="en-US" altLang="ja-JP" sz="1400" b="0" i="0" u="none" strike="noStrike" baseline="0" dirty="0">
              <a:solidFill>
                <a:srgbClr val="000000"/>
              </a:solidFill>
              <a:latin typeface="ＭＳ Ｐ明朝"/>
              <a:ea typeface="ＭＳ Ｐ明朝"/>
            </a:endParaRPr>
          </a:p>
          <a:p>
            <a:pPr algn="l" rtl="0">
              <a:defRPr sz="1000"/>
            </a:pPr>
            <a:r>
              <a:rPr lang="ja-JP" altLang="en-US" sz="1400" b="0" i="0" u="none" strike="noStrike" baseline="0" dirty="0" smtClean="0">
                <a:solidFill>
                  <a:srgbClr val="000000"/>
                </a:solidFill>
                <a:latin typeface="ＭＳ Ｐ明朝"/>
                <a:ea typeface="ＭＳ Ｐ明朝"/>
              </a:rPr>
              <a:t>拝啓</a:t>
            </a:r>
            <a:r>
              <a:rPr lang="ja-JP" altLang="en-US" sz="1400" dirty="0">
                <a:solidFill>
                  <a:srgbClr val="000000"/>
                </a:solidFill>
                <a:latin typeface="ＭＳ Ｐ明朝"/>
                <a:ea typeface="ＭＳ Ｐ明朝"/>
              </a:rPr>
              <a:t>　</a:t>
            </a:r>
            <a:r>
              <a:rPr lang="ja-JP" altLang="en-US" sz="1400" dirty="0" smtClean="0">
                <a:solidFill>
                  <a:srgbClr val="000000"/>
                </a:solidFill>
                <a:latin typeface="ＭＳ Ｐ明朝"/>
                <a:ea typeface="ＭＳ Ｐ明朝"/>
              </a:rPr>
              <a:t>初夏</a:t>
            </a:r>
            <a:r>
              <a:rPr lang="ja-JP" altLang="en-US" sz="1400" b="0" i="0" u="none" strike="noStrike" baseline="0" dirty="0" smtClean="0">
                <a:solidFill>
                  <a:srgbClr val="000000"/>
                </a:solidFill>
                <a:latin typeface="ＭＳ Ｐ明朝"/>
                <a:ea typeface="ＭＳ Ｐ明朝"/>
              </a:rPr>
              <a:t>の候</a:t>
            </a:r>
            <a:r>
              <a:rPr lang="ja-JP" altLang="ja-JP" sz="1400" dirty="0" smtClean="0">
                <a:effectLst/>
                <a:latin typeface="ＭＳ Ｐ明朝" panose="02020600040205080304" pitchFamily="18" charset="-128"/>
                <a:ea typeface="ＭＳ Ｐ明朝" panose="02020600040205080304" pitchFamily="18" charset="-128"/>
                <a:cs typeface="+mn-cs"/>
              </a:rPr>
              <a:t>、</a:t>
            </a:r>
            <a:r>
              <a:rPr lang="ja-JP" altLang="ja-JP" sz="1400" dirty="0">
                <a:effectLst/>
                <a:latin typeface="ＭＳ Ｐ明朝" panose="02020600040205080304" pitchFamily="18" charset="-128"/>
                <a:ea typeface="ＭＳ Ｐ明朝" panose="02020600040205080304" pitchFamily="18" charset="-128"/>
                <a:cs typeface="+mn-cs"/>
              </a:rPr>
              <a:t>ますます御健勝のこととお慶び申し上げます</a:t>
            </a:r>
            <a:r>
              <a:rPr lang="ja-JP" altLang="en-US" sz="1400" dirty="0">
                <a:effectLst/>
                <a:latin typeface="ＭＳ Ｐ明朝" panose="02020600040205080304" pitchFamily="18" charset="-128"/>
                <a:ea typeface="ＭＳ Ｐ明朝" panose="02020600040205080304" pitchFamily="18" charset="-128"/>
                <a:cs typeface="+mn-cs"/>
              </a:rPr>
              <a:t>。</a:t>
            </a:r>
            <a:endParaRPr lang="ja-JP" altLang="en-US" sz="1400" b="0" i="0" u="none" strike="noStrike" baseline="0" dirty="0">
              <a:solidFill>
                <a:srgbClr val="000000"/>
              </a:solidFill>
              <a:latin typeface="ＭＳ Ｐ明朝" panose="02020600040205080304" pitchFamily="18" charset="-128"/>
              <a:ea typeface="ＭＳ Ｐ明朝" panose="02020600040205080304" pitchFamily="18" charset="-128"/>
            </a:endParaRPr>
          </a:p>
          <a:p>
            <a:pPr algn="l" rtl="0">
              <a:defRPr sz="1000"/>
            </a:pPr>
            <a:r>
              <a:rPr lang="ja-JP" altLang="en-US" sz="1400" b="0" i="0" u="none" strike="noStrike" baseline="0" dirty="0">
                <a:solidFill>
                  <a:srgbClr val="000000"/>
                </a:solidFill>
                <a:latin typeface="ＭＳ Ｐ明朝"/>
                <a:ea typeface="ＭＳ Ｐ明朝"/>
              </a:rPr>
              <a:t>また、平素は格別のお引き立てを賜り、厚く御礼申し上げます。</a:t>
            </a:r>
          </a:p>
          <a:p>
            <a:pPr algn="l" rtl="0">
              <a:defRPr sz="1000"/>
            </a:pPr>
            <a:r>
              <a:rPr lang="ja-JP" altLang="en-US" sz="1400" b="0" i="0" u="none" strike="noStrike" baseline="0" dirty="0">
                <a:solidFill>
                  <a:srgbClr val="000000"/>
                </a:solidFill>
                <a:latin typeface="ＭＳ Ｐ明朝"/>
                <a:ea typeface="ＭＳ Ｐ明朝"/>
              </a:rPr>
              <a:t>さて、ここに今月の「別府石垣園便り」をお届けいたします。</a:t>
            </a:r>
          </a:p>
          <a:p>
            <a:pPr algn="l" rtl="0">
              <a:defRPr sz="1000"/>
            </a:pPr>
            <a:r>
              <a:rPr lang="ja-JP" altLang="en-US" sz="1400" b="0" i="0" u="none" strike="noStrike" baseline="0" dirty="0">
                <a:solidFill>
                  <a:srgbClr val="000000"/>
                </a:solidFill>
                <a:latin typeface="ＭＳ Ｐ明朝"/>
                <a:ea typeface="ＭＳ Ｐ明朝"/>
              </a:rPr>
              <a:t>ご笑覧頂ければ幸甚です。</a:t>
            </a:r>
          </a:p>
          <a:p>
            <a:pPr algn="l" rtl="0">
              <a:defRPr sz="1000"/>
            </a:pPr>
            <a:r>
              <a:rPr lang="ja-JP" altLang="en-US" sz="1400" b="0" i="0" u="none" strike="noStrike" baseline="0" dirty="0">
                <a:solidFill>
                  <a:srgbClr val="000000"/>
                </a:solidFill>
                <a:latin typeface="ＭＳ Ｐ明朝"/>
                <a:ea typeface="ＭＳ Ｐ明朝"/>
              </a:rPr>
              <a:t>  今後ともご指導、ご鞭撻を賜りますよう、よろしくお願い申し上げます。</a:t>
            </a:r>
          </a:p>
          <a:p>
            <a:pPr algn="l" rtl="0">
              <a:defRPr sz="1000"/>
            </a:pPr>
            <a:r>
              <a:rPr lang="ja-JP" altLang="en-US" sz="1400" b="0" i="0" u="none" strike="noStrike" baseline="0" dirty="0">
                <a:solidFill>
                  <a:srgbClr val="000000"/>
                </a:solidFill>
                <a:latin typeface="ＭＳ Ｐ明朝"/>
                <a:ea typeface="ＭＳ Ｐ明朝"/>
              </a:rPr>
              <a:t>　　　　　　　　　　　　　　　　　　　　　　　　　　　　　　　　　　　　　　敬具</a:t>
            </a:r>
          </a:p>
          <a:p>
            <a:pPr algn="l" rtl="0">
              <a:defRPr sz="1000"/>
            </a:pPr>
            <a:endParaRPr lang="ja-JP" altLang="en-US" sz="1400" b="0" i="0" u="none" strike="noStrike" baseline="0" dirty="0">
              <a:solidFill>
                <a:srgbClr val="000000"/>
              </a:solidFill>
              <a:latin typeface="ＭＳ Ｐ明朝"/>
              <a:ea typeface="ＭＳ Ｐ明朝"/>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22" y="4622483"/>
            <a:ext cx="3495139" cy="2657777"/>
          </a:xfrm>
          <a:prstGeom prst="rect">
            <a:avLst/>
          </a:prstGeom>
        </p:spPr>
      </p:pic>
      <p:sp>
        <p:nvSpPr>
          <p:cNvPr id="15" name="角丸四角形 14"/>
          <p:cNvSpPr/>
          <p:nvPr/>
        </p:nvSpPr>
        <p:spPr>
          <a:xfrm>
            <a:off x="258486" y="6882814"/>
            <a:ext cx="3050445" cy="1443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dirty="0" smtClean="0"/>
              <a:t>　</a:t>
            </a:r>
            <a:r>
              <a:rPr kumimoji="1" lang="en-US" altLang="ja-JP" sz="1100" dirty="0" smtClean="0"/>
              <a:t>4/25</a:t>
            </a:r>
            <a:r>
              <a:rPr kumimoji="1" lang="ja-JP" altLang="en-US" sz="1100" dirty="0" smtClean="0"/>
              <a:t>日にケアハウスと特養の</a:t>
            </a:r>
            <a:r>
              <a:rPr kumimoji="1" lang="en-US" altLang="ja-JP" sz="1100" dirty="0" smtClean="0"/>
              <a:t>3</a:t>
            </a:r>
            <a:r>
              <a:rPr kumimoji="1" lang="ja-JP" altLang="en-US" sz="1100" dirty="0" smtClean="0"/>
              <a:t>名の利用者様の</a:t>
            </a:r>
            <a:r>
              <a:rPr kumimoji="1" lang="en-US" altLang="ja-JP" sz="1100" dirty="0" smtClean="0"/>
              <a:t>100</a:t>
            </a:r>
            <a:r>
              <a:rPr kumimoji="1" lang="ja-JP" altLang="en-US" sz="1100" dirty="0" smtClean="0"/>
              <a:t>歳のお祝いを長野別府市長に来園頂き行いました。</a:t>
            </a:r>
            <a:r>
              <a:rPr kumimoji="1" lang="en-US" altLang="ja-JP" sz="1100" dirty="0" smtClean="0"/>
              <a:t/>
            </a:r>
            <a:br>
              <a:rPr kumimoji="1" lang="en-US" altLang="ja-JP" sz="1100" dirty="0" smtClean="0"/>
            </a:br>
            <a:r>
              <a:rPr kumimoji="1" lang="ja-JP" altLang="en-US" sz="1100" dirty="0" smtClean="0"/>
              <a:t>当日は、特養の松田サダエ様は体調不良のためご家族が代理で出席されましたが、ケアハウスの羽田野タツヨ様と吉良テル様は記念品を</a:t>
            </a:r>
            <a:r>
              <a:rPr lang="ja-JP" altLang="en-US" sz="1100" dirty="0"/>
              <a:t>市長</a:t>
            </a:r>
            <a:r>
              <a:rPr kumimoji="1" lang="ja-JP" altLang="en-US" sz="1100" dirty="0" smtClean="0"/>
              <a:t>より頂き大変喜ばれました。</a:t>
            </a:r>
            <a:r>
              <a:rPr kumimoji="1" lang="en-US" altLang="ja-JP" sz="1100" dirty="0" smtClean="0"/>
              <a:t/>
            </a:r>
            <a:br>
              <a:rPr kumimoji="1" lang="en-US" altLang="ja-JP" sz="1100" dirty="0" smtClean="0"/>
            </a:br>
            <a:r>
              <a:rPr kumimoji="1" lang="ja-JP" altLang="en-US" sz="1100" dirty="0" smtClean="0"/>
              <a:t>おめでとうございます！！</a:t>
            </a:r>
            <a:endParaRPr kumimoji="1" lang="ja-JP" altLang="en-US" sz="1100" dirty="0"/>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3030" y="7928759"/>
            <a:ext cx="2588420" cy="1899914"/>
          </a:xfrm>
          <a:prstGeom prst="rect">
            <a:avLst/>
          </a:prstGeom>
        </p:spPr>
      </p:pic>
      <p:sp>
        <p:nvSpPr>
          <p:cNvPr id="3" name="円/楕円 2"/>
          <p:cNvSpPr/>
          <p:nvPr/>
        </p:nvSpPr>
        <p:spPr>
          <a:xfrm>
            <a:off x="1077264" y="8467595"/>
            <a:ext cx="2628318" cy="13610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smtClean="0"/>
              <a:t>4</a:t>
            </a:r>
            <a:r>
              <a:rPr kumimoji="1" lang="ja-JP" altLang="en-US" sz="1200" dirty="0" smtClean="0"/>
              <a:t>月</a:t>
            </a:r>
            <a:r>
              <a:rPr kumimoji="1" lang="en-US" altLang="ja-JP" sz="1200" dirty="0" smtClean="0"/>
              <a:t>1</a:t>
            </a:r>
            <a:r>
              <a:rPr kumimoji="1" lang="ja-JP" altLang="en-US" sz="1200" dirty="0" smtClean="0"/>
              <a:t>日に</a:t>
            </a:r>
            <a:r>
              <a:rPr kumimoji="1" lang="en-US" altLang="ja-JP" sz="1200" dirty="0" smtClean="0"/>
              <a:t>40</a:t>
            </a:r>
            <a:r>
              <a:rPr kumimoji="1" lang="ja-JP" altLang="en-US" sz="1200" dirty="0" smtClean="0"/>
              <a:t>周年を</a:t>
            </a:r>
            <a:r>
              <a:rPr kumimoji="1" lang="ja-JP" altLang="en-US" sz="1200" smtClean="0"/>
              <a:t>迎えたケアハウスへ、</a:t>
            </a:r>
            <a:r>
              <a:rPr kumimoji="1" lang="ja-JP" altLang="en-US" sz="1200" dirty="0" smtClean="0"/>
              <a:t>職員一同より来客用スリッパを寄贈致しました。</a:t>
            </a:r>
            <a:endParaRPr kumimoji="1" lang="ja-JP" altLang="en-US" sz="1200" dirty="0"/>
          </a:p>
        </p:txBody>
      </p:sp>
    </p:spTree>
    <p:extLst>
      <p:ext uri="{BB962C8B-B14F-4D97-AF65-F5344CB8AC3E}">
        <p14:creationId xmlns:p14="http://schemas.microsoft.com/office/powerpoint/2010/main" val="420524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1" y="461665"/>
            <a:ext cx="7190973" cy="7020960"/>
          </a:xfrm>
          <a:prstGeom prst="rect">
            <a:avLst/>
          </a:prstGeom>
        </p:spPr>
      </p:pic>
      <p:sp>
        <p:nvSpPr>
          <p:cNvPr id="2" name="スライド番号プレースホルダー 1"/>
          <p:cNvSpPr>
            <a:spLocks noGrp="1"/>
          </p:cNvSpPr>
          <p:nvPr>
            <p:ph type="sldNum" sz="quarter" idx="12"/>
          </p:nvPr>
        </p:nvSpPr>
        <p:spPr/>
        <p:txBody>
          <a:bodyPr/>
          <a:lstStyle/>
          <a:p>
            <a:fld id="{29E87329-FA41-440B-8C9A-7A52541B0CEB}" type="slidenum">
              <a:rPr kumimoji="1" lang="ja-JP" altLang="en-US" smtClean="0"/>
              <a:t>2</a:t>
            </a:fld>
            <a:endParaRPr kumimoji="1" lang="ja-JP" altLang="en-US"/>
          </a:p>
        </p:txBody>
      </p:sp>
      <p:sp>
        <p:nvSpPr>
          <p:cNvPr id="3" name="正方形/長方形 2"/>
          <p:cNvSpPr/>
          <p:nvPr/>
        </p:nvSpPr>
        <p:spPr>
          <a:xfrm>
            <a:off x="1543104" y="0"/>
            <a:ext cx="3488455" cy="923330"/>
          </a:xfrm>
          <a:prstGeom prst="rect">
            <a:avLst/>
          </a:prstGeom>
          <a:noFill/>
        </p:spPr>
        <p:txBody>
          <a:bodyPr wrap="none" lIns="91440" tIns="45720" rIns="91440" bIns="45720">
            <a:spAutoFit/>
          </a:bodyPr>
          <a:lstStyle/>
          <a:p>
            <a:pPr algn="ctr"/>
            <a:r>
              <a:rPr lang="ja-JP" alt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お知らせ欄</a:t>
            </a:r>
            <a:endParaRPr lang="ja-JP" alt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4" name="AutoShape 3181"/>
          <p:cNvSpPr>
            <a:spLocks noChangeArrowheads="1"/>
          </p:cNvSpPr>
          <p:nvPr/>
        </p:nvSpPr>
        <p:spPr bwMode="auto">
          <a:xfrm>
            <a:off x="133350" y="7699025"/>
            <a:ext cx="6591300" cy="2009775"/>
          </a:xfrm>
          <a:prstGeom prst="roundRect">
            <a:avLst>
              <a:gd name="adj" fmla="val 16667"/>
            </a:avLst>
          </a:prstGeom>
          <a:solidFill>
            <a:srgbClr val="FFFF99"/>
          </a:solidFill>
          <a:ln w="9525">
            <a:solidFill>
              <a:srgbClr val="000000"/>
            </a:solidFill>
            <a:round/>
            <a:headEnd/>
            <a:tailEnd/>
          </a:ln>
        </p:spPr>
        <p:txBody>
          <a:bodyPr wrap="square" lIns="36576" tIns="22860" rIns="0" bIns="2286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600" b="1" dirty="0" smtClean="0">
                <a:solidFill>
                  <a:srgbClr val="000000"/>
                </a:solidFill>
                <a:latin typeface="ＭＳ Ｐゴシック"/>
                <a:ea typeface="ＭＳ Ｐゴシック"/>
              </a:rPr>
              <a:t>　先月の</a:t>
            </a:r>
            <a:r>
              <a:rPr lang="ja-JP" altLang="en-US" sz="1600" b="1" dirty="0">
                <a:solidFill>
                  <a:srgbClr val="000000"/>
                </a:solidFill>
                <a:latin typeface="ＭＳ Ｐゴシック"/>
                <a:ea typeface="ＭＳ Ｐゴシック"/>
              </a:rPr>
              <a:t>終り</a:t>
            </a:r>
            <a:r>
              <a:rPr lang="ja-JP" altLang="en-US" sz="1600" b="1" dirty="0" smtClean="0">
                <a:solidFill>
                  <a:srgbClr val="000000"/>
                </a:solidFill>
                <a:latin typeface="ＭＳ Ｐゴシック"/>
                <a:ea typeface="ＭＳ Ｐゴシック"/>
              </a:rPr>
              <a:t>に</a:t>
            </a:r>
            <a:r>
              <a:rPr lang="ja-JP" altLang="en-US" sz="1600" b="1" dirty="0">
                <a:solidFill>
                  <a:srgbClr val="000000"/>
                </a:solidFill>
                <a:latin typeface="ＭＳ Ｐゴシック"/>
                <a:ea typeface="ＭＳ Ｐゴシック"/>
              </a:rPr>
              <a:t>静岡県</a:t>
            </a:r>
            <a:r>
              <a:rPr lang="ja-JP" altLang="en-US" sz="1600" b="1" dirty="0" smtClean="0">
                <a:solidFill>
                  <a:srgbClr val="000000"/>
                </a:solidFill>
                <a:latin typeface="ＭＳ Ｐゴシック"/>
                <a:ea typeface="ＭＳ Ｐゴシック"/>
              </a:rPr>
              <a:t>へ出張して来ました。旅先、特に九州以外で食事をすると、醤油や出汁の味の違いを感じることがあります。</a:t>
            </a:r>
            <a:endParaRPr lang="en-US" altLang="ja-JP" sz="1600" b="1" dirty="0" smtClean="0">
              <a:solidFill>
                <a:srgbClr val="000000"/>
              </a:solidFill>
              <a:latin typeface="ＭＳ Ｐゴシック"/>
              <a:ea typeface="ＭＳ Ｐゴシック"/>
            </a:endParaRPr>
          </a:p>
          <a:p>
            <a:pPr algn="l" rtl="0">
              <a:defRPr sz="1000"/>
            </a:pPr>
            <a:r>
              <a:rPr lang="ja-JP" altLang="en-US" sz="1600" b="1" dirty="0">
                <a:solidFill>
                  <a:srgbClr val="000000"/>
                </a:solidFill>
                <a:latin typeface="ＭＳ Ｐゴシック"/>
                <a:ea typeface="ＭＳ Ｐゴシック"/>
              </a:rPr>
              <a:t>九州</a:t>
            </a:r>
            <a:r>
              <a:rPr lang="ja-JP" altLang="en-US" sz="1600" b="1" dirty="0" smtClean="0">
                <a:solidFill>
                  <a:srgbClr val="000000"/>
                </a:solidFill>
                <a:latin typeface="ＭＳ Ｐゴシック"/>
                <a:ea typeface="ＭＳ Ｐゴシック"/>
              </a:rPr>
              <a:t>は醤油でも甘めですが、静岡や関東は塩味が強い味ですよね。</a:t>
            </a:r>
            <a:endParaRPr lang="en-US" altLang="ja-JP" sz="1600" b="1" dirty="0">
              <a:solidFill>
                <a:srgbClr val="000000"/>
              </a:solidFill>
              <a:latin typeface="ＭＳ Ｐゴシック"/>
              <a:ea typeface="ＭＳ Ｐゴシック"/>
            </a:endParaRPr>
          </a:p>
          <a:p>
            <a:pPr algn="l" rtl="0">
              <a:defRPr sz="1000"/>
            </a:pPr>
            <a:r>
              <a:rPr lang="ja-JP" altLang="en-US" sz="1600" b="1" i="0" u="none" strike="noStrike" baseline="0" dirty="0" smtClean="0">
                <a:solidFill>
                  <a:srgbClr val="000000"/>
                </a:solidFill>
                <a:latin typeface="ＭＳ Ｐゴシック"/>
                <a:ea typeface="ＭＳ Ｐゴシック"/>
              </a:rPr>
              <a:t>その地域ごとに味の違いを楽しめるのは良いことだと改めて感じました。</a:t>
            </a:r>
            <a:endParaRPr lang="en-US" altLang="ja-JP" sz="1600" b="1" i="0" u="none" strike="noStrike" baseline="0" dirty="0" smtClean="0">
              <a:solidFill>
                <a:srgbClr val="000000"/>
              </a:solidFill>
              <a:latin typeface="ＭＳ Ｐゴシック"/>
              <a:ea typeface="ＭＳ Ｐゴシック"/>
            </a:endParaRPr>
          </a:p>
          <a:p>
            <a:pPr algn="l" rtl="0">
              <a:defRPr sz="1000"/>
            </a:pPr>
            <a:r>
              <a:rPr lang="ja-JP" altLang="en-US" sz="1600" b="1" dirty="0">
                <a:solidFill>
                  <a:srgbClr val="000000"/>
                </a:solidFill>
                <a:latin typeface="ＭＳ Ｐゴシック"/>
                <a:ea typeface="ＭＳ Ｐゴシック"/>
              </a:rPr>
              <a:t>ビールの味</a:t>
            </a:r>
            <a:r>
              <a:rPr lang="ja-JP" altLang="en-US" sz="1600" b="1" dirty="0" smtClean="0">
                <a:solidFill>
                  <a:srgbClr val="000000"/>
                </a:solidFill>
                <a:latin typeface="ＭＳ Ｐゴシック"/>
                <a:ea typeface="ＭＳ Ｐゴシック"/>
              </a:rPr>
              <a:t>は</a:t>
            </a:r>
            <a:r>
              <a:rPr lang="ja-JP" altLang="en-US" sz="1600" b="1" dirty="0">
                <a:solidFill>
                  <a:srgbClr val="000000"/>
                </a:solidFill>
                <a:latin typeface="ＭＳ Ｐゴシック"/>
                <a:ea typeface="ＭＳ Ｐゴシック"/>
              </a:rPr>
              <a:t>一緒でした</a:t>
            </a:r>
            <a:r>
              <a:rPr lang="ja-JP" altLang="en-US" sz="1600" b="1" dirty="0" smtClean="0">
                <a:solidFill>
                  <a:srgbClr val="000000"/>
                </a:solidFill>
                <a:latin typeface="ＭＳ Ｐゴシック"/>
                <a:ea typeface="ＭＳ Ｐゴシック"/>
              </a:rPr>
              <a:t>が・・・。</a:t>
            </a:r>
            <a:endParaRPr lang="en-US" altLang="ja-JP" sz="1600" b="1" i="0" u="none" strike="noStrike" baseline="0" dirty="0" smtClean="0">
              <a:solidFill>
                <a:srgbClr val="000000"/>
              </a:solidFill>
              <a:latin typeface="ＭＳ Ｐゴシック"/>
              <a:ea typeface="ＭＳ Ｐゴシック"/>
            </a:endParaRPr>
          </a:p>
          <a:p>
            <a:pPr algn="l" rtl="0">
              <a:defRPr sz="1000"/>
            </a:pPr>
            <a:r>
              <a:rPr lang="ja-JP" altLang="en-US" sz="1600" b="1" dirty="0" smtClean="0">
                <a:solidFill>
                  <a:srgbClr val="000000"/>
                </a:solidFill>
                <a:latin typeface="ＭＳ Ｐゴシック"/>
                <a:ea typeface="ＭＳ Ｐゴシック"/>
              </a:rPr>
              <a:t>　　　　　　　　　　　　　　　　　　　　　　</a:t>
            </a:r>
            <a:endParaRPr lang="en-US" altLang="ja-JP" sz="1600" b="1" dirty="0" smtClean="0">
              <a:solidFill>
                <a:srgbClr val="000000"/>
              </a:solidFill>
              <a:latin typeface="ＭＳ Ｐゴシック"/>
              <a:ea typeface="ＭＳ Ｐゴシック"/>
            </a:endParaRPr>
          </a:p>
          <a:p>
            <a:pPr algn="r" rtl="0">
              <a:defRPr sz="1000"/>
            </a:pPr>
            <a:r>
              <a:rPr lang="ja-JP" altLang="en-US" sz="1600" b="1" i="0" u="none" strike="noStrike" baseline="0" dirty="0" smtClean="0">
                <a:solidFill>
                  <a:srgbClr val="000000"/>
                </a:solidFill>
                <a:latin typeface="ＭＳ Ｐゴシック"/>
                <a:ea typeface="ＭＳ Ｐゴシック"/>
              </a:rPr>
              <a:t>生活</a:t>
            </a:r>
            <a:r>
              <a:rPr lang="ja-JP" altLang="en-US" sz="1600" b="1" i="0" u="none" strike="noStrike" baseline="0" dirty="0">
                <a:solidFill>
                  <a:srgbClr val="000000"/>
                </a:solidFill>
                <a:latin typeface="ＭＳ Ｐゴシック"/>
                <a:ea typeface="ＭＳ Ｐゴシック"/>
              </a:rPr>
              <a:t>相談員　宮﨑 亮輔</a:t>
            </a:r>
          </a:p>
        </p:txBody>
      </p:sp>
      <p:sp>
        <p:nvSpPr>
          <p:cNvPr id="5" name="WordArt 3179"/>
          <p:cNvSpPr>
            <a:spLocks noChangeArrowheads="1" noChangeShapeType="1" noTextEdit="1"/>
          </p:cNvSpPr>
          <p:nvPr/>
        </p:nvSpPr>
        <p:spPr bwMode="auto">
          <a:xfrm>
            <a:off x="500111" y="7135372"/>
            <a:ext cx="1866900" cy="45720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ja-JP" altLang="en-US" sz="3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HG創英角ﾎﾟｯﾌﾟ体"/>
                <a:ea typeface="HG創英角ﾎﾟｯﾌﾟ体"/>
              </a:rPr>
              <a:t>編集後記</a:t>
            </a:r>
          </a:p>
        </p:txBody>
      </p:sp>
    </p:spTree>
    <p:extLst>
      <p:ext uri="{BB962C8B-B14F-4D97-AF65-F5344CB8AC3E}">
        <p14:creationId xmlns:p14="http://schemas.microsoft.com/office/powerpoint/2010/main" val="284318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9E87329-FA41-440B-8C9A-7A52541B0CEB}" type="slidenum">
              <a:rPr kumimoji="1" lang="ja-JP" altLang="en-US" smtClean="0"/>
              <a:t>3</a:t>
            </a:fld>
            <a:endParaRPr kumimoji="1" lang="ja-JP" altLang="en-US"/>
          </a:p>
        </p:txBody>
      </p:sp>
      <p:sp>
        <p:nvSpPr>
          <p:cNvPr id="3" name="正方形/長方形 2"/>
          <p:cNvSpPr/>
          <p:nvPr/>
        </p:nvSpPr>
        <p:spPr>
          <a:xfrm>
            <a:off x="0" y="95885"/>
            <a:ext cx="6858000" cy="461665"/>
          </a:xfrm>
          <a:prstGeom prst="rect">
            <a:avLst/>
          </a:prstGeom>
          <a:noFill/>
        </p:spPr>
        <p:txBody>
          <a:bodyPr wrap="square" lIns="91440" tIns="45720" rIns="91440" bIns="45720">
            <a:spAutoFit/>
          </a:bodyPr>
          <a:lstStyle/>
          <a:p>
            <a:pPr algn="ctr"/>
            <a:r>
              <a:rPr lang="ja-JP" altLang="en-US" sz="2400" b="1" dirty="0">
                <a:ln w="22225">
                  <a:solidFill>
                    <a:schemeClr val="accent2"/>
                  </a:solidFill>
                  <a:prstDash val="solid"/>
                </a:ln>
                <a:solidFill>
                  <a:schemeClr val="accent2">
                    <a:lumMod val="40000"/>
                    <a:lumOff val="60000"/>
                  </a:schemeClr>
                </a:solidFill>
                <a:latin typeface="AR Pゴシック体S" panose="020B0A00000000000000" pitchFamily="50" charset="-128"/>
                <a:ea typeface="AR Pゴシック体S" panose="020B0A00000000000000" pitchFamily="50" charset="-128"/>
              </a:rPr>
              <a:t>特養</a:t>
            </a:r>
            <a:r>
              <a:rPr lang="ja-JP" altLang="en-US" sz="2400" b="1" cap="none" spc="0" dirty="0" smtClean="0">
                <a:ln w="22225">
                  <a:solidFill>
                    <a:schemeClr val="accent2"/>
                  </a:solidFill>
                  <a:prstDash val="solid"/>
                </a:ln>
                <a:solidFill>
                  <a:schemeClr val="accent2">
                    <a:lumMod val="40000"/>
                    <a:lumOff val="60000"/>
                  </a:schemeClr>
                </a:solidFill>
                <a:effectLst/>
                <a:latin typeface="AR Pゴシック体S" panose="020B0A00000000000000" pitchFamily="50" charset="-128"/>
                <a:ea typeface="AR Pゴシック体S" panose="020B0A00000000000000" pitchFamily="50" charset="-128"/>
              </a:rPr>
              <a:t>別府石垣園便り（</a:t>
            </a:r>
            <a:r>
              <a:rPr lang="en-US" altLang="ja-JP" sz="2400" b="1" cap="none" spc="0" dirty="0" smtClean="0">
                <a:ln w="22225">
                  <a:solidFill>
                    <a:schemeClr val="accent2"/>
                  </a:solidFill>
                  <a:prstDash val="solid"/>
                </a:ln>
                <a:solidFill>
                  <a:schemeClr val="accent2">
                    <a:lumMod val="40000"/>
                    <a:lumOff val="60000"/>
                  </a:schemeClr>
                </a:solidFill>
                <a:effectLst/>
                <a:latin typeface="AR Pゴシック体S" panose="020B0A00000000000000" pitchFamily="50" charset="-128"/>
                <a:ea typeface="AR Pゴシック体S" panose="020B0A00000000000000" pitchFamily="50" charset="-128"/>
              </a:rPr>
              <a:t>4/11</a:t>
            </a:r>
            <a:r>
              <a:rPr lang="ja-JP" altLang="en-US" sz="2400" b="1" cap="none" spc="0" dirty="0" smtClean="0">
                <a:ln w="22225">
                  <a:solidFill>
                    <a:schemeClr val="accent2"/>
                  </a:solidFill>
                  <a:prstDash val="solid"/>
                </a:ln>
                <a:solidFill>
                  <a:schemeClr val="accent2">
                    <a:lumMod val="40000"/>
                    <a:lumOff val="60000"/>
                  </a:schemeClr>
                </a:solidFill>
                <a:effectLst/>
                <a:latin typeface="AR Pゴシック体S" panose="020B0A00000000000000" pitchFamily="50" charset="-128"/>
                <a:ea typeface="AR Pゴシック体S" panose="020B0A00000000000000" pitchFamily="50" charset="-128"/>
              </a:rPr>
              <a:t>お花見ドライブ）</a:t>
            </a:r>
            <a:endParaRPr lang="ja-JP" altLang="en-US" sz="2400" b="1" cap="none" spc="0" dirty="0">
              <a:ln w="22225">
                <a:solidFill>
                  <a:schemeClr val="accent2"/>
                </a:solidFill>
                <a:prstDash val="solid"/>
              </a:ln>
              <a:solidFill>
                <a:schemeClr val="accent2">
                  <a:lumMod val="40000"/>
                  <a:lumOff val="60000"/>
                </a:schemeClr>
              </a:solidFill>
              <a:effectLst/>
              <a:latin typeface="AR Pゴシック体S" panose="020B0A00000000000000" pitchFamily="50" charset="-128"/>
              <a:ea typeface="AR Pゴシック体S" panose="020B0A00000000000000"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491" y="835857"/>
            <a:ext cx="2060619" cy="1527363"/>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545" y="835857"/>
            <a:ext cx="2060619" cy="1527363"/>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678" y="835857"/>
            <a:ext cx="2060619" cy="1527363"/>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91" y="2518417"/>
            <a:ext cx="2051540" cy="1527363"/>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2682" y="2518416"/>
            <a:ext cx="2082344" cy="1527363"/>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3757" y="2518416"/>
            <a:ext cx="2051540" cy="1527363"/>
          </a:xfrm>
          <a:prstGeom prst="rect">
            <a:avLst/>
          </a:prstGeom>
        </p:spPr>
      </p:pic>
      <p:pic>
        <p:nvPicPr>
          <p:cNvPr id="17" name="図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491" y="4200977"/>
            <a:ext cx="2060619" cy="1527363"/>
          </a:xfrm>
          <a:prstGeom prst="rect">
            <a:avLst/>
          </a:prstGeom>
        </p:spPr>
      </p:pic>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1831" y="4200975"/>
            <a:ext cx="2063195" cy="1527365"/>
          </a:xfrm>
          <a:prstGeom prst="rect">
            <a:avLst/>
          </a:prstGeom>
        </p:spPr>
      </p:pic>
      <p:pic>
        <p:nvPicPr>
          <p:cNvPr id="19" name="図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9217" y="4200975"/>
            <a:ext cx="2051540" cy="1527365"/>
          </a:xfrm>
          <a:prstGeom prst="rect">
            <a:avLst/>
          </a:prstGeom>
        </p:spPr>
      </p:pic>
      <p:pic>
        <p:nvPicPr>
          <p:cNvPr id="20" name="図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2412" y="5883537"/>
            <a:ext cx="2060619" cy="1527365"/>
          </a:xfrm>
          <a:prstGeom prst="rect">
            <a:avLst/>
          </a:prstGeom>
        </p:spPr>
      </p:pic>
      <p:pic>
        <p:nvPicPr>
          <p:cNvPr id="21" name="図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91831" y="5883535"/>
            <a:ext cx="2069698" cy="1527365"/>
          </a:xfrm>
          <a:prstGeom prst="rect">
            <a:avLst/>
          </a:prstGeom>
        </p:spPr>
      </p:pic>
      <p:pic>
        <p:nvPicPr>
          <p:cNvPr id="22" name="図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549" y="7566094"/>
            <a:ext cx="2071482" cy="1527366"/>
          </a:xfrm>
          <a:prstGeom prst="rect">
            <a:avLst/>
          </a:prstGeom>
        </p:spPr>
      </p:pic>
      <p:pic>
        <p:nvPicPr>
          <p:cNvPr id="23" name="図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97658" y="7566095"/>
            <a:ext cx="2051540" cy="1527366"/>
          </a:xfrm>
          <a:prstGeom prst="rect">
            <a:avLst/>
          </a:prstGeom>
        </p:spPr>
      </p:pic>
      <p:pic>
        <p:nvPicPr>
          <p:cNvPr id="24" name="図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1059" y="5883534"/>
            <a:ext cx="2069698" cy="1527366"/>
          </a:xfrm>
          <a:prstGeom prst="rect">
            <a:avLst/>
          </a:prstGeom>
        </p:spPr>
      </p:pic>
      <p:pic>
        <p:nvPicPr>
          <p:cNvPr id="25" name="図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03825" y="7566092"/>
            <a:ext cx="2071482" cy="1527368"/>
          </a:xfrm>
          <a:prstGeom prst="rect">
            <a:avLst/>
          </a:prstGeom>
        </p:spPr>
      </p:pic>
    </p:spTree>
    <p:extLst>
      <p:ext uri="{BB962C8B-B14F-4D97-AF65-F5344CB8AC3E}">
        <p14:creationId xmlns:p14="http://schemas.microsoft.com/office/powerpoint/2010/main" val="204245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06" y="382125"/>
            <a:ext cx="2064235" cy="1527366"/>
          </a:xfrm>
          <a:prstGeom prst="rect">
            <a:avLst/>
          </a:prstGeom>
        </p:spPr>
      </p:pic>
      <p:sp>
        <p:nvSpPr>
          <p:cNvPr id="2" name="スライド番号プレースホルダー 1"/>
          <p:cNvSpPr>
            <a:spLocks noGrp="1"/>
          </p:cNvSpPr>
          <p:nvPr>
            <p:ph type="sldNum" sz="quarter" idx="12"/>
          </p:nvPr>
        </p:nvSpPr>
        <p:spPr/>
        <p:txBody>
          <a:bodyPr/>
          <a:lstStyle/>
          <a:p>
            <a:fld id="{29E87329-FA41-440B-8C9A-7A52541B0CEB}" type="slidenum">
              <a:rPr kumimoji="1" lang="ja-JP" altLang="en-US" smtClean="0"/>
              <a:t>4</a:t>
            </a:fld>
            <a:endParaRPr kumimoji="1" lang="ja-JP" altLang="en-US"/>
          </a:p>
        </p:txBody>
      </p:sp>
      <p:sp>
        <p:nvSpPr>
          <p:cNvPr id="3" name="正方形/長方形 2"/>
          <p:cNvSpPr/>
          <p:nvPr/>
        </p:nvSpPr>
        <p:spPr>
          <a:xfrm>
            <a:off x="112940" y="2329333"/>
            <a:ext cx="4980852" cy="584775"/>
          </a:xfrm>
          <a:prstGeom prst="rect">
            <a:avLst/>
          </a:prstGeom>
          <a:noFill/>
        </p:spPr>
        <p:txBody>
          <a:bodyPr wrap="none" lIns="91440" tIns="45720" rIns="91440" bIns="45720">
            <a:spAutoFit/>
          </a:bodyPr>
          <a:lstStyle/>
          <a:p>
            <a:pPr algn="ctr"/>
            <a:r>
              <a:rPr lang="ja-JP" altLang="en-US" sz="3200" b="1" cap="none" spc="0" dirty="0" smtClean="0">
                <a:ln w="22225">
                  <a:solidFill>
                    <a:schemeClr val="accent2"/>
                  </a:solidFill>
                  <a:prstDash val="solid"/>
                </a:ln>
                <a:solidFill>
                  <a:schemeClr val="accent2">
                    <a:lumMod val="40000"/>
                    <a:lumOff val="60000"/>
                  </a:schemeClr>
                </a:solidFill>
                <a:effectLst/>
                <a:latin typeface="AR Pゴシック体S" panose="020B0A00000000000000" pitchFamily="50" charset="-128"/>
                <a:ea typeface="AR Pゴシック体S" panose="020B0A00000000000000" pitchFamily="50" charset="-128"/>
              </a:rPr>
              <a:t>ケアハウス別府石垣園便り</a:t>
            </a:r>
            <a:endParaRPr lang="ja-JP" altLang="en-US" sz="3200" b="1" cap="none" spc="0" dirty="0">
              <a:ln w="22225">
                <a:solidFill>
                  <a:schemeClr val="accent2"/>
                </a:solidFill>
                <a:prstDash val="solid"/>
              </a:ln>
              <a:solidFill>
                <a:schemeClr val="accent2">
                  <a:lumMod val="40000"/>
                  <a:lumOff val="60000"/>
                </a:schemeClr>
              </a:solidFill>
              <a:effectLst/>
              <a:latin typeface="AR Pゴシック体S" panose="020B0A00000000000000" pitchFamily="50" charset="-128"/>
              <a:ea typeface="AR Pゴシック体S" panose="020B0A00000000000000"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87" y="3015792"/>
            <a:ext cx="2060619" cy="1527363"/>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821" y="3015793"/>
            <a:ext cx="2060619" cy="1527362"/>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955" y="3015792"/>
            <a:ext cx="2060619" cy="1527363"/>
          </a:xfrm>
          <a:prstGeom prst="rect">
            <a:avLst/>
          </a:prstGeom>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686" y="4712111"/>
            <a:ext cx="2060619" cy="1527363"/>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9821" y="4712111"/>
            <a:ext cx="2060619" cy="1527363"/>
          </a:xfrm>
          <a:prstGeom prst="rect">
            <a:avLst/>
          </a:prstGeom>
        </p:spPr>
      </p:pic>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5954" y="4712111"/>
            <a:ext cx="2060619" cy="1527363"/>
          </a:xfrm>
          <a:prstGeom prst="rect">
            <a:avLst/>
          </a:prstGeom>
        </p:spPr>
      </p:pic>
      <p:pic>
        <p:nvPicPr>
          <p:cNvPr id="34" name="図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686" y="6480410"/>
            <a:ext cx="2060619" cy="1527363"/>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49820" y="6480408"/>
            <a:ext cx="2060619" cy="1527365"/>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687" y="8181437"/>
            <a:ext cx="2060619" cy="1552425"/>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0426" y="8181437"/>
            <a:ext cx="2060619" cy="1527363"/>
          </a:xfrm>
          <a:prstGeom prst="rect">
            <a:avLst/>
          </a:prstGeom>
        </p:spPr>
      </p:pic>
      <p:pic>
        <p:nvPicPr>
          <p:cNvPr id="41" name="図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7888" y="391283"/>
            <a:ext cx="2064235" cy="1527366"/>
          </a:xfrm>
          <a:prstGeom prst="rect">
            <a:avLst/>
          </a:prstGeom>
        </p:spPr>
      </p:pic>
      <p:pic>
        <p:nvPicPr>
          <p:cNvPr id="42" name="図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82870" y="405186"/>
            <a:ext cx="2064235" cy="1513463"/>
          </a:xfrm>
          <a:prstGeom prst="rect">
            <a:avLst/>
          </a:prstGeom>
        </p:spPr>
      </p:pic>
      <p:sp>
        <p:nvSpPr>
          <p:cNvPr id="43" name="円/楕円 42"/>
          <p:cNvSpPr/>
          <p:nvPr/>
        </p:nvSpPr>
        <p:spPr>
          <a:xfrm>
            <a:off x="1077238" y="4083485"/>
            <a:ext cx="2254685" cy="6286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t>開園記念式典を行いました。</a:t>
            </a:r>
            <a:endParaRPr kumimoji="1" lang="ja-JP" altLang="en-US" sz="1200" dirty="0"/>
          </a:p>
        </p:txBody>
      </p:sp>
      <p:sp>
        <p:nvSpPr>
          <p:cNvPr id="44" name="円/楕円 43"/>
          <p:cNvSpPr/>
          <p:nvPr/>
        </p:nvSpPr>
        <p:spPr>
          <a:xfrm>
            <a:off x="3294780" y="5925161"/>
            <a:ext cx="2467193" cy="6286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t>4</a:t>
            </a:r>
            <a:r>
              <a:rPr lang="ja-JP" altLang="en-US" sz="1200" dirty="0"/>
              <a:t>日間に</a:t>
            </a:r>
            <a:r>
              <a:rPr lang="ja-JP" altLang="en-US" sz="1200" dirty="0" smtClean="0"/>
              <a:t>分けてお花見</a:t>
            </a:r>
            <a:r>
              <a:rPr lang="ja-JP" altLang="en-US" sz="1200" dirty="0"/>
              <a:t>ドライブ</a:t>
            </a:r>
            <a:r>
              <a:rPr lang="ja-JP" altLang="en-US" sz="1200" dirty="0" smtClean="0"/>
              <a:t>に出かけました。</a:t>
            </a:r>
            <a:endParaRPr kumimoji="1" lang="ja-JP" altLang="en-US" sz="1200" dirty="0"/>
          </a:p>
        </p:txBody>
      </p:sp>
      <p:sp>
        <p:nvSpPr>
          <p:cNvPr id="45" name="円/楕円 44"/>
          <p:cNvSpPr/>
          <p:nvPr/>
        </p:nvSpPr>
        <p:spPr>
          <a:xfrm>
            <a:off x="3480129" y="7485078"/>
            <a:ext cx="2467193" cy="6286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t>お弁当の日</a:t>
            </a:r>
            <a:r>
              <a:rPr lang="ja-JP" altLang="en-US" sz="1200" dirty="0" smtClean="0"/>
              <a:t>は田ノ浦ビーチに出かけました。</a:t>
            </a:r>
            <a:endParaRPr kumimoji="1" lang="ja-JP" altLang="en-US" sz="1200" dirty="0"/>
          </a:p>
        </p:txBody>
      </p:sp>
      <p:sp>
        <p:nvSpPr>
          <p:cNvPr id="46" name="円/楕円 45"/>
          <p:cNvSpPr/>
          <p:nvPr/>
        </p:nvSpPr>
        <p:spPr>
          <a:xfrm>
            <a:off x="3609866" y="9245665"/>
            <a:ext cx="2467193" cy="6286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t>100</a:t>
            </a:r>
            <a:r>
              <a:rPr lang="ja-JP" altLang="en-US" sz="1200" dirty="0"/>
              <a:t>歳</a:t>
            </a:r>
            <a:r>
              <a:rPr lang="ja-JP" altLang="en-US" sz="1200" dirty="0" smtClean="0"/>
              <a:t>の</a:t>
            </a:r>
            <a:r>
              <a:rPr lang="ja-JP" altLang="en-US" sz="1200" dirty="0"/>
              <a:t>お祝い</a:t>
            </a:r>
            <a:r>
              <a:rPr lang="ja-JP" altLang="en-US" sz="1200" dirty="0" smtClean="0"/>
              <a:t>はくす玉を用意いたしました。</a:t>
            </a:r>
            <a:endParaRPr kumimoji="1" lang="ja-JP" altLang="en-US" sz="1200" dirty="0"/>
          </a:p>
        </p:txBody>
      </p:sp>
      <p:sp>
        <p:nvSpPr>
          <p:cNvPr id="4" name="角丸四角形 3"/>
          <p:cNvSpPr/>
          <p:nvPr/>
        </p:nvSpPr>
        <p:spPr>
          <a:xfrm>
            <a:off x="1077238" y="1678488"/>
            <a:ext cx="4484318" cy="6508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600" dirty="0" smtClean="0"/>
              <a:t>4/11</a:t>
            </a:r>
            <a:r>
              <a:rPr lang="ja-JP" altLang="en-US" sz="1600" dirty="0"/>
              <a:t>に</a:t>
            </a:r>
            <a:r>
              <a:rPr kumimoji="1" lang="ja-JP" altLang="en-US" sz="1600" dirty="0" smtClean="0"/>
              <a:t>特養とショートステイの利用者様合わせて</a:t>
            </a:r>
            <a:r>
              <a:rPr kumimoji="1" lang="en-US" altLang="ja-JP" sz="1600" dirty="0" smtClean="0"/>
              <a:t>27</a:t>
            </a:r>
            <a:r>
              <a:rPr kumimoji="1" lang="ja-JP" altLang="en-US" sz="1600" dirty="0" smtClean="0"/>
              <a:t>名を市内お花見遊覧にお連れしました。</a:t>
            </a:r>
            <a:endParaRPr kumimoji="1" lang="ja-JP" altLang="en-US" sz="1600" dirty="0"/>
          </a:p>
        </p:txBody>
      </p:sp>
    </p:spTree>
    <p:extLst>
      <p:ext uri="{BB962C8B-B14F-4D97-AF65-F5344CB8AC3E}">
        <p14:creationId xmlns:p14="http://schemas.microsoft.com/office/powerpoint/2010/main" val="3031170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8035</TotalTime>
  <Words>106</Words>
  <Application>Microsoft Office PowerPoint</Application>
  <PresentationFormat>A4 210 x 297 mm</PresentationFormat>
  <Paragraphs>45</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AR Pゴシック体S</vt:lpstr>
      <vt:lpstr>HG創英角ﾎﾟｯﾌﾟ体</vt:lpstr>
      <vt:lpstr>ＭＳ Ｐゴシック</vt:lpstr>
      <vt:lpstr>ＭＳ Ｐ明朝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宮﨑亮輔</dc:creator>
  <cp:lastModifiedBy>宮﨑亮輔</cp:lastModifiedBy>
  <cp:revision>236</cp:revision>
  <cp:lastPrinted>2017-05-12T01:37:02Z</cp:lastPrinted>
  <dcterms:created xsi:type="dcterms:W3CDTF">2014-09-11T06:03:17Z</dcterms:created>
  <dcterms:modified xsi:type="dcterms:W3CDTF">2017-05-15T01:21:56Z</dcterms:modified>
</cp:coreProperties>
</file>