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6" r:id="rId3"/>
    <p:sldId id="258" r:id="rId4"/>
    <p:sldId id="259" r:id="rId5"/>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602"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5" tIns="45712" rIns="91425" bIns="45712" rtlCol="0"/>
          <a:lstStyle>
            <a:lvl1pPr algn="r">
              <a:defRPr sz="1200"/>
            </a:lvl1pPr>
          </a:lstStyle>
          <a:p>
            <a:fld id="{5F14E039-60C8-4E2B-9F76-47DF962D67DE}" type="datetimeFigureOut">
              <a:rPr kumimoji="1" lang="ja-JP" altLang="en-US" smtClean="0"/>
              <a:t>2017/5/15</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5" tIns="45712" rIns="91425"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5" tIns="45712" rIns="91425" bIns="45712" rtlCol="0" anchor="b"/>
          <a:lstStyle>
            <a:lvl1pPr algn="r">
              <a:defRPr sz="1200"/>
            </a:lvl1pPr>
          </a:lstStyle>
          <a:p>
            <a:fld id="{5107496A-D27E-4251-B2A8-72D281D55C93}" type="slidenum">
              <a:rPr kumimoji="1" lang="ja-JP" altLang="en-US" smtClean="0"/>
              <a:t>‹#›</a:t>
            </a:fld>
            <a:endParaRPr kumimoji="1" lang="ja-JP" altLang="en-US"/>
          </a:p>
        </p:txBody>
      </p:sp>
    </p:spTree>
    <p:extLst>
      <p:ext uri="{BB962C8B-B14F-4D97-AF65-F5344CB8AC3E}">
        <p14:creationId xmlns:p14="http://schemas.microsoft.com/office/powerpoint/2010/main" val="5911790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07496A-D27E-4251-B2A8-72D281D55C93}" type="slidenum">
              <a:rPr kumimoji="1" lang="ja-JP" altLang="en-US" smtClean="0"/>
              <a:t>4</a:t>
            </a:fld>
            <a:endParaRPr kumimoji="1" lang="ja-JP" altLang="en-US"/>
          </a:p>
        </p:txBody>
      </p:sp>
    </p:spTree>
    <p:extLst>
      <p:ext uri="{BB962C8B-B14F-4D97-AF65-F5344CB8AC3E}">
        <p14:creationId xmlns:p14="http://schemas.microsoft.com/office/powerpoint/2010/main" val="404700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122244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92282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139965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153587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347498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53338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13394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380292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225866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174944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84B807-91EF-40CC-BD98-2F75DC37675F}" type="datetimeFigureOut">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34593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2B84B807-91EF-40CC-BD98-2F75DC37675F}" type="datetimeFigureOut">
              <a:rPr kumimoji="1" lang="ja-JP" altLang="en-US" smtClean="0"/>
              <a:t>2017/5/15</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2A962613-6634-4023-BA6C-922DBCF85A2D}" type="slidenum">
              <a:rPr kumimoji="1" lang="ja-JP" altLang="en-US" smtClean="0"/>
              <a:t>‹#›</a:t>
            </a:fld>
            <a:endParaRPr kumimoji="1" lang="ja-JP" altLang="en-US"/>
          </a:p>
        </p:txBody>
      </p:sp>
    </p:spTree>
    <p:extLst>
      <p:ext uri="{BB962C8B-B14F-4D97-AF65-F5344CB8AC3E}">
        <p14:creationId xmlns:p14="http://schemas.microsoft.com/office/powerpoint/2010/main" val="304606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8.png"/><Relationship Id="rId9" Type="http://schemas.openxmlformats.org/officeDocument/2006/relationships/image" Target="../media/image15.jpe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0800000">
            <a:off x="0" y="7509990"/>
            <a:ext cx="12801600" cy="2411561"/>
          </a:xfrm>
          <a:prstGeom prst="rect">
            <a:avLst/>
          </a:prstGeom>
          <a:gradFill flip="none" rotWithShape="1">
            <a:gsLst>
              <a:gs pos="0">
                <a:srgbClr val="92D050"/>
              </a:gs>
              <a:gs pos="50000">
                <a:schemeClr val="accent3">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kumimoji="1" lang="ja-JP" altLang="en-US"/>
          </a:p>
        </p:txBody>
      </p:sp>
      <p:sp>
        <p:nvSpPr>
          <p:cNvPr id="5" name="正方形/長方形 4"/>
          <p:cNvSpPr/>
          <p:nvPr/>
        </p:nvSpPr>
        <p:spPr>
          <a:xfrm>
            <a:off x="0" y="2"/>
            <a:ext cx="12801600" cy="2411561"/>
          </a:xfrm>
          <a:prstGeom prst="rect">
            <a:avLst/>
          </a:prstGeom>
          <a:gradFill flip="none" rotWithShape="1">
            <a:gsLst>
              <a:gs pos="0">
                <a:srgbClr val="92D050"/>
              </a:gs>
              <a:gs pos="50000">
                <a:schemeClr val="accent3">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kumimoji="1" lang="ja-JP" altLang="en-US"/>
          </a:p>
        </p:txBody>
      </p:sp>
      <p:sp>
        <p:nvSpPr>
          <p:cNvPr id="6" name="テキスト ボックス 5"/>
          <p:cNvSpPr txBox="1"/>
          <p:nvPr/>
        </p:nvSpPr>
        <p:spPr>
          <a:xfrm>
            <a:off x="964197" y="488504"/>
            <a:ext cx="4608512" cy="292372"/>
          </a:xfrm>
          <a:prstGeom prst="rect">
            <a:avLst/>
          </a:prstGeom>
          <a:noFill/>
        </p:spPr>
        <p:txBody>
          <a:bodyPr wrap="square" lIns="91423" tIns="45712" rIns="91423" bIns="45712" rtlCol="0">
            <a:spAutoFit/>
          </a:bodyPr>
          <a:lstStyle/>
          <a:p>
            <a:pPr algn="ctr"/>
            <a:r>
              <a:rPr lang="ja-JP" altLang="en-US" sz="13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これら全ての施設・サービスへのお問い合わせは</a:t>
            </a:r>
          </a:p>
        </p:txBody>
      </p:sp>
      <p:sp>
        <p:nvSpPr>
          <p:cNvPr id="7" name="テキスト ボックス 6"/>
          <p:cNvSpPr txBox="1"/>
          <p:nvPr/>
        </p:nvSpPr>
        <p:spPr>
          <a:xfrm>
            <a:off x="640161" y="776536"/>
            <a:ext cx="5256585" cy="2019768"/>
          </a:xfrm>
          <a:prstGeom prst="rect">
            <a:avLst/>
          </a:prstGeom>
          <a:noFill/>
        </p:spPr>
        <p:txBody>
          <a:bodyPr wrap="square" lIns="91423" tIns="45712" rIns="91423" bIns="45712" rtlCol="0">
            <a:spAutoFit/>
          </a:bodyPr>
          <a:lstStyle/>
          <a:p>
            <a:pPr algn="ctr">
              <a:lnSpc>
                <a:spcPct val="150000"/>
              </a:lnSpc>
            </a:pPr>
            <a:r>
              <a:rPr lang="ja-JP" altLang="en-US" sz="1300" b="1" dirty="0">
                <a:effectLst>
                  <a:glow rad="63500">
                    <a:schemeClr val="bg1">
                      <a:alpha val="40000"/>
                    </a:schemeClr>
                  </a:glow>
                </a:effectLst>
                <a:latin typeface="+mj-ea"/>
                <a:ea typeface="+mj-ea"/>
              </a:rPr>
              <a:t>特別養護老人ホーム</a:t>
            </a:r>
            <a:r>
              <a:rPr lang="ja-JP" altLang="en-US" sz="1300" b="1" dirty="0" smtClean="0">
                <a:effectLst>
                  <a:glow rad="63500">
                    <a:schemeClr val="bg1">
                      <a:alpha val="40000"/>
                    </a:schemeClr>
                  </a:glow>
                </a:effectLst>
                <a:latin typeface="+mj-ea"/>
                <a:ea typeface="+mj-ea"/>
              </a:rPr>
              <a:t>別府石垣園</a:t>
            </a:r>
            <a:endParaRPr lang="en-US" altLang="ja-JP" sz="1300" b="1" spc="600" dirty="0">
              <a:effectLst>
                <a:glow rad="63500">
                  <a:schemeClr val="bg1">
                    <a:alpha val="40000"/>
                  </a:schemeClr>
                </a:glow>
              </a:effectLst>
              <a:latin typeface="+mj-ea"/>
              <a:ea typeface="+mj-ea"/>
            </a:endParaRPr>
          </a:p>
          <a:p>
            <a:pPr algn="ctr">
              <a:lnSpc>
                <a:spcPct val="150000"/>
              </a:lnSpc>
            </a:pPr>
            <a:r>
              <a:rPr lang="en-US" altLang="ja-JP" sz="1300" b="1" dirty="0">
                <a:effectLst>
                  <a:glow rad="63500">
                    <a:schemeClr val="bg1">
                      <a:alpha val="40000"/>
                    </a:schemeClr>
                  </a:glow>
                </a:effectLst>
                <a:latin typeface="+mj-ea"/>
                <a:ea typeface="+mj-ea"/>
              </a:rPr>
              <a:t>TEL</a:t>
            </a:r>
            <a:r>
              <a:rPr lang="ja-JP" altLang="en-US" sz="1300" b="1" dirty="0">
                <a:effectLst>
                  <a:glow rad="63500">
                    <a:schemeClr val="bg1">
                      <a:alpha val="40000"/>
                    </a:schemeClr>
                  </a:glow>
                </a:effectLst>
                <a:latin typeface="+mj-ea"/>
                <a:ea typeface="+mj-ea"/>
              </a:rPr>
              <a:t>　</a:t>
            </a:r>
            <a:r>
              <a:rPr lang="en-US" altLang="ja-JP" sz="1300" b="1" dirty="0">
                <a:effectLst>
                  <a:glow rad="63500">
                    <a:schemeClr val="bg1">
                      <a:alpha val="40000"/>
                    </a:schemeClr>
                  </a:glow>
                </a:effectLst>
                <a:latin typeface="+mj-ea"/>
                <a:ea typeface="+mj-ea"/>
              </a:rPr>
              <a:t>0977-25-1688</a:t>
            </a:r>
            <a:r>
              <a:rPr lang="ja-JP" altLang="en-US" sz="1300" b="1" dirty="0">
                <a:effectLst>
                  <a:glow rad="63500">
                    <a:schemeClr val="bg1">
                      <a:alpha val="40000"/>
                    </a:schemeClr>
                  </a:glow>
                </a:effectLst>
                <a:latin typeface="+mj-ea"/>
                <a:ea typeface="+mj-ea"/>
              </a:rPr>
              <a:t>（代表）</a:t>
            </a:r>
            <a:endParaRPr lang="en-US" altLang="ja-JP" sz="1300" b="1" dirty="0">
              <a:effectLst>
                <a:glow rad="63500">
                  <a:schemeClr val="bg1">
                    <a:alpha val="40000"/>
                  </a:schemeClr>
                </a:glow>
              </a:effectLst>
              <a:latin typeface="+mj-ea"/>
              <a:ea typeface="+mj-ea"/>
            </a:endParaRPr>
          </a:p>
          <a:p>
            <a:pPr algn="ctr">
              <a:lnSpc>
                <a:spcPct val="150000"/>
              </a:lnSpc>
            </a:pPr>
            <a:r>
              <a:rPr lang="ja-JP" altLang="en-US" sz="1050" b="1" dirty="0">
                <a:effectLst>
                  <a:glow rad="63500">
                    <a:schemeClr val="bg1">
                      <a:alpha val="40000"/>
                    </a:schemeClr>
                  </a:glow>
                </a:effectLst>
                <a:latin typeface="+mj-ea"/>
                <a:ea typeface="+mj-ea"/>
              </a:rPr>
              <a:t>＜月曜</a:t>
            </a:r>
            <a:r>
              <a:rPr lang="ja-JP" altLang="en-US" sz="1050" b="1" dirty="0" smtClean="0">
                <a:effectLst>
                  <a:glow rad="63500">
                    <a:schemeClr val="bg1">
                      <a:alpha val="40000"/>
                    </a:schemeClr>
                  </a:glow>
                </a:effectLst>
                <a:latin typeface="+mj-ea"/>
                <a:ea typeface="+mj-ea"/>
              </a:rPr>
              <a:t>～</a:t>
            </a:r>
            <a:r>
              <a:rPr lang="ja-JP" altLang="en-US" sz="1050" b="1" dirty="0">
                <a:effectLst>
                  <a:glow rad="63500">
                    <a:schemeClr val="bg1">
                      <a:alpha val="40000"/>
                    </a:schemeClr>
                  </a:glow>
                </a:effectLst>
                <a:latin typeface="+mj-ea"/>
                <a:ea typeface="+mj-ea"/>
              </a:rPr>
              <a:t>日曜</a:t>
            </a:r>
            <a:r>
              <a:rPr lang="ja-JP" altLang="en-US" sz="1050" b="1" dirty="0">
                <a:effectLst>
                  <a:glow rad="63500">
                    <a:schemeClr val="bg1">
                      <a:alpha val="40000"/>
                    </a:schemeClr>
                  </a:glow>
                </a:effectLst>
                <a:latin typeface="+mj-ea"/>
                <a:ea typeface="+mj-ea"/>
              </a:rPr>
              <a:t>　</a:t>
            </a:r>
            <a:r>
              <a:rPr lang="en-US" altLang="ja-JP" sz="1050" b="1" dirty="0" smtClean="0">
                <a:effectLst>
                  <a:glow rad="63500">
                    <a:schemeClr val="bg1">
                      <a:alpha val="40000"/>
                    </a:schemeClr>
                  </a:glow>
                </a:effectLst>
                <a:latin typeface="+mj-ea"/>
                <a:ea typeface="+mj-ea"/>
              </a:rPr>
              <a:t>AM8</a:t>
            </a:r>
            <a:r>
              <a:rPr lang="ja-JP" altLang="en-US" sz="1050" b="1" dirty="0">
                <a:effectLst>
                  <a:glow rad="63500">
                    <a:schemeClr val="bg1">
                      <a:alpha val="40000"/>
                    </a:schemeClr>
                  </a:glow>
                </a:effectLst>
                <a:latin typeface="+mj-ea"/>
                <a:ea typeface="+mj-ea"/>
              </a:rPr>
              <a:t>：</a:t>
            </a:r>
            <a:r>
              <a:rPr lang="en-US" altLang="ja-JP" sz="1050" b="1" dirty="0" smtClean="0">
                <a:effectLst>
                  <a:glow rad="63500">
                    <a:schemeClr val="bg1">
                      <a:alpha val="40000"/>
                    </a:schemeClr>
                  </a:glow>
                </a:effectLst>
                <a:latin typeface="+mj-ea"/>
                <a:ea typeface="+mj-ea"/>
              </a:rPr>
              <a:t>30</a:t>
            </a:r>
            <a:r>
              <a:rPr lang="ja-JP" altLang="en-US" sz="1050" b="1" dirty="0" smtClean="0">
                <a:effectLst>
                  <a:glow rad="63500">
                    <a:schemeClr val="bg1">
                      <a:alpha val="40000"/>
                    </a:schemeClr>
                  </a:glow>
                </a:effectLst>
                <a:latin typeface="+mj-ea"/>
                <a:ea typeface="+mj-ea"/>
              </a:rPr>
              <a:t>～</a:t>
            </a:r>
            <a:r>
              <a:rPr lang="en-US" altLang="ja-JP" sz="1050" b="1" dirty="0" smtClean="0">
                <a:effectLst>
                  <a:glow rad="63500">
                    <a:schemeClr val="bg1">
                      <a:alpha val="40000"/>
                    </a:schemeClr>
                  </a:glow>
                </a:effectLst>
                <a:latin typeface="+mj-ea"/>
                <a:ea typeface="+mj-ea"/>
              </a:rPr>
              <a:t>PM5:30</a:t>
            </a:r>
            <a:r>
              <a:rPr lang="ja-JP" altLang="en-US" sz="1050" b="1" dirty="0" smtClean="0">
                <a:effectLst>
                  <a:glow rad="63500">
                    <a:schemeClr val="bg1">
                      <a:alpha val="40000"/>
                    </a:schemeClr>
                  </a:glow>
                </a:effectLst>
                <a:latin typeface="+mj-ea"/>
                <a:ea typeface="+mj-ea"/>
              </a:rPr>
              <a:t>＞</a:t>
            </a:r>
            <a:endParaRPr lang="en-US" altLang="ja-JP" sz="1050" b="1" dirty="0">
              <a:effectLst>
                <a:glow rad="63500">
                  <a:schemeClr val="bg1">
                    <a:alpha val="40000"/>
                  </a:schemeClr>
                </a:glow>
              </a:effectLst>
              <a:latin typeface="+mj-ea"/>
              <a:ea typeface="+mj-ea"/>
            </a:endParaRPr>
          </a:p>
          <a:p>
            <a:pPr algn="ctr">
              <a:lnSpc>
                <a:spcPct val="150000"/>
              </a:lnSpc>
            </a:pPr>
            <a:r>
              <a:rPr lang="ja-JP" altLang="en-US" sz="1050" b="1" dirty="0">
                <a:effectLst>
                  <a:glow rad="63500">
                    <a:schemeClr val="bg1">
                      <a:alpha val="40000"/>
                    </a:schemeClr>
                  </a:glow>
                </a:effectLst>
                <a:latin typeface="+mj-ea"/>
                <a:ea typeface="+mj-ea"/>
              </a:rPr>
              <a:t>（時間外の対応も致します）</a:t>
            </a:r>
            <a:endParaRPr lang="en-US" altLang="ja-JP" sz="1050" b="1" dirty="0">
              <a:effectLst>
                <a:glow rad="63500">
                  <a:schemeClr val="bg1">
                    <a:alpha val="40000"/>
                  </a:schemeClr>
                </a:glow>
              </a:effectLst>
              <a:latin typeface="+mj-ea"/>
              <a:ea typeface="+mj-ea"/>
            </a:endParaRPr>
          </a:p>
          <a:p>
            <a:pPr algn="ctr">
              <a:lnSpc>
                <a:spcPct val="150000"/>
              </a:lnSpc>
            </a:pPr>
            <a:r>
              <a:rPr lang="en-US" altLang="ja-JP" sz="1300" b="1" dirty="0" smtClean="0">
                <a:effectLst>
                  <a:glow rad="63500">
                    <a:schemeClr val="bg1">
                      <a:alpha val="40000"/>
                    </a:schemeClr>
                  </a:glow>
                </a:effectLst>
                <a:latin typeface="+mj-ea"/>
                <a:ea typeface="+mj-ea"/>
              </a:rPr>
              <a:t>Fax</a:t>
            </a:r>
            <a:r>
              <a:rPr lang="ja-JP" altLang="en-US" sz="1300" b="1" dirty="0" smtClean="0">
                <a:effectLst>
                  <a:glow rad="63500">
                    <a:schemeClr val="bg1">
                      <a:alpha val="40000"/>
                    </a:schemeClr>
                  </a:glow>
                </a:effectLst>
                <a:latin typeface="+mj-ea"/>
                <a:ea typeface="+mj-ea"/>
              </a:rPr>
              <a:t>　</a:t>
            </a:r>
            <a:r>
              <a:rPr lang="en-US" altLang="ja-JP" sz="1300" b="1" dirty="0" smtClean="0">
                <a:effectLst>
                  <a:glow rad="63500">
                    <a:schemeClr val="bg1">
                      <a:alpha val="40000"/>
                    </a:schemeClr>
                  </a:glow>
                </a:effectLst>
                <a:latin typeface="+mj-ea"/>
                <a:ea typeface="+mj-ea"/>
              </a:rPr>
              <a:t>0977-25-1693</a:t>
            </a:r>
          </a:p>
          <a:p>
            <a:pPr algn="ctr">
              <a:lnSpc>
                <a:spcPct val="150000"/>
              </a:lnSpc>
            </a:pPr>
            <a:r>
              <a:rPr lang="en-US" altLang="ja-JP" sz="1300" b="1" dirty="0" smtClean="0">
                <a:effectLst>
                  <a:glow rad="63500">
                    <a:schemeClr val="bg1">
                      <a:alpha val="40000"/>
                    </a:schemeClr>
                  </a:glow>
                </a:effectLst>
                <a:latin typeface="+mj-ea"/>
                <a:ea typeface="+mj-ea"/>
              </a:rPr>
              <a:t>E-mail</a:t>
            </a:r>
            <a:r>
              <a:rPr lang="ja-JP" altLang="en-US" sz="1300" b="1" dirty="0" smtClean="0">
                <a:effectLst>
                  <a:glow rad="63500">
                    <a:schemeClr val="bg1">
                      <a:alpha val="40000"/>
                    </a:schemeClr>
                  </a:glow>
                </a:effectLst>
                <a:latin typeface="+mj-ea"/>
                <a:ea typeface="+mj-ea"/>
              </a:rPr>
              <a:t>　</a:t>
            </a:r>
            <a:r>
              <a:rPr lang="en-US" altLang="ja-JP" sz="1300" b="1" dirty="0" smtClean="0">
                <a:effectLst>
                  <a:glow rad="63500">
                    <a:schemeClr val="bg1">
                      <a:alpha val="40000"/>
                    </a:schemeClr>
                  </a:glow>
                </a:effectLst>
                <a:latin typeface="+mj-ea"/>
                <a:ea typeface="+mj-ea"/>
              </a:rPr>
              <a:t>senjukai.ishigakien@gmail.com</a:t>
            </a:r>
            <a:endParaRPr lang="en-US" altLang="ja-JP" sz="1300" b="1" dirty="0">
              <a:effectLst>
                <a:glow rad="63500">
                  <a:schemeClr val="bg1">
                    <a:alpha val="40000"/>
                  </a:schemeClr>
                </a:glow>
              </a:effectLst>
              <a:latin typeface="+mj-ea"/>
              <a:ea typeface="+mj-ea"/>
            </a:endParaRPr>
          </a:p>
          <a:p>
            <a:pPr algn="ctr">
              <a:lnSpc>
                <a:spcPct val="150000"/>
              </a:lnSpc>
            </a:pPr>
            <a:r>
              <a:rPr lang="ja-JP" altLang="en-US" sz="1050" b="1" dirty="0">
                <a:effectLst>
                  <a:glow rad="63500">
                    <a:schemeClr val="bg1">
                      <a:alpha val="40000"/>
                    </a:schemeClr>
                  </a:glow>
                </a:effectLst>
                <a:latin typeface="+mj-ea"/>
                <a:ea typeface="+mj-ea"/>
              </a:rPr>
              <a:t>＜</a:t>
            </a:r>
            <a:r>
              <a:rPr lang="en-US" altLang="ja-JP" sz="1050" b="1" dirty="0">
                <a:effectLst>
                  <a:glow rad="63500">
                    <a:schemeClr val="bg1">
                      <a:alpha val="40000"/>
                    </a:schemeClr>
                  </a:glow>
                </a:effectLst>
                <a:latin typeface="+mj-ea"/>
                <a:ea typeface="+mj-ea"/>
              </a:rPr>
              <a:t>24</a:t>
            </a:r>
            <a:r>
              <a:rPr lang="ja-JP" altLang="en-US" sz="1050" b="1" dirty="0">
                <a:effectLst>
                  <a:glow rad="63500">
                    <a:schemeClr val="bg1">
                      <a:alpha val="40000"/>
                    </a:schemeClr>
                  </a:glow>
                </a:effectLst>
                <a:latin typeface="+mj-ea"/>
                <a:ea typeface="+mj-ea"/>
              </a:rPr>
              <a:t>時間受付＞</a:t>
            </a:r>
            <a:endParaRPr lang="en-US" altLang="ja-JP" sz="1050" b="1" dirty="0">
              <a:effectLst>
                <a:glow rad="63500">
                  <a:schemeClr val="bg1">
                    <a:alpha val="40000"/>
                  </a:schemeClr>
                </a:glow>
              </a:effectLst>
              <a:latin typeface="+mj-ea"/>
              <a:ea typeface="+mj-ea"/>
            </a:endParaRPr>
          </a:p>
        </p:txBody>
      </p:sp>
      <p:sp>
        <p:nvSpPr>
          <p:cNvPr id="8" name="テキスト ボックス 7"/>
          <p:cNvSpPr txBox="1"/>
          <p:nvPr/>
        </p:nvSpPr>
        <p:spPr>
          <a:xfrm>
            <a:off x="136105" y="6456760"/>
            <a:ext cx="6264696" cy="2262142"/>
          </a:xfrm>
          <a:prstGeom prst="rect">
            <a:avLst/>
          </a:prstGeom>
          <a:noFill/>
        </p:spPr>
        <p:txBody>
          <a:bodyPr wrap="square" lIns="91423" tIns="45712" rIns="91423" bIns="45712" rtlCol="0">
            <a:spAutoFit/>
          </a:bodyPr>
          <a:lstStyle/>
          <a:p>
            <a:pPr algn="ct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別府市石垣西</a:t>
            </a: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2</a:t>
            </a: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丁目</a:t>
            </a: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1</a:t>
            </a: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番</a:t>
            </a: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31</a:t>
            </a: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号</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ケアハウス　別府石垣園</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TEL</a:t>
            </a: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　</a:t>
            </a: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0977-25-1688</a:t>
            </a: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　</a:t>
            </a: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Fax0977-25-1693</a:t>
            </a:r>
          </a:p>
          <a:p>
            <a:pPr algn="ctr"/>
            <a:r>
              <a:rPr lang="ja-JP" altLang="en-US" sz="900" dirty="0">
                <a:solidFill>
                  <a:srgbClr val="FF0000"/>
                </a:solidFill>
                <a:effectLst>
                  <a:glow rad="63500">
                    <a:schemeClr val="bg1">
                      <a:alpha val="40000"/>
                    </a:schemeClr>
                  </a:glow>
                </a:effectLst>
                <a:latin typeface="HG丸ｺﾞｼｯｸM-PRO" panose="020F0600000000000000" pitchFamily="50" charset="-128"/>
                <a:ea typeface="HG丸ｺﾞｼｯｸM-PRO" panose="020F0600000000000000" pitchFamily="50" charset="-128"/>
              </a:rPr>
              <a:t>●</a:t>
            </a:r>
            <a:endParaRPr lang="en-US" altLang="ja-JP" sz="900" dirty="0">
              <a:solidFill>
                <a:srgbClr val="FF0000"/>
              </a:solidFill>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ケアハウス　別府石垣園</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en-US" altLang="ja-JP" sz="1100" dirty="0" smtClean="0">
                <a:effectLst>
                  <a:glow rad="63500">
                    <a:schemeClr val="bg1">
                      <a:alpha val="40000"/>
                    </a:schemeClr>
                  </a:glow>
                </a:effectLst>
                <a:latin typeface="HG丸ｺﾞｼｯｸM-PRO" panose="020F0600000000000000" pitchFamily="50" charset="-128"/>
                <a:ea typeface="HG丸ｺﾞｼｯｸM-PRO" panose="020F0600000000000000" pitchFamily="50" charset="-128"/>
              </a:rPr>
              <a:t>TEL 0977-25-1688</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特別養護老人ホーム　別府石垣園</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en-US" altLang="ja-JP" sz="1100" dirty="0" smtClean="0">
                <a:effectLst>
                  <a:glow rad="63500">
                    <a:schemeClr val="bg1">
                      <a:alpha val="40000"/>
                    </a:schemeClr>
                  </a:glow>
                </a:effectLst>
                <a:latin typeface="HG丸ｺﾞｼｯｸM-PRO" panose="020F0600000000000000" pitchFamily="50" charset="-128"/>
                <a:ea typeface="HG丸ｺﾞｼｯｸM-PRO" panose="020F0600000000000000" pitchFamily="50" charset="-128"/>
              </a:rPr>
              <a:t>TEL 0977-25-1688</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ja-JP" altLang="en-US"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デイサービスセンター　別府石垣園</a:t>
            </a: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ctr"/>
            <a:r>
              <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TEL0977-25-3200</a:t>
            </a:r>
          </a:p>
          <a:p>
            <a:pPr algn="ctr"/>
            <a:endParaRPr lang="en-US" altLang="ja-JP" sz="11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2019693" y="2858476"/>
            <a:ext cx="2497520" cy="2574808"/>
            <a:chOff x="4427821" y="7208065"/>
            <a:chExt cx="2497520" cy="2574808"/>
          </a:xfrm>
        </p:grpSpPr>
        <p:sp>
          <p:nvSpPr>
            <p:cNvPr id="10" name="フリーフォーム 9"/>
            <p:cNvSpPr/>
            <p:nvPr/>
          </p:nvSpPr>
          <p:spPr>
            <a:xfrm rot="5697826">
              <a:off x="3683905" y="8314858"/>
              <a:ext cx="2543691" cy="330106"/>
            </a:xfrm>
            <a:custGeom>
              <a:avLst/>
              <a:gdLst>
                <a:gd name="connsiteX0" fmla="*/ 0 w 10693409"/>
                <a:gd name="connsiteY0" fmla="*/ 0 h 1264494"/>
                <a:gd name="connsiteX1" fmla="*/ 2114550 w 10693409"/>
                <a:gd name="connsiteY1" fmla="*/ 819150 h 1264494"/>
                <a:gd name="connsiteX2" fmla="*/ 5429250 w 10693409"/>
                <a:gd name="connsiteY2" fmla="*/ 1257300 h 1264494"/>
                <a:gd name="connsiteX3" fmla="*/ 8667750 w 10693409"/>
                <a:gd name="connsiteY3" fmla="*/ 1066800 h 1264494"/>
                <a:gd name="connsiteX4" fmla="*/ 10515600 w 10693409"/>
                <a:gd name="connsiteY4" fmla="*/ 742950 h 1264494"/>
                <a:gd name="connsiteX5" fmla="*/ 10515600 w 10693409"/>
                <a:gd name="connsiteY5" fmla="*/ 762000 h 126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9" h="1264494">
                  <a:moveTo>
                    <a:pt x="0" y="0"/>
                  </a:moveTo>
                  <a:cubicBezTo>
                    <a:pt x="604837" y="304800"/>
                    <a:pt x="1209675" y="609600"/>
                    <a:pt x="2114550" y="819150"/>
                  </a:cubicBezTo>
                  <a:cubicBezTo>
                    <a:pt x="3019425" y="1028700"/>
                    <a:pt x="4337050" y="1216025"/>
                    <a:pt x="5429250" y="1257300"/>
                  </a:cubicBezTo>
                  <a:cubicBezTo>
                    <a:pt x="6521450" y="1298575"/>
                    <a:pt x="7820025" y="1152525"/>
                    <a:pt x="8667750" y="1066800"/>
                  </a:cubicBezTo>
                  <a:cubicBezTo>
                    <a:pt x="9515475" y="981075"/>
                    <a:pt x="10207625" y="793750"/>
                    <a:pt x="10515600" y="742950"/>
                  </a:cubicBezTo>
                  <a:cubicBezTo>
                    <a:pt x="10823575" y="692150"/>
                    <a:pt x="10669587" y="727075"/>
                    <a:pt x="10515600" y="7620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rot="5697826">
              <a:off x="5595139" y="8040070"/>
              <a:ext cx="86638" cy="93991"/>
            </a:xfrm>
            <a:prstGeom prst="ellipse">
              <a:avLst/>
            </a:prstGeom>
            <a:solidFill>
              <a:srgbClr val="FF33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2" name="直線コネクタ 11"/>
            <p:cNvCxnSpPr/>
            <p:nvPr/>
          </p:nvCxnSpPr>
          <p:spPr>
            <a:xfrm>
              <a:off x="4653136" y="9561512"/>
              <a:ext cx="1916083"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3" name="直線コネクタ 12"/>
            <p:cNvCxnSpPr/>
            <p:nvPr/>
          </p:nvCxnSpPr>
          <p:spPr>
            <a:xfrm>
              <a:off x="4681269" y="8985448"/>
              <a:ext cx="1916083"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4" name="直線コネクタ 13"/>
            <p:cNvCxnSpPr/>
            <p:nvPr/>
          </p:nvCxnSpPr>
          <p:spPr>
            <a:xfrm>
              <a:off x="4702078" y="8481392"/>
              <a:ext cx="1916083"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15" name="正方形/長方形 14"/>
            <p:cNvSpPr/>
            <p:nvPr/>
          </p:nvSpPr>
          <p:spPr>
            <a:xfrm>
              <a:off x="5479344" y="9352312"/>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38799" y="9342726"/>
              <a:ext cx="367408" cy="169277"/>
            </a:xfrm>
            <a:prstGeom prst="rect">
              <a:avLst/>
            </a:prstGeom>
            <a:noFill/>
          </p:spPr>
          <p:txBody>
            <a:bodyPr wrap="none" rtlCol="0">
              <a:spAutoFit/>
            </a:bodyPr>
            <a:lstStyle/>
            <a:p>
              <a:r>
                <a:rPr lang="ja-JP" altLang="en-US" sz="500" dirty="0"/>
                <a:t>ﾏﾙｼｮｸ</a:t>
              </a:r>
            </a:p>
          </p:txBody>
        </p:sp>
        <p:cxnSp>
          <p:nvCxnSpPr>
            <p:cNvPr id="17" name="直線コネクタ 16"/>
            <p:cNvCxnSpPr/>
            <p:nvPr/>
          </p:nvCxnSpPr>
          <p:spPr>
            <a:xfrm>
              <a:off x="5733256" y="7424432"/>
              <a:ext cx="0" cy="2281497"/>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8" name="直線コネクタ 17"/>
            <p:cNvCxnSpPr/>
            <p:nvPr/>
          </p:nvCxnSpPr>
          <p:spPr>
            <a:xfrm>
              <a:off x="4753277" y="7689304"/>
              <a:ext cx="1916083"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19" name="正方形/長方形 18"/>
            <p:cNvSpPr/>
            <p:nvPr/>
          </p:nvSpPr>
          <p:spPr>
            <a:xfrm>
              <a:off x="5480954" y="8277360"/>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180108" y="8265368"/>
              <a:ext cx="349776" cy="169277"/>
            </a:xfrm>
            <a:prstGeom prst="rect">
              <a:avLst/>
            </a:prstGeom>
            <a:noFill/>
          </p:spPr>
          <p:txBody>
            <a:bodyPr wrap="none" rtlCol="0">
              <a:spAutoFit/>
            </a:bodyPr>
            <a:lstStyle/>
            <a:p>
              <a:r>
                <a:rPr lang="ja-JP" altLang="en-US" sz="500" dirty="0"/>
                <a:t>リボン</a:t>
              </a:r>
            </a:p>
          </p:txBody>
        </p:sp>
        <p:sp>
          <p:nvSpPr>
            <p:cNvPr id="21" name="正方形/長方形 20"/>
            <p:cNvSpPr/>
            <p:nvPr/>
          </p:nvSpPr>
          <p:spPr>
            <a:xfrm>
              <a:off x="6199002" y="9618054"/>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798681" y="9597328"/>
              <a:ext cx="441146" cy="169277"/>
            </a:xfrm>
            <a:prstGeom prst="rect">
              <a:avLst/>
            </a:prstGeom>
            <a:noFill/>
          </p:spPr>
          <p:txBody>
            <a:bodyPr wrap="none" rtlCol="0">
              <a:spAutoFit/>
            </a:bodyPr>
            <a:lstStyle/>
            <a:p>
              <a:r>
                <a:rPr lang="ja-JP" altLang="en-US" sz="500" dirty="0"/>
                <a:t>旧警察署</a:t>
              </a:r>
            </a:p>
          </p:txBody>
        </p:sp>
        <p:sp>
          <p:nvSpPr>
            <p:cNvPr id="23" name="正方形/長方形 22"/>
            <p:cNvSpPr/>
            <p:nvPr/>
          </p:nvSpPr>
          <p:spPr>
            <a:xfrm>
              <a:off x="5483397" y="9634322"/>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216566" y="9613596"/>
              <a:ext cx="312906" cy="169277"/>
            </a:xfrm>
            <a:prstGeom prst="rect">
              <a:avLst/>
            </a:prstGeom>
            <a:noFill/>
          </p:spPr>
          <p:txBody>
            <a:bodyPr wrap="none" rtlCol="0">
              <a:spAutoFit/>
            </a:bodyPr>
            <a:lstStyle/>
            <a:p>
              <a:r>
                <a:rPr lang="ja-JP" altLang="en-US" sz="500" dirty="0"/>
                <a:t>食蔵</a:t>
              </a:r>
            </a:p>
          </p:txBody>
        </p:sp>
        <p:grpSp>
          <p:nvGrpSpPr>
            <p:cNvPr id="25" name="グループ化 24"/>
            <p:cNvGrpSpPr/>
            <p:nvPr/>
          </p:nvGrpSpPr>
          <p:grpSpPr>
            <a:xfrm>
              <a:off x="4681269" y="9054489"/>
              <a:ext cx="1936891" cy="2967"/>
              <a:chOff x="4681269" y="8861904"/>
              <a:chExt cx="1936891" cy="2967"/>
            </a:xfrm>
          </p:grpSpPr>
          <p:cxnSp>
            <p:nvCxnSpPr>
              <p:cNvPr id="41" name="直線コネクタ 40"/>
              <p:cNvCxnSpPr/>
              <p:nvPr/>
            </p:nvCxnSpPr>
            <p:spPr>
              <a:xfrm>
                <a:off x="4681269" y="8864871"/>
                <a:ext cx="1916083" cy="0"/>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2" name="直線コネクタ 41"/>
              <p:cNvCxnSpPr/>
              <p:nvPr/>
            </p:nvCxnSpPr>
            <p:spPr>
              <a:xfrm>
                <a:off x="4702077" y="8861904"/>
                <a:ext cx="1916083" cy="0"/>
              </a:xfrm>
              <a:prstGeom prst="line">
                <a:avLst/>
              </a:prstGeom>
              <a:ln w="76200">
                <a:solidFill>
                  <a:schemeClr val="bg1"/>
                </a:solidFill>
                <a:prstDash val="sysDot"/>
              </a:ln>
            </p:spPr>
            <p:style>
              <a:lnRef idx="3">
                <a:schemeClr val="accent6"/>
              </a:lnRef>
              <a:fillRef idx="0">
                <a:schemeClr val="accent6"/>
              </a:fillRef>
              <a:effectRef idx="2">
                <a:schemeClr val="accent6"/>
              </a:effectRef>
              <a:fontRef idx="minor">
                <a:schemeClr val="tx1"/>
              </a:fontRef>
            </p:style>
          </p:cxnSp>
        </p:grpSp>
        <p:sp>
          <p:nvSpPr>
            <p:cNvPr id="26" name="テキスト ボックス 25"/>
            <p:cNvSpPr txBox="1"/>
            <p:nvPr/>
          </p:nvSpPr>
          <p:spPr>
            <a:xfrm>
              <a:off x="5688544" y="7329264"/>
              <a:ext cx="377026" cy="169277"/>
            </a:xfrm>
            <a:prstGeom prst="rect">
              <a:avLst/>
            </a:prstGeom>
            <a:noFill/>
          </p:spPr>
          <p:txBody>
            <a:bodyPr wrap="none" rtlCol="0">
              <a:spAutoFit/>
            </a:bodyPr>
            <a:lstStyle/>
            <a:p>
              <a:r>
                <a:rPr lang="ja-JP" altLang="en-US" sz="500" dirty="0"/>
                <a:t>中部中</a:t>
              </a:r>
            </a:p>
          </p:txBody>
        </p:sp>
        <p:sp>
          <p:nvSpPr>
            <p:cNvPr id="27" name="テキスト ボックス 26"/>
            <p:cNvSpPr txBox="1"/>
            <p:nvPr/>
          </p:nvSpPr>
          <p:spPr>
            <a:xfrm>
              <a:off x="5949281" y="7329264"/>
              <a:ext cx="436338" cy="169277"/>
            </a:xfrm>
            <a:prstGeom prst="rect">
              <a:avLst/>
            </a:prstGeom>
            <a:noFill/>
          </p:spPr>
          <p:txBody>
            <a:bodyPr wrap="none" rtlCol="0">
              <a:spAutoFit/>
            </a:bodyPr>
            <a:lstStyle/>
            <a:p>
              <a:r>
                <a:rPr lang="ja-JP" altLang="en-US" sz="500" dirty="0"/>
                <a:t>鶴見ケ丘</a:t>
              </a:r>
            </a:p>
          </p:txBody>
        </p:sp>
        <p:sp>
          <p:nvSpPr>
            <p:cNvPr id="28" name="正方形/長方形 27"/>
            <p:cNvSpPr/>
            <p:nvPr/>
          </p:nvSpPr>
          <p:spPr>
            <a:xfrm>
              <a:off x="5794672" y="7489864"/>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50640" y="7489864"/>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rot="5697826">
              <a:off x="5596489" y="8143141"/>
              <a:ext cx="86638" cy="93991"/>
            </a:xfrm>
            <a:prstGeom prst="ellipse">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正方形/長方形 30"/>
            <p:cNvSpPr/>
            <p:nvPr/>
          </p:nvSpPr>
          <p:spPr>
            <a:xfrm>
              <a:off x="5013176" y="7762114"/>
              <a:ext cx="192206" cy="143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910104" y="7878032"/>
              <a:ext cx="377026" cy="169277"/>
            </a:xfrm>
            <a:prstGeom prst="rect">
              <a:avLst/>
            </a:prstGeom>
            <a:noFill/>
          </p:spPr>
          <p:txBody>
            <a:bodyPr wrap="none" rtlCol="0">
              <a:spAutoFit/>
            </a:bodyPr>
            <a:lstStyle/>
            <a:p>
              <a:r>
                <a:rPr lang="ja-JP" altLang="en-US" sz="500" dirty="0"/>
                <a:t>境川小</a:t>
              </a:r>
            </a:p>
          </p:txBody>
        </p:sp>
        <p:sp>
          <p:nvSpPr>
            <p:cNvPr id="33" name="角丸四角形吹き出し 32"/>
            <p:cNvSpPr/>
            <p:nvPr/>
          </p:nvSpPr>
          <p:spPr>
            <a:xfrm>
              <a:off x="5938386" y="8104517"/>
              <a:ext cx="517704" cy="160851"/>
            </a:xfrm>
            <a:prstGeom prst="wedgeRoundRectCallout">
              <a:avLst>
                <a:gd name="adj1" fmla="val -103305"/>
                <a:gd name="adj2" fmla="val 5459"/>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5938386" y="8097803"/>
              <a:ext cx="505267" cy="169277"/>
            </a:xfrm>
            <a:prstGeom prst="rect">
              <a:avLst/>
            </a:prstGeom>
            <a:noFill/>
          </p:spPr>
          <p:txBody>
            <a:bodyPr wrap="none" rtlCol="0">
              <a:spAutoFit/>
            </a:bodyPr>
            <a:lstStyle/>
            <a:p>
              <a:r>
                <a:rPr lang="ja-JP" altLang="en-US" sz="500" dirty="0">
                  <a:solidFill>
                    <a:schemeClr val="bg1"/>
                  </a:solidFill>
                </a:rPr>
                <a:t>特養石垣園</a:t>
              </a:r>
            </a:p>
          </p:txBody>
        </p:sp>
        <p:sp>
          <p:nvSpPr>
            <p:cNvPr id="35" name="角丸四角形吹き出し 34"/>
            <p:cNvSpPr/>
            <p:nvPr/>
          </p:nvSpPr>
          <p:spPr>
            <a:xfrm>
              <a:off x="5805264" y="7842195"/>
              <a:ext cx="720080" cy="155398"/>
            </a:xfrm>
            <a:prstGeom prst="wedgeRoundRectCallout">
              <a:avLst>
                <a:gd name="adj1" fmla="val -72955"/>
                <a:gd name="adj2" fmla="val 1208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p:cNvSpPr txBox="1"/>
            <p:nvPr/>
          </p:nvSpPr>
          <p:spPr>
            <a:xfrm>
              <a:off x="5750773" y="7819751"/>
              <a:ext cx="676788" cy="169277"/>
            </a:xfrm>
            <a:prstGeom prst="rect">
              <a:avLst/>
            </a:prstGeom>
            <a:noFill/>
          </p:spPr>
          <p:txBody>
            <a:bodyPr wrap="none" rtlCol="0">
              <a:spAutoFit/>
            </a:bodyPr>
            <a:lstStyle/>
            <a:p>
              <a:r>
                <a:rPr lang="ja-JP" altLang="en-US" sz="500" dirty="0">
                  <a:solidFill>
                    <a:schemeClr val="bg1"/>
                  </a:solidFill>
                </a:rPr>
                <a:t>ケアハウス石垣園</a:t>
              </a:r>
            </a:p>
          </p:txBody>
        </p:sp>
        <p:cxnSp>
          <p:nvCxnSpPr>
            <p:cNvPr id="37" name="直線コネクタ 36"/>
            <p:cNvCxnSpPr/>
            <p:nvPr/>
          </p:nvCxnSpPr>
          <p:spPr>
            <a:xfrm>
              <a:off x="5271752" y="8713634"/>
              <a:ext cx="958041"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8" name="直線コネクタ 37"/>
            <p:cNvCxnSpPr/>
            <p:nvPr/>
          </p:nvCxnSpPr>
          <p:spPr>
            <a:xfrm>
              <a:off x="5284805" y="9273480"/>
              <a:ext cx="958041"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39" name="テキスト ボックス 38"/>
            <p:cNvSpPr txBox="1"/>
            <p:nvPr/>
          </p:nvSpPr>
          <p:spPr>
            <a:xfrm>
              <a:off x="4427821" y="9150745"/>
              <a:ext cx="369332" cy="396904"/>
            </a:xfrm>
            <a:prstGeom prst="rect">
              <a:avLst/>
            </a:prstGeom>
            <a:noFill/>
          </p:spPr>
          <p:txBody>
            <a:bodyPr vert="eaVert" wrap="none" rtlCol="0">
              <a:spAutoFit/>
            </a:bodyPr>
            <a:lstStyle/>
            <a:p>
              <a:r>
                <a:rPr lang="ja-JP" altLang="en-US" sz="1200" b="1" dirty="0"/>
                <a:t>境川</a:t>
              </a:r>
            </a:p>
          </p:txBody>
        </p:sp>
        <p:sp>
          <p:nvSpPr>
            <p:cNvPr id="40" name="テキスト ボックス 39"/>
            <p:cNvSpPr txBox="1"/>
            <p:nvPr/>
          </p:nvSpPr>
          <p:spPr>
            <a:xfrm>
              <a:off x="6227714" y="9462355"/>
              <a:ext cx="697627" cy="215444"/>
            </a:xfrm>
            <a:prstGeom prst="rect">
              <a:avLst/>
            </a:prstGeom>
            <a:noFill/>
          </p:spPr>
          <p:txBody>
            <a:bodyPr wrap="none" rtlCol="0">
              <a:spAutoFit/>
            </a:bodyPr>
            <a:lstStyle/>
            <a:p>
              <a:r>
                <a:rPr lang="ja-JP" altLang="en-US" sz="800" dirty="0"/>
                <a:t>国道</a:t>
              </a:r>
              <a:r>
                <a:rPr lang="en-US" altLang="ja-JP" sz="800" dirty="0"/>
                <a:t>10</a:t>
              </a:r>
              <a:r>
                <a:rPr lang="ja-JP" altLang="en-US" sz="800" dirty="0"/>
                <a:t>号線</a:t>
              </a:r>
            </a:p>
          </p:txBody>
        </p:sp>
      </p:grpSp>
      <p:sp>
        <p:nvSpPr>
          <p:cNvPr id="43" name="角丸四角形 42"/>
          <p:cNvSpPr/>
          <p:nvPr/>
        </p:nvSpPr>
        <p:spPr>
          <a:xfrm>
            <a:off x="1864297" y="2756711"/>
            <a:ext cx="2808312" cy="2907986"/>
          </a:xfrm>
          <a:prstGeom prst="roundRect">
            <a:avLst>
              <a:gd name="adj" fmla="val 9473"/>
            </a:avLst>
          </a:prstGeom>
          <a:noFill/>
        </p:spPr>
        <p:style>
          <a:lnRef idx="2">
            <a:schemeClr val="accent2"/>
          </a:lnRef>
          <a:fillRef idx="1">
            <a:schemeClr val="lt1"/>
          </a:fillRef>
          <a:effectRef idx="0">
            <a:schemeClr val="accent2"/>
          </a:effectRef>
          <a:fontRef idx="minor">
            <a:schemeClr val="dk1"/>
          </a:fontRef>
        </p:style>
        <p:txBody>
          <a:bodyPr lIns="91423" tIns="45712" rIns="91423" bIns="45712" rtlCol="0" anchor="ctr"/>
          <a:lstStyle/>
          <a:p>
            <a:pPr algn="ctr"/>
            <a:endParaRPr kumimoji="1" lang="ja-JP" altLang="en-US"/>
          </a:p>
        </p:txBody>
      </p:sp>
      <p:sp>
        <p:nvSpPr>
          <p:cNvPr id="44" name="正方形/長方形 43"/>
          <p:cNvSpPr/>
          <p:nvPr/>
        </p:nvSpPr>
        <p:spPr>
          <a:xfrm>
            <a:off x="2479456" y="5795754"/>
            <a:ext cx="1577995" cy="669414"/>
          </a:xfrm>
          <a:prstGeom prst="rect">
            <a:avLst/>
          </a:prstGeom>
        </p:spPr>
        <p:txBody>
          <a:bodyPr wrap="square" lIns="91423" tIns="45712" rIns="91423" bIns="45712">
            <a:spAutoFit/>
          </a:bodyPr>
          <a:lstStyle/>
          <a:p>
            <a:pPr algn="dist"/>
            <a:r>
              <a:rPr lang="ja-JP" altLang="en-US" sz="1600" b="1" dirty="0">
                <a:solidFill>
                  <a:srgbClr val="FF0000"/>
                </a:solidFill>
                <a:latin typeface="HG丸ｺﾞｼｯｸM-PRO" panose="020F0600000000000000" pitchFamily="50" charset="-128"/>
                <a:ea typeface="HG丸ｺﾞｼｯｸM-PRO" panose="020F0600000000000000" pitchFamily="50" charset="-128"/>
              </a:rPr>
              <a:t>社会福祉法人</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algn="dist"/>
            <a:r>
              <a:rPr lang="ja-JP" altLang="en-US" sz="2000" b="1" dirty="0">
                <a:solidFill>
                  <a:srgbClr val="FF0000"/>
                </a:solidFill>
                <a:latin typeface="HG丸ｺﾞｼｯｸM-PRO" panose="020F0600000000000000" pitchFamily="50" charset="-128"/>
                <a:ea typeface="HG丸ｺﾞｼｯｸM-PRO" panose="020F0600000000000000" pitchFamily="50" charset="-128"/>
              </a:rPr>
              <a:t>千寿会</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9492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682" y="0"/>
            <a:ext cx="6872682" cy="2411561"/>
          </a:xfrm>
          <a:prstGeom prst="rect">
            <a:avLst/>
          </a:prstGeom>
          <a:gradFill flip="none" rotWithShape="1">
            <a:gsLst>
              <a:gs pos="0">
                <a:srgbClr val="92D050"/>
              </a:gs>
              <a:gs pos="50000">
                <a:schemeClr val="accent3">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kumimoji="1" lang="ja-JP" altLang="en-US"/>
          </a:p>
        </p:txBody>
      </p:sp>
      <p:sp>
        <p:nvSpPr>
          <p:cNvPr id="10" name="正方形/長方形 9"/>
          <p:cNvSpPr/>
          <p:nvPr/>
        </p:nvSpPr>
        <p:spPr>
          <a:xfrm rot="10800000">
            <a:off x="-14681" y="7509991"/>
            <a:ext cx="6872681" cy="2411561"/>
          </a:xfrm>
          <a:prstGeom prst="rect">
            <a:avLst/>
          </a:prstGeom>
          <a:gradFill flip="none" rotWithShape="1">
            <a:gsLst>
              <a:gs pos="0">
                <a:srgbClr val="92D050"/>
              </a:gs>
              <a:gs pos="50000">
                <a:schemeClr val="accent3">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kumimoji="1" lang="ja-JP" alt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3224808"/>
            <a:ext cx="5583192" cy="4011348"/>
          </a:xfrm>
          <a:prstGeom prst="ellipse">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900092" y="549964"/>
            <a:ext cx="3024381" cy="615537"/>
          </a:xfrm>
          <a:prstGeom prst="rect">
            <a:avLst/>
          </a:prstGeom>
          <a:noFill/>
        </p:spPr>
        <p:txBody>
          <a:bodyPr wrap="square" lIns="91423" tIns="45712" rIns="91423" bIns="45712" rtlCol="0">
            <a:spAutoFit/>
          </a:bodyPr>
          <a:lstStyle/>
          <a:p>
            <a:pPr algn="dist"/>
            <a:r>
              <a:rPr lang="ja-JP" altLang="en-US" sz="17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社会福祉法人　千寿会</a:t>
            </a:r>
            <a:endParaRPr lang="en-US" altLang="ja-JP" sz="17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endParaRPr>
          </a:p>
          <a:p>
            <a:pPr algn="dist"/>
            <a:r>
              <a:rPr lang="ja-JP" altLang="en-US" sz="17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特別養護老人ホーム</a:t>
            </a:r>
          </a:p>
        </p:txBody>
      </p:sp>
      <p:sp>
        <p:nvSpPr>
          <p:cNvPr id="6" name="テキスト ボックス 5"/>
          <p:cNvSpPr txBox="1"/>
          <p:nvPr/>
        </p:nvSpPr>
        <p:spPr>
          <a:xfrm>
            <a:off x="1588708" y="1270042"/>
            <a:ext cx="3582998" cy="907925"/>
          </a:xfrm>
          <a:prstGeom prst="rect">
            <a:avLst/>
          </a:prstGeom>
          <a:noFill/>
        </p:spPr>
        <p:txBody>
          <a:bodyPr wrap="none" lIns="91423" tIns="45712" rIns="91423" bIns="45712" rtlCol="0">
            <a:spAutoFit/>
          </a:bodyPr>
          <a:lstStyle/>
          <a:p>
            <a:r>
              <a:rPr lang="ja-JP" altLang="en-US" sz="5300" dirty="0">
                <a:effectLst>
                  <a:glow rad="63500">
                    <a:schemeClr val="bg1">
                      <a:alpha val="40000"/>
                    </a:schemeClr>
                  </a:glow>
                </a:effectLst>
                <a:latin typeface="HG丸ｺﾞｼｯｸM-PRO" panose="020F0600000000000000" pitchFamily="50" charset="-128"/>
                <a:ea typeface="HG丸ｺﾞｼｯｸM-PRO" panose="020F0600000000000000" pitchFamily="50" charset="-128"/>
              </a:rPr>
              <a:t>別府石垣園</a:t>
            </a:r>
          </a:p>
        </p:txBody>
      </p:sp>
      <p:sp>
        <p:nvSpPr>
          <p:cNvPr id="7" name="テキスト ボックス 6"/>
          <p:cNvSpPr txBox="1"/>
          <p:nvPr/>
        </p:nvSpPr>
        <p:spPr>
          <a:xfrm>
            <a:off x="2411850" y="2322497"/>
            <a:ext cx="1875800" cy="292372"/>
          </a:xfrm>
          <a:prstGeom prst="rect">
            <a:avLst/>
          </a:prstGeom>
          <a:noFill/>
        </p:spPr>
        <p:txBody>
          <a:bodyPr wrap="none" lIns="91423" tIns="45712" rIns="91423" bIns="45712" rtlCol="0">
            <a:spAutoFit/>
          </a:bodyPr>
          <a:lstStyle/>
          <a:p>
            <a:r>
              <a:rPr lang="en-US" altLang="ja-JP" sz="1300" dirty="0">
                <a:latin typeface="HG丸ｺﾞｼｯｸM-PRO" panose="020F0600000000000000" pitchFamily="50" charset="-128"/>
                <a:ea typeface="HG丸ｺﾞｼｯｸM-PRO" panose="020F0600000000000000" pitchFamily="50" charset="-128"/>
              </a:rPr>
              <a:t>BEPPU ISHIGAKIEN</a:t>
            </a:r>
            <a:endParaRPr lang="ja-JP" altLang="en-US" sz="13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754618" y="9345488"/>
            <a:ext cx="3190263" cy="292372"/>
          </a:xfrm>
          <a:prstGeom prst="rect">
            <a:avLst/>
          </a:prstGeom>
          <a:noFill/>
        </p:spPr>
        <p:txBody>
          <a:bodyPr wrap="none" lIns="91423" tIns="45712" rIns="91423" bIns="45712" rtlCol="0">
            <a:spAutoFit/>
          </a:bodyPr>
          <a:lstStyle/>
          <a:p>
            <a:r>
              <a:rPr lang="en-US" altLang="ja-JP" sz="1300" dirty="0">
                <a:latin typeface="HGP明朝B" panose="02020800000000000000" pitchFamily="18" charset="-128"/>
                <a:ea typeface="HGP明朝B" panose="02020800000000000000" pitchFamily="18" charset="-128"/>
              </a:rPr>
              <a:t>http</a:t>
            </a:r>
            <a:r>
              <a:rPr lang="en-US" altLang="ja-JP" sz="1300" dirty="0" smtClean="0">
                <a:latin typeface="HGP明朝B" panose="02020800000000000000" pitchFamily="18" charset="-128"/>
                <a:ea typeface="HGP明朝B" panose="02020800000000000000" pitchFamily="18" charset="-128"/>
              </a:rPr>
              <a:t>://www7b.biglobe.ne.jp</a:t>
            </a:r>
            <a:r>
              <a:rPr lang="en-US" altLang="ja-JP" sz="1300" dirty="0">
                <a:latin typeface="HGP明朝B" panose="02020800000000000000" pitchFamily="18" charset="-128"/>
                <a:ea typeface="HGP明朝B" panose="02020800000000000000" pitchFamily="18" charset="-128"/>
              </a:rPr>
              <a:t>/~ishigakien</a:t>
            </a:r>
            <a:r>
              <a:rPr lang="en-US" altLang="ja-JP" sz="1300" dirty="0" smtClean="0">
                <a:latin typeface="HGP明朝B" panose="02020800000000000000" pitchFamily="18" charset="-128"/>
                <a:ea typeface="HGP明朝B" panose="02020800000000000000" pitchFamily="18" charset="-128"/>
              </a:rPr>
              <a:t>/</a:t>
            </a:r>
            <a:endParaRPr lang="ja-JP" altLang="en-US" sz="13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73512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TO\Desktop\新しいフォルダー (2)\IMG_01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296" r="13383" b="36352"/>
          <a:stretch/>
        </p:blipFill>
        <p:spPr bwMode="auto">
          <a:xfrm>
            <a:off x="-315044" y="7719595"/>
            <a:ext cx="13116647" cy="2201957"/>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rot="10800000">
            <a:off x="0" y="7509990"/>
            <a:ext cx="12801600" cy="2411561"/>
          </a:xfrm>
          <a:prstGeom prst="rect">
            <a:avLst/>
          </a:prstGeom>
          <a:gradFill flip="none" rotWithShape="1">
            <a:gsLst>
              <a:gs pos="0">
                <a:srgbClr val="92D050">
                  <a:alpha val="54000"/>
                </a:srgbClr>
              </a:gs>
              <a:gs pos="50000">
                <a:schemeClr val="accent3">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kumimoji="1" lang="ja-JP" altLang="en-US"/>
          </a:p>
        </p:txBody>
      </p:sp>
      <p:sp>
        <p:nvSpPr>
          <p:cNvPr id="4" name="テキスト ボックス 3"/>
          <p:cNvSpPr txBox="1"/>
          <p:nvPr/>
        </p:nvSpPr>
        <p:spPr>
          <a:xfrm>
            <a:off x="360333" y="461995"/>
            <a:ext cx="4143309" cy="353927"/>
          </a:xfrm>
          <a:prstGeom prst="rect">
            <a:avLst/>
          </a:prstGeom>
          <a:noFill/>
        </p:spPr>
        <p:txBody>
          <a:bodyPr wrap="square" lIns="91423" tIns="45712" rIns="91423" bIns="45712" rtlCol="0">
            <a:spAutoFit/>
          </a:bodyPr>
          <a:lstStyle/>
          <a:p>
            <a:r>
              <a:rPr lang="ja-JP" altLang="en-US" sz="1700" dirty="0">
                <a:latin typeface="HG丸ｺﾞｼｯｸM-PRO" panose="020F0600000000000000" pitchFamily="50" charset="-128"/>
                <a:ea typeface="HG丸ｺﾞｼｯｸM-PRO" panose="020F0600000000000000" pitchFamily="50" charset="-128"/>
              </a:rPr>
              <a:t>特別養護老人ホーム別府石垣園</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1" b="16959"/>
          <a:stretch/>
        </p:blipFill>
        <p:spPr>
          <a:xfrm>
            <a:off x="673074" y="1549084"/>
            <a:ext cx="2416811" cy="1505201"/>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3647191" y="1773465"/>
            <a:ext cx="1967171" cy="1077202"/>
          </a:xfrm>
          <a:prstGeom prst="rect">
            <a:avLst/>
          </a:prstGeom>
          <a:noFill/>
        </p:spPr>
        <p:txBody>
          <a:bodyPr wrap="none" lIns="91423" tIns="45712" rIns="91423" bIns="45712" rtlCol="0">
            <a:spAutoFit/>
          </a:bodyPr>
          <a:lstStyle/>
          <a:p>
            <a:pPr algn="ctr"/>
            <a:r>
              <a:rPr lang="ja-JP" altLang="en-US" sz="1600" dirty="0"/>
              <a:t>健康で喜びと</a:t>
            </a:r>
            <a:endParaRPr lang="en-US" altLang="ja-JP" sz="1600" dirty="0"/>
          </a:p>
          <a:p>
            <a:pPr algn="ctr"/>
            <a:r>
              <a:rPr lang="ja-JP" altLang="en-US" sz="1600" dirty="0"/>
              <a:t>安らぎを与え</a:t>
            </a:r>
            <a:endParaRPr lang="en-US" altLang="ja-JP" sz="1600" dirty="0"/>
          </a:p>
          <a:p>
            <a:pPr algn="ctr"/>
            <a:r>
              <a:rPr lang="ja-JP" altLang="en-US" sz="1600" dirty="0"/>
              <a:t>生きがいと</a:t>
            </a:r>
            <a:endParaRPr lang="en-US" altLang="ja-JP" sz="1600" dirty="0"/>
          </a:p>
          <a:p>
            <a:pPr algn="ctr"/>
            <a:r>
              <a:rPr lang="ja-JP" altLang="en-US" sz="1600" dirty="0"/>
              <a:t>自立自助を援助する</a:t>
            </a:r>
          </a:p>
        </p:txBody>
      </p:sp>
      <p:sp>
        <p:nvSpPr>
          <p:cNvPr id="7" name="正方形/長方形 6"/>
          <p:cNvSpPr/>
          <p:nvPr/>
        </p:nvSpPr>
        <p:spPr>
          <a:xfrm>
            <a:off x="3995992" y="1389619"/>
            <a:ext cx="1218569" cy="338538"/>
          </a:xfrm>
          <a:prstGeom prst="rect">
            <a:avLst/>
          </a:prstGeom>
          <a:noFill/>
        </p:spPr>
        <p:txBody>
          <a:bodyPr wrap="none" lIns="91423" tIns="45712" rIns="91423" bIns="45712">
            <a:spAutoFit/>
          </a:bodyPr>
          <a:lstStyle/>
          <a:p>
            <a:r>
              <a:rPr lang="ja-JP" altLang="en-US" sz="1600" b="1" dirty="0"/>
              <a:t>千寿会理念</a:t>
            </a:r>
          </a:p>
        </p:txBody>
      </p:sp>
      <p:pic>
        <p:nvPicPr>
          <p:cNvPr id="8" name="Picture 3" descr="F:\保管\素材\★エコ素材集\Frame_Line\104-105\png\105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1942" y="1542117"/>
            <a:ext cx="655509" cy="655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保管\素材\★エコ素材集\Frame_Line\104-105\png\105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589" y="1570190"/>
            <a:ext cx="619999" cy="619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F:\保管\素材\★エコ素材集\Frame_Line\104-105\png\105b-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9381" y="2541747"/>
            <a:ext cx="684076" cy="684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保管\素材\★エコ素材集\Frame_Line\104-105\png\105b-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1591" y="2567121"/>
            <a:ext cx="631177" cy="63117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27619" y="3406048"/>
            <a:ext cx="5807429" cy="892536"/>
          </a:xfrm>
          <a:prstGeom prst="rect">
            <a:avLst/>
          </a:prstGeom>
          <a:noFill/>
        </p:spPr>
        <p:txBody>
          <a:bodyPr wrap="square" lIns="91423" tIns="45712" rIns="91423" bIns="45712" rtlCol="0">
            <a:spAutoFit/>
          </a:bodyPr>
          <a:lstStyle/>
          <a:p>
            <a:r>
              <a:rPr lang="ja-JP" altLang="en-US" sz="1300" dirty="0"/>
              <a:t>　当園は、中部中学通りと幸通りが交差する別府石垣西という、至極交通至便な住宅地にあり、当園の近隣には医療機関や商業施設が豊富に揃っており、また石垣西近隣は幼稚園から高校まである学園の町でもあります。ご利用者は勿論ご家族様にとりましても利便性を満喫できると思います。</a:t>
            </a:r>
            <a:endParaRPr lang="en-US" altLang="ja-JP" sz="1300" dirty="0"/>
          </a:p>
        </p:txBody>
      </p:sp>
      <p:cxnSp>
        <p:nvCxnSpPr>
          <p:cNvPr id="13" name="直線コネクタ 12"/>
          <p:cNvCxnSpPr/>
          <p:nvPr/>
        </p:nvCxnSpPr>
        <p:spPr>
          <a:xfrm>
            <a:off x="537886" y="1254082"/>
            <a:ext cx="531976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直線コネクタ 13"/>
          <p:cNvCxnSpPr/>
          <p:nvPr/>
        </p:nvCxnSpPr>
        <p:spPr>
          <a:xfrm>
            <a:off x="537886" y="4638459"/>
            <a:ext cx="5319765"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テキスト ボックス 15"/>
          <p:cNvSpPr txBox="1"/>
          <p:nvPr/>
        </p:nvSpPr>
        <p:spPr>
          <a:xfrm>
            <a:off x="527618" y="7044731"/>
            <a:ext cx="5679804" cy="1292645"/>
          </a:xfrm>
          <a:prstGeom prst="rect">
            <a:avLst/>
          </a:prstGeom>
          <a:noFill/>
        </p:spPr>
        <p:txBody>
          <a:bodyPr wrap="square" lIns="91423" tIns="45712" rIns="91423" bIns="45712" rtlCol="0">
            <a:spAutoFit/>
          </a:bodyPr>
          <a:lstStyle/>
          <a:p>
            <a:r>
              <a:rPr lang="ja-JP" altLang="en-US" sz="1300" dirty="0"/>
              <a:t>　特別養護老人ホーム別府石垣園は、地上</a:t>
            </a:r>
            <a:r>
              <a:rPr lang="en-US" altLang="ja-JP" sz="1300" dirty="0"/>
              <a:t>4</a:t>
            </a:r>
            <a:r>
              <a:rPr lang="ja-JP" altLang="en-US" sz="1300" dirty="0"/>
              <a:t>階建て鉄筋コンクリート造、利用定員</a:t>
            </a:r>
            <a:r>
              <a:rPr lang="en-US" altLang="ja-JP" sz="1300" dirty="0"/>
              <a:t>29</a:t>
            </a:r>
            <a:r>
              <a:rPr lang="ja-JP" altLang="en-US" sz="1300" dirty="0"/>
              <a:t>名（ユニット型個室</a:t>
            </a:r>
            <a:r>
              <a:rPr lang="en-US" altLang="ja-JP" sz="1300" dirty="0"/>
              <a:t>29</a:t>
            </a:r>
            <a:r>
              <a:rPr lang="ja-JP" altLang="en-US" sz="1300" dirty="0"/>
              <a:t>室・</a:t>
            </a:r>
            <a:r>
              <a:rPr lang="en-US" altLang="ja-JP" sz="1300" dirty="0"/>
              <a:t>5</a:t>
            </a:r>
            <a:r>
              <a:rPr lang="ja-JP" altLang="en-US" sz="1300" dirty="0"/>
              <a:t>ユニット）の施設です。また、ショートステイサービス（利用定員</a:t>
            </a:r>
            <a:r>
              <a:rPr lang="en-US" altLang="ja-JP" sz="1300" dirty="0"/>
              <a:t>8</a:t>
            </a:r>
            <a:r>
              <a:rPr lang="ja-JP" altLang="en-US" sz="1300" dirty="0"/>
              <a:t>名）を併設しております。</a:t>
            </a:r>
          </a:p>
          <a:p>
            <a:r>
              <a:rPr lang="ja-JP" altLang="en-US" sz="1300" dirty="0"/>
              <a:t>当園ではユニットケアを採用しており、</a:t>
            </a:r>
            <a:r>
              <a:rPr lang="en-US" altLang="ja-JP" sz="1300" dirty="0"/>
              <a:t>5</a:t>
            </a:r>
            <a:r>
              <a:rPr lang="ja-JP" altLang="en-US" sz="1300" dirty="0"/>
              <a:t>～</a:t>
            </a:r>
            <a:r>
              <a:rPr lang="en-US" altLang="ja-JP" sz="1300" dirty="0"/>
              <a:t>6</a:t>
            </a:r>
            <a:r>
              <a:rPr lang="ja-JP" altLang="en-US" sz="1300" dirty="0"/>
              <a:t>名で</a:t>
            </a:r>
            <a:r>
              <a:rPr lang="en-US" altLang="ja-JP" sz="1300" dirty="0"/>
              <a:t>1</a:t>
            </a:r>
            <a:r>
              <a:rPr lang="ja-JP" altLang="en-US" sz="1300" dirty="0"/>
              <a:t>ユニットを形成し、「我が家」感を味わえる空間を目指し、ゆったりとした時の流れの中でありのままに自分らしく暮らせる場所を提供していきます。</a:t>
            </a:r>
          </a:p>
        </p:txBody>
      </p:sp>
      <p:cxnSp>
        <p:nvCxnSpPr>
          <p:cNvPr id="17" name="直線コネクタ 16"/>
          <p:cNvCxnSpPr/>
          <p:nvPr/>
        </p:nvCxnSpPr>
        <p:spPr>
          <a:xfrm>
            <a:off x="385044" y="389987"/>
            <a:ext cx="0" cy="432000"/>
          </a:xfrm>
          <a:prstGeom prst="line">
            <a:avLst/>
          </a:prstGeom>
        </p:spPr>
        <p:style>
          <a:lnRef idx="2">
            <a:schemeClr val="accent3"/>
          </a:lnRef>
          <a:fillRef idx="0">
            <a:schemeClr val="accent3"/>
          </a:fillRef>
          <a:effectRef idx="1">
            <a:schemeClr val="accent3"/>
          </a:effectRef>
          <a:fontRef idx="minor">
            <a:schemeClr val="tx1"/>
          </a:fontRef>
        </p:style>
      </p:cxnSp>
      <p:sp>
        <p:nvSpPr>
          <p:cNvPr id="18" name="テキスト ボックス 17"/>
          <p:cNvSpPr txBox="1"/>
          <p:nvPr/>
        </p:nvSpPr>
        <p:spPr>
          <a:xfrm>
            <a:off x="3746450" y="5358540"/>
            <a:ext cx="1967171" cy="1200312"/>
          </a:xfrm>
          <a:prstGeom prst="rect">
            <a:avLst/>
          </a:prstGeom>
          <a:noFill/>
        </p:spPr>
        <p:txBody>
          <a:bodyPr wrap="none" lIns="91423" tIns="45712" rIns="91423" bIns="45712" rtlCol="0">
            <a:spAutoFit/>
          </a:bodyPr>
          <a:lstStyle/>
          <a:p>
            <a:pPr algn="ctr">
              <a:lnSpc>
                <a:spcPct val="150000"/>
              </a:lnSpc>
            </a:pPr>
            <a:r>
              <a:rPr lang="ja-JP" altLang="en-US" sz="1600" dirty="0"/>
              <a:t>その人らしさを支え、</a:t>
            </a:r>
            <a:endParaRPr lang="en-US" altLang="ja-JP" sz="1600" dirty="0"/>
          </a:p>
          <a:p>
            <a:pPr algn="ctr">
              <a:lnSpc>
                <a:spcPct val="150000"/>
              </a:lnSpc>
            </a:pPr>
            <a:r>
              <a:rPr lang="ja-JP" altLang="en-US" sz="1600" dirty="0"/>
              <a:t>寄り添うケアを</a:t>
            </a:r>
            <a:endParaRPr lang="en-US" altLang="ja-JP" sz="1600" dirty="0"/>
          </a:p>
          <a:p>
            <a:pPr algn="ctr">
              <a:lnSpc>
                <a:spcPct val="150000"/>
              </a:lnSpc>
            </a:pPr>
            <a:r>
              <a:rPr lang="ja-JP" altLang="en-US" sz="1600" dirty="0"/>
              <a:t>実践します。</a:t>
            </a:r>
          </a:p>
        </p:txBody>
      </p:sp>
      <p:sp>
        <p:nvSpPr>
          <p:cNvPr id="19" name="正方形/長方形 18"/>
          <p:cNvSpPr/>
          <p:nvPr/>
        </p:nvSpPr>
        <p:spPr>
          <a:xfrm>
            <a:off x="3805870" y="5045247"/>
            <a:ext cx="1649776" cy="338538"/>
          </a:xfrm>
          <a:prstGeom prst="rect">
            <a:avLst/>
          </a:prstGeom>
          <a:noFill/>
        </p:spPr>
        <p:txBody>
          <a:bodyPr wrap="none" lIns="91423" tIns="45712" rIns="91423" bIns="45712">
            <a:spAutoFit/>
          </a:bodyPr>
          <a:lstStyle/>
          <a:p>
            <a:r>
              <a:rPr lang="ja-JP" altLang="en-US" sz="1600" b="1" dirty="0"/>
              <a:t>ユニットケア理念</a:t>
            </a:r>
          </a:p>
        </p:txBody>
      </p:sp>
      <p:pic>
        <p:nvPicPr>
          <p:cNvPr id="20" name="Picture 3" descr="F:\保管\素材\★エコ素材集\Frame_Line\104-105\png\105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066" y="5269400"/>
            <a:ext cx="655509" cy="6555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保管\素材\★エコ素材集\Frame_Line\104-105\png\105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712" y="5297474"/>
            <a:ext cx="619999" cy="619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F:\保管\素材\★エコ素材集\Frame_Line\104-105\png\105b-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4504" y="6006612"/>
            <a:ext cx="684076" cy="6840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保管\素材\★エコ素材集\Frame_Line\104-105\png\105b-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6713" y="6031987"/>
            <a:ext cx="631177" cy="6311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F:\保管\素材\★エコ素材集\Illustration01\008-009\png\009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222802" flipH="1">
            <a:off x="5759053" y="4141492"/>
            <a:ext cx="599697" cy="5628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O\Desktop\新しいフォルダー (3)\IMG_022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8316" y="4966114"/>
            <a:ext cx="2123651" cy="1592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TO\Desktop\新しいフォルダー (3)\IMG_021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147" t="6367"/>
          <a:stretch/>
        </p:blipFill>
        <p:spPr bwMode="auto">
          <a:xfrm>
            <a:off x="488860" y="5607472"/>
            <a:ext cx="1378911" cy="1311185"/>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8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O\Desktop\新しいフォルダー (2)\IMG_01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296" r="13383" b="36352"/>
          <a:stretch/>
        </p:blipFill>
        <p:spPr bwMode="auto">
          <a:xfrm>
            <a:off x="-6231263" y="7719595"/>
            <a:ext cx="13116647" cy="2201957"/>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rot="10800000">
            <a:off x="-5916219" y="7509990"/>
            <a:ext cx="12801600" cy="2411561"/>
          </a:xfrm>
          <a:prstGeom prst="rect">
            <a:avLst/>
          </a:prstGeom>
          <a:gradFill flip="none" rotWithShape="1">
            <a:gsLst>
              <a:gs pos="0">
                <a:srgbClr val="92D050">
                  <a:alpha val="54000"/>
                </a:srgbClr>
              </a:gs>
              <a:gs pos="50000">
                <a:schemeClr val="accent3">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kumimoji="1" lang="ja-JP" altLang="en-US"/>
          </a:p>
        </p:txBody>
      </p:sp>
      <p:sp>
        <p:nvSpPr>
          <p:cNvPr id="6" name="テキスト ボックス 5"/>
          <p:cNvSpPr txBox="1"/>
          <p:nvPr/>
        </p:nvSpPr>
        <p:spPr>
          <a:xfrm>
            <a:off x="391852" y="521801"/>
            <a:ext cx="4143309" cy="353927"/>
          </a:xfrm>
          <a:prstGeom prst="rect">
            <a:avLst/>
          </a:prstGeom>
          <a:noFill/>
        </p:spPr>
        <p:txBody>
          <a:bodyPr wrap="square" lIns="91423" tIns="45712" rIns="91423" bIns="45712" rtlCol="0">
            <a:spAutoFit/>
          </a:bodyPr>
          <a:lstStyle/>
          <a:p>
            <a:r>
              <a:rPr lang="ja-JP" altLang="en-US" sz="1700" dirty="0">
                <a:latin typeface="HG丸ｺﾞｼｯｸM-PRO" panose="020F0600000000000000" pitchFamily="50" charset="-128"/>
                <a:ea typeface="HG丸ｺﾞｼｯｸM-PRO" panose="020F0600000000000000" pitchFamily="50" charset="-128"/>
              </a:rPr>
              <a:t>施設のご紹介</a:t>
            </a:r>
          </a:p>
        </p:txBody>
      </p:sp>
      <p:pic>
        <p:nvPicPr>
          <p:cNvPr id="7" name="Picture 7" descr="F:\保管\素材\★エコ素材集\Illustration01\008-009\png\009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6584" flipH="1">
            <a:off x="1837259" y="368075"/>
            <a:ext cx="599696" cy="562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TO\Desktop\完成写真\4F\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019" y="6470591"/>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015990" y="1422371"/>
            <a:ext cx="1375663" cy="646315"/>
          </a:xfrm>
          <a:prstGeom prst="rect">
            <a:avLst/>
          </a:prstGeom>
          <a:noFill/>
        </p:spPr>
        <p:txBody>
          <a:bodyPr wrap="none" lIns="91423" tIns="45712" rIns="91423" bIns="45712" rtlCol="0">
            <a:spAutoFit/>
          </a:bodyPr>
          <a:lstStyle/>
          <a:p>
            <a:r>
              <a:rPr lang="ja-JP" altLang="en-US" sz="900" dirty="0"/>
              <a:t>■居室</a:t>
            </a:r>
            <a:endParaRPr lang="en-US" altLang="ja-JP" sz="900" dirty="0"/>
          </a:p>
          <a:p>
            <a:r>
              <a:rPr lang="ja-JP" altLang="en-US" sz="900" dirty="0"/>
              <a:t>－－－－－－－－－－</a:t>
            </a:r>
            <a:endParaRPr lang="en-US" altLang="ja-JP" sz="900" dirty="0"/>
          </a:p>
          <a:p>
            <a:r>
              <a:rPr lang="ja-JP" altLang="en-US" sz="900" dirty="0"/>
              <a:t>ベッドとトイレが備え付け</a:t>
            </a:r>
            <a:endParaRPr lang="en-US" altLang="ja-JP" sz="900" dirty="0"/>
          </a:p>
          <a:p>
            <a:r>
              <a:rPr lang="ja-JP" altLang="en-US" sz="900" dirty="0"/>
              <a:t>です。</a:t>
            </a:r>
          </a:p>
        </p:txBody>
      </p:sp>
      <p:pic>
        <p:nvPicPr>
          <p:cNvPr id="10" name="Picture 3" descr="C:\Users\TO\Desktop\新しいフォルダー (2)\IMG_01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3830" y="7762911"/>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C:\Users\TO\Desktop\新しいフォルダー (2)\IMG_01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3830" y="6470591"/>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5" descr="C:\Users\TO\Desktop\新しいフォルダー (2)\IMG_015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3830" y="3885947"/>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6" descr="C:\Users\TO\Desktop\新しいフォルダー (2)\IMG_015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3830" y="2593625"/>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descr="C:\Users\TO\Desktop\新しいフォルダー (2)\IMG_015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019" y="7762911"/>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9" descr="C:\Users\TO\Desktop\新しいフォルダー (2)\IMG_016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019" y="5178269"/>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1" descr="C:\Users\TO\Desktop\新しいフォルダー (2)\IMG_016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8019" y="2593625"/>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2" descr="C:\Users\TO\Desktop\新しいフォルダー (2)\IMG_016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019" y="3885947"/>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3" descr="C:\Users\TO\Desktop\新しいフォルダー (2)\IMG_017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8019" y="1301303"/>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6" descr="C:\Users\TO\Desktop\新しいフォルダー (2)\IMG_019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3830" y="1301303"/>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7" descr="C:\Users\TO\Desktop\新しいフォルダー (2)\IMG_020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53830" y="5178269"/>
            <a:ext cx="1440001"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008023" y="2779683"/>
            <a:ext cx="1604159" cy="646315"/>
          </a:xfrm>
          <a:prstGeom prst="rect">
            <a:avLst/>
          </a:prstGeom>
          <a:noFill/>
        </p:spPr>
        <p:txBody>
          <a:bodyPr wrap="square" lIns="91423" tIns="45712" rIns="91423" bIns="45712" rtlCol="0">
            <a:spAutoFit/>
          </a:bodyPr>
          <a:lstStyle/>
          <a:p>
            <a:r>
              <a:rPr lang="ja-JP" altLang="en-US" sz="900" dirty="0"/>
              <a:t>■共有スペース①</a:t>
            </a:r>
            <a:endParaRPr lang="en-US" altLang="ja-JP" sz="900" dirty="0"/>
          </a:p>
          <a:p>
            <a:r>
              <a:rPr lang="ja-JP" altLang="en-US" sz="900" dirty="0"/>
              <a:t>－－－－－－－－－－</a:t>
            </a:r>
            <a:endParaRPr lang="en-US" altLang="ja-JP" sz="900" dirty="0"/>
          </a:p>
          <a:p>
            <a:r>
              <a:rPr lang="ja-JP" altLang="en-US" sz="900" dirty="0"/>
              <a:t>ご自宅のリビングにいるようにお過ごしください。</a:t>
            </a:r>
          </a:p>
        </p:txBody>
      </p:sp>
      <p:sp>
        <p:nvSpPr>
          <p:cNvPr id="22" name="テキスト ボックス 21"/>
          <p:cNvSpPr txBox="1"/>
          <p:nvPr/>
        </p:nvSpPr>
        <p:spPr>
          <a:xfrm>
            <a:off x="2008019" y="4126047"/>
            <a:ext cx="1504967" cy="796360"/>
          </a:xfrm>
          <a:prstGeom prst="rect">
            <a:avLst/>
          </a:prstGeom>
          <a:noFill/>
        </p:spPr>
        <p:txBody>
          <a:bodyPr wrap="square" lIns="91423" tIns="45712" rIns="91423" bIns="45712" rtlCol="0">
            <a:spAutoFit/>
          </a:bodyPr>
          <a:lstStyle/>
          <a:p>
            <a:r>
              <a:rPr lang="ja-JP" altLang="en-US" sz="900" dirty="0"/>
              <a:t>■共有スペース②</a:t>
            </a:r>
            <a:endParaRPr lang="en-US" altLang="ja-JP" sz="900" dirty="0"/>
          </a:p>
          <a:p>
            <a:r>
              <a:rPr lang="ja-JP" altLang="en-US" sz="900" dirty="0"/>
              <a:t>－－－－－－－－－－</a:t>
            </a:r>
            <a:endParaRPr lang="en-US" altLang="ja-JP" sz="900" dirty="0"/>
          </a:p>
          <a:p>
            <a:r>
              <a:rPr lang="ja-JP" altLang="en-US" sz="900" dirty="0"/>
              <a:t>各ユニットで、壁紙や、家具の配置を変えることで、雰囲気を変えています。</a:t>
            </a:r>
            <a:endParaRPr lang="en-US" altLang="ja-JP" sz="900" dirty="0"/>
          </a:p>
        </p:txBody>
      </p:sp>
      <p:sp>
        <p:nvSpPr>
          <p:cNvPr id="23" name="テキスト ボックス 22"/>
          <p:cNvSpPr txBox="1"/>
          <p:nvPr/>
        </p:nvSpPr>
        <p:spPr>
          <a:xfrm>
            <a:off x="2002639" y="5364327"/>
            <a:ext cx="1523703" cy="784814"/>
          </a:xfrm>
          <a:prstGeom prst="rect">
            <a:avLst/>
          </a:prstGeom>
          <a:noFill/>
        </p:spPr>
        <p:txBody>
          <a:bodyPr wrap="square" lIns="91423" tIns="45712" rIns="91423" bIns="45712" rtlCol="0">
            <a:spAutoFit/>
          </a:bodyPr>
          <a:lstStyle/>
          <a:p>
            <a:r>
              <a:rPr lang="ja-JP" altLang="en-US" sz="900" dirty="0"/>
              <a:t>■洗面台</a:t>
            </a:r>
            <a:endParaRPr lang="en-US" altLang="ja-JP" sz="900" dirty="0"/>
          </a:p>
          <a:p>
            <a:r>
              <a:rPr lang="ja-JP" altLang="en-US" sz="900" dirty="0"/>
              <a:t>－－－－－－－－－－</a:t>
            </a:r>
            <a:endParaRPr lang="en-US" altLang="ja-JP" sz="900" dirty="0"/>
          </a:p>
          <a:p>
            <a:r>
              <a:rPr lang="ja-JP" altLang="en-US" sz="900" dirty="0"/>
              <a:t>各居室に専用洗面台も設置しておりますので、整容、洗面もお部屋で行えます。</a:t>
            </a:r>
          </a:p>
        </p:txBody>
      </p:sp>
      <p:sp>
        <p:nvSpPr>
          <p:cNvPr id="24" name="テキスト ボックス 23"/>
          <p:cNvSpPr txBox="1"/>
          <p:nvPr/>
        </p:nvSpPr>
        <p:spPr>
          <a:xfrm>
            <a:off x="2002639" y="6656648"/>
            <a:ext cx="1609543" cy="784814"/>
          </a:xfrm>
          <a:prstGeom prst="rect">
            <a:avLst/>
          </a:prstGeom>
          <a:noFill/>
        </p:spPr>
        <p:txBody>
          <a:bodyPr wrap="square" lIns="91423" tIns="45712" rIns="91423" bIns="45712" rtlCol="0">
            <a:spAutoFit/>
          </a:bodyPr>
          <a:lstStyle/>
          <a:p>
            <a:r>
              <a:rPr lang="ja-JP" altLang="en-US" sz="900" dirty="0"/>
              <a:t>■バリアフリー</a:t>
            </a:r>
            <a:endParaRPr lang="en-US" altLang="ja-JP" sz="900" dirty="0"/>
          </a:p>
          <a:p>
            <a:r>
              <a:rPr lang="ja-JP" altLang="en-US" sz="900" dirty="0"/>
              <a:t>－－－－－－－－－－</a:t>
            </a:r>
            <a:endParaRPr lang="en-US" altLang="ja-JP" sz="900" dirty="0"/>
          </a:p>
          <a:p>
            <a:r>
              <a:rPr lang="ja-JP" altLang="en-US" sz="900" dirty="0"/>
              <a:t>フロアーだけでなく、全館バリアフリーでご移動いただけます。</a:t>
            </a:r>
            <a:endParaRPr lang="en-US" altLang="ja-JP" sz="900" dirty="0"/>
          </a:p>
        </p:txBody>
      </p:sp>
      <p:sp>
        <p:nvSpPr>
          <p:cNvPr id="25" name="テキスト ボックス 24"/>
          <p:cNvSpPr txBox="1"/>
          <p:nvPr/>
        </p:nvSpPr>
        <p:spPr>
          <a:xfrm>
            <a:off x="2015987" y="7948969"/>
            <a:ext cx="1497000" cy="646315"/>
          </a:xfrm>
          <a:prstGeom prst="rect">
            <a:avLst/>
          </a:prstGeom>
          <a:noFill/>
        </p:spPr>
        <p:txBody>
          <a:bodyPr wrap="square" lIns="91423" tIns="45712" rIns="91423" bIns="45712" rtlCol="0">
            <a:spAutoFit/>
          </a:bodyPr>
          <a:lstStyle/>
          <a:p>
            <a:r>
              <a:rPr lang="ja-JP" altLang="en-US" sz="900" dirty="0"/>
              <a:t>■眺望</a:t>
            </a:r>
            <a:endParaRPr lang="en-US" altLang="ja-JP" sz="900" dirty="0"/>
          </a:p>
          <a:p>
            <a:r>
              <a:rPr lang="ja-JP" altLang="en-US" sz="900" dirty="0"/>
              <a:t>－－－－－－－－－－</a:t>
            </a:r>
            <a:endParaRPr lang="en-US" altLang="ja-JP" sz="900" dirty="0"/>
          </a:p>
          <a:p>
            <a:r>
              <a:rPr lang="ja-JP" altLang="en-US" sz="900" dirty="0"/>
              <a:t>海側、山側異なった眺望を楽しんでいただけます。</a:t>
            </a:r>
          </a:p>
        </p:txBody>
      </p:sp>
      <p:sp>
        <p:nvSpPr>
          <p:cNvPr id="26" name="テキスト ボックス 25"/>
          <p:cNvSpPr txBox="1"/>
          <p:nvPr/>
        </p:nvSpPr>
        <p:spPr>
          <a:xfrm>
            <a:off x="5101801" y="1439270"/>
            <a:ext cx="1604892" cy="507815"/>
          </a:xfrm>
          <a:prstGeom prst="rect">
            <a:avLst/>
          </a:prstGeom>
          <a:noFill/>
        </p:spPr>
        <p:txBody>
          <a:bodyPr wrap="none" lIns="91423" tIns="45712" rIns="91423" bIns="45712" rtlCol="0">
            <a:spAutoFit/>
          </a:bodyPr>
          <a:lstStyle/>
          <a:p>
            <a:r>
              <a:rPr lang="ja-JP" altLang="en-US" sz="900" dirty="0"/>
              <a:t>■フロアー</a:t>
            </a:r>
            <a:endParaRPr lang="en-US" altLang="ja-JP" sz="900" dirty="0"/>
          </a:p>
          <a:p>
            <a:r>
              <a:rPr lang="ja-JP" altLang="en-US" sz="900" dirty="0"/>
              <a:t>－－－－－－－－－－</a:t>
            </a:r>
            <a:endParaRPr lang="en-US" altLang="ja-JP" sz="900" dirty="0"/>
          </a:p>
          <a:p>
            <a:r>
              <a:rPr lang="ja-JP" altLang="en-US" sz="900" dirty="0"/>
              <a:t>奥行を感じることができます。</a:t>
            </a:r>
          </a:p>
        </p:txBody>
      </p:sp>
      <p:sp>
        <p:nvSpPr>
          <p:cNvPr id="27" name="テキスト ボックス 26"/>
          <p:cNvSpPr txBox="1"/>
          <p:nvPr/>
        </p:nvSpPr>
        <p:spPr>
          <a:xfrm>
            <a:off x="5093831" y="2796583"/>
            <a:ext cx="1518319" cy="784814"/>
          </a:xfrm>
          <a:prstGeom prst="rect">
            <a:avLst/>
          </a:prstGeom>
          <a:noFill/>
        </p:spPr>
        <p:txBody>
          <a:bodyPr wrap="square" lIns="91423" tIns="45712" rIns="91423" bIns="45712" rtlCol="0">
            <a:spAutoFit/>
          </a:bodyPr>
          <a:lstStyle/>
          <a:p>
            <a:r>
              <a:rPr lang="ja-JP" altLang="en-US" sz="900" dirty="0"/>
              <a:t>■共有キッチン</a:t>
            </a:r>
            <a:endParaRPr lang="en-US" altLang="ja-JP" sz="900" dirty="0"/>
          </a:p>
          <a:p>
            <a:r>
              <a:rPr lang="ja-JP" altLang="en-US" sz="900" dirty="0"/>
              <a:t>－－－－－－－－－－</a:t>
            </a:r>
            <a:endParaRPr lang="en-US" altLang="ja-JP" sz="900" dirty="0"/>
          </a:p>
          <a:p>
            <a:r>
              <a:rPr lang="ja-JP" altLang="en-US" sz="900" dirty="0"/>
              <a:t>家庭的な雰囲気で、すぐ近くでお茶などをご用意いします。</a:t>
            </a:r>
          </a:p>
        </p:txBody>
      </p:sp>
      <p:sp>
        <p:nvSpPr>
          <p:cNvPr id="28" name="テキスト ボックス 27"/>
          <p:cNvSpPr txBox="1"/>
          <p:nvPr/>
        </p:nvSpPr>
        <p:spPr>
          <a:xfrm>
            <a:off x="5093831" y="4142947"/>
            <a:ext cx="1518319" cy="923314"/>
          </a:xfrm>
          <a:prstGeom prst="rect">
            <a:avLst/>
          </a:prstGeom>
          <a:noFill/>
        </p:spPr>
        <p:txBody>
          <a:bodyPr wrap="square" lIns="91423" tIns="45712" rIns="91423" bIns="45712" rtlCol="0">
            <a:spAutoFit/>
          </a:bodyPr>
          <a:lstStyle/>
          <a:p>
            <a:r>
              <a:rPr lang="ja-JP" altLang="en-US" sz="900" dirty="0"/>
              <a:t>■ショートスティ専用ユニット</a:t>
            </a:r>
            <a:endParaRPr lang="en-US" altLang="ja-JP" sz="900" dirty="0"/>
          </a:p>
          <a:p>
            <a:r>
              <a:rPr lang="ja-JP" altLang="en-US" sz="900" dirty="0"/>
              <a:t>－－－－－－－－－－</a:t>
            </a:r>
            <a:endParaRPr lang="en-US" altLang="ja-JP" sz="900" dirty="0"/>
          </a:p>
          <a:p>
            <a:r>
              <a:rPr lang="ja-JP" altLang="en-US" sz="900" dirty="0"/>
              <a:t>短期ショート、長期ショートの受け入れを可能としています。</a:t>
            </a:r>
          </a:p>
        </p:txBody>
      </p:sp>
      <p:sp>
        <p:nvSpPr>
          <p:cNvPr id="29" name="テキスト ボックス 28"/>
          <p:cNvSpPr txBox="1"/>
          <p:nvPr/>
        </p:nvSpPr>
        <p:spPr>
          <a:xfrm>
            <a:off x="5088447" y="5381228"/>
            <a:ext cx="1510316" cy="646315"/>
          </a:xfrm>
          <a:prstGeom prst="rect">
            <a:avLst/>
          </a:prstGeom>
          <a:noFill/>
        </p:spPr>
        <p:txBody>
          <a:bodyPr wrap="none" lIns="91423" tIns="45712" rIns="91423" bIns="45712" rtlCol="0">
            <a:spAutoFit/>
          </a:bodyPr>
          <a:lstStyle/>
          <a:p>
            <a:r>
              <a:rPr lang="ja-JP" altLang="en-US" sz="900" dirty="0"/>
              <a:t>■送迎車</a:t>
            </a:r>
            <a:endParaRPr lang="en-US" altLang="ja-JP" sz="900" dirty="0"/>
          </a:p>
          <a:p>
            <a:r>
              <a:rPr lang="ja-JP" altLang="en-US" sz="900" dirty="0"/>
              <a:t>－－－－－－－－－－</a:t>
            </a:r>
            <a:endParaRPr lang="en-US" altLang="ja-JP" sz="900" dirty="0"/>
          </a:p>
          <a:p>
            <a:r>
              <a:rPr lang="ja-JP" altLang="en-US" sz="900" dirty="0"/>
              <a:t>ストレッチャー、車椅子対応</a:t>
            </a:r>
            <a:endParaRPr lang="en-US" altLang="ja-JP" sz="900" dirty="0"/>
          </a:p>
          <a:p>
            <a:r>
              <a:rPr lang="ja-JP" altLang="en-US" sz="900" dirty="0"/>
              <a:t>の送迎車です。</a:t>
            </a:r>
            <a:endParaRPr lang="en-US" altLang="ja-JP" sz="900" dirty="0"/>
          </a:p>
        </p:txBody>
      </p:sp>
      <p:sp>
        <p:nvSpPr>
          <p:cNvPr id="30" name="テキスト ボックス 29"/>
          <p:cNvSpPr txBox="1"/>
          <p:nvPr/>
        </p:nvSpPr>
        <p:spPr>
          <a:xfrm>
            <a:off x="5088449" y="6673549"/>
            <a:ext cx="1523703" cy="646315"/>
          </a:xfrm>
          <a:prstGeom prst="rect">
            <a:avLst/>
          </a:prstGeom>
          <a:noFill/>
        </p:spPr>
        <p:txBody>
          <a:bodyPr wrap="square" lIns="91423" tIns="45712" rIns="91423" bIns="45712" rtlCol="0">
            <a:spAutoFit/>
          </a:bodyPr>
          <a:lstStyle/>
          <a:p>
            <a:r>
              <a:rPr lang="ja-JP" altLang="en-US" sz="900" dirty="0"/>
              <a:t>■特殊浴槽①</a:t>
            </a:r>
            <a:endParaRPr lang="en-US" altLang="ja-JP" sz="900" dirty="0"/>
          </a:p>
          <a:p>
            <a:r>
              <a:rPr lang="ja-JP" altLang="en-US" sz="900" dirty="0"/>
              <a:t>－－－－－－－－－－</a:t>
            </a:r>
            <a:endParaRPr lang="en-US" altLang="ja-JP" sz="900" dirty="0"/>
          </a:p>
          <a:p>
            <a:r>
              <a:rPr lang="ja-JP" altLang="en-US" sz="900" dirty="0"/>
              <a:t>寝たきりの方でも入浴可能浴槽です。</a:t>
            </a:r>
            <a:endParaRPr lang="en-US" altLang="ja-JP" sz="900" dirty="0"/>
          </a:p>
        </p:txBody>
      </p:sp>
      <p:sp>
        <p:nvSpPr>
          <p:cNvPr id="31" name="テキスト ボックス 30"/>
          <p:cNvSpPr txBox="1"/>
          <p:nvPr/>
        </p:nvSpPr>
        <p:spPr>
          <a:xfrm>
            <a:off x="5101801" y="7965869"/>
            <a:ext cx="1510349" cy="797810"/>
          </a:xfrm>
          <a:prstGeom prst="rect">
            <a:avLst/>
          </a:prstGeom>
          <a:noFill/>
        </p:spPr>
        <p:txBody>
          <a:bodyPr wrap="square" lIns="91423" tIns="45712" rIns="91423" bIns="45712" rtlCol="0">
            <a:spAutoFit/>
          </a:bodyPr>
          <a:lstStyle/>
          <a:p>
            <a:r>
              <a:rPr lang="ja-JP" altLang="en-US" sz="900" dirty="0"/>
              <a:t>■特殊浴槽②</a:t>
            </a:r>
            <a:endParaRPr lang="en-US" altLang="ja-JP" sz="900" dirty="0"/>
          </a:p>
          <a:p>
            <a:r>
              <a:rPr lang="ja-JP" altLang="en-US" sz="900" dirty="0"/>
              <a:t>－－－－－－－－－－</a:t>
            </a:r>
            <a:endParaRPr lang="en-US" altLang="ja-JP" sz="900" dirty="0"/>
          </a:p>
          <a:p>
            <a:r>
              <a:rPr lang="ja-JP" altLang="en-US" sz="900" dirty="0"/>
              <a:t>座位で入浴を楽しみたい方の為、座位での介助浴が可能な浴槽です。</a:t>
            </a:r>
          </a:p>
        </p:txBody>
      </p:sp>
      <p:cxnSp>
        <p:nvCxnSpPr>
          <p:cNvPr id="32" name="直線コネクタ 31"/>
          <p:cNvCxnSpPr/>
          <p:nvPr/>
        </p:nvCxnSpPr>
        <p:spPr>
          <a:xfrm>
            <a:off x="431810" y="464842"/>
            <a:ext cx="0" cy="43200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257189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410</Words>
  <Application>Microsoft Office PowerPoint</Application>
  <PresentationFormat>A4 210 x 297 mm</PresentationFormat>
  <Paragraphs>91</Paragraphs>
  <Slides>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HGP明朝B</vt: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UNITCOM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dc:creator>
  <cp:lastModifiedBy>宮﨑亮輔</cp:lastModifiedBy>
  <cp:revision>10</cp:revision>
  <cp:lastPrinted>2017-05-15T07:35:46Z</cp:lastPrinted>
  <dcterms:created xsi:type="dcterms:W3CDTF">2015-04-25T09:24:30Z</dcterms:created>
  <dcterms:modified xsi:type="dcterms:W3CDTF">2017-05-15T07:35:53Z</dcterms:modified>
</cp:coreProperties>
</file>