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78" r:id="rId3"/>
    <p:sldId id="258" r:id="rId4"/>
    <p:sldId id="257" r:id="rId5"/>
    <p:sldId id="259" r:id="rId6"/>
    <p:sldId id="262" r:id="rId7"/>
    <p:sldId id="265" r:id="rId8"/>
    <p:sldId id="267" r:id="rId9"/>
    <p:sldId id="280" r:id="rId10"/>
    <p:sldId id="261" r:id="rId11"/>
    <p:sldId id="264" r:id="rId12"/>
    <p:sldId id="260" r:id="rId13"/>
    <p:sldId id="275" r:id="rId14"/>
    <p:sldId id="276" r:id="rId15"/>
    <p:sldId id="268" r:id="rId16"/>
    <p:sldId id="263" r:id="rId17"/>
    <p:sldId id="277" r:id="rId18"/>
  </p:sldIdLst>
  <p:sldSz cx="9144000" cy="6858000" type="screen4x3"/>
  <p:notesSz cx="9866313" cy="67357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FFB3"/>
    <a:srgbClr val="CCFF33"/>
    <a:srgbClr val="F0D5D4"/>
    <a:srgbClr val="FF9999"/>
    <a:srgbClr val="FF0066"/>
    <a:srgbClr val="008A00"/>
    <a:srgbClr val="FFFF9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6" autoAdjust="0"/>
  </p:normalViewPr>
  <p:slideViewPr>
    <p:cSldViewPr snapToGrid="0" snapToObjects="1">
      <p:cViewPr>
        <p:scale>
          <a:sx n="95" d="100"/>
          <a:sy n="95" d="100"/>
        </p:scale>
        <p:origin x="-666"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F172D-9EBB-4160-A4B0-CD2F9ACDDAA4}" type="doc">
      <dgm:prSet loTypeId="urn:microsoft.com/office/officeart/2005/8/layout/arrow2" loCatId="process" qsTypeId="urn:microsoft.com/office/officeart/2005/8/quickstyle/simple1" qsCatId="simple" csTypeId="urn:microsoft.com/office/officeart/2005/8/colors/accent6_2" csCatId="accent6" phldr="1"/>
      <dgm:spPr/>
    </dgm:pt>
    <dgm:pt modelId="{262B717F-FB82-4C3C-87B8-361E0298C267}">
      <dgm:prSet/>
      <dgm:spPr>
        <a:xfrm>
          <a:off x="6194635" y="469349"/>
          <a:ext cx="2790570" cy="3552610"/>
        </a:xfrm>
        <a:noFill/>
        <a:ln>
          <a:noFill/>
        </a:ln>
        <a:effectLst/>
      </dgm:spPr>
      <dgm:t>
        <a:bodyPr/>
        <a:lstStyle/>
        <a:p>
          <a:endParaRPr kumimoji="1" lang="ja-JP" altLang="en-US" dirty="0">
            <a:solidFill>
              <a:srgbClr val="1D528D">
                <a:hueOff val="0"/>
                <a:satOff val="0"/>
                <a:lumOff val="0"/>
                <a:alphaOff val="0"/>
              </a:srgbClr>
            </a:solidFill>
            <a:latin typeface="ＭＳ Ｐゴシック"/>
            <a:ea typeface="ＭＳ Ｐゴシック"/>
            <a:cs typeface="+mn-cs"/>
          </a:endParaRPr>
        </a:p>
      </dgm:t>
    </dgm:pt>
    <dgm:pt modelId="{E324A177-5638-438B-B546-04F10579249D}" type="sibTrans" cxnId="{49AADCE3-5719-4496-9BDD-EA3CBCF80701}">
      <dgm:prSet/>
      <dgm:spPr/>
      <dgm:t>
        <a:bodyPr/>
        <a:lstStyle/>
        <a:p>
          <a:endParaRPr kumimoji="1" lang="ja-JP" altLang="en-US"/>
        </a:p>
      </dgm:t>
    </dgm:pt>
    <dgm:pt modelId="{B9734E65-1EF4-4A29-9D9E-D7A8215F1C0A}" type="parTrans" cxnId="{49AADCE3-5719-4496-9BDD-EA3CBCF80701}">
      <dgm:prSet/>
      <dgm:spPr/>
      <dgm:t>
        <a:bodyPr/>
        <a:lstStyle/>
        <a:p>
          <a:endParaRPr kumimoji="1" lang="ja-JP" altLang="en-US"/>
        </a:p>
      </dgm:t>
    </dgm:pt>
    <dgm:pt modelId="{BA547DDD-9532-4773-A625-49AF342287DA}">
      <dgm:prSet phldrT="[テキスト]"/>
      <dgm:spPr>
        <a:xfrm>
          <a:off x="2348701" y="3074993"/>
          <a:ext cx="2790570" cy="2291487"/>
        </a:xfrm>
        <a:noFill/>
        <a:ln>
          <a:noFill/>
        </a:ln>
        <a:effectLst/>
      </dgm:spPr>
      <dgm:t>
        <a:bodyPr/>
        <a:lstStyle/>
        <a:p>
          <a:endParaRPr kumimoji="1" lang="ja-JP" altLang="en-US" dirty="0">
            <a:solidFill>
              <a:srgbClr val="1D528D">
                <a:hueOff val="0"/>
                <a:satOff val="0"/>
                <a:lumOff val="0"/>
                <a:alphaOff val="0"/>
              </a:srgbClr>
            </a:solidFill>
            <a:latin typeface="ＭＳ Ｐゴシック"/>
            <a:ea typeface="ＭＳ Ｐゴシック"/>
            <a:cs typeface="+mn-cs"/>
          </a:endParaRPr>
        </a:p>
      </dgm:t>
    </dgm:pt>
    <dgm:pt modelId="{F0DE6DBB-571E-4CDB-B743-6D2460BFDEE8}" type="sibTrans" cxnId="{289C4622-8B61-4EBF-92A5-936D7509EECF}">
      <dgm:prSet/>
      <dgm:spPr/>
      <dgm:t>
        <a:bodyPr/>
        <a:lstStyle/>
        <a:p>
          <a:endParaRPr kumimoji="1" lang="ja-JP" altLang="en-US"/>
        </a:p>
      </dgm:t>
    </dgm:pt>
    <dgm:pt modelId="{51DC8B40-AE3C-422A-A477-47CA4807975E}" type="parTrans" cxnId="{289C4622-8B61-4EBF-92A5-936D7509EECF}">
      <dgm:prSet/>
      <dgm:spPr/>
      <dgm:t>
        <a:bodyPr/>
        <a:lstStyle/>
        <a:p>
          <a:endParaRPr kumimoji="1" lang="ja-JP" altLang="en-US"/>
        </a:p>
      </dgm:t>
    </dgm:pt>
    <dgm:pt modelId="{49B90412-57A5-4D67-B571-F222953743E2}" type="pres">
      <dgm:prSet presAssocID="{C31F172D-9EBB-4160-A4B0-CD2F9ACDDAA4}" presName="arrowDiagram" presStyleCnt="0">
        <dgm:presLayoutVars>
          <dgm:chMax val="5"/>
          <dgm:dir/>
          <dgm:resizeHandles val="exact"/>
        </dgm:presLayoutVars>
      </dgm:prSet>
      <dgm:spPr/>
    </dgm:pt>
    <dgm:pt modelId="{6CAA0B65-D8E5-49D1-82B6-B312F9FFC5D2}" type="pres">
      <dgm:prSet presAssocID="{C31F172D-9EBB-4160-A4B0-CD2F9ACDDAA4}" presName="arrow" presStyleLbl="bgShp" presStyleIdx="0" presStyleCnt="1" custLinFactNeighborY="-31630"/>
      <dgm:spPr>
        <a:xfrm>
          <a:off x="202109" y="0"/>
          <a:ext cx="8586369" cy="5366481"/>
        </a:xfrm>
        <a:prstGeom prst="swooshArrow">
          <a:avLst>
            <a:gd name="adj1" fmla="val 25000"/>
            <a:gd name="adj2" fmla="val 25000"/>
          </a:avLst>
        </a:prstGeom>
        <a:solidFill>
          <a:srgbClr val="FF9B9B"/>
        </a:solidFill>
        <a:ln>
          <a:noFill/>
        </a:ln>
        <a:effectLst/>
      </dgm:spPr>
    </dgm:pt>
    <dgm:pt modelId="{A0572177-2427-40E6-AA41-7B5989AFE8B8}" type="pres">
      <dgm:prSet presAssocID="{C31F172D-9EBB-4160-A4B0-CD2F9ACDDAA4}" presName="arrowDiagram2" presStyleCnt="0"/>
      <dgm:spPr/>
    </dgm:pt>
    <dgm:pt modelId="{3E45F9C0-0B79-438D-8600-06684C068922}" type="pres">
      <dgm:prSet presAssocID="{BA547DDD-9532-4773-A625-49AF342287DA}" presName="bullet2a" presStyleLbl="node1" presStyleIdx="0" presStyleCnt="2" custLinFactX="-100000" custLinFactY="100000" custLinFactNeighborX="-192275" custLinFactNeighborY="125265"/>
      <dgm:spPr>
        <a:xfrm>
          <a:off x="1320086" y="3601705"/>
          <a:ext cx="300522" cy="300522"/>
        </a:xfrm>
        <a:prstGeom prst="ellipse">
          <a:avLst/>
        </a:prstGeom>
        <a:solidFill>
          <a:srgbClr val="2D6BC7"/>
        </a:solidFill>
        <a:ln w="25400" cap="flat" cmpd="sng" algn="ctr">
          <a:solidFill>
            <a:srgbClr val="FFFFFF">
              <a:hueOff val="0"/>
              <a:satOff val="0"/>
              <a:lumOff val="0"/>
              <a:alphaOff val="0"/>
            </a:srgbClr>
          </a:solidFill>
          <a:prstDash val="solid"/>
        </a:ln>
        <a:effectLst/>
      </dgm:spPr>
    </dgm:pt>
    <dgm:pt modelId="{F1394999-7AB4-46C4-8B51-900483D9A92D}" type="pres">
      <dgm:prSet presAssocID="{BA547DDD-9532-4773-A625-49AF342287DA}" presName="textBox2a" presStyleLbl="revTx" presStyleIdx="0" presStyleCnt="2">
        <dgm:presLayoutVars>
          <dgm:bulletEnabled val="1"/>
        </dgm:presLayoutVars>
      </dgm:prSet>
      <dgm:spPr>
        <a:prstGeom prst="rect">
          <a:avLst/>
        </a:prstGeom>
      </dgm:spPr>
      <dgm:t>
        <a:bodyPr/>
        <a:lstStyle/>
        <a:p>
          <a:endParaRPr kumimoji="1" lang="ja-JP" altLang="en-US"/>
        </a:p>
      </dgm:t>
    </dgm:pt>
    <dgm:pt modelId="{3B65F7CD-D007-4A6E-A199-22C550BCD47F}" type="pres">
      <dgm:prSet presAssocID="{262B717F-FB82-4C3C-87B8-361E0298C267}" presName="bullet2b" presStyleLbl="node1" presStyleIdx="1" presStyleCnt="2" custLinFactNeighborX="-43757" custLinFactNeighborY="15125"/>
      <dgm:spPr>
        <a:xfrm>
          <a:off x="4742116" y="1634200"/>
          <a:ext cx="515182" cy="515182"/>
        </a:xfrm>
        <a:prstGeom prst="ellipse">
          <a:avLst/>
        </a:prstGeom>
        <a:solidFill>
          <a:srgbClr val="2D6BC7"/>
        </a:solidFill>
        <a:ln w="25400" cap="flat" cmpd="sng" algn="ctr">
          <a:solidFill>
            <a:srgbClr val="FFFFFF">
              <a:hueOff val="0"/>
              <a:satOff val="0"/>
              <a:lumOff val="0"/>
              <a:alphaOff val="0"/>
            </a:srgbClr>
          </a:solidFill>
          <a:prstDash val="solid"/>
        </a:ln>
        <a:effectLst/>
      </dgm:spPr>
    </dgm:pt>
    <dgm:pt modelId="{AA2FBCC4-BADD-4715-8171-2F816184E03C}" type="pres">
      <dgm:prSet presAssocID="{262B717F-FB82-4C3C-87B8-361E0298C267}" presName="textBox2b" presStyleLbl="revTx" presStyleIdx="1" presStyleCnt="2" custLinFactNeighborX="34742" custLinFactNeighborY="-37846">
        <dgm:presLayoutVars>
          <dgm:bulletEnabled val="1"/>
        </dgm:presLayoutVars>
      </dgm:prSet>
      <dgm:spPr>
        <a:prstGeom prst="rect">
          <a:avLst/>
        </a:prstGeom>
      </dgm:spPr>
      <dgm:t>
        <a:bodyPr/>
        <a:lstStyle/>
        <a:p>
          <a:endParaRPr kumimoji="1" lang="ja-JP" altLang="en-US"/>
        </a:p>
      </dgm:t>
    </dgm:pt>
  </dgm:ptLst>
  <dgm:cxnLst>
    <dgm:cxn modelId="{289C4622-8B61-4EBF-92A5-936D7509EECF}" srcId="{C31F172D-9EBB-4160-A4B0-CD2F9ACDDAA4}" destId="{BA547DDD-9532-4773-A625-49AF342287DA}" srcOrd="0" destOrd="0" parTransId="{51DC8B40-AE3C-422A-A477-47CA4807975E}" sibTransId="{F0DE6DBB-571E-4CDB-B743-6D2460BFDEE8}"/>
    <dgm:cxn modelId="{49AADCE3-5719-4496-9BDD-EA3CBCF80701}" srcId="{C31F172D-9EBB-4160-A4B0-CD2F9ACDDAA4}" destId="{262B717F-FB82-4C3C-87B8-361E0298C267}" srcOrd="1" destOrd="0" parTransId="{B9734E65-1EF4-4A29-9D9E-D7A8215F1C0A}" sibTransId="{E324A177-5638-438B-B546-04F10579249D}"/>
    <dgm:cxn modelId="{B595435A-B074-42C3-8960-FF63D827D26E}" type="presOf" srcId="{C31F172D-9EBB-4160-A4B0-CD2F9ACDDAA4}" destId="{49B90412-57A5-4D67-B571-F222953743E2}" srcOrd="0" destOrd="0" presId="urn:microsoft.com/office/officeart/2005/8/layout/arrow2"/>
    <dgm:cxn modelId="{47CBE6D3-FB80-40AF-A37D-7D252BBB71C9}" type="presOf" srcId="{262B717F-FB82-4C3C-87B8-361E0298C267}" destId="{AA2FBCC4-BADD-4715-8171-2F816184E03C}" srcOrd="0" destOrd="0" presId="urn:microsoft.com/office/officeart/2005/8/layout/arrow2"/>
    <dgm:cxn modelId="{70F21574-7CDF-4D00-AECB-BA3A5BCAB714}" type="presOf" srcId="{BA547DDD-9532-4773-A625-49AF342287DA}" destId="{F1394999-7AB4-46C4-8B51-900483D9A92D}" srcOrd="0" destOrd="0" presId="urn:microsoft.com/office/officeart/2005/8/layout/arrow2"/>
    <dgm:cxn modelId="{D42FE999-8C02-4DA0-8849-8821E95A71AA}" type="presParOf" srcId="{49B90412-57A5-4D67-B571-F222953743E2}" destId="{6CAA0B65-D8E5-49D1-82B6-B312F9FFC5D2}" srcOrd="0" destOrd="0" presId="urn:microsoft.com/office/officeart/2005/8/layout/arrow2"/>
    <dgm:cxn modelId="{D14A160C-CFDA-4AEB-BECB-BFA2DD701440}" type="presParOf" srcId="{49B90412-57A5-4D67-B571-F222953743E2}" destId="{A0572177-2427-40E6-AA41-7B5989AFE8B8}" srcOrd="1" destOrd="0" presId="urn:microsoft.com/office/officeart/2005/8/layout/arrow2"/>
    <dgm:cxn modelId="{9C799743-44E3-4BF0-A458-D400A33132C2}" type="presParOf" srcId="{A0572177-2427-40E6-AA41-7B5989AFE8B8}" destId="{3E45F9C0-0B79-438D-8600-06684C068922}" srcOrd="0" destOrd="0" presId="urn:microsoft.com/office/officeart/2005/8/layout/arrow2"/>
    <dgm:cxn modelId="{FE21F640-C80A-429B-A3B1-2EA30D4196ED}" type="presParOf" srcId="{A0572177-2427-40E6-AA41-7B5989AFE8B8}" destId="{F1394999-7AB4-46C4-8B51-900483D9A92D}" srcOrd="1" destOrd="0" presId="urn:microsoft.com/office/officeart/2005/8/layout/arrow2"/>
    <dgm:cxn modelId="{79A4E611-D675-4176-A65F-2BF88B4A2649}" type="presParOf" srcId="{A0572177-2427-40E6-AA41-7B5989AFE8B8}" destId="{3B65F7CD-D007-4A6E-A199-22C550BCD47F}" srcOrd="2" destOrd="0" presId="urn:microsoft.com/office/officeart/2005/8/layout/arrow2"/>
    <dgm:cxn modelId="{74F2BA16-0AEC-40A3-8739-2097BE3FDA0A}" type="presParOf" srcId="{A0572177-2427-40E6-AA41-7B5989AFE8B8}" destId="{AA2FBCC4-BADD-4715-8171-2F816184E03C}"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C8BEF4B9-E87B-40A2-867A-1D27CB93657E}" type="datetimeFigureOut">
              <a:rPr kumimoji="1" lang="ja-JP" altLang="en-US" smtClean="0"/>
              <a:t>2016/9/28</a:t>
            </a:fld>
            <a:endParaRPr kumimoji="1" lang="ja-JP" altLang="en-US"/>
          </a:p>
        </p:txBody>
      </p:sp>
      <p:sp>
        <p:nvSpPr>
          <p:cNvPr id="4" name="フッター プレースホルダー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5E2F8E13-33EC-4F56-8461-BA9F8C777DC2}" type="slidenum">
              <a:rPr kumimoji="1" lang="ja-JP" altLang="en-US" smtClean="0"/>
              <a:t>‹#›</a:t>
            </a:fld>
            <a:endParaRPr kumimoji="1" lang="ja-JP" altLang="en-US"/>
          </a:p>
        </p:txBody>
      </p:sp>
    </p:spTree>
    <p:extLst>
      <p:ext uri="{BB962C8B-B14F-4D97-AF65-F5344CB8AC3E}">
        <p14:creationId xmlns:p14="http://schemas.microsoft.com/office/powerpoint/2010/main" val="269563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6788"/>
          </a:xfrm>
          <a:prstGeom prst="rect">
            <a:avLst/>
          </a:prstGeom>
        </p:spPr>
        <p:txBody>
          <a:bodyPr vert="horz" lIns="91440" tIns="45720" rIns="91440" bIns="45720" rtlCol="0"/>
          <a:lstStyle>
            <a:lvl1pPr algn="r">
              <a:defRPr sz="1200"/>
            </a:lvl1pPr>
          </a:lstStyle>
          <a:p>
            <a:fld id="{1BB139C9-6DE9-4B61-97C5-12A0F914B870}" type="datetimeFigureOut">
              <a:rPr kumimoji="1" lang="ja-JP" altLang="en-US" smtClean="0"/>
              <a:t>2016/9/28</a:t>
            </a:fld>
            <a:endParaRPr kumimoji="1" lang="ja-JP" altLang="en-US"/>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397806"/>
            <a:ext cx="4275403"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6"/>
            <a:ext cx="4275403" cy="336788"/>
          </a:xfrm>
          <a:prstGeom prst="rect">
            <a:avLst/>
          </a:prstGeom>
        </p:spPr>
        <p:txBody>
          <a:bodyPr vert="horz" lIns="91440" tIns="45720" rIns="91440" bIns="45720" rtlCol="0" anchor="b"/>
          <a:lstStyle>
            <a:lvl1pPr algn="r">
              <a:defRPr sz="1200"/>
            </a:lvl1pPr>
          </a:lstStyle>
          <a:p>
            <a:fld id="{1AB71D09-41E8-4B77-9206-6BF2AC57548D}" type="slidenum">
              <a:rPr kumimoji="1" lang="ja-JP" altLang="en-US" smtClean="0"/>
              <a:t>‹#›</a:t>
            </a:fld>
            <a:endParaRPr kumimoji="1" lang="ja-JP" altLang="en-US"/>
          </a:p>
        </p:txBody>
      </p:sp>
    </p:spTree>
    <p:extLst>
      <p:ext uri="{BB962C8B-B14F-4D97-AF65-F5344CB8AC3E}">
        <p14:creationId xmlns:p14="http://schemas.microsoft.com/office/powerpoint/2010/main" val="2039742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B71D09-41E8-4B77-9206-6BF2AC57548D}" type="slidenum">
              <a:rPr kumimoji="1" lang="ja-JP" altLang="en-US" smtClean="0"/>
              <a:t>12</a:t>
            </a:fld>
            <a:endParaRPr kumimoji="1" lang="ja-JP" altLang="en-US"/>
          </a:p>
        </p:txBody>
      </p:sp>
    </p:spTree>
    <p:extLst>
      <p:ext uri="{BB962C8B-B14F-4D97-AF65-F5344CB8AC3E}">
        <p14:creationId xmlns:p14="http://schemas.microsoft.com/office/powerpoint/2010/main" val="173938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B71D09-41E8-4B77-9206-6BF2AC57548D}" type="slidenum">
              <a:rPr kumimoji="1" lang="ja-JP" altLang="en-US" smtClean="0"/>
              <a:t>15</a:t>
            </a:fld>
            <a:endParaRPr kumimoji="1" lang="ja-JP" altLang="en-US" dirty="0"/>
          </a:p>
        </p:txBody>
      </p:sp>
    </p:spTree>
    <p:extLst>
      <p:ext uri="{BB962C8B-B14F-4D97-AF65-F5344CB8AC3E}">
        <p14:creationId xmlns:p14="http://schemas.microsoft.com/office/powerpoint/2010/main" val="363785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764F8F0-D4CC-46F6-9EDF-F14E09EF64DC}" type="datetime1">
              <a:rPr kumimoji="1" lang="ja-JP" altLang="en-US" smtClean="0"/>
              <a:t>2016/9/28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412958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4FEB27-D087-4A3C-A9C9-A924C218F64D}" type="datetime1">
              <a:rPr kumimoji="1" lang="ja-JP" altLang="en-US" smtClean="0"/>
              <a:t>2016/9/28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57326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F881C5-BCFD-4FB9-A8E7-FCF2640368FC}" type="datetime1">
              <a:rPr kumimoji="1" lang="ja-JP" altLang="en-US" smtClean="0"/>
              <a:t>2016/9/28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104740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7351D63-6193-4827-B4B7-8CA09A1FEF89}" type="datetime1">
              <a:rPr kumimoji="1" lang="ja-JP" altLang="en-US" smtClean="0"/>
              <a:t>2016/9/28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2968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D3A1628-3E6C-4971-95F2-A53D308328F8}" type="datetime1">
              <a:rPr kumimoji="1" lang="ja-JP" altLang="en-US" smtClean="0"/>
              <a:t>2016/9/28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215089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199832-7F51-496E-A2D9-F54C8A961397}" type="datetime1">
              <a:rPr kumimoji="1" lang="ja-JP" altLang="en-US" smtClean="0"/>
              <a:t>2016/9/28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334881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FDFA7CD-2301-40B1-A90B-85337088535F}" type="datetime1">
              <a:rPr kumimoji="1" lang="ja-JP" altLang="en-US" smtClean="0"/>
              <a:t>2016/9/28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9505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2B6B849-444A-47A6-A388-2FCBCC02E9F8}" type="datetime1">
              <a:rPr kumimoji="1" lang="ja-JP" altLang="en-US" smtClean="0"/>
              <a:t>2016/9/28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122206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73D6DB-278A-4831-A98C-12BEB462C673}" type="datetime1">
              <a:rPr kumimoji="1" lang="ja-JP" altLang="en-US" smtClean="0"/>
              <a:t>2016/9/28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259886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FB175A-268B-4F29-BF3E-F6E105709ABB}" type="datetime1">
              <a:rPr kumimoji="1" lang="ja-JP" altLang="en-US" smtClean="0"/>
              <a:t>2016/9/28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258634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745582-9A94-4952-BA99-3A46768A0F80}" type="datetime1">
              <a:rPr kumimoji="1" lang="ja-JP" altLang="en-US" smtClean="0"/>
              <a:t>2016/9/28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279048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D857A-2FD9-42E8-A88A-5A1C153FC07B}" type="datetime1">
              <a:rPr kumimoji="1" lang="ja-JP" altLang="en-US" smtClean="0"/>
              <a:t>2016/9/28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7D742-936A-FE40-952C-58B74939B175}" type="slidenum">
              <a:rPr kumimoji="1" lang="ja-JP" altLang="en-US" smtClean="0"/>
              <a:t>‹#›</a:t>
            </a:fld>
            <a:endParaRPr kumimoji="1" lang="ja-JP" altLang="en-US"/>
          </a:p>
        </p:txBody>
      </p:sp>
    </p:spTree>
    <p:extLst>
      <p:ext uri="{BB962C8B-B14F-4D97-AF65-F5344CB8AC3E}">
        <p14:creationId xmlns:p14="http://schemas.microsoft.com/office/powerpoint/2010/main" val="240561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362185" y="5223281"/>
            <a:ext cx="3838840" cy="405994"/>
          </a:xfrm>
        </p:spPr>
        <p:txBody>
          <a:bodyPr anchor="ctr">
            <a:noAutofit/>
          </a:bodyPr>
          <a:lstStyle/>
          <a:p>
            <a:r>
              <a:rPr lang="ja-JP" altLang="en-US" sz="2400" b="1" dirty="0" smtClean="0">
                <a:solidFill>
                  <a:schemeClr val="tx1"/>
                </a:solidFill>
                <a:latin typeface="Helvetica"/>
                <a:cs typeface="Helvetica"/>
              </a:rPr>
              <a:t>一般社団法人　あいおい</a:t>
            </a:r>
            <a:endParaRPr lang="ja-JP" altLang="en-US" sz="2400" b="1" dirty="0">
              <a:solidFill>
                <a:schemeClr val="tx1"/>
              </a:solidFill>
              <a:latin typeface="Helvetica"/>
              <a:cs typeface="Helvetica"/>
            </a:endParaRPr>
          </a:p>
        </p:txBody>
      </p:sp>
      <p:sp>
        <p:nvSpPr>
          <p:cNvPr id="5" name="サブタイトル 2"/>
          <p:cNvSpPr txBox="1">
            <a:spLocks/>
          </p:cNvSpPr>
          <p:nvPr/>
        </p:nvSpPr>
        <p:spPr>
          <a:xfrm>
            <a:off x="4533634" y="5638799"/>
            <a:ext cx="3076575" cy="390525"/>
          </a:xfrm>
          <a:prstGeom prst="rect">
            <a:avLst/>
          </a:prstGeom>
        </p:spPr>
        <p:txBody>
          <a:bodyPr vert="horz" lIns="91440" tIns="45720" rIns="91440" bIns="45720" rtlCol="0" anchor="ctr">
            <a:normAutofit fontScale="775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1800" dirty="0" smtClean="0">
                <a:solidFill>
                  <a:schemeClr val="tx1"/>
                </a:solidFill>
                <a:latin typeface="Helvetica"/>
                <a:cs typeface="Helvetica"/>
              </a:rPr>
              <a:t>住所：鳥取県東伯郡北栄町江北</a:t>
            </a:r>
            <a:r>
              <a:rPr lang="en-US" altLang="ja-JP" sz="1800" dirty="0" smtClean="0">
                <a:solidFill>
                  <a:schemeClr val="tx1"/>
                </a:solidFill>
                <a:latin typeface="Helvetica"/>
                <a:cs typeface="Helvetica"/>
              </a:rPr>
              <a:t>3854</a:t>
            </a:r>
            <a:endParaRPr lang="ja-JP" altLang="en-US" sz="1800" dirty="0">
              <a:solidFill>
                <a:schemeClr val="tx1"/>
              </a:solidFill>
              <a:latin typeface="Helvetica"/>
              <a:cs typeface="Helvetica"/>
            </a:endParaRPr>
          </a:p>
        </p:txBody>
      </p:sp>
      <p:sp>
        <p:nvSpPr>
          <p:cNvPr id="7" name="サブタイトル 2"/>
          <p:cNvSpPr txBox="1">
            <a:spLocks/>
          </p:cNvSpPr>
          <p:nvPr/>
        </p:nvSpPr>
        <p:spPr>
          <a:xfrm>
            <a:off x="4533634" y="5834061"/>
            <a:ext cx="4248416" cy="500064"/>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dist"/>
            <a:r>
              <a:rPr lang="en-US" altLang="ja-JP" sz="1400" dirty="0">
                <a:solidFill>
                  <a:schemeClr val="tx1"/>
                </a:solidFill>
                <a:cs typeface="Helvetica"/>
              </a:rPr>
              <a:t>TEL</a:t>
            </a:r>
            <a:r>
              <a:rPr lang="ja-JP" altLang="en-US" sz="1400" dirty="0">
                <a:solidFill>
                  <a:schemeClr val="tx1"/>
                </a:solidFill>
                <a:cs typeface="Helvetica"/>
              </a:rPr>
              <a:t>：</a:t>
            </a:r>
            <a:r>
              <a:rPr lang="en-US" altLang="ja-JP" sz="1400" dirty="0" smtClean="0">
                <a:solidFill>
                  <a:schemeClr val="tx1"/>
                </a:solidFill>
                <a:cs typeface="Helvetica"/>
              </a:rPr>
              <a:t>0858-36-5050</a:t>
            </a:r>
            <a:r>
              <a:rPr lang="ja-JP" altLang="en-US" sz="1400" dirty="0" smtClean="0">
                <a:solidFill>
                  <a:schemeClr val="tx1"/>
                </a:solidFill>
                <a:cs typeface="Helvetica"/>
              </a:rPr>
              <a:t>／</a:t>
            </a:r>
            <a:r>
              <a:rPr lang="en-US" altLang="ja-JP" sz="1400" dirty="0" smtClean="0">
                <a:solidFill>
                  <a:schemeClr val="tx1"/>
                </a:solidFill>
                <a:cs typeface="Helvetica"/>
              </a:rPr>
              <a:t>FAX</a:t>
            </a:r>
            <a:r>
              <a:rPr lang="ja-JP" altLang="en-US" sz="1400" dirty="0">
                <a:solidFill>
                  <a:schemeClr val="tx1"/>
                </a:solidFill>
                <a:cs typeface="Helvetica"/>
              </a:rPr>
              <a:t>：</a:t>
            </a:r>
            <a:r>
              <a:rPr lang="en-US" altLang="ja-JP" sz="1400" dirty="0" smtClean="0">
                <a:solidFill>
                  <a:schemeClr val="tx1"/>
                </a:solidFill>
                <a:cs typeface="Helvetica"/>
              </a:rPr>
              <a:t>0858-36-5100 </a:t>
            </a:r>
            <a:endParaRPr lang="ja-JP" altLang="en-US" sz="1400" dirty="0">
              <a:solidFill>
                <a:schemeClr val="tx1"/>
              </a:solidFill>
              <a:cs typeface="Helvetica"/>
            </a:endParaRPr>
          </a:p>
        </p:txBody>
      </p:sp>
      <p:sp>
        <p:nvSpPr>
          <p:cNvPr id="9" name="サブタイトル 2"/>
          <p:cNvSpPr txBox="1">
            <a:spLocks/>
          </p:cNvSpPr>
          <p:nvPr/>
        </p:nvSpPr>
        <p:spPr>
          <a:xfrm>
            <a:off x="4533634" y="6119812"/>
            <a:ext cx="4096016" cy="390525"/>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1400" dirty="0" smtClean="0">
                <a:solidFill>
                  <a:schemeClr val="tx1"/>
                </a:solidFill>
                <a:latin typeface="+mj-lt"/>
                <a:cs typeface="Helvetica"/>
              </a:rPr>
              <a:t>E-mail</a:t>
            </a:r>
            <a:r>
              <a:rPr lang="ja-JP" altLang="en-US" sz="1400" dirty="0" smtClean="0">
                <a:solidFill>
                  <a:schemeClr val="tx1"/>
                </a:solidFill>
                <a:latin typeface="+mj-lt"/>
                <a:cs typeface="Helvetica"/>
              </a:rPr>
              <a:t>：</a:t>
            </a:r>
            <a:r>
              <a:rPr lang="en-US" altLang="ja-JP" sz="1400" dirty="0" smtClean="0">
                <a:solidFill>
                  <a:schemeClr val="tx1"/>
                </a:solidFill>
                <a:latin typeface="+mj-lt"/>
                <a:cs typeface="Helvetica"/>
              </a:rPr>
              <a:t>aioi@soleil.ocn.ne.jp</a:t>
            </a:r>
            <a:endParaRPr lang="en-US" altLang="ja-JP" sz="1400" dirty="0">
              <a:solidFill>
                <a:srgbClr val="FF0000"/>
              </a:solidFill>
              <a:latin typeface="+mj-lt"/>
              <a:cs typeface="Helvetica"/>
            </a:endParaRPr>
          </a:p>
        </p:txBody>
      </p:sp>
      <p:sp>
        <p:nvSpPr>
          <p:cNvPr id="8" name="タイトル 1"/>
          <p:cNvSpPr txBox="1">
            <a:spLocks/>
          </p:cNvSpPr>
          <p:nvPr/>
        </p:nvSpPr>
        <p:spPr>
          <a:xfrm>
            <a:off x="3467100" y="3057525"/>
            <a:ext cx="5619749" cy="11352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4000" i="1" dirty="0" smtClean="0">
                <a:solidFill>
                  <a:srgbClr val="009E00"/>
                </a:solidFill>
                <a:effectLst>
                  <a:outerShdw blurRad="38100" dist="38100" dir="2700000" algn="tl">
                    <a:srgbClr val="000000">
                      <a:alpha val="43137"/>
                    </a:srgbClr>
                  </a:outerShdw>
                </a:effectLst>
              </a:rPr>
              <a:t>事業所説明・ご案内</a:t>
            </a:r>
            <a:endParaRPr lang="ja-JP" altLang="en-US" sz="4000" i="1" dirty="0">
              <a:solidFill>
                <a:srgbClr val="009E00"/>
              </a:solidFill>
              <a:effectLst>
                <a:outerShdw blurRad="38100" dist="38100" dir="2700000" algn="tl">
                  <a:srgbClr val="000000">
                    <a:alpha val="43137"/>
                  </a:srgbClr>
                </a:outerShdw>
              </a:effectLst>
            </a:endParaRPr>
          </a:p>
        </p:txBody>
      </p:sp>
      <p:sp>
        <p:nvSpPr>
          <p:cNvPr id="4" name="正方形/長方形 3"/>
          <p:cNvSpPr/>
          <p:nvPr/>
        </p:nvSpPr>
        <p:spPr>
          <a:xfrm>
            <a:off x="309487" y="1800685"/>
            <a:ext cx="8492959" cy="781705"/>
          </a:xfrm>
          <a:prstGeom prst="rect">
            <a:avLst/>
          </a:prstGeom>
          <a:noFill/>
        </p:spPr>
        <p:txBody>
          <a:bodyPr wrap="non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cap="none" spc="50" dirty="0" smtClean="0">
                <a:ln w="11430"/>
                <a:gradFill>
                  <a:gsLst>
                    <a:gs pos="2000">
                      <a:srgbClr val="008A00"/>
                    </a:gs>
                    <a:gs pos="100000">
                      <a:srgbClr val="669900"/>
                    </a:gs>
                  </a:gsLst>
                  <a:lin ang="5400000" scaled="0"/>
                </a:gradFill>
                <a:effectLst>
                  <a:outerShdw blurRad="76200" dist="50800" dir="5400000" algn="tl" rotWithShape="0">
                    <a:srgbClr val="000000">
                      <a:alpha val="65000"/>
                    </a:srgbClr>
                  </a:outerShdw>
                </a:effectLst>
              </a:rPr>
              <a:t>多機能型</a:t>
            </a:r>
            <a:r>
              <a:rPr lang="ja-JP" altLang="en-US" sz="5400" b="1" cap="none" spc="50" dirty="0" smtClean="0">
                <a:ln w="11430"/>
                <a:gradFill>
                  <a:gsLst>
                    <a:gs pos="2000">
                      <a:srgbClr val="008A00"/>
                    </a:gs>
                    <a:gs pos="100000">
                      <a:srgbClr val="669900"/>
                    </a:gs>
                  </a:gsLst>
                  <a:lin ang="5400000" scaled="0"/>
                </a:gradFill>
                <a:effectLst>
                  <a:outerShdw blurRad="76200" dist="50800" dir="5400000" algn="tl" rotWithShape="0">
                    <a:srgbClr val="000000">
                      <a:alpha val="65000"/>
                    </a:srgbClr>
                  </a:outerShdw>
                </a:effectLst>
              </a:rPr>
              <a:t>事業所 あいおい</a:t>
            </a:r>
            <a:endParaRPr lang="ja-JP" altLang="en-US" sz="5400" b="1" cap="none" spc="50" dirty="0">
              <a:ln w="11430"/>
              <a:gradFill>
                <a:gsLst>
                  <a:gs pos="2000">
                    <a:srgbClr val="008A00"/>
                  </a:gs>
                  <a:gs pos="100000">
                    <a:srgbClr val="669900"/>
                  </a:gs>
                </a:gsLst>
                <a:lin ang="5400000" scaled="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22114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4638"/>
            <a:ext cx="9144000" cy="983602"/>
          </a:xfrm>
        </p:spPr>
        <p:txBody>
          <a:bodyPr vert="horz" lIns="91440" tIns="45720" rIns="91440" bIns="45720" rtlCol="0" anchor="ctr">
            <a:normAutofit/>
          </a:bodyPr>
          <a:lstStyle/>
          <a:p>
            <a:r>
              <a:rPr lang="en-US" altLang="ja-JP" sz="5000" b="1" dirty="0">
                <a:ln w="18415" cmpd="sng">
                  <a:noFill/>
                  <a:prstDash val="solid"/>
                </a:ln>
                <a:solidFill>
                  <a:srgbClr val="FF8D3F"/>
                </a:solidFill>
                <a:effectLst>
                  <a:outerShdw blurRad="63500" dir="3600000" algn="tl" rotWithShape="0">
                    <a:srgbClr val="000000">
                      <a:alpha val="70000"/>
                    </a:srgbClr>
                  </a:outerShdw>
                </a:effectLst>
              </a:rPr>
              <a:t>1</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週間の流れ</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就労移行支援</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graphicFrame>
        <p:nvGraphicFramePr>
          <p:cNvPr id="5" name="Group 514"/>
          <p:cNvGraphicFramePr>
            <a:graphicFrameLocks/>
          </p:cNvGraphicFramePr>
          <p:nvPr>
            <p:extLst>
              <p:ext uri="{D42A27DB-BD31-4B8C-83A1-F6EECF244321}">
                <p14:modId xmlns:p14="http://schemas.microsoft.com/office/powerpoint/2010/main" val="188116713"/>
              </p:ext>
            </p:extLst>
          </p:nvPr>
        </p:nvGraphicFramePr>
        <p:xfrm>
          <a:off x="251520" y="1206108"/>
          <a:ext cx="8640960" cy="5112567"/>
        </p:xfrm>
        <a:graphic>
          <a:graphicData uri="http://schemas.openxmlformats.org/drawingml/2006/table">
            <a:tbl>
              <a:tblPr/>
              <a:tblGrid>
                <a:gridCol w="1080120"/>
                <a:gridCol w="1080120"/>
                <a:gridCol w="1080120"/>
                <a:gridCol w="1080120"/>
                <a:gridCol w="1080120"/>
                <a:gridCol w="1080120"/>
                <a:gridCol w="1080120"/>
                <a:gridCol w="1080120"/>
              </a:tblGrid>
              <a:tr h="613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w="12700" cap="flat" cmpd="sng" algn="ctr">
                      <a:solidFill>
                        <a:srgbClr val="51739D"/>
                      </a:solidFill>
                      <a:prstDash val="solid"/>
                      <a:round/>
                      <a:headEnd type="none" w="med" len="med"/>
                      <a:tailEnd type="none" w="med" len="med"/>
                    </a:lnTlToBr>
                    <a:lnBlToTr>
                      <a:noFill/>
                    </a:lnBlToTr>
                    <a:solidFill>
                      <a:srgbClr val="ECFBFE"/>
                    </a:solidFill>
                  </a:tcPr>
                </a:tc>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rPr>
                        <a:t>月曜日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rPr>
                        <a:t>火曜日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mj-ea"/>
                          <a:ea typeface="+mj-ea"/>
                          <a:cs typeface="+mn-cs"/>
                        </a:rPr>
                        <a:t>水曜日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mj-ea"/>
                          <a:ea typeface="+mj-ea"/>
                          <a:cs typeface="+mn-cs"/>
                        </a:rPr>
                        <a:t>木曜日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mj-ea"/>
                          <a:ea typeface="+mj-ea"/>
                          <a:cs typeface="+mn-cs"/>
                        </a:rPr>
                        <a:t>金曜日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Text Box 61"/>
          <p:cNvSpPr txBox="1">
            <a:spLocks noChangeArrowheads="1"/>
          </p:cNvSpPr>
          <p:nvPr/>
        </p:nvSpPr>
        <p:spPr bwMode="auto">
          <a:xfrm>
            <a:off x="7357974" y="1913837"/>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20" name="Text Box 61"/>
          <p:cNvSpPr txBox="1">
            <a:spLocks noChangeArrowheads="1"/>
          </p:cNvSpPr>
          <p:nvPr/>
        </p:nvSpPr>
        <p:spPr bwMode="auto">
          <a:xfrm>
            <a:off x="7704622" y="2250271"/>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15" name="Text Box 61"/>
          <p:cNvSpPr txBox="1">
            <a:spLocks noChangeArrowheads="1"/>
          </p:cNvSpPr>
          <p:nvPr/>
        </p:nvSpPr>
        <p:spPr bwMode="auto">
          <a:xfrm>
            <a:off x="2823315" y="2121258"/>
            <a:ext cx="1607051"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16" name="Line 72"/>
          <p:cNvSpPr>
            <a:spLocks noChangeShapeType="1"/>
          </p:cNvSpPr>
          <p:nvPr/>
        </p:nvSpPr>
        <p:spPr bwMode="auto">
          <a:xfrm>
            <a:off x="2428283" y="2330704"/>
            <a:ext cx="2143715"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21" name="Text Box 61"/>
          <p:cNvSpPr txBox="1">
            <a:spLocks noChangeArrowheads="1"/>
          </p:cNvSpPr>
          <p:nvPr/>
        </p:nvSpPr>
        <p:spPr bwMode="auto">
          <a:xfrm>
            <a:off x="3466863" y="2436891"/>
            <a:ext cx="1030669"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ストレッチ</a:t>
            </a:r>
          </a:p>
        </p:txBody>
      </p:sp>
      <p:sp>
        <p:nvSpPr>
          <p:cNvPr id="3" name="テキスト ボックス 2"/>
          <p:cNvSpPr txBox="1"/>
          <p:nvPr/>
        </p:nvSpPr>
        <p:spPr>
          <a:xfrm>
            <a:off x="1339274" y="1876357"/>
            <a:ext cx="1149825" cy="830997"/>
          </a:xfrm>
          <a:prstGeom prst="rect">
            <a:avLst/>
          </a:prstGeom>
          <a:noFill/>
        </p:spPr>
        <p:txBody>
          <a:bodyPr wrap="square" rtlCol="0">
            <a:spAutoFit/>
          </a:bodyPr>
          <a:lstStyle/>
          <a:p>
            <a:r>
              <a:rPr kumimoji="1" lang="ja-JP" altLang="en-US" sz="1200" dirty="0" smtClean="0">
                <a:latin typeface="+mj-ea"/>
                <a:ea typeface="+mj-ea"/>
              </a:rPr>
              <a:t>出席確認</a:t>
            </a:r>
            <a:endParaRPr kumimoji="1" lang="en-US" altLang="ja-JP" sz="1200" dirty="0" smtClean="0">
              <a:latin typeface="+mj-ea"/>
              <a:ea typeface="+mj-ea"/>
            </a:endParaRPr>
          </a:p>
          <a:p>
            <a:r>
              <a:rPr lang="ja-JP" altLang="en-US" sz="1200" dirty="0">
                <a:latin typeface="+mj-ea"/>
                <a:ea typeface="+mj-ea"/>
              </a:rPr>
              <a:t>朝礼</a:t>
            </a:r>
            <a:endParaRPr kumimoji="1" lang="en-US" altLang="ja-JP" sz="1200" dirty="0" smtClean="0">
              <a:latin typeface="+mj-ea"/>
              <a:ea typeface="+mj-ea"/>
            </a:endParaRPr>
          </a:p>
          <a:p>
            <a:r>
              <a:rPr lang="ja-JP" altLang="en-US" sz="1200" dirty="0">
                <a:latin typeface="+mj-ea"/>
                <a:ea typeface="+mj-ea"/>
              </a:rPr>
              <a:t>健康</a:t>
            </a:r>
            <a:r>
              <a:rPr lang="ja-JP" altLang="en-US" sz="1200" dirty="0" smtClean="0">
                <a:latin typeface="+mj-ea"/>
                <a:ea typeface="+mj-ea"/>
              </a:rPr>
              <a:t>チェック</a:t>
            </a:r>
            <a:endParaRPr lang="en-US" altLang="ja-JP" sz="1200" dirty="0" smtClean="0">
              <a:latin typeface="+mj-ea"/>
              <a:ea typeface="+mj-ea"/>
            </a:endParaRPr>
          </a:p>
          <a:p>
            <a:r>
              <a:rPr lang="ja-JP" altLang="en-US" sz="1200" dirty="0" smtClean="0">
                <a:latin typeface="+mj-ea"/>
                <a:ea typeface="+mj-ea"/>
              </a:rPr>
              <a:t>求人</a:t>
            </a:r>
            <a:r>
              <a:rPr lang="ja-JP" altLang="en-US" sz="1200" dirty="0">
                <a:latin typeface="+mj-ea"/>
                <a:ea typeface="+mj-ea"/>
              </a:rPr>
              <a:t>検索</a:t>
            </a:r>
            <a:endParaRPr kumimoji="1" lang="ja-JP" altLang="en-US" sz="1200" dirty="0">
              <a:latin typeface="+mj-ea"/>
              <a:ea typeface="+mj-ea"/>
            </a:endParaRPr>
          </a:p>
        </p:txBody>
      </p:sp>
      <p:sp>
        <p:nvSpPr>
          <p:cNvPr id="22" name="Text Box 61"/>
          <p:cNvSpPr txBox="1">
            <a:spLocks noChangeArrowheads="1"/>
          </p:cNvSpPr>
          <p:nvPr/>
        </p:nvSpPr>
        <p:spPr bwMode="auto">
          <a:xfrm>
            <a:off x="5968008" y="2107190"/>
            <a:ext cx="1461492"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18" name="Line 72"/>
          <p:cNvSpPr>
            <a:spLocks noChangeShapeType="1"/>
          </p:cNvSpPr>
          <p:nvPr/>
        </p:nvSpPr>
        <p:spPr bwMode="auto">
          <a:xfrm>
            <a:off x="5968008" y="2316636"/>
            <a:ext cx="1484312"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25" name="Text Box 61"/>
          <p:cNvSpPr txBox="1">
            <a:spLocks noChangeArrowheads="1"/>
          </p:cNvSpPr>
          <p:nvPr/>
        </p:nvSpPr>
        <p:spPr bwMode="auto">
          <a:xfrm>
            <a:off x="7357974" y="2818712"/>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26" name="Text Box 61"/>
          <p:cNvSpPr txBox="1">
            <a:spLocks noChangeArrowheads="1"/>
          </p:cNvSpPr>
          <p:nvPr/>
        </p:nvSpPr>
        <p:spPr bwMode="auto">
          <a:xfrm>
            <a:off x="7704622" y="3155146"/>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28" name="テキスト ボックス 27"/>
          <p:cNvSpPr txBox="1"/>
          <p:nvPr/>
        </p:nvSpPr>
        <p:spPr>
          <a:xfrm>
            <a:off x="1339274" y="2781232"/>
            <a:ext cx="1149825" cy="830997"/>
          </a:xfrm>
          <a:prstGeom prst="rect">
            <a:avLst/>
          </a:prstGeom>
          <a:noFill/>
        </p:spPr>
        <p:txBody>
          <a:bodyPr wrap="square" rtlCol="0">
            <a:spAutoFit/>
          </a:bodyPr>
          <a:lstStyle/>
          <a:p>
            <a:r>
              <a:rPr kumimoji="1" lang="ja-JP" altLang="en-US" sz="1200" dirty="0" smtClean="0">
                <a:latin typeface="+mj-ea"/>
                <a:ea typeface="+mj-ea"/>
              </a:rPr>
              <a:t>出席確認</a:t>
            </a:r>
            <a:endParaRPr kumimoji="1" lang="en-US" altLang="ja-JP" sz="1200" dirty="0" smtClean="0">
              <a:latin typeface="+mj-ea"/>
              <a:ea typeface="+mj-ea"/>
            </a:endParaRPr>
          </a:p>
          <a:p>
            <a:r>
              <a:rPr lang="ja-JP" altLang="en-US" sz="1200" dirty="0">
                <a:latin typeface="+mj-ea"/>
                <a:ea typeface="+mj-ea"/>
              </a:rPr>
              <a:t>朝礼</a:t>
            </a:r>
            <a:endParaRPr kumimoji="1" lang="en-US" altLang="ja-JP" sz="1200" dirty="0" smtClean="0">
              <a:latin typeface="+mj-ea"/>
              <a:ea typeface="+mj-ea"/>
            </a:endParaRPr>
          </a:p>
          <a:p>
            <a:r>
              <a:rPr lang="ja-JP" altLang="en-US" sz="1200" dirty="0">
                <a:latin typeface="+mj-ea"/>
                <a:ea typeface="+mj-ea"/>
              </a:rPr>
              <a:t>健康</a:t>
            </a:r>
            <a:r>
              <a:rPr lang="ja-JP" altLang="en-US" sz="1200" dirty="0" smtClean="0">
                <a:latin typeface="+mj-ea"/>
                <a:ea typeface="+mj-ea"/>
              </a:rPr>
              <a:t>チェック</a:t>
            </a:r>
            <a:endParaRPr lang="en-US" altLang="ja-JP" sz="1200" dirty="0" smtClean="0">
              <a:latin typeface="+mj-ea"/>
              <a:ea typeface="+mj-ea"/>
            </a:endParaRPr>
          </a:p>
          <a:p>
            <a:r>
              <a:rPr lang="ja-JP" altLang="en-US" sz="1200" dirty="0" smtClean="0">
                <a:latin typeface="+mj-ea"/>
                <a:ea typeface="+mj-ea"/>
              </a:rPr>
              <a:t>求人</a:t>
            </a:r>
            <a:r>
              <a:rPr lang="ja-JP" altLang="en-US" sz="1200" dirty="0">
                <a:latin typeface="+mj-ea"/>
                <a:ea typeface="+mj-ea"/>
              </a:rPr>
              <a:t>検索</a:t>
            </a:r>
            <a:endParaRPr kumimoji="1" lang="ja-JP" altLang="en-US" sz="1200" dirty="0">
              <a:latin typeface="+mj-ea"/>
              <a:ea typeface="+mj-ea"/>
            </a:endParaRPr>
          </a:p>
        </p:txBody>
      </p:sp>
      <p:sp>
        <p:nvSpPr>
          <p:cNvPr id="29" name="Text Box 61"/>
          <p:cNvSpPr txBox="1">
            <a:spLocks noChangeArrowheads="1"/>
          </p:cNvSpPr>
          <p:nvPr/>
        </p:nvSpPr>
        <p:spPr bwMode="auto">
          <a:xfrm>
            <a:off x="5968008" y="3012065"/>
            <a:ext cx="1461492"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30" name="Line 72"/>
          <p:cNvSpPr>
            <a:spLocks noChangeShapeType="1"/>
          </p:cNvSpPr>
          <p:nvPr/>
        </p:nvSpPr>
        <p:spPr bwMode="auto">
          <a:xfrm>
            <a:off x="5968008" y="3221511"/>
            <a:ext cx="1484312"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33" name="Text Box 61"/>
          <p:cNvSpPr txBox="1">
            <a:spLocks noChangeArrowheads="1"/>
          </p:cNvSpPr>
          <p:nvPr/>
        </p:nvSpPr>
        <p:spPr bwMode="auto">
          <a:xfrm>
            <a:off x="7357974" y="3723587"/>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34" name="Text Box 61"/>
          <p:cNvSpPr txBox="1">
            <a:spLocks noChangeArrowheads="1"/>
          </p:cNvSpPr>
          <p:nvPr/>
        </p:nvSpPr>
        <p:spPr bwMode="auto">
          <a:xfrm>
            <a:off x="7704622" y="4060021"/>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36" name="テキスト ボックス 35"/>
          <p:cNvSpPr txBox="1"/>
          <p:nvPr/>
        </p:nvSpPr>
        <p:spPr>
          <a:xfrm>
            <a:off x="1339274" y="3686107"/>
            <a:ext cx="1149825" cy="830997"/>
          </a:xfrm>
          <a:prstGeom prst="rect">
            <a:avLst/>
          </a:prstGeom>
          <a:noFill/>
        </p:spPr>
        <p:txBody>
          <a:bodyPr wrap="square" rtlCol="0">
            <a:spAutoFit/>
          </a:bodyPr>
          <a:lstStyle/>
          <a:p>
            <a:r>
              <a:rPr kumimoji="1" lang="ja-JP" altLang="en-US" sz="1200" dirty="0" smtClean="0">
                <a:latin typeface="+mj-ea"/>
                <a:ea typeface="+mj-ea"/>
              </a:rPr>
              <a:t>出席確認</a:t>
            </a:r>
            <a:endParaRPr kumimoji="1" lang="en-US" altLang="ja-JP" sz="1200" dirty="0" smtClean="0">
              <a:latin typeface="+mj-ea"/>
              <a:ea typeface="+mj-ea"/>
            </a:endParaRPr>
          </a:p>
          <a:p>
            <a:r>
              <a:rPr lang="ja-JP" altLang="en-US" sz="1200" dirty="0">
                <a:latin typeface="+mj-ea"/>
                <a:ea typeface="+mj-ea"/>
              </a:rPr>
              <a:t>朝礼</a:t>
            </a:r>
            <a:endParaRPr kumimoji="1" lang="en-US" altLang="ja-JP" sz="1200" dirty="0" smtClean="0">
              <a:latin typeface="+mj-ea"/>
              <a:ea typeface="+mj-ea"/>
            </a:endParaRPr>
          </a:p>
          <a:p>
            <a:r>
              <a:rPr lang="ja-JP" altLang="en-US" sz="1200" dirty="0">
                <a:latin typeface="+mj-ea"/>
                <a:ea typeface="+mj-ea"/>
              </a:rPr>
              <a:t>健康</a:t>
            </a:r>
            <a:r>
              <a:rPr lang="ja-JP" altLang="en-US" sz="1200" dirty="0" smtClean="0">
                <a:latin typeface="+mj-ea"/>
                <a:ea typeface="+mj-ea"/>
              </a:rPr>
              <a:t>チェック</a:t>
            </a:r>
            <a:endParaRPr lang="en-US" altLang="ja-JP" sz="1200" dirty="0" smtClean="0">
              <a:latin typeface="+mj-ea"/>
              <a:ea typeface="+mj-ea"/>
            </a:endParaRPr>
          </a:p>
          <a:p>
            <a:r>
              <a:rPr lang="ja-JP" altLang="en-US" sz="1200" dirty="0" smtClean="0">
                <a:latin typeface="+mj-ea"/>
                <a:ea typeface="+mj-ea"/>
              </a:rPr>
              <a:t>求人</a:t>
            </a:r>
            <a:r>
              <a:rPr lang="ja-JP" altLang="en-US" sz="1200" dirty="0">
                <a:latin typeface="+mj-ea"/>
                <a:ea typeface="+mj-ea"/>
              </a:rPr>
              <a:t>検索</a:t>
            </a:r>
            <a:endParaRPr kumimoji="1" lang="ja-JP" altLang="en-US" sz="1200" dirty="0">
              <a:latin typeface="+mj-ea"/>
              <a:ea typeface="+mj-ea"/>
            </a:endParaRPr>
          </a:p>
        </p:txBody>
      </p:sp>
      <p:sp>
        <p:nvSpPr>
          <p:cNvPr id="37" name="Text Box 61"/>
          <p:cNvSpPr txBox="1">
            <a:spLocks noChangeArrowheads="1"/>
          </p:cNvSpPr>
          <p:nvPr/>
        </p:nvSpPr>
        <p:spPr bwMode="auto">
          <a:xfrm>
            <a:off x="5968008" y="3916940"/>
            <a:ext cx="1461492"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38" name="Line 72"/>
          <p:cNvSpPr>
            <a:spLocks noChangeShapeType="1"/>
          </p:cNvSpPr>
          <p:nvPr/>
        </p:nvSpPr>
        <p:spPr bwMode="auto">
          <a:xfrm>
            <a:off x="5968008" y="4126386"/>
            <a:ext cx="1484312"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41" name="Text Box 61"/>
          <p:cNvSpPr txBox="1">
            <a:spLocks noChangeArrowheads="1"/>
          </p:cNvSpPr>
          <p:nvPr/>
        </p:nvSpPr>
        <p:spPr bwMode="auto">
          <a:xfrm>
            <a:off x="7357974" y="4628462"/>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42" name="Text Box 61"/>
          <p:cNvSpPr txBox="1">
            <a:spLocks noChangeArrowheads="1"/>
          </p:cNvSpPr>
          <p:nvPr/>
        </p:nvSpPr>
        <p:spPr bwMode="auto">
          <a:xfrm>
            <a:off x="7704622" y="4964896"/>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44" name="テキスト ボックス 43"/>
          <p:cNvSpPr txBox="1"/>
          <p:nvPr/>
        </p:nvSpPr>
        <p:spPr>
          <a:xfrm>
            <a:off x="1339274" y="4590982"/>
            <a:ext cx="1149825" cy="830997"/>
          </a:xfrm>
          <a:prstGeom prst="rect">
            <a:avLst/>
          </a:prstGeom>
          <a:noFill/>
        </p:spPr>
        <p:txBody>
          <a:bodyPr wrap="square" rtlCol="0">
            <a:spAutoFit/>
          </a:bodyPr>
          <a:lstStyle/>
          <a:p>
            <a:r>
              <a:rPr kumimoji="1" lang="ja-JP" altLang="en-US" sz="1200" dirty="0" smtClean="0">
                <a:latin typeface="+mj-ea"/>
                <a:ea typeface="+mj-ea"/>
              </a:rPr>
              <a:t>出席確認</a:t>
            </a:r>
            <a:endParaRPr kumimoji="1" lang="en-US" altLang="ja-JP" sz="1200" dirty="0" smtClean="0">
              <a:latin typeface="+mj-ea"/>
              <a:ea typeface="+mj-ea"/>
            </a:endParaRPr>
          </a:p>
          <a:p>
            <a:r>
              <a:rPr lang="ja-JP" altLang="en-US" sz="1200" dirty="0">
                <a:latin typeface="+mj-ea"/>
                <a:ea typeface="+mj-ea"/>
              </a:rPr>
              <a:t>朝礼</a:t>
            </a:r>
            <a:endParaRPr kumimoji="1" lang="en-US" altLang="ja-JP" sz="1200" dirty="0" smtClean="0">
              <a:latin typeface="+mj-ea"/>
              <a:ea typeface="+mj-ea"/>
            </a:endParaRPr>
          </a:p>
          <a:p>
            <a:r>
              <a:rPr lang="ja-JP" altLang="en-US" sz="1200" dirty="0">
                <a:latin typeface="+mj-ea"/>
                <a:ea typeface="+mj-ea"/>
              </a:rPr>
              <a:t>健康</a:t>
            </a:r>
            <a:r>
              <a:rPr lang="ja-JP" altLang="en-US" sz="1200" dirty="0" smtClean="0">
                <a:latin typeface="+mj-ea"/>
                <a:ea typeface="+mj-ea"/>
              </a:rPr>
              <a:t>チェック</a:t>
            </a:r>
            <a:endParaRPr kumimoji="1" lang="en-US" altLang="ja-JP" sz="1200" dirty="0" smtClean="0">
              <a:latin typeface="+mj-ea"/>
              <a:ea typeface="+mj-ea"/>
            </a:endParaRPr>
          </a:p>
          <a:p>
            <a:r>
              <a:rPr lang="ja-JP" altLang="en-US" sz="1200" dirty="0">
                <a:latin typeface="+mj-ea"/>
                <a:ea typeface="+mj-ea"/>
              </a:rPr>
              <a:t>求人検索</a:t>
            </a:r>
            <a:endParaRPr kumimoji="1" lang="ja-JP" altLang="en-US" sz="1200" dirty="0">
              <a:latin typeface="+mj-ea"/>
              <a:ea typeface="+mj-ea"/>
            </a:endParaRPr>
          </a:p>
        </p:txBody>
      </p:sp>
      <p:sp>
        <p:nvSpPr>
          <p:cNvPr id="45" name="Text Box 61"/>
          <p:cNvSpPr txBox="1">
            <a:spLocks noChangeArrowheads="1"/>
          </p:cNvSpPr>
          <p:nvPr/>
        </p:nvSpPr>
        <p:spPr bwMode="auto">
          <a:xfrm>
            <a:off x="5968008" y="4821815"/>
            <a:ext cx="1461492"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46" name="Line 72"/>
          <p:cNvSpPr>
            <a:spLocks noChangeShapeType="1"/>
          </p:cNvSpPr>
          <p:nvPr/>
        </p:nvSpPr>
        <p:spPr bwMode="auto">
          <a:xfrm>
            <a:off x="5968008" y="5031261"/>
            <a:ext cx="1484312"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51" name="Text Box 61"/>
          <p:cNvSpPr txBox="1">
            <a:spLocks noChangeArrowheads="1"/>
          </p:cNvSpPr>
          <p:nvPr/>
        </p:nvSpPr>
        <p:spPr bwMode="auto">
          <a:xfrm>
            <a:off x="7357974" y="5533464"/>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52" name="Text Box 61"/>
          <p:cNvSpPr txBox="1">
            <a:spLocks noChangeArrowheads="1"/>
          </p:cNvSpPr>
          <p:nvPr/>
        </p:nvSpPr>
        <p:spPr bwMode="auto">
          <a:xfrm>
            <a:off x="7704622" y="5869898"/>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54" name="テキスト ボックス 53"/>
          <p:cNvSpPr txBox="1"/>
          <p:nvPr/>
        </p:nvSpPr>
        <p:spPr>
          <a:xfrm>
            <a:off x="1339274" y="5495984"/>
            <a:ext cx="1149825" cy="830997"/>
          </a:xfrm>
          <a:prstGeom prst="rect">
            <a:avLst/>
          </a:prstGeom>
          <a:noFill/>
        </p:spPr>
        <p:txBody>
          <a:bodyPr wrap="square" rtlCol="0">
            <a:spAutoFit/>
          </a:bodyPr>
          <a:lstStyle/>
          <a:p>
            <a:r>
              <a:rPr kumimoji="1" lang="ja-JP" altLang="en-US" sz="1200" dirty="0" smtClean="0">
                <a:latin typeface="+mj-ea"/>
                <a:ea typeface="+mj-ea"/>
              </a:rPr>
              <a:t>出席確認</a:t>
            </a:r>
            <a:endParaRPr kumimoji="1" lang="en-US" altLang="ja-JP" sz="1200" dirty="0" smtClean="0">
              <a:latin typeface="+mj-ea"/>
              <a:ea typeface="+mj-ea"/>
            </a:endParaRPr>
          </a:p>
          <a:p>
            <a:r>
              <a:rPr lang="ja-JP" altLang="en-US" sz="1200" dirty="0">
                <a:latin typeface="+mj-ea"/>
                <a:ea typeface="+mj-ea"/>
              </a:rPr>
              <a:t>朝礼</a:t>
            </a:r>
            <a:endParaRPr kumimoji="1" lang="en-US" altLang="ja-JP" sz="1200" dirty="0" smtClean="0">
              <a:latin typeface="+mj-ea"/>
              <a:ea typeface="+mj-ea"/>
            </a:endParaRPr>
          </a:p>
          <a:p>
            <a:r>
              <a:rPr lang="ja-JP" altLang="en-US" sz="1200" dirty="0">
                <a:latin typeface="+mj-ea"/>
                <a:ea typeface="+mj-ea"/>
              </a:rPr>
              <a:t>健康</a:t>
            </a:r>
            <a:r>
              <a:rPr lang="ja-JP" altLang="en-US" sz="1200" dirty="0" smtClean="0">
                <a:latin typeface="+mj-ea"/>
                <a:ea typeface="+mj-ea"/>
              </a:rPr>
              <a:t>チェック</a:t>
            </a:r>
            <a:endParaRPr kumimoji="1" lang="en-US" altLang="ja-JP" sz="1200" dirty="0" smtClean="0">
              <a:latin typeface="+mj-ea"/>
              <a:ea typeface="+mj-ea"/>
            </a:endParaRPr>
          </a:p>
          <a:p>
            <a:r>
              <a:rPr lang="ja-JP" altLang="en-US" sz="1200" dirty="0">
                <a:latin typeface="+mj-ea"/>
                <a:ea typeface="+mj-ea"/>
              </a:rPr>
              <a:t>求人検索</a:t>
            </a:r>
            <a:endParaRPr kumimoji="1" lang="ja-JP" altLang="en-US" sz="1200" dirty="0">
              <a:latin typeface="+mj-ea"/>
              <a:ea typeface="+mj-ea"/>
            </a:endParaRPr>
          </a:p>
        </p:txBody>
      </p:sp>
      <p:sp>
        <p:nvSpPr>
          <p:cNvPr id="55" name="Text Box 61"/>
          <p:cNvSpPr txBox="1">
            <a:spLocks noChangeArrowheads="1"/>
          </p:cNvSpPr>
          <p:nvPr/>
        </p:nvSpPr>
        <p:spPr bwMode="auto">
          <a:xfrm>
            <a:off x="5968008" y="5726817"/>
            <a:ext cx="1461492"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56" name="Line 72"/>
          <p:cNvSpPr>
            <a:spLocks noChangeShapeType="1"/>
          </p:cNvSpPr>
          <p:nvPr/>
        </p:nvSpPr>
        <p:spPr bwMode="auto">
          <a:xfrm>
            <a:off x="5968008" y="5936263"/>
            <a:ext cx="1484312"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57" name="Text Box 61"/>
          <p:cNvSpPr txBox="1">
            <a:spLocks noChangeArrowheads="1"/>
          </p:cNvSpPr>
          <p:nvPr/>
        </p:nvSpPr>
        <p:spPr bwMode="auto">
          <a:xfrm>
            <a:off x="5643034" y="2447578"/>
            <a:ext cx="937316"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掃除</a:t>
            </a:r>
          </a:p>
        </p:txBody>
      </p:sp>
      <p:sp>
        <p:nvSpPr>
          <p:cNvPr id="58" name="Text Box 61"/>
          <p:cNvSpPr txBox="1">
            <a:spLocks noChangeArrowheads="1"/>
          </p:cNvSpPr>
          <p:nvPr/>
        </p:nvSpPr>
        <p:spPr bwMode="auto">
          <a:xfrm>
            <a:off x="5643034" y="3339812"/>
            <a:ext cx="937316"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掃除</a:t>
            </a:r>
          </a:p>
        </p:txBody>
      </p:sp>
      <p:sp>
        <p:nvSpPr>
          <p:cNvPr id="59" name="Text Box 61"/>
          <p:cNvSpPr txBox="1">
            <a:spLocks noChangeArrowheads="1"/>
          </p:cNvSpPr>
          <p:nvPr/>
        </p:nvSpPr>
        <p:spPr bwMode="auto">
          <a:xfrm>
            <a:off x="5643034" y="4241571"/>
            <a:ext cx="937316"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掃除</a:t>
            </a:r>
          </a:p>
        </p:txBody>
      </p:sp>
      <p:sp>
        <p:nvSpPr>
          <p:cNvPr id="60" name="Text Box 61"/>
          <p:cNvSpPr txBox="1">
            <a:spLocks noChangeArrowheads="1"/>
          </p:cNvSpPr>
          <p:nvPr/>
        </p:nvSpPr>
        <p:spPr bwMode="auto">
          <a:xfrm>
            <a:off x="5643034" y="5143330"/>
            <a:ext cx="937316"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掃除</a:t>
            </a:r>
          </a:p>
        </p:txBody>
      </p:sp>
      <p:sp>
        <p:nvSpPr>
          <p:cNvPr id="61" name="Text Box 61"/>
          <p:cNvSpPr txBox="1">
            <a:spLocks noChangeArrowheads="1"/>
          </p:cNvSpPr>
          <p:nvPr/>
        </p:nvSpPr>
        <p:spPr bwMode="auto">
          <a:xfrm>
            <a:off x="5643034" y="6035564"/>
            <a:ext cx="937316"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掃除</a:t>
            </a:r>
          </a:p>
        </p:txBody>
      </p:sp>
      <p:sp>
        <p:nvSpPr>
          <p:cNvPr id="62" name="正方形/長方形 61"/>
          <p:cNvSpPr/>
          <p:nvPr/>
        </p:nvSpPr>
        <p:spPr>
          <a:xfrm>
            <a:off x="4644008" y="1887028"/>
            <a:ext cx="936104" cy="4364351"/>
          </a:xfrm>
          <a:prstGeom prst="rect">
            <a:avLst/>
          </a:prstGeom>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t>昼休み</a:t>
            </a:r>
            <a:endParaRPr kumimoji="1" lang="ja-JP" altLang="en-US" dirty="0"/>
          </a:p>
        </p:txBody>
      </p:sp>
      <p:sp>
        <p:nvSpPr>
          <p:cNvPr id="63" name="テキスト ボックス 62"/>
          <p:cNvSpPr txBox="1"/>
          <p:nvPr/>
        </p:nvSpPr>
        <p:spPr>
          <a:xfrm>
            <a:off x="1336427" y="1370784"/>
            <a:ext cx="7406645" cy="400110"/>
          </a:xfrm>
          <a:prstGeom prst="rect">
            <a:avLst/>
          </a:prstGeom>
          <a:noFill/>
        </p:spPr>
        <p:txBody>
          <a:bodyPr wrap="square" rtlCol="0">
            <a:spAutoFit/>
          </a:bodyPr>
          <a:lstStyle/>
          <a:p>
            <a:r>
              <a:rPr kumimoji="1" lang="en-US" altLang="ja-JP" sz="2000" b="1" dirty="0" smtClean="0">
                <a:solidFill>
                  <a:srgbClr val="009E00"/>
                </a:solidFill>
              </a:rPr>
              <a:t>9:00</a:t>
            </a:r>
            <a:r>
              <a:rPr kumimoji="1" lang="ja-JP" altLang="en-US" sz="2000" b="1" dirty="0" smtClean="0">
                <a:solidFill>
                  <a:srgbClr val="009E00"/>
                </a:solidFill>
              </a:rPr>
              <a:t>　</a:t>
            </a:r>
            <a:r>
              <a:rPr kumimoji="1" lang="en-US" altLang="ja-JP" sz="2000" b="1" dirty="0" smtClean="0">
                <a:solidFill>
                  <a:srgbClr val="009E00"/>
                </a:solidFill>
              </a:rPr>
              <a:t>10:00 </a:t>
            </a:r>
            <a:r>
              <a:rPr kumimoji="1" lang="ja-JP" altLang="en-US" sz="2000" b="1" dirty="0" smtClean="0">
                <a:solidFill>
                  <a:srgbClr val="009E00"/>
                </a:solidFill>
              </a:rPr>
              <a:t>　 </a:t>
            </a:r>
            <a:r>
              <a:rPr kumimoji="1" lang="en-US" altLang="ja-JP" sz="2000" b="1" dirty="0" smtClean="0">
                <a:solidFill>
                  <a:srgbClr val="009E00"/>
                </a:solidFill>
              </a:rPr>
              <a:t>11:00</a:t>
            </a:r>
            <a:r>
              <a:rPr kumimoji="1" lang="ja-JP" altLang="en-US" sz="2000" b="1" dirty="0" smtClean="0">
                <a:solidFill>
                  <a:srgbClr val="009E00"/>
                </a:solidFill>
              </a:rPr>
              <a:t>　   </a:t>
            </a:r>
            <a:r>
              <a:rPr kumimoji="1" lang="en-US" altLang="ja-JP" sz="2000" b="1" dirty="0" smtClean="0">
                <a:solidFill>
                  <a:srgbClr val="009E00"/>
                </a:solidFill>
              </a:rPr>
              <a:t>12:00</a:t>
            </a:r>
            <a:r>
              <a:rPr kumimoji="1" lang="ja-JP" altLang="en-US" sz="2000" b="1" dirty="0" smtClean="0">
                <a:solidFill>
                  <a:srgbClr val="009E00"/>
                </a:solidFill>
              </a:rPr>
              <a:t>　  </a:t>
            </a:r>
            <a:r>
              <a:rPr kumimoji="1" lang="en-US" altLang="ja-JP" sz="2000" b="1" dirty="0" smtClean="0">
                <a:solidFill>
                  <a:srgbClr val="009E00"/>
                </a:solidFill>
              </a:rPr>
              <a:t>13:00</a:t>
            </a:r>
            <a:r>
              <a:rPr kumimoji="1" lang="ja-JP" altLang="en-US" sz="2000" b="1" dirty="0" smtClean="0">
                <a:solidFill>
                  <a:srgbClr val="009E00"/>
                </a:solidFill>
              </a:rPr>
              <a:t>　   </a:t>
            </a:r>
            <a:r>
              <a:rPr kumimoji="1" lang="en-US" altLang="ja-JP" sz="2000" b="1" dirty="0" smtClean="0">
                <a:solidFill>
                  <a:srgbClr val="009E00"/>
                </a:solidFill>
              </a:rPr>
              <a:t>14:00</a:t>
            </a:r>
            <a:r>
              <a:rPr kumimoji="1" lang="ja-JP" altLang="en-US" sz="2000" b="1" dirty="0" smtClean="0">
                <a:solidFill>
                  <a:srgbClr val="009E00"/>
                </a:solidFill>
              </a:rPr>
              <a:t>　 </a:t>
            </a:r>
            <a:r>
              <a:rPr kumimoji="1" lang="en-US" altLang="ja-JP" sz="2000" b="1" dirty="0" smtClean="0">
                <a:solidFill>
                  <a:srgbClr val="009E00"/>
                </a:solidFill>
              </a:rPr>
              <a:t>15:00</a:t>
            </a:r>
            <a:endParaRPr kumimoji="1" lang="ja-JP" altLang="en-US" sz="2000" b="1" dirty="0">
              <a:solidFill>
                <a:srgbClr val="009E00"/>
              </a:solidFill>
            </a:endParaRPr>
          </a:p>
        </p:txBody>
      </p:sp>
      <p:sp>
        <p:nvSpPr>
          <p:cNvPr id="65" name="Text Box 61"/>
          <p:cNvSpPr txBox="1">
            <a:spLocks noChangeArrowheads="1"/>
          </p:cNvSpPr>
          <p:nvPr/>
        </p:nvSpPr>
        <p:spPr bwMode="auto">
          <a:xfrm>
            <a:off x="2823315" y="3044603"/>
            <a:ext cx="1607051"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66" name="Line 72"/>
          <p:cNvSpPr>
            <a:spLocks noChangeShapeType="1"/>
          </p:cNvSpPr>
          <p:nvPr/>
        </p:nvSpPr>
        <p:spPr bwMode="auto">
          <a:xfrm>
            <a:off x="2428283" y="3254049"/>
            <a:ext cx="2143715"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67" name="Text Box 61"/>
          <p:cNvSpPr txBox="1">
            <a:spLocks noChangeArrowheads="1"/>
          </p:cNvSpPr>
          <p:nvPr/>
        </p:nvSpPr>
        <p:spPr bwMode="auto">
          <a:xfrm>
            <a:off x="3428637" y="3360236"/>
            <a:ext cx="1030669"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ストレッチ</a:t>
            </a:r>
          </a:p>
        </p:txBody>
      </p:sp>
      <p:sp>
        <p:nvSpPr>
          <p:cNvPr id="69" name="Text Box 61"/>
          <p:cNvSpPr txBox="1">
            <a:spLocks noChangeArrowheads="1"/>
          </p:cNvSpPr>
          <p:nvPr/>
        </p:nvSpPr>
        <p:spPr bwMode="auto">
          <a:xfrm>
            <a:off x="2834905" y="3922321"/>
            <a:ext cx="1607051"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70" name="Line 72"/>
          <p:cNvSpPr>
            <a:spLocks noChangeShapeType="1"/>
          </p:cNvSpPr>
          <p:nvPr/>
        </p:nvSpPr>
        <p:spPr bwMode="auto">
          <a:xfrm>
            <a:off x="2439873" y="4131767"/>
            <a:ext cx="2143715"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71" name="Text Box 61"/>
          <p:cNvSpPr txBox="1">
            <a:spLocks noChangeArrowheads="1"/>
          </p:cNvSpPr>
          <p:nvPr/>
        </p:nvSpPr>
        <p:spPr bwMode="auto">
          <a:xfrm>
            <a:off x="3428637" y="4237954"/>
            <a:ext cx="1030669"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ストレッチ</a:t>
            </a:r>
          </a:p>
        </p:txBody>
      </p:sp>
      <p:sp>
        <p:nvSpPr>
          <p:cNvPr id="73" name="Text Box 61"/>
          <p:cNvSpPr txBox="1">
            <a:spLocks noChangeArrowheads="1"/>
          </p:cNvSpPr>
          <p:nvPr/>
        </p:nvSpPr>
        <p:spPr bwMode="auto">
          <a:xfrm>
            <a:off x="2844227" y="4833529"/>
            <a:ext cx="1607051"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74" name="Line 72"/>
          <p:cNvSpPr>
            <a:spLocks noChangeShapeType="1"/>
          </p:cNvSpPr>
          <p:nvPr/>
        </p:nvSpPr>
        <p:spPr bwMode="auto">
          <a:xfrm>
            <a:off x="2449195" y="5042975"/>
            <a:ext cx="2143715"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75" name="Text Box 61"/>
          <p:cNvSpPr txBox="1">
            <a:spLocks noChangeArrowheads="1"/>
          </p:cNvSpPr>
          <p:nvPr/>
        </p:nvSpPr>
        <p:spPr bwMode="auto">
          <a:xfrm>
            <a:off x="3428637" y="5149162"/>
            <a:ext cx="1030669"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ストレッチ</a:t>
            </a:r>
          </a:p>
        </p:txBody>
      </p:sp>
      <p:sp>
        <p:nvSpPr>
          <p:cNvPr id="77" name="Text Box 61"/>
          <p:cNvSpPr txBox="1">
            <a:spLocks noChangeArrowheads="1"/>
          </p:cNvSpPr>
          <p:nvPr/>
        </p:nvSpPr>
        <p:spPr bwMode="auto">
          <a:xfrm>
            <a:off x="2841749" y="5711247"/>
            <a:ext cx="1607051"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FF0066"/>
                </a:solidFill>
                <a:latin typeface="+mj-ea"/>
                <a:ea typeface="+mj-ea"/>
              </a:rPr>
              <a:t>◆</a:t>
            </a:r>
            <a:r>
              <a:rPr lang="ja-JP" altLang="en-US" sz="1200" kern="0" dirty="0" smtClean="0">
                <a:solidFill>
                  <a:srgbClr val="000000">
                    <a:lumMod val="95000"/>
                    <a:lumOff val="5000"/>
                  </a:srgbClr>
                </a:solidFill>
                <a:latin typeface="+mj-ea"/>
                <a:ea typeface="+mj-ea"/>
              </a:rPr>
              <a:t>訓練（パソコン）</a:t>
            </a:r>
          </a:p>
        </p:txBody>
      </p:sp>
      <p:sp>
        <p:nvSpPr>
          <p:cNvPr id="78" name="Line 72"/>
          <p:cNvSpPr>
            <a:spLocks noChangeShapeType="1"/>
          </p:cNvSpPr>
          <p:nvPr/>
        </p:nvSpPr>
        <p:spPr bwMode="auto">
          <a:xfrm>
            <a:off x="2446717" y="5920693"/>
            <a:ext cx="2143715" cy="0"/>
          </a:xfrm>
          <a:prstGeom prst="line">
            <a:avLst/>
          </a:prstGeom>
          <a:noFill/>
          <a:ln w="44450">
            <a:solidFill>
              <a:srgbClr val="FF505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79" name="Text Box 61"/>
          <p:cNvSpPr txBox="1">
            <a:spLocks noChangeArrowheads="1"/>
          </p:cNvSpPr>
          <p:nvPr/>
        </p:nvSpPr>
        <p:spPr bwMode="auto">
          <a:xfrm>
            <a:off x="3428637" y="6038580"/>
            <a:ext cx="1030669" cy="153888"/>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buClr>
                <a:srgbClr val="00B050"/>
              </a:buClr>
              <a:defRPr/>
            </a:pPr>
            <a:r>
              <a:rPr lang="ja-JP" altLang="en-US" sz="1000" kern="0" dirty="0" smtClean="0">
                <a:solidFill>
                  <a:srgbClr val="008A00"/>
                </a:solidFill>
                <a:latin typeface="+mj-ea"/>
                <a:ea typeface="+mj-ea"/>
              </a:rPr>
              <a:t>◆</a:t>
            </a:r>
            <a:r>
              <a:rPr lang="ja-JP" altLang="en-US" sz="1000" kern="0" dirty="0" smtClean="0">
                <a:solidFill>
                  <a:srgbClr val="000000">
                    <a:lumMod val="95000"/>
                    <a:lumOff val="5000"/>
                  </a:srgbClr>
                </a:solidFill>
                <a:latin typeface="+mj-ea"/>
                <a:ea typeface="+mj-ea"/>
              </a:rPr>
              <a:t>ストレッチ</a:t>
            </a:r>
          </a:p>
        </p:txBody>
      </p:sp>
    </p:spTree>
    <p:extLst>
      <p:ext uri="{BB962C8B-B14F-4D97-AF65-F5344CB8AC3E}">
        <p14:creationId xmlns:p14="http://schemas.microsoft.com/office/powerpoint/2010/main" val="352018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792" y="274638"/>
            <a:ext cx="9144000" cy="983602"/>
          </a:xfrm>
        </p:spPr>
        <p:txBody>
          <a:bodyPr vert="horz" lIns="91440" tIns="45720" rIns="91440" bIns="45720" rtlCol="0" anchor="ctr">
            <a:normAutofit/>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スケジュール</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就労移行支援</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cxnSp>
        <p:nvCxnSpPr>
          <p:cNvPr id="20" name="直線コネクタ 19"/>
          <p:cNvCxnSpPr/>
          <p:nvPr/>
        </p:nvCxnSpPr>
        <p:spPr bwMode="auto">
          <a:xfrm>
            <a:off x="8427307"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sp>
        <p:nvSpPr>
          <p:cNvPr id="21" name="テキスト ボックス 20"/>
          <p:cNvSpPr txBox="1"/>
          <p:nvPr/>
        </p:nvSpPr>
        <p:spPr>
          <a:xfrm rot="-2700000">
            <a:off x="2073686" y="1352291"/>
            <a:ext cx="1050514"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9:00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cxnSp>
        <p:nvCxnSpPr>
          <p:cNvPr id="30" name="直線コネクタ 29"/>
          <p:cNvCxnSpPr/>
          <p:nvPr/>
        </p:nvCxnSpPr>
        <p:spPr bwMode="auto">
          <a:xfrm>
            <a:off x="7319908"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cxnSp>
        <p:nvCxnSpPr>
          <p:cNvPr id="31" name="直線コネクタ 30"/>
          <p:cNvCxnSpPr/>
          <p:nvPr/>
        </p:nvCxnSpPr>
        <p:spPr bwMode="auto">
          <a:xfrm>
            <a:off x="6242171"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cxnSp>
        <p:nvCxnSpPr>
          <p:cNvPr id="32" name="直線コネクタ 31"/>
          <p:cNvCxnSpPr/>
          <p:nvPr/>
        </p:nvCxnSpPr>
        <p:spPr bwMode="auto">
          <a:xfrm>
            <a:off x="5652120"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cxnSp>
        <p:nvCxnSpPr>
          <p:cNvPr id="33" name="直線コネクタ 32"/>
          <p:cNvCxnSpPr/>
          <p:nvPr/>
        </p:nvCxnSpPr>
        <p:spPr bwMode="auto">
          <a:xfrm>
            <a:off x="4572000"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cxnSp>
        <p:nvCxnSpPr>
          <p:cNvPr id="34" name="直線コネクタ 33"/>
          <p:cNvCxnSpPr/>
          <p:nvPr/>
        </p:nvCxnSpPr>
        <p:spPr bwMode="auto">
          <a:xfrm>
            <a:off x="3455876"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cxnSp>
        <p:nvCxnSpPr>
          <p:cNvPr id="35" name="直線コネクタ 34"/>
          <p:cNvCxnSpPr/>
          <p:nvPr/>
        </p:nvCxnSpPr>
        <p:spPr bwMode="auto">
          <a:xfrm>
            <a:off x="2347578" y="2060848"/>
            <a:ext cx="0" cy="2808312"/>
          </a:xfrm>
          <a:prstGeom prst="line">
            <a:avLst/>
          </a:prstGeom>
          <a:noFill/>
          <a:ln w="9525" cap="flat" cmpd="sng" algn="ctr">
            <a:solidFill>
              <a:srgbClr val="1D528D">
                <a:shade val="95000"/>
                <a:satMod val="105000"/>
              </a:srgbClr>
            </a:solidFill>
            <a:prstDash val="solid"/>
            <a:headEnd type="none" w="med" len="med"/>
            <a:tailEnd type="none" w="med" len="med"/>
          </a:ln>
          <a:effectLst/>
          <a:extLst/>
        </p:spPr>
      </p:cxnSp>
      <p:sp>
        <p:nvSpPr>
          <p:cNvPr id="64" name="テキスト ボックス 63"/>
          <p:cNvSpPr txBox="1"/>
          <p:nvPr/>
        </p:nvSpPr>
        <p:spPr>
          <a:xfrm>
            <a:off x="215516" y="5060923"/>
            <a:ext cx="8825929" cy="646331"/>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FF6600"/>
                </a:solidFill>
                <a:latin typeface="+mj-ea"/>
                <a:ea typeface="+mj-ea"/>
              </a:rPr>
              <a:t>利用者さんのスケジュールは、個々の体調を考慮し、無理のないスケジュールを組み立て</a:t>
            </a:r>
            <a:r>
              <a:rPr lang="ja-JP" altLang="en-US" b="1" dirty="0">
                <a:solidFill>
                  <a:srgbClr val="FF6600"/>
                </a:solidFill>
                <a:latin typeface="+mj-ea"/>
                <a:ea typeface="+mj-ea"/>
              </a:rPr>
              <a:t>、</a:t>
            </a:r>
            <a:r>
              <a:rPr lang="ja-JP" altLang="en-US" b="1" dirty="0" smtClean="0">
                <a:solidFill>
                  <a:srgbClr val="FF6600"/>
                </a:solidFill>
                <a:latin typeface="+mj-ea"/>
                <a:ea typeface="+mj-ea"/>
              </a:rPr>
              <a:t>徐々に生活リズムを整えて行けるように支援していきます。</a:t>
            </a:r>
            <a:endParaRPr lang="ja-JP" altLang="en-US" b="1" dirty="0">
              <a:solidFill>
                <a:srgbClr val="FF6600"/>
              </a:solidFill>
              <a:latin typeface="+mj-ea"/>
              <a:ea typeface="+mj-ea"/>
            </a:endParaRPr>
          </a:p>
        </p:txBody>
      </p:sp>
      <p:sp>
        <p:nvSpPr>
          <p:cNvPr id="65" name="テキスト ボックス 64"/>
          <p:cNvSpPr txBox="1"/>
          <p:nvPr/>
        </p:nvSpPr>
        <p:spPr>
          <a:xfrm rot="-2700000">
            <a:off x="3138409" y="1360200"/>
            <a:ext cx="1117619"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10:00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sp>
        <p:nvSpPr>
          <p:cNvPr id="66" name="テキスト ボックス 65"/>
          <p:cNvSpPr txBox="1"/>
          <p:nvPr/>
        </p:nvSpPr>
        <p:spPr>
          <a:xfrm rot="-2700000">
            <a:off x="4239964" y="1383960"/>
            <a:ext cx="1050412"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11:00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sp>
        <p:nvSpPr>
          <p:cNvPr id="67" name="テキスト ボックス 66"/>
          <p:cNvSpPr txBox="1"/>
          <p:nvPr/>
        </p:nvSpPr>
        <p:spPr>
          <a:xfrm rot="-2700000">
            <a:off x="5312521" y="1365704"/>
            <a:ext cx="1102050"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12:00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sp>
        <p:nvSpPr>
          <p:cNvPr id="68" name="テキスト ボックス 67"/>
          <p:cNvSpPr txBox="1"/>
          <p:nvPr/>
        </p:nvSpPr>
        <p:spPr>
          <a:xfrm rot="-2700000">
            <a:off x="5917941" y="1360200"/>
            <a:ext cx="1117619"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13:00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sp>
        <p:nvSpPr>
          <p:cNvPr id="69" name="テキスト ボックス 68"/>
          <p:cNvSpPr txBox="1"/>
          <p:nvPr/>
        </p:nvSpPr>
        <p:spPr>
          <a:xfrm rot="-2700000">
            <a:off x="6978028" y="1360200"/>
            <a:ext cx="1117619"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14:00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sp>
        <p:nvSpPr>
          <p:cNvPr id="70" name="テキスト ボックス 69"/>
          <p:cNvSpPr txBox="1"/>
          <p:nvPr/>
        </p:nvSpPr>
        <p:spPr>
          <a:xfrm rot="-2700000">
            <a:off x="8072204" y="1328271"/>
            <a:ext cx="1207926" cy="400110"/>
          </a:xfrm>
          <a:prstGeom prst="rect">
            <a:avLst/>
          </a:prstGeom>
          <a:noFill/>
        </p:spPr>
        <p:txBody>
          <a:bodyPr wrap="square" rtlCol="0">
            <a:spAutoFit/>
          </a:bodyPr>
          <a:lstStyle/>
          <a:p>
            <a:pPr defTabSz="914400" fontAlgn="base">
              <a:spcBef>
                <a:spcPct val="0"/>
              </a:spcBef>
              <a:spcAft>
                <a:spcPct val="0"/>
              </a:spcAft>
            </a:pPr>
            <a:r>
              <a:rPr lang="en-US" altLang="ja-JP" sz="2000" b="1" spc="100" dirty="0" smtClean="0">
                <a:solidFill>
                  <a:srgbClr val="1D528D"/>
                </a:solidFill>
                <a:latin typeface="AR丸ゴシック体M" panose="020B0609010101010101" pitchFamily="49" charset="-128"/>
                <a:ea typeface="AR丸ゴシック体M" panose="020B0609010101010101" pitchFamily="49" charset="-128"/>
              </a:rPr>
              <a:t>15:00</a:t>
            </a:r>
            <a:endParaRPr lang="ja-JP" altLang="en-US" sz="2000" b="1" spc="100" dirty="0">
              <a:solidFill>
                <a:srgbClr val="1D528D"/>
              </a:solidFill>
              <a:latin typeface="AR丸ゴシック体M" panose="020B0609010101010101" pitchFamily="49" charset="-128"/>
              <a:ea typeface="AR丸ゴシック体M" panose="020B0609010101010101" pitchFamily="49" charset="-128"/>
            </a:endParaRPr>
          </a:p>
        </p:txBody>
      </p:sp>
      <p:grpSp>
        <p:nvGrpSpPr>
          <p:cNvPr id="84" name="グループ化 83"/>
          <p:cNvGrpSpPr/>
          <p:nvPr/>
        </p:nvGrpSpPr>
        <p:grpSpPr>
          <a:xfrm>
            <a:off x="251520" y="5831201"/>
            <a:ext cx="8787855" cy="388382"/>
            <a:chOff x="251520" y="5707254"/>
            <a:chExt cx="8787855" cy="388382"/>
          </a:xfrm>
        </p:grpSpPr>
        <p:sp>
          <p:nvSpPr>
            <p:cNvPr id="72" name="角丸四角形 71"/>
            <p:cNvSpPr/>
            <p:nvPr/>
          </p:nvSpPr>
          <p:spPr bwMode="auto">
            <a:xfrm>
              <a:off x="251520" y="5707254"/>
              <a:ext cx="8787855" cy="369332"/>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cs typeface="+mn-cs"/>
              </a:endParaRPr>
            </a:p>
          </p:txBody>
        </p:sp>
        <p:sp>
          <p:nvSpPr>
            <p:cNvPr id="73" name="テキスト ボックス 72"/>
            <p:cNvSpPr txBox="1"/>
            <p:nvPr/>
          </p:nvSpPr>
          <p:spPr>
            <a:xfrm>
              <a:off x="287524" y="5726304"/>
              <a:ext cx="8670585"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b="1" i="0" u="none" strike="noStrike" kern="0" cap="none" spc="0" normalizeH="0" baseline="0" noProof="0" dirty="0" smtClean="0">
                  <a:ln>
                    <a:noFill/>
                  </a:ln>
                  <a:effectLst>
                    <a:outerShdw blurRad="38100" dist="38100" dir="2700000" algn="tl">
                      <a:srgbClr val="000000">
                        <a:alpha val="43137"/>
                      </a:srgbClr>
                    </a:outerShdw>
                  </a:effectLst>
                  <a:uLnTx/>
                  <a:uFillTx/>
                  <a:latin typeface="+mj-ea"/>
                  <a:ea typeface="+mj-ea"/>
                </a:rPr>
                <a:t>※</a:t>
              </a:r>
              <a:r>
                <a:rPr kumimoji="0" lang="ja-JP" altLang="en-US" b="1" i="0" u="none" strike="noStrike" kern="0" cap="none" spc="0" normalizeH="0" baseline="0" noProof="0" dirty="0" smtClean="0">
                  <a:ln>
                    <a:noFill/>
                  </a:ln>
                  <a:effectLst>
                    <a:outerShdw blurRad="38100" dist="38100" dir="2700000" algn="tl">
                      <a:srgbClr val="000000">
                        <a:alpha val="43137"/>
                      </a:srgbClr>
                    </a:outerShdw>
                  </a:effectLst>
                  <a:uLnTx/>
                  <a:uFillTx/>
                  <a:latin typeface="+mj-ea"/>
                  <a:ea typeface="+mj-ea"/>
                </a:rPr>
                <a:t>　事業所の見学・体験をいつでもお受けできますので、お気軽にご連絡下さい。</a:t>
              </a:r>
            </a:p>
          </p:txBody>
        </p:sp>
      </p:grpSp>
      <p:cxnSp>
        <p:nvCxnSpPr>
          <p:cNvPr id="74" name="直線コネクタ 73"/>
          <p:cNvCxnSpPr/>
          <p:nvPr/>
        </p:nvCxnSpPr>
        <p:spPr bwMode="auto">
          <a:xfrm flipV="1">
            <a:off x="2339752"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flipV="1">
            <a:off x="3455876"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flipV="1">
            <a:off x="4570080"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コネクタ 76"/>
          <p:cNvCxnSpPr/>
          <p:nvPr/>
        </p:nvCxnSpPr>
        <p:spPr bwMode="auto">
          <a:xfrm flipV="1">
            <a:off x="5652120"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p:cNvCxnSpPr/>
          <p:nvPr/>
        </p:nvCxnSpPr>
        <p:spPr bwMode="auto">
          <a:xfrm flipV="1">
            <a:off x="6242171"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コネクタ 78"/>
          <p:cNvCxnSpPr/>
          <p:nvPr/>
        </p:nvCxnSpPr>
        <p:spPr bwMode="auto">
          <a:xfrm flipV="1">
            <a:off x="7319908"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p:cNvCxnSpPr/>
          <p:nvPr/>
        </p:nvCxnSpPr>
        <p:spPr bwMode="auto">
          <a:xfrm flipV="1">
            <a:off x="8418509" y="1448780"/>
            <a:ext cx="612068" cy="612068"/>
          </a:xfrm>
          <a:prstGeom prst="line">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グループ化 8"/>
          <p:cNvGrpSpPr/>
          <p:nvPr/>
        </p:nvGrpSpPr>
        <p:grpSpPr>
          <a:xfrm>
            <a:off x="2411760" y="2129358"/>
            <a:ext cx="6336704" cy="710978"/>
            <a:chOff x="2411760" y="2129358"/>
            <a:chExt cx="6336704" cy="710978"/>
          </a:xfrm>
        </p:grpSpPr>
        <p:grpSp>
          <p:nvGrpSpPr>
            <p:cNvPr id="3" name="グループ化 2"/>
            <p:cNvGrpSpPr/>
            <p:nvPr/>
          </p:nvGrpSpPr>
          <p:grpSpPr>
            <a:xfrm>
              <a:off x="2411760" y="2129358"/>
              <a:ext cx="6336704" cy="710978"/>
              <a:chOff x="2411760" y="2129358"/>
              <a:chExt cx="6336704" cy="710978"/>
            </a:xfrm>
          </p:grpSpPr>
          <p:sp>
            <p:nvSpPr>
              <p:cNvPr id="45" name="角丸四角形 44"/>
              <p:cNvSpPr/>
              <p:nvPr/>
            </p:nvSpPr>
            <p:spPr bwMode="auto">
              <a:xfrm>
                <a:off x="2411760" y="2129358"/>
                <a:ext cx="288032"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出勤</a:t>
                </a:r>
              </a:p>
            </p:txBody>
          </p:sp>
          <p:sp>
            <p:nvSpPr>
              <p:cNvPr id="46" name="角丸四角形 45"/>
              <p:cNvSpPr/>
              <p:nvPr/>
            </p:nvSpPr>
            <p:spPr bwMode="auto">
              <a:xfrm>
                <a:off x="2771800" y="2129358"/>
                <a:ext cx="288032"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朝礼・掃除</a:t>
                </a:r>
              </a:p>
            </p:txBody>
          </p:sp>
          <p:sp>
            <p:nvSpPr>
              <p:cNvPr id="47" name="角丸四角形 46"/>
              <p:cNvSpPr/>
              <p:nvPr/>
            </p:nvSpPr>
            <p:spPr bwMode="auto">
              <a:xfrm>
                <a:off x="3131840" y="2129358"/>
                <a:ext cx="288032"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求人検索</a:t>
                </a:r>
              </a:p>
            </p:txBody>
          </p:sp>
          <p:sp>
            <p:nvSpPr>
              <p:cNvPr id="48" name="角丸四角形 47"/>
              <p:cNvSpPr/>
              <p:nvPr/>
            </p:nvSpPr>
            <p:spPr bwMode="auto">
              <a:xfrm>
                <a:off x="3491880" y="2129358"/>
                <a:ext cx="2124236"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1100" b="1" i="0" u="none" strike="noStrike" kern="0" cap="none" spc="0" normalizeH="0" baseline="0" noProof="0" dirty="0" smtClean="0">
                  <a:ln>
                    <a:noFill/>
                  </a:ln>
                  <a:solidFill>
                    <a:srgbClr val="000000"/>
                  </a:solidFill>
                  <a:uLnTx/>
                  <a:uFillTx/>
                  <a:latin typeface="+mj-ea"/>
                  <a:ea typeface="+mj-ea"/>
                  <a:cs typeface="+mn-cs"/>
                </a:endParaRPr>
              </a:p>
            </p:txBody>
          </p:sp>
          <p:sp>
            <p:nvSpPr>
              <p:cNvPr id="49" name="角丸四角形 48"/>
              <p:cNvSpPr/>
              <p:nvPr/>
            </p:nvSpPr>
            <p:spPr bwMode="auto">
              <a:xfrm>
                <a:off x="5688124" y="2129358"/>
                <a:ext cx="504056"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昼休み</a:t>
                </a:r>
              </a:p>
            </p:txBody>
          </p:sp>
          <p:sp>
            <p:nvSpPr>
              <p:cNvPr id="50" name="角丸四角形 49"/>
              <p:cNvSpPr/>
              <p:nvPr/>
            </p:nvSpPr>
            <p:spPr bwMode="auto">
              <a:xfrm>
                <a:off x="6264188" y="2129358"/>
                <a:ext cx="1800200"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1100" b="1" i="0" u="none" strike="noStrike" kern="0" cap="none" spc="0" normalizeH="0" baseline="0" noProof="0" dirty="0" smtClean="0">
                  <a:ln>
                    <a:noFill/>
                  </a:ln>
                  <a:solidFill>
                    <a:srgbClr val="000000"/>
                  </a:solidFill>
                  <a:uLnTx/>
                  <a:uFillTx/>
                  <a:latin typeface="+mj-ea"/>
                  <a:ea typeface="+mj-ea"/>
                  <a:cs typeface="+mn-cs"/>
                </a:endParaRPr>
              </a:p>
            </p:txBody>
          </p:sp>
          <p:sp>
            <p:nvSpPr>
              <p:cNvPr id="51" name="角丸四角形 50"/>
              <p:cNvSpPr/>
              <p:nvPr/>
            </p:nvSpPr>
            <p:spPr bwMode="auto">
              <a:xfrm>
                <a:off x="8100392" y="2129358"/>
                <a:ext cx="288032"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日報記入</a:t>
                </a:r>
              </a:p>
            </p:txBody>
          </p:sp>
          <p:sp>
            <p:nvSpPr>
              <p:cNvPr id="52" name="角丸四角形 51"/>
              <p:cNvSpPr/>
              <p:nvPr/>
            </p:nvSpPr>
            <p:spPr bwMode="auto">
              <a:xfrm>
                <a:off x="8460432" y="2129358"/>
                <a:ext cx="288032" cy="710978"/>
              </a:xfrm>
              <a:prstGeom prst="roundRect">
                <a:avLst/>
              </a:prstGeom>
              <a:gradFill rotWithShape="1">
                <a:gsLst>
                  <a:gs pos="0">
                    <a:srgbClr val="92D050"/>
                  </a:gs>
                  <a:gs pos="35000">
                    <a:srgbClr val="CCFF99"/>
                  </a:gs>
                  <a:gs pos="100000">
                    <a:srgbClr val="FF9900">
                      <a:tint val="15000"/>
                      <a:satMod val="350000"/>
                    </a:srgbClr>
                  </a:gs>
                </a:gsLst>
                <a:lin ang="16200000" scaled="1"/>
              </a:gradFill>
              <a:ln w="952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終礼・退勤</a:t>
                </a:r>
              </a:p>
            </p:txBody>
          </p:sp>
          <p:sp>
            <p:nvSpPr>
              <p:cNvPr id="53" name="角丸四角形 52"/>
              <p:cNvSpPr/>
              <p:nvPr/>
            </p:nvSpPr>
            <p:spPr bwMode="auto">
              <a:xfrm>
                <a:off x="3963168" y="2606992"/>
                <a:ext cx="1240029" cy="206550"/>
              </a:xfrm>
              <a:prstGeom prst="roundRect">
                <a:avLst/>
              </a:prstGeom>
              <a:solidFill>
                <a:srgbClr val="FFFFFF"/>
              </a:solidFill>
              <a:ln w="12700" cap="flat" cmpd="sng" algn="ctr">
                <a:solidFill>
                  <a:srgbClr val="00B050"/>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100" normalizeH="0" baseline="0" noProof="0" dirty="0" smtClean="0">
                    <a:ln>
                      <a:noFill/>
                    </a:ln>
                    <a:solidFill>
                      <a:srgbClr val="000000"/>
                    </a:solidFill>
                    <a:uLnTx/>
                    <a:uFillTx/>
                    <a:latin typeface="+mj-ea"/>
                    <a:ea typeface="+mj-ea"/>
                    <a:cs typeface="+mn-cs"/>
                  </a:rPr>
                  <a:t>休憩・ストレッチ</a:t>
                </a:r>
              </a:p>
            </p:txBody>
          </p:sp>
          <p:sp>
            <p:nvSpPr>
              <p:cNvPr id="54" name="角丸四角形 53"/>
              <p:cNvSpPr/>
              <p:nvPr/>
            </p:nvSpPr>
            <p:spPr bwMode="auto">
              <a:xfrm>
                <a:off x="7120551" y="2606992"/>
                <a:ext cx="453334" cy="206550"/>
              </a:xfrm>
              <a:prstGeom prst="roundRect">
                <a:avLst/>
              </a:prstGeom>
              <a:solidFill>
                <a:srgbClr val="FFFFFF"/>
              </a:solidFill>
              <a:ln w="12700" cap="flat" cmpd="sng" algn="ctr">
                <a:solidFill>
                  <a:srgbClr val="00B050"/>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uLnTx/>
                    <a:uFillTx/>
                    <a:latin typeface="+mj-ea"/>
                    <a:ea typeface="+mj-ea"/>
                    <a:cs typeface="+mn-cs"/>
                  </a:rPr>
                  <a:t>休憩</a:t>
                </a:r>
              </a:p>
            </p:txBody>
          </p:sp>
        </p:grpSp>
        <p:sp>
          <p:nvSpPr>
            <p:cNvPr id="4" name="テキスト ボックス 3"/>
            <p:cNvSpPr txBox="1"/>
            <p:nvPr/>
          </p:nvSpPr>
          <p:spPr>
            <a:xfrm>
              <a:off x="3908238" y="2255970"/>
              <a:ext cx="1635234" cy="338554"/>
            </a:xfrm>
            <a:prstGeom prst="rect">
              <a:avLst/>
            </a:prstGeom>
            <a:noFill/>
          </p:spPr>
          <p:txBody>
            <a:bodyPr wrap="square" rtlCol="0">
              <a:spAutoFit/>
            </a:bodyPr>
            <a:lstStyle/>
            <a:p>
              <a:r>
                <a:rPr kumimoji="1" lang="ja-JP" altLang="en-US" sz="1600" dirty="0" smtClean="0"/>
                <a:t>パソコン訓練</a:t>
              </a:r>
              <a:endParaRPr kumimoji="1" lang="ja-JP" altLang="en-US" sz="1600" dirty="0"/>
            </a:p>
          </p:txBody>
        </p:sp>
        <p:sp>
          <p:nvSpPr>
            <p:cNvPr id="71" name="テキスト ボックス 70"/>
            <p:cNvSpPr txBox="1"/>
            <p:nvPr/>
          </p:nvSpPr>
          <p:spPr>
            <a:xfrm>
              <a:off x="6508470" y="2281758"/>
              <a:ext cx="1635234" cy="338554"/>
            </a:xfrm>
            <a:prstGeom prst="rect">
              <a:avLst/>
            </a:prstGeom>
            <a:noFill/>
          </p:spPr>
          <p:txBody>
            <a:bodyPr wrap="square" rtlCol="0">
              <a:spAutoFit/>
            </a:bodyPr>
            <a:lstStyle/>
            <a:p>
              <a:r>
                <a:rPr kumimoji="1" lang="ja-JP" altLang="en-US" sz="1600" dirty="0" smtClean="0"/>
                <a:t>パソコン訓練</a:t>
              </a:r>
              <a:endParaRPr kumimoji="1" lang="ja-JP" altLang="en-US" sz="1600" dirty="0"/>
            </a:p>
          </p:txBody>
        </p:sp>
      </p:grpSp>
      <p:grpSp>
        <p:nvGrpSpPr>
          <p:cNvPr id="10" name="グループ化 9"/>
          <p:cNvGrpSpPr/>
          <p:nvPr/>
        </p:nvGrpSpPr>
        <p:grpSpPr>
          <a:xfrm>
            <a:off x="2411760" y="3038714"/>
            <a:ext cx="5967561" cy="714612"/>
            <a:chOff x="2411760" y="3038714"/>
            <a:chExt cx="5967561" cy="714612"/>
          </a:xfrm>
        </p:grpSpPr>
        <p:grpSp>
          <p:nvGrpSpPr>
            <p:cNvPr id="82" name="グループ化 81"/>
            <p:cNvGrpSpPr/>
            <p:nvPr/>
          </p:nvGrpSpPr>
          <p:grpSpPr>
            <a:xfrm>
              <a:off x="2411760" y="3038714"/>
              <a:ext cx="5967561" cy="714612"/>
              <a:chOff x="2411760" y="3038714"/>
              <a:chExt cx="5967561" cy="714612"/>
            </a:xfrm>
          </p:grpSpPr>
          <p:sp>
            <p:nvSpPr>
              <p:cNvPr id="37" name="角丸四角形 36"/>
              <p:cNvSpPr/>
              <p:nvPr/>
            </p:nvSpPr>
            <p:spPr bwMode="auto">
              <a:xfrm>
                <a:off x="2411760" y="3038714"/>
                <a:ext cx="288032" cy="710978"/>
              </a:xfrm>
              <a:prstGeom prst="roundRect">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出勤</a:t>
                </a:r>
              </a:p>
            </p:txBody>
          </p:sp>
          <p:sp>
            <p:nvSpPr>
              <p:cNvPr id="38" name="角丸四角形 37"/>
              <p:cNvSpPr/>
              <p:nvPr/>
            </p:nvSpPr>
            <p:spPr bwMode="auto">
              <a:xfrm>
                <a:off x="2771800" y="3038714"/>
                <a:ext cx="288032" cy="710978"/>
              </a:xfrm>
              <a:prstGeom prst="roundRect">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朝礼・掃除</a:t>
                </a:r>
              </a:p>
            </p:txBody>
          </p:sp>
          <p:sp>
            <p:nvSpPr>
              <p:cNvPr id="39" name="角丸四角形 38"/>
              <p:cNvSpPr/>
              <p:nvPr/>
            </p:nvSpPr>
            <p:spPr bwMode="auto">
              <a:xfrm>
                <a:off x="3131840" y="3038714"/>
                <a:ext cx="288032" cy="710978"/>
              </a:xfrm>
              <a:prstGeom prst="roundRect">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求人検索</a:t>
                </a:r>
              </a:p>
            </p:txBody>
          </p:sp>
          <p:sp>
            <p:nvSpPr>
              <p:cNvPr id="40" name="角丸四角形 39"/>
              <p:cNvSpPr/>
              <p:nvPr/>
            </p:nvSpPr>
            <p:spPr bwMode="auto">
              <a:xfrm>
                <a:off x="3491880" y="3038714"/>
                <a:ext cx="2124236" cy="710978"/>
              </a:xfrm>
              <a:prstGeom prst="roundRect">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1100" b="1" i="0" u="none" strike="noStrike" kern="0" cap="none" spc="0" normalizeH="0" baseline="0" noProof="0" dirty="0" smtClean="0">
                  <a:ln>
                    <a:noFill/>
                  </a:ln>
                  <a:solidFill>
                    <a:srgbClr val="000000"/>
                  </a:solidFill>
                  <a:effectLst/>
                  <a:uLnTx/>
                  <a:uFillTx/>
                  <a:latin typeface="+mj-ea"/>
                  <a:ea typeface="+mj-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100" b="1" i="0" u="none" strike="noStrike" kern="0" cap="none" spc="0" normalizeH="0" baseline="0" noProof="0" dirty="0" smtClean="0">
                  <a:ln>
                    <a:noFill/>
                  </a:ln>
                  <a:solidFill>
                    <a:srgbClr val="000000"/>
                  </a:solidFill>
                  <a:effectLst/>
                  <a:uLnTx/>
                  <a:uFillTx/>
                  <a:latin typeface="+mj-ea"/>
                  <a:ea typeface="+mj-ea"/>
                  <a:cs typeface="+mn-cs"/>
                </a:endParaRPr>
              </a:p>
            </p:txBody>
          </p:sp>
          <p:sp>
            <p:nvSpPr>
              <p:cNvPr id="41" name="角丸四角形 40"/>
              <p:cNvSpPr/>
              <p:nvPr/>
            </p:nvSpPr>
            <p:spPr bwMode="auto">
              <a:xfrm>
                <a:off x="5715694" y="3042348"/>
                <a:ext cx="368474" cy="710978"/>
              </a:xfrm>
              <a:prstGeom prst="roundRect">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退勤</a:t>
                </a:r>
                <a:endParaRPr kumimoji="0" lang="en-US" altLang="ja-JP" sz="800" b="1" i="0" u="none" strike="noStrike" kern="0" cap="none" spc="0" normalizeH="0" baseline="0" noProof="0" dirty="0" smtClean="0">
                  <a:ln>
                    <a:noFill/>
                  </a:ln>
                  <a:solidFill>
                    <a:srgbClr val="000000"/>
                  </a:solidFill>
                  <a:effectLst/>
                  <a:uLnTx/>
                  <a:uFillTx/>
                  <a:latin typeface="+mj-ea"/>
                  <a:ea typeface="+mj-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日報記入</a:t>
                </a:r>
                <a:endParaRPr kumimoji="0" lang="en-US" altLang="ja-JP" sz="800" b="1" i="0" u="none" strike="noStrike" kern="0" cap="none" spc="0" normalizeH="0" baseline="0" noProof="0" dirty="0" smtClean="0">
                  <a:ln>
                    <a:noFill/>
                  </a:ln>
                  <a:solidFill>
                    <a:srgbClr val="000000"/>
                  </a:solidFill>
                  <a:effectLst/>
                  <a:uLnTx/>
                  <a:uFillTx/>
                  <a:latin typeface="+mj-ea"/>
                  <a:ea typeface="+mj-ea"/>
                  <a:cs typeface="+mn-cs"/>
                </a:endParaRPr>
              </a:p>
            </p:txBody>
          </p:sp>
          <p:sp>
            <p:nvSpPr>
              <p:cNvPr id="42" name="テキスト ボックス 41"/>
              <p:cNvSpPr txBox="1"/>
              <p:nvPr/>
            </p:nvSpPr>
            <p:spPr>
              <a:xfrm>
                <a:off x="6320524" y="3185182"/>
                <a:ext cx="2058797" cy="415498"/>
              </a:xfrm>
              <a:prstGeom prst="rect">
                <a:avLst/>
              </a:prstGeom>
              <a:solidFill>
                <a:srgbClr val="FFFFFF"/>
              </a:solidFill>
              <a:ln w="25400" cap="flat" cmpd="sng" algn="ctr">
                <a:solidFill>
                  <a:srgbClr val="E78A00"/>
                </a:solid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050" b="1" i="0" u="none" strike="noStrike" kern="0" cap="none" spc="0" normalizeH="0" baseline="0" noProof="0" dirty="0" smtClean="0">
                    <a:ln>
                      <a:noFill/>
                    </a:ln>
                    <a:solidFill>
                      <a:srgbClr val="000000"/>
                    </a:solidFill>
                    <a:effectLst/>
                    <a:uLnTx/>
                    <a:uFillTx/>
                    <a:latin typeface="+mj-ea"/>
                    <a:ea typeface="+mj-ea"/>
                    <a:cs typeface="+mn-cs"/>
                  </a:rPr>
                  <a:t>体力的に</a:t>
                </a:r>
                <a:r>
                  <a:rPr kumimoji="0" lang="en-US" altLang="ja-JP" sz="1050" b="1" i="0" u="none" strike="noStrike" kern="0" cap="none" spc="0" normalizeH="0" baseline="0" noProof="0" dirty="0" smtClean="0">
                    <a:ln>
                      <a:noFill/>
                    </a:ln>
                    <a:solidFill>
                      <a:srgbClr val="000000"/>
                    </a:solidFill>
                    <a:effectLst/>
                    <a:uLnTx/>
                    <a:uFillTx/>
                    <a:latin typeface="+mj-ea"/>
                    <a:ea typeface="+mj-ea"/>
                    <a:cs typeface="+mn-cs"/>
                  </a:rPr>
                  <a:t>1</a:t>
                </a:r>
                <a:r>
                  <a:rPr kumimoji="0" lang="ja-JP" altLang="en-US" sz="1050" b="1" i="0" u="none" strike="noStrike" kern="0" cap="none" spc="0" normalizeH="0" baseline="0" noProof="0" dirty="0" smtClean="0">
                    <a:ln>
                      <a:noFill/>
                    </a:ln>
                    <a:solidFill>
                      <a:srgbClr val="000000"/>
                    </a:solidFill>
                    <a:effectLst/>
                    <a:uLnTx/>
                    <a:uFillTx/>
                    <a:latin typeface="+mj-ea"/>
                    <a:ea typeface="+mj-ea"/>
                    <a:cs typeface="+mn-cs"/>
                  </a:rPr>
                  <a:t>日利用は無理なので半日から利用し体力をつける。</a:t>
                </a:r>
                <a:endParaRPr kumimoji="0" lang="en-US" altLang="ja-JP" sz="1050" b="1" i="0" u="none" strike="noStrike" kern="0" cap="none" spc="0" normalizeH="0" baseline="0" noProof="0" dirty="0" smtClean="0">
                  <a:ln>
                    <a:noFill/>
                  </a:ln>
                  <a:solidFill>
                    <a:srgbClr val="000000"/>
                  </a:solidFill>
                  <a:effectLst/>
                  <a:uLnTx/>
                  <a:uFillTx/>
                  <a:latin typeface="+mj-ea"/>
                  <a:ea typeface="+mj-ea"/>
                  <a:cs typeface="+mn-cs"/>
                </a:endParaRPr>
              </a:p>
            </p:txBody>
          </p:sp>
          <p:sp>
            <p:nvSpPr>
              <p:cNvPr id="43" name="角丸四角形 42"/>
              <p:cNvSpPr/>
              <p:nvPr/>
            </p:nvSpPr>
            <p:spPr bwMode="auto">
              <a:xfrm>
                <a:off x="3944118" y="3518510"/>
                <a:ext cx="1264507" cy="206550"/>
              </a:xfrm>
              <a:prstGeom prst="roundRect">
                <a:avLst/>
              </a:prstGeom>
              <a:solidFill>
                <a:srgbClr val="FFFFFF"/>
              </a:solidFill>
              <a:ln w="12700" cap="flat" cmpd="sng" algn="ctr">
                <a:solidFill>
                  <a:srgbClr val="FFC000"/>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100" normalizeH="0" baseline="0" noProof="0" dirty="0" smtClean="0">
                    <a:ln>
                      <a:noFill/>
                    </a:ln>
                    <a:solidFill>
                      <a:srgbClr val="000000"/>
                    </a:solidFill>
                    <a:effectLst/>
                    <a:uLnTx/>
                    <a:uFillTx/>
                    <a:latin typeface="+mj-ea"/>
                    <a:ea typeface="+mj-ea"/>
                    <a:cs typeface="+mn-cs"/>
                  </a:rPr>
                  <a:t>休憩・ストレッチ</a:t>
                </a:r>
              </a:p>
            </p:txBody>
          </p:sp>
        </p:grpSp>
        <p:sp>
          <p:nvSpPr>
            <p:cNvPr id="81" name="テキスト ボックス 80"/>
            <p:cNvSpPr txBox="1"/>
            <p:nvPr/>
          </p:nvSpPr>
          <p:spPr>
            <a:xfrm>
              <a:off x="3891129" y="3170653"/>
              <a:ext cx="1635234" cy="338554"/>
            </a:xfrm>
            <a:prstGeom prst="rect">
              <a:avLst/>
            </a:prstGeom>
            <a:noFill/>
          </p:spPr>
          <p:txBody>
            <a:bodyPr wrap="square" rtlCol="0">
              <a:spAutoFit/>
            </a:bodyPr>
            <a:lstStyle/>
            <a:p>
              <a:r>
                <a:rPr kumimoji="1" lang="ja-JP" altLang="en-US" sz="1600" dirty="0" smtClean="0"/>
                <a:t>パソコン訓練</a:t>
              </a:r>
              <a:endParaRPr kumimoji="1" lang="ja-JP" altLang="en-US" sz="1600" dirty="0"/>
            </a:p>
          </p:txBody>
        </p:sp>
      </p:grpSp>
      <p:grpSp>
        <p:nvGrpSpPr>
          <p:cNvPr id="11" name="グループ化 10"/>
          <p:cNvGrpSpPr/>
          <p:nvPr/>
        </p:nvGrpSpPr>
        <p:grpSpPr>
          <a:xfrm>
            <a:off x="2404145" y="3947500"/>
            <a:ext cx="6344319" cy="710978"/>
            <a:chOff x="2404145" y="3947500"/>
            <a:chExt cx="6344319" cy="710978"/>
          </a:xfrm>
        </p:grpSpPr>
        <p:grpSp>
          <p:nvGrpSpPr>
            <p:cNvPr id="5" name="グループ化 4"/>
            <p:cNvGrpSpPr/>
            <p:nvPr/>
          </p:nvGrpSpPr>
          <p:grpSpPr>
            <a:xfrm>
              <a:off x="2404145" y="3947500"/>
              <a:ext cx="6344319" cy="710978"/>
              <a:chOff x="2404145" y="3947500"/>
              <a:chExt cx="6344319" cy="710978"/>
            </a:xfrm>
          </p:grpSpPr>
          <p:grpSp>
            <p:nvGrpSpPr>
              <p:cNvPr id="83" name="グループ化 82"/>
              <p:cNvGrpSpPr/>
              <p:nvPr/>
            </p:nvGrpSpPr>
            <p:grpSpPr>
              <a:xfrm>
                <a:off x="2404145" y="3947500"/>
                <a:ext cx="6344319" cy="710978"/>
                <a:chOff x="2404145" y="3947500"/>
                <a:chExt cx="6344319" cy="710978"/>
              </a:xfrm>
            </p:grpSpPr>
            <p:sp>
              <p:nvSpPr>
                <p:cNvPr id="56" name="角丸四角形 55"/>
                <p:cNvSpPr/>
                <p:nvPr/>
              </p:nvSpPr>
              <p:spPr bwMode="auto">
                <a:xfrm>
                  <a:off x="5688124" y="3947500"/>
                  <a:ext cx="504056" cy="710978"/>
                </a:xfrm>
                <a:prstGeom prst="roundRect">
                  <a:avLst/>
                </a:prstGeom>
                <a:gradFill rotWithShape="1">
                  <a:gsLst>
                    <a:gs pos="0">
                      <a:srgbClr val="ADBAE0">
                        <a:tint val="50000"/>
                        <a:satMod val="300000"/>
                      </a:srgbClr>
                    </a:gs>
                    <a:gs pos="35000">
                      <a:srgbClr val="ADBAE0">
                        <a:tint val="37000"/>
                        <a:satMod val="300000"/>
                      </a:srgbClr>
                    </a:gs>
                    <a:gs pos="100000">
                      <a:srgbClr val="ADBAE0">
                        <a:tint val="15000"/>
                        <a:satMod val="350000"/>
                      </a:srgbClr>
                    </a:gs>
                  </a:gsLst>
                  <a:lin ang="16200000" scaled="1"/>
                </a:gra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昼休み</a:t>
                  </a:r>
                </a:p>
              </p:txBody>
            </p:sp>
            <p:sp>
              <p:nvSpPr>
                <p:cNvPr id="57" name="角丸四角形 56"/>
                <p:cNvSpPr/>
                <p:nvPr/>
              </p:nvSpPr>
              <p:spPr bwMode="auto">
                <a:xfrm>
                  <a:off x="6264188" y="3947500"/>
                  <a:ext cx="1800200" cy="710978"/>
                </a:xfrm>
                <a:prstGeom prst="roundRect">
                  <a:avLst/>
                </a:prstGeom>
                <a:gradFill rotWithShape="1">
                  <a:gsLst>
                    <a:gs pos="0">
                      <a:srgbClr val="ADBAE0">
                        <a:tint val="50000"/>
                        <a:satMod val="300000"/>
                      </a:srgbClr>
                    </a:gs>
                    <a:gs pos="35000">
                      <a:srgbClr val="ADBAE0">
                        <a:tint val="37000"/>
                        <a:satMod val="300000"/>
                      </a:srgbClr>
                    </a:gs>
                    <a:gs pos="100000">
                      <a:srgbClr val="ADBAE0">
                        <a:tint val="15000"/>
                        <a:satMod val="350000"/>
                      </a:srgbClr>
                    </a:gs>
                  </a:gsLst>
                  <a:lin ang="16200000" scaled="1"/>
                </a:gra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1100" b="1" i="0" u="none" strike="noStrike" kern="0" cap="none" spc="0" normalizeH="0" baseline="0" noProof="0" dirty="0" smtClean="0">
                    <a:ln>
                      <a:noFill/>
                    </a:ln>
                    <a:solidFill>
                      <a:srgbClr val="000000"/>
                    </a:solidFill>
                    <a:effectLst/>
                    <a:uLnTx/>
                    <a:uFillTx/>
                    <a:latin typeface="+mj-ea"/>
                    <a:ea typeface="+mj-ea"/>
                    <a:cs typeface="+mn-cs"/>
                  </a:endParaRPr>
                </a:p>
              </p:txBody>
            </p:sp>
            <p:sp>
              <p:nvSpPr>
                <p:cNvPr id="58" name="角丸四角形 57"/>
                <p:cNvSpPr/>
                <p:nvPr/>
              </p:nvSpPr>
              <p:spPr bwMode="auto">
                <a:xfrm>
                  <a:off x="8100392" y="3947500"/>
                  <a:ext cx="288032" cy="710978"/>
                </a:xfrm>
                <a:prstGeom prst="roundRect">
                  <a:avLst/>
                </a:prstGeom>
                <a:gradFill rotWithShape="1">
                  <a:gsLst>
                    <a:gs pos="0">
                      <a:srgbClr val="ADBAE0">
                        <a:tint val="50000"/>
                        <a:satMod val="300000"/>
                      </a:srgbClr>
                    </a:gs>
                    <a:gs pos="35000">
                      <a:srgbClr val="ADBAE0">
                        <a:tint val="37000"/>
                        <a:satMod val="300000"/>
                      </a:srgbClr>
                    </a:gs>
                    <a:gs pos="100000">
                      <a:srgbClr val="ADBAE0">
                        <a:tint val="15000"/>
                        <a:satMod val="350000"/>
                      </a:srgbClr>
                    </a:gs>
                  </a:gsLst>
                  <a:lin ang="16200000" scaled="1"/>
                </a:gra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日報記入</a:t>
                  </a:r>
                </a:p>
              </p:txBody>
            </p:sp>
            <p:sp>
              <p:nvSpPr>
                <p:cNvPr id="59" name="角丸四角形 58"/>
                <p:cNvSpPr/>
                <p:nvPr/>
              </p:nvSpPr>
              <p:spPr bwMode="auto">
                <a:xfrm>
                  <a:off x="8460432" y="3947500"/>
                  <a:ext cx="288032" cy="710978"/>
                </a:xfrm>
                <a:prstGeom prst="roundRect">
                  <a:avLst/>
                </a:prstGeom>
                <a:gradFill rotWithShape="1">
                  <a:gsLst>
                    <a:gs pos="0">
                      <a:srgbClr val="ADBAE0">
                        <a:tint val="50000"/>
                        <a:satMod val="300000"/>
                      </a:srgbClr>
                    </a:gs>
                    <a:gs pos="35000">
                      <a:srgbClr val="ADBAE0">
                        <a:tint val="37000"/>
                        <a:satMod val="300000"/>
                      </a:srgbClr>
                    </a:gs>
                    <a:gs pos="100000">
                      <a:srgbClr val="ADBAE0">
                        <a:tint val="15000"/>
                        <a:satMod val="350000"/>
                      </a:srgbClr>
                    </a:gs>
                  </a:gsLst>
                  <a:lin ang="16200000" scaled="1"/>
                </a:gra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終礼・退勤</a:t>
                  </a:r>
                </a:p>
              </p:txBody>
            </p:sp>
            <p:sp>
              <p:nvSpPr>
                <p:cNvPr id="60" name="角丸四角形 59"/>
                <p:cNvSpPr/>
                <p:nvPr/>
              </p:nvSpPr>
              <p:spPr bwMode="auto">
                <a:xfrm>
                  <a:off x="4618170" y="3947500"/>
                  <a:ext cx="288032" cy="710978"/>
                </a:xfrm>
                <a:prstGeom prst="roundRect">
                  <a:avLst/>
                </a:prstGeom>
                <a:gradFill rotWithShape="1">
                  <a:gsLst>
                    <a:gs pos="0">
                      <a:srgbClr val="ADBAE0">
                        <a:tint val="50000"/>
                        <a:satMod val="300000"/>
                      </a:srgbClr>
                    </a:gs>
                    <a:gs pos="35000">
                      <a:srgbClr val="ADBAE0">
                        <a:tint val="37000"/>
                        <a:satMod val="300000"/>
                      </a:srgbClr>
                    </a:gs>
                    <a:gs pos="100000">
                      <a:srgbClr val="ADBAE0">
                        <a:tint val="15000"/>
                        <a:satMod val="350000"/>
                      </a:srgbClr>
                    </a:gs>
                  </a:gsLst>
                  <a:lin ang="16200000" scaled="1"/>
                </a:gra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出勤</a:t>
                  </a:r>
                </a:p>
              </p:txBody>
            </p:sp>
            <p:sp>
              <p:nvSpPr>
                <p:cNvPr id="61" name="角丸四角形 60"/>
                <p:cNvSpPr/>
                <p:nvPr/>
              </p:nvSpPr>
              <p:spPr bwMode="auto">
                <a:xfrm>
                  <a:off x="4999831" y="3947500"/>
                  <a:ext cx="616285" cy="710978"/>
                </a:xfrm>
                <a:prstGeom prst="roundRect">
                  <a:avLst/>
                </a:prstGeom>
                <a:gradFill rotWithShape="1">
                  <a:gsLst>
                    <a:gs pos="0">
                      <a:srgbClr val="ADBAE0">
                        <a:tint val="50000"/>
                        <a:satMod val="300000"/>
                      </a:srgbClr>
                    </a:gs>
                    <a:gs pos="35000">
                      <a:srgbClr val="ADBAE0">
                        <a:tint val="37000"/>
                        <a:satMod val="300000"/>
                      </a:srgbClr>
                    </a:gs>
                    <a:gs pos="100000">
                      <a:srgbClr val="ADBAE0">
                        <a:tint val="15000"/>
                        <a:satMod val="350000"/>
                      </a:srgbClr>
                    </a:gs>
                  </a:gsLst>
                  <a:lin ang="16200000" scaled="1"/>
                </a:gra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eaVert"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smtClean="0">
                      <a:ln>
                        <a:noFill/>
                      </a:ln>
                      <a:solidFill>
                        <a:srgbClr val="000000"/>
                      </a:solidFill>
                      <a:effectLst/>
                      <a:uLnTx/>
                      <a:uFillTx/>
                      <a:latin typeface="+mj-ea"/>
                      <a:ea typeface="+mj-ea"/>
                      <a:cs typeface="+mn-cs"/>
                    </a:rPr>
                    <a:t>パソコン訓練</a:t>
                  </a:r>
                </a:p>
              </p:txBody>
            </p:sp>
            <p:sp>
              <p:nvSpPr>
                <p:cNvPr id="62" name="テキスト ボックス 61"/>
                <p:cNvSpPr txBox="1"/>
                <p:nvPr/>
              </p:nvSpPr>
              <p:spPr>
                <a:xfrm>
                  <a:off x="2404145" y="4104765"/>
                  <a:ext cx="2107535" cy="400110"/>
                </a:xfrm>
                <a:prstGeom prst="rect">
                  <a:avLst/>
                </a:prstGeom>
                <a:solidFill>
                  <a:srgbClr val="FFFFFF"/>
                </a:solidFill>
                <a:ln w="25400" cap="flat" cmpd="sng" algn="ctr">
                  <a:solidFill>
                    <a:srgbClr val="1D528D"/>
                  </a:solid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000" b="1" i="0" u="none" strike="noStrike" kern="0" cap="none" spc="0" normalizeH="0" baseline="0" noProof="0" dirty="0" smtClean="0">
                      <a:ln>
                        <a:noFill/>
                      </a:ln>
                      <a:solidFill>
                        <a:srgbClr val="000000"/>
                      </a:solidFill>
                      <a:effectLst/>
                      <a:uLnTx/>
                      <a:uFillTx/>
                      <a:latin typeface="+mj-ea"/>
                      <a:ea typeface="+mj-ea"/>
                      <a:cs typeface="+mn-cs"/>
                    </a:rPr>
                    <a:t>午前からの利用は無理なので昼前から利用し生活リズムを整える。</a:t>
                  </a:r>
                </a:p>
              </p:txBody>
            </p:sp>
          </p:grpSp>
          <p:sp>
            <p:nvSpPr>
              <p:cNvPr id="63" name="角丸四角形 62"/>
              <p:cNvSpPr/>
              <p:nvPr/>
            </p:nvSpPr>
            <p:spPr bwMode="auto">
              <a:xfrm>
                <a:off x="7120551" y="4407463"/>
                <a:ext cx="453334" cy="206550"/>
              </a:xfrm>
              <a:prstGeom prst="roundRect">
                <a:avLst/>
              </a:prstGeom>
              <a:solidFill>
                <a:srgbClr val="FFFFFF"/>
              </a:solidFill>
              <a:ln w="12700" cap="flat" cmpd="sng" algn="ctr">
                <a:solidFill>
                  <a:srgbClr val="002060"/>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i="0" u="none" strike="noStrike" kern="0" cap="none" spc="0" normalizeH="0" baseline="0" noProof="0" dirty="0" smtClean="0">
                    <a:ln>
                      <a:noFill/>
                    </a:ln>
                    <a:solidFill>
                      <a:srgbClr val="000000"/>
                    </a:solidFill>
                    <a:effectLst/>
                    <a:uLnTx/>
                    <a:uFillTx/>
                    <a:latin typeface="+mj-ea"/>
                    <a:ea typeface="+mj-ea"/>
                    <a:cs typeface="+mn-cs"/>
                  </a:rPr>
                  <a:t>休憩</a:t>
                </a:r>
              </a:p>
            </p:txBody>
          </p:sp>
        </p:grpSp>
        <p:sp>
          <p:nvSpPr>
            <p:cNvPr id="85" name="テキスト ボックス 84"/>
            <p:cNvSpPr txBox="1"/>
            <p:nvPr/>
          </p:nvSpPr>
          <p:spPr>
            <a:xfrm>
              <a:off x="6541698" y="4074638"/>
              <a:ext cx="1635234" cy="338554"/>
            </a:xfrm>
            <a:prstGeom prst="rect">
              <a:avLst/>
            </a:prstGeom>
            <a:noFill/>
          </p:spPr>
          <p:txBody>
            <a:bodyPr wrap="square" rtlCol="0">
              <a:spAutoFit/>
            </a:bodyPr>
            <a:lstStyle/>
            <a:p>
              <a:r>
                <a:rPr kumimoji="1" lang="ja-JP" altLang="en-US" sz="1600" dirty="0" smtClean="0"/>
                <a:t>パソコン訓練</a:t>
              </a:r>
              <a:endParaRPr kumimoji="1" lang="ja-JP" altLang="en-US" sz="1600" dirty="0"/>
            </a:p>
          </p:txBody>
        </p:sp>
      </p:grpSp>
      <p:grpSp>
        <p:nvGrpSpPr>
          <p:cNvPr id="6" name="グループ化 5"/>
          <p:cNvGrpSpPr/>
          <p:nvPr/>
        </p:nvGrpSpPr>
        <p:grpSpPr>
          <a:xfrm>
            <a:off x="251520" y="2070066"/>
            <a:ext cx="2096153" cy="770270"/>
            <a:chOff x="251520" y="2070066"/>
            <a:chExt cx="2096153" cy="770270"/>
          </a:xfrm>
        </p:grpSpPr>
        <p:sp>
          <p:nvSpPr>
            <p:cNvPr id="19" name="テキスト ボックス 18"/>
            <p:cNvSpPr txBox="1"/>
            <p:nvPr/>
          </p:nvSpPr>
          <p:spPr>
            <a:xfrm>
              <a:off x="885695" y="2345382"/>
              <a:ext cx="1461978" cy="261610"/>
            </a:xfrm>
            <a:prstGeom prst="rect">
              <a:avLst/>
            </a:prstGeom>
            <a:noFill/>
          </p:spPr>
          <p:txBody>
            <a:bodyPr wrap="square" rtlCol="0">
              <a:spAutoFit/>
            </a:bodyPr>
            <a:lstStyle/>
            <a:p>
              <a:pPr defTabSz="914400" fontAlgn="base">
                <a:spcBef>
                  <a:spcPct val="0"/>
                </a:spcBef>
                <a:spcAft>
                  <a:spcPct val="0"/>
                </a:spcAft>
              </a:pPr>
              <a:r>
                <a:rPr lang="ja-JP" altLang="en-US" sz="1100" b="1" dirty="0" smtClean="0">
                  <a:solidFill>
                    <a:srgbClr val="002060"/>
                  </a:solidFill>
                  <a:latin typeface="+mj-ea"/>
                  <a:ea typeface="+mj-ea"/>
                </a:rPr>
                <a:t>利用者Ａさんの</a:t>
              </a:r>
              <a:r>
                <a:rPr lang="en-US" altLang="ja-JP" sz="1100" b="1" dirty="0" smtClean="0">
                  <a:solidFill>
                    <a:srgbClr val="002060"/>
                  </a:solidFill>
                  <a:latin typeface="+mj-ea"/>
                  <a:ea typeface="+mj-ea"/>
                </a:rPr>
                <a:t>1</a:t>
              </a:r>
              <a:r>
                <a:rPr lang="ja-JP" altLang="en-US" sz="1100" b="1" dirty="0" smtClean="0">
                  <a:solidFill>
                    <a:srgbClr val="002060"/>
                  </a:solidFill>
                  <a:latin typeface="+mj-ea"/>
                  <a:ea typeface="+mj-ea"/>
                </a:rPr>
                <a:t>日</a:t>
              </a:r>
              <a:endParaRPr lang="ja-JP" altLang="en-US" sz="1100" b="1" dirty="0">
                <a:solidFill>
                  <a:srgbClr val="002060"/>
                </a:solidFill>
                <a:latin typeface="+mj-ea"/>
                <a:ea typeface="+mj-ea"/>
              </a:endParaRPr>
            </a:p>
          </p:txBody>
        </p:sp>
        <p:pic>
          <p:nvPicPr>
            <p:cNvPr id="86" name="Picture 4" descr="C:\Users\NLINK\AppData\Local\Microsoft\Windows\Temporary Internet Files\Content.IE5\4IRFEMMB\MC9004316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70066"/>
              <a:ext cx="770270" cy="7702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グループ化 6"/>
          <p:cNvGrpSpPr/>
          <p:nvPr/>
        </p:nvGrpSpPr>
        <p:grpSpPr>
          <a:xfrm>
            <a:off x="279894" y="3036171"/>
            <a:ext cx="2203874" cy="824877"/>
            <a:chOff x="279894" y="3036171"/>
            <a:chExt cx="2203874" cy="824877"/>
          </a:xfrm>
        </p:grpSpPr>
        <p:grpSp>
          <p:nvGrpSpPr>
            <p:cNvPr id="22" name="グループ化 21"/>
            <p:cNvGrpSpPr/>
            <p:nvPr/>
          </p:nvGrpSpPr>
          <p:grpSpPr>
            <a:xfrm>
              <a:off x="885695" y="3276272"/>
              <a:ext cx="1598073" cy="584776"/>
              <a:chOff x="885695" y="3905086"/>
              <a:chExt cx="1598073" cy="584776"/>
            </a:xfrm>
          </p:grpSpPr>
          <p:sp>
            <p:nvSpPr>
              <p:cNvPr id="24" name="テキスト ボックス 23"/>
              <p:cNvSpPr txBox="1"/>
              <p:nvPr/>
            </p:nvSpPr>
            <p:spPr>
              <a:xfrm>
                <a:off x="885695" y="3905086"/>
                <a:ext cx="1598073" cy="261610"/>
              </a:xfrm>
              <a:prstGeom prst="rect">
                <a:avLst/>
              </a:prstGeom>
              <a:noFill/>
            </p:spPr>
            <p:txBody>
              <a:bodyPr wrap="square" rtlCol="0">
                <a:spAutoFit/>
              </a:bodyPr>
              <a:lstStyle/>
              <a:p>
                <a:pPr defTabSz="914400" fontAlgn="base">
                  <a:spcBef>
                    <a:spcPct val="0"/>
                  </a:spcBef>
                  <a:spcAft>
                    <a:spcPct val="0"/>
                  </a:spcAft>
                </a:pPr>
                <a:r>
                  <a:rPr lang="ja-JP" altLang="en-US" sz="1100" b="1" dirty="0" smtClean="0">
                    <a:solidFill>
                      <a:srgbClr val="002060"/>
                    </a:solidFill>
                    <a:latin typeface="+mj-ea"/>
                    <a:ea typeface="+mj-ea"/>
                  </a:rPr>
                  <a:t>利用者Ｂさんの</a:t>
                </a:r>
                <a:r>
                  <a:rPr lang="en-US" altLang="ja-JP" sz="1100" b="1" dirty="0" smtClean="0">
                    <a:solidFill>
                      <a:srgbClr val="002060"/>
                    </a:solidFill>
                    <a:latin typeface="+mj-ea"/>
                    <a:ea typeface="+mj-ea"/>
                  </a:rPr>
                  <a:t>1</a:t>
                </a:r>
                <a:r>
                  <a:rPr lang="ja-JP" altLang="en-US" sz="1100" b="1" dirty="0" smtClean="0">
                    <a:solidFill>
                      <a:srgbClr val="002060"/>
                    </a:solidFill>
                    <a:latin typeface="+mj-ea"/>
                    <a:ea typeface="+mj-ea"/>
                  </a:rPr>
                  <a:t>日</a:t>
                </a:r>
                <a:endParaRPr lang="ja-JP" altLang="en-US" sz="1100" b="1" dirty="0">
                  <a:solidFill>
                    <a:srgbClr val="002060"/>
                  </a:solidFill>
                  <a:latin typeface="+mj-ea"/>
                  <a:ea typeface="+mj-ea"/>
                </a:endParaRPr>
              </a:p>
            </p:txBody>
          </p:sp>
          <p:sp>
            <p:nvSpPr>
              <p:cNvPr id="25" name="テキスト ボックス 24"/>
              <p:cNvSpPr txBox="1"/>
              <p:nvPr/>
            </p:nvSpPr>
            <p:spPr>
              <a:xfrm>
                <a:off x="1037442" y="4120530"/>
                <a:ext cx="1368152" cy="369332"/>
              </a:xfrm>
              <a:prstGeom prst="rect">
                <a:avLst/>
              </a:prstGeom>
              <a:noFill/>
            </p:spPr>
            <p:txBody>
              <a:bodyPr wrap="square" rtlCol="0">
                <a:spAutoFit/>
              </a:bodyPr>
              <a:lstStyle/>
              <a:p>
                <a:pPr defTabSz="914400" fontAlgn="base">
                  <a:spcBef>
                    <a:spcPct val="0"/>
                  </a:spcBef>
                  <a:spcAft>
                    <a:spcPct val="0"/>
                  </a:spcAft>
                </a:pPr>
                <a:r>
                  <a:rPr lang="en-US" altLang="ja-JP" sz="900" b="1" dirty="0" smtClean="0">
                    <a:solidFill>
                      <a:srgbClr val="000000"/>
                    </a:solidFill>
                    <a:latin typeface="+mj-ea"/>
                    <a:ea typeface="+mj-ea"/>
                  </a:rPr>
                  <a:t>(</a:t>
                </a:r>
                <a:r>
                  <a:rPr lang="ja-JP" altLang="en-US" sz="900" b="1" dirty="0" smtClean="0">
                    <a:solidFill>
                      <a:srgbClr val="000000"/>
                    </a:solidFill>
                    <a:latin typeface="+mj-ea"/>
                    <a:ea typeface="+mj-ea"/>
                  </a:rPr>
                  <a:t>午前中心の</a:t>
                </a:r>
                <a:endParaRPr lang="en-US" altLang="ja-JP" sz="900" b="1" dirty="0" smtClean="0">
                  <a:solidFill>
                    <a:srgbClr val="000000"/>
                  </a:solidFill>
                  <a:latin typeface="+mj-ea"/>
                  <a:ea typeface="+mj-ea"/>
                </a:endParaRPr>
              </a:p>
              <a:p>
                <a:pPr defTabSz="914400" fontAlgn="base">
                  <a:spcBef>
                    <a:spcPct val="0"/>
                  </a:spcBef>
                  <a:spcAft>
                    <a:spcPct val="0"/>
                  </a:spcAft>
                </a:pPr>
                <a:r>
                  <a:rPr lang="ja-JP" altLang="en-US" sz="900" b="1" dirty="0">
                    <a:solidFill>
                      <a:srgbClr val="000000"/>
                    </a:solidFill>
                    <a:latin typeface="+mj-ea"/>
                    <a:ea typeface="+mj-ea"/>
                  </a:rPr>
                  <a:t>　</a:t>
                </a:r>
                <a:r>
                  <a:rPr lang="ja-JP" altLang="en-US" sz="900" b="1" dirty="0" smtClean="0">
                    <a:solidFill>
                      <a:srgbClr val="000000"/>
                    </a:solidFill>
                    <a:latin typeface="+mj-ea"/>
                    <a:ea typeface="+mj-ea"/>
                  </a:rPr>
                  <a:t>　　スケジュール）</a:t>
                </a:r>
                <a:endParaRPr lang="en-US" altLang="ja-JP" sz="900" b="1" dirty="0" smtClean="0">
                  <a:solidFill>
                    <a:srgbClr val="000000"/>
                  </a:solidFill>
                  <a:latin typeface="+mj-ea"/>
                  <a:ea typeface="+mj-ea"/>
                </a:endParaRPr>
              </a:p>
            </p:txBody>
          </p:sp>
        </p:grpSp>
        <p:pic>
          <p:nvPicPr>
            <p:cNvPr id="88" name="Picture 5" descr="C:\Users\NLINK\AppData\Local\Microsoft\Windows\Temporary Internet Files\Content.IE5\M0WEFB0B\MC9004326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94" y="3036171"/>
              <a:ext cx="713521" cy="7135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グループ化 7"/>
          <p:cNvGrpSpPr/>
          <p:nvPr/>
        </p:nvGrpSpPr>
        <p:grpSpPr>
          <a:xfrm>
            <a:off x="279894" y="3947500"/>
            <a:ext cx="2203874" cy="813648"/>
            <a:chOff x="279894" y="3947500"/>
            <a:chExt cx="2203874" cy="813648"/>
          </a:xfrm>
        </p:grpSpPr>
        <p:grpSp>
          <p:nvGrpSpPr>
            <p:cNvPr id="26" name="グループ化 25"/>
            <p:cNvGrpSpPr/>
            <p:nvPr/>
          </p:nvGrpSpPr>
          <p:grpSpPr>
            <a:xfrm>
              <a:off x="885695" y="4187643"/>
              <a:ext cx="1598073" cy="573505"/>
              <a:chOff x="885695" y="5273280"/>
              <a:chExt cx="1598073" cy="573505"/>
            </a:xfrm>
          </p:grpSpPr>
          <p:sp>
            <p:nvSpPr>
              <p:cNvPr id="28" name="テキスト ボックス 27"/>
              <p:cNvSpPr txBox="1"/>
              <p:nvPr/>
            </p:nvSpPr>
            <p:spPr>
              <a:xfrm>
                <a:off x="885695" y="5273280"/>
                <a:ext cx="1598073" cy="261610"/>
              </a:xfrm>
              <a:prstGeom prst="rect">
                <a:avLst/>
              </a:prstGeom>
              <a:noFill/>
            </p:spPr>
            <p:txBody>
              <a:bodyPr wrap="square" rtlCol="0">
                <a:spAutoFit/>
              </a:bodyPr>
              <a:lstStyle/>
              <a:p>
                <a:pPr defTabSz="914400" fontAlgn="base">
                  <a:spcBef>
                    <a:spcPct val="0"/>
                  </a:spcBef>
                  <a:spcAft>
                    <a:spcPct val="0"/>
                  </a:spcAft>
                </a:pPr>
                <a:r>
                  <a:rPr lang="ja-JP" altLang="en-US" sz="1100" b="1" dirty="0" smtClean="0">
                    <a:solidFill>
                      <a:srgbClr val="002060"/>
                    </a:solidFill>
                    <a:latin typeface="+mj-ea"/>
                    <a:ea typeface="+mj-ea"/>
                  </a:rPr>
                  <a:t>利用者Ｃさんの</a:t>
                </a:r>
                <a:r>
                  <a:rPr lang="en-US" altLang="ja-JP" sz="1100" b="1" dirty="0" smtClean="0">
                    <a:solidFill>
                      <a:srgbClr val="002060"/>
                    </a:solidFill>
                    <a:latin typeface="+mj-ea"/>
                    <a:ea typeface="+mj-ea"/>
                  </a:rPr>
                  <a:t>1</a:t>
                </a:r>
                <a:r>
                  <a:rPr lang="ja-JP" altLang="en-US" sz="1100" b="1" dirty="0" smtClean="0">
                    <a:solidFill>
                      <a:srgbClr val="002060"/>
                    </a:solidFill>
                    <a:latin typeface="+mj-ea"/>
                    <a:ea typeface="+mj-ea"/>
                  </a:rPr>
                  <a:t>日</a:t>
                </a:r>
                <a:endParaRPr lang="ja-JP" altLang="en-US" sz="1100" b="1" dirty="0">
                  <a:solidFill>
                    <a:srgbClr val="002060"/>
                  </a:solidFill>
                  <a:latin typeface="+mj-ea"/>
                  <a:ea typeface="+mj-ea"/>
                </a:endParaRPr>
              </a:p>
            </p:txBody>
          </p:sp>
          <p:sp>
            <p:nvSpPr>
              <p:cNvPr id="29" name="テキスト ボックス 28"/>
              <p:cNvSpPr txBox="1"/>
              <p:nvPr/>
            </p:nvSpPr>
            <p:spPr>
              <a:xfrm>
                <a:off x="1037442" y="5477453"/>
                <a:ext cx="1368152" cy="369332"/>
              </a:xfrm>
              <a:prstGeom prst="rect">
                <a:avLst/>
              </a:prstGeom>
              <a:noFill/>
            </p:spPr>
            <p:txBody>
              <a:bodyPr wrap="square" rtlCol="0">
                <a:spAutoFit/>
              </a:bodyPr>
              <a:lstStyle/>
              <a:p>
                <a:pPr defTabSz="914400" fontAlgn="base">
                  <a:spcBef>
                    <a:spcPct val="0"/>
                  </a:spcBef>
                  <a:spcAft>
                    <a:spcPct val="0"/>
                  </a:spcAft>
                </a:pPr>
                <a:r>
                  <a:rPr lang="en-US" altLang="ja-JP" sz="900" b="1" dirty="0" smtClean="0">
                    <a:solidFill>
                      <a:srgbClr val="000000"/>
                    </a:solidFill>
                    <a:latin typeface="+mj-ea"/>
                    <a:ea typeface="+mj-ea"/>
                  </a:rPr>
                  <a:t>(</a:t>
                </a:r>
                <a:r>
                  <a:rPr lang="ja-JP" altLang="en-US" sz="900" b="1" dirty="0" smtClean="0">
                    <a:solidFill>
                      <a:srgbClr val="000000"/>
                    </a:solidFill>
                    <a:latin typeface="+mj-ea"/>
                    <a:ea typeface="+mj-ea"/>
                  </a:rPr>
                  <a:t>午後中心の</a:t>
                </a:r>
                <a:endParaRPr lang="en-US" altLang="ja-JP" sz="900" b="1" dirty="0" smtClean="0">
                  <a:solidFill>
                    <a:srgbClr val="000000"/>
                  </a:solidFill>
                  <a:latin typeface="+mj-ea"/>
                  <a:ea typeface="+mj-ea"/>
                </a:endParaRPr>
              </a:p>
              <a:p>
                <a:pPr defTabSz="914400" fontAlgn="base">
                  <a:spcBef>
                    <a:spcPct val="0"/>
                  </a:spcBef>
                  <a:spcAft>
                    <a:spcPct val="0"/>
                  </a:spcAft>
                </a:pPr>
                <a:r>
                  <a:rPr lang="ja-JP" altLang="en-US" sz="900" b="1" dirty="0">
                    <a:solidFill>
                      <a:srgbClr val="000000"/>
                    </a:solidFill>
                    <a:latin typeface="+mj-ea"/>
                    <a:ea typeface="+mj-ea"/>
                  </a:rPr>
                  <a:t>　</a:t>
                </a:r>
                <a:r>
                  <a:rPr lang="ja-JP" altLang="en-US" sz="900" b="1" dirty="0" smtClean="0">
                    <a:solidFill>
                      <a:srgbClr val="000000"/>
                    </a:solidFill>
                    <a:latin typeface="+mj-ea"/>
                    <a:ea typeface="+mj-ea"/>
                  </a:rPr>
                  <a:t>　　スケジュール）</a:t>
                </a:r>
                <a:endParaRPr lang="en-US" altLang="ja-JP" sz="900" b="1" dirty="0" smtClean="0">
                  <a:solidFill>
                    <a:srgbClr val="000000"/>
                  </a:solidFill>
                  <a:latin typeface="+mj-ea"/>
                  <a:ea typeface="+mj-ea"/>
                </a:endParaRPr>
              </a:p>
            </p:txBody>
          </p:sp>
        </p:grpSp>
        <p:pic>
          <p:nvPicPr>
            <p:cNvPr id="89" name="Picture 6" descr="C:\Users\NLINK\AppData\Local\Microsoft\Windows\Temporary Internet Files\Content.IE5\M0WEFB0B\MC90043261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94" y="3947500"/>
              <a:ext cx="741896" cy="74189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1990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arn(inVertical)">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heel(1)">
                                      <p:cBhvr>
                                        <p:cTn id="42"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7"/>
          <p:cNvSpPr>
            <a:spLocks noChangeArrowheads="1"/>
          </p:cNvSpPr>
          <p:nvPr/>
        </p:nvSpPr>
        <p:spPr bwMode="gray">
          <a:xfrm>
            <a:off x="3748852" y="4324601"/>
            <a:ext cx="1508931" cy="1508931"/>
          </a:xfrm>
          <a:prstGeom prst="ellipse">
            <a:avLst/>
          </a:prstGeom>
          <a:solidFill>
            <a:srgbClr val="CCFF66"/>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4" name="円/楕円 3"/>
          <p:cNvSpPr/>
          <p:nvPr/>
        </p:nvSpPr>
        <p:spPr>
          <a:xfrm>
            <a:off x="3750736" y="2629702"/>
            <a:ext cx="1498596" cy="1498596"/>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 y="274638"/>
            <a:ext cx="9144000" cy="983602"/>
          </a:xfrm>
        </p:spPr>
        <p:txBody>
          <a:bodyPr vert="horz" lIns="91440" tIns="45720" rIns="91440" bIns="45720" rtlCol="0" anchor="ctr">
            <a:normAutofit/>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就労へのサポート体制</a:t>
            </a:r>
          </a:p>
        </p:txBody>
      </p:sp>
      <p:sp>
        <p:nvSpPr>
          <p:cNvPr id="5" name="角丸四角形 4"/>
          <p:cNvSpPr/>
          <p:nvPr/>
        </p:nvSpPr>
        <p:spPr bwMode="auto">
          <a:xfrm>
            <a:off x="4592590" y="2240783"/>
            <a:ext cx="3760163" cy="3800101"/>
          </a:xfrm>
          <a:prstGeom prst="roundRect">
            <a:avLst/>
          </a:prstGeom>
          <a:noFill/>
          <a:ln w="571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mtClean="0">
              <a:solidFill>
                <a:srgbClr val="1D528D"/>
              </a:solidFill>
              <a:latin typeface="ＭＳ Ｐゴシック" pitchFamily="50" charset="-128"/>
              <a:ea typeface="ＭＳ Ｐゴシック" pitchFamily="50" charset="-128"/>
            </a:endParaRPr>
          </a:p>
        </p:txBody>
      </p:sp>
      <p:sp>
        <p:nvSpPr>
          <p:cNvPr id="6" name="テキスト ボックス 5"/>
          <p:cNvSpPr txBox="1"/>
          <p:nvPr/>
        </p:nvSpPr>
        <p:spPr>
          <a:xfrm>
            <a:off x="5076056" y="3956167"/>
            <a:ext cx="3001144" cy="369332"/>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effectLst>
                  <a:outerShdw blurRad="38100" dist="38100" dir="2700000" algn="tl">
                    <a:srgbClr val="000000">
                      <a:alpha val="43137"/>
                    </a:srgbClr>
                  </a:outerShdw>
                </a:effectLst>
                <a:latin typeface="+mj-ea"/>
                <a:ea typeface="+mj-ea"/>
              </a:rPr>
              <a:t>・就労に関する相談、助言</a:t>
            </a:r>
            <a:endParaRPr lang="ja-JP" altLang="en-US" b="1" dirty="0">
              <a:solidFill>
                <a:srgbClr val="000000"/>
              </a:solidFill>
              <a:effectLst>
                <a:outerShdw blurRad="38100" dist="38100" dir="2700000" algn="tl">
                  <a:srgbClr val="000000">
                    <a:alpha val="43137"/>
                  </a:srgbClr>
                </a:outerShdw>
              </a:effectLst>
              <a:latin typeface="+mj-ea"/>
              <a:ea typeface="+mj-ea"/>
            </a:endParaRPr>
          </a:p>
        </p:txBody>
      </p:sp>
      <p:sp>
        <p:nvSpPr>
          <p:cNvPr id="7" name="テキスト ボックス 6"/>
          <p:cNvSpPr txBox="1"/>
          <p:nvPr/>
        </p:nvSpPr>
        <p:spPr>
          <a:xfrm>
            <a:off x="1295636" y="3956167"/>
            <a:ext cx="2808312" cy="369332"/>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effectLst>
                  <a:outerShdw blurRad="38100" dist="38100" dir="2700000" algn="tl">
                    <a:srgbClr val="000000">
                      <a:alpha val="43137"/>
                    </a:srgbClr>
                  </a:outerShdw>
                </a:effectLst>
                <a:latin typeface="+mj-ea"/>
                <a:ea typeface="+mj-ea"/>
              </a:rPr>
              <a:t>・関係機関との連絡調整</a:t>
            </a:r>
            <a:endParaRPr lang="ja-JP" altLang="en-US" b="1" dirty="0">
              <a:solidFill>
                <a:srgbClr val="000000"/>
              </a:solidFill>
              <a:effectLst>
                <a:outerShdw blurRad="38100" dist="38100" dir="2700000" algn="tl">
                  <a:srgbClr val="000000">
                    <a:alpha val="43137"/>
                  </a:srgbClr>
                </a:outerShdw>
              </a:effectLst>
              <a:latin typeface="+mj-ea"/>
              <a:ea typeface="+mj-ea"/>
            </a:endParaRPr>
          </a:p>
        </p:txBody>
      </p:sp>
      <p:sp>
        <p:nvSpPr>
          <p:cNvPr id="8" name="テキスト ボックス 7"/>
          <p:cNvSpPr txBox="1"/>
          <p:nvPr/>
        </p:nvSpPr>
        <p:spPr>
          <a:xfrm>
            <a:off x="5076786" y="4287503"/>
            <a:ext cx="2808312" cy="369332"/>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effectLst>
                  <a:outerShdw blurRad="38100" dist="38100" dir="2700000" algn="tl">
                    <a:srgbClr val="000000">
                      <a:alpha val="43137"/>
                    </a:srgbClr>
                  </a:outerShdw>
                </a:effectLst>
                <a:latin typeface="+mj-ea"/>
                <a:ea typeface="+mj-ea"/>
              </a:rPr>
              <a:t>・実習先の開拓、案内</a:t>
            </a:r>
            <a:endParaRPr lang="ja-JP" altLang="en-US" b="1" dirty="0">
              <a:solidFill>
                <a:srgbClr val="000000"/>
              </a:solidFill>
              <a:effectLst>
                <a:outerShdw blurRad="38100" dist="38100" dir="2700000" algn="tl">
                  <a:srgbClr val="000000">
                    <a:alpha val="43137"/>
                  </a:srgbClr>
                </a:outerShdw>
              </a:effectLst>
              <a:latin typeface="+mj-ea"/>
              <a:ea typeface="+mj-ea"/>
            </a:endParaRPr>
          </a:p>
        </p:txBody>
      </p:sp>
      <p:sp>
        <p:nvSpPr>
          <p:cNvPr id="11" name="Oval 7"/>
          <p:cNvSpPr>
            <a:spLocks noChangeArrowheads="1"/>
          </p:cNvSpPr>
          <p:nvPr/>
        </p:nvSpPr>
        <p:spPr bwMode="gray">
          <a:xfrm>
            <a:off x="5898015" y="5320884"/>
            <a:ext cx="1296000" cy="1296000"/>
          </a:xfrm>
          <a:prstGeom prst="ellipse">
            <a:avLst/>
          </a:prstGeom>
          <a:solidFill>
            <a:srgbClr val="2DC8FF"/>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12" name="Text Box 25"/>
          <p:cNvSpPr txBox="1">
            <a:spLocks noChangeArrowheads="1"/>
          </p:cNvSpPr>
          <p:nvPr/>
        </p:nvSpPr>
        <p:spPr bwMode="gray">
          <a:xfrm>
            <a:off x="5815497" y="5560146"/>
            <a:ext cx="1512168" cy="923330"/>
          </a:xfrm>
          <a:prstGeom prst="rect">
            <a:avLst/>
          </a:prstGeom>
          <a:noFill/>
          <a:ln>
            <a:noFill/>
          </a:ln>
          <a:effectLst/>
          <a:ex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mj-ea"/>
                <a:ea typeface="+mj-ea"/>
              </a:rPr>
              <a:t>障がい</a:t>
            </a: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者</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職業</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センター</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grpSp>
        <p:nvGrpSpPr>
          <p:cNvPr id="13" name="グループ化 12"/>
          <p:cNvGrpSpPr/>
          <p:nvPr/>
        </p:nvGrpSpPr>
        <p:grpSpPr>
          <a:xfrm>
            <a:off x="7457796" y="4472169"/>
            <a:ext cx="1569660" cy="1224000"/>
            <a:chOff x="5193100" y="1833770"/>
            <a:chExt cx="1569660" cy="1224000"/>
          </a:xfrm>
          <a:solidFill>
            <a:srgbClr val="2DC8FF"/>
          </a:solidFill>
        </p:grpSpPr>
        <p:sp>
          <p:nvSpPr>
            <p:cNvPr id="14" name="Oval 7"/>
            <p:cNvSpPr>
              <a:spLocks noChangeArrowheads="1"/>
            </p:cNvSpPr>
            <p:nvPr/>
          </p:nvSpPr>
          <p:spPr bwMode="gray">
            <a:xfrm>
              <a:off x="5527983" y="1833770"/>
              <a:ext cx="1224000" cy="1224000"/>
            </a:xfrm>
            <a:prstGeom prst="ellipse">
              <a:avLst/>
            </a:prstGeom>
            <a:grp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15" name="Text Box 21"/>
            <p:cNvSpPr txBox="1">
              <a:spLocks noChangeArrowheads="1"/>
            </p:cNvSpPr>
            <p:nvPr/>
          </p:nvSpPr>
          <p:spPr bwMode="gray">
            <a:xfrm>
              <a:off x="5193100" y="2098593"/>
              <a:ext cx="1569660" cy="6463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ハロ－</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　　　ワ－ク</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grpSp>
      <p:grpSp>
        <p:nvGrpSpPr>
          <p:cNvPr id="16" name="グループ化 15"/>
          <p:cNvGrpSpPr/>
          <p:nvPr/>
        </p:nvGrpSpPr>
        <p:grpSpPr>
          <a:xfrm>
            <a:off x="7704348" y="2731905"/>
            <a:ext cx="1152000" cy="1152000"/>
            <a:chOff x="3491278" y="2083693"/>
            <a:chExt cx="1152000" cy="1152000"/>
          </a:xfrm>
          <a:solidFill>
            <a:srgbClr val="2DC8FF"/>
          </a:solidFill>
        </p:grpSpPr>
        <p:sp>
          <p:nvSpPr>
            <p:cNvPr id="17" name="Oval 7"/>
            <p:cNvSpPr>
              <a:spLocks noChangeArrowheads="1"/>
            </p:cNvSpPr>
            <p:nvPr/>
          </p:nvSpPr>
          <p:spPr bwMode="gray">
            <a:xfrm>
              <a:off x="3491278" y="2083693"/>
              <a:ext cx="1152000" cy="1152000"/>
            </a:xfrm>
            <a:prstGeom prst="ellipse">
              <a:avLst/>
            </a:prstGeom>
            <a:grp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18" name="Text Box 24"/>
            <p:cNvSpPr txBox="1">
              <a:spLocks noChangeArrowheads="1"/>
            </p:cNvSpPr>
            <p:nvPr/>
          </p:nvSpPr>
          <p:spPr bwMode="gray">
            <a:xfrm>
              <a:off x="3513280" y="2336527"/>
              <a:ext cx="1107996" cy="6463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事業主</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（企業）</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grpSp>
      <p:sp>
        <p:nvSpPr>
          <p:cNvPr id="19" name="テキスト ボックス 18"/>
          <p:cNvSpPr txBox="1"/>
          <p:nvPr/>
        </p:nvSpPr>
        <p:spPr>
          <a:xfrm>
            <a:off x="1295636" y="4287503"/>
            <a:ext cx="2808312" cy="369332"/>
          </a:xfrm>
          <a:prstGeom prst="rect">
            <a:avLst/>
          </a:prstGeom>
          <a:noFill/>
        </p:spPr>
        <p:txBody>
          <a:bodyPr wrap="square" rtlCol="0">
            <a:spAutoFit/>
          </a:bodyPr>
          <a:lstStyle/>
          <a:p>
            <a:pPr defTabSz="914400" fontAlgn="base">
              <a:spcBef>
                <a:spcPct val="0"/>
              </a:spcBef>
              <a:spcAft>
                <a:spcPct val="0"/>
              </a:spcAft>
            </a:pPr>
            <a:r>
              <a:rPr lang="ja-JP" altLang="en-US" b="1" dirty="0">
                <a:solidFill>
                  <a:srgbClr val="000000"/>
                </a:solidFill>
                <a:effectLst>
                  <a:outerShdw blurRad="38100" dist="38100" dir="2700000" algn="tl">
                    <a:srgbClr val="000000">
                      <a:alpha val="43137"/>
                    </a:srgbClr>
                  </a:outerShdw>
                </a:effectLst>
                <a:latin typeface="+mj-ea"/>
                <a:ea typeface="+mj-ea"/>
              </a:rPr>
              <a:t>・日常生活に関する助言</a:t>
            </a:r>
          </a:p>
        </p:txBody>
      </p:sp>
      <p:sp>
        <p:nvSpPr>
          <p:cNvPr id="21" name="Oval 7"/>
          <p:cNvSpPr>
            <a:spLocks noChangeArrowheads="1"/>
          </p:cNvSpPr>
          <p:nvPr/>
        </p:nvSpPr>
        <p:spPr bwMode="gray">
          <a:xfrm>
            <a:off x="5826007" y="1663849"/>
            <a:ext cx="1368000" cy="1368000"/>
          </a:xfrm>
          <a:prstGeom prst="ellipse">
            <a:avLst/>
          </a:prstGeom>
          <a:solidFill>
            <a:srgbClr val="2DC8FF"/>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22" name="Text Box 25"/>
          <p:cNvSpPr txBox="1">
            <a:spLocks noChangeArrowheads="1"/>
          </p:cNvSpPr>
          <p:nvPr/>
        </p:nvSpPr>
        <p:spPr bwMode="gray">
          <a:xfrm>
            <a:off x="5768601" y="1894250"/>
            <a:ext cx="1512168" cy="830997"/>
          </a:xfrm>
          <a:prstGeom prst="rect">
            <a:avLst/>
          </a:prstGeom>
          <a:noFill/>
          <a:ln>
            <a:noFill/>
          </a:ln>
          <a:effectLst/>
          <a:ex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障害者</a:t>
            </a:r>
            <a:endParaRPr kumimoji="0" lang="en-US" altLang="ja-JP"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就業生活</a:t>
            </a:r>
            <a:endParaRPr kumimoji="0" lang="en-US" altLang="ja-JP"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支援センター</a:t>
            </a:r>
            <a:endParaRPr kumimoji="0" lang="en-US" altLang="ja-JP" sz="16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23" name="角丸四角形 22"/>
          <p:cNvSpPr/>
          <p:nvPr/>
        </p:nvSpPr>
        <p:spPr bwMode="auto">
          <a:xfrm>
            <a:off x="665548" y="2240783"/>
            <a:ext cx="3760163" cy="3800101"/>
          </a:xfrm>
          <a:prstGeom prst="roundRect">
            <a:avLst/>
          </a:prstGeom>
          <a:noFill/>
          <a:ln w="57150" cap="flat" cmpd="sng" algn="ctr">
            <a:solidFill>
              <a:srgbClr val="FF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ja-JP" altLang="en-US" smtClean="0">
              <a:solidFill>
                <a:srgbClr val="1D528D"/>
              </a:solidFill>
              <a:latin typeface="ＭＳ Ｐゴシック" pitchFamily="50" charset="-128"/>
              <a:ea typeface="ＭＳ Ｐゴシック" pitchFamily="50" charset="-128"/>
            </a:endParaRPr>
          </a:p>
        </p:txBody>
      </p:sp>
      <p:sp>
        <p:nvSpPr>
          <p:cNvPr id="25" name="Oval 7"/>
          <p:cNvSpPr>
            <a:spLocks noChangeArrowheads="1"/>
          </p:cNvSpPr>
          <p:nvPr/>
        </p:nvSpPr>
        <p:spPr bwMode="gray">
          <a:xfrm>
            <a:off x="1910744" y="5464884"/>
            <a:ext cx="1152000" cy="1152000"/>
          </a:xfrm>
          <a:prstGeom prst="ellipse">
            <a:avLst/>
          </a:prstGeom>
          <a:solidFill>
            <a:srgbClr val="FF8D3F"/>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26" name="Text Box 22"/>
          <p:cNvSpPr txBox="1">
            <a:spLocks noChangeArrowheads="1"/>
          </p:cNvSpPr>
          <p:nvPr/>
        </p:nvSpPr>
        <p:spPr bwMode="gray">
          <a:xfrm>
            <a:off x="1932748" y="5723087"/>
            <a:ext cx="1107996" cy="646331"/>
          </a:xfrm>
          <a:prstGeom prst="rect">
            <a:avLst/>
          </a:prstGeom>
          <a:noFill/>
          <a:ln>
            <a:noFill/>
          </a:ln>
          <a:effectLs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生活支援</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b="1" kern="0" dirty="0" smtClean="0">
                <a:solidFill>
                  <a:srgbClr val="FFFFFF"/>
                </a:solidFill>
                <a:effectLst>
                  <a:outerShdw blurRad="38100" dist="38100" dir="2700000" algn="tl">
                    <a:srgbClr val="000000">
                      <a:alpha val="43137"/>
                    </a:srgbClr>
                  </a:outerShdw>
                </a:effectLst>
                <a:latin typeface="+mj-ea"/>
                <a:ea typeface="+mj-ea"/>
              </a:rPr>
              <a:t>センター</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28" name="Oval 7"/>
          <p:cNvSpPr>
            <a:spLocks noChangeArrowheads="1"/>
          </p:cNvSpPr>
          <p:nvPr/>
        </p:nvSpPr>
        <p:spPr bwMode="gray">
          <a:xfrm>
            <a:off x="139942" y="2731905"/>
            <a:ext cx="1152000" cy="1152000"/>
          </a:xfrm>
          <a:prstGeom prst="ellipse">
            <a:avLst/>
          </a:prstGeom>
          <a:solidFill>
            <a:srgbClr val="FF8D3F"/>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29" name="Text Box 22"/>
          <p:cNvSpPr txBox="1">
            <a:spLocks noChangeArrowheads="1"/>
          </p:cNvSpPr>
          <p:nvPr/>
        </p:nvSpPr>
        <p:spPr bwMode="gray">
          <a:xfrm>
            <a:off x="162793" y="3034097"/>
            <a:ext cx="1107996" cy="646331"/>
          </a:xfrm>
          <a:prstGeom prst="rect">
            <a:avLst/>
          </a:prstGeom>
          <a:noFill/>
          <a:ln>
            <a:noFill/>
          </a:ln>
          <a:effectLs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特別支援</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学校</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grpSp>
        <p:nvGrpSpPr>
          <p:cNvPr id="30" name="グループ化 29"/>
          <p:cNvGrpSpPr/>
          <p:nvPr/>
        </p:nvGrpSpPr>
        <p:grpSpPr>
          <a:xfrm>
            <a:off x="107632" y="4544169"/>
            <a:ext cx="1152000" cy="1152000"/>
            <a:chOff x="6052737" y="1156455"/>
            <a:chExt cx="1152000" cy="1152000"/>
          </a:xfrm>
          <a:solidFill>
            <a:srgbClr val="FF8D3F"/>
          </a:solidFill>
        </p:grpSpPr>
        <p:sp>
          <p:nvSpPr>
            <p:cNvPr id="31" name="Oval 7"/>
            <p:cNvSpPr>
              <a:spLocks noChangeArrowheads="1"/>
            </p:cNvSpPr>
            <p:nvPr/>
          </p:nvSpPr>
          <p:spPr bwMode="gray">
            <a:xfrm>
              <a:off x="6052737" y="1156455"/>
              <a:ext cx="1152000" cy="1152000"/>
            </a:xfrm>
            <a:prstGeom prst="ellipse">
              <a:avLst/>
            </a:prstGeom>
            <a:grp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32" name="Text Box 22"/>
            <p:cNvSpPr txBox="1">
              <a:spLocks noChangeArrowheads="1"/>
            </p:cNvSpPr>
            <p:nvPr/>
          </p:nvSpPr>
          <p:spPr bwMode="gray">
            <a:xfrm>
              <a:off x="6194105" y="1543207"/>
              <a:ext cx="877163" cy="36933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ご家族</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grpSp>
      <p:sp>
        <p:nvSpPr>
          <p:cNvPr id="34" name="Oval 7"/>
          <p:cNvSpPr>
            <a:spLocks noChangeArrowheads="1"/>
          </p:cNvSpPr>
          <p:nvPr/>
        </p:nvSpPr>
        <p:spPr bwMode="gray">
          <a:xfrm>
            <a:off x="1862517" y="1663849"/>
            <a:ext cx="1152000" cy="1152000"/>
          </a:xfrm>
          <a:prstGeom prst="ellipse">
            <a:avLst/>
          </a:prstGeom>
          <a:solidFill>
            <a:srgbClr val="FF8D3F"/>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35" name="Text Box 24"/>
          <p:cNvSpPr txBox="1">
            <a:spLocks noChangeArrowheads="1"/>
          </p:cNvSpPr>
          <p:nvPr/>
        </p:nvSpPr>
        <p:spPr bwMode="gray">
          <a:xfrm>
            <a:off x="1902376" y="2069993"/>
            <a:ext cx="11144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医療機関</a:t>
            </a:r>
            <a:endParaRPr kumimoji="0" lang="en-US" altLang="ja-JP"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37" name="Oval 7"/>
          <p:cNvSpPr>
            <a:spLocks noChangeArrowheads="1"/>
          </p:cNvSpPr>
          <p:nvPr/>
        </p:nvSpPr>
        <p:spPr bwMode="gray">
          <a:xfrm>
            <a:off x="3815916" y="2707965"/>
            <a:ext cx="1368000" cy="1368000"/>
          </a:xfrm>
          <a:prstGeom prst="ellipse">
            <a:avLst/>
          </a:prstGeom>
          <a:solidFill>
            <a:srgbClr val="FF1D1D"/>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endParaRPr>
          </a:p>
        </p:txBody>
      </p:sp>
      <p:sp>
        <p:nvSpPr>
          <p:cNvPr id="38" name="Text Box 22"/>
          <p:cNvSpPr txBox="1">
            <a:spLocks noChangeArrowheads="1"/>
          </p:cNvSpPr>
          <p:nvPr/>
        </p:nvSpPr>
        <p:spPr bwMode="gray">
          <a:xfrm>
            <a:off x="3894548" y="3084391"/>
            <a:ext cx="1213795" cy="707886"/>
          </a:xfrm>
          <a:prstGeom prst="rect">
            <a:avLst/>
          </a:prstGeom>
          <a:noFill/>
          <a:ln>
            <a:noFill/>
          </a:ln>
          <a:effectLs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4000" b="1" i="0" u="none" strike="noStrike" kern="0" cap="none" spc="0" normalizeH="0" baseline="0" noProof="0" dirty="0" smtClean="0">
                <a:ln>
                  <a:noFill/>
                </a:ln>
                <a:solidFill>
                  <a:srgbClr val="FFFF99"/>
                </a:solidFill>
                <a:effectLst>
                  <a:outerShdw blurRad="38100" dist="38100" dir="2700000" algn="tl">
                    <a:srgbClr val="000000">
                      <a:alpha val="43137"/>
                    </a:srgbClr>
                  </a:outerShdw>
                </a:effectLst>
                <a:uLnTx/>
                <a:uFillTx/>
                <a:latin typeface="+mj-ea"/>
                <a:ea typeface="+mj-ea"/>
              </a:rPr>
              <a:t>本人</a:t>
            </a:r>
            <a:endParaRPr kumimoji="0" lang="en-US" altLang="ja-JP" sz="4000" b="1" i="0" u="none" strike="noStrike" kern="0" cap="none" spc="0" normalizeH="0" baseline="0" noProof="0" dirty="0" smtClean="0">
              <a:ln>
                <a:noFill/>
              </a:ln>
              <a:solidFill>
                <a:srgbClr val="FFFF99"/>
              </a:solidFill>
              <a:effectLst>
                <a:outerShdw blurRad="38100" dist="38100" dir="2700000" algn="tl">
                  <a:srgbClr val="000000">
                    <a:alpha val="43137"/>
                  </a:srgbClr>
                </a:outerShdw>
              </a:effectLst>
              <a:uLnTx/>
              <a:uFillTx/>
              <a:latin typeface="+mj-ea"/>
              <a:ea typeface="+mj-ea"/>
            </a:endParaRPr>
          </a:p>
        </p:txBody>
      </p:sp>
      <p:sp>
        <p:nvSpPr>
          <p:cNvPr id="40" name="Oval 13"/>
          <p:cNvSpPr>
            <a:spLocks noChangeArrowheads="1"/>
          </p:cNvSpPr>
          <p:nvPr/>
        </p:nvSpPr>
        <p:spPr bwMode="gray">
          <a:xfrm>
            <a:off x="3823650" y="4409272"/>
            <a:ext cx="1368000" cy="1368000"/>
          </a:xfrm>
          <a:prstGeom prst="ellipse">
            <a:avLst/>
          </a:prstGeom>
          <a:solidFill>
            <a:srgbClr val="00FF00"/>
          </a:solidFill>
          <a:ln>
            <a:noFill/>
          </a:ln>
          <a:effectLst>
            <a:prstShdw prst="shdw12" dist="76200" dir="10800000">
              <a:srgbClr val="B2B2B2">
                <a:alpha val="50000"/>
              </a:srgbClr>
            </a:prstShdw>
          </a:effectLs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FFFFFF"/>
              </a:solidFill>
              <a:effectLst/>
              <a:uLnTx/>
              <a:uFillTx/>
              <a:latin typeface="Arial" charset="0"/>
              <a:ea typeface="ＭＳ Ｐゴシック" pitchFamily="50" charset="-128"/>
            </a:endParaRPr>
          </a:p>
        </p:txBody>
      </p:sp>
      <p:sp>
        <p:nvSpPr>
          <p:cNvPr id="41" name="Text Box 21"/>
          <p:cNvSpPr txBox="1">
            <a:spLocks noChangeArrowheads="1"/>
          </p:cNvSpPr>
          <p:nvPr/>
        </p:nvSpPr>
        <p:spPr bwMode="gray">
          <a:xfrm>
            <a:off x="3774425" y="4902004"/>
            <a:ext cx="1456849" cy="510778"/>
          </a:xfrm>
          <a:prstGeom prst="roundRect">
            <a:avLst/>
          </a:prstGeom>
          <a:noFill/>
          <a:ln>
            <a:noFill/>
          </a:ln>
          <a:effectLst/>
          <a:extLst/>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FF99"/>
                </a:solidFill>
                <a:effectLst>
                  <a:outerShdw blurRad="38100" dist="38100" dir="2700000" algn="tl">
                    <a:srgbClr val="000000">
                      <a:alpha val="43137"/>
                    </a:srgbClr>
                  </a:outerShdw>
                </a:effectLst>
                <a:uLnTx/>
                <a:uFillTx/>
                <a:latin typeface="+mj-ea"/>
                <a:ea typeface="+mj-ea"/>
              </a:rPr>
              <a:t>あいおい</a:t>
            </a:r>
            <a:endParaRPr kumimoji="0" lang="en-US" altLang="ja-JP" sz="2400" b="1" i="0" u="none" strike="noStrike" kern="0" cap="none" spc="0" normalizeH="0" baseline="0" noProof="0" dirty="0" smtClean="0">
              <a:ln>
                <a:noFill/>
              </a:ln>
              <a:solidFill>
                <a:srgbClr val="FFFF99"/>
              </a:solidFill>
              <a:effectLst>
                <a:outerShdw blurRad="38100" dist="38100" dir="2700000" algn="tl">
                  <a:srgbClr val="000000">
                    <a:alpha val="43137"/>
                  </a:srgbClr>
                </a:outerShdw>
              </a:effectLst>
              <a:uLnTx/>
              <a:uFillTx/>
              <a:latin typeface="+mj-ea"/>
              <a:ea typeface="+mj-ea"/>
            </a:endParaRPr>
          </a:p>
        </p:txBody>
      </p:sp>
      <p:sp>
        <p:nvSpPr>
          <p:cNvPr id="42" name="正方形/長方形 41"/>
          <p:cNvSpPr/>
          <p:nvPr/>
        </p:nvSpPr>
        <p:spPr>
          <a:xfrm>
            <a:off x="1466272" y="2913403"/>
            <a:ext cx="2040944" cy="830997"/>
          </a:xfrm>
          <a:prstGeom prst="rect">
            <a:avLst/>
          </a:prstGeom>
          <a:noFill/>
        </p:spPr>
        <p:txBody>
          <a:bodyPr wrap="none" lIns="91440" tIns="45720" rIns="91440" bIns="45720">
            <a:spAutoFit/>
          </a:bodyPr>
          <a:lstStyle/>
          <a:p>
            <a:pPr algn="ctr" defTabSz="914400" fontAlgn="base">
              <a:spcBef>
                <a:spcPct val="0"/>
              </a:spcBef>
              <a:spcAft>
                <a:spcPct val="0"/>
              </a:spcAft>
            </a:pPr>
            <a:r>
              <a:rPr kumimoji="0" lang="ja-JP" altLang="en-US" sz="4800" b="1" dirty="0" smtClean="0">
                <a:ln w="1905"/>
                <a:solidFill>
                  <a:srgbClr val="F66400"/>
                </a:solidFill>
                <a:effectLst>
                  <a:innerShdw blurRad="69850" dist="43180" dir="5400000">
                    <a:srgbClr val="000000">
                      <a:alpha val="65000"/>
                    </a:srgbClr>
                  </a:innerShdw>
                </a:effectLst>
                <a:latin typeface="HG創英角ﾎﾟｯﾌﾟ体" panose="040B0A09000000000000" pitchFamily="49" charset="-128"/>
                <a:ea typeface="HG創英角ﾎﾟｯﾌﾟ体" panose="040B0A09000000000000" pitchFamily="49" charset="-128"/>
              </a:rPr>
              <a:t>生　活</a:t>
            </a:r>
            <a:endParaRPr kumimoji="0" lang="ja-JP" altLang="en-US" sz="4800" b="1" dirty="0">
              <a:ln w="1905"/>
              <a:solidFill>
                <a:srgbClr val="F66400"/>
              </a:solidFill>
              <a:effectLst>
                <a:innerShdw blurRad="69850" dist="43180" dir="5400000">
                  <a:srgbClr val="000000">
                    <a:alpha val="65000"/>
                  </a:srgbClr>
                </a:innerShdw>
              </a:effectLst>
              <a:latin typeface="HG創英角ﾎﾟｯﾌﾟ体" panose="040B0A09000000000000" pitchFamily="49" charset="-128"/>
              <a:ea typeface="HG創英角ﾎﾟｯﾌﾟ体" panose="040B0A09000000000000" pitchFamily="49" charset="-128"/>
            </a:endParaRPr>
          </a:p>
        </p:txBody>
      </p:sp>
      <p:sp>
        <p:nvSpPr>
          <p:cNvPr id="43" name="正方形/長方形 42"/>
          <p:cNvSpPr/>
          <p:nvPr/>
        </p:nvSpPr>
        <p:spPr>
          <a:xfrm>
            <a:off x="5511160" y="2913403"/>
            <a:ext cx="2040944" cy="830997"/>
          </a:xfrm>
          <a:prstGeom prst="rect">
            <a:avLst/>
          </a:prstGeom>
          <a:noFill/>
        </p:spPr>
        <p:txBody>
          <a:bodyPr wrap="none" lIns="91440" tIns="45720" rIns="91440" bIns="45720">
            <a:spAutoFit/>
          </a:bodyPr>
          <a:lstStyle/>
          <a:p>
            <a:pPr algn="ctr" defTabSz="914400" fontAlgn="base">
              <a:spcBef>
                <a:spcPct val="0"/>
              </a:spcBef>
              <a:spcAft>
                <a:spcPct val="0"/>
              </a:spcAft>
            </a:pPr>
            <a:r>
              <a:rPr kumimoji="0" lang="ja-JP" altLang="en-US" sz="4800" b="1" dirty="0" smtClean="0">
                <a:ln w="1905"/>
                <a:solidFill>
                  <a:srgbClr val="0097CC"/>
                </a:solidFill>
                <a:effectLst>
                  <a:innerShdw blurRad="69850" dist="43180" dir="5400000">
                    <a:srgbClr val="000000">
                      <a:alpha val="65000"/>
                    </a:srgbClr>
                  </a:innerShdw>
                </a:effectLst>
                <a:latin typeface="HG創英角ﾎﾟｯﾌﾟ体" panose="040B0A09000000000000" pitchFamily="49" charset="-128"/>
                <a:ea typeface="HG創英角ﾎﾟｯﾌﾟ体" panose="040B0A09000000000000" pitchFamily="49" charset="-128"/>
              </a:rPr>
              <a:t>就　労</a:t>
            </a:r>
            <a:endParaRPr kumimoji="0" lang="ja-JP" altLang="en-US" sz="4800" b="1" dirty="0">
              <a:ln w="1905"/>
              <a:solidFill>
                <a:srgbClr val="0097CC"/>
              </a:solidFill>
              <a:effectLst>
                <a:innerShdw blurRad="69850" dist="43180" dir="5400000">
                  <a:srgbClr val="000000">
                    <a:alpha val="65000"/>
                  </a:srgbClr>
                </a:innerShdw>
              </a:effectLst>
              <a:latin typeface="HG創英角ﾎﾟｯﾌﾟ体" panose="040B0A09000000000000" pitchFamily="49" charset="-128"/>
              <a:ea typeface="HG創英角ﾎﾟｯﾌﾟ体" panose="040B0A09000000000000" pitchFamily="49" charset="-128"/>
            </a:endParaRPr>
          </a:p>
        </p:txBody>
      </p:sp>
      <p:grpSp>
        <p:nvGrpSpPr>
          <p:cNvPr id="44" name="グループ化 43"/>
          <p:cNvGrpSpPr/>
          <p:nvPr/>
        </p:nvGrpSpPr>
        <p:grpSpPr>
          <a:xfrm>
            <a:off x="258222" y="1145517"/>
            <a:ext cx="8562839" cy="468000"/>
            <a:chOff x="258222" y="1145517"/>
            <a:chExt cx="8562839" cy="468000"/>
          </a:xfrm>
        </p:grpSpPr>
        <p:sp>
          <p:nvSpPr>
            <p:cNvPr id="9" name="メモ 8"/>
            <p:cNvSpPr/>
            <p:nvPr/>
          </p:nvSpPr>
          <p:spPr bwMode="auto">
            <a:xfrm>
              <a:off x="258222" y="1145517"/>
              <a:ext cx="8562839" cy="468000"/>
            </a:xfrm>
            <a:prstGeom prst="foldedCorner">
              <a:avLst>
                <a:gd name="adj" fmla="val 33486"/>
              </a:avLst>
            </a:prstGeom>
            <a:solidFill>
              <a:srgbClr val="FF9900">
                <a:lumMod val="40000"/>
                <a:lumOff val="60000"/>
              </a:srgbClr>
            </a:solidFill>
            <a:ln w="9525" cap="flat" cmpd="sng" algn="ctr">
              <a:solidFill>
                <a:srgbClr val="1D528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b="0" i="0" u="none" strike="noStrike" kern="0" cap="none" spc="0" normalizeH="0" baseline="0" noProof="0" dirty="0" smtClean="0">
                <a:ln>
                  <a:noFill/>
                </a:ln>
                <a:solidFill>
                  <a:srgbClr val="FF0000"/>
                </a:solidFill>
                <a:effectLst/>
                <a:uLnTx/>
                <a:uFillTx/>
                <a:latin typeface="+mn-ea"/>
              </a:endParaRPr>
            </a:p>
          </p:txBody>
        </p:sp>
        <p:sp>
          <p:nvSpPr>
            <p:cNvPr id="3" name="テキスト ボックス 2"/>
            <p:cNvSpPr txBox="1"/>
            <p:nvPr/>
          </p:nvSpPr>
          <p:spPr>
            <a:xfrm>
              <a:off x="299582" y="1213132"/>
              <a:ext cx="8487686" cy="369332"/>
            </a:xfrm>
            <a:prstGeom prst="rect">
              <a:avLst/>
            </a:prstGeom>
            <a:noFill/>
          </p:spPr>
          <p:txBody>
            <a:bodyPr wrap="square" rtlCol="0">
              <a:spAutoFit/>
            </a:bodyPr>
            <a:lstStyle/>
            <a:p>
              <a:pPr lvl="0" algn="ctr" defTabSz="914400" fontAlgn="base">
                <a:spcBef>
                  <a:spcPct val="0"/>
                </a:spcBef>
                <a:spcAft>
                  <a:spcPct val="0"/>
                </a:spcAft>
                <a:defRPr/>
              </a:pPr>
              <a:r>
                <a:rPr kumimoji="0" lang="ja-JP" altLang="en-US" b="1" kern="0" dirty="0">
                  <a:solidFill>
                    <a:srgbClr val="FF0000"/>
                  </a:solidFill>
                  <a:effectLst>
                    <a:outerShdw blurRad="38100" dist="38100" dir="2700000" algn="tl">
                      <a:srgbClr val="000000">
                        <a:alpha val="43137"/>
                      </a:srgbClr>
                    </a:outerShdw>
                  </a:effectLst>
                  <a:latin typeface="メイリオ"/>
                </a:rPr>
                <a:t>関係機関と連携を図りながら、安心して訓練ができるようにサポートします。</a:t>
              </a:r>
              <a:endParaRPr kumimoji="0" lang="ja-JP" altLang="en-US" kern="0" dirty="0">
                <a:solidFill>
                  <a:srgbClr val="FF0000"/>
                </a:solidFill>
                <a:effectLst>
                  <a:outerShdw blurRad="38100" dist="38100" dir="2700000" algn="tl">
                    <a:srgbClr val="000000">
                      <a:alpha val="43137"/>
                    </a:srgbClr>
                  </a:outerShdw>
                </a:effectLst>
                <a:latin typeface="メイリオ"/>
              </a:endParaRPr>
            </a:p>
          </p:txBody>
        </p:sp>
      </p:grpSp>
    </p:spTree>
    <p:custDataLst>
      <p:tags r:id="rId1"/>
    </p:custDataLst>
    <p:extLst>
      <p:ext uri="{BB962C8B-B14F-4D97-AF65-F5344CB8AC3E}">
        <p14:creationId xmlns:p14="http://schemas.microsoft.com/office/powerpoint/2010/main" val="273774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817" y="288706"/>
            <a:ext cx="9144000" cy="983602"/>
          </a:xfrm>
        </p:spPr>
        <p:txBody>
          <a:bodyPr vert="horz" lIns="91440" tIns="45720" rIns="91440" bIns="45720" rtlCol="0" anchor="ctr">
            <a:normAutofit fontScale="90000"/>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就労までの流れ</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就労移行支援</a:t>
            </a:r>
            <a:r>
              <a:rPr lang="en-US" altLang="ja-JP" sz="5000" b="1" dirty="0" smtClean="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sp>
        <p:nvSpPr>
          <p:cNvPr id="5" name="正方形/長方形 4"/>
          <p:cNvSpPr/>
          <p:nvPr/>
        </p:nvSpPr>
        <p:spPr>
          <a:xfrm>
            <a:off x="107504" y="1253959"/>
            <a:ext cx="4644516" cy="400110"/>
          </a:xfrm>
          <a:prstGeom prst="rect">
            <a:avLst/>
          </a:prstGeom>
          <a:effectLst/>
        </p:spPr>
        <p:txBody>
          <a:bodyPr wrap="square">
            <a:spAutoFit/>
          </a:bodyPr>
          <a:lstStyle/>
          <a:p>
            <a:pPr defTabSz="914400" fontAlgn="base">
              <a:spcBef>
                <a:spcPct val="0"/>
              </a:spcBef>
              <a:spcAft>
                <a:spcPct val="0"/>
              </a:spcAft>
            </a:pPr>
            <a:r>
              <a:rPr kumimoji="0" lang="ja-JP" altLang="en-US" sz="2000" b="1" dirty="0" smtClean="0">
                <a:solidFill>
                  <a:srgbClr val="FF5050"/>
                </a:solidFill>
                <a:effectLst>
                  <a:outerShdw blurRad="38100" dist="38100" dir="2700000" algn="tl">
                    <a:srgbClr val="000000">
                      <a:alpha val="43137"/>
                    </a:srgbClr>
                  </a:outerShdw>
                </a:effectLst>
                <a:latin typeface="+mj-ea"/>
                <a:ea typeface="+mj-ea"/>
              </a:rPr>
              <a:t>■個人ごとにプログラムを作成します。</a:t>
            </a:r>
            <a:endParaRPr kumimoji="0" lang="ja-JP" altLang="en-US" sz="2000" b="1" dirty="0">
              <a:solidFill>
                <a:srgbClr val="FF5050"/>
              </a:solidFill>
              <a:effectLst>
                <a:outerShdw blurRad="38100" dist="38100" dir="2700000" algn="tl">
                  <a:srgbClr val="000000">
                    <a:alpha val="43137"/>
                  </a:srgbClr>
                </a:outerShdw>
              </a:effectLst>
              <a:latin typeface="+mj-ea"/>
              <a:ea typeface="+mj-ea"/>
            </a:endParaRPr>
          </a:p>
        </p:txBody>
      </p:sp>
      <p:sp>
        <p:nvSpPr>
          <p:cNvPr id="6" name="正方形/長方形 5"/>
          <p:cNvSpPr/>
          <p:nvPr/>
        </p:nvSpPr>
        <p:spPr bwMode="auto">
          <a:xfrm>
            <a:off x="180603" y="1654069"/>
            <a:ext cx="2340260" cy="540060"/>
          </a:xfrm>
          <a:prstGeom prst="rect">
            <a:avLst/>
          </a:prstGeom>
          <a:solidFill>
            <a:srgbClr val="FFE0C1"/>
          </a:solidFill>
          <a:ln w="2857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66400"/>
                </a:solidFill>
                <a:effectLst>
                  <a:outerShdw blurRad="38100" dist="38100" dir="2700000" algn="tl">
                    <a:srgbClr val="000000">
                      <a:alpha val="43137"/>
                    </a:srgbClr>
                  </a:outerShdw>
                </a:effectLst>
                <a:uLnTx/>
                <a:uFillTx/>
                <a:latin typeface="+mj-ea"/>
                <a:ea typeface="+mj-ea"/>
                <a:cs typeface="+mn-cs"/>
              </a:rPr>
              <a:t>面　　　接</a:t>
            </a:r>
          </a:p>
        </p:txBody>
      </p:sp>
      <p:sp>
        <p:nvSpPr>
          <p:cNvPr id="7" name="正方形/長方形 6"/>
          <p:cNvSpPr/>
          <p:nvPr/>
        </p:nvSpPr>
        <p:spPr bwMode="auto">
          <a:xfrm>
            <a:off x="180603" y="2852935"/>
            <a:ext cx="2340260" cy="792088"/>
          </a:xfrm>
          <a:prstGeom prst="rect">
            <a:avLst/>
          </a:prstGeom>
          <a:solidFill>
            <a:srgbClr val="FFE0C1"/>
          </a:solidFill>
          <a:ln w="2857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66400"/>
                </a:solidFill>
                <a:effectLst>
                  <a:outerShdw blurRad="38100" dist="38100" dir="2700000" algn="tl">
                    <a:srgbClr val="000000">
                      <a:alpha val="43137"/>
                    </a:srgbClr>
                  </a:outerShdw>
                </a:effectLst>
                <a:uLnTx/>
                <a:uFillTx/>
                <a:latin typeface="+mj-ea"/>
                <a:ea typeface="+mj-ea"/>
                <a:cs typeface="+mn-cs"/>
              </a:rPr>
              <a:t>施設内訓練</a:t>
            </a:r>
            <a:endParaRPr kumimoji="0" lang="en-US" altLang="ja-JP" sz="2400" b="1" i="0" u="none" strike="noStrike" kern="0" cap="none" spc="0" normalizeH="0" baseline="0" noProof="0" dirty="0" smtClean="0">
              <a:ln>
                <a:noFill/>
              </a:ln>
              <a:solidFill>
                <a:srgbClr val="F66400"/>
              </a:solidFill>
              <a:effectLst>
                <a:outerShdw blurRad="38100" dist="38100" dir="2700000" algn="tl">
                  <a:srgbClr val="000000">
                    <a:alpha val="43137"/>
                  </a:srgbClr>
                </a:outerShdw>
              </a:effectLst>
              <a:uLnTx/>
              <a:uFillTx/>
              <a:latin typeface="+mj-ea"/>
              <a:ea typeface="+mj-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66400"/>
                </a:solidFill>
                <a:effectLst>
                  <a:outerShdw blurRad="38100" dist="38100" dir="2700000" algn="tl">
                    <a:srgbClr val="000000">
                      <a:alpha val="43137"/>
                    </a:srgbClr>
                  </a:outerShdw>
                </a:effectLst>
                <a:uLnTx/>
                <a:uFillTx/>
                <a:latin typeface="+mj-ea"/>
                <a:ea typeface="+mj-ea"/>
                <a:cs typeface="+mn-cs"/>
              </a:rPr>
              <a:t>職 場 実 習</a:t>
            </a:r>
          </a:p>
        </p:txBody>
      </p:sp>
      <p:sp>
        <p:nvSpPr>
          <p:cNvPr id="8" name="正方形/長方形 7"/>
          <p:cNvSpPr/>
          <p:nvPr/>
        </p:nvSpPr>
        <p:spPr bwMode="auto">
          <a:xfrm>
            <a:off x="2592871" y="1654068"/>
            <a:ext cx="5864353" cy="1990955"/>
          </a:xfrm>
          <a:prstGeom prst="rect">
            <a:avLst/>
          </a:prstGeom>
          <a:solidFill>
            <a:srgbClr val="FFE0C1"/>
          </a:solidFill>
          <a:ln w="2857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b"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F66400"/>
                </a:solidFill>
                <a:effectLst/>
                <a:uLnTx/>
                <a:uFillTx/>
                <a:latin typeface="+mj-ea"/>
                <a:ea typeface="+mj-ea"/>
                <a:cs typeface="+mn-cs"/>
              </a:rPr>
              <a:t>アセスメント</a:t>
            </a:r>
            <a:endParaRPr kumimoji="0" lang="en-US" altLang="ja-JP" sz="2000" b="1" i="0" u="none" strike="noStrike" kern="0" cap="none" spc="0" normalizeH="0" baseline="0" noProof="0" dirty="0" smtClean="0">
              <a:ln>
                <a:noFill/>
              </a:ln>
              <a:solidFill>
                <a:srgbClr val="F664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F66400"/>
                </a:solidFill>
                <a:effectLst/>
                <a:uLnTx/>
                <a:uFillTx/>
                <a:latin typeface="+mj-ea"/>
                <a:ea typeface="+mj-ea"/>
                <a:cs typeface="+mn-cs"/>
              </a:rPr>
              <a:t>個別支援計画の作成・目標の設定</a:t>
            </a:r>
            <a:endParaRPr kumimoji="0" lang="en-US" altLang="ja-JP" sz="2000" b="1" i="0" u="none" strike="noStrike" kern="0" cap="none" spc="0" normalizeH="0" baseline="0" noProof="0" dirty="0" smtClean="0">
              <a:ln>
                <a:noFill/>
              </a:ln>
              <a:solidFill>
                <a:srgbClr val="F66400"/>
              </a:solidFill>
              <a:effectLst/>
              <a:uLnTx/>
              <a:uFillTx/>
              <a:latin typeface="+mj-ea"/>
              <a:ea typeface="+mj-ea"/>
              <a:cs typeface="+mn-cs"/>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smtClean="0">
              <a:ln>
                <a:noFill/>
              </a:ln>
              <a:solidFill>
                <a:srgbClr val="F664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F66400"/>
                </a:solidFill>
                <a:effectLst/>
                <a:uLnTx/>
                <a:uFillTx/>
                <a:latin typeface="+mj-ea"/>
                <a:ea typeface="+mj-ea"/>
                <a:cs typeface="+mn-cs"/>
              </a:rPr>
              <a:t>各種訓練・ＳＳＴ・ﾋﾞｼﾞﾈｽﾏﾅｰ・作業訓練など</a:t>
            </a:r>
            <a:endParaRPr kumimoji="0" lang="en-US" altLang="ja-JP" sz="2000" b="1" i="0" u="none" strike="noStrike" kern="0" cap="none" spc="0" normalizeH="0" baseline="0" noProof="0" dirty="0" smtClean="0">
              <a:ln>
                <a:noFill/>
              </a:ln>
              <a:solidFill>
                <a:srgbClr val="F664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F66400"/>
                </a:solidFill>
                <a:effectLst/>
                <a:uLnTx/>
                <a:uFillTx/>
                <a:latin typeface="+mj-ea"/>
                <a:ea typeface="+mj-ea"/>
                <a:cs typeface="+mn-cs"/>
              </a:rPr>
              <a:t>職場見学</a:t>
            </a:r>
            <a:endParaRPr kumimoji="0" lang="en-US" altLang="ja-JP" sz="2000" b="1" i="0" u="none" strike="noStrike" kern="0" cap="none" spc="0" normalizeH="0" baseline="0" noProof="0" dirty="0" smtClean="0">
              <a:ln>
                <a:noFill/>
              </a:ln>
              <a:solidFill>
                <a:srgbClr val="F664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F66400"/>
                </a:solidFill>
                <a:effectLst/>
                <a:uLnTx/>
                <a:uFillTx/>
                <a:latin typeface="+mj-ea"/>
                <a:ea typeface="+mj-ea"/>
                <a:cs typeface="+mn-cs"/>
              </a:rPr>
              <a:t>職場実習　　</a:t>
            </a:r>
            <a:endParaRPr kumimoji="0" lang="en-US" altLang="ja-JP" sz="2000" b="1" i="0" u="none" strike="noStrike" kern="0" cap="none" spc="0" normalizeH="0" baseline="0" noProof="0" dirty="0" smtClean="0">
              <a:ln>
                <a:noFill/>
              </a:ln>
              <a:solidFill>
                <a:srgbClr val="F66400"/>
              </a:solidFill>
              <a:effectLst/>
              <a:uLnTx/>
              <a:uFillTx/>
              <a:latin typeface="+mj-ea"/>
              <a:ea typeface="+mj-ea"/>
              <a:cs typeface="+mn-cs"/>
            </a:endParaRPr>
          </a:p>
        </p:txBody>
      </p:sp>
      <p:sp>
        <p:nvSpPr>
          <p:cNvPr id="9" name="正方形/長方形 8"/>
          <p:cNvSpPr/>
          <p:nvPr/>
        </p:nvSpPr>
        <p:spPr bwMode="auto">
          <a:xfrm>
            <a:off x="180603" y="3878879"/>
            <a:ext cx="2340260" cy="792088"/>
          </a:xfrm>
          <a:prstGeom prst="rect">
            <a:avLst/>
          </a:prstGeom>
          <a:solidFill>
            <a:srgbClr val="CCFF66"/>
          </a:solidFill>
          <a:ln w="2857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008A00"/>
                </a:solidFill>
                <a:effectLst>
                  <a:outerShdw blurRad="38100" dist="38100" dir="2700000" algn="tl">
                    <a:srgbClr val="000000">
                      <a:alpha val="43137"/>
                    </a:srgbClr>
                  </a:outerShdw>
                </a:effectLst>
                <a:uLnTx/>
                <a:uFillTx/>
                <a:latin typeface="+mj-ea"/>
                <a:ea typeface="+mj-ea"/>
                <a:cs typeface="+mn-cs"/>
              </a:rPr>
              <a:t>職 場 探 し</a:t>
            </a:r>
            <a:endParaRPr kumimoji="0" lang="en-US" altLang="ja-JP" sz="2400" b="1" i="0" u="none" strike="noStrike" kern="0" cap="none" spc="0" normalizeH="0" baseline="0" noProof="0" dirty="0" smtClean="0">
              <a:ln>
                <a:noFill/>
              </a:ln>
              <a:solidFill>
                <a:srgbClr val="008A00"/>
              </a:solidFill>
              <a:effectLst>
                <a:outerShdw blurRad="38100" dist="38100" dir="2700000" algn="tl">
                  <a:srgbClr val="000000">
                    <a:alpha val="43137"/>
                  </a:srgbClr>
                </a:outerShdw>
              </a:effectLst>
              <a:uLnTx/>
              <a:uFillTx/>
              <a:latin typeface="+mj-ea"/>
              <a:ea typeface="+mj-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008A00"/>
                </a:solidFill>
                <a:effectLst>
                  <a:outerShdw blurRad="38100" dist="38100" dir="2700000" algn="tl">
                    <a:srgbClr val="000000">
                      <a:alpha val="43137"/>
                    </a:srgbClr>
                  </a:outerShdw>
                </a:effectLst>
                <a:uLnTx/>
                <a:uFillTx/>
                <a:latin typeface="+mj-ea"/>
                <a:ea typeface="+mj-ea"/>
                <a:cs typeface="+mn-cs"/>
              </a:rPr>
              <a:t>職 場 実 習</a:t>
            </a:r>
          </a:p>
        </p:txBody>
      </p:sp>
      <p:sp>
        <p:nvSpPr>
          <p:cNvPr id="10" name="正方形/長方形 9"/>
          <p:cNvSpPr/>
          <p:nvPr/>
        </p:nvSpPr>
        <p:spPr bwMode="auto">
          <a:xfrm>
            <a:off x="2592871" y="3861048"/>
            <a:ext cx="5864353" cy="1404156"/>
          </a:xfrm>
          <a:prstGeom prst="rect">
            <a:avLst/>
          </a:prstGeom>
          <a:solidFill>
            <a:srgbClr val="CCFF66"/>
          </a:solidFill>
          <a:ln w="28575" cap="flat" cmpd="sng" algn="ctr">
            <a:solidFill>
              <a:srgbClr val="00B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008A00"/>
                </a:solidFill>
                <a:effectLst/>
                <a:uLnTx/>
                <a:uFillTx/>
                <a:latin typeface="+mj-ea"/>
                <a:ea typeface="+mj-ea"/>
                <a:cs typeface="+mn-cs"/>
              </a:rPr>
              <a:t>職場実習</a:t>
            </a:r>
            <a:endParaRPr kumimoji="0" lang="en-US" altLang="ja-JP" sz="2000" b="1" i="0" u="none" strike="noStrike" kern="0" cap="none" spc="0" normalizeH="0" baseline="0" noProof="0" dirty="0" smtClean="0">
              <a:ln>
                <a:noFill/>
              </a:ln>
              <a:solidFill>
                <a:srgbClr val="008A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008A00"/>
                </a:solidFill>
                <a:effectLst/>
                <a:uLnTx/>
                <a:uFillTx/>
                <a:latin typeface="+mj-ea"/>
                <a:ea typeface="+mj-ea"/>
                <a:cs typeface="+mn-cs"/>
              </a:rPr>
              <a:t>求職登録</a:t>
            </a:r>
            <a:endParaRPr kumimoji="0" lang="en-US" altLang="ja-JP" sz="2000" b="1" i="0" u="none" strike="noStrike" kern="0" cap="none" spc="0" normalizeH="0" baseline="0" noProof="0" dirty="0" smtClean="0">
              <a:ln>
                <a:noFill/>
              </a:ln>
              <a:solidFill>
                <a:srgbClr val="008A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008A00"/>
                </a:solidFill>
                <a:effectLst/>
                <a:uLnTx/>
                <a:uFillTx/>
                <a:latin typeface="+mj-ea"/>
                <a:ea typeface="+mj-ea"/>
                <a:cs typeface="+mn-cs"/>
              </a:rPr>
              <a:t>職業評価</a:t>
            </a:r>
            <a:endParaRPr kumimoji="0" lang="en-US" altLang="ja-JP" sz="2000" b="1" i="0" u="none" strike="noStrike" kern="0" cap="none" spc="0" normalizeH="0" baseline="0" noProof="0" dirty="0" smtClean="0">
              <a:ln>
                <a:noFill/>
              </a:ln>
              <a:solidFill>
                <a:srgbClr val="008A00"/>
              </a:solidFill>
              <a:effectLst/>
              <a:uLnTx/>
              <a:uFillTx/>
              <a:latin typeface="+mj-ea"/>
              <a:ea typeface="+mj-ea"/>
              <a:cs typeface="+mn-cs"/>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008A00"/>
                </a:solidFill>
                <a:effectLst/>
                <a:uLnTx/>
                <a:uFillTx/>
                <a:latin typeface="+mj-ea"/>
                <a:ea typeface="+mj-ea"/>
                <a:cs typeface="+mn-cs"/>
              </a:rPr>
              <a:t>障害者就業・生活支援センター登録</a:t>
            </a:r>
            <a:endParaRPr kumimoji="0" lang="en-US" altLang="ja-JP" sz="2000" b="1" i="0" u="none" strike="noStrike" kern="0" cap="none" spc="0" normalizeH="0" baseline="0" noProof="0" dirty="0" smtClean="0">
              <a:ln>
                <a:noFill/>
              </a:ln>
              <a:solidFill>
                <a:srgbClr val="008A00"/>
              </a:solidFill>
              <a:effectLst/>
              <a:uLnTx/>
              <a:uFillTx/>
              <a:latin typeface="+mj-ea"/>
              <a:ea typeface="+mj-ea"/>
              <a:cs typeface="+mn-cs"/>
            </a:endParaRPr>
          </a:p>
        </p:txBody>
      </p:sp>
      <p:sp>
        <p:nvSpPr>
          <p:cNvPr id="11" name="正方形/長方形 10"/>
          <p:cNvSpPr/>
          <p:nvPr/>
        </p:nvSpPr>
        <p:spPr bwMode="auto">
          <a:xfrm>
            <a:off x="2592871" y="5445224"/>
            <a:ext cx="5808179" cy="1224136"/>
          </a:xfrm>
          <a:prstGeom prst="rect">
            <a:avLst/>
          </a:prstGeom>
          <a:solidFill>
            <a:srgbClr val="FF99FF"/>
          </a:solidFill>
          <a:ln w="28575" cap="flat" cmpd="sng" algn="ctr">
            <a:solidFill>
              <a:srgbClr val="FF5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l"/>
              <a:tabLst/>
              <a:defRPr/>
            </a:pPr>
            <a:r>
              <a:rPr kumimoji="0" lang="ja-JP" altLang="en-US" sz="2000" b="1" i="0" u="none" strike="noStrike" kern="0" cap="none" spc="0" normalizeH="0" baseline="0" noProof="0" dirty="0" smtClean="0">
                <a:ln>
                  <a:noFill/>
                </a:ln>
                <a:solidFill>
                  <a:srgbClr val="FF0000"/>
                </a:solidFill>
                <a:effectLst/>
                <a:uLnTx/>
                <a:uFillTx/>
                <a:latin typeface="+mj-ea"/>
                <a:ea typeface="+mj-ea"/>
                <a:cs typeface="+mn-cs"/>
              </a:rPr>
              <a:t>フォローアップ</a:t>
            </a:r>
            <a:endParaRPr kumimoji="0" lang="en-US" altLang="ja-JP" sz="2000" b="1" i="0" u="none" strike="noStrike" kern="0" cap="none" spc="0" normalizeH="0" baseline="0" noProof="0" dirty="0" smtClean="0">
              <a:ln>
                <a:noFill/>
              </a:ln>
              <a:solidFill>
                <a:srgbClr val="FF0000"/>
              </a:solidFill>
              <a:effectLst/>
              <a:uLnTx/>
              <a:uFillTx/>
              <a:latin typeface="+mj-ea"/>
              <a:ea typeface="+mj-ea"/>
              <a:cs typeface="+mn-cs"/>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smtClean="0">
                <a:ln>
                  <a:noFill/>
                </a:ln>
                <a:solidFill>
                  <a:srgbClr val="FF0000"/>
                </a:solidFill>
                <a:effectLst/>
                <a:uLnTx/>
                <a:uFillTx/>
                <a:latin typeface="+mj-ea"/>
                <a:ea typeface="+mj-ea"/>
                <a:cs typeface="+mn-cs"/>
              </a:rPr>
              <a:t>　　働き続けるための支援</a:t>
            </a:r>
            <a:endParaRPr kumimoji="0" lang="en-US" altLang="ja-JP" sz="2000" b="1" i="0" u="none" strike="noStrike" kern="0" cap="none" spc="0" normalizeH="0" baseline="0" noProof="0" dirty="0" smtClean="0">
              <a:ln>
                <a:noFill/>
              </a:ln>
              <a:solidFill>
                <a:srgbClr val="FF0000"/>
              </a:solidFill>
              <a:effectLst/>
              <a:uLnTx/>
              <a:uFillTx/>
              <a:latin typeface="+mj-ea"/>
              <a:ea typeface="+mj-ea"/>
              <a:cs typeface="+mn-cs"/>
            </a:endParaRPr>
          </a:p>
        </p:txBody>
      </p:sp>
      <p:sp>
        <p:nvSpPr>
          <p:cNvPr id="12" name="正方形/長方形 11"/>
          <p:cNvSpPr/>
          <p:nvPr/>
        </p:nvSpPr>
        <p:spPr bwMode="auto">
          <a:xfrm>
            <a:off x="180603" y="5445224"/>
            <a:ext cx="2340260" cy="540060"/>
          </a:xfrm>
          <a:prstGeom prst="rect">
            <a:avLst/>
          </a:prstGeom>
          <a:solidFill>
            <a:srgbClr val="FF99FF"/>
          </a:solidFill>
          <a:ln w="28575" cap="flat" cmpd="sng" algn="ctr">
            <a:solidFill>
              <a:srgbClr val="FF5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ea"/>
                <a:ea typeface="+mj-ea"/>
                <a:cs typeface="+mn-cs"/>
              </a:rPr>
              <a:t>就　　　職</a:t>
            </a:r>
          </a:p>
        </p:txBody>
      </p:sp>
      <p:sp>
        <p:nvSpPr>
          <p:cNvPr id="13" name="正方形/長方形 12"/>
          <p:cNvSpPr/>
          <p:nvPr/>
        </p:nvSpPr>
        <p:spPr bwMode="auto">
          <a:xfrm>
            <a:off x="179512" y="6129300"/>
            <a:ext cx="2340260" cy="540060"/>
          </a:xfrm>
          <a:prstGeom prst="rect">
            <a:avLst/>
          </a:prstGeom>
          <a:solidFill>
            <a:srgbClr val="FF99FF"/>
          </a:solidFill>
          <a:ln w="28575" cap="flat" cmpd="sng" algn="ctr">
            <a:solidFill>
              <a:srgbClr val="FF5050"/>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b"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ea"/>
                <a:ea typeface="+mj-ea"/>
                <a:cs typeface="+mn-cs"/>
              </a:rPr>
              <a:t>定 着 支 援</a:t>
            </a:r>
          </a:p>
        </p:txBody>
      </p:sp>
      <p:cxnSp>
        <p:nvCxnSpPr>
          <p:cNvPr id="14" name="直線矢印コネクタ 13"/>
          <p:cNvCxnSpPr>
            <a:stCxn id="6" idx="2"/>
            <a:endCxn id="7" idx="0"/>
          </p:cNvCxnSpPr>
          <p:nvPr/>
        </p:nvCxnSpPr>
        <p:spPr bwMode="auto">
          <a:xfrm>
            <a:off x="1350733" y="2194129"/>
            <a:ext cx="0" cy="658806"/>
          </a:xfrm>
          <a:prstGeom prst="straightConnector1">
            <a:avLst/>
          </a:prstGeom>
          <a:solidFill>
            <a:srgbClr val="2D6BC7"/>
          </a:solidFill>
          <a:ln w="38100" cap="flat" cmpd="sng" algn="ctr">
            <a:solidFill>
              <a:srgbClr val="FF6600"/>
            </a:solidFill>
            <a:prstDash val="solid"/>
            <a:round/>
            <a:headEnd type="oval"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矢印コネクタ 14"/>
          <p:cNvCxnSpPr>
            <a:endCxn id="12" idx="0"/>
          </p:cNvCxnSpPr>
          <p:nvPr/>
        </p:nvCxnSpPr>
        <p:spPr bwMode="auto">
          <a:xfrm>
            <a:off x="1350733" y="4670967"/>
            <a:ext cx="0" cy="774257"/>
          </a:xfrm>
          <a:prstGeom prst="straightConnector1">
            <a:avLst/>
          </a:prstGeom>
          <a:solidFill>
            <a:srgbClr val="2D6BC7"/>
          </a:solidFill>
          <a:ln w="38100" cap="flat" cmpd="sng" algn="ctr">
            <a:solidFill>
              <a:srgbClr val="FF6600"/>
            </a:solidFill>
            <a:prstDash val="solid"/>
            <a:round/>
            <a:headEnd type="oval"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p:cNvCxnSpPr/>
          <p:nvPr/>
        </p:nvCxnSpPr>
        <p:spPr bwMode="auto">
          <a:xfrm>
            <a:off x="1350733" y="3609020"/>
            <a:ext cx="0" cy="360041"/>
          </a:xfrm>
          <a:prstGeom prst="straightConnector1">
            <a:avLst/>
          </a:prstGeom>
          <a:solidFill>
            <a:srgbClr val="2D6BC7"/>
          </a:solidFill>
          <a:ln w="38100" cap="flat" cmpd="sng" algn="ctr">
            <a:solidFill>
              <a:srgbClr val="FF6600"/>
            </a:solidFill>
            <a:prstDash val="solid"/>
            <a:round/>
            <a:headEnd type="oval"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a:off x="1350733" y="5975704"/>
            <a:ext cx="0" cy="233856"/>
          </a:xfrm>
          <a:prstGeom prst="straightConnector1">
            <a:avLst/>
          </a:prstGeom>
          <a:solidFill>
            <a:srgbClr val="2D6BC7"/>
          </a:solidFill>
          <a:ln w="38100" cap="flat" cmpd="sng" algn="ctr">
            <a:solidFill>
              <a:srgbClr val="FF6600"/>
            </a:solidFill>
            <a:prstDash val="solid"/>
            <a:round/>
            <a:headEnd type="oval"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944255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anim calcmode="lin" valueType="num">
                                      <p:cBhvr>
                                        <p:cTn id="82" dur="1000" fill="hold"/>
                                        <p:tgtEl>
                                          <p:spTgt spid="11"/>
                                        </p:tgtEl>
                                        <p:attrNameLst>
                                          <p:attrName>ppt_x</p:attrName>
                                        </p:attrNameLst>
                                      </p:cBhvr>
                                      <p:tavLst>
                                        <p:tav tm="0">
                                          <p:val>
                                            <p:strVal val="#ppt_x"/>
                                          </p:val>
                                        </p:tav>
                                        <p:tav tm="100000">
                                          <p:val>
                                            <p:strVal val="#ppt_x"/>
                                          </p:val>
                                        </p:tav>
                                      </p:tavLst>
                                    </p:anim>
                                    <p:anim calcmode="lin" valueType="num">
                                      <p:cBhvr>
                                        <p:cTn id="8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5429" y="274638"/>
            <a:ext cx="9144000" cy="983602"/>
          </a:xfrm>
        </p:spPr>
        <p:txBody>
          <a:bodyPr vert="horz" lIns="91440" tIns="45720" rIns="91440" bIns="45720" rtlCol="0" anchor="ctr">
            <a:normAutofit fontScale="90000"/>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就労までの流れ</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就労移行支援</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graphicFrame>
        <p:nvGraphicFramePr>
          <p:cNvPr id="5" name="図表 4"/>
          <p:cNvGraphicFramePr/>
          <p:nvPr>
            <p:extLst>
              <p:ext uri="{D42A27DB-BD31-4B8C-83A1-F6EECF244321}">
                <p14:modId xmlns:p14="http://schemas.microsoft.com/office/powerpoint/2010/main" val="3642047987"/>
              </p:ext>
            </p:extLst>
          </p:nvPr>
        </p:nvGraphicFramePr>
        <p:xfrm>
          <a:off x="45908" y="1338883"/>
          <a:ext cx="8990588" cy="536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グループ化 5"/>
          <p:cNvGrpSpPr/>
          <p:nvPr/>
        </p:nvGrpSpPr>
        <p:grpSpPr>
          <a:xfrm>
            <a:off x="1331640" y="2328799"/>
            <a:ext cx="4392488" cy="542093"/>
            <a:chOff x="251520" y="1340768"/>
            <a:chExt cx="4392488" cy="542093"/>
          </a:xfrm>
        </p:grpSpPr>
        <p:sp>
          <p:nvSpPr>
            <p:cNvPr id="7" name="AutoShape 8"/>
            <p:cNvSpPr>
              <a:spLocks noChangeArrowheads="1"/>
            </p:cNvSpPr>
            <p:nvPr/>
          </p:nvSpPr>
          <p:spPr bwMode="gray">
            <a:xfrm>
              <a:off x="279934" y="1340768"/>
              <a:ext cx="4212468" cy="542093"/>
            </a:xfrm>
            <a:prstGeom prst="roundRect">
              <a:avLst>
                <a:gd name="adj" fmla="val 24937"/>
              </a:avLst>
            </a:prstGeom>
            <a:solidFill>
              <a:srgbClr val="00FF00"/>
            </a:solidFill>
            <a:ln w="38100" algn="ctr">
              <a:solidFill>
                <a:srgbClr val="FFFFFF"/>
              </a:solidFill>
              <a:round/>
              <a:headEnd/>
              <a:tailEnd/>
            </a:ln>
            <a:effectLst>
              <a:outerShdw dist="63500" dir="3187806" algn="ctr" rotWithShape="0">
                <a:srgbClr val="B2B2B2"/>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smtClean="0">
                <a:ln>
                  <a:noFill/>
                </a:ln>
                <a:solidFill>
                  <a:srgbClr val="FFFF00"/>
                </a:solidFill>
                <a:effectLst/>
                <a:uLnTx/>
                <a:uFillTx/>
                <a:latin typeface="ＭＳ Ｐゴシック" pitchFamily="50" charset="-128"/>
                <a:ea typeface="ＭＳ Ｐゴシック" pitchFamily="50" charset="-128"/>
              </a:endParaRPr>
            </a:p>
          </p:txBody>
        </p:sp>
        <p:sp>
          <p:nvSpPr>
            <p:cNvPr id="8" name="テキスト ボックス 7"/>
            <p:cNvSpPr txBox="1"/>
            <p:nvPr/>
          </p:nvSpPr>
          <p:spPr>
            <a:xfrm>
              <a:off x="251520" y="1466369"/>
              <a:ext cx="4392488" cy="40011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個別支援計画書に基づき訓練を実施</a:t>
              </a:r>
            </a:p>
          </p:txBody>
        </p:sp>
      </p:grpSp>
      <p:sp>
        <p:nvSpPr>
          <p:cNvPr id="9" name="テキスト ボックス 8"/>
          <p:cNvSpPr txBox="1"/>
          <p:nvPr/>
        </p:nvSpPr>
        <p:spPr>
          <a:xfrm>
            <a:off x="179512" y="1340768"/>
            <a:ext cx="6297488" cy="923330"/>
          </a:xfrm>
          <a:prstGeom prst="rect">
            <a:avLst/>
          </a:prstGeom>
          <a:noFill/>
        </p:spPr>
        <p:txBody>
          <a:bodyPr wrap="square" rtlCol="0">
            <a:spAutoFit/>
          </a:bodyPr>
          <a:lstStyle/>
          <a:p>
            <a:pPr defTabSz="914400" fontAlgn="base">
              <a:spcBef>
                <a:spcPct val="0"/>
              </a:spcBef>
              <a:spcAft>
                <a:spcPct val="0"/>
              </a:spcAft>
            </a:pPr>
            <a:r>
              <a:rPr lang="en-US" altLang="ja-JP" b="1" dirty="0">
                <a:solidFill>
                  <a:srgbClr val="000000"/>
                </a:solidFill>
                <a:latin typeface="+mj-ea"/>
                <a:ea typeface="+mj-ea"/>
              </a:rPr>
              <a:t>3</a:t>
            </a:r>
            <a:r>
              <a:rPr lang="ja-JP" altLang="en-US" b="1" dirty="0">
                <a:solidFill>
                  <a:srgbClr val="000000"/>
                </a:solidFill>
                <a:latin typeface="+mj-ea"/>
                <a:ea typeface="+mj-ea"/>
              </a:rPr>
              <a:t>ヶ月ごとに支援計画の見直しをし、</a:t>
            </a:r>
            <a:r>
              <a:rPr lang="ja-JP" altLang="en-US" b="1" dirty="0" smtClean="0">
                <a:solidFill>
                  <a:srgbClr val="000000"/>
                </a:solidFill>
                <a:latin typeface="+mj-ea"/>
                <a:ea typeface="+mj-ea"/>
              </a:rPr>
              <a:t>利用者個々</a:t>
            </a:r>
            <a:r>
              <a:rPr lang="ja-JP" altLang="en-US" b="1" dirty="0">
                <a:solidFill>
                  <a:srgbClr val="000000"/>
                </a:solidFill>
                <a:latin typeface="+mj-ea"/>
                <a:ea typeface="+mj-ea"/>
              </a:rPr>
              <a:t>の目標達成度を加味しながら、個々の状況に合わせた訓練・作業が実施できるように常に見直し改善をしながら訓練を</a:t>
            </a:r>
            <a:r>
              <a:rPr lang="ja-JP" altLang="en-US" b="1" dirty="0" smtClean="0">
                <a:solidFill>
                  <a:srgbClr val="000000"/>
                </a:solidFill>
                <a:latin typeface="+mj-ea"/>
                <a:ea typeface="+mj-ea"/>
              </a:rPr>
              <a:t>進めます。</a:t>
            </a:r>
            <a:endParaRPr lang="ja-JP" altLang="en-US" b="1" dirty="0">
              <a:solidFill>
                <a:srgbClr val="000000"/>
              </a:solidFill>
              <a:latin typeface="+mj-ea"/>
              <a:ea typeface="+mj-ea"/>
            </a:endParaRPr>
          </a:p>
        </p:txBody>
      </p:sp>
      <p:grpSp>
        <p:nvGrpSpPr>
          <p:cNvPr id="10" name="グループ化 9"/>
          <p:cNvGrpSpPr/>
          <p:nvPr/>
        </p:nvGrpSpPr>
        <p:grpSpPr>
          <a:xfrm>
            <a:off x="585968" y="5355434"/>
            <a:ext cx="2880320" cy="542093"/>
            <a:chOff x="251520" y="1340768"/>
            <a:chExt cx="4392488" cy="542093"/>
          </a:xfrm>
          <a:solidFill>
            <a:srgbClr val="00FF00"/>
          </a:solidFill>
        </p:grpSpPr>
        <p:sp>
          <p:nvSpPr>
            <p:cNvPr id="11" name="AutoShape 8"/>
            <p:cNvSpPr>
              <a:spLocks noChangeArrowheads="1"/>
            </p:cNvSpPr>
            <p:nvPr/>
          </p:nvSpPr>
          <p:spPr bwMode="gray">
            <a:xfrm>
              <a:off x="279934" y="1340768"/>
              <a:ext cx="4212468" cy="542093"/>
            </a:xfrm>
            <a:prstGeom prst="roundRect">
              <a:avLst>
                <a:gd name="adj" fmla="val 24937"/>
              </a:avLst>
            </a:prstGeom>
            <a:grpFill/>
            <a:ln w="38100" algn="ctr">
              <a:solidFill>
                <a:srgbClr val="FFFFFF"/>
              </a:solidFill>
              <a:round/>
              <a:headEnd/>
              <a:tailEnd/>
            </a:ln>
            <a:effectLst>
              <a:outerShdw dist="63500" dir="3187806" algn="ctr" rotWithShape="0">
                <a:srgbClr val="B2B2B2"/>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smtClean="0">
                <a:ln>
                  <a:noFill/>
                </a:ln>
                <a:solidFill>
                  <a:srgbClr val="FFFF00"/>
                </a:solidFill>
                <a:effectLst/>
                <a:uLnTx/>
                <a:uFillTx/>
                <a:latin typeface="ＭＳ Ｐゴシック" pitchFamily="50" charset="-128"/>
                <a:ea typeface="ＭＳ Ｐゴシック" pitchFamily="50" charset="-128"/>
              </a:endParaRPr>
            </a:p>
          </p:txBody>
        </p:sp>
        <p:sp>
          <p:nvSpPr>
            <p:cNvPr id="12" name="テキスト ボックス 11"/>
            <p:cNvSpPr txBox="1"/>
            <p:nvPr/>
          </p:nvSpPr>
          <p:spPr>
            <a:xfrm>
              <a:off x="251520" y="1446230"/>
              <a:ext cx="4392488" cy="40011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個別支援計画書の作成</a:t>
              </a:r>
            </a:p>
          </p:txBody>
        </p:sp>
      </p:grpSp>
      <p:sp>
        <p:nvSpPr>
          <p:cNvPr id="13" name="テキスト ボックス 12"/>
          <p:cNvSpPr txBox="1"/>
          <p:nvPr/>
        </p:nvSpPr>
        <p:spPr>
          <a:xfrm>
            <a:off x="683567" y="5987025"/>
            <a:ext cx="7342456" cy="646331"/>
          </a:xfrm>
          <a:prstGeom prst="rect">
            <a:avLst/>
          </a:prstGeom>
          <a:noFill/>
        </p:spPr>
        <p:txBody>
          <a:bodyPr wrap="square" rtlCol="0">
            <a:spAutoFit/>
          </a:bodyPr>
          <a:lstStyle/>
          <a:p>
            <a:pPr defTabSz="914400" fontAlgn="base">
              <a:spcBef>
                <a:spcPct val="0"/>
              </a:spcBef>
              <a:spcAft>
                <a:spcPct val="0"/>
              </a:spcAft>
            </a:pPr>
            <a:r>
              <a:rPr lang="ja-JP" altLang="en-US" b="1" dirty="0">
                <a:solidFill>
                  <a:srgbClr val="000000"/>
                </a:solidFill>
                <a:latin typeface="+mj-ea"/>
                <a:ea typeface="+mj-ea"/>
              </a:rPr>
              <a:t>利用者お一人お一人に就労するまでの訓練目標（達成目標）を設定し、無理なく少しずつ</a:t>
            </a:r>
            <a:r>
              <a:rPr lang="ja-JP" altLang="en-US" b="1" dirty="0" smtClean="0">
                <a:solidFill>
                  <a:srgbClr val="000000"/>
                </a:solidFill>
                <a:latin typeface="+mj-ea"/>
                <a:ea typeface="+mj-ea"/>
              </a:rPr>
              <a:t>進めていただきます</a:t>
            </a:r>
            <a:r>
              <a:rPr lang="ja-JP" altLang="en-US" b="1" dirty="0">
                <a:solidFill>
                  <a:srgbClr val="000000"/>
                </a:solidFill>
                <a:latin typeface="+mj-ea"/>
                <a:ea typeface="+mj-ea"/>
              </a:rPr>
              <a:t>。</a:t>
            </a:r>
          </a:p>
        </p:txBody>
      </p:sp>
      <p:grpSp>
        <p:nvGrpSpPr>
          <p:cNvPr id="14" name="グループ化 13"/>
          <p:cNvGrpSpPr/>
          <p:nvPr/>
        </p:nvGrpSpPr>
        <p:grpSpPr>
          <a:xfrm>
            <a:off x="7128284" y="2085120"/>
            <a:ext cx="2076121" cy="1064561"/>
            <a:chOff x="279934" y="1340768"/>
            <a:chExt cx="4870900" cy="542093"/>
          </a:xfrm>
          <a:solidFill>
            <a:srgbClr val="00FF00"/>
          </a:solidFill>
        </p:grpSpPr>
        <p:sp>
          <p:nvSpPr>
            <p:cNvPr id="15" name="AutoShape 8"/>
            <p:cNvSpPr>
              <a:spLocks noChangeArrowheads="1"/>
            </p:cNvSpPr>
            <p:nvPr/>
          </p:nvSpPr>
          <p:spPr bwMode="gray">
            <a:xfrm>
              <a:off x="279934" y="1340768"/>
              <a:ext cx="4212468" cy="542093"/>
            </a:xfrm>
            <a:prstGeom prst="roundRect">
              <a:avLst>
                <a:gd name="adj" fmla="val 24937"/>
              </a:avLst>
            </a:prstGeom>
            <a:grpFill/>
            <a:ln w="38100" algn="ctr">
              <a:solidFill>
                <a:srgbClr val="FFFFFF"/>
              </a:solidFill>
              <a:round/>
              <a:headEnd/>
              <a:tailEnd/>
            </a:ln>
            <a:effectLst>
              <a:outerShdw dist="63500" dir="3187806" algn="ctr" rotWithShape="0">
                <a:srgbClr val="B2B2B2"/>
              </a:outerShdw>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smtClean="0">
                <a:ln>
                  <a:noFill/>
                </a:ln>
                <a:solidFill>
                  <a:srgbClr val="FFFF00"/>
                </a:solidFill>
                <a:effectLst/>
                <a:uLnTx/>
                <a:uFillTx/>
                <a:latin typeface="ＭＳ Ｐゴシック" pitchFamily="50" charset="-128"/>
                <a:ea typeface="ＭＳ Ｐゴシック" pitchFamily="50" charset="-128"/>
              </a:endParaRPr>
            </a:p>
          </p:txBody>
        </p:sp>
        <p:sp>
          <p:nvSpPr>
            <p:cNvPr id="16" name="テキスト ボックス 15"/>
            <p:cNvSpPr txBox="1"/>
            <p:nvPr/>
          </p:nvSpPr>
          <p:spPr>
            <a:xfrm>
              <a:off x="758345" y="1435638"/>
              <a:ext cx="4392489" cy="423158"/>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4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就労</a:t>
              </a:r>
            </a:p>
          </p:txBody>
        </p:sp>
      </p:grpSp>
      <p:grpSp>
        <p:nvGrpSpPr>
          <p:cNvPr id="17" name="グループ化 16"/>
          <p:cNvGrpSpPr/>
          <p:nvPr/>
        </p:nvGrpSpPr>
        <p:grpSpPr>
          <a:xfrm>
            <a:off x="2359353" y="2930456"/>
            <a:ext cx="2459648" cy="2372819"/>
            <a:chOff x="2359353" y="2930456"/>
            <a:chExt cx="2459648" cy="2372819"/>
          </a:xfrm>
          <a:solidFill>
            <a:srgbClr val="FF5050"/>
          </a:solidFill>
        </p:grpSpPr>
        <p:sp>
          <p:nvSpPr>
            <p:cNvPr id="18" name="環状矢印 17"/>
            <p:cNvSpPr/>
            <p:nvPr/>
          </p:nvSpPr>
          <p:spPr bwMode="auto">
            <a:xfrm rot="9555611">
              <a:off x="2481943" y="3055856"/>
              <a:ext cx="2337058" cy="2247419"/>
            </a:xfrm>
            <a:prstGeom prst="circularArrow">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1D528D"/>
                </a:solidFill>
                <a:effectLst/>
                <a:uLnTx/>
                <a:uFillTx/>
                <a:latin typeface="ＭＳ Ｐゴシック" pitchFamily="50" charset="-128"/>
                <a:ea typeface="ＭＳ Ｐゴシック" pitchFamily="50" charset="-128"/>
                <a:cs typeface="+mn-cs"/>
              </a:endParaRPr>
            </a:p>
          </p:txBody>
        </p:sp>
        <p:sp>
          <p:nvSpPr>
            <p:cNvPr id="19" name="環状矢印 18"/>
            <p:cNvSpPr/>
            <p:nvPr/>
          </p:nvSpPr>
          <p:spPr bwMode="auto">
            <a:xfrm rot="20333584">
              <a:off x="2359353" y="2930456"/>
              <a:ext cx="2337058" cy="2247419"/>
            </a:xfrm>
            <a:prstGeom prst="circularArrow">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smtClean="0">
                <a:ln>
                  <a:noFill/>
                </a:ln>
                <a:solidFill>
                  <a:srgbClr val="1D528D"/>
                </a:solidFill>
                <a:effectLst/>
                <a:uLnTx/>
                <a:uFillTx/>
                <a:latin typeface="ＭＳ Ｐゴシック" pitchFamily="50" charset="-128"/>
                <a:ea typeface="ＭＳ Ｐゴシック" pitchFamily="50" charset="-128"/>
                <a:cs typeface="+mn-cs"/>
              </a:endParaRPr>
            </a:p>
          </p:txBody>
        </p:sp>
      </p:grpSp>
      <p:sp>
        <p:nvSpPr>
          <p:cNvPr id="20" name="AutoShape 7"/>
          <p:cNvSpPr>
            <a:spLocks noChangeArrowheads="1"/>
          </p:cNvSpPr>
          <p:nvPr/>
        </p:nvSpPr>
        <p:spPr bwMode="gray">
          <a:xfrm>
            <a:off x="5341162" y="4033912"/>
            <a:ext cx="1991035" cy="533400"/>
          </a:xfrm>
          <a:prstGeom prst="roundRect">
            <a:avLst>
              <a:gd name="adj" fmla="val 12796"/>
            </a:avLst>
          </a:prstGeom>
          <a:solidFill>
            <a:srgbClr val="F66400"/>
          </a:solidFill>
          <a:ln w="28575">
            <a:solidFill>
              <a:srgbClr val="FFFFFF"/>
            </a:solidFill>
            <a:round/>
            <a:headEnd/>
            <a:tailEnd/>
          </a:ln>
          <a:effectLst>
            <a:outerShdw dist="107763" dir="2700000" algn="ctr" rotWithShape="0">
              <a:srgbClr val="B2B2B2">
                <a:alpha val="50000"/>
              </a:srgbClr>
            </a:outerShdw>
          </a:effectLst>
        </p:spPr>
        <p:txBody>
          <a:bodyPr wrap="none" bIns="0" anchor="b"/>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2400" b="1" i="0" u="none" strike="noStrike" kern="0" cap="none" spc="0" normalizeH="0" baseline="0" noProof="0" dirty="0" smtClean="0">
                <a:ln>
                  <a:noFill/>
                </a:ln>
                <a:solidFill>
                  <a:srgbClr val="FFFFFF"/>
                </a:solidFill>
                <a:effectLst/>
                <a:uLnTx/>
                <a:uFillTx/>
                <a:latin typeface="+mj-ea"/>
                <a:ea typeface="+mj-ea"/>
              </a:rPr>
              <a:t>2</a:t>
            </a:r>
            <a:r>
              <a:rPr kumimoji="0" lang="ja-JP" altLang="en-US" sz="2400" b="1" i="0" u="none" strike="noStrike" kern="0" cap="none" spc="0" normalizeH="0" baseline="0" noProof="0" dirty="0" smtClean="0">
                <a:ln>
                  <a:noFill/>
                </a:ln>
                <a:solidFill>
                  <a:srgbClr val="FFFFFF"/>
                </a:solidFill>
                <a:effectLst/>
                <a:uLnTx/>
                <a:uFillTx/>
                <a:latin typeface="+mj-ea"/>
                <a:ea typeface="+mj-ea"/>
              </a:rPr>
              <a:t>年間の期間</a:t>
            </a:r>
            <a:endParaRPr kumimoji="0" lang="ja-JP" altLang="en-US" sz="2400" b="0" i="0" u="none" strike="noStrike" kern="0" cap="none" spc="0" normalizeH="0" baseline="0" noProof="0" dirty="0" smtClean="0">
              <a:ln>
                <a:noFill/>
              </a:ln>
              <a:solidFill>
                <a:srgbClr val="FFFFFF"/>
              </a:solidFill>
              <a:effectLst/>
              <a:uLnTx/>
              <a:uFillTx/>
              <a:latin typeface="+mj-ea"/>
              <a:ea typeface="+mj-ea"/>
            </a:endParaRPr>
          </a:p>
        </p:txBody>
      </p:sp>
      <p:sp>
        <p:nvSpPr>
          <p:cNvPr id="21" name="テキスト ボックス 20"/>
          <p:cNvSpPr txBox="1"/>
          <p:nvPr/>
        </p:nvSpPr>
        <p:spPr>
          <a:xfrm>
            <a:off x="4535995" y="4653136"/>
            <a:ext cx="4387767" cy="923330"/>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latin typeface="+mj-ea"/>
                <a:ea typeface="+mj-ea"/>
              </a:rPr>
              <a:t>最大</a:t>
            </a:r>
            <a:r>
              <a:rPr lang="en-US" altLang="ja-JP" b="1" dirty="0" smtClean="0">
                <a:solidFill>
                  <a:srgbClr val="000000"/>
                </a:solidFill>
                <a:latin typeface="+mj-ea"/>
                <a:ea typeface="+mj-ea"/>
              </a:rPr>
              <a:t>2</a:t>
            </a:r>
            <a:r>
              <a:rPr lang="ja-JP" altLang="en-US" b="1" dirty="0" smtClean="0">
                <a:solidFill>
                  <a:srgbClr val="000000"/>
                </a:solidFill>
                <a:latin typeface="+mj-ea"/>
                <a:ea typeface="+mj-ea"/>
              </a:rPr>
              <a:t>年間の期間の中で繰り返し行う事で、就労できるスキルを身</a:t>
            </a:r>
            <a:r>
              <a:rPr lang="ja-JP" altLang="en-US" b="1" dirty="0">
                <a:solidFill>
                  <a:srgbClr val="000000"/>
                </a:solidFill>
                <a:latin typeface="+mj-ea"/>
                <a:ea typeface="+mj-ea"/>
              </a:rPr>
              <a:t>に</a:t>
            </a:r>
            <a:r>
              <a:rPr lang="ja-JP" altLang="en-US" b="1" dirty="0" smtClean="0">
                <a:solidFill>
                  <a:srgbClr val="000000"/>
                </a:solidFill>
                <a:latin typeface="+mj-ea"/>
                <a:ea typeface="+mj-ea"/>
              </a:rPr>
              <a:t>付けていただきます。</a:t>
            </a:r>
            <a:endParaRPr lang="ja-JP" altLang="en-US" b="1" dirty="0">
              <a:solidFill>
                <a:srgbClr val="000000"/>
              </a:solidFill>
              <a:latin typeface="+mj-ea"/>
              <a:ea typeface="+mj-ea"/>
            </a:endParaRPr>
          </a:p>
        </p:txBody>
      </p:sp>
      <p:sp>
        <p:nvSpPr>
          <p:cNvPr id="22" name="テキスト ボックス 21"/>
          <p:cNvSpPr txBox="1"/>
          <p:nvPr/>
        </p:nvSpPr>
        <p:spPr>
          <a:xfrm>
            <a:off x="2691860" y="3848566"/>
            <a:ext cx="1828800" cy="646331"/>
          </a:xfrm>
          <a:prstGeom prst="rect">
            <a:avLst/>
          </a:prstGeom>
          <a:noFill/>
        </p:spPr>
        <p:txBody>
          <a:bodyPr wrap="square" rtlCol="0">
            <a:spAutoFit/>
          </a:bodyPr>
          <a:lstStyle/>
          <a:p>
            <a:pPr algn="ctr"/>
            <a:r>
              <a:rPr kumimoji="1" lang="en-US" altLang="ja-JP" b="1" dirty="0" smtClean="0">
                <a:solidFill>
                  <a:srgbClr val="FF0000"/>
                </a:solidFill>
              </a:rPr>
              <a:t>3</a:t>
            </a:r>
            <a:r>
              <a:rPr kumimoji="1" lang="ja-JP" altLang="en-US" b="1" dirty="0" smtClean="0">
                <a:solidFill>
                  <a:srgbClr val="FF0000"/>
                </a:solidFill>
              </a:rPr>
              <a:t>ヶ月サイクルで見直し</a:t>
            </a:r>
            <a:endParaRPr kumimoji="1" lang="ja-JP" altLang="en-US" b="1" dirty="0">
              <a:solidFill>
                <a:srgbClr val="FF0000"/>
              </a:solidFill>
            </a:endParaRPr>
          </a:p>
        </p:txBody>
      </p:sp>
    </p:spTree>
    <p:custDataLst>
      <p:tags r:id="rId1"/>
    </p:custDataLst>
    <p:extLst>
      <p:ext uri="{BB962C8B-B14F-4D97-AF65-F5344CB8AC3E}">
        <p14:creationId xmlns:p14="http://schemas.microsoft.com/office/powerpoint/2010/main" val="362572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p:bldP spid="13" grpId="0"/>
      <p:bldP spid="20" grpId="0" animBg="1"/>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4638"/>
            <a:ext cx="9144000" cy="983602"/>
          </a:xfrm>
        </p:spPr>
        <p:txBody>
          <a:bodyPr vert="horz" lIns="91440" tIns="45720" rIns="91440" bIns="45720" rtlCol="0" anchor="ctr">
            <a:normAutofit/>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仕事内容</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就労継続支援Ａ型</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sp>
        <p:nvSpPr>
          <p:cNvPr id="7" name="テキスト ボックス 6"/>
          <p:cNvSpPr txBox="1"/>
          <p:nvPr/>
        </p:nvSpPr>
        <p:spPr>
          <a:xfrm>
            <a:off x="3358425" y="2159049"/>
            <a:ext cx="5521895"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smtClean="0">
              <a:ln>
                <a:noFill/>
              </a:ln>
              <a:solidFill>
                <a:srgbClr val="000000"/>
              </a:solidFill>
              <a:uLnTx/>
              <a:uFillTx/>
              <a:latin typeface="+mj-ea"/>
              <a:ea typeface="+mj-ea"/>
            </a:endParaRPr>
          </a:p>
        </p:txBody>
      </p:sp>
      <p:sp>
        <p:nvSpPr>
          <p:cNvPr id="19" name="AutoShape 6"/>
          <p:cNvSpPr>
            <a:spLocks noChangeArrowheads="1"/>
          </p:cNvSpPr>
          <p:nvPr/>
        </p:nvSpPr>
        <p:spPr bwMode="gray">
          <a:xfrm>
            <a:off x="228594" y="1134166"/>
            <a:ext cx="6059760" cy="533400"/>
          </a:xfrm>
          <a:prstGeom prst="roundRect">
            <a:avLst>
              <a:gd name="adj" fmla="val 19046"/>
            </a:avLst>
          </a:prstGeom>
          <a:solidFill>
            <a:schemeClr val="accent1">
              <a:lumMod val="75000"/>
            </a:schemeClr>
          </a:solidFill>
          <a:ln w="28575">
            <a:solidFill>
              <a:srgbClr val="FFFFFF"/>
            </a:solidFill>
            <a:round/>
            <a:headEnd/>
            <a:tailEnd/>
          </a:ln>
          <a:effectLst>
            <a:outerShdw dist="107763" dir="2700000" algn="ctr" rotWithShape="0">
              <a:srgbClr val="B2B2B2">
                <a:alpha val="50000"/>
              </a:srgbClr>
            </a:outerShdw>
          </a:effectLst>
        </p:spPr>
        <p:txBody>
          <a:bodyPr wrap="none" anchor="b"/>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ea"/>
              </a:rPr>
              <a:t>　アパート維持管理・清掃業務</a:t>
            </a:r>
          </a:p>
        </p:txBody>
      </p:sp>
      <p:sp>
        <p:nvSpPr>
          <p:cNvPr id="36" name="AutoShape 7"/>
          <p:cNvSpPr>
            <a:spLocks noChangeArrowheads="1"/>
          </p:cNvSpPr>
          <p:nvPr/>
        </p:nvSpPr>
        <p:spPr bwMode="gray">
          <a:xfrm>
            <a:off x="219900" y="3685217"/>
            <a:ext cx="6106760" cy="533400"/>
          </a:xfrm>
          <a:prstGeom prst="roundRect">
            <a:avLst>
              <a:gd name="adj" fmla="val 12796"/>
            </a:avLst>
          </a:prstGeom>
          <a:solidFill>
            <a:srgbClr val="FF5050"/>
          </a:solidFill>
          <a:ln w="28575">
            <a:solidFill>
              <a:srgbClr val="FFFFFF"/>
            </a:solidFill>
            <a:round/>
            <a:headEnd/>
            <a:tailEnd/>
          </a:ln>
          <a:effectLst>
            <a:outerShdw dist="107763" dir="2700000" algn="ctr" rotWithShape="0">
              <a:srgbClr val="B2B2B2">
                <a:alpha val="50000"/>
              </a:srgbClr>
            </a:outerShdw>
          </a:effectLst>
        </p:spPr>
        <p:txBody>
          <a:bodyPr wrap="none" anchor="b"/>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　ビジネスマナー</a:t>
            </a:r>
          </a:p>
        </p:txBody>
      </p:sp>
      <p:sp>
        <p:nvSpPr>
          <p:cNvPr id="17" name="テキスト ボックス 16"/>
          <p:cNvSpPr txBox="1"/>
          <p:nvPr/>
        </p:nvSpPr>
        <p:spPr>
          <a:xfrm>
            <a:off x="263617" y="1733907"/>
            <a:ext cx="8323212" cy="369332"/>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latin typeface="+mj-ea"/>
                <a:ea typeface="+mj-ea"/>
              </a:rPr>
              <a:t>指導者に同行して、アパート等の室内外の清掃・維持管理などを行う仕事です。</a:t>
            </a:r>
            <a:endParaRPr lang="ja-JP" altLang="en-US" b="1" dirty="0">
              <a:solidFill>
                <a:srgbClr val="000000"/>
              </a:solidFill>
              <a:latin typeface="+mj-ea"/>
              <a:ea typeface="+mj-ea"/>
            </a:endParaRPr>
          </a:p>
        </p:txBody>
      </p:sp>
      <p:sp>
        <p:nvSpPr>
          <p:cNvPr id="6" name="フレーム 5"/>
          <p:cNvSpPr/>
          <p:nvPr/>
        </p:nvSpPr>
        <p:spPr bwMode="auto">
          <a:xfrm>
            <a:off x="251520" y="2103239"/>
            <a:ext cx="8640960" cy="1343346"/>
          </a:xfrm>
          <a:prstGeom prst="frame">
            <a:avLst>
              <a:gd name="adj1" fmla="val 5170"/>
            </a:avLst>
          </a:prstGeom>
          <a:solidFill>
            <a:srgbClr val="2D6BC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endParaRPr>
          </a:p>
        </p:txBody>
      </p:sp>
      <p:sp>
        <p:nvSpPr>
          <p:cNvPr id="3" name="正方形/長方形 2"/>
          <p:cNvSpPr/>
          <p:nvPr/>
        </p:nvSpPr>
        <p:spPr>
          <a:xfrm>
            <a:off x="3563887" y="2190606"/>
            <a:ext cx="5151487" cy="1200329"/>
          </a:xfrm>
          <a:prstGeom prst="rect">
            <a:avLst/>
          </a:prstGeom>
        </p:spPr>
        <p:txBody>
          <a:bodyPr wrap="square">
            <a:spAutoFit/>
          </a:bodyPr>
          <a:lstStyle/>
          <a:p>
            <a:r>
              <a:rPr lang="ja-JP" altLang="en-US" b="1" dirty="0" smtClean="0"/>
              <a:t>アパート敷地内共有スペースの掃き掃除・拭き掃除等</a:t>
            </a:r>
            <a:r>
              <a:rPr lang="ja-JP" altLang="en-US" b="1" dirty="0"/>
              <a:t>を行います</a:t>
            </a:r>
            <a:r>
              <a:rPr lang="ja-JP" altLang="en-US" b="1" dirty="0" smtClean="0"/>
              <a:t>。</a:t>
            </a:r>
            <a:endParaRPr lang="en-US" altLang="ja-JP" b="1" dirty="0" smtClean="0"/>
          </a:p>
          <a:p>
            <a:r>
              <a:rPr lang="ja-JP" altLang="en-US" b="1" dirty="0" smtClean="0"/>
              <a:t>また高圧</a:t>
            </a:r>
            <a:r>
              <a:rPr lang="ja-JP" altLang="en-US" b="1" dirty="0"/>
              <a:t>洗浄機を使用し貯水槽内部の清掃を行います</a:t>
            </a:r>
            <a:r>
              <a:rPr lang="ja-JP" altLang="en-US" b="1" dirty="0" smtClean="0"/>
              <a:t>。</a:t>
            </a:r>
            <a:endParaRPr lang="ja-JP" altLang="en-US" b="1" dirty="0"/>
          </a:p>
        </p:txBody>
      </p:sp>
      <p:sp>
        <p:nvSpPr>
          <p:cNvPr id="28" name="テキスト ボックス 27"/>
          <p:cNvSpPr txBox="1"/>
          <p:nvPr/>
        </p:nvSpPr>
        <p:spPr>
          <a:xfrm>
            <a:off x="307792" y="4339852"/>
            <a:ext cx="8744730" cy="646331"/>
          </a:xfrm>
          <a:prstGeom prst="rect">
            <a:avLst/>
          </a:prstGeom>
          <a:noFill/>
        </p:spPr>
        <p:txBody>
          <a:bodyPr wrap="square" rtlCol="0">
            <a:spAutoFit/>
          </a:bodyPr>
          <a:lstStyle/>
          <a:p>
            <a:pPr defTabSz="914400" fontAlgn="base">
              <a:spcBef>
                <a:spcPct val="0"/>
              </a:spcBef>
              <a:spcAft>
                <a:spcPct val="0"/>
              </a:spcAft>
            </a:pPr>
            <a:r>
              <a:rPr lang="ja-JP" altLang="en-US" b="1" dirty="0">
                <a:solidFill>
                  <a:srgbClr val="000000"/>
                </a:solidFill>
                <a:latin typeface="+mj-ea"/>
                <a:ea typeface="+mj-ea"/>
              </a:rPr>
              <a:t>日々</a:t>
            </a:r>
            <a:r>
              <a:rPr lang="ja-JP" altLang="en-US" b="1" dirty="0" smtClean="0">
                <a:solidFill>
                  <a:srgbClr val="000000"/>
                </a:solidFill>
                <a:latin typeface="+mj-ea"/>
                <a:ea typeface="+mj-ea"/>
              </a:rPr>
              <a:t>の業務から、挨拶の仕方や業務連絡などのビジネスマナーの学習を行い、習得を図ります。</a:t>
            </a:r>
            <a:endParaRPr lang="ja-JP" altLang="en-US" b="1" dirty="0">
              <a:solidFill>
                <a:srgbClr val="000000"/>
              </a:solidFill>
              <a:latin typeface="+mj-ea"/>
              <a:ea typeface="+mj-ea"/>
            </a:endParaRPr>
          </a:p>
        </p:txBody>
      </p:sp>
      <p:sp>
        <p:nvSpPr>
          <p:cNvPr id="30" name="テキスト ボックス 29"/>
          <p:cNvSpPr txBox="1"/>
          <p:nvPr/>
        </p:nvSpPr>
        <p:spPr>
          <a:xfrm>
            <a:off x="3903796" y="5538355"/>
            <a:ext cx="5227840" cy="523220"/>
          </a:xfrm>
          <a:prstGeom prst="rect">
            <a:avLst/>
          </a:prstGeom>
          <a:noFill/>
          <a:ln>
            <a:no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srgbClr val="000000"/>
                </a:solidFill>
                <a:effectLst/>
                <a:uLnTx/>
                <a:uFillTx/>
                <a:latin typeface="+mj-ea"/>
                <a:ea typeface="+mj-ea"/>
              </a:rPr>
              <a:t>■社会人としてのマナー概論　■訪問時・退席時の礼儀</a:t>
            </a:r>
            <a:endParaRPr kumimoji="0" lang="en-US" altLang="ja-JP" sz="1400" b="1" i="0" u="none" strike="noStrike" kern="0" cap="none" spc="0" normalizeH="0" baseline="0" noProof="0" dirty="0" smtClean="0">
              <a:ln>
                <a:noFill/>
              </a:ln>
              <a:solidFill>
                <a:srgbClr val="000000"/>
              </a:solidFill>
              <a:effectLst/>
              <a:uLnTx/>
              <a:uFillTx/>
              <a:latin typeface="+mj-ea"/>
              <a:ea typeface="+mj-ea"/>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srgbClr val="000000"/>
                </a:solidFill>
                <a:effectLst/>
                <a:uLnTx/>
                <a:uFillTx/>
                <a:latin typeface="+mj-ea"/>
                <a:ea typeface="+mj-ea"/>
              </a:rPr>
              <a:t>■笑顔のスキルアップ　■気持ちの良い挨拶　他</a:t>
            </a:r>
          </a:p>
        </p:txBody>
      </p:sp>
      <p:sp>
        <p:nvSpPr>
          <p:cNvPr id="31" name="フレーム 30"/>
          <p:cNvSpPr/>
          <p:nvPr/>
        </p:nvSpPr>
        <p:spPr bwMode="auto">
          <a:xfrm>
            <a:off x="284866" y="4986182"/>
            <a:ext cx="8663885" cy="1404113"/>
          </a:xfrm>
          <a:prstGeom prst="frame">
            <a:avLst>
              <a:gd name="adj1" fmla="val 5170"/>
            </a:avLst>
          </a:prstGeom>
          <a:solidFill>
            <a:srgbClr val="FF5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endParaRPr>
          </a:p>
        </p:txBody>
      </p:sp>
      <p:sp>
        <p:nvSpPr>
          <p:cNvPr id="32" name="テキスト ボックス 31"/>
          <p:cNvSpPr txBox="1"/>
          <p:nvPr/>
        </p:nvSpPr>
        <p:spPr>
          <a:xfrm>
            <a:off x="3534957" y="5162170"/>
            <a:ext cx="4497699" cy="369332"/>
          </a:xfrm>
          <a:prstGeom prst="rect">
            <a:avLst/>
          </a:prstGeom>
          <a:noFill/>
          <a:ln>
            <a:no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i="0" u="none" strike="noStrike" kern="0" cap="none" spc="0" normalizeH="0" baseline="0" noProof="0" dirty="0" smtClean="0">
                <a:ln>
                  <a:noFill/>
                </a:ln>
                <a:solidFill>
                  <a:srgbClr val="000000"/>
                </a:solidFill>
                <a:effectLst/>
                <a:uLnTx/>
                <a:uFillTx/>
                <a:latin typeface="+mj-ea"/>
                <a:ea typeface="+mj-ea"/>
              </a:rPr>
              <a:t>ビジネスマナー、コミュニケーション</a:t>
            </a:r>
          </a:p>
        </p:txBody>
      </p:sp>
      <p:sp>
        <p:nvSpPr>
          <p:cNvPr id="4" name="正方形/長方形 3"/>
          <p:cNvSpPr/>
          <p:nvPr/>
        </p:nvSpPr>
        <p:spPr>
          <a:xfrm>
            <a:off x="314218" y="2168803"/>
            <a:ext cx="1733120" cy="1231886"/>
          </a:xfrm>
          <a:prstGeom prst="rect">
            <a:avLst/>
          </a:prstGeom>
          <a:solidFill>
            <a:srgbClr val="2D6BC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r>
              <a:rPr lang="ja-JP" altLang="en-US" sz="2200" b="1" dirty="0" smtClean="0">
                <a:solidFill>
                  <a:schemeClr val="bg1"/>
                </a:solidFill>
                <a:latin typeface="+mj-ea"/>
                <a:ea typeface="+mj-ea"/>
              </a:rPr>
              <a:t> アパート</a:t>
            </a:r>
            <a:endParaRPr lang="en-US" altLang="ja-JP" sz="2200" b="1" dirty="0">
              <a:solidFill>
                <a:schemeClr val="bg1"/>
              </a:solidFill>
              <a:latin typeface="+mj-ea"/>
              <a:ea typeface="+mj-ea"/>
            </a:endParaRPr>
          </a:p>
          <a:p>
            <a:pPr defTabSz="914400" fontAlgn="base">
              <a:spcBef>
                <a:spcPct val="0"/>
              </a:spcBef>
              <a:spcAft>
                <a:spcPct val="0"/>
              </a:spcAft>
            </a:pPr>
            <a:r>
              <a:rPr lang="ja-JP" altLang="en-US" sz="2200" b="1" dirty="0" smtClean="0">
                <a:solidFill>
                  <a:schemeClr val="bg1"/>
                </a:solidFill>
                <a:latin typeface="+mj-ea"/>
                <a:ea typeface="+mj-ea"/>
              </a:rPr>
              <a:t> 維持</a:t>
            </a:r>
            <a:r>
              <a:rPr lang="ja-JP" altLang="en-US" sz="2200" b="1" dirty="0">
                <a:solidFill>
                  <a:schemeClr val="bg1"/>
                </a:solidFill>
                <a:latin typeface="+mj-ea"/>
                <a:ea typeface="+mj-ea"/>
              </a:rPr>
              <a:t>管理</a:t>
            </a:r>
            <a:endParaRPr lang="en-US" altLang="ja-JP" sz="2200" b="1" dirty="0">
              <a:solidFill>
                <a:schemeClr val="bg1"/>
              </a:solidFill>
              <a:latin typeface="+mj-ea"/>
              <a:ea typeface="+mj-ea"/>
            </a:endParaRPr>
          </a:p>
          <a:p>
            <a:pPr defTabSz="914400" fontAlgn="base">
              <a:spcBef>
                <a:spcPct val="0"/>
              </a:spcBef>
              <a:spcAft>
                <a:spcPct val="0"/>
              </a:spcAft>
            </a:pPr>
            <a:r>
              <a:rPr lang="ja-JP" altLang="en-US" sz="2200" b="1" dirty="0" smtClean="0">
                <a:solidFill>
                  <a:schemeClr val="bg1"/>
                </a:solidFill>
                <a:latin typeface="+mj-ea"/>
                <a:ea typeface="+mj-ea"/>
              </a:rPr>
              <a:t> 清掃</a:t>
            </a:r>
            <a:r>
              <a:rPr lang="ja-JP" altLang="en-US" sz="2200" b="1" dirty="0">
                <a:solidFill>
                  <a:schemeClr val="bg1"/>
                </a:solidFill>
                <a:latin typeface="+mj-ea"/>
                <a:ea typeface="+mj-ea"/>
              </a:rPr>
              <a:t>業務</a:t>
            </a:r>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3948">
            <a:off x="2305621" y="2377076"/>
            <a:ext cx="1075533" cy="828507"/>
          </a:xfrm>
          <a:prstGeom prst="rect">
            <a:avLst/>
          </a:prstGeom>
          <a:ln w="28575">
            <a:solidFill>
              <a:srgbClr val="669900"/>
            </a:solidFill>
          </a:ln>
        </p:spPr>
      </p:pic>
      <p:sp>
        <p:nvSpPr>
          <p:cNvPr id="23" name="正方形/長方形 22"/>
          <p:cNvSpPr/>
          <p:nvPr/>
        </p:nvSpPr>
        <p:spPr>
          <a:xfrm>
            <a:off x="322235" y="4986029"/>
            <a:ext cx="1733120" cy="1404266"/>
          </a:xfrm>
          <a:prstGeom prst="rect">
            <a:avLst/>
          </a:prstGeom>
          <a:solidFill>
            <a:srgbClr val="FF5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kumimoji="0" lang="ja-JP" altLang="en-US" sz="2400" b="1" kern="0" dirty="0">
                <a:solidFill>
                  <a:srgbClr val="FFFFFF"/>
                </a:solidFill>
                <a:effectLst>
                  <a:outerShdw blurRad="38100" dist="38100" dir="2700000" algn="tl">
                    <a:srgbClr val="000000">
                      <a:alpha val="43137"/>
                    </a:srgbClr>
                  </a:outerShdw>
                </a:effectLst>
                <a:latin typeface="+mj-ea"/>
                <a:ea typeface="+mj-ea"/>
              </a:rPr>
              <a:t>ビジネス</a:t>
            </a:r>
            <a:endParaRPr kumimoji="0" lang="en-US" altLang="ja-JP" sz="2400" b="1" kern="0" dirty="0">
              <a:solidFill>
                <a:srgbClr val="FFFFFF"/>
              </a:solidFill>
              <a:effectLst>
                <a:outerShdw blurRad="38100" dist="38100" dir="2700000" algn="tl">
                  <a:srgbClr val="000000">
                    <a:alpha val="43137"/>
                  </a:srgbClr>
                </a:outerShdw>
              </a:effectLst>
              <a:latin typeface="+mj-ea"/>
              <a:ea typeface="+mj-ea"/>
            </a:endParaRPr>
          </a:p>
          <a:p>
            <a:pPr algn="ctr" defTabSz="914400" fontAlgn="base">
              <a:spcBef>
                <a:spcPct val="0"/>
              </a:spcBef>
              <a:spcAft>
                <a:spcPct val="0"/>
              </a:spcAft>
            </a:pPr>
            <a:r>
              <a:rPr kumimoji="0" lang="ja-JP" altLang="en-US" sz="2400" b="1" kern="0" dirty="0">
                <a:solidFill>
                  <a:srgbClr val="FFFFFF"/>
                </a:solidFill>
                <a:effectLst>
                  <a:outerShdw blurRad="38100" dist="38100" dir="2700000" algn="tl">
                    <a:srgbClr val="000000">
                      <a:alpha val="43137"/>
                    </a:srgbClr>
                  </a:outerShdw>
                </a:effectLst>
                <a:latin typeface="+mj-ea"/>
                <a:ea typeface="+mj-ea"/>
              </a:rPr>
              <a:t>マナー</a:t>
            </a:r>
            <a:endParaRPr kumimoji="0" lang="en-US" altLang="ja-JP" sz="2400" b="1" kern="0" dirty="0">
              <a:solidFill>
                <a:srgbClr val="FFFFFF"/>
              </a:solidFill>
              <a:effectLst>
                <a:outerShdw blurRad="38100" dist="38100" dir="2700000" algn="tl">
                  <a:srgbClr val="000000">
                    <a:alpha val="43137"/>
                  </a:srgbClr>
                </a:outerShdw>
              </a:effectLst>
              <a:latin typeface="+mj-ea"/>
              <a:ea typeface="+mj-ea"/>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95684">
            <a:off x="2254158" y="5255176"/>
            <a:ext cx="1222408" cy="893886"/>
          </a:xfrm>
          <a:prstGeom prst="rect">
            <a:avLst/>
          </a:prstGeom>
          <a:ln w="28575">
            <a:solidFill>
              <a:srgbClr val="669900"/>
            </a:solidFill>
          </a:ln>
        </p:spPr>
      </p:pic>
    </p:spTree>
    <p:custDataLst>
      <p:tags r:id="rId1"/>
    </p:custDataLst>
    <p:extLst>
      <p:ext uri="{BB962C8B-B14F-4D97-AF65-F5344CB8AC3E}">
        <p14:creationId xmlns:p14="http://schemas.microsoft.com/office/powerpoint/2010/main" val="32424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817" y="274638"/>
            <a:ext cx="9144000" cy="983602"/>
          </a:xfrm>
        </p:spPr>
        <p:txBody>
          <a:bodyPr vert="horz" lIns="91440" tIns="45720" rIns="91440" bIns="45720" rtlCol="0" anchor="ctr">
            <a:normAutofit fontScale="90000"/>
          </a:bodyPr>
          <a:lstStyle/>
          <a:p>
            <a:r>
              <a:rPr lang="en-US" altLang="ja-JP" sz="5000" b="1" dirty="0">
                <a:ln w="18415" cmpd="sng">
                  <a:noFill/>
                  <a:prstDash val="solid"/>
                </a:ln>
                <a:solidFill>
                  <a:srgbClr val="FF8D3F"/>
                </a:solidFill>
                <a:effectLst>
                  <a:outerShdw blurRad="63500" dir="3600000" algn="tl" rotWithShape="0">
                    <a:srgbClr val="000000">
                      <a:alpha val="70000"/>
                    </a:srgbClr>
                  </a:outerShdw>
                </a:effectLst>
              </a:rPr>
              <a:t>1</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週間の流れ</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就労継続支援Ａ型</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graphicFrame>
        <p:nvGraphicFramePr>
          <p:cNvPr id="5" name="Group 514"/>
          <p:cNvGraphicFramePr>
            <a:graphicFrameLocks/>
          </p:cNvGraphicFramePr>
          <p:nvPr>
            <p:extLst>
              <p:ext uri="{D42A27DB-BD31-4B8C-83A1-F6EECF244321}">
                <p14:modId xmlns:p14="http://schemas.microsoft.com/office/powerpoint/2010/main" val="2802008813"/>
              </p:ext>
            </p:extLst>
          </p:nvPr>
        </p:nvGraphicFramePr>
        <p:xfrm>
          <a:off x="251520" y="1236604"/>
          <a:ext cx="8640960" cy="5112567"/>
        </p:xfrm>
        <a:graphic>
          <a:graphicData uri="http://schemas.openxmlformats.org/drawingml/2006/table">
            <a:tbl>
              <a:tblPr/>
              <a:tblGrid>
                <a:gridCol w="1080120"/>
                <a:gridCol w="1080120"/>
                <a:gridCol w="1080120"/>
                <a:gridCol w="1080120"/>
                <a:gridCol w="1080120"/>
                <a:gridCol w="1080120"/>
                <a:gridCol w="1080120"/>
                <a:gridCol w="1080120"/>
              </a:tblGrid>
              <a:tr h="6134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2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w="12700" cap="flat" cmpd="sng" algn="ctr">
                      <a:solidFill>
                        <a:srgbClr val="51739D"/>
                      </a:solidFill>
                      <a:prstDash val="solid"/>
                      <a:round/>
                      <a:headEnd type="none" w="med" len="med"/>
                      <a:tailEnd type="none" w="med" len="med"/>
                    </a:lnTlToBr>
                    <a:lnBlToTr>
                      <a:noFill/>
                    </a:lnBlToTr>
                    <a:solidFill>
                      <a:srgbClr val="ECFBFE"/>
                    </a:solidFill>
                  </a:tcPr>
                </a:tc>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2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endParaRPr>
                    </a:p>
                  </a:txBody>
                  <a:tcPr anchor="ct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2857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rPr>
                        <a:t>月曜日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rgbClr val="4D4D4D"/>
                          </a:solidFill>
                          <a:effectLst>
                            <a:outerShdw blurRad="38100" dist="38100" dir="2700000" algn="tl">
                              <a:srgbClr val="000000">
                                <a:alpha val="43137"/>
                              </a:srgbClr>
                            </a:outerShdw>
                          </a:effectLst>
                          <a:latin typeface="+mj-ea"/>
                          <a:ea typeface="+mj-ea"/>
                        </a:rPr>
                        <a:t>火曜日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mj-ea"/>
                          <a:ea typeface="+mj-ea"/>
                          <a:cs typeface="+mn-cs"/>
                        </a:rPr>
                        <a:t>水曜日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mj-ea"/>
                          <a:ea typeface="+mj-ea"/>
                          <a:cs typeface="+mn-cs"/>
                        </a:rPr>
                        <a:t>木曜日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9525" cap="flat" cmpd="sng" algn="ctr">
                      <a:solidFill>
                        <a:srgbClr val="51739D"/>
                      </a:solidFill>
                      <a:prstDash val="solid"/>
                      <a:round/>
                      <a:headEnd type="none" w="med" len="med"/>
                      <a:tailEnd type="none" w="med" len="med"/>
                    </a:lnB>
                    <a:lnTlToBr>
                      <a:noFill/>
                    </a:lnTlToBr>
                    <a:lnBlToTr>
                      <a:noFill/>
                    </a:lnBlToTr>
                    <a:solidFill>
                      <a:schemeClr val="bg1"/>
                    </a:solidFill>
                  </a:tcPr>
                </a:tc>
              </a:tr>
              <a:tr h="899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smtClean="0">
                          <a:ln>
                            <a:noFill/>
                          </a:ln>
                          <a:solidFill>
                            <a:srgbClr val="4D4D4D"/>
                          </a:solidFill>
                          <a:effectLst>
                            <a:outerShdw blurRad="38100" dist="38100" dir="2700000" algn="tl">
                              <a:srgbClr val="000000">
                                <a:alpha val="43137"/>
                              </a:srgbClr>
                            </a:outerShdw>
                          </a:effectLst>
                          <a:uLnTx/>
                          <a:uFillTx/>
                          <a:latin typeface="+mj-ea"/>
                          <a:ea typeface="+mj-ea"/>
                          <a:cs typeface="+mn-cs"/>
                        </a:rPr>
                        <a:t>金曜日</a:t>
                      </a:r>
                    </a:p>
                  </a:txBody>
                  <a:tcPr anchor="ctr" horzOverflow="overflow">
                    <a:lnL w="2857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rgbClr val="ECFB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mj-ea"/>
                        <a:ea typeface="+mj-ea"/>
                      </a:endParaRPr>
                    </a:p>
                  </a:txBody>
                  <a:tcPr horzOverflow="overflow">
                    <a:lnL w="9525" cap="flat" cmpd="sng" algn="ctr">
                      <a:solidFill>
                        <a:srgbClr val="51739D"/>
                      </a:solidFill>
                      <a:prstDash val="solid"/>
                      <a:round/>
                      <a:headEnd type="none" w="med" len="med"/>
                      <a:tailEnd type="none" w="med" len="med"/>
                    </a:lnL>
                    <a:lnR w="9525" cap="flat" cmpd="sng" algn="ctr">
                      <a:solidFill>
                        <a:srgbClr val="51739D"/>
                      </a:solidFill>
                      <a:prstDash val="solid"/>
                      <a:round/>
                      <a:headEnd type="none" w="med" len="med"/>
                      <a:tailEnd type="none" w="med" len="med"/>
                    </a:lnR>
                    <a:lnT w="9525" cap="flat" cmpd="sng" algn="ctr">
                      <a:solidFill>
                        <a:srgbClr val="51739D"/>
                      </a:solidFill>
                      <a:prstDash val="solid"/>
                      <a:round/>
                      <a:headEnd type="none" w="med" len="med"/>
                      <a:tailEnd type="none" w="med" len="med"/>
                    </a:lnT>
                    <a:lnB w="28575" cap="flat" cmpd="sng" algn="ctr">
                      <a:solidFill>
                        <a:srgbClr val="51739D"/>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Text Box 61"/>
          <p:cNvSpPr txBox="1">
            <a:spLocks noChangeArrowheads="1"/>
          </p:cNvSpPr>
          <p:nvPr/>
        </p:nvSpPr>
        <p:spPr bwMode="auto">
          <a:xfrm>
            <a:off x="7315770" y="2026381"/>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20" name="Text Box 61"/>
          <p:cNvSpPr txBox="1">
            <a:spLocks noChangeArrowheads="1"/>
          </p:cNvSpPr>
          <p:nvPr/>
        </p:nvSpPr>
        <p:spPr bwMode="auto">
          <a:xfrm>
            <a:off x="7718690" y="2362815"/>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15" name="Text Box 61"/>
          <p:cNvSpPr txBox="1">
            <a:spLocks noChangeArrowheads="1"/>
          </p:cNvSpPr>
          <p:nvPr/>
        </p:nvSpPr>
        <p:spPr bwMode="auto">
          <a:xfrm>
            <a:off x="2235897" y="2352090"/>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sp>
        <p:nvSpPr>
          <p:cNvPr id="16" name="Line 72"/>
          <p:cNvSpPr>
            <a:spLocks noChangeShapeType="1"/>
          </p:cNvSpPr>
          <p:nvPr/>
        </p:nvSpPr>
        <p:spPr bwMode="auto">
          <a:xfrm>
            <a:off x="1856935" y="2588318"/>
            <a:ext cx="2619814" cy="0"/>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3" name="テキスト ボックス 2"/>
          <p:cNvSpPr txBox="1"/>
          <p:nvPr/>
        </p:nvSpPr>
        <p:spPr>
          <a:xfrm>
            <a:off x="1477946" y="1936222"/>
            <a:ext cx="1129995" cy="430887"/>
          </a:xfrm>
          <a:prstGeom prst="rect">
            <a:avLst/>
          </a:prstGeom>
          <a:noFill/>
        </p:spPr>
        <p:txBody>
          <a:bodyPr wrap="square" rtlCol="0">
            <a:spAutoFit/>
          </a:bodyPr>
          <a:lstStyle/>
          <a:p>
            <a:r>
              <a:rPr kumimoji="1" lang="ja-JP" altLang="en-US" sz="1050" dirty="0" smtClean="0">
                <a:latin typeface="+mj-ea"/>
                <a:ea typeface="+mj-ea"/>
              </a:rPr>
              <a:t>出席確認</a:t>
            </a:r>
          </a:p>
          <a:p>
            <a:r>
              <a:rPr lang="ja-JP" altLang="en-US" sz="1050" dirty="0" smtClean="0">
                <a:latin typeface="+mj-ea"/>
                <a:ea typeface="+mj-ea"/>
              </a:rPr>
              <a:t>健康チェック</a:t>
            </a:r>
            <a:endParaRPr lang="en-US" altLang="ja-JP" sz="1050" dirty="0" smtClean="0">
              <a:latin typeface="+mj-ea"/>
              <a:ea typeface="+mj-ea"/>
            </a:endParaRPr>
          </a:p>
        </p:txBody>
      </p:sp>
      <p:sp>
        <p:nvSpPr>
          <p:cNvPr id="25" name="Text Box 61"/>
          <p:cNvSpPr txBox="1">
            <a:spLocks noChangeArrowheads="1"/>
          </p:cNvSpPr>
          <p:nvPr/>
        </p:nvSpPr>
        <p:spPr bwMode="auto">
          <a:xfrm>
            <a:off x="7315770" y="2931256"/>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26" name="Text Box 61"/>
          <p:cNvSpPr txBox="1">
            <a:spLocks noChangeArrowheads="1"/>
          </p:cNvSpPr>
          <p:nvPr/>
        </p:nvSpPr>
        <p:spPr bwMode="auto">
          <a:xfrm>
            <a:off x="7718690" y="3267690"/>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33" name="Text Box 61"/>
          <p:cNvSpPr txBox="1">
            <a:spLocks noChangeArrowheads="1"/>
          </p:cNvSpPr>
          <p:nvPr/>
        </p:nvSpPr>
        <p:spPr bwMode="auto">
          <a:xfrm>
            <a:off x="7315770" y="3836131"/>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34" name="Text Box 61"/>
          <p:cNvSpPr txBox="1">
            <a:spLocks noChangeArrowheads="1"/>
          </p:cNvSpPr>
          <p:nvPr/>
        </p:nvSpPr>
        <p:spPr bwMode="auto">
          <a:xfrm>
            <a:off x="7718690" y="4172565"/>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41" name="Text Box 61"/>
          <p:cNvSpPr txBox="1">
            <a:spLocks noChangeArrowheads="1"/>
          </p:cNvSpPr>
          <p:nvPr/>
        </p:nvSpPr>
        <p:spPr bwMode="auto">
          <a:xfrm>
            <a:off x="7315770" y="4741006"/>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42" name="Text Box 61"/>
          <p:cNvSpPr txBox="1">
            <a:spLocks noChangeArrowheads="1"/>
          </p:cNvSpPr>
          <p:nvPr/>
        </p:nvSpPr>
        <p:spPr bwMode="auto">
          <a:xfrm>
            <a:off x="7718690" y="5077440"/>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51" name="Text Box 61"/>
          <p:cNvSpPr txBox="1">
            <a:spLocks noChangeArrowheads="1"/>
          </p:cNvSpPr>
          <p:nvPr/>
        </p:nvSpPr>
        <p:spPr bwMode="auto">
          <a:xfrm>
            <a:off x="7315770" y="5646008"/>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日報記入</a:t>
            </a:r>
            <a:endParaRPr lang="en-US" altLang="ja-JP" sz="1200" kern="0" dirty="0" smtClean="0">
              <a:solidFill>
                <a:srgbClr val="000000">
                  <a:lumMod val="95000"/>
                  <a:lumOff val="5000"/>
                </a:srgbClr>
              </a:solidFill>
              <a:latin typeface="+mj-ea"/>
              <a:ea typeface="+mj-ea"/>
            </a:endParaRPr>
          </a:p>
        </p:txBody>
      </p:sp>
      <p:sp>
        <p:nvSpPr>
          <p:cNvPr id="52" name="Text Box 61"/>
          <p:cNvSpPr txBox="1">
            <a:spLocks noChangeArrowheads="1"/>
          </p:cNvSpPr>
          <p:nvPr/>
        </p:nvSpPr>
        <p:spPr bwMode="auto">
          <a:xfrm>
            <a:off x="7718690" y="5982442"/>
            <a:ext cx="960148" cy="184666"/>
          </a:xfrm>
          <a:prstGeom prst="rect">
            <a:avLst/>
          </a:prstGeom>
          <a:solidFill>
            <a:srgbClr val="FFFFFF"/>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3399"/>
                </a:solidFill>
                <a:latin typeface="+mj-ea"/>
                <a:ea typeface="+mj-ea"/>
              </a:rPr>
              <a:t>◆</a:t>
            </a:r>
            <a:r>
              <a:rPr lang="ja-JP" altLang="en-US" sz="1200" kern="0" dirty="0" smtClean="0">
                <a:solidFill>
                  <a:srgbClr val="000000">
                    <a:lumMod val="95000"/>
                    <a:lumOff val="5000"/>
                  </a:srgbClr>
                </a:solidFill>
                <a:latin typeface="+mj-ea"/>
                <a:ea typeface="+mj-ea"/>
              </a:rPr>
              <a:t>退所</a:t>
            </a:r>
            <a:endParaRPr lang="en-US" altLang="ja-JP" sz="1200" kern="0" dirty="0" smtClean="0">
              <a:solidFill>
                <a:srgbClr val="000000">
                  <a:lumMod val="95000"/>
                  <a:lumOff val="5000"/>
                </a:srgbClr>
              </a:solidFill>
              <a:latin typeface="+mj-ea"/>
              <a:ea typeface="+mj-ea"/>
            </a:endParaRPr>
          </a:p>
        </p:txBody>
      </p:sp>
      <p:sp>
        <p:nvSpPr>
          <p:cNvPr id="4" name="テキスト ボックス 3"/>
          <p:cNvSpPr txBox="1"/>
          <p:nvPr/>
        </p:nvSpPr>
        <p:spPr>
          <a:xfrm>
            <a:off x="1280155" y="1370784"/>
            <a:ext cx="7406645" cy="400110"/>
          </a:xfrm>
          <a:prstGeom prst="rect">
            <a:avLst/>
          </a:prstGeom>
          <a:noFill/>
        </p:spPr>
        <p:txBody>
          <a:bodyPr wrap="square" rtlCol="0">
            <a:spAutoFit/>
          </a:bodyPr>
          <a:lstStyle/>
          <a:p>
            <a:r>
              <a:rPr kumimoji="1" lang="en-US" altLang="ja-JP" sz="2000" b="1" dirty="0" smtClean="0">
                <a:solidFill>
                  <a:srgbClr val="009E00"/>
                </a:solidFill>
              </a:rPr>
              <a:t>9:00</a:t>
            </a:r>
            <a:r>
              <a:rPr kumimoji="1" lang="ja-JP" altLang="en-US" sz="2000" b="1" dirty="0" smtClean="0">
                <a:solidFill>
                  <a:srgbClr val="009E00"/>
                </a:solidFill>
              </a:rPr>
              <a:t>　</a:t>
            </a:r>
            <a:r>
              <a:rPr kumimoji="1" lang="en-US" altLang="ja-JP" sz="2000" b="1" dirty="0" smtClean="0">
                <a:solidFill>
                  <a:srgbClr val="009E00"/>
                </a:solidFill>
              </a:rPr>
              <a:t>10:00 </a:t>
            </a:r>
            <a:r>
              <a:rPr kumimoji="1" lang="ja-JP" altLang="en-US" sz="2000" b="1" dirty="0" smtClean="0">
                <a:solidFill>
                  <a:srgbClr val="009E00"/>
                </a:solidFill>
              </a:rPr>
              <a:t>　 </a:t>
            </a:r>
            <a:r>
              <a:rPr kumimoji="1" lang="en-US" altLang="ja-JP" sz="2000" b="1" dirty="0" smtClean="0">
                <a:solidFill>
                  <a:srgbClr val="009E00"/>
                </a:solidFill>
              </a:rPr>
              <a:t>11:00</a:t>
            </a:r>
            <a:r>
              <a:rPr kumimoji="1" lang="ja-JP" altLang="en-US" sz="2000" b="1" dirty="0" smtClean="0">
                <a:solidFill>
                  <a:srgbClr val="009E00"/>
                </a:solidFill>
              </a:rPr>
              <a:t>　   </a:t>
            </a:r>
            <a:r>
              <a:rPr kumimoji="1" lang="en-US" altLang="ja-JP" sz="2000" b="1" dirty="0" smtClean="0">
                <a:solidFill>
                  <a:srgbClr val="009E00"/>
                </a:solidFill>
              </a:rPr>
              <a:t>12:00</a:t>
            </a:r>
            <a:r>
              <a:rPr kumimoji="1" lang="ja-JP" altLang="en-US" sz="2000" b="1" dirty="0" smtClean="0">
                <a:solidFill>
                  <a:srgbClr val="009E00"/>
                </a:solidFill>
              </a:rPr>
              <a:t>　  </a:t>
            </a:r>
            <a:r>
              <a:rPr kumimoji="1" lang="en-US" altLang="ja-JP" sz="2000" b="1" dirty="0" smtClean="0">
                <a:solidFill>
                  <a:srgbClr val="009E00"/>
                </a:solidFill>
              </a:rPr>
              <a:t>13:00</a:t>
            </a:r>
            <a:r>
              <a:rPr kumimoji="1" lang="ja-JP" altLang="en-US" sz="2000" b="1" dirty="0" smtClean="0">
                <a:solidFill>
                  <a:srgbClr val="009E00"/>
                </a:solidFill>
              </a:rPr>
              <a:t>　   </a:t>
            </a:r>
            <a:r>
              <a:rPr kumimoji="1" lang="en-US" altLang="ja-JP" sz="2000" b="1" dirty="0" smtClean="0">
                <a:solidFill>
                  <a:srgbClr val="009E00"/>
                </a:solidFill>
              </a:rPr>
              <a:t>14:00</a:t>
            </a:r>
            <a:r>
              <a:rPr kumimoji="1" lang="ja-JP" altLang="en-US" sz="2000" b="1" dirty="0" smtClean="0">
                <a:solidFill>
                  <a:srgbClr val="009E00"/>
                </a:solidFill>
              </a:rPr>
              <a:t>　 </a:t>
            </a:r>
            <a:r>
              <a:rPr kumimoji="1" lang="en-US" altLang="ja-JP" sz="2000" b="1" dirty="0" smtClean="0">
                <a:solidFill>
                  <a:srgbClr val="009E00"/>
                </a:solidFill>
              </a:rPr>
              <a:t>15:00</a:t>
            </a:r>
            <a:endParaRPr kumimoji="1" lang="ja-JP" altLang="en-US" sz="2000" b="1" dirty="0">
              <a:solidFill>
                <a:srgbClr val="009E00"/>
              </a:solidFill>
            </a:endParaRPr>
          </a:p>
        </p:txBody>
      </p:sp>
      <p:sp>
        <p:nvSpPr>
          <p:cNvPr id="8" name="正方形/長方形 7"/>
          <p:cNvSpPr/>
          <p:nvPr/>
        </p:nvSpPr>
        <p:spPr>
          <a:xfrm>
            <a:off x="4754907" y="1978034"/>
            <a:ext cx="703357" cy="4213575"/>
          </a:xfrm>
          <a:prstGeom prst="rect">
            <a:avLst/>
          </a:prstGeom>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t>昼休み</a:t>
            </a:r>
            <a:endParaRPr kumimoji="1" lang="ja-JP" altLang="en-US" dirty="0"/>
          </a:p>
        </p:txBody>
      </p:sp>
      <p:grpSp>
        <p:nvGrpSpPr>
          <p:cNvPr id="53" name="グループ化 52"/>
          <p:cNvGrpSpPr/>
          <p:nvPr/>
        </p:nvGrpSpPr>
        <p:grpSpPr>
          <a:xfrm>
            <a:off x="1477946" y="2836431"/>
            <a:ext cx="2998803" cy="652096"/>
            <a:chOff x="1477946" y="1936222"/>
            <a:chExt cx="2998803" cy="652096"/>
          </a:xfrm>
        </p:grpSpPr>
        <p:sp>
          <p:nvSpPr>
            <p:cNvPr id="54" name="Text Box 61"/>
            <p:cNvSpPr txBox="1">
              <a:spLocks noChangeArrowheads="1"/>
            </p:cNvSpPr>
            <p:nvPr/>
          </p:nvSpPr>
          <p:spPr bwMode="auto">
            <a:xfrm>
              <a:off x="2235897" y="2352090"/>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sp>
          <p:nvSpPr>
            <p:cNvPr id="55" name="Line 72"/>
            <p:cNvSpPr>
              <a:spLocks noChangeShapeType="1"/>
            </p:cNvSpPr>
            <p:nvPr/>
          </p:nvSpPr>
          <p:spPr bwMode="auto">
            <a:xfrm>
              <a:off x="1856935" y="2588318"/>
              <a:ext cx="2619814" cy="0"/>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56" name="テキスト ボックス 55"/>
            <p:cNvSpPr txBox="1"/>
            <p:nvPr/>
          </p:nvSpPr>
          <p:spPr>
            <a:xfrm>
              <a:off x="1477946" y="1936222"/>
              <a:ext cx="1129995" cy="430887"/>
            </a:xfrm>
            <a:prstGeom prst="rect">
              <a:avLst/>
            </a:prstGeom>
            <a:noFill/>
          </p:spPr>
          <p:txBody>
            <a:bodyPr wrap="square" rtlCol="0">
              <a:spAutoFit/>
            </a:bodyPr>
            <a:lstStyle/>
            <a:p>
              <a:r>
                <a:rPr kumimoji="1" lang="ja-JP" altLang="en-US" sz="1050" dirty="0" smtClean="0">
                  <a:latin typeface="+mj-ea"/>
                  <a:ea typeface="+mj-ea"/>
                </a:rPr>
                <a:t>出席確認</a:t>
              </a:r>
            </a:p>
            <a:p>
              <a:r>
                <a:rPr lang="ja-JP" altLang="en-US" sz="1050" dirty="0" smtClean="0">
                  <a:latin typeface="+mj-ea"/>
                  <a:ea typeface="+mj-ea"/>
                </a:rPr>
                <a:t>健康チェック</a:t>
              </a:r>
              <a:endParaRPr lang="en-US" altLang="ja-JP" sz="1050" dirty="0" smtClean="0">
                <a:latin typeface="+mj-ea"/>
                <a:ea typeface="+mj-ea"/>
              </a:endParaRPr>
            </a:p>
          </p:txBody>
        </p:sp>
      </p:grpSp>
      <p:grpSp>
        <p:nvGrpSpPr>
          <p:cNvPr id="84" name="グループ化 83"/>
          <p:cNvGrpSpPr/>
          <p:nvPr/>
        </p:nvGrpSpPr>
        <p:grpSpPr>
          <a:xfrm>
            <a:off x="1456420" y="3736458"/>
            <a:ext cx="2998803" cy="652096"/>
            <a:chOff x="1477946" y="1936222"/>
            <a:chExt cx="2998803" cy="652096"/>
          </a:xfrm>
        </p:grpSpPr>
        <p:sp>
          <p:nvSpPr>
            <p:cNvPr id="85" name="Text Box 61"/>
            <p:cNvSpPr txBox="1">
              <a:spLocks noChangeArrowheads="1"/>
            </p:cNvSpPr>
            <p:nvPr/>
          </p:nvSpPr>
          <p:spPr bwMode="auto">
            <a:xfrm>
              <a:off x="2235897" y="2352090"/>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sp>
          <p:nvSpPr>
            <p:cNvPr id="86" name="Line 72"/>
            <p:cNvSpPr>
              <a:spLocks noChangeShapeType="1"/>
            </p:cNvSpPr>
            <p:nvPr/>
          </p:nvSpPr>
          <p:spPr bwMode="auto">
            <a:xfrm>
              <a:off x="1856935" y="2588318"/>
              <a:ext cx="2619814" cy="0"/>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87" name="テキスト ボックス 86"/>
            <p:cNvSpPr txBox="1"/>
            <p:nvPr/>
          </p:nvSpPr>
          <p:spPr>
            <a:xfrm>
              <a:off x="1477946" y="1936222"/>
              <a:ext cx="1129995" cy="430887"/>
            </a:xfrm>
            <a:prstGeom prst="rect">
              <a:avLst/>
            </a:prstGeom>
            <a:noFill/>
          </p:spPr>
          <p:txBody>
            <a:bodyPr wrap="square" rtlCol="0">
              <a:spAutoFit/>
            </a:bodyPr>
            <a:lstStyle/>
            <a:p>
              <a:r>
                <a:rPr kumimoji="1" lang="ja-JP" altLang="en-US" sz="1050" dirty="0" smtClean="0">
                  <a:latin typeface="+mj-ea"/>
                  <a:ea typeface="+mj-ea"/>
                </a:rPr>
                <a:t>出席確認</a:t>
              </a:r>
            </a:p>
            <a:p>
              <a:r>
                <a:rPr lang="ja-JP" altLang="en-US" sz="1050" dirty="0" smtClean="0">
                  <a:latin typeface="+mj-ea"/>
                  <a:ea typeface="+mj-ea"/>
                </a:rPr>
                <a:t>健康チェック</a:t>
              </a:r>
              <a:endParaRPr lang="en-US" altLang="ja-JP" sz="1050" dirty="0" smtClean="0">
                <a:latin typeface="+mj-ea"/>
                <a:ea typeface="+mj-ea"/>
              </a:endParaRPr>
            </a:p>
          </p:txBody>
        </p:sp>
      </p:grpSp>
      <p:grpSp>
        <p:nvGrpSpPr>
          <p:cNvPr id="88" name="グループ化 87"/>
          <p:cNvGrpSpPr/>
          <p:nvPr/>
        </p:nvGrpSpPr>
        <p:grpSpPr>
          <a:xfrm>
            <a:off x="1456420" y="4636667"/>
            <a:ext cx="2998803" cy="652096"/>
            <a:chOff x="1477946" y="1936222"/>
            <a:chExt cx="2998803" cy="652096"/>
          </a:xfrm>
        </p:grpSpPr>
        <p:sp>
          <p:nvSpPr>
            <p:cNvPr id="89" name="Text Box 61"/>
            <p:cNvSpPr txBox="1">
              <a:spLocks noChangeArrowheads="1"/>
            </p:cNvSpPr>
            <p:nvPr/>
          </p:nvSpPr>
          <p:spPr bwMode="auto">
            <a:xfrm>
              <a:off x="2235897" y="2352090"/>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sp>
          <p:nvSpPr>
            <p:cNvPr id="90" name="Line 72"/>
            <p:cNvSpPr>
              <a:spLocks noChangeShapeType="1"/>
            </p:cNvSpPr>
            <p:nvPr/>
          </p:nvSpPr>
          <p:spPr bwMode="auto">
            <a:xfrm>
              <a:off x="1856935" y="2588318"/>
              <a:ext cx="2619814" cy="0"/>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91" name="テキスト ボックス 90"/>
            <p:cNvSpPr txBox="1"/>
            <p:nvPr/>
          </p:nvSpPr>
          <p:spPr>
            <a:xfrm>
              <a:off x="1477946" y="1936222"/>
              <a:ext cx="1129995" cy="430887"/>
            </a:xfrm>
            <a:prstGeom prst="rect">
              <a:avLst/>
            </a:prstGeom>
            <a:noFill/>
          </p:spPr>
          <p:txBody>
            <a:bodyPr wrap="square" rtlCol="0">
              <a:spAutoFit/>
            </a:bodyPr>
            <a:lstStyle/>
            <a:p>
              <a:r>
                <a:rPr kumimoji="1" lang="ja-JP" altLang="en-US" sz="1050" dirty="0" smtClean="0">
                  <a:latin typeface="+mj-ea"/>
                  <a:ea typeface="+mj-ea"/>
                </a:rPr>
                <a:t>出席確認</a:t>
              </a:r>
            </a:p>
            <a:p>
              <a:r>
                <a:rPr lang="ja-JP" altLang="en-US" sz="1050" dirty="0" smtClean="0">
                  <a:latin typeface="+mj-ea"/>
                  <a:ea typeface="+mj-ea"/>
                </a:rPr>
                <a:t>健康チェック</a:t>
              </a:r>
              <a:endParaRPr lang="en-US" altLang="ja-JP" sz="1050" dirty="0" smtClean="0">
                <a:latin typeface="+mj-ea"/>
                <a:ea typeface="+mj-ea"/>
              </a:endParaRPr>
            </a:p>
          </p:txBody>
        </p:sp>
      </p:grpSp>
      <p:grpSp>
        <p:nvGrpSpPr>
          <p:cNvPr id="92" name="グループ化 91"/>
          <p:cNvGrpSpPr/>
          <p:nvPr/>
        </p:nvGrpSpPr>
        <p:grpSpPr>
          <a:xfrm>
            <a:off x="1442352" y="5514154"/>
            <a:ext cx="2998803" cy="652096"/>
            <a:chOff x="1477946" y="1936222"/>
            <a:chExt cx="2998803" cy="652096"/>
          </a:xfrm>
        </p:grpSpPr>
        <p:sp>
          <p:nvSpPr>
            <p:cNvPr id="93" name="Text Box 61"/>
            <p:cNvSpPr txBox="1">
              <a:spLocks noChangeArrowheads="1"/>
            </p:cNvSpPr>
            <p:nvPr/>
          </p:nvSpPr>
          <p:spPr bwMode="auto">
            <a:xfrm>
              <a:off x="2235897" y="2352090"/>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sp>
          <p:nvSpPr>
            <p:cNvPr id="94" name="Line 72"/>
            <p:cNvSpPr>
              <a:spLocks noChangeShapeType="1"/>
            </p:cNvSpPr>
            <p:nvPr/>
          </p:nvSpPr>
          <p:spPr bwMode="auto">
            <a:xfrm>
              <a:off x="1856935" y="2588318"/>
              <a:ext cx="2619814" cy="0"/>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95" name="テキスト ボックス 94"/>
            <p:cNvSpPr txBox="1"/>
            <p:nvPr/>
          </p:nvSpPr>
          <p:spPr>
            <a:xfrm>
              <a:off x="1477946" y="1936222"/>
              <a:ext cx="1129995" cy="430887"/>
            </a:xfrm>
            <a:prstGeom prst="rect">
              <a:avLst/>
            </a:prstGeom>
            <a:noFill/>
          </p:spPr>
          <p:txBody>
            <a:bodyPr wrap="square" rtlCol="0">
              <a:spAutoFit/>
            </a:bodyPr>
            <a:lstStyle/>
            <a:p>
              <a:r>
                <a:rPr kumimoji="1" lang="ja-JP" altLang="en-US" sz="1050" dirty="0" smtClean="0">
                  <a:latin typeface="+mj-ea"/>
                  <a:ea typeface="+mj-ea"/>
                </a:rPr>
                <a:t>出席確認</a:t>
              </a:r>
            </a:p>
            <a:p>
              <a:r>
                <a:rPr lang="ja-JP" altLang="en-US" sz="1050" dirty="0" smtClean="0">
                  <a:latin typeface="+mj-ea"/>
                  <a:ea typeface="+mj-ea"/>
                </a:rPr>
                <a:t>健康チェック</a:t>
              </a:r>
              <a:endParaRPr lang="en-US" altLang="ja-JP" sz="1050" dirty="0" smtClean="0">
                <a:latin typeface="+mj-ea"/>
                <a:ea typeface="+mj-ea"/>
              </a:endParaRPr>
            </a:p>
          </p:txBody>
        </p:sp>
      </p:grpSp>
      <p:sp>
        <p:nvSpPr>
          <p:cNvPr id="96" name="Line 72"/>
          <p:cNvSpPr>
            <a:spLocks noChangeShapeType="1"/>
          </p:cNvSpPr>
          <p:nvPr/>
        </p:nvSpPr>
        <p:spPr bwMode="auto">
          <a:xfrm flipV="1">
            <a:off x="5725544" y="2588318"/>
            <a:ext cx="2070299" cy="1367"/>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97" name="Text Box 61"/>
          <p:cNvSpPr txBox="1">
            <a:spLocks noChangeArrowheads="1"/>
          </p:cNvSpPr>
          <p:nvPr/>
        </p:nvSpPr>
        <p:spPr bwMode="auto">
          <a:xfrm>
            <a:off x="5648023" y="2332882"/>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grpSp>
        <p:nvGrpSpPr>
          <p:cNvPr id="98" name="グループ化 97"/>
          <p:cNvGrpSpPr/>
          <p:nvPr/>
        </p:nvGrpSpPr>
        <p:grpSpPr>
          <a:xfrm>
            <a:off x="5648023" y="3201696"/>
            <a:ext cx="2147820" cy="256803"/>
            <a:chOff x="5605819" y="2332882"/>
            <a:chExt cx="2147820" cy="256803"/>
          </a:xfrm>
        </p:grpSpPr>
        <p:sp>
          <p:nvSpPr>
            <p:cNvPr id="99" name="Line 72"/>
            <p:cNvSpPr>
              <a:spLocks noChangeShapeType="1"/>
            </p:cNvSpPr>
            <p:nvPr/>
          </p:nvSpPr>
          <p:spPr bwMode="auto">
            <a:xfrm flipV="1">
              <a:off x="5683340" y="2583542"/>
              <a:ext cx="2070299" cy="6143"/>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100" name="Text Box 61"/>
            <p:cNvSpPr txBox="1">
              <a:spLocks noChangeArrowheads="1"/>
            </p:cNvSpPr>
            <p:nvPr/>
          </p:nvSpPr>
          <p:spPr bwMode="auto">
            <a:xfrm>
              <a:off x="5605819" y="2332882"/>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grpSp>
      <p:grpSp>
        <p:nvGrpSpPr>
          <p:cNvPr id="101" name="グループ化 100"/>
          <p:cNvGrpSpPr/>
          <p:nvPr/>
        </p:nvGrpSpPr>
        <p:grpSpPr>
          <a:xfrm>
            <a:off x="5648023" y="4109802"/>
            <a:ext cx="2147820" cy="256803"/>
            <a:chOff x="5605819" y="2332882"/>
            <a:chExt cx="2147820" cy="256803"/>
          </a:xfrm>
        </p:grpSpPr>
        <p:sp>
          <p:nvSpPr>
            <p:cNvPr id="102" name="Line 72"/>
            <p:cNvSpPr>
              <a:spLocks noChangeShapeType="1"/>
            </p:cNvSpPr>
            <p:nvPr/>
          </p:nvSpPr>
          <p:spPr bwMode="auto">
            <a:xfrm flipV="1">
              <a:off x="5683341" y="2580311"/>
              <a:ext cx="2070298" cy="9374"/>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103" name="Text Box 61"/>
            <p:cNvSpPr txBox="1">
              <a:spLocks noChangeArrowheads="1"/>
            </p:cNvSpPr>
            <p:nvPr/>
          </p:nvSpPr>
          <p:spPr bwMode="auto">
            <a:xfrm>
              <a:off x="5605819" y="2332882"/>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grpSp>
      <p:grpSp>
        <p:nvGrpSpPr>
          <p:cNvPr id="104" name="グループ化 103"/>
          <p:cNvGrpSpPr/>
          <p:nvPr/>
        </p:nvGrpSpPr>
        <p:grpSpPr>
          <a:xfrm>
            <a:off x="5648023" y="5014677"/>
            <a:ext cx="2147820" cy="256803"/>
            <a:chOff x="5605819" y="2332882"/>
            <a:chExt cx="2147820" cy="256803"/>
          </a:xfrm>
        </p:grpSpPr>
        <p:sp>
          <p:nvSpPr>
            <p:cNvPr id="105" name="Line 72"/>
            <p:cNvSpPr>
              <a:spLocks noChangeShapeType="1"/>
            </p:cNvSpPr>
            <p:nvPr/>
          </p:nvSpPr>
          <p:spPr bwMode="auto">
            <a:xfrm flipV="1">
              <a:off x="5683341" y="2580311"/>
              <a:ext cx="2070298" cy="9374"/>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106" name="Text Box 61"/>
            <p:cNvSpPr txBox="1">
              <a:spLocks noChangeArrowheads="1"/>
            </p:cNvSpPr>
            <p:nvPr/>
          </p:nvSpPr>
          <p:spPr bwMode="auto">
            <a:xfrm>
              <a:off x="5605819" y="2332882"/>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grpSp>
      <p:grpSp>
        <p:nvGrpSpPr>
          <p:cNvPr id="107" name="グループ化 106"/>
          <p:cNvGrpSpPr/>
          <p:nvPr/>
        </p:nvGrpSpPr>
        <p:grpSpPr>
          <a:xfrm>
            <a:off x="5648023" y="5886028"/>
            <a:ext cx="2147820" cy="256803"/>
            <a:chOff x="5605819" y="2332882"/>
            <a:chExt cx="2147820" cy="256803"/>
          </a:xfrm>
        </p:grpSpPr>
        <p:sp>
          <p:nvSpPr>
            <p:cNvPr id="108" name="Line 72"/>
            <p:cNvSpPr>
              <a:spLocks noChangeShapeType="1"/>
            </p:cNvSpPr>
            <p:nvPr/>
          </p:nvSpPr>
          <p:spPr bwMode="auto">
            <a:xfrm flipV="1">
              <a:off x="5683341" y="2589685"/>
              <a:ext cx="2070298" cy="0"/>
            </a:xfrm>
            <a:prstGeom prst="line">
              <a:avLst/>
            </a:prstGeom>
            <a:noFill/>
            <a:ln w="44450">
              <a:solidFill>
                <a:srgbClr val="008A00"/>
              </a:solidFill>
              <a:round/>
              <a:headEnd type="oval" w="med" len="med"/>
              <a:tailEnd type="triangle" w="med" len="med"/>
            </a:ln>
            <a:effectLst/>
          </p:spPr>
          <p:txBody>
            <a:bodyPr/>
            <a:lstStyle/>
            <a:p>
              <a:pPr defTabSz="914400" fontAlgn="base">
                <a:spcBef>
                  <a:spcPct val="0"/>
                </a:spcBef>
                <a:spcAft>
                  <a:spcPct val="0"/>
                </a:spcAft>
              </a:pPr>
              <a:endParaRPr kumimoji="0" lang="ja-JP" altLang="en-US">
                <a:solidFill>
                  <a:srgbClr val="1D528D"/>
                </a:solidFill>
                <a:latin typeface="ＭＳ Ｐゴシック" pitchFamily="50" charset="-128"/>
                <a:ea typeface="ＭＳ Ｐゴシック" pitchFamily="50" charset="-128"/>
              </a:endParaRPr>
            </a:p>
          </p:txBody>
        </p:sp>
        <p:sp>
          <p:nvSpPr>
            <p:cNvPr id="109" name="Text Box 61"/>
            <p:cNvSpPr txBox="1">
              <a:spLocks noChangeArrowheads="1"/>
            </p:cNvSpPr>
            <p:nvPr/>
          </p:nvSpPr>
          <p:spPr bwMode="auto">
            <a:xfrm>
              <a:off x="5605819" y="2332882"/>
              <a:ext cx="2096970" cy="184666"/>
            </a:xfrm>
            <a:prstGeom prst="rect">
              <a:avLst/>
            </a:prstGeom>
            <a:solidFill>
              <a:schemeClr val="bg1"/>
            </a:solidFill>
            <a:ln w="9525">
              <a:noFill/>
              <a:miter lim="800000"/>
              <a:headEnd/>
              <a:tailEnd/>
            </a:ln>
            <a:effectLst/>
          </p:spPr>
          <p:txBody>
            <a:bodyPr wrap="square" lIns="0" tIns="0" rIns="0" bIns="0">
              <a:spAutoFit/>
            </a:bodyPr>
            <a:lstStyle/>
            <a:p>
              <a:pPr defTabSz="914400" fontAlgn="ctr">
                <a:spcBef>
                  <a:spcPct val="50000"/>
                </a:spcBef>
                <a:defRPr/>
              </a:pPr>
              <a:r>
                <a:rPr lang="en-US" altLang="ja-JP" sz="1200" kern="0" dirty="0" smtClean="0">
                  <a:solidFill>
                    <a:srgbClr val="009E00"/>
                  </a:solidFill>
                  <a:latin typeface="+mj-ea"/>
                  <a:ea typeface="+mj-ea"/>
                </a:rPr>
                <a:t>◆</a:t>
              </a:r>
              <a:r>
                <a:rPr lang="ja-JP" altLang="en-US" sz="1200" kern="0" dirty="0" smtClean="0">
                  <a:latin typeface="+mj-ea"/>
                  <a:ea typeface="+mj-ea"/>
                </a:rPr>
                <a:t>アパート維持管理・清掃</a:t>
              </a:r>
            </a:p>
          </p:txBody>
        </p:sp>
      </p:grpSp>
    </p:spTree>
    <p:custDataLst>
      <p:tags r:id="rId1"/>
    </p:custDataLst>
    <p:extLst>
      <p:ext uri="{BB962C8B-B14F-4D97-AF65-F5344CB8AC3E}">
        <p14:creationId xmlns:p14="http://schemas.microsoft.com/office/powerpoint/2010/main" val="363482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471590"/>
            <a:ext cx="9144000" cy="983602"/>
          </a:xfrm>
        </p:spPr>
        <p:txBody>
          <a:bodyPr vert="horz" lIns="91440" tIns="45720" rIns="91440" bIns="45720" rtlCol="0" anchor="ctr">
            <a:normAutofit fontScale="90000"/>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障がいがあっても働きたい！</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
            </a:r>
            <a:br>
              <a:rPr lang="en-US" altLang="ja-JP" sz="5000" b="1" dirty="0">
                <a:ln w="18415" cmpd="sng">
                  <a:noFill/>
                  <a:prstDash val="solid"/>
                </a:ln>
                <a:solidFill>
                  <a:srgbClr val="FF8D3F"/>
                </a:solidFill>
                <a:effectLst>
                  <a:outerShdw blurRad="63500" dir="3600000" algn="tl" rotWithShape="0">
                    <a:srgbClr val="000000">
                      <a:alpha val="70000"/>
                    </a:srgbClr>
                  </a:outerShdw>
                </a:effectLst>
              </a:rPr>
            </a:b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働きたい</a:t>
            </a:r>
            <a:r>
              <a:rPr lang="ja-JP" altLang="en-US" sz="5000" b="1" dirty="0" smtClean="0">
                <a:ln w="18415" cmpd="sng">
                  <a:noFill/>
                  <a:prstDash val="solid"/>
                </a:ln>
                <a:solidFill>
                  <a:srgbClr val="FF8D3F"/>
                </a:solidFill>
                <a:effectLst>
                  <a:outerShdw blurRad="63500" dir="3600000" algn="tl" rotWithShape="0">
                    <a:srgbClr val="000000">
                      <a:alpha val="70000"/>
                    </a:srgbClr>
                  </a:outerShdw>
                </a:effectLst>
              </a:rPr>
              <a:t>方募集</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sp>
        <p:nvSpPr>
          <p:cNvPr id="7" name="テキスト ボックス 6"/>
          <p:cNvSpPr txBox="1"/>
          <p:nvPr/>
        </p:nvSpPr>
        <p:spPr>
          <a:xfrm>
            <a:off x="313959" y="5266059"/>
            <a:ext cx="8516082" cy="1446550"/>
          </a:xfrm>
          <a:prstGeom prst="rect">
            <a:avLst/>
          </a:prstGeom>
          <a:solidFill>
            <a:srgbClr val="FFFF66"/>
          </a:solidFill>
          <a:ln w="38100">
            <a:solidFill>
              <a:srgbClr val="00FF00"/>
            </a:solidFill>
          </a:ln>
          <a:effectLst>
            <a:glow rad="101600">
              <a:schemeClr val="accent2">
                <a:satMod val="175000"/>
                <a:alpha val="40000"/>
              </a:schemeClr>
            </a:glow>
          </a:effectLst>
        </p:spPr>
        <p:txBody>
          <a:bodyPr wrap="square" rtlCol="0">
            <a:spAutoFit/>
          </a:bodyPr>
          <a:lstStyle>
            <a:defPPr>
              <a:defRPr lang="ja-JP"/>
            </a:defPPr>
            <a:lvl1pPr defTabSz="914400" fontAlgn="base">
              <a:spcBef>
                <a:spcPct val="0"/>
              </a:spcBef>
              <a:spcAft>
                <a:spcPct val="0"/>
              </a:spcAft>
              <a:defRPr sz="2000" b="1"/>
            </a:lvl1pPr>
          </a:lstStyle>
          <a:p>
            <a:r>
              <a:rPr lang="ja-JP" altLang="en-US" sz="2200" dirty="0" smtClean="0"/>
              <a:t>　その他</a:t>
            </a:r>
            <a:r>
              <a:rPr lang="ja-JP" altLang="en-US" sz="2200" dirty="0"/>
              <a:t>様々な訓練を通して自立支援を行うことで</a:t>
            </a:r>
            <a:r>
              <a:rPr lang="ja-JP" altLang="en-US" sz="2200" dirty="0" err="1"/>
              <a:t>障がいを</a:t>
            </a:r>
            <a:r>
              <a:rPr lang="ja-JP" altLang="en-US" sz="2200" dirty="0"/>
              <a:t>持つ方の地域社会参加の一助になればと考えています。一人ひとりの小さな力が輪になり、少しずつ大きな力になっていくことを願っています。 </a:t>
            </a:r>
          </a:p>
        </p:txBody>
      </p:sp>
      <p:grpSp>
        <p:nvGrpSpPr>
          <p:cNvPr id="9" name="グループ化 8"/>
          <p:cNvGrpSpPr/>
          <p:nvPr/>
        </p:nvGrpSpPr>
        <p:grpSpPr>
          <a:xfrm>
            <a:off x="2286440" y="1615200"/>
            <a:ext cx="6544041" cy="1621475"/>
            <a:chOff x="2286440" y="1615200"/>
            <a:chExt cx="6544041" cy="1621475"/>
          </a:xfrm>
        </p:grpSpPr>
        <p:sp>
          <p:nvSpPr>
            <p:cNvPr id="5" name="テキスト ボックス 4"/>
            <p:cNvSpPr txBox="1"/>
            <p:nvPr/>
          </p:nvSpPr>
          <p:spPr>
            <a:xfrm>
              <a:off x="2286440" y="1615200"/>
              <a:ext cx="6544041" cy="1107996"/>
            </a:xfrm>
            <a:prstGeom prst="rect">
              <a:avLst/>
            </a:prstGeom>
            <a:solidFill>
              <a:srgbClr val="FFFF66"/>
            </a:solidFill>
            <a:ln w="38100">
              <a:solidFill>
                <a:srgbClr val="00FF00"/>
              </a:solidFill>
            </a:ln>
            <a:effectLst>
              <a:glow rad="101600">
                <a:schemeClr val="accent2">
                  <a:satMod val="175000"/>
                  <a:alpha val="40000"/>
                </a:schemeClr>
              </a:glow>
            </a:effectLst>
          </p:spPr>
          <p:txBody>
            <a:bodyPr wrap="square" rtlCol="0">
              <a:spAutoFit/>
            </a:bodyPr>
            <a:lstStyle/>
            <a:p>
              <a:pPr defTabSz="914400" fontAlgn="base">
                <a:spcBef>
                  <a:spcPct val="0"/>
                </a:spcBef>
                <a:spcAft>
                  <a:spcPct val="0"/>
                </a:spcAft>
              </a:pPr>
              <a:r>
                <a:rPr lang="ja-JP" altLang="en-US" sz="2200" b="1" dirty="0" smtClean="0"/>
                <a:t>　メンテナンス</a:t>
              </a:r>
              <a:r>
                <a:rPr lang="ja-JP" altLang="en-US" sz="2200" b="1" dirty="0"/>
                <a:t>業務等を通して社会活動に必要なスキルを身につけ、実際の業務に携わることで収入を得る喜びを提供致します。 </a:t>
              </a:r>
              <a:endParaRPr lang="ja-JP" altLang="en-US" sz="2200" b="1" dirty="0">
                <a:solidFill>
                  <a:srgbClr val="000000"/>
                </a:solidFill>
                <a:latin typeface="+mj-ea"/>
                <a:ea typeface="+mj-ea"/>
              </a:endParaRPr>
            </a:p>
          </p:txBody>
        </p:sp>
        <p:sp>
          <p:nvSpPr>
            <p:cNvPr id="3" name="下矢印 2"/>
            <p:cNvSpPr/>
            <p:nvPr/>
          </p:nvSpPr>
          <p:spPr>
            <a:xfrm>
              <a:off x="3915717" y="2741417"/>
              <a:ext cx="762000" cy="495258"/>
            </a:xfrm>
            <a:prstGeom prst="downArrow">
              <a:avLst/>
            </a:prstGeom>
            <a:solidFill>
              <a:srgbClr val="FF5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313959" y="3277512"/>
            <a:ext cx="8516082" cy="1981876"/>
            <a:chOff x="313959" y="3277512"/>
            <a:chExt cx="8516082" cy="1981876"/>
          </a:xfrm>
        </p:grpSpPr>
        <p:sp>
          <p:nvSpPr>
            <p:cNvPr id="6" name="テキスト ボックス 5"/>
            <p:cNvSpPr txBox="1"/>
            <p:nvPr/>
          </p:nvSpPr>
          <p:spPr>
            <a:xfrm>
              <a:off x="313959" y="3277512"/>
              <a:ext cx="8516082" cy="1446550"/>
            </a:xfrm>
            <a:prstGeom prst="rect">
              <a:avLst/>
            </a:prstGeom>
            <a:solidFill>
              <a:srgbClr val="FFFF66"/>
            </a:solidFill>
            <a:ln w="38100">
              <a:solidFill>
                <a:srgbClr val="00FF00"/>
              </a:solidFill>
            </a:ln>
            <a:effectLst>
              <a:glow rad="101600">
                <a:schemeClr val="accent2">
                  <a:satMod val="175000"/>
                  <a:alpha val="40000"/>
                </a:schemeClr>
              </a:glow>
            </a:effectLst>
          </p:spPr>
          <p:txBody>
            <a:bodyPr wrap="square" rtlCol="0">
              <a:spAutoFit/>
            </a:bodyPr>
            <a:lstStyle>
              <a:defPPr>
                <a:defRPr lang="ja-JP"/>
              </a:defPPr>
              <a:lvl1pPr defTabSz="914400" fontAlgn="base">
                <a:spcBef>
                  <a:spcPct val="0"/>
                </a:spcBef>
                <a:spcAft>
                  <a:spcPct val="0"/>
                </a:spcAft>
                <a:defRPr sz="2000" b="1"/>
              </a:lvl1pPr>
            </a:lstStyle>
            <a:p>
              <a:r>
                <a:rPr lang="ja-JP" altLang="en-US" sz="2200" dirty="0" smtClean="0"/>
                <a:t>　技術</a:t>
              </a:r>
              <a:r>
                <a:rPr lang="ja-JP" altLang="en-US" sz="2200" dirty="0"/>
                <a:t>だけでなく、心の支援も含め 社会生活に必要な挨拶の仕方から対人関係の構築などを基礎から学んでいただきます。</a:t>
              </a:r>
              <a:br>
                <a:rPr lang="ja-JP" altLang="en-US" sz="2200" dirty="0"/>
              </a:br>
              <a:r>
                <a:rPr lang="ja-JP" altLang="en-US" sz="2200" dirty="0"/>
                <a:t>障がいと向き合いながら、実際の業務を経験し勤労の喜び、働くことで賃金を受け取る喜びを 体験していただきます。 </a:t>
              </a:r>
            </a:p>
          </p:txBody>
        </p:sp>
        <p:sp>
          <p:nvSpPr>
            <p:cNvPr id="8" name="下矢印 7"/>
            <p:cNvSpPr/>
            <p:nvPr/>
          </p:nvSpPr>
          <p:spPr>
            <a:xfrm>
              <a:off x="3941887" y="4764130"/>
              <a:ext cx="762000" cy="495258"/>
            </a:xfrm>
            <a:prstGeom prst="downArrow">
              <a:avLst/>
            </a:prstGeom>
            <a:solidFill>
              <a:srgbClr val="FF5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1560307"/>
            <a:ext cx="2090964" cy="1529018"/>
          </a:xfrm>
          <a:prstGeom prst="rect">
            <a:avLst/>
          </a:prstGeom>
        </p:spPr>
      </p:pic>
    </p:spTree>
    <p:custDataLst>
      <p:tags r:id="rId1"/>
    </p:custDataLst>
    <p:extLst>
      <p:ext uri="{BB962C8B-B14F-4D97-AF65-F5344CB8AC3E}">
        <p14:creationId xmlns:p14="http://schemas.microsoft.com/office/powerpoint/2010/main" val="165928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84407" y="415318"/>
            <a:ext cx="9144000" cy="983602"/>
          </a:xfrm>
        </p:spPr>
        <p:txBody>
          <a:bodyPr vert="horz" lIns="91440" tIns="45720" rIns="91440" bIns="45720" rtlCol="0" anchor="ctr">
            <a:noAutofit/>
          </a:bodyPr>
          <a:lstStyle/>
          <a:p>
            <a:r>
              <a:rPr lang="en-US" altLang="ja-JP" b="1" dirty="0" smtClean="0">
                <a:ln w="18415" cmpd="sng">
                  <a:noFill/>
                  <a:prstDash val="solid"/>
                </a:ln>
                <a:solidFill>
                  <a:srgbClr val="FF8D3F"/>
                </a:solidFill>
                <a:effectLst>
                  <a:outerShdw blurRad="63500" dir="3600000" algn="tl" rotWithShape="0">
                    <a:srgbClr val="000000">
                      <a:alpha val="70000"/>
                    </a:srgbClr>
                  </a:outerShdw>
                </a:effectLst>
              </a:rPr>
              <a:t>『</a:t>
            </a:r>
            <a:r>
              <a:rPr lang="ja-JP" altLang="en-US" b="1" dirty="0" smtClean="0">
                <a:ln w="18415" cmpd="sng">
                  <a:noFill/>
                  <a:prstDash val="solid"/>
                </a:ln>
                <a:solidFill>
                  <a:srgbClr val="FF8D3F"/>
                </a:solidFill>
                <a:effectLst>
                  <a:outerShdw blurRad="63500" dir="3600000" algn="tl" rotWithShape="0">
                    <a:srgbClr val="000000">
                      <a:alpha val="70000"/>
                    </a:srgbClr>
                  </a:outerShdw>
                </a:effectLst>
              </a:rPr>
              <a:t>あいおい</a:t>
            </a:r>
            <a:r>
              <a:rPr lang="en-US" altLang="ja-JP" b="1" dirty="0" smtClean="0">
                <a:ln w="18415" cmpd="sng">
                  <a:noFill/>
                  <a:prstDash val="solid"/>
                </a:ln>
                <a:solidFill>
                  <a:srgbClr val="FF8D3F"/>
                </a:solidFill>
                <a:effectLst>
                  <a:outerShdw blurRad="63500" dir="3600000" algn="tl" rotWithShape="0">
                    <a:srgbClr val="000000">
                      <a:alpha val="70000"/>
                    </a:srgbClr>
                  </a:outerShdw>
                </a:effectLst>
              </a:rPr>
              <a:t>』</a:t>
            </a:r>
            <a:r>
              <a:rPr lang="ja-JP" altLang="en-US" b="1" dirty="0" err="1" smtClean="0">
                <a:ln w="18415" cmpd="sng">
                  <a:noFill/>
                  <a:prstDash val="solid"/>
                </a:ln>
                <a:solidFill>
                  <a:srgbClr val="FF8D3F"/>
                </a:solidFill>
                <a:effectLst>
                  <a:outerShdw blurRad="63500" dir="3600000" algn="tl" rotWithShape="0">
                    <a:srgbClr val="000000">
                      <a:alpha val="70000"/>
                    </a:srgbClr>
                  </a:outerShdw>
                </a:effectLst>
              </a:rPr>
              <a:t>って</a:t>
            </a:r>
            <a:r>
              <a:rPr lang="ja-JP" altLang="en-US" b="1" dirty="0" smtClean="0">
                <a:ln w="18415" cmpd="sng">
                  <a:noFill/>
                  <a:prstDash val="solid"/>
                </a:ln>
                <a:solidFill>
                  <a:srgbClr val="FF8D3F"/>
                </a:solidFill>
                <a:effectLst>
                  <a:outerShdw blurRad="63500" dir="3600000" algn="tl" rotWithShape="0">
                    <a:srgbClr val="000000">
                      <a:alpha val="70000"/>
                    </a:srgbClr>
                  </a:outerShdw>
                </a:effectLst>
              </a:rPr>
              <a:t>どんな意味？</a:t>
            </a:r>
            <a:endParaRPr lang="ja-JP" altLang="en-US" b="1" dirty="0">
              <a:ln w="18415" cmpd="sng">
                <a:noFill/>
                <a:prstDash val="solid"/>
              </a:ln>
              <a:solidFill>
                <a:srgbClr val="FF8D3F"/>
              </a:solidFill>
              <a:effectLst>
                <a:outerShdw blurRad="63500" dir="3600000" algn="tl" rotWithShape="0">
                  <a:srgbClr val="000000">
                    <a:alpha val="70000"/>
                  </a:srgbClr>
                </a:outerShdw>
              </a:effectLst>
            </a:endParaRPr>
          </a:p>
        </p:txBody>
      </p:sp>
      <p:sp>
        <p:nvSpPr>
          <p:cNvPr id="6" name="角丸四角形 5"/>
          <p:cNvSpPr/>
          <p:nvPr/>
        </p:nvSpPr>
        <p:spPr>
          <a:xfrm>
            <a:off x="140676" y="1491170"/>
            <a:ext cx="8904848" cy="5005217"/>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8100000" scaled="1"/>
            <a:tileRect/>
          </a:gradFill>
          <a:ln w="28575">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2800" b="1" dirty="0" smtClean="0">
                <a:solidFill>
                  <a:schemeClr val="tx1"/>
                </a:solidFill>
              </a:rPr>
              <a:t>『</a:t>
            </a:r>
            <a:r>
              <a:rPr kumimoji="1" lang="ja-JP" altLang="en-US" sz="2800" b="1" dirty="0" smtClean="0">
                <a:solidFill>
                  <a:schemeClr val="tx1"/>
                </a:solidFill>
              </a:rPr>
              <a:t>相生</a:t>
            </a:r>
            <a:r>
              <a:rPr kumimoji="1" lang="en-US" altLang="ja-JP" sz="2800" b="1" dirty="0" smtClean="0">
                <a:solidFill>
                  <a:schemeClr val="tx1"/>
                </a:solidFill>
              </a:rPr>
              <a:t>=</a:t>
            </a:r>
            <a:r>
              <a:rPr kumimoji="1" lang="ja-JP" altLang="en-US" sz="2800" b="1" dirty="0" smtClean="0">
                <a:solidFill>
                  <a:schemeClr val="tx1"/>
                </a:solidFill>
              </a:rPr>
              <a:t>あいおい</a:t>
            </a:r>
            <a:r>
              <a:rPr kumimoji="1" lang="en-US" altLang="ja-JP" sz="2800" b="1" dirty="0" smtClean="0">
                <a:solidFill>
                  <a:schemeClr val="tx1"/>
                </a:solidFill>
              </a:rPr>
              <a:t>』</a:t>
            </a:r>
            <a:r>
              <a:rPr kumimoji="1" lang="ja-JP" altLang="en-US" sz="2800" b="1" dirty="0" smtClean="0">
                <a:solidFill>
                  <a:schemeClr val="tx1"/>
                </a:solidFill>
              </a:rPr>
              <a:t>とは、</a:t>
            </a:r>
            <a:r>
              <a:rPr kumimoji="1" lang="en-US" altLang="ja-JP" sz="2800" b="1" dirty="0" smtClean="0">
                <a:solidFill>
                  <a:srgbClr val="FF0066"/>
                </a:solidFill>
              </a:rPr>
              <a:t>”</a:t>
            </a:r>
            <a:r>
              <a:rPr kumimoji="1" lang="ja-JP" altLang="en-US" sz="2800" b="1" dirty="0" smtClean="0">
                <a:solidFill>
                  <a:srgbClr val="FF0066"/>
                </a:solidFill>
              </a:rPr>
              <a:t>共に生きる</a:t>
            </a:r>
            <a:r>
              <a:rPr kumimoji="1" lang="en-US" altLang="ja-JP" sz="2800" b="1" dirty="0" smtClean="0">
                <a:solidFill>
                  <a:srgbClr val="FF0066"/>
                </a:solidFill>
              </a:rPr>
              <a:t>”</a:t>
            </a:r>
            <a:r>
              <a:rPr kumimoji="1" lang="ja-JP" altLang="en-US" sz="2800" b="1" dirty="0" err="1" smtClean="0">
                <a:solidFill>
                  <a:schemeClr val="tx1"/>
                </a:solidFill>
              </a:rPr>
              <a:t>、</a:t>
            </a:r>
            <a:r>
              <a:rPr kumimoji="1" lang="en-US" altLang="ja-JP" sz="2800" b="1" dirty="0" smtClean="0">
                <a:solidFill>
                  <a:srgbClr val="FF0066"/>
                </a:solidFill>
              </a:rPr>
              <a:t>”</a:t>
            </a:r>
            <a:r>
              <a:rPr kumimoji="1" lang="ja-JP" altLang="en-US" sz="2800" b="1" dirty="0" smtClean="0">
                <a:solidFill>
                  <a:srgbClr val="FF0066"/>
                </a:solidFill>
              </a:rPr>
              <a:t>一緒に生まれ育っていく</a:t>
            </a:r>
            <a:r>
              <a:rPr kumimoji="1" lang="en-US" altLang="ja-JP" sz="2800" b="1" dirty="0" smtClean="0">
                <a:solidFill>
                  <a:srgbClr val="FF0066"/>
                </a:solidFill>
              </a:rPr>
              <a:t>”</a:t>
            </a:r>
            <a:r>
              <a:rPr kumimoji="1" lang="ja-JP" altLang="en-US" sz="2800" b="1" dirty="0" err="1" smtClean="0">
                <a:solidFill>
                  <a:schemeClr val="tx1"/>
                </a:solidFill>
              </a:rPr>
              <a:t>。</a:t>
            </a:r>
            <a:r>
              <a:rPr lang="ja-JP" altLang="en-US" sz="2800" b="1" dirty="0" smtClean="0">
                <a:solidFill>
                  <a:schemeClr val="tx1"/>
                </a:solidFill>
              </a:rPr>
              <a:t>あるいは、</a:t>
            </a:r>
            <a:r>
              <a:rPr lang="en-US" altLang="ja-JP" sz="2800" b="1" dirty="0" smtClean="0">
                <a:solidFill>
                  <a:schemeClr val="tx1"/>
                </a:solidFill>
              </a:rPr>
              <a:t>『</a:t>
            </a:r>
            <a:r>
              <a:rPr lang="ja-JP" altLang="en-US" sz="2800" b="1" dirty="0" smtClean="0">
                <a:solidFill>
                  <a:schemeClr val="tx1"/>
                </a:solidFill>
              </a:rPr>
              <a:t>相老</a:t>
            </a:r>
            <a:r>
              <a:rPr lang="en-US" altLang="ja-JP" sz="2800" b="1" dirty="0" smtClean="0">
                <a:solidFill>
                  <a:schemeClr val="tx1"/>
                </a:solidFill>
              </a:rPr>
              <a:t>』</a:t>
            </a:r>
            <a:r>
              <a:rPr lang="ja-JP" altLang="en-US" sz="2800" b="1" dirty="0" smtClean="0">
                <a:solidFill>
                  <a:schemeClr val="tx1"/>
                </a:solidFill>
              </a:rPr>
              <a:t>ともかけて、</a:t>
            </a:r>
            <a:r>
              <a:rPr lang="en-US" altLang="ja-JP" sz="2800" b="1" dirty="0" smtClean="0">
                <a:solidFill>
                  <a:srgbClr val="FF0066"/>
                </a:solidFill>
              </a:rPr>
              <a:t>”</a:t>
            </a:r>
            <a:r>
              <a:rPr lang="ja-JP" altLang="en-US" sz="2800" b="1" dirty="0" smtClean="0">
                <a:solidFill>
                  <a:srgbClr val="FF0066"/>
                </a:solidFill>
              </a:rPr>
              <a:t>共に仲良く長く生きていく</a:t>
            </a:r>
            <a:r>
              <a:rPr lang="en-US" altLang="ja-JP" sz="2800" b="1" dirty="0" smtClean="0">
                <a:solidFill>
                  <a:srgbClr val="FF0066"/>
                </a:solidFill>
              </a:rPr>
              <a:t>”</a:t>
            </a:r>
            <a:r>
              <a:rPr lang="ja-JP" altLang="en-US" sz="2800" b="1" dirty="0" smtClean="0">
                <a:solidFill>
                  <a:schemeClr val="tx1"/>
                </a:solidFill>
              </a:rPr>
              <a:t>という意味を持った言葉です。</a:t>
            </a:r>
            <a:endParaRPr lang="en-US" altLang="ja-JP" sz="2800" b="1" dirty="0" smtClean="0">
              <a:solidFill>
                <a:schemeClr val="tx1"/>
              </a:solidFill>
            </a:endParaRPr>
          </a:p>
          <a:p>
            <a:endParaRPr lang="en-US" altLang="ja-JP" sz="2800" b="1" dirty="0" smtClean="0">
              <a:solidFill>
                <a:schemeClr val="tx1"/>
              </a:solidFill>
            </a:endParaRPr>
          </a:p>
          <a:p>
            <a:r>
              <a:rPr lang="ja-JP" altLang="en-US" sz="2800" b="1" dirty="0" smtClean="0">
                <a:solidFill>
                  <a:schemeClr val="tx1"/>
                </a:solidFill>
              </a:rPr>
              <a:t>同じ根から</a:t>
            </a:r>
            <a:r>
              <a:rPr lang="en-US" altLang="ja-JP" sz="2800" b="1" dirty="0" smtClean="0">
                <a:solidFill>
                  <a:schemeClr val="tx1"/>
                </a:solidFill>
              </a:rPr>
              <a:t>2</a:t>
            </a:r>
            <a:r>
              <a:rPr lang="ja-JP" altLang="en-US" sz="2800" b="1" dirty="0" smtClean="0">
                <a:solidFill>
                  <a:schemeClr val="tx1"/>
                </a:solidFill>
              </a:rPr>
              <a:t>本以上の木が生えている「相生の松」。</a:t>
            </a:r>
            <a:endParaRPr lang="en-US" altLang="ja-JP" sz="2800" b="1" dirty="0" smtClean="0">
              <a:solidFill>
                <a:schemeClr val="tx1"/>
              </a:solidFill>
            </a:endParaRPr>
          </a:p>
          <a:p>
            <a:endParaRPr lang="en-US" altLang="ja-JP" sz="2800" b="1" dirty="0" smtClean="0">
              <a:solidFill>
                <a:schemeClr val="tx1"/>
              </a:solidFill>
            </a:endParaRPr>
          </a:p>
          <a:p>
            <a:r>
              <a:rPr lang="ja-JP" altLang="en-US" sz="2800" b="1" dirty="0" smtClean="0">
                <a:solidFill>
                  <a:schemeClr val="tx1"/>
                </a:solidFill>
              </a:rPr>
              <a:t>ご縁があって当事業に集う利用者の皆様が同じ根からスタートし</a:t>
            </a:r>
            <a:r>
              <a:rPr lang="ja-JP" altLang="en-US" sz="2800" b="1" dirty="0">
                <a:solidFill>
                  <a:schemeClr val="tx1"/>
                </a:solidFill>
              </a:rPr>
              <a:t>、</a:t>
            </a:r>
            <a:r>
              <a:rPr lang="ja-JP" altLang="en-US" sz="2800" b="1" dirty="0" smtClean="0">
                <a:solidFill>
                  <a:schemeClr val="tx1"/>
                </a:solidFill>
              </a:rPr>
              <a:t>それぞれの目標に向かって共に伸びていけますよう、そんな願いを込めて</a:t>
            </a:r>
            <a:r>
              <a:rPr lang="en-US" altLang="ja-JP" sz="2800" b="1" dirty="0" smtClean="0">
                <a:solidFill>
                  <a:srgbClr val="008A00"/>
                </a:solidFill>
              </a:rPr>
              <a:t>『</a:t>
            </a:r>
            <a:r>
              <a:rPr lang="ja-JP" altLang="en-US" sz="2800" b="1" dirty="0" smtClean="0">
                <a:solidFill>
                  <a:srgbClr val="008A00"/>
                </a:solidFill>
              </a:rPr>
              <a:t>多機能型事業所　あいおい</a:t>
            </a:r>
            <a:r>
              <a:rPr lang="en-US" altLang="ja-JP" sz="2800" b="1" dirty="0" smtClean="0">
                <a:solidFill>
                  <a:srgbClr val="008A00"/>
                </a:solidFill>
              </a:rPr>
              <a:t>』</a:t>
            </a:r>
            <a:r>
              <a:rPr lang="ja-JP" altLang="en-US" sz="2800" b="1" dirty="0" smtClean="0">
                <a:solidFill>
                  <a:schemeClr val="tx1"/>
                </a:solidFill>
              </a:rPr>
              <a:t>という事業所名にしました。</a:t>
            </a:r>
            <a:endParaRPr lang="en-US" altLang="ja-JP" sz="2800" b="1" dirty="0" smtClean="0">
              <a:solidFill>
                <a:schemeClr val="tx1"/>
              </a:solidFill>
            </a:endParaRPr>
          </a:p>
        </p:txBody>
      </p:sp>
    </p:spTree>
    <p:extLst>
      <p:ext uri="{BB962C8B-B14F-4D97-AF65-F5344CB8AC3E}">
        <p14:creationId xmlns:p14="http://schemas.microsoft.com/office/powerpoint/2010/main" val="661367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407" y="274638"/>
            <a:ext cx="9144000" cy="983602"/>
          </a:xfrm>
        </p:spPr>
        <p:txBody>
          <a:bodyPr vert="horz" lIns="91440" tIns="45720" rIns="91440" bIns="45720" rtlCol="0" anchor="ctr">
            <a:normAutofit/>
          </a:bodyPr>
          <a:lstStyle/>
          <a:p>
            <a:r>
              <a:rPr lang="ja-JP" altLang="en-US" b="1" dirty="0" smtClean="0">
                <a:ln w="18415" cmpd="sng">
                  <a:noFill/>
                  <a:prstDash val="solid"/>
                </a:ln>
                <a:solidFill>
                  <a:srgbClr val="FF8D3F"/>
                </a:solidFill>
                <a:effectLst>
                  <a:outerShdw blurRad="63500" dir="3600000" algn="tl" rotWithShape="0">
                    <a:srgbClr val="000000">
                      <a:alpha val="70000"/>
                    </a:srgbClr>
                  </a:outerShdw>
                </a:effectLst>
              </a:rPr>
              <a:t>あいおいってどんなところ？</a:t>
            </a:r>
            <a:endParaRPr lang="ja-JP" altLang="en-US" b="1" dirty="0">
              <a:ln w="18415" cmpd="sng">
                <a:noFill/>
                <a:prstDash val="solid"/>
              </a:ln>
              <a:solidFill>
                <a:srgbClr val="FF8D3F"/>
              </a:solidFill>
              <a:effectLst>
                <a:outerShdw blurRad="63500" dir="3600000" algn="tl" rotWithShape="0">
                  <a:srgbClr val="000000">
                    <a:alpha val="70000"/>
                  </a:srgbClr>
                </a:outerShdw>
              </a:effectLst>
            </a:endParaRPr>
          </a:p>
        </p:txBody>
      </p:sp>
      <p:grpSp>
        <p:nvGrpSpPr>
          <p:cNvPr id="8" name="グループ化 7"/>
          <p:cNvGrpSpPr/>
          <p:nvPr/>
        </p:nvGrpSpPr>
        <p:grpSpPr>
          <a:xfrm>
            <a:off x="357859" y="2573710"/>
            <a:ext cx="8565105" cy="1480726"/>
            <a:chOff x="357859" y="2573710"/>
            <a:chExt cx="8565105" cy="1480726"/>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b="28076"/>
            <a:stretch/>
          </p:blipFill>
          <p:spPr>
            <a:xfrm>
              <a:off x="6025012" y="3045269"/>
              <a:ext cx="2897952" cy="1009167"/>
            </a:xfrm>
            <a:prstGeom prst="rect">
              <a:avLst/>
            </a:prstGeom>
          </p:spPr>
        </p:pic>
        <p:grpSp>
          <p:nvGrpSpPr>
            <p:cNvPr id="16" name="グループ化 15"/>
            <p:cNvGrpSpPr/>
            <p:nvPr/>
          </p:nvGrpSpPr>
          <p:grpSpPr>
            <a:xfrm>
              <a:off x="357859" y="2573710"/>
              <a:ext cx="8118305" cy="1258655"/>
              <a:chOff x="357859" y="2573710"/>
              <a:chExt cx="8118305" cy="1258655"/>
            </a:xfrm>
          </p:grpSpPr>
          <p:sp>
            <p:nvSpPr>
              <p:cNvPr id="6" name="角丸四角形吹き出し 5"/>
              <p:cNvSpPr/>
              <p:nvPr/>
            </p:nvSpPr>
            <p:spPr bwMode="auto">
              <a:xfrm>
                <a:off x="357859" y="2573710"/>
                <a:ext cx="5940660" cy="1258655"/>
              </a:xfrm>
              <a:prstGeom prst="wedgeRoundRectCallout">
                <a:avLst>
                  <a:gd name="adj1" fmla="val 60829"/>
                  <a:gd name="adj2" fmla="val -8082"/>
                  <a:gd name="adj3" fmla="val 16667"/>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cs typeface="+mn-cs"/>
                </a:endParaRPr>
              </a:p>
            </p:txBody>
          </p:sp>
          <p:sp>
            <p:nvSpPr>
              <p:cNvPr id="7" name="テキスト ボックス 6"/>
              <p:cNvSpPr txBox="1"/>
              <p:nvPr/>
            </p:nvSpPr>
            <p:spPr>
              <a:xfrm>
                <a:off x="357859" y="2632036"/>
                <a:ext cx="5832648" cy="12003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i="0" u="none" strike="noStrike" kern="0" cap="none" spc="0" normalizeH="0" baseline="0" noProof="0" dirty="0" smtClean="0">
                    <a:ln>
                      <a:noFill/>
                    </a:ln>
                    <a:solidFill>
                      <a:srgbClr val="FF0000"/>
                    </a:solidFill>
                    <a:effectLst/>
                    <a:uLnTx/>
                    <a:uFillTx/>
                    <a:latin typeface="+mn-ea"/>
                  </a:rPr>
                  <a:t>一般就労を目指している</a:t>
                </a:r>
                <a:r>
                  <a:rPr kumimoji="0" lang="ja-JP" altLang="en-US" b="1" i="0" u="none" strike="noStrike" kern="0" cap="none" spc="0" normalizeH="0" baseline="0" noProof="0" dirty="0" err="1" smtClean="0">
                    <a:ln>
                      <a:noFill/>
                    </a:ln>
                    <a:solidFill>
                      <a:srgbClr val="FF0000"/>
                    </a:solidFill>
                    <a:effectLst/>
                    <a:uLnTx/>
                    <a:uFillTx/>
                    <a:latin typeface="+mn-ea"/>
                  </a:rPr>
                  <a:t>障がいを</a:t>
                </a:r>
                <a:r>
                  <a:rPr kumimoji="0" lang="ja-JP" altLang="en-US" b="1" i="0" u="none" strike="noStrike" kern="0" cap="none" spc="0" normalizeH="0" baseline="0" noProof="0" dirty="0" smtClean="0">
                    <a:ln>
                      <a:noFill/>
                    </a:ln>
                    <a:solidFill>
                      <a:srgbClr val="FF0000"/>
                    </a:solidFill>
                    <a:effectLst/>
                    <a:uLnTx/>
                    <a:uFillTx/>
                    <a:latin typeface="+mn-ea"/>
                  </a:rPr>
                  <a:t>お持ちの方を対象に、パソコンスキルの向上や、ビジネストレーニングを中心として、働くために必要な知識と能力の向上を身に付けていく訓練を行い、就労に結び付けていきます。</a:t>
                </a:r>
              </a:p>
            </p:txBody>
          </p:sp>
          <p:sp>
            <p:nvSpPr>
              <p:cNvPr id="9" name="角丸四角形 8"/>
              <p:cNvSpPr/>
              <p:nvPr/>
            </p:nvSpPr>
            <p:spPr bwMode="auto">
              <a:xfrm>
                <a:off x="7036004" y="2687322"/>
                <a:ext cx="1440160" cy="363650"/>
              </a:xfrm>
              <a:prstGeom prst="roundRect">
                <a:avLst/>
              </a:prstGeom>
              <a:solidFill>
                <a:srgbClr val="2D6BC7"/>
              </a:solidFill>
              <a:ln w="9525" cap="flat" cmpd="sng" algn="ctr">
                <a:solidFill>
                  <a:srgbClr val="1D528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srgbClr val="FFFFFF"/>
                    </a:solidFill>
                    <a:effectLst/>
                    <a:uLnTx/>
                    <a:uFillTx/>
                    <a:latin typeface="+mn-ea"/>
                  </a:rPr>
                  <a:t>あいおい</a:t>
                </a:r>
              </a:p>
            </p:txBody>
          </p:sp>
        </p:grpSp>
      </p:grpSp>
      <p:sp>
        <p:nvSpPr>
          <p:cNvPr id="3" name="テキスト ボックス 2"/>
          <p:cNvSpPr txBox="1"/>
          <p:nvPr/>
        </p:nvSpPr>
        <p:spPr>
          <a:xfrm>
            <a:off x="357859" y="1170056"/>
            <a:ext cx="8350367"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b="1" dirty="0" smtClean="0"/>
              <a:t>あいおいは</a:t>
            </a:r>
            <a:r>
              <a:rPr kumimoji="1" lang="ja-JP" altLang="en-US" sz="2400" b="1" dirty="0" err="1" smtClean="0"/>
              <a:t>障がい</a:t>
            </a:r>
            <a:r>
              <a:rPr kumimoji="1" lang="ja-JP" altLang="en-US" sz="2400" b="1" dirty="0" smtClean="0"/>
              <a:t>者就労移行支援・就労継続支援Ａ型の多機能型福祉事業所です。</a:t>
            </a:r>
            <a:endParaRPr kumimoji="1" lang="ja-JP" altLang="en-US" sz="2400" b="1" dirty="0"/>
          </a:p>
        </p:txBody>
      </p:sp>
      <p:sp>
        <p:nvSpPr>
          <p:cNvPr id="10" name="テキスト ボックス 9"/>
          <p:cNvSpPr txBox="1"/>
          <p:nvPr/>
        </p:nvSpPr>
        <p:spPr>
          <a:xfrm>
            <a:off x="-76200" y="2156310"/>
            <a:ext cx="3495675" cy="400110"/>
          </a:xfrm>
          <a:prstGeom prst="rect">
            <a:avLst/>
          </a:prstGeom>
          <a:noFill/>
        </p:spPr>
        <p:txBody>
          <a:bodyPr wrap="square" rtlCol="0">
            <a:spAutoFit/>
          </a:bodyPr>
          <a:lstStyle/>
          <a:p>
            <a:r>
              <a:rPr kumimoji="1" lang="en-US" altLang="ja-JP" sz="2000" b="1" dirty="0" smtClean="0"/>
              <a:t>【</a:t>
            </a:r>
            <a:r>
              <a:rPr kumimoji="1" lang="ja-JP" altLang="en-US" sz="2000" b="1" dirty="0" smtClean="0"/>
              <a:t>就労移行支援では・・・</a:t>
            </a:r>
            <a:r>
              <a:rPr kumimoji="1" lang="en-US" altLang="ja-JP" sz="2000" b="1" dirty="0" smtClean="0"/>
              <a:t>】</a:t>
            </a:r>
            <a:endParaRPr kumimoji="1" lang="ja-JP" altLang="en-US" sz="2000" b="1" dirty="0"/>
          </a:p>
        </p:txBody>
      </p:sp>
      <p:sp>
        <p:nvSpPr>
          <p:cNvPr id="13" name="テキスト ボックス 12"/>
          <p:cNvSpPr txBox="1"/>
          <p:nvPr/>
        </p:nvSpPr>
        <p:spPr>
          <a:xfrm>
            <a:off x="-76200" y="4251584"/>
            <a:ext cx="3857625" cy="400110"/>
          </a:xfrm>
          <a:prstGeom prst="rect">
            <a:avLst/>
          </a:prstGeom>
          <a:noFill/>
        </p:spPr>
        <p:txBody>
          <a:bodyPr wrap="square" rtlCol="0">
            <a:spAutoFit/>
          </a:bodyPr>
          <a:lstStyle/>
          <a:p>
            <a:r>
              <a:rPr kumimoji="1" lang="en-US" altLang="ja-JP" sz="2000" b="1" dirty="0" smtClean="0"/>
              <a:t>【</a:t>
            </a:r>
            <a:r>
              <a:rPr kumimoji="1" lang="ja-JP" altLang="en-US" sz="2000" b="1" dirty="0" smtClean="0"/>
              <a:t>就労継続支援Ａ型は・・・</a:t>
            </a:r>
            <a:r>
              <a:rPr kumimoji="1" lang="en-US" altLang="ja-JP" sz="2000" b="1" dirty="0" smtClean="0"/>
              <a:t>】</a:t>
            </a:r>
            <a:endParaRPr kumimoji="1" lang="ja-JP" altLang="en-US" sz="2000" b="1" dirty="0"/>
          </a:p>
        </p:txBody>
      </p:sp>
      <p:grpSp>
        <p:nvGrpSpPr>
          <p:cNvPr id="19" name="グループ化 18"/>
          <p:cNvGrpSpPr/>
          <p:nvPr/>
        </p:nvGrpSpPr>
        <p:grpSpPr>
          <a:xfrm>
            <a:off x="-76200" y="4651694"/>
            <a:ext cx="9017535" cy="1911031"/>
            <a:chOff x="-76200" y="4651694"/>
            <a:chExt cx="9017535" cy="1911031"/>
          </a:xfrm>
        </p:grpSpPr>
        <p:pic>
          <p:nvPicPr>
            <p:cNvPr id="17" name="図 16"/>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foregroundMark x1="77571" y1="85429" x2="77571" y2="85429"/>
                          <a14:foregroundMark x1="40429" y1="41000" x2="52286" y2="29143"/>
                          <a14:foregroundMark x1="59000" y1="32571" x2="64000" y2="40429"/>
                          <a14:foregroundMark x1="24714" y1="37571" x2="24143" y2="42143"/>
                        </a14:backgroundRemoval>
                      </a14:imgEffect>
                    </a14:imgLayer>
                  </a14:imgProps>
                </a:ext>
                <a:ext uri="{28A0092B-C50C-407E-A947-70E740481C1C}">
                  <a14:useLocalDpi xmlns:a14="http://schemas.microsoft.com/office/drawing/2010/main" val="0"/>
                </a:ext>
              </a:extLst>
            </a:blip>
            <a:stretch>
              <a:fillRect/>
            </a:stretch>
          </p:blipFill>
          <p:spPr>
            <a:xfrm>
              <a:off x="1066799" y="4651772"/>
              <a:ext cx="1910953" cy="1910953"/>
            </a:xfrm>
            <a:prstGeom prst="rect">
              <a:avLst/>
            </a:prstGeom>
          </p:spPr>
        </p:pic>
        <p:grpSp>
          <p:nvGrpSpPr>
            <p:cNvPr id="14" name="グループ化 13"/>
            <p:cNvGrpSpPr/>
            <p:nvPr/>
          </p:nvGrpSpPr>
          <p:grpSpPr>
            <a:xfrm>
              <a:off x="-76200" y="4651694"/>
              <a:ext cx="9017535" cy="1911031"/>
              <a:chOff x="-76200" y="4651694"/>
              <a:chExt cx="9017535" cy="1911031"/>
            </a:xfrm>
          </p:grpSpPr>
          <p:grpSp>
            <p:nvGrpSpPr>
              <p:cNvPr id="5" name="グループ化 4"/>
              <p:cNvGrpSpPr/>
              <p:nvPr/>
            </p:nvGrpSpPr>
            <p:grpSpPr>
              <a:xfrm>
                <a:off x="2996803" y="4661219"/>
                <a:ext cx="5944532" cy="1801861"/>
                <a:chOff x="2996803" y="4661219"/>
                <a:chExt cx="5944532" cy="1801861"/>
              </a:xfrm>
            </p:grpSpPr>
            <p:sp>
              <p:nvSpPr>
                <p:cNvPr id="11" name="角丸四角形吹き出し 10"/>
                <p:cNvSpPr/>
                <p:nvPr/>
              </p:nvSpPr>
              <p:spPr>
                <a:xfrm>
                  <a:off x="2996803" y="4661219"/>
                  <a:ext cx="5857876" cy="1801861"/>
                </a:xfrm>
                <a:prstGeom prst="wedgeRoundRectCallout">
                  <a:avLst>
                    <a:gd name="adj1" fmla="val -55658"/>
                    <a:gd name="adj2" fmla="val -1075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108687" y="4708755"/>
                  <a:ext cx="5832648" cy="1477328"/>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i="0" u="none" strike="noStrike" kern="0" cap="none" spc="0" normalizeH="0" baseline="0" noProof="0" dirty="0" err="1" smtClean="0">
                      <a:ln>
                        <a:noFill/>
                      </a:ln>
                      <a:solidFill>
                        <a:schemeClr val="bg1"/>
                      </a:solidFill>
                      <a:effectLst/>
                      <a:uLnTx/>
                      <a:uFillTx/>
                      <a:latin typeface="+mn-ea"/>
                    </a:rPr>
                    <a:t>障がいを</a:t>
                  </a:r>
                  <a:r>
                    <a:rPr kumimoji="0" lang="ja-JP" altLang="en-US" b="1" i="0" u="none" strike="noStrike" kern="0" cap="none" spc="0" normalizeH="0" baseline="0" noProof="0" dirty="0" smtClean="0">
                      <a:ln>
                        <a:noFill/>
                      </a:ln>
                      <a:solidFill>
                        <a:schemeClr val="bg1"/>
                      </a:solidFill>
                      <a:effectLst/>
                      <a:uLnTx/>
                      <a:uFillTx/>
                      <a:latin typeface="+mn-ea"/>
                    </a:rPr>
                    <a:t>お持ちの方と雇用契約を結び、働く場を提供</a:t>
                  </a:r>
                  <a:endParaRPr kumimoji="0" lang="en-US" altLang="ja-JP" b="1" i="0" u="none" strike="noStrike" kern="0" cap="none" spc="0" normalizeH="0" baseline="0" noProof="0" dirty="0" smtClean="0">
                    <a:ln>
                      <a:noFill/>
                    </a:ln>
                    <a:solidFill>
                      <a:schemeClr val="bg1"/>
                    </a:solidFill>
                    <a:effectLst/>
                    <a:uLnTx/>
                    <a:uFillTx/>
                    <a:latin typeface="+mn-ea"/>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kern="0" dirty="0">
                      <a:solidFill>
                        <a:schemeClr val="bg1"/>
                      </a:solidFill>
                      <a:latin typeface="+mn-ea"/>
                    </a:rPr>
                    <a:t>して</a:t>
                  </a:r>
                  <a:r>
                    <a:rPr kumimoji="0" lang="ja-JP" altLang="en-US" b="1" kern="0" dirty="0" smtClean="0">
                      <a:solidFill>
                        <a:schemeClr val="bg1"/>
                      </a:solidFill>
                      <a:latin typeface="+mn-ea"/>
                    </a:rPr>
                    <a:t>いきます。</a:t>
                  </a:r>
                  <a:endParaRPr kumimoji="0" lang="en-US" altLang="ja-JP" b="1" kern="0" dirty="0" smtClean="0">
                    <a:solidFill>
                      <a:schemeClr val="bg1"/>
                    </a:solidFill>
                    <a:latin typeface="+mn-ea"/>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kern="0" dirty="0" smtClean="0">
                      <a:solidFill>
                        <a:schemeClr val="bg1"/>
                      </a:solidFill>
                      <a:latin typeface="+mn-ea"/>
                    </a:rPr>
                    <a:t>主な仕事内容は、アパートの維持管理・清掃業務です。</a:t>
                  </a:r>
                  <a:endParaRPr kumimoji="0" lang="en-US" altLang="ja-JP" b="1" kern="0" dirty="0" smtClean="0">
                    <a:solidFill>
                      <a:schemeClr val="bg1"/>
                    </a:solidFill>
                    <a:latin typeface="+mn-ea"/>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kern="0" dirty="0" smtClean="0">
                      <a:solidFill>
                        <a:schemeClr val="bg1"/>
                      </a:solidFill>
                      <a:latin typeface="+mn-ea"/>
                    </a:rPr>
                    <a:t>仕事で求められる知識や技術、経験を身に付けていただきながら、社会へ参加する機会を促進していきます。</a:t>
                  </a:r>
                  <a:endParaRPr kumimoji="0" lang="ja-JP" altLang="en-US" b="1" i="0" u="none" strike="noStrike" kern="0" cap="none" spc="0" normalizeH="0" baseline="0" noProof="0" dirty="0" smtClean="0">
                    <a:ln>
                      <a:noFill/>
                    </a:ln>
                    <a:solidFill>
                      <a:schemeClr val="bg1"/>
                    </a:solidFill>
                    <a:effectLst/>
                    <a:uLnTx/>
                    <a:uFillTx/>
                    <a:latin typeface="+mn-ea"/>
                  </a:endParaRPr>
                </a:p>
              </p:txBody>
            </p:sp>
          </p:grpSp>
          <p:pic>
            <p:nvPicPr>
              <p:cNvPr id="18" name="図 17"/>
              <p:cNvPicPr>
                <a:picLocks noChangeAspect="1"/>
              </p:cNvPicPr>
              <p:nvPr/>
            </p:nvPicPr>
            <p:blipFill>
              <a:blip r:embed="rId6">
                <a:extLst>
                  <a:ext uri="{BEBA8EAE-BF5A-486C-A8C5-ECC9F3942E4B}">
                    <a14:imgProps xmlns:a14="http://schemas.microsoft.com/office/drawing/2010/main">
                      <a14:imgLayer r:embed="rId7">
                        <a14:imgEffect>
                          <a14:backgroundRemoval t="0" b="99000" l="10000" r="90000"/>
                        </a14:imgEffect>
                      </a14:imgLayer>
                    </a14:imgProps>
                  </a:ext>
                  <a:ext uri="{28A0092B-C50C-407E-A947-70E740481C1C}">
                    <a14:useLocalDpi xmlns:a14="http://schemas.microsoft.com/office/drawing/2010/main" val="0"/>
                  </a:ext>
                </a:extLst>
              </a:blip>
              <a:stretch>
                <a:fillRect/>
              </a:stretch>
            </p:blipFill>
            <p:spPr>
              <a:xfrm>
                <a:off x="-76200" y="4651694"/>
                <a:ext cx="1911031" cy="1911031"/>
              </a:xfrm>
              <a:prstGeom prst="rect">
                <a:avLst/>
              </a:prstGeom>
            </p:spPr>
          </p:pic>
        </p:grpSp>
      </p:grpSp>
    </p:spTree>
    <p:custDataLst>
      <p:tags r:id="rId1"/>
    </p:custDataLst>
    <p:extLst>
      <p:ext uri="{BB962C8B-B14F-4D97-AF65-F5344CB8AC3E}">
        <p14:creationId xmlns:p14="http://schemas.microsoft.com/office/powerpoint/2010/main" val="109487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973" y="326890"/>
            <a:ext cx="8523842" cy="983602"/>
          </a:xfrm>
        </p:spPr>
        <p:txBody>
          <a:bodyPr>
            <a:normAutofit/>
          </a:bodyPr>
          <a:lstStyle/>
          <a:p>
            <a:r>
              <a:rPr kumimoji="1" lang="ja-JP" altLang="en-US" sz="5000" b="1" dirty="0" smtClean="0">
                <a:ln w="18415" cmpd="sng">
                  <a:noFill/>
                  <a:prstDash val="solid"/>
                </a:ln>
                <a:solidFill>
                  <a:srgbClr val="FF8D3F"/>
                </a:solidFill>
                <a:effectLst>
                  <a:outerShdw blurRad="63500" dir="3600000" algn="tl" rotWithShape="0">
                    <a:srgbClr val="000000">
                      <a:alpha val="70000"/>
                    </a:srgbClr>
                  </a:outerShdw>
                </a:effectLst>
              </a:rPr>
              <a:t>事業所概要</a:t>
            </a:r>
            <a:r>
              <a:rPr kumimoji="1" lang="en-US" altLang="ja-JP" sz="5000" b="1" dirty="0" smtClean="0">
                <a:ln w="18415" cmpd="sng">
                  <a:noFill/>
                  <a:prstDash val="solid"/>
                </a:ln>
                <a:solidFill>
                  <a:srgbClr val="FF8D3F"/>
                </a:solidFill>
                <a:effectLst>
                  <a:outerShdw blurRad="63500" dir="3600000" algn="tl" rotWithShape="0">
                    <a:srgbClr val="000000">
                      <a:alpha val="70000"/>
                    </a:srgbClr>
                  </a:outerShdw>
                </a:effectLst>
              </a:rPr>
              <a:t>【</a:t>
            </a:r>
            <a:r>
              <a:rPr kumimoji="1" lang="ja-JP" altLang="en-US" sz="5000" b="1" dirty="0" smtClean="0">
                <a:ln w="18415" cmpd="sng">
                  <a:noFill/>
                  <a:prstDash val="solid"/>
                </a:ln>
                <a:solidFill>
                  <a:srgbClr val="FF8D3F"/>
                </a:solidFill>
                <a:effectLst>
                  <a:outerShdw blurRad="63500" dir="3600000" algn="tl" rotWithShape="0">
                    <a:srgbClr val="000000">
                      <a:alpha val="70000"/>
                    </a:srgbClr>
                  </a:outerShdw>
                </a:effectLst>
              </a:rPr>
              <a:t>就労移行支援</a:t>
            </a:r>
            <a:r>
              <a:rPr kumimoji="1" lang="en-US" altLang="ja-JP" sz="5000" b="1" dirty="0" smtClean="0">
                <a:ln w="18415" cmpd="sng">
                  <a:noFill/>
                  <a:prstDash val="solid"/>
                </a:ln>
                <a:solidFill>
                  <a:srgbClr val="FF8D3F"/>
                </a:solidFill>
                <a:effectLst>
                  <a:outerShdw blurRad="63500" dir="3600000" algn="tl" rotWithShape="0">
                    <a:srgbClr val="000000">
                      <a:alpha val="70000"/>
                    </a:srgbClr>
                  </a:outerShdw>
                </a:effectLst>
              </a:rPr>
              <a:t>】</a:t>
            </a:r>
            <a:endParaRPr kumimoji="1"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graphicFrame>
        <p:nvGraphicFramePr>
          <p:cNvPr id="6" name="Group 221"/>
          <p:cNvGraphicFramePr>
            <a:graphicFrameLocks/>
          </p:cNvGraphicFramePr>
          <p:nvPr>
            <p:extLst>
              <p:ext uri="{D42A27DB-BD31-4B8C-83A1-F6EECF244321}">
                <p14:modId xmlns:p14="http://schemas.microsoft.com/office/powerpoint/2010/main" val="1780276887"/>
              </p:ext>
            </p:extLst>
          </p:nvPr>
        </p:nvGraphicFramePr>
        <p:xfrm>
          <a:off x="251520" y="1655200"/>
          <a:ext cx="8640959" cy="4382619"/>
        </p:xfrm>
        <a:graphic>
          <a:graphicData uri="http://schemas.openxmlformats.org/drawingml/2006/table">
            <a:tbl>
              <a:tblPr/>
              <a:tblGrid>
                <a:gridCol w="1339155"/>
                <a:gridCol w="3800475"/>
                <a:gridCol w="3501329"/>
              </a:tblGrid>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事業所名</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多機能型事業所　あいおい</a:t>
                      </a:r>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h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所在地</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東伯郡北栄町江北</a:t>
                      </a:r>
                      <a:r>
                        <a:rPr kumimoji="1" lang="en-US" altLang="ja-JP" sz="2000" b="0" i="0" u="none" strike="noStrike" cap="none" normalizeH="0" baseline="0" dirty="0" smtClean="0">
                          <a:ln>
                            <a:noFill/>
                          </a:ln>
                          <a:solidFill>
                            <a:schemeClr val="tx1"/>
                          </a:solidFill>
                          <a:effectLst/>
                          <a:latin typeface="+mn-ea"/>
                          <a:ea typeface="+mn-ea"/>
                        </a:rPr>
                        <a:t>3854</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kern="1200" cap="none" normalizeH="0" baseline="0" dirty="0" smtClean="0">
                        <a:ln>
                          <a:noFill/>
                        </a:ln>
                        <a:solidFill>
                          <a:schemeClr val="tx1"/>
                        </a:solidFill>
                        <a:effectLst/>
                        <a:latin typeface="+mn-ea"/>
                        <a:ea typeface="+mn-ea"/>
                        <a:cs typeface="+mn-cs"/>
                      </a:endParaRPr>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利用期間</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n-ea"/>
                          <a:ea typeface="+mn-ea"/>
                        </a:rPr>
                        <a:t>2</a:t>
                      </a:r>
                      <a:r>
                        <a:rPr kumimoji="1" lang="ja-JP" altLang="en-US" sz="2000" b="0" i="0" u="none" strike="noStrike" cap="none" normalizeH="0" baseline="0" dirty="0" smtClean="0">
                          <a:ln>
                            <a:noFill/>
                          </a:ln>
                          <a:solidFill>
                            <a:schemeClr val="tx1"/>
                          </a:solidFill>
                          <a:effectLst/>
                          <a:latin typeface="+mn-ea"/>
                          <a:ea typeface="+mn-ea"/>
                        </a:rPr>
                        <a:t>年間（定員：</a:t>
                      </a:r>
                      <a:r>
                        <a:rPr kumimoji="1" lang="en-US" altLang="ja-JP" sz="2000" b="0" i="0" u="none" strike="noStrike" cap="none" normalizeH="0" baseline="0" dirty="0" smtClean="0">
                          <a:ln>
                            <a:noFill/>
                          </a:ln>
                          <a:solidFill>
                            <a:schemeClr val="tx1"/>
                          </a:solidFill>
                          <a:effectLst/>
                          <a:latin typeface="+mn-ea"/>
                          <a:ea typeface="+mn-ea"/>
                        </a:rPr>
                        <a:t>10</a:t>
                      </a:r>
                      <a:r>
                        <a:rPr kumimoji="1" lang="ja-JP" altLang="en-US" sz="2000" b="0" i="0" u="none" strike="noStrike" cap="none" normalizeH="0" baseline="0" dirty="0" smtClean="0">
                          <a:ln>
                            <a:noFill/>
                          </a:ln>
                          <a:solidFill>
                            <a:schemeClr val="tx1"/>
                          </a:solidFill>
                          <a:effectLst/>
                          <a:latin typeface="+mn-ea"/>
                          <a:ea typeface="+mn-ea"/>
                        </a:rPr>
                        <a:t>名）</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訓練時間</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平日　</a:t>
                      </a:r>
                      <a:r>
                        <a:rPr kumimoji="1" lang="en-US" altLang="ja-JP" sz="2000" b="0" i="0" u="none" strike="noStrike" cap="none" normalizeH="0" baseline="0" dirty="0" smtClean="0">
                          <a:ln>
                            <a:noFill/>
                          </a:ln>
                          <a:solidFill>
                            <a:schemeClr val="tx1"/>
                          </a:solidFill>
                          <a:effectLst/>
                          <a:latin typeface="+mn-ea"/>
                          <a:ea typeface="+mn-ea"/>
                        </a:rPr>
                        <a:t>9</a:t>
                      </a:r>
                      <a:r>
                        <a:rPr kumimoji="1" lang="ja-JP" altLang="en-US" sz="2000" b="0" i="0" u="none" strike="noStrike" cap="none" normalizeH="0" baseline="0" dirty="0" smtClean="0">
                          <a:ln>
                            <a:noFill/>
                          </a:ln>
                          <a:solidFill>
                            <a:schemeClr val="tx1"/>
                          </a:solidFill>
                          <a:effectLst/>
                          <a:latin typeface="+mn-ea"/>
                          <a:ea typeface="+mn-ea"/>
                        </a:rPr>
                        <a:t>：</a:t>
                      </a:r>
                      <a:r>
                        <a:rPr kumimoji="1" lang="en-US" altLang="ja-JP" sz="2000" b="0" i="0" u="none" strike="noStrike" cap="none" normalizeH="0" baseline="0" dirty="0" smtClean="0">
                          <a:ln>
                            <a:noFill/>
                          </a:ln>
                          <a:solidFill>
                            <a:schemeClr val="tx1"/>
                          </a:solidFill>
                          <a:effectLst/>
                          <a:latin typeface="+mn-ea"/>
                          <a:ea typeface="+mn-ea"/>
                        </a:rPr>
                        <a:t>00</a:t>
                      </a:r>
                      <a:r>
                        <a:rPr kumimoji="1" lang="ja-JP" altLang="en-US" sz="2000" b="0" i="0" u="none" strike="noStrike" cap="none" normalizeH="0" baseline="0" dirty="0" smtClean="0">
                          <a:ln>
                            <a:noFill/>
                          </a:ln>
                          <a:solidFill>
                            <a:schemeClr val="tx1"/>
                          </a:solidFill>
                          <a:effectLst/>
                          <a:latin typeface="+mn-ea"/>
                          <a:ea typeface="+mn-ea"/>
                        </a:rPr>
                        <a:t>　～　</a:t>
                      </a:r>
                      <a:r>
                        <a:rPr kumimoji="1" lang="en-US" altLang="ja-JP" sz="2000" b="0" i="0" u="none" strike="noStrike" cap="none" normalizeH="0" baseline="0" dirty="0" smtClean="0">
                          <a:ln>
                            <a:noFill/>
                          </a:ln>
                          <a:solidFill>
                            <a:schemeClr val="tx1"/>
                          </a:solidFill>
                          <a:effectLst/>
                          <a:latin typeface="+mn-ea"/>
                          <a:ea typeface="+mn-ea"/>
                        </a:rPr>
                        <a:t>15</a:t>
                      </a:r>
                      <a:r>
                        <a:rPr kumimoji="1" lang="ja-JP" altLang="en-US" sz="2000" b="0" i="0" u="none" strike="noStrike" cap="none" normalizeH="0" baseline="0" dirty="0" smtClean="0">
                          <a:ln>
                            <a:noFill/>
                          </a:ln>
                          <a:solidFill>
                            <a:schemeClr val="tx1"/>
                          </a:solidFill>
                          <a:effectLst/>
                          <a:latin typeface="+mn-ea"/>
                          <a:ea typeface="+mn-ea"/>
                        </a:rPr>
                        <a:t>：</a:t>
                      </a:r>
                      <a:r>
                        <a:rPr kumimoji="1" lang="en-US" altLang="ja-JP" sz="2000" b="0" i="0" u="none" strike="noStrike" cap="none" normalizeH="0" baseline="0" dirty="0" smtClean="0">
                          <a:ln>
                            <a:noFill/>
                          </a:ln>
                          <a:solidFill>
                            <a:schemeClr val="tx1"/>
                          </a:solidFill>
                          <a:effectLst/>
                          <a:latin typeface="+mn-ea"/>
                          <a:ea typeface="+mn-ea"/>
                        </a:rPr>
                        <a:t>00</a:t>
                      </a:r>
                      <a:endParaRPr kumimoji="1" lang="ja-JP" altLang="en-US" sz="2000" b="0" i="0" u="none" strike="noStrike" cap="none" normalizeH="0" baseline="0" dirty="0" smtClean="0">
                        <a:ln>
                          <a:noFill/>
                        </a:ln>
                        <a:solidFill>
                          <a:schemeClr val="tx1"/>
                        </a:solidFill>
                        <a:effectLst/>
                        <a:latin typeface="+mn-ea"/>
                        <a:ea typeface="+mn-ea"/>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休　日</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土・日・祝祭日、年末年始</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利 用 料</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総合福祉支援法に基づく告知額</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76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支援体制</a:t>
                      </a:r>
                      <a:endParaRPr kumimoji="1" lang="en-US" altLang="ja-JP" sz="2000" b="1" i="0" u="none" strike="noStrike" cap="none" normalizeH="0" baseline="0" dirty="0" smtClean="0">
                        <a:ln>
                          <a:noFill/>
                        </a:ln>
                        <a:solidFill>
                          <a:schemeClr val="bg1"/>
                        </a:solidFill>
                        <a:effectLst/>
                        <a:latin typeface="+mn-ea"/>
                        <a:ea typeface="+mn-ea"/>
                      </a:endParaRP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99CC00"/>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利用者お一人お一人に合わせた支援計画に基づき、訓練を進めます。</a:t>
                      </a:r>
                      <a:endParaRPr kumimoji="1" lang="en-US" altLang="ja-JP" sz="2000" b="0" i="0" u="none" strike="noStrike" cap="none" normalizeH="0" baseline="0" dirty="0" smtClean="0">
                        <a:ln>
                          <a:noFill/>
                        </a:ln>
                        <a:solidFill>
                          <a:schemeClr val="tx1"/>
                        </a:solidFill>
                        <a:effectLst/>
                        <a:latin typeface="+mn-ea"/>
                        <a:ea typeface="+mn-ea"/>
                      </a:endParaRPr>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hMerge="1">
                  <a:txBody>
                    <a:bodyPr/>
                    <a:lstStyle/>
                    <a:p>
                      <a:endParaRPr kumimoji="1" lang="ja-JP" altLang="en-US" dirty="0"/>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noFill/>
                  </a:tcPr>
                </a:tc>
              </a:tr>
            </a:tbl>
          </a:graphicData>
        </a:graphic>
      </p:graphicFrame>
      <p:grpSp>
        <p:nvGrpSpPr>
          <p:cNvPr id="66" name="グループ化 65"/>
          <p:cNvGrpSpPr/>
          <p:nvPr/>
        </p:nvGrpSpPr>
        <p:grpSpPr>
          <a:xfrm>
            <a:off x="5329643" y="2486924"/>
            <a:ext cx="3477246" cy="2637967"/>
            <a:chOff x="5285753" y="2647854"/>
            <a:chExt cx="3477246" cy="2637967"/>
          </a:xfrm>
        </p:grpSpPr>
        <p:grpSp>
          <p:nvGrpSpPr>
            <p:cNvPr id="67" name="グループ化 66"/>
            <p:cNvGrpSpPr/>
            <p:nvPr/>
          </p:nvGrpSpPr>
          <p:grpSpPr>
            <a:xfrm>
              <a:off x="5525902" y="2934467"/>
              <a:ext cx="3169054" cy="2282241"/>
              <a:chOff x="0" y="0"/>
              <a:chExt cx="4479966" cy="2838945"/>
            </a:xfrm>
          </p:grpSpPr>
          <p:cxnSp>
            <p:nvCxnSpPr>
              <p:cNvPr id="173" name="直線コネクタ 172"/>
              <p:cNvCxnSpPr/>
              <p:nvPr/>
            </p:nvCxnSpPr>
            <p:spPr>
              <a:xfrm flipH="1">
                <a:off x="2701636" y="0"/>
                <a:ext cx="1597026" cy="2755076"/>
              </a:xfrm>
              <a:prstGeom prst="line">
                <a:avLst/>
              </a:prstGeom>
              <a:ln w="25400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74" name="グループ化 173"/>
              <p:cNvGrpSpPr/>
              <p:nvPr/>
            </p:nvGrpSpPr>
            <p:grpSpPr>
              <a:xfrm>
                <a:off x="0" y="71252"/>
                <a:ext cx="4479966" cy="2767693"/>
                <a:chOff x="0" y="0"/>
                <a:chExt cx="4479966" cy="2767693"/>
              </a:xfrm>
            </p:grpSpPr>
            <p:cxnSp>
              <p:nvCxnSpPr>
                <p:cNvPr id="175" name="直線コネクタ 174"/>
                <p:cNvCxnSpPr/>
                <p:nvPr/>
              </p:nvCxnSpPr>
              <p:spPr>
                <a:xfrm>
                  <a:off x="593766" y="0"/>
                  <a:ext cx="3886200" cy="0"/>
                </a:xfrm>
                <a:prstGeom prst="line">
                  <a:avLst/>
                </a:prstGeom>
                <a:ln w="152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H="1">
                  <a:off x="3473533" y="0"/>
                  <a:ext cx="542290" cy="657225"/>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a:off x="2386940" y="653143"/>
                  <a:ext cx="1090295" cy="211455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2060369" y="0"/>
                  <a:ext cx="209550" cy="8096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2268187" y="807522"/>
                  <a:ext cx="923925" cy="3905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2179122" y="659081"/>
                  <a:ext cx="12954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1104405" y="659081"/>
                  <a:ext cx="1076325" cy="2667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944088" y="777834"/>
                  <a:ext cx="753745" cy="50546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1840675" y="878774"/>
                  <a:ext cx="519113" cy="1471612"/>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a:off x="736270" y="1235034"/>
                  <a:ext cx="2023745" cy="70929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flipV="1">
                  <a:off x="302821" y="1235034"/>
                  <a:ext cx="433070" cy="11430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a:off x="469075" y="1941616"/>
                  <a:ext cx="230951" cy="48379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0" y="2416629"/>
                  <a:ext cx="3195637" cy="0"/>
                </a:xfrm>
                <a:prstGeom prst="line">
                  <a:avLst/>
                </a:prstGeom>
                <a:ln w="1143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8" name="グループ化 67"/>
            <p:cNvGrpSpPr/>
            <p:nvPr/>
          </p:nvGrpSpPr>
          <p:grpSpPr>
            <a:xfrm>
              <a:off x="5525902" y="2963611"/>
              <a:ext cx="3169054" cy="2224961"/>
              <a:chOff x="0" y="0"/>
              <a:chExt cx="4479966" cy="2767693"/>
            </a:xfrm>
          </p:grpSpPr>
          <p:cxnSp>
            <p:nvCxnSpPr>
              <p:cNvPr id="160" name="直線コネクタ 159"/>
              <p:cNvCxnSpPr/>
              <p:nvPr/>
            </p:nvCxnSpPr>
            <p:spPr>
              <a:xfrm>
                <a:off x="593766" y="0"/>
                <a:ext cx="3886200" cy="0"/>
              </a:xfrm>
              <a:prstGeom prst="line">
                <a:avLst/>
              </a:prstGeom>
              <a:ln w="152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p:nvPr/>
            </p:nvCxnSpPr>
            <p:spPr>
              <a:xfrm flipH="1">
                <a:off x="3473533" y="0"/>
                <a:ext cx="542290" cy="657225"/>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flipH="1">
                <a:off x="2386940" y="653143"/>
                <a:ext cx="1090295" cy="211455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a:off x="2060369" y="0"/>
                <a:ext cx="209550" cy="8096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a:off x="2268187" y="807522"/>
                <a:ext cx="923925" cy="3905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a:off x="2179122" y="659081"/>
                <a:ext cx="12954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flipV="1">
                <a:off x="1104405" y="659081"/>
                <a:ext cx="1076325" cy="2667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944088" y="777834"/>
                <a:ext cx="753745" cy="50546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1840675" y="878774"/>
                <a:ext cx="519113" cy="1471612"/>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736270" y="1235034"/>
                <a:ext cx="2023745" cy="70929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302821" y="1235034"/>
                <a:ext cx="433070" cy="11430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469075" y="1941616"/>
                <a:ext cx="230951" cy="48379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0" y="2416629"/>
                <a:ext cx="3195637" cy="0"/>
              </a:xfrm>
              <a:prstGeom prst="line">
                <a:avLst/>
              </a:prstGeom>
              <a:ln w="1143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a:off x="5817533" y="2858897"/>
              <a:ext cx="2133666" cy="2210761"/>
              <a:chOff x="0" y="0"/>
              <a:chExt cx="3016250" cy="2749550"/>
            </a:xfrm>
          </p:grpSpPr>
          <p:sp>
            <p:nvSpPr>
              <p:cNvPr id="146" name="円/楕円 145"/>
              <p:cNvSpPr/>
              <p:nvPr/>
            </p:nvSpPr>
            <p:spPr>
              <a:xfrm>
                <a:off x="0" y="2400300"/>
                <a:ext cx="64631" cy="646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7" name="円/楕円 146"/>
              <p:cNvSpPr/>
              <p:nvPr/>
            </p:nvSpPr>
            <p:spPr>
              <a:xfrm>
                <a:off x="57150" y="269240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8" name="円/楕円 147"/>
              <p:cNvSpPr/>
              <p:nvPr/>
            </p:nvSpPr>
            <p:spPr>
              <a:xfrm>
                <a:off x="1041400" y="269240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9" name="円/楕円 148"/>
              <p:cNvSpPr/>
              <p:nvPr/>
            </p:nvSpPr>
            <p:spPr>
              <a:xfrm>
                <a:off x="1562100" y="240030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0" name="円/楕円 149"/>
              <p:cNvSpPr/>
              <p:nvPr/>
            </p:nvSpPr>
            <p:spPr>
              <a:xfrm>
                <a:off x="2959100" y="66675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1" name="六角形 150"/>
              <p:cNvSpPr/>
              <p:nvPr/>
            </p:nvSpPr>
            <p:spPr>
              <a:xfrm>
                <a:off x="774700" y="2463800"/>
                <a:ext cx="261257" cy="225222"/>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2" name="六角形 151"/>
              <p:cNvSpPr/>
              <p:nvPr/>
            </p:nvSpPr>
            <p:spPr>
              <a:xfrm>
                <a:off x="2444750" y="1581150"/>
                <a:ext cx="261257" cy="225222"/>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153" name="グループ化 152"/>
              <p:cNvGrpSpPr/>
              <p:nvPr/>
            </p:nvGrpSpPr>
            <p:grpSpPr>
              <a:xfrm>
                <a:off x="1917700" y="0"/>
                <a:ext cx="314960" cy="311786"/>
                <a:chOff x="0" y="0"/>
                <a:chExt cx="314960" cy="311786"/>
              </a:xfrm>
            </p:grpSpPr>
            <p:grpSp>
              <p:nvGrpSpPr>
                <p:cNvPr id="154" name="グループ化 153"/>
                <p:cNvGrpSpPr/>
                <p:nvPr/>
              </p:nvGrpSpPr>
              <p:grpSpPr>
                <a:xfrm>
                  <a:off x="0" y="0"/>
                  <a:ext cx="314960" cy="311786"/>
                  <a:chOff x="0" y="0"/>
                  <a:chExt cx="279400" cy="312114"/>
                </a:xfrm>
              </p:grpSpPr>
              <p:sp>
                <p:nvSpPr>
                  <p:cNvPr id="158" name="ハート 157"/>
                  <p:cNvSpPr/>
                  <p:nvPr/>
                </p:nvSpPr>
                <p:spPr>
                  <a:xfrm>
                    <a:off x="0" y="46049"/>
                    <a:ext cx="279400" cy="266065"/>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9" name="円/楕円 158"/>
                  <p:cNvSpPr/>
                  <p:nvPr/>
                </p:nvSpPr>
                <p:spPr>
                  <a:xfrm>
                    <a:off x="0" y="0"/>
                    <a:ext cx="278765" cy="1682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155" name="円/楕円 154"/>
                <p:cNvSpPr/>
                <p:nvPr/>
              </p:nvSpPr>
              <p:spPr>
                <a:xfrm>
                  <a:off x="12700" y="82550"/>
                  <a:ext cx="283169" cy="102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6" name="正方形/長方形 155"/>
                <p:cNvSpPr/>
                <p:nvPr/>
              </p:nvSpPr>
              <p:spPr>
                <a:xfrm>
                  <a:off x="266700" y="82550"/>
                  <a:ext cx="45085" cy="4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7" name="正方形/長方形 156"/>
                <p:cNvSpPr/>
                <p:nvPr/>
              </p:nvSpPr>
              <p:spPr>
                <a:xfrm>
                  <a:off x="6350" y="82550"/>
                  <a:ext cx="45085" cy="4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grpSp>
        <p:grpSp>
          <p:nvGrpSpPr>
            <p:cNvPr id="70" name="グループ化 69"/>
            <p:cNvGrpSpPr/>
            <p:nvPr/>
          </p:nvGrpSpPr>
          <p:grpSpPr>
            <a:xfrm>
              <a:off x="5285753" y="2647854"/>
              <a:ext cx="3477246" cy="2637967"/>
              <a:chOff x="5285753" y="2915146"/>
              <a:chExt cx="3477246" cy="2637967"/>
            </a:xfrm>
          </p:grpSpPr>
          <p:sp>
            <p:nvSpPr>
              <p:cNvPr id="72" name="円/楕円 71"/>
              <p:cNvSpPr/>
              <p:nvPr/>
            </p:nvSpPr>
            <p:spPr>
              <a:xfrm>
                <a:off x="6929253" y="3636212"/>
                <a:ext cx="97250" cy="110538"/>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73" name="テキスト ボックス 25"/>
              <p:cNvSpPr txBox="1"/>
              <p:nvPr/>
            </p:nvSpPr>
            <p:spPr>
              <a:xfrm>
                <a:off x="5690899" y="2915146"/>
                <a:ext cx="700386" cy="233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b="1" kern="100" dirty="0">
                    <a:effectLst/>
                    <a:ea typeface="ＤＦＧ中太丸ゴシック体"/>
                    <a:cs typeface="Times New Roman"/>
                  </a:rPr>
                  <a:t>米子方面</a:t>
                </a:r>
                <a:endParaRPr lang="ja-JP" sz="1050" kern="100" dirty="0">
                  <a:effectLst/>
                  <a:ea typeface="ＤＦＰ教科書体W4"/>
                  <a:cs typeface="Times New Roman"/>
                </a:endParaRPr>
              </a:p>
            </p:txBody>
          </p:sp>
          <p:sp>
            <p:nvSpPr>
              <p:cNvPr id="134" name="テキスト ボックス 26"/>
              <p:cNvSpPr txBox="1"/>
              <p:nvPr/>
            </p:nvSpPr>
            <p:spPr>
              <a:xfrm>
                <a:off x="8020937" y="2929777"/>
                <a:ext cx="742062" cy="23306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b="1" kern="100" dirty="0">
                    <a:effectLst/>
                    <a:ea typeface="ＤＦＧ中太丸ゴシック体"/>
                    <a:cs typeface="Times New Roman"/>
                  </a:rPr>
                  <a:t>鳥取方面</a:t>
                </a:r>
                <a:endParaRPr lang="ja-JP" sz="1050" kern="100" dirty="0">
                  <a:effectLst/>
                  <a:ea typeface="ＤＦＰ教科書体W4"/>
                  <a:cs typeface="Times New Roman"/>
                </a:endParaRPr>
              </a:p>
            </p:txBody>
          </p:sp>
          <p:sp>
            <p:nvSpPr>
              <p:cNvPr id="135" name="テキスト ボックス 27"/>
              <p:cNvSpPr txBox="1"/>
              <p:nvPr/>
            </p:nvSpPr>
            <p:spPr>
              <a:xfrm>
                <a:off x="7459363" y="3477583"/>
                <a:ext cx="630924"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b="1" kern="100" dirty="0">
                    <a:effectLst/>
                    <a:ea typeface="ＤＦＧ中太丸ゴシック体"/>
                    <a:cs typeface="Times New Roman"/>
                  </a:rPr>
                  <a:t>北野神社</a:t>
                </a:r>
                <a:endParaRPr lang="ja-JP" sz="1050" kern="100" dirty="0">
                  <a:effectLst/>
                  <a:ea typeface="ＤＦＰ教科書体W4"/>
                  <a:cs typeface="Times New Roman"/>
                </a:endParaRPr>
              </a:p>
            </p:txBody>
          </p:sp>
          <p:sp>
            <p:nvSpPr>
              <p:cNvPr id="136" name="テキスト ボックス 28"/>
              <p:cNvSpPr txBox="1"/>
              <p:nvPr/>
            </p:nvSpPr>
            <p:spPr>
              <a:xfrm>
                <a:off x="6907973" y="4913571"/>
                <a:ext cx="465813" cy="2068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700" b="1" kern="100" dirty="0">
                    <a:ea typeface="ＤＦＰ教科書体W4"/>
                    <a:cs typeface="Times New Roman"/>
                  </a:rPr>
                  <a:t>ポプラ</a:t>
                </a:r>
                <a:endParaRPr lang="ja-JP" sz="700" kern="100" dirty="0">
                  <a:effectLst/>
                  <a:ea typeface="ＤＦＰ教科書体W4"/>
                  <a:cs typeface="Times New Roman"/>
                </a:endParaRPr>
              </a:p>
            </p:txBody>
          </p:sp>
          <p:sp>
            <p:nvSpPr>
              <p:cNvPr id="137" name="テキスト ボックス 29"/>
              <p:cNvSpPr txBox="1"/>
              <p:nvPr/>
            </p:nvSpPr>
            <p:spPr>
              <a:xfrm>
                <a:off x="6324946" y="5313322"/>
                <a:ext cx="593027"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b="1" kern="100" dirty="0">
                    <a:effectLst/>
                    <a:ea typeface="ＤＦＧ中太丸ゴシック体"/>
                    <a:cs typeface="Times New Roman"/>
                  </a:rPr>
                  <a:t>郵便局</a:t>
                </a:r>
                <a:endParaRPr lang="ja-JP" sz="1050" kern="100" dirty="0">
                  <a:effectLst/>
                  <a:ea typeface="ＤＦＰ教科書体W4"/>
                  <a:cs typeface="Times New Roman"/>
                </a:endParaRPr>
              </a:p>
            </p:txBody>
          </p:sp>
          <p:sp>
            <p:nvSpPr>
              <p:cNvPr id="138" name="テキスト ボックス 30"/>
              <p:cNvSpPr txBox="1"/>
              <p:nvPr/>
            </p:nvSpPr>
            <p:spPr>
              <a:xfrm>
                <a:off x="5285753" y="4924682"/>
                <a:ext cx="584324"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700" b="1" kern="100" dirty="0" smtClean="0">
                    <a:effectLst/>
                    <a:ea typeface="ＤＦＧ中太丸ゴシック体"/>
                    <a:cs typeface="Times New Roman"/>
                  </a:rPr>
                  <a:t>ローソン</a:t>
                </a:r>
                <a:endParaRPr lang="ja-JP" sz="700" kern="100" dirty="0">
                  <a:effectLst/>
                  <a:ea typeface="ＤＦＰ教科書体W4"/>
                  <a:cs typeface="Times New Roman"/>
                </a:endParaRPr>
              </a:p>
            </p:txBody>
          </p:sp>
          <p:sp>
            <p:nvSpPr>
              <p:cNvPr id="139" name="テキスト ボックス 31"/>
              <p:cNvSpPr txBox="1"/>
              <p:nvPr/>
            </p:nvSpPr>
            <p:spPr>
              <a:xfrm>
                <a:off x="7800686" y="5081121"/>
                <a:ext cx="766019" cy="2241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b="1" kern="100" dirty="0">
                    <a:effectLst/>
                    <a:ea typeface="ＤＦＧ中太丸ゴシック体"/>
                    <a:cs typeface="Times New Roman"/>
                  </a:rPr>
                  <a:t>倉吉方面</a:t>
                </a:r>
                <a:endParaRPr lang="ja-JP" sz="1050" kern="100" dirty="0">
                  <a:effectLst/>
                  <a:ea typeface="ＤＦＰ教科書体W4"/>
                  <a:cs typeface="Times New Roman"/>
                </a:endParaRPr>
              </a:p>
            </p:txBody>
          </p:sp>
          <p:sp>
            <p:nvSpPr>
              <p:cNvPr id="140" name="テキスト ボックス 32"/>
              <p:cNvSpPr txBox="1"/>
              <p:nvPr/>
            </p:nvSpPr>
            <p:spPr>
              <a:xfrm rot="1757553">
                <a:off x="7874778" y="3689010"/>
                <a:ext cx="272793" cy="1286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b="1" kern="100" dirty="0">
                    <a:effectLst/>
                    <a:ea typeface="ＤＦＧ中太丸ゴシック体"/>
                    <a:cs typeface="Times New Roman"/>
                  </a:rPr>
                  <a:t>天　 神 　川</a:t>
                </a:r>
                <a:endParaRPr lang="ja-JP" sz="1050" kern="100" dirty="0">
                  <a:effectLst/>
                  <a:ea typeface="ＤＦＰ教科書体W4"/>
                  <a:cs typeface="Times New Roman"/>
                </a:endParaRPr>
              </a:p>
            </p:txBody>
          </p:sp>
          <p:sp>
            <p:nvSpPr>
              <p:cNvPr id="142" name="テキスト ボックス 41"/>
              <p:cNvSpPr txBox="1"/>
              <p:nvPr/>
            </p:nvSpPr>
            <p:spPr>
              <a:xfrm>
                <a:off x="6294793" y="5111068"/>
                <a:ext cx="879302" cy="3729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600" b="1" kern="100" dirty="0">
                    <a:effectLst/>
                    <a:latin typeface="ＤＦＧ中太丸ゴシック体"/>
                    <a:ea typeface="ＤＦＰ教科書体W4"/>
                    <a:cs typeface="Times New Roman"/>
                  </a:rPr>
                  <a:t>320</a:t>
                </a:r>
                <a:endParaRPr lang="ja-JP" sz="900" kern="100" dirty="0">
                  <a:effectLst/>
                  <a:ea typeface="ＤＦＰ教科書体W4"/>
                  <a:cs typeface="Times New Roman"/>
                </a:endParaRPr>
              </a:p>
            </p:txBody>
          </p:sp>
          <p:sp>
            <p:nvSpPr>
              <p:cNvPr id="143" name="テキスト ボックス 42"/>
              <p:cNvSpPr txBox="1"/>
              <p:nvPr/>
            </p:nvSpPr>
            <p:spPr>
              <a:xfrm>
                <a:off x="7145010" y="3091052"/>
                <a:ext cx="432368" cy="2823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b="1" kern="100" dirty="0">
                    <a:effectLst/>
                    <a:latin typeface="ＤＦＧ中太丸ゴシック体"/>
                    <a:ea typeface="ＤＦＰ教科書体W4"/>
                    <a:cs typeface="Times New Roman"/>
                  </a:rPr>
                  <a:t>9</a:t>
                </a:r>
                <a:endParaRPr lang="ja-JP" sz="900" kern="100" dirty="0">
                  <a:effectLst/>
                  <a:ea typeface="ＤＦＰ教科書体W4"/>
                  <a:cs typeface="Times New Roman"/>
                </a:endParaRPr>
              </a:p>
            </p:txBody>
          </p:sp>
          <p:sp>
            <p:nvSpPr>
              <p:cNvPr id="144" name="テキスト ボックス 58"/>
              <p:cNvSpPr txBox="1"/>
              <p:nvPr/>
            </p:nvSpPr>
            <p:spPr>
              <a:xfrm>
                <a:off x="7469375" y="4396879"/>
                <a:ext cx="426767"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600" b="1" kern="100" dirty="0">
                    <a:effectLst/>
                    <a:latin typeface="ＤＦＧ中太丸ゴシック体"/>
                    <a:ea typeface="ＤＦＰ教科書体W4"/>
                    <a:cs typeface="Times New Roman"/>
                  </a:rPr>
                  <a:t>161</a:t>
                </a:r>
                <a:endParaRPr lang="ja-JP" sz="900" kern="100" dirty="0">
                  <a:effectLst/>
                  <a:ea typeface="ＤＦＰ教科書体W4"/>
                  <a:cs typeface="Times New Roman"/>
                </a:endParaRPr>
              </a:p>
            </p:txBody>
          </p:sp>
          <p:sp>
            <p:nvSpPr>
              <p:cNvPr id="145" name="テキスト ボックス 30"/>
              <p:cNvSpPr txBox="1"/>
              <p:nvPr/>
            </p:nvSpPr>
            <p:spPr>
              <a:xfrm>
                <a:off x="5614928" y="5314167"/>
                <a:ext cx="648714"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algn="just">
                  <a:spcAft>
                    <a:spcPts val="0"/>
                  </a:spcAft>
                  <a:defRPr sz="800" b="1" kern="100">
                    <a:effectLst/>
                    <a:ea typeface="ＤＦＧ中太丸ゴシック体"/>
                    <a:cs typeface="Times New Roman"/>
                  </a:defRPr>
                </a:lvl1pPr>
              </a:lstStyle>
              <a:p>
                <a:r>
                  <a:rPr lang="ja-JP" altLang="en-US" dirty="0" smtClean="0"/>
                  <a:t>ｴﾈｵｽ</a:t>
                </a:r>
                <a:r>
                  <a:rPr lang="en-US" altLang="ja-JP" dirty="0" smtClean="0"/>
                  <a:t>GS</a:t>
                </a:r>
                <a:endParaRPr lang="ja-JP" dirty="0"/>
              </a:p>
            </p:txBody>
          </p:sp>
        </p:grpSp>
        <p:sp>
          <p:nvSpPr>
            <p:cNvPr id="71" name="角丸四角形吹き出し 70"/>
            <p:cNvSpPr/>
            <p:nvPr/>
          </p:nvSpPr>
          <p:spPr>
            <a:xfrm>
              <a:off x="5664839" y="3120264"/>
              <a:ext cx="1065934" cy="404370"/>
            </a:xfrm>
            <a:prstGeom prst="wedgeRoundRectCallout">
              <a:avLst>
                <a:gd name="adj1" fmla="val 65972"/>
                <a:gd name="adj2" fmla="val 3856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smtClean="0">
                  <a:effectLst/>
                  <a:latin typeface="HG丸ｺﾞｼｯｸM-PRO" panose="020F0600000000000000" pitchFamily="50" charset="-128"/>
                  <a:ea typeface="HG丸ｺﾞｼｯｸM-PRO" panose="020F0600000000000000" pitchFamily="50" charset="-128"/>
                  <a:cs typeface="Times New Roman"/>
                </a:rPr>
                <a:t>多機能事業所</a:t>
              </a:r>
              <a:endParaRPr lang="ja-JP" sz="900" kern="100" dirty="0">
                <a:effectLst/>
                <a:latin typeface="HG丸ｺﾞｼｯｸM-PRO" panose="020F0600000000000000" pitchFamily="50" charset="-128"/>
                <a:ea typeface="HG丸ｺﾞｼｯｸM-PRO" panose="020F0600000000000000" pitchFamily="50" charset="-128"/>
                <a:cs typeface="Times New Roman"/>
              </a:endParaRPr>
            </a:p>
            <a:p>
              <a:pPr algn="ctr">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a:rPr>
                <a:t>あいおい</a:t>
              </a:r>
              <a:endParaRPr lang="ja-JP" sz="900" kern="100" dirty="0">
                <a:effectLst/>
                <a:latin typeface="HG丸ｺﾞｼｯｸM-PRO" panose="020F0600000000000000" pitchFamily="50" charset="-128"/>
                <a:ea typeface="HG丸ｺﾞｼｯｸM-PRO" panose="020F0600000000000000" pitchFamily="50" charset="-128"/>
                <a:cs typeface="Times New Roman"/>
              </a:endParaRPr>
            </a:p>
          </p:txBody>
        </p:sp>
      </p:grpSp>
    </p:spTree>
    <p:extLst>
      <p:ext uri="{BB962C8B-B14F-4D97-AF65-F5344CB8AC3E}">
        <p14:creationId xmlns:p14="http://schemas.microsoft.com/office/powerpoint/2010/main" val="31626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4638"/>
            <a:ext cx="9144000" cy="983602"/>
          </a:xfrm>
        </p:spPr>
        <p:txBody>
          <a:bodyPr vert="horz" lIns="91440" tIns="45720" rIns="91440" bIns="45720" rtlCol="0" anchor="ctr">
            <a:normAutofit fontScale="90000"/>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事業所概要</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就労継続支援Ａ型</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graphicFrame>
        <p:nvGraphicFramePr>
          <p:cNvPr id="6" name="Group 221"/>
          <p:cNvGraphicFramePr>
            <a:graphicFrameLocks/>
          </p:cNvGraphicFramePr>
          <p:nvPr>
            <p:extLst>
              <p:ext uri="{D42A27DB-BD31-4B8C-83A1-F6EECF244321}">
                <p14:modId xmlns:p14="http://schemas.microsoft.com/office/powerpoint/2010/main" val="1621886654"/>
              </p:ext>
            </p:extLst>
          </p:nvPr>
        </p:nvGraphicFramePr>
        <p:xfrm>
          <a:off x="251520" y="1789852"/>
          <a:ext cx="8640959" cy="4382619"/>
        </p:xfrm>
        <a:graphic>
          <a:graphicData uri="http://schemas.openxmlformats.org/drawingml/2006/table">
            <a:tbl>
              <a:tblPr/>
              <a:tblGrid>
                <a:gridCol w="1329630"/>
                <a:gridCol w="3810000"/>
                <a:gridCol w="3501329"/>
              </a:tblGrid>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事業所名</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多機能事業所　あいおい</a:t>
                      </a:r>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h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所在地</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ea typeface="+mn-ea"/>
                        </a:rPr>
                        <a:t>東伯郡北栄町江北</a:t>
                      </a:r>
                      <a:r>
                        <a:rPr kumimoji="1" lang="en-US" altLang="zh-TW" sz="2000" b="0" i="0" u="none" strike="noStrike" cap="none" normalizeH="0" baseline="0" dirty="0" smtClean="0">
                          <a:ln>
                            <a:noFill/>
                          </a:ln>
                          <a:solidFill>
                            <a:schemeClr val="tx1"/>
                          </a:solidFill>
                          <a:effectLst/>
                          <a:latin typeface="+mn-ea"/>
                          <a:ea typeface="+mn-ea"/>
                        </a:rPr>
                        <a:t>3854</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kern="1200" cap="none" normalizeH="0" baseline="0" dirty="0" smtClean="0">
                        <a:ln>
                          <a:noFill/>
                        </a:ln>
                        <a:solidFill>
                          <a:schemeClr val="tx1"/>
                        </a:solidFill>
                        <a:effectLst/>
                        <a:latin typeface="+mn-ea"/>
                        <a:ea typeface="+mn-ea"/>
                        <a:cs typeface="+mn-cs"/>
                      </a:endParaRPr>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定　員</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mn-ea"/>
                          <a:ea typeface="+mn-ea"/>
                        </a:rPr>
                        <a:t>10</a:t>
                      </a:r>
                      <a:r>
                        <a:rPr kumimoji="1" lang="ja-JP" altLang="en-US" sz="2000" b="0" i="0" u="none" strike="noStrike" cap="none" normalizeH="0" baseline="0" dirty="0" smtClean="0">
                          <a:ln>
                            <a:noFill/>
                          </a:ln>
                          <a:solidFill>
                            <a:schemeClr val="tx1"/>
                          </a:solidFill>
                          <a:effectLst/>
                          <a:latin typeface="+mn-ea"/>
                          <a:ea typeface="+mn-ea"/>
                        </a:rPr>
                        <a:t>名</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勤務時間</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平日　９：</a:t>
                      </a:r>
                      <a:r>
                        <a:rPr kumimoji="1" lang="en-US" altLang="ja-JP" sz="2000" b="0" i="0" u="none" strike="noStrike" cap="none" normalizeH="0" baseline="0" dirty="0" smtClean="0">
                          <a:ln>
                            <a:noFill/>
                          </a:ln>
                          <a:solidFill>
                            <a:schemeClr val="tx1"/>
                          </a:solidFill>
                          <a:effectLst/>
                          <a:latin typeface="+mn-ea"/>
                          <a:ea typeface="+mn-ea"/>
                        </a:rPr>
                        <a:t>30</a:t>
                      </a:r>
                      <a:r>
                        <a:rPr kumimoji="1" lang="ja-JP" altLang="en-US" sz="2000" b="0" i="0" u="none" strike="noStrike" cap="none" normalizeH="0" baseline="0" dirty="0" smtClean="0">
                          <a:ln>
                            <a:noFill/>
                          </a:ln>
                          <a:solidFill>
                            <a:schemeClr val="tx1"/>
                          </a:solidFill>
                          <a:effectLst/>
                          <a:latin typeface="+mn-ea"/>
                          <a:ea typeface="+mn-ea"/>
                        </a:rPr>
                        <a:t>　～　</a:t>
                      </a:r>
                      <a:r>
                        <a:rPr kumimoji="1" lang="en-US" altLang="ja-JP" sz="2000" b="0" i="0" u="none" strike="noStrike" cap="none" normalizeH="0" baseline="0" dirty="0" smtClean="0">
                          <a:ln>
                            <a:noFill/>
                          </a:ln>
                          <a:solidFill>
                            <a:schemeClr val="tx1"/>
                          </a:solidFill>
                          <a:effectLst/>
                          <a:latin typeface="+mn-ea"/>
                          <a:ea typeface="+mn-ea"/>
                        </a:rPr>
                        <a:t>15</a:t>
                      </a:r>
                      <a:r>
                        <a:rPr kumimoji="1" lang="ja-JP" altLang="en-US" sz="2000" b="0" i="0" u="none" strike="noStrike" cap="none" normalizeH="0" baseline="0" dirty="0" smtClean="0">
                          <a:ln>
                            <a:noFill/>
                          </a:ln>
                          <a:solidFill>
                            <a:schemeClr val="tx1"/>
                          </a:solidFill>
                          <a:effectLst/>
                          <a:latin typeface="+mn-ea"/>
                          <a:ea typeface="+mn-ea"/>
                        </a:rPr>
                        <a:t>：</a:t>
                      </a:r>
                      <a:r>
                        <a:rPr kumimoji="1" lang="en-US" altLang="ja-JP" sz="2000" b="0" i="0" u="none" strike="noStrike" cap="none" normalizeH="0" baseline="0" dirty="0" smtClean="0">
                          <a:ln>
                            <a:noFill/>
                          </a:ln>
                          <a:solidFill>
                            <a:schemeClr val="tx1"/>
                          </a:solidFill>
                          <a:effectLst/>
                          <a:latin typeface="+mn-ea"/>
                          <a:ea typeface="+mn-ea"/>
                        </a:rPr>
                        <a:t>00</a:t>
                      </a:r>
                      <a:endParaRPr kumimoji="1" lang="ja-JP" altLang="en-US" sz="2000" b="0" i="0" u="none" strike="noStrike" cap="none" normalizeH="0" baseline="0" dirty="0" smtClean="0">
                        <a:ln>
                          <a:noFill/>
                        </a:ln>
                        <a:solidFill>
                          <a:schemeClr val="tx1"/>
                        </a:solidFill>
                        <a:effectLst/>
                        <a:latin typeface="+mn-ea"/>
                        <a:ea typeface="+mn-ea"/>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休　日</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土・日・祝祭日、年末年始</a:t>
                      </a: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602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時　給</a:t>
                      </a: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zh-TW" altLang="en-US" sz="1800" dirty="0" smtClean="0"/>
                        <a:t>鳥取県最低賃金</a:t>
                      </a:r>
                      <a:r>
                        <a:rPr lang="ja-JP" altLang="en-US" sz="1800" dirty="0" smtClean="0"/>
                        <a:t>　</a:t>
                      </a:r>
                      <a:r>
                        <a:rPr lang="en-US" altLang="ja-JP" sz="1800" dirty="0" smtClean="0"/>
                        <a:t>1</a:t>
                      </a:r>
                      <a:r>
                        <a:rPr lang="ja-JP" altLang="en-US" sz="1800" dirty="0" smtClean="0"/>
                        <a:t>時間：</a:t>
                      </a:r>
                      <a:r>
                        <a:rPr lang="en-US" altLang="ja-JP" sz="1800" dirty="0" smtClean="0"/>
                        <a:t>700</a:t>
                      </a:r>
                      <a:r>
                        <a:rPr lang="ja-JP" altLang="en-US" sz="1800" dirty="0" smtClean="0"/>
                        <a:t>円</a:t>
                      </a:r>
                      <a:endParaRPr kumimoji="1" lang="ja-JP" altLang="en-US" sz="1800" b="0" i="0" u="none" strike="noStrike" cap="none" normalizeH="0" baseline="0" dirty="0" smtClean="0">
                        <a:ln>
                          <a:noFill/>
                        </a:ln>
                        <a:solidFill>
                          <a:schemeClr val="tx1"/>
                        </a:solidFill>
                        <a:effectLst/>
                        <a:latin typeface="+mn-ea"/>
                        <a:ea typeface="+mn-ea"/>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vMerge="1">
                  <a:txBody>
                    <a:bodyPr/>
                    <a:lstStyle/>
                    <a:p>
                      <a:endParaRPr kumimoji="1" lang="ja-JP" altLang="en-US"/>
                    </a:p>
                  </a:txBody>
                  <a:tcPr/>
                </a:tc>
              </a:tr>
              <a:tr h="76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bg1"/>
                          </a:solidFill>
                          <a:effectLst/>
                          <a:latin typeface="+mn-ea"/>
                          <a:ea typeface="+mn-ea"/>
                        </a:rPr>
                        <a:t>仕事内容</a:t>
                      </a:r>
                      <a:endParaRPr kumimoji="1" lang="en-US" altLang="ja-JP" sz="2000" b="1" i="0" u="none" strike="noStrike" cap="none" normalizeH="0" baseline="0" dirty="0" smtClean="0">
                        <a:ln>
                          <a:noFill/>
                        </a:ln>
                        <a:solidFill>
                          <a:schemeClr val="bg1"/>
                        </a:solidFill>
                        <a:effectLst/>
                        <a:latin typeface="+mn-ea"/>
                        <a:ea typeface="+mn-ea"/>
                      </a:endParaRPr>
                    </a:p>
                  </a:txBody>
                  <a:tcPr anchor="ctr" horzOverflow="overflow">
                    <a:lnL w="28575"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solidFill>
                      <a:srgbClr val="99CC00"/>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mn-ea"/>
                          <a:ea typeface="+mn-ea"/>
                        </a:rPr>
                        <a:t>アパート維持管理・清掃業務・排水管清掃</a:t>
                      </a:r>
                      <a:endParaRPr kumimoji="1" lang="en-US" altLang="ja-JP" sz="2000" b="0" i="0" u="none" strike="noStrike" cap="none" normalizeH="0" baseline="0" dirty="0" smtClean="0">
                        <a:ln>
                          <a:noFill/>
                        </a:ln>
                        <a:solidFill>
                          <a:schemeClr val="tx1"/>
                        </a:solidFill>
                        <a:effectLst/>
                        <a:latin typeface="+mn-ea"/>
                        <a:ea typeface="+mn-ea"/>
                      </a:endParaRPr>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gradFill rotWithShape="1">
                      <a:gsLst>
                        <a:gs pos="0">
                          <a:srgbClr val="D9F0FF">
                            <a:gamma/>
                            <a:tint val="0"/>
                            <a:invGamma/>
                            <a:alpha val="50000"/>
                          </a:srgbClr>
                        </a:gs>
                        <a:gs pos="100000">
                          <a:srgbClr val="D9F0FF">
                            <a:alpha val="50000"/>
                          </a:srgbClr>
                        </a:gs>
                      </a:gsLst>
                      <a:lin ang="5400000" scaled="1"/>
                    </a:gradFill>
                  </a:tcPr>
                </a:tc>
                <a:tc hMerge="1">
                  <a:txBody>
                    <a:bodyPr/>
                    <a:lstStyle/>
                    <a:p>
                      <a:endParaRPr kumimoji="1" lang="ja-JP" altLang="en-US" dirty="0"/>
                    </a:p>
                  </a:txBody>
                  <a:tcPr anchor="ctr" horzOverflow="overflow">
                    <a:lnL w="127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lnTlToBr>
                      <a:noFill/>
                    </a:lnTlToBr>
                    <a:lnBlToTr>
                      <a:noFill/>
                    </a:lnBlToTr>
                    <a:noFill/>
                  </a:tcPr>
                </a:tc>
              </a:tr>
            </a:tbl>
          </a:graphicData>
        </a:graphic>
      </p:graphicFrame>
      <p:grpSp>
        <p:nvGrpSpPr>
          <p:cNvPr id="5" name="グループ化 4"/>
          <p:cNvGrpSpPr/>
          <p:nvPr/>
        </p:nvGrpSpPr>
        <p:grpSpPr>
          <a:xfrm>
            <a:off x="5336958" y="2636878"/>
            <a:ext cx="3477246" cy="2637967"/>
            <a:chOff x="5285753" y="2647854"/>
            <a:chExt cx="3477246" cy="2637967"/>
          </a:xfrm>
        </p:grpSpPr>
        <p:grpSp>
          <p:nvGrpSpPr>
            <p:cNvPr id="54" name="グループ化 53"/>
            <p:cNvGrpSpPr/>
            <p:nvPr/>
          </p:nvGrpSpPr>
          <p:grpSpPr>
            <a:xfrm>
              <a:off x="5525902" y="2934467"/>
              <a:ext cx="3169054" cy="2282241"/>
              <a:chOff x="0" y="0"/>
              <a:chExt cx="4479966" cy="2838945"/>
            </a:xfrm>
          </p:grpSpPr>
          <p:cxnSp>
            <p:nvCxnSpPr>
              <p:cNvPr id="56" name="直線コネクタ 55"/>
              <p:cNvCxnSpPr/>
              <p:nvPr/>
            </p:nvCxnSpPr>
            <p:spPr>
              <a:xfrm flipH="1">
                <a:off x="2701636" y="0"/>
                <a:ext cx="1597026" cy="2755076"/>
              </a:xfrm>
              <a:prstGeom prst="line">
                <a:avLst/>
              </a:prstGeom>
              <a:ln w="254000" cap="rnd">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7" name="グループ化 56"/>
              <p:cNvGrpSpPr/>
              <p:nvPr/>
            </p:nvGrpSpPr>
            <p:grpSpPr>
              <a:xfrm>
                <a:off x="0" y="71252"/>
                <a:ext cx="4479966" cy="2767693"/>
                <a:chOff x="0" y="0"/>
                <a:chExt cx="4479966" cy="2767693"/>
              </a:xfrm>
            </p:grpSpPr>
            <p:cxnSp>
              <p:nvCxnSpPr>
                <p:cNvPr id="58" name="直線コネクタ 57"/>
                <p:cNvCxnSpPr/>
                <p:nvPr/>
              </p:nvCxnSpPr>
              <p:spPr>
                <a:xfrm>
                  <a:off x="593766" y="0"/>
                  <a:ext cx="3886200" cy="0"/>
                </a:xfrm>
                <a:prstGeom prst="line">
                  <a:avLst/>
                </a:prstGeom>
                <a:ln w="152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3473533" y="0"/>
                  <a:ext cx="542290" cy="657225"/>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2386940" y="653143"/>
                  <a:ext cx="1090295" cy="211455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060369" y="0"/>
                  <a:ext cx="209550" cy="8096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268187" y="807522"/>
                  <a:ext cx="923925" cy="3905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179122" y="659081"/>
                  <a:ext cx="12954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1104405" y="659081"/>
                  <a:ext cx="1076325" cy="2667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944088" y="777834"/>
                  <a:ext cx="753745" cy="50546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1840675" y="878774"/>
                  <a:ext cx="519113" cy="1471612"/>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36270" y="1235034"/>
                  <a:ext cx="2023745" cy="70929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302821" y="1235034"/>
                  <a:ext cx="433070" cy="11430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469075" y="1941616"/>
                  <a:ext cx="230951" cy="48379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0" y="2416629"/>
                  <a:ext cx="3195637" cy="0"/>
                </a:xfrm>
                <a:prstGeom prst="line">
                  <a:avLst/>
                </a:prstGeom>
                <a:ln w="1143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グループ化 70"/>
            <p:cNvGrpSpPr/>
            <p:nvPr/>
          </p:nvGrpSpPr>
          <p:grpSpPr>
            <a:xfrm>
              <a:off x="5525902" y="2963611"/>
              <a:ext cx="3169054" cy="2224961"/>
              <a:chOff x="0" y="0"/>
              <a:chExt cx="4479966" cy="2767693"/>
            </a:xfrm>
          </p:grpSpPr>
          <p:cxnSp>
            <p:nvCxnSpPr>
              <p:cNvPr id="72" name="直線コネクタ 71"/>
              <p:cNvCxnSpPr/>
              <p:nvPr/>
            </p:nvCxnSpPr>
            <p:spPr>
              <a:xfrm>
                <a:off x="593766" y="0"/>
                <a:ext cx="3886200" cy="0"/>
              </a:xfrm>
              <a:prstGeom prst="line">
                <a:avLst/>
              </a:prstGeom>
              <a:ln w="152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3473533" y="0"/>
                <a:ext cx="542290" cy="657225"/>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a:off x="2386940" y="653143"/>
                <a:ext cx="1090295" cy="211455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060369" y="0"/>
                <a:ext cx="209550" cy="8096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268187" y="807522"/>
                <a:ext cx="923925" cy="39052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179122" y="659081"/>
                <a:ext cx="12954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1104405" y="659081"/>
                <a:ext cx="1076325" cy="2667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944088" y="777834"/>
                <a:ext cx="753745" cy="50546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1840675" y="878774"/>
                <a:ext cx="519113" cy="1471612"/>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36270" y="1235034"/>
                <a:ext cx="2023745" cy="709295"/>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302821" y="1235034"/>
                <a:ext cx="433070" cy="114300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69075" y="1941616"/>
                <a:ext cx="230951" cy="483796"/>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0" y="2416629"/>
                <a:ext cx="3195637" cy="0"/>
              </a:xfrm>
              <a:prstGeom prst="line">
                <a:avLst/>
              </a:prstGeom>
              <a:ln w="1143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グループ化 84"/>
            <p:cNvGrpSpPr/>
            <p:nvPr/>
          </p:nvGrpSpPr>
          <p:grpSpPr>
            <a:xfrm>
              <a:off x="5817533" y="2858897"/>
              <a:ext cx="2133666" cy="2210761"/>
              <a:chOff x="0" y="0"/>
              <a:chExt cx="3016250" cy="2749550"/>
            </a:xfrm>
          </p:grpSpPr>
          <p:sp>
            <p:nvSpPr>
              <p:cNvPr id="86" name="円/楕円 85"/>
              <p:cNvSpPr/>
              <p:nvPr/>
            </p:nvSpPr>
            <p:spPr>
              <a:xfrm>
                <a:off x="0" y="2400300"/>
                <a:ext cx="64631" cy="64631"/>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7" name="円/楕円 86"/>
              <p:cNvSpPr/>
              <p:nvPr/>
            </p:nvSpPr>
            <p:spPr>
              <a:xfrm>
                <a:off x="57150" y="269240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8" name="円/楕円 87"/>
              <p:cNvSpPr/>
              <p:nvPr/>
            </p:nvSpPr>
            <p:spPr>
              <a:xfrm>
                <a:off x="1041400" y="269240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89" name="円/楕円 88"/>
              <p:cNvSpPr/>
              <p:nvPr/>
            </p:nvSpPr>
            <p:spPr>
              <a:xfrm>
                <a:off x="1562100" y="240030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0" name="円/楕円 89"/>
              <p:cNvSpPr/>
              <p:nvPr/>
            </p:nvSpPr>
            <p:spPr>
              <a:xfrm>
                <a:off x="2959100" y="666750"/>
                <a:ext cx="57150" cy="57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1" name="六角形 90"/>
              <p:cNvSpPr/>
              <p:nvPr/>
            </p:nvSpPr>
            <p:spPr>
              <a:xfrm>
                <a:off x="774700" y="2463800"/>
                <a:ext cx="261257" cy="225222"/>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2" name="六角形 91"/>
              <p:cNvSpPr/>
              <p:nvPr/>
            </p:nvSpPr>
            <p:spPr>
              <a:xfrm>
                <a:off x="2444750" y="1581150"/>
                <a:ext cx="261257" cy="225222"/>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nvGrpSpPr>
              <p:cNvPr id="93" name="グループ化 92"/>
              <p:cNvGrpSpPr/>
              <p:nvPr/>
            </p:nvGrpSpPr>
            <p:grpSpPr>
              <a:xfrm>
                <a:off x="1917700" y="0"/>
                <a:ext cx="314960" cy="311786"/>
                <a:chOff x="0" y="0"/>
                <a:chExt cx="314960" cy="311786"/>
              </a:xfrm>
            </p:grpSpPr>
            <p:grpSp>
              <p:nvGrpSpPr>
                <p:cNvPr id="94" name="グループ化 93"/>
                <p:cNvGrpSpPr/>
                <p:nvPr/>
              </p:nvGrpSpPr>
              <p:grpSpPr>
                <a:xfrm>
                  <a:off x="0" y="0"/>
                  <a:ext cx="314960" cy="311786"/>
                  <a:chOff x="0" y="0"/>
                  <a:chExt cx="279400" cy="312114"/>
                </a:xfrm>
              </p:grpSpPr>
              <p:sp>
                <p:nvSpPr>
                  <p:cNvPr id="98" name="ハート 97"/>
                  <p:cNvSpPr/>
                  <p:nvPr/>
                </p:nvSpPr>
                <p:spPr>
                  <a:xfrm>
                    <a:off x="0" y="46049"/>
                    <a:ext cx="279400" cy="266065"/>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9" name="円/楕円 98"/>
                  <p:cNvSpPr/>
                  <p:nvPr/>
                </p:nvSpPr>
                <p:spPr>
                  <a:xfrm>
                    <a:off x="0" y="0"/>
                    <a:ext cx="278765" cy="16827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95" name="円/楕円 94"/>
                <p:cNvSpPr/>
                <p:nvPr/>
              </p:nvSpPr>
              <p:spPr>
                <a:xfrm>
                  <a:off x="12700" y="82550"/>
                  <a:ext cx="283169" cy="102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6" name="正方形/長方形 95"/>
                <p:cNvSpPr/>
                <p:nvPr/>
              </p:nvSpPr>
              <p:spPr>
                <a:xfrm>
                  <a:off x="266700" y="82550"/>
                  <a:ext cx="45085" cy="4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7" name="正方形/長方形 96"/>
                <p:cNvSpPr/>
                <p:nvPr/>
              </p:nvSpPr>
              <p:spPr>
                <a:xfrm>
                  <a:off x="6350" y="82550"/>
                  <a:ext cx="45085" cy="4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grpSp>
        <p:grpSp>
          <p:nvGrpSpPr>
            <p:cNvPr id="100" name="グループ化 99"/>
            <p:cNvGrpSpPr/>
            <p:nvPr/>
          </p:nvGrpSpPr>
          <p:grpSpPr>
            <a:xfrm>
              <a:off x="5285753" y="2647854"/>
              <a:ext cx="3477246" cy="2637967"/>
              <a:chOff x="5285753" y="2915146"/>
              <a:chExt cx="3477246" cy="2637967"/>
            </a:xfrm>
          </p:grpSpPr>
          <p:sp>
            <p:nvSpPr>
              <p:cNvPr id="101" name="円/楕円 100"/>
              <p:cNvSpPr/>
              <p:nvPr/>
            </p:nvSpPr>
            <p:spPr>
              <a:xfrm>
                <a:off x="6929253" y="3636212"/>
                <a:ext cx="97250" cy="110538"/>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02" name="テキスト ボックス 25"/>
              <p:cNvSpPr txBox="1"/>
              <p:nvPr/>
            </p:nvSpPr>
            <p:spPr>
              <a:xfrm>
                <a:off x="5690899" y="2915146"/>
                <a:ext cx="700386" cy="233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b="1" kern="100" dirty="0">
                    <a:effectLst/>
                    <a:ea typeface="ＤＦＧ中太丸ゴシック体"/>
                    <a:cs typeface="Times New Roman"/>
                  </a:rPr>
                  <a:t>米子方面</a:t>
                </a:r>
                <a:endParaRPr lang="ja-JP" sz="1050" kern="100" dirty="0">
                  <a:effectLst/>
                  <a:ea typeface="ＤＦＰ教科書体W4"/>
                  <a:cs typeface="Times New Roman"/>
                </a:endParaRPr>
              </a:p>
            </p:txBody>
          </p:sp>
          <p:sp>
            <p:nvSpPr>
              <p:cNvPr id="103" name="テキスト ボックス 26"/>
              <p:cNvSpPr txBox="1"/>
              <p:nvPr/>
            </p:nvSpPr>
            <p:spPr>
              <a:xfrm>
                <a:off x="8020937" y="2929777"/>
                <a:ext cx="742062" cy="23306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b="1" kern="100" dirty="0">
                    <a:effectLst/>
                    <a:ea typeface="ＤＦＧ中太丸ゴシック体"/>
                    <a:cs typeface="Times New Roman"/>
                  </a:rPr>
                  <a:t>鳥取方面</a:t>
                </a:r>
                <a:endParaRPr lang="ja-JP" sz="1050" kern="100" dirty="0">
                  <a:effectLst/>
                  <a:ea typeface="ＤＦＰ教科書体W4"/>
                  <a:cs typeface="Times New Roman"/>
                </a:endParaRPr>
              </a:p>
            </p:txBody>
          </p:sp>
          <p:sp>
            <p:nvSpPr>
              <p:cNvPr id="104" name="テキスト ボックス 27"/>
              <p:cNvSpPr txBox="1"/>
              <p:nvPr/>
            </p:nvSpPr>
            <p:spPr>
              <a:xfrm>
                <a:off x="7459363" y="3477583"/>
                <a:ext cx="630924"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b="1" kern="100" dirty="0">
                    <a:effectLst/>
                    <a:ea typeface="ＤＦＧ中太丸ゴシック体"/>
                    <a:cs typeface="Times New Roman"/>
                  </a:rPr>
                  <a:t>北野神社</a:t>
                </a:r>
                <a:endParaRPr lang="ja-JP" sz="1050" kern="100" dirty="0">
                  <a:effectLst/>
                  <a:ea typeface="ＤＦＰ教科書体W4"/>
                  <a:cs typeface="Times New Roman"/>
                </a:endParaRPr>
              </a:p>
            </p:txBody>
          </p:sp>
          <p:sp>
            <p:nvSpPr>
              <p:cNvPr id="105" name="テキスト ボックス 28"/>
              <p:cNvSpPr txBox="1"/>
              <p:nvPr/>
            </p:nvSpPr>
            <p:spPr>
              <a:xfrm>
                <a:off x="6921036" y="4913571"/>
                <a:ext cx="465813"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700" b="1" kern="100" dirty="0">
                    <a:effectLst/>
                    <a:ea typeface="ＤＦＧ中太丸ゴシック体"/>
                    <a:cs typeface="Times New Roman"/>
                  </a:rPr>
                  <a:t>ポプラ</a:t>
                </a:r>
                <a:endParaRPr lang="ja-JP" sz="700" kern="100" dirty="0">
                  <a:effectLst/>
                  <a:ea typeface="ＤＦＰ教科書体W4"/>
                  <a:cs typeface="Times New Roman"/>
                </a:endParaRPr>
              </a:p>
            </p:txBody>
          </p:sp>
          <p:sp>
            <p:nvSpPr>
              <p:cNvPr id="106" name="テキスト ボックス 29"/>
              <p:cNvSpPr txBox="1"/>
              <p:nvPr/>
            </p:nvSpPr>
            <p:spPr>
              <a:xfrm>
                <a:off x="6324946" y="5313322"/>
                <a:ext cx="593027"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800" b="1" kern="100" dirty="0">
                    <a:effectLst/>
                    <a:ea typeface="ＤＦＧ中太丸ゴシック体"/>
                    <a:cs typeface="Times New Roman"/>
                  </a:rPr>
                  <a:t>郵便局</a:t>
                </a:r>
                <a:endParaRPr lang="ja-JP" sz="1050" kern="100" dirty="0">
                  <a:effectLst/>
                  <a:ea typeface="ＤＦＰ教科書体W4"/>
                  <a:cs typeface="Times New Roman"/>
                </a:endParaRPr>
              </a:p>
            </p:txBody>
          </p:sp>
          <p:sp>
            <p:nvSpPr>
              <p:cNvPr id="107" name="テキスト ボックス 30"/>
              <p:cNvSpPr txBox="1"/>
              <p:nvPr/>
            </p:nvSpPr>
            <p:spPr>
              <a:xfrm>
                <a:off x="5285753" y="4924682"/>
                <a:ext cx="584324"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700" b="1" kern="100" dirty="0" smtClean="0">
                    <a:effectLst/>
                    <a:ea typeface="ＤＦＧ中太丸ゴシック体"/>
                    <a:cs typeface="Times New Roman"/>
                  </a:rPr>
                  <a:t>ローソン</a:t>
                </a:r>
                <a:endParaRPr lang="ja-JP" sz="700" kern="100" dirty="0">
                  <a:effectLst/>
                  <a:ea typeface="ＤＦＰ教科書体W4"/>
                  <a:cs typeface="Times New Roman"/>
                </a:endParaRPr>
              </a:p>
            </p:txBody>
          </p:sp>
          <p:sp>
            <p:nvSpPr>
              <p:cNvPr id="108" name="テキスト ボックス 31"/>
              <p:cNvSpPr txBox="1"/>
              <p:nvPr/>
            </p:nvSpPr>
            <p:spPr>
              <a:xfrm>
                <a:off x="7800686" y="5081121"/>
                <a:ext cx="766019" cy="2241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b="1" kern="100" dirty="0">
                    <a:effectLst/>
                    <a:ea typeface="ＤＦＧ中太丸ゴシック体"/>
                    <a:cs typeface="Times New Roman"/>
                  </a:rPr>
                  <a:t>倉吉方面</a:t>
                </a:r>
                <a:endParaRPr lang="ja-JP" sz="1050" kern="100" dirty="0">
                  <a:effectLst/>
                  <a:ea typeface="ＤＦＰ教科書体W4"/>
                  <a:cs typeface="Times New Roman"/>
                </a:endParaRPr>
              </a:p>
            </p:txBody>
          </p:sp>
          <p:sp>
            <p:nvSpPr>
              <p:cNvPr id="109" name="テキスト ボックス 32"/>
              <p:cNvSpPr txBox="1"/>
              <p:nvPr/>
            </p:nvSpPr>
            <p:spPr>
              <a:xfrm rot="1757553">
                <a:off x="7924197" y="3711614"/>
                <a:ext cx="309866" cy="10752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b="1" kern="100" dirty="0">
                    <a:effectLst/>
                    <a:ea typeface="ＤＦＧ中太丸ゴシック体"/>
                    <a:cs typeface="Times New Roman"/>
                  </a:rPr>
                  <a:t>天　 神 　川</a:t>
                </a:r>
                <a:endParaRPr lang="ja-JP" sz="1050" kern="100" dirty="0">
                  <a:effectLst/>
                  <a:ea typeface="ＤＦＰ教科書体W4"/>
                  <a:cs typeface="Times New Roman"/>
                </a:endParaRPr>
              </a:p>
            </p:txBody>
          </p:sp>
          <p:sp>
            <p:nvSpPr>
              <p:cNvPr id="112" name="テキスト ボックス 41"/>
              <p:cNvSpPr txBox="1"/>
              <p:nvPr/>
            </p:nvSpPr>
            <p:spPr>
              <a:xfrm>
                <a:off x="6294793" y="5111068"/>
                <a:ext cx="762696" cy="3447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600" b="1" kern="100" dirty="0">
                    <a:effectLst/>
                    <a:latin typeface="ＤＦＧ中太丸ゴシック体"/>
                    <a:ea typeface="ＤＦＰ教科書体W4"/>
                    <a:cs typeface="Times New Roman"/>
                  </a:rPr>
                  <a:t>320</a:t>
                </a:r>
                <a:endParaRPr lang="ja-JP" sz="900" kern="100" dirty="0">
                  <a:effectLst/>
                  <a:ea typeface="ＤＦＰ教科書体W4"/>
                  <a:cs typeface="Times New Roman"/>
                </a:endParaRPr>
              </a:p>
            </p:txBody>
          </p:sp>
          <p:sp>
            <p:nvSpPr>
              <p:cNvPr id="113" name="テキスト ボックス 42"/>
              <p:cNvSpPr txBox="1"/>
              <p:nvPr/>
            </p:nvSpPr>
            <p:spPr>
              <a:xfrm>
                <a:off x="7145010" y="3091052"/>
                <a:ext cx="289729" cy="2823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b="1" kern="100" dirty="0">
                    <a:effectLst/>
                    <a:latin typeface="ＤＦＧ中太丸ゴシック体"/>
                    <a:ea typeface="ＤＦＰ教科書体W4"/>
                    <a:cs typeface="Times New Roman"/>
                  </a:rPr>
                  <a:t>9</a:t>
                </a:r>
                <a:endParaRPr lang="ja-JP" sz="900" kern="100" dirty="0">
                  <a:effectLst/>
                  <a:ea typeface="ＤＦＰ教科書体W4"/>
                  <a:cs typeface="Times New Roman"/>
                </a:endParaRPr>
              </a:p>
            </p:txBody>
          </p:sp>
          <p:sp>
            <p:nvSpPr>
              <p:cNvPr id="114" name="テキスト ボックス 58"/>
              <p:cNvSpPr txBox="1"/>
              <p:nvPr/>
            </p:nvSpPr>
            <p:spPr>
              <a:xfrm>
                <a:off x="7469375" y="4396879"/>
                <a:ext cx="426767"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600" b="1" kern="100" dirty="0">
                    <a:effectLst/>
                    <a:latin typeface="ＤＦＧ中太丸ゴシック体"/>
                    <a:ea typeface="ＤＦＰ教科書体W4"/>
                    <a:cs typeface="Times New Roman"/>
                  </a:rPr>
                  <a:t>161</a:t>
                </a:r>
                <a:endParaRPr lang="ja-JP" sz="900" kern="100" dirty="0">
                  <a:effectLst/>
                  <a:ea typeface="ＤＦＰ教科書体W4"/>
                  <a:cs typeface="Times New Roman"/>
                </a:endParaRPr>
              </a:p>
            </p:txBody>
          </p:sp>
          <p:sp>
            <p:nvSpPr>
              <p:cNvPr id="110" name="テキスト ボックス 30"/>
              <p:cNvSpPr txBox="1"/>
              <p:nvPr/>
            </p:nvSpPr>
            <p:spPr>
              <a:xfrm>
                <a:off x="5614928" y="5314167"/>
                <a:ext cx="648714" cy="238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algn="just">
                  <a:spcAft>
                    <a:spcPts val="0"/>
                  </a:spcAft>
                  <a:defRPr sz="800" b="1" kern="100">
                    <a:effectLst/>
                    <a:ea typeface="ＤＦＧ中太丸ゴシック体"/>
                    <a:cs typeface="Times New Roman"/>
                  </a:defRPr>
                </a:lvl1pPr>
              </a:lstStyle>
              <a:p>
                <a:r>
                  <a:rPr lang="ja-JP" altLang="en-US" dirty="0" smtClean="0"/>
                  <a:t>ｴﾈｵｽ</a:t>
                </a:r>
                <a:r>
                  <a:rPr lang="en-US" altLang="ja-JP" dirty="0" smtClean="0"/>
                  <a:t>GS</a:t>
                </a:r>
                <a:endParaRPr lang="ja-JP" dirty="0"/>
              </a:p>
            </p:txBody>
          </p:sp>
        </p:grpSp>
        <p:sp>
          <p:nvSpPr>
            <p:cNvPr id="115" name="角丸四角形吹き出し 114"/>
            <p:cNvSpPr/>
            <p:nvPr/>
          </p:nvSpPr>
          <p:spPr>
            <a:xfrm>
              <a:off x="5664839" y="3120264"/>
              <a:ext cx="1065934" cy="404370"/>
            </a:xfrm>
            <a:prstGeom prst="wedgeRoundRectCallout">
              <a:avLst>
                <a:gd name="adj1" fmla="val 65972"/>
                <a:gd name="adj2" fmla="val 3856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900" kern="100" dirty="0" smtClean="0">
                  <a:effectLst/>
                  <a:latin typeface="HG丸ｺﾞｼｯｸM-PRO" panose="020F0600000000000000" pitchFamily="50" charset="-128"/>
                  <a:ea typeface="HG丸ｺﾞｼｯｸM-PRO" panose="020F0600000000000000" pitchFamily="50" charset="-128"/>
                  <a:cs typeface="Times New Roman"/>
                </a:rPr>
                <a:t>多機能事業所</a:t>
              </a:r>
              <a:endParaRPr lang="ja-JP" sz="900" kern="100" dirty="0">
                <a:effectLst/>
                <a:latin typeface="HG丸ｺﾞｼｯｸM-PRO" panose="020F0600000000000000" pitchFamily="50" charset="-128"/>
                <a:ea typeface="HG丸ｺﾞｼｯｸM-PRO" panose="020F0600000000000000" pitchFamily="50" charset="-128"/>
                <a:cs typeface="Times New Roman"/>
              </a:endParaRPr>
            </a:p>
            <a:p>
              <a:pPr algn="ctr">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a:rPr>
                <a:t>あいおい</a:t>
              </a:r>
              <a:endParaRPr lang="ja-JP" sz="900" kern="100" dirty="0">
                <a:effectLst/>
                <a:latin typeface="HG丸ｺﾞｼｯｸM-PRO" panose="020F0600000000000000" pitchFamily="50" charset="-128"/>
                <a:ea typeface="HG丸ｺﾞｼｯｸM-PRO" panose="020F0600000000000000" pitchFamily="50" charset="-128"/>
                <a:cs typeface="Times New Roman"/>
              </a:endParaRPr>
            </a:p>
          </p:txBody>
        </p:sp>
      </p:grpSp>
    </p:spTree>
    <p:extLst>
      <p:ext uri="{BB962C8B-B14F-4D97-AF65-F5344CB8AC3E}">
        <p14:creationId xmlns:p14="http://schemas.microsoft.com/office/powerpoint/2010/main" val="50312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04298"/>
            <a:ext cx="9144000" cy="983602"/>
          </a:xfrm>
        </p:spPr>
        <p:txBody>
          <a:bodyPr vert="horz" lIns="91440" tIns="45720" rIns="91440" bIns="45720" rtlCol="0" anchor="ctr">
            <a:normAutofit/>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ご利用できる方</a:t>
            </a:r>
          </a:p>
        </p:txBody>
      </p:sp>
      <p:sp>
        <p:nvSpPr>
          <p:cNvPr id="9" name="テキスト ボックス 8"/>
          <p:cNvSpPr txBox="1"/>
          <p:nvPr/>
        </p:nvSpPr>
        <p:spPr>
          <a:xfrm>
            <a:off x="1857111" y="1586555"/>
            <a:ext cx="7084224" cy="400110"/>
          </a:xfrm>
          <a:prstGeom prst="rect">
            <a:avLst/>
          </a:prstGeom>
          <a:noFill/>
        </p:spPr>
        <p:txBody>
          <a:bodyPr wrap="square" rtlCol="0">
            <a:spAutoFit/>
          </a:bodyPr>
          <a:lstStyle/>
          <a:p>
            <a:pPr defTabSz="914400" fontAlgn="base">
              <a:spcBef>
                <a:spcPct val="0"/>
              </a:spcBef>
              <a:spcAft>
                <a:spcPct val="0"/>
              </a:spcAft>
            </a:pPr>
            <a:r>
              <a:rPr lang="ja-JP" altLang="en-US" sz="2000" b="1" dirty="0" smtClean="0">
                <a:solidFill>
                  <a:srgbClr val="000000"/>
                </a:solidFill>
                <a:effectLst>
                  <a:outerShdw blurRad="38100" dist="38100" dir="2700000" algn="tl">
                    <a:srgbClr val="000000">
                      <a:alpha val="43137"/>
                    </a:srgbClr>
                  </a:outerShdw>
                </a:effectLst>
                <a:latin typeface="+mj-ea"/>
                <a:ea typeface="+mj-ea"/>
              </a:rPr>
              <a:t>・自立支援医療受給者証（精神科通院）をお持ちの方</a:t>
            </a:r>
            <a:endParaRPr lang="ja-JP" altLang="en-US" sz="2000" b="1" dirty="0">
              <a:solidFill>
                <a:srgbClr val="000000"/>
              </a:solidFill>
              <a:effectLst>
                <a:outerShdw blurRad="38100" dist="38100" dir="2700000" algn="tl">
                  <a:srgbClr val="000000">
                    <a:alpha val="43137"/>
                  </a:srgbClr>
                </a:outerShdw>
              </a:effectLst>
              <a:latin typeface="+mj-ea"/>
              <a:ea typeface="+mj-ea"/>
            </a:endParaRPr>
          </a:p>
        </p:txBody>
      </p:sp>
      <p:sp>
        <p:nvSpPr>
          <p:cNvPr id="10" name="テキスト ボックス 9"/>
          <p:cNvSpPr txBox="1"/>
          <p:nvPr/>
        </p:nvSpPr>
        <p:spPr>
          <a:xfrm>
            <a:off x="3555318" y="1124890"/>
            <a:ext cx="4998132" cy="523220"/>
          </a:xfrm>
          <a:prstGeom prst="rect">
            <a:avLst/>
          </a:prstGeom>
          <a:noFill/>
        </p:spPr>
        <p:txBody>
          <a:bodyPr wrap="square" rtlCol="0">
            <a:spAutoFit/>
          </a:bodyPr>
          <a:lstStyle/>
          <a:p>
            <a:pPr defTabSz="914400" fontAlgn="base">
              <a:spcBef>
                <a:spcPct val="0"/>
              </a:spcBef>
              <a:spcAft>
                <a:spcPct val="0"/>
              </a:spcAft>
            </a:pPr>
            <a:r>
              <a:rPr lang="ja-JP" altLang="en-US" sz="2800" b="1" dirty="0" smtClean="0">
                <a:solidFill>
                  <a:srgbClr val="FF0066"/>
                </a:solidFill>
                <a:effectLst>
                  <a:outerShdw blurRad="38100" dist="38100" dir="2700000" algn="tl">
                    <a:srgbClr val="000000">
                      <a:alpha val="43137"/>
                    </a:srgbClr>
                  </a:outerShdw>
                </a:effectLst>
                <a:latin typeface="+mj-ea"/>
                <a:ea typeface="+mj-ea"/>
              </a:rPr>
              <a:t>就労を希望される</a:t>
            </a:r>
            <a:r>
              <a:rPr lang="en-US" altLang="ja-JP" sz="2800" b="1" dirty="0" smtClean="0">
                <a:solidFill>
                  <a:srgbClr val="FF0066"/>
                </a:solidFill>
                <a:effectLst>
                  <a:outerShdw blurRad="38100" dist="38100" dir="2700000" algn="tl">
                    <a:srgbClr val="000000">
                      <a:alpha val="43137"/>
                    </a:srgbClr>
                  </a:outerShdw>
                </a:effectLst>
                <a:latin typeface="+mj-ea"/>
                <a:ea typeface="+mj-ea"/>
              </a:rPr>
              <a:t>65</a:t>
            </a:r>
            <a:r>
              <a:rPr lang="ja-JP" altLang="en-US" sz="2800" b="1" dirty="0" smtClean="0">
                <a:solidFill>
                  <a:srgbClr val="FF0066"/>
                </a:solidFill>
                <a:effectLst>
                  <a:outerShdw blurRad="38100" dist="38100" dir="2700000" algn="tl">
                    <a:srgbClr val="000000">
                      <a:alpha val="43137"/>
                    </a:srgbClr>
                  </a:outerShdw>
                </a:effectLst>
                <a:latin typeface="+mj-ea"/>
                <a:ea typeface="+mj-ea"/>
              </a:rPr>
              <a:t>歳未満で</a:t>
            </a:r>
            <a:endParaRPr lang="ja-JP" altLang="en-US" sz="2800" b="1" dirty="0">
              <a:solidFill>
                <a:srgbClr val="FF0066"/>
              </a:solidFill>
              <a:effectLst>
                <a:outerShdw blurRad="38100" dist="38100" dir="2700000" algn="tl">
                  <a:srgbClr val="000000">
                    <a:alpha val="43137"/>
                  </a:srgbClr>
                </a:outerShdw>
              </a:effectLst>
              <a:latin typeface="+mj-ea"/>
              <a:ea typeface="+mj-ea"/>
            </a:endParaRPr>
          </a:p>
        </p:txBody>
      </p:sp>
      <p:sp>
        <p:nvSpPr>
          <p:cNvPr id="11" name="テキスト ボックス 10"/>
          <p:cNvSpPr txBox="1"/>
          <p:nvPr/>
        </p:nvSpPr>
        <p:spPr>
          <a:xfrm>
            <a:off x="1857111" y="1986665"/>
            <a:ext cx="7084224" cy="707886"/>
          </a:xfrm>
          <a:prstGeom prst="rect">
            <a:avLst/>
          </a:prstGeom>
          <a:noFill/>
        </p:spPr>
        <p:txBody>
          <a:bodyPr wrap="square" rtlCol="0">
            <a:spAutoFit/>
          </a:bodyPr>
          <a:lstStyle/>
          <a:p>
            <a:pPr defTabSz="914400" fontAlgn="base">
              <a:spcBef>
                <a:spcPct val="0"/>
              </a:spcBef>
              <a:spcAft>
                <a:spcPct val="0"/>
              </a:spcAft>
            </a:pPr>
            <a:r>
              <a:rPr lang="ja-JP" altLang="en-US" sz="2000" b="1" dirty="0" smtClean="0">
                <a:solidFill>
                  <a:srgbClr val="000000"/>
                </a:solidFill>
                <a:effectLst>
                  <a:outerShdw blurRad="38100" dist="38100" dir="2700000" algn="tl">
                    <a:srgbClr val="000000">
                      <a:alpha val="43137"/>
                    </a:srgbClr>
                  </a:outerShdw>
                </a:effectLst>
                <a:latin typeface="+mj-ea"/>
                <a:ea typeface="+mj-ea"/>
              </a:rPr>
              <a:t>・療育手帳、身体障害者手帳、精神障害者保健福祉手帳の</a:t>
            </a:r>
            <a:endParaRPr lang="en-US" altLang="ja-JP" sz="2000" b="1" dirty="0" smtClean="0">
              <a:solidFill>
                <a:srgbClr val="000000"/>
              </a:solidFill>
              <a:effectLst>
                <a:outerShdw blurRad="38100" dist="38100" dir="2700000" algn="tl">
                  <a:srgbClr val="000000">
                    <a:alpha val="43137"/>
                  </a:srgbClr>
                </a:outerShdw>
              </a:effectLst>
              <a:latin typeface="+mj-ea"/>
              <a:ea typeface="+mj-ea"/>
            </a:endParaRPr>
          </a:p>
          <a:p>
            <a:pPr defTabSz="914400" fontAlgn="base">
              <a:spcBef>
                <a:spcPct val="0"/>
              </a:spcBef>
              <a:spcAft>
                <a:spcPct val="0"/>
              </a:spcAft>
            </a:pPr>
            <a:r>
              <a:rPr lang="ja-JP" altLang="en-US" sz="2000" b="1" dirty="0">
                <a:solidFill>
                  <a:srgbClr val="000000"/>
                </a:solidFill>
                <a:effectLst>
                  <a:outerShdw blurRad="38100" dist="38100" dir="2700000" algn="tl">
                    <a:srgbClr val="000000">
                      <a:alpha val="43137"/>
                    </a:srgbClr>
                  </a:outerShdw>
                </a:effectLst>
                <a:latin typeface="+mj-ea"/>
                <a:ea typeface="+mj-ea"/>
              </a:rPr>
              <a:t>　</a:t>
            </a:r>
            <a:r>
              <a:rPr lang="ja-JP" altLang="en-US" sz="2000" b="1" dirty="0" smtClean="0">
                <a:solidFill>
                  <a:srgbClr val="000000"/>
                </a:solidFill>
                <a:effectLst>
                  <a:outerShdw blurRad="38100" dist="38100" dir="2700000" algn="tl">
                    <a:srgbClr val="000000">
                      <a:alpha val="43137"/>
                    </a:srgbClr>
                  </a:outerShdw>
                </a:effectLst>
                <a:latin typeface="+mj-ea"/>
                <a:ea typeface="+mj-ea"/>
              </a:rPr>
              <a:t>いずれかをお持ちの方</a:t>
            </a:r>
            <a:endParaRPr lang="ja-JP" altLang="en-US" sz="2000" b="1" dirty="0">
              <a:solidFill>
                <a:srgbClr val="000000"/>
              </a:solidFill>
              <a:effectLst>
                <a:outerShdw blurRad="38100" dist="38100" dir="2700000" algn="tl">
                  <a:srgbClr val="000000">
                    <a:alpha val="43137"/>
                  </a:srgbClr>
                </a:outerShdw>
              </a:effectLst>
              <a:latin typeface="+mj-ea"/>
              <a:ea typeface="+mj-ea"/>
            </a:endParaRPr>
          </a:p>
        </p:txBody>
      </p:sp>
      <p:sp>
        <p:nvSpPr>
          <p:cNvPr id="12" name="テキスト ボックス 11"/>
          <p:cNvSpPr txBox="1"/>
          <p:nvPr/>
        </p:nvSpPr>
        <p:spPr>
          <a:xfrm>
            <a:off x="1857111" y="2694551"/>
            <a:ext cx="7084224" cy="707886"/>
          </a:xfrm>
          <a:prstGeom prst="rect">
            <a:avLst/>
          </a:prstGeom>
          <a:noFill/>
        </p:spPr>
        <p:txBody>
          <a:bodyPr wrap="square" rtlCol="0">
            <a:spAutoFit/>
          </a:bodyPr>
          <a:lstStyle/>
          <a:p>
            <a:pPr defTabSz="914400" fontAlgn="base">
              <a:spcBef>
                <a:spcPct val="0"/>
              </a:spcBef>
              <a:spcAft>
                <a:spcPct val="0"/>
              </a:spcAft>
            </a:pPr>
            <a:r>
              <a:rPr lang="ja-JP" altLang="en-US" sz="2000" b="1" dirty="0" smtClean="0">
                <a:solidFill>
                  <a:srgbClr val="000000"/>
                </a:solidFill>
                <a:effectLst>
                  <a:outerShdw blurRad="38100" dist="38100" dir="2700000" algn="tl">
                    <a:srgbClr val="000000">
                      <a:alpha val="43137"/>
                    </a:srgbClr>
                  </a:outerShdw>
                </a:effectLst>
                <a:latin typeface="+mj-ea"/>
                <a:ea typeface="+mj-ea"/>
              </a:rPr>
              <a:t>・障害者福祉サービス受給者証（市町村より交付）をお持</a:t>
            </a:r>
            <a:endParaRPr lang="en-US" altLang="ja-JP" sz="2000" b="1" dirty="0" smtClean="0">
              <a:solidFill>
                <a:srgbClr val="000000"/>
              </a:solidFill>
              <a:effectLst>
                <a:outerShdw blurRad="38100" dist="38100" dir="2700000" algn="tl">
                  <a:srgbClr val="000000">
                    <a:alpha val="43137"/>
                  </a:srgbClr>
                </a:outerShdw>
              </a:effectLst>
              <a:latin typeface="+mj-ea"/>
              <a:ea typeface="+mj-ea"/>
            </a:endParaRPr>
          </a:p>
          <a:p>
            <a:pPr defTabSz="914400" fontAlgn="base">
              <a:spcBef>
                <a:spcPct val="0"/>
              </a:spcBef>
              <a:spcAft>
                <a:spcPct val="0"/>
              </a:spcAft>
            </a:pPr>
            <a:r>
              <a:rPr lang="ja-JP" altLang="en-US" sz="2000" b="1" dirty="0">
                <a:solidFill>
                  <a:srgbClr val="000000"/>
                </a:solidFill>
                <a:effectLst>
                  <a:outerShdw blurRad="38100" dist="38100" dir="2700000" algn="tl">
                    <a:srgbClr val="000000">
                      <a:alpha val="43137"/>
                    </a:srgbClr>
                  </a:outerShdw>
                </a:effectLst>
                <a:latin typeface="+mj-ea"/>
                <a:ea typeface="+mj-ea"/>
              </a:rPr>
              <a:t>　</a:t>
            </a:r>
            <a:r>
              <a:rPr lang="ja-JP" altLang="en-US" sz="2000" b="1" dirty="0" err="1" smtClean="0">
                <a:solidFill>
                  <a:srgbClr val="000000"/>
                </a:solidFill>
                <a:effectLst>
                  <a:outerShdw blurRad="38100" dist="38100" dir="2700000" algn="tl">
                    <a:srgbClr val="000000">
                      <a:alpha val="43137"/>
                    </a:srgbClr>
                  </a:outerShdw>
                </a:effectLst>
                <a:latin typeface="+mj-ea"/>
                <a:ea typeface="+mj-ea"/>
              </a:rPr>
              <a:t>ちの</a:t>
            </a:r>
            <a:r>
              <a:rPr lang="ja-JP" altLang="en-US" sz="2000" b="1" dirty="0">
                <a:solidFill>
                  <a:srgbClr val="000000"/>
                </a:solidFill>
                <a:effectLst>
                  <a:outerShdw blurRad="38100" dist="38100" dir="2700000" algn="tl">
                    <a:srgbClr val="000000">
                      <a:alpha val="43137"/>
                    </a:srgbClr>
                  </a:outerShdw>
                </a:effectLst>
                <a:latin typeface="+mj-ea"/>
                <a:ea typeface="+mj-ea"/>
              </a:rPr>
              <a:t>方</a:t>
            </a:r>
          </a:p>
        </p:txBody>
      </p:sp>
      <p:sp>
        <p:nvSpPr>
          <p:cNvPr id="14" name="メモ 13"/>
          <p:cNvSpPr/>
          <p:nvPr/>
        </p:nvSpPr>
        <p:spPr bwMode="auto">
          <a:xfrm>
            <a:off x="112542" y="3350657"/>
            <a:ext cx="8828793" cy="882002"/>
          </a:xfrm>
          <a:prstGeom prst="foldedCorner">
            <a:avLst/>
          </a:prstGeom>
          <a:solidFill>
            <a:srgbClr val="F66400"/>
          </a:solidFill>
          <a:ln w="9525" cap="flat" cmpd="sng" algn="ctr">
            <a:solidFill>
              <a:srgbClr val="ADBAE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cs typeface="+mn-cs"/>
            </a:endParaRPr>
          </a:p>
        </p:txBody>
      </p:sp>
      <p:sp>
        <p:nvSpPr>
          <p:cNvPr id="15" name="テキスト ボックス 14"/>
          <p:cNvSpPr txBox="1"/>
          <p:nvPr/>
        </p:nvSpPr>
        <p:spPr>
          <a:xfrm>
            <a:off x="2195736" y="3420931"/>
            <a:ext cx="5032421" cy="58477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訓練期間は</a:t>
            </a:r>
            <a:r>
              <a:rPr kumimoji="0" lang="ja-JP" altLang="en-US" sz="32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ea"/>
                <a:ea typeface="+mj-ea"/>
              </a:rPr>
              <a:t>最大</a:t>
            </a:r>
            <a:r>
              <a:rPr kumimoji="0" lang="ja-JP"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で</a:t>
            </a:r>
            <a:r>
              <a:rPr kumimoji="0" lang="en-US" altLang="ja-JP"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2</a:t>
            </a:r>
            <a:r>
              <a:rPr kumimoji="0" lang="ja-JP" altLang="en-US" sz="32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年間！</a:t>
            </a:r>
          </a:p>
        </p:txBody>
      </p:sp>
      <p:sp>
        <p:nvSpPr>
          <p:cNvPr id="16" name="テキスト ボックス 15"/>
          <p:cNvSpPr txBox="1"/>
          <p:nvPr/>
        </p:nvSpPr>
        <p:spPr>
          <a:xfrm>
            <a:off x="373976" y="3894104"/>
            <a:ext cx="8840364" cy="35394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1700" b="1" i="0" u="none" strike="noStrike" kern="0" cap="none" spc="0" normalizeH="0" baseline="0" noProof="0" dirty="0" smtClean="0">
                <a:ln>
                  <a:noFill/>
                </a:ln>
                <a:solidFill>
                  <a:srgbClr val="FFFF66"/>
                </a:solidFill>
                <a:effectLst>
                  <a:outerShdw blurRad="38100" dist="38100" dir="2700000" algn="tl">
                    <a:srgbClr val="000000">
                      <a:alpha val="43137"/>
                    </a:srgbClr>
                  </a:outerShdw>
                </a:effectLst>
                <a:uLnTx/>
                <a:uFillTx/>
                <a:latin typeface="+mj-ea"/>
                <a:ea typeface="+mj-ea"/>
              </a:rPr>
              <a:t>※</a:t>
            </a:r>
            <a:r>
              <a:rPr kumimoji="0" lang="ja-JP" altLang="en-US" sz="1700" b="1" i="0" u="none" strike="noStrike" kern="0" cap="none" spc="0" normalizeH="0" baseline="0" noProof="0" dirty="0" smtClean="0">
                <a:ln>
                  <a:noFill/>
                </a:ln>
                <a:solidFill>
                  <a:srgbClr val="FFFF66"/>
                </a:solidFill>
                <a:effectLst>
                  <a:outerShdw blurRad="38100" dist="38100" dir="2700000" algn="tl">
                    <a:srgbClr val="000000">
                      <a:alpha val="43137"/>
                    </a:srgbClr>
                  </a:outerShdw>
                </a:effectLst>
                <a:uLnTx/>
                <a:uFillTx/>
                <a:latin typeface="+mj-ea"/>
                <a:ea typeface="+mj-ea"/>
              </a:rPr>
              <a:t>それぞれの訓練状況、就労意欲などにより、その間に就職が決まることもあります。</a:t>
            </a:r>
          </a:p>
        </p:txBody>
      </p:sp>
      <p:sp>
        <p:nvSpPr>
          <p:cNvPr id="17" name="テキスト ボックス 16"/>
          <p:cNvSpPr txBox="1"/>
          <p:nvPr/>
        </p:nvSpPr>
        <p:spPr>
          <a:xfrm>
            <a:off x="-76200" y="1186445"/>
            <a:ext cx="3495675" cy="400110"/>
          </a:xfrm>
          <a:prstGeom prst="rect">
            <a:avLst/>
          </a:prstGeom>
          <a:noFill/>
        </p:spPr>
        <p:txBody>
          <a:bodyPr wrap="square" rtlCol="0">
            <a:spAutoFit/>
          </a:bodyPr>
          <a:lstStyle/>
          <a:p>
            <a:r>
              <a:rPr kumimoji="1" lang="en-US" altLang="ja-JP" sz="2000" b="1" i="1" u="sng" dirty="0" smtClean="0"/>
              <a:t>【</a:t>
            </a:r>
            <a:r>
              <a:rPr kumimoji="1" lang="ja-JP" altLang="en-US" sz="2000" b="1" i="1" u="sng" dirty="0" smtClean="0"/>
              <a:t>就労移行支援の募集対象</a:t>
            </a:r>
            <a:r>
              <a:rPr kumimoji="1" lang="en-US" altLang="ja-JP" sz="2000" b="1" i="1" u="sng" dirty="0" smtClean="0"/>
              <a:t>】</a:t>
            </a:r>
            <a:endParaRPr kumimoji="1" lang="ja-JP" altLang="en-US" sz="2000" b="1" i="1" u="sng" dirty="0"/>
          </a:p>
        </p:txBody>
      </p:sp>
      <p:sp>
        <p:nvSpPr>
          <p:cNvPr id="19" name="テキスト ボックス 18"/>
          <p:cNvSpPr txBox="1"/>
          <p:nvPr/>
        </p:nvSpPr>
        <p:spPr>
          <a:xfrm>
            <a:off x="-76201" y="4466853"/>
            <a:ext cx="4049851" cy="400110"/>
          </a:xfrm>
          <a:prstGeom prst="rect">
            <a:avLst/>
          </a:prstGeom>
          <a:noFill/>
        </p:spPr>
        <p:txBody>
          <a:bodyPr wrap="square" rtlCol="0">
            <a:spAutoFit/>
          </a:bodyPr>
          <a:lstStyle/>
          <a:p>
            <a:r>
              <a:rPr kumimoji="1" lang="en-US" altLang="ja-JP" sz="2000" b="1" i="1" u="sng" dirty="0" smtClean="0"/>
              <a:t>【</a:t>
            </a:r>
            <a:r>
              <a:rPr kumimoji="1" lang="ja-JP" altLang="en-US" sz="2000" b="1" i="1" u="sng" dirty="0" smtClean="0"/>
              <a:t>就労継続支援Ａ型の募集対象</a:t>
            </a:r>
            <a:r>
              <a:rPr kumimoji="1" lang="en-US" altLang="ja-JP" sz="2000" b="1" i="1" u="sng" dirty="0" smtClean="0"/>
              <a:t>】</a:t>
            </a:r>
            <a:endParaRPr kumimoji="1" lang="ja-JP" altLang="en-US" sz="2000" b="1" i="1" u="sng" dirty="0"/>
          </a:p>
        </p:txBody>
      </p:sp>
      <p:sp>
        <p:nvSpPr>
          <p:cNvPr id="20" name="テキスト ボックス 19"/>
          <p:cNvSpPr txBox="1"/>
          <p:nvPr/>
        </p:nvSpPr>
        <p:spPr>
          <a:xfrm>
            <a:off x="431539" y="4866963"/>
            <a:ext cx="7084224" cy="400110"/>
          </a:xfrm>
          <a:prstGeom prst="rect">
            <a:avLst/>
          </a:prstGeom>
          <a:noFill/>
        </p:spPr>
        <p:txBody>
          <a:bodyPr wrap="square" rtlCol="0">
            <a:spAutoFit/>
          </a:bodyPr>
          <a:lstStyle/>
          <a:p>
            <a:pPr defTabSz="914400" fontAlgn="base">
              <a:spcBef>
                <a:spcPct val="0"/>
              </a:spcBef>
              <a:spcAft>
                <a:spcPct val="0"/>
              </a:spcAft>
            </a:pPr>
            <a:r>
              <a:rPr lang="ja-JP" altLang="en-US" sz="2000" b="1" dirty="0" smtClean="0">
                <a:solidFill>
                  <a:srgbClr val="000000"/>
                </a:solidFill>
                <a:effectLst>
                  <a:outerShdw blurRad="38100" dist="38100" dir="2700000" algn="tl">
                    <a:srgbClr val="000000">
                      <a:alpha val="43137"/>
                    </a:srgbClr>
                  </a:outerShdw>
                </a:effectLst>
                <a:latin typeface="+mj-ea"/>
                <a:ea typeface="+mj-ea"/>
              </a:rPr>
              <a:t>・精神・知的・身体障がいのお持ちの方を対象</a:t>
            </a:r>
            <a:endParaRPr lang="ja-JP" altLang="en-US" sz="2000" b="1" dirty="0">
              <a:solidFill>
                <a:srgbClr val="000000"/>
              </a:solidFill>
              <a:effectLst>
                <a:outerShdw blurRad="38100" dist="38100" dir="2700000" algn="tl">
                  <a:srgbClr val="000000">
                    <a:alpha val="43137"/>
                  </a:srgbClr>
                </a:outerShdw>
              </a:effectLst>
              <a:latin typeface="+mj-ea"/>
              <a:ea typeface="+mj-ea"/>
            </a:endParaRPr>
          </a:p>
        </p:txBody>
      </p:sp>
      <p:sp>
        <p:nvSpPr>
          <p:cNvPr id="21" name="テキスト ボックス 20"/>
          <p:cNvSpPr txBox="1"/>
          <p:nvPr/>
        </p:nvSpPr>
        <p:spPr>
          <a:xfrm>
            <a:off x="431539" y="5267073"/>
            <a:ext cx="7084224" cy="400110"/>
          </a:xfrm>
          <a:prstGeom prst="rect">
            <a:avLst/>
          </a:prstGeom>
          <a:noFill/>
        </p:spPr>
        <p:txBody>
          <a:bodyPr wrap="square" rtlCol="0">
            <a:spAutoFit/>
          </a:bodyPr>
          <a:lstStyle/>
          <a:p>
            <a:pPr defTabSz="914400" fontAlgn="base">
              <a:spcBef>
                <a:spcPct val="0"/>
              </a:spcBef>
              <a:spcAft>
                <a:spcPct val="0"/>
              </a:spcAft>
            </a:pPr>
            <a:r>
              <a:rPr lang="ja-JP" altLang="en-US" sz="2000" b="1" dirty="0" smtClean="0">
                <a:solidFill>
                  <a:srgbClr val="000000"/>
                </a:solidFill>
                <a:effectLst>
                  <a:outerShdw blurRad="38100" dist="38100" dir="2700000" algn="tl">
                    <a:srgbClr val="000000">
                      <a:alpha val="43137"/>
                    </a:srgbClr>
                  </a:outerShdw>
                </a:effectLst>
                <a:latin typeface="+mj-ea"/>
                <a:ea typeface="+mj-ea"/>
              </a:rPr>
              <a:t>・年齢が</a:t>
            </a:r>
            <a:r>
              <a:rPr lang="en-US" altLang="ja-JP" sz="2000" b="1" dirty="0" smtClean="0">
                <a:solidFill>
                  <a:srgbClr val="000000"/>
                </a:solidFill>
                <a:effectLst>
                  <a:outerShdw blurRad="38100" dist="38100" dir="2700000" algn="tl">
                    <a:srgbClr val="000000">
                      <a:alpha val="43137"/>
                    </a:srgbClr>
                  </a:outerShdw>
                </a:effectLst>
                <a:latin typeface="+mj-ea"/>
                <a:ea typeface="+mj-ea"/>
              </a:rPr>
              <a:t>18</a:t>
            </a:r>
            <a:r>
              <a:rPr lang="ja-JP" altLang="en-US" sz="2000" b="1" dirty="0" smtClean="0">
                <a:solidFill>
                  <a:srgbClr val="000000"/>
                </a:solidFill>
                <a:effectLst>
                  <a:outerShdw blurRad="38100" dist="38100" dir="2700000" algn="tl">
                    <a:srgbClr val="000000">
                      <a:alpha val="43137"/>
                    </a:srgbClr>
                  </a:outerShdw>
                </a:effectLst>
                <a:latin typeface="+mj-ea"/>
                <a:ea typeface="+mj-ea"/>
              </a:rPr>
              <a:t>歳以上、</a:t>
            </a:r>
            <a:r>
              <a:rPr lang="en-US" altLang="ja-JP" sz="2000" b="1" dirty="0" smtClean="0">
                <a:solidFill>
                  <a:srgbClr val="000000"/>
                </a:solidFill>
                <a:effectLst>
                  <a:outerShdw blurRad="38100" dist="38100" dir="2700000" algn="tl">
                    <a:srgbClr val="000000">
                      <a:alpha val="43137"/>
                    </a:srgbClr>
                  </a:outerShdw>
                </a:effectLst>
                <a:latin typeface="+mj-ea"/>
                <a:ea typeface="+mj-ea"/>
              </a:rPr>
              <a:t>65</a:t>
            </a:r>
            <a:r>
              <a:rPr lang="ja-JP" altLang="en-US" sz="2000" b="1" dirty="0" smtClean="0">
                <a:solidFill>
                  <a:srgbClr val="000000"/>
                </a:solidFill>
                <a:effectLst>
                  <a:outerShdw blurRad="38100" dist="38100" dir="2700000" algn="tl">
                    <a:srgbClr val="000000">
                      <a:alpha val="43137"/>
                    </a:srgbClr>
                  </a:outerShdw>
                </a:effectLst>
                <a:latin typeface="+mj-ea"/>
                <a:ea typeface="+mj-ea"/>
              </a:rPr>
              <a:t>歳未満の方を対象</a:t>
            </a:r>
            <a:endParaRPr lang="ja-JP" altLang="en-US" sz="2000" b="1" dirty="0">
              <a:solidFill>
                <a:srgbClr val="000000"/>
              </a:solidFill>
              <a:effectLst>
                <a:outerShdw blurRad="38100" dist="38100" dir="2700000" algn="tl">
                  <a:srgbClr val="000000">
                    <a:alpha val="43137"/>
                  </a:srgbClr>
                </a:outerShdw>
              </a:effectLst>
              <a:latin typeface="+mj-ea"/>
              <a:ea typeface="+mj-ea"/>
            </a:endParaRPr>
          </a:p>
        </p:txBody>
      </p:sp>
      <p:sp>
        <p:nvSpPr>
          <p:cNvPr id="23" name="テキスト ボックス 22"/>
          <p:cNvSpPr txBox="1"/>
          <p:nvPr/>
        </p:nvSpPr>
        <p:spPr>
          <a:xfrm>
            <a:off x="3914851" y="4405298"/>
            <a:ext cx="5229149" cy="523220"/>
          </a:xfrm>
          <a:prstGeom prst="rect">
            <a:avLst/>
          </a:prstGeom>
          <a:noFill/>
        </p:spPr>
        <p:txBody>
          <a:bodyPr wrap="square" rtlCol="0">
            <a:spAutoFit/>
          </a:bodyPr>
          <a:lstStyle/>
          <a:p>
            <a:pPr defTabSz="914400" fontAlgn="base">
              <a:spcBef>
                <a:spcPct val="0"/>
              </a:spcBef>
              <a:spcAft>
                <a:spcPct val="0"/>
              </a:spcAft>
            </a:pPr>
            <a:r>
              <a:rPr lang="ja-JP" altLang="en-US" sz="2800" b="1" dirty="0" smtClean="0">
                <a:solidFill>
                  <a:srgbClr val="FF0000"/>
                </a:solidFill>
                <a:effectLst>
                  <a:outerShdw blurRad="38100" dist="38100" dir="2700000" algn="tl">
                    <a:srgbClr val="000000">
                      <a:alpha val="43137"/>
                    </a:srgbClr>
                  </a:outerShdw>
                </a:effectLst>
                <a:latin typeface="+mj-ea"/>
                <a:ea typeface="+mj-ea"/>
              </a:rPr>
              <a:t>障がいがあっても働きたい方で</a:t>
            </a:r>
            <a:endParaRPr lang="ja-JP" altLang="en-US" sz="2800" b="1" dirty="0">
              <a:solidFill>
                <a:srgbClr val="FF0000"/>
              </a:solidFill>
              <a:effectLst>
                <a:outerShdw blurRad="38100" dist="38100" dir="2700000" algn="tl">
                  <a:srgbClr val="000000">
                    <a:alpha val="43137"/>
                  </a:srgbClr>
                </a:outerShdw>
              </a:effectLst>
              <a:latin typeface="+mj-ea"/>
              <a:ea typeface="+mj-ea"/>
            </a:endParaRPr>
          </a:p>
        </p:txBody>
      </p:sp>
      <p:sp>
        <p:nvSpPr>
          <p:cNvPr id="24" name="メモ 23"/>
          <p:cNvSpPr/>
          <p:nvPr/>
        </p:nvSpPr>
        <p:spPr bwMode="auto">
          <a:xfrm>
            <a:off x="178314" y="5737523"/>
            <a:ext cx="6521711" cy="499765"/>
          </a:xfrm>
          <a:prstGeom prst="foldedCorner">
            <a:avLst>
              <a:gd name="adj" fmla="val 37860"/>
            </a:avLst>
          </a:prstGeom>
          <a:solidFill>
            <a:srgbClr val="008A00"/>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cs typeface="+mn-cs"/>
            </a:endParaRPr>
          </a:p>
        </p:txBody>
      </p:sp>
      <p:sp>
        <p:nvSpPr>
          <p:cNvPr id="25" name="テキスト ボックス 24"/>
          <p:cNvSpPr txBox="1"/>
          <p:nvPr/>
        </p:nvSpPr>
        <p:spPr>
          <a:xfrm>
            <a:off x="508834" y="5775624"/>
            <a:ext cx="621932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雇用契約を結び働く場を提供いたします！</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03" y="5024289"/>
            <a:ext cx="1950724" cy="1426467"/>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75" y="1639643"/>
            <a:ext cx="1081793" cy="1648311"/>
          </a:xfrm>
          <a:prstGeom prst="roundRect">
            <a:avLst>
              <a:gd name="adj" fmla="val 8594"/>
            </a:avLst>
          </a:prstGeom>
          <a:solidFill>
            <a:srgbClr val="FFFFFF">
              <a:shade val="85000"/>
            </a:srgbClr>
          </a:solidFill>
          <a:ln w="19050">
            <a:solidFill>
              <a:srgbClr val="99CC00"/>
            </a:solid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67782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74638"/>
            <a:ext cx="9144000" cy="983602"/>
          </a:xfrm>
        </p:spPr>
        <p:txBody>
          <a:bodyPr vert="horz" lIns="91440" tIns="45720" rIns="91440" bIns="45720" rtlCol="0" anchor="ctr">
            <a:normAutofit/>
          </a:bodyPr>
          <a:lstStyle/>
          <a:p>
            <a:r>
              <a:rPr lang="ja-JP" altLang="en-US" sz="5000" b="1" dirty="0">
                <a:ln w="18415" cmpd="sng">
                  <a:noFill/>
                  <a:prstDash val="solid"/>
                </a:ln>
                <a:solidFill>
                  <a:srgbClr val="FF6600"/>
                </a:solidFill>
                <a:effectLst>
                  <a:outerShdw blurRad="63500" dir="3600000" algn="tl" rotWithShape="0">
                    <a:srgbClr val="000000">
                      <a:alpha val="70000"/>
                    </a:srgbClr>
                  </a:outerShdw>
                </a:effectLst>
              </a:rPr>
              <a:t>訓練内容</a:t>
            </a:r>
            <a:r>
              <a:rPr lang="en-US" altLang="ja-JP" sz="5000" b="1" dirty="0">
                <a:ln w="18415" cmpd="sng">
                  <a:noFill/>
                  <a:prstDash val="solid"/>
                </a:ln>
                <a:solidFill>
                  <a:srgbClr val="FF6600"/>
                </a:solidFill>
                <a:effectLst>
                  <a:outerShdw blurRad="63500" dir="3600000" algn="tl" rotWithShape="0">
                    <a:srgbClr val="000000">
                      <a:alpha val="70000"/>
                    </a:srgbClr>
                  </a:outerShdw>
                </a:effectLst>
              </a:rPr>
              <a:t>【</a:t>
            </a:r>
            <a:r>
              <a:rPr lang="ja-JP" altLang="en-US" sz="5000" b="1" dirty="0">
                <a:ln w="18415" cmpd="sng">
                  <a:noFill/>
                  <a:prstDash val="solid"/>
                </a:ln>
                <a:solidFill>
                  <a:srgbClr val="FF6600"/>
                </a:solidFill>
                <a:effectLst>
                  <a:outerShdw blurRad="63500" dir="3600000" algn="tl" rotWithShape="0">
                    <a:srgbClr val="000000">
                      <a:alpha val="70000"/>
                    </a:srgbClr>
                  </a:outerShdw>
                </a:effectLst>
              </a:rPr>
              <a:t>就労移行</a:t>
            </a:r>
            <a:r>
              <a:rPr lang="ja-JP" altLang="en-US" sz="5000" b="1" dirty="0" smtClean="0">
                <a:ln w="18415" cmpd="sng">
                  <a:noFill/>
                  <a:prstDash val="solid"/>
                </a:ln>
                <a:solidFill>
                  <a:srgbClr val="FF6600"/>
                </a:solidFill>
                <a:effectLst>
                  <a:outerShdw blurRad="63500" dir="3600000" algn="tl" rotWithShape="0">
                    <a:srgbClr val="000000">
                      <a:alpha val="70000"/>
                    </a:srgbClr>
                  </a:outerShdw>
                </a:effectLst>
              </a:rPr>
              <a:t>支援①</a:t>
            </a:r>
            <a:r>
              <a:rPr lang="en-US" altLang="ja-JP" sz="5000" b="1" dirty="0" smtClean="0">
                <a:ln w="18415" cmpd="sng">
                  <a:noFill/>
                  <a:prstDash val="solid"/>
                </a:ln>
                <a:solidFill>
                  <a:srgbClr val="FF6600"/>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6600"/>
              </a:solidFill>
              <a:effectLst>
                <a:outerShdw blurRad="63500" dir="3600000" algn="tl" rotWithShape="0">
                  <a:srgbClr val="000000">
                    <a:alpha val="70000"/>
                  </a:srgbClr>
                </a:outerShdw>
              </a:effectLst>
            </a:endParaRPr>
          </a:p>
        </p:txBody>
      </p:sp>
      <p:sp>
        <p:nvSpPr>
          <p:cNvPr id="6" name="フレーム 5"/>
          <p:cNvSpPr/>
          <p:nvPr/>
        </p:nvSpPr>
        <p:spPr bwMode="auto">
          <a:xfrm>
            <a:off x="200459" y="4028699"/>
            <a:ext cx="8692022" cy="1542139"/>
          </a:xfrm>
          <a:prstGeom prst="frame">
            <a:avLst>
              <a:gd name="adj1" fmla="val 5170"/>
            </a:avLst>
          </a:prstGeom>
          <a:solidFill>
            <a:srgbClr val="669900"/>
          </a:solidFill>
          <a:ln w="9525" cap="flat" cmpd="sng" algn="ctr">
            <a:solidFill>
              <a:srgbClr val="66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endParaRPr>
          </a:p>
        </p:txBody>
      </p:sp>
      <p:sp>
        <p:nvSpPr>
          <p:cNvPr id="7" name="テキスト ボックス 6"/>
          <p:cNvSpPr txBox="1"/>
          <p:nvPr/>
        </p:nvSpPr>
        <p:spPr>
          <a:xfrm>
            <a:off x="3594539" y="4334503"/>
            <a:ext cx="5243741" cy="923330"/>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b="1" i="0" u="none" strike="noStrike" kern="0" cap="none" spc="0" normalizeH="0" baseline="0" noProof="0" dirty="0" smtClean="0">
                <a:ln>
                  <a:noFill/>
                </a:ln>
                <a:solidFill>
                  <a:srgbClr val="000000"/>
                </a:solidFill>
                <a:uLnTx/>
                <a:uFillTx/>
                <a:latin typeface="+mj-ea"/>
                <a:ea typeface="+mj-ea"/>
              </a:rPr>
              <a:t>事務職をはじめ、幅広い業種・職種・実務で役立つワード・エクセル・パワーポイントの学習を行い、パソコンスキルのベース作りを進めます。</a:t>
            </a:r>
          </a:p>
        </p:txBody>
      </p:sp>
      <p:sp>
        <p:nvSpPr>
          <p:cNvPr id="9" name="テキスト ボックス 8"/>
          <p:cNvSpPr txBox="1"/>
          <p:nvPr/>
        </p:nvSpPr>
        <p:spPr>
          <a:xfrm>
            <a:off x="2528769" y="5761287"/>
            <a:ext cx="6317646" cy="1015663"/>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smtClean="0">
                <a:ln>
                  <a:noFill/>
                </a:ln>
                <a:solidFill>
                  <a:srgbClr val="000000"/>
                </a:solidFill>
                <a:uLnTx/>
                <a:uFillTx/>
                <a:latin typeface="+mj-ea"/>
                <a:ea typeface="+mj-ea"/>
              </a:rPr>
              <a:t>■受験可能な資格</a:t>
            </a:r>
            <a:endParaRPr kumimoji="0" lang="en-US" altLang="ja-JP" sz="2000" b="1" i="0" u="none" strike="noStrike" kern="0" cap="none" spc="0" normalizeH="0" baseline="0" noProof="0" dirty="0" smtClean="0">
              <a:ln>
                <a:noFill/>
              </a:ln>
              <a:solidFill>
                <a:srgbClr val="000000"/>
              </a:solidFill>
              <a:uLnTx/>
              <a:uFillTx/>
              <a:latin typeface="+mj-ea"/>
              <a:ea typeface="+mj-ea"/>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150" normalizeH="0" baseline="0" noProof="0" dirty="0" smtClean="0">
                <a:ln>
                  <a:noFill/>
                </a:ln>
                <a:solidFill>
                  <a:srgbClr val="000000"/>
                </a:solidFill>
                <a:uLnTx/>
                <a:uFillTx/>
                <a:latin typeface="+mj-ea"/>
                <a:ea typeface="+mj-ea"/>
              </a:rPr>
              <a:t>ＭＯＳワード、ＭＯＳエクセル、ワード文章処理技能認定、エクセル表計算処理　等</a:t>
            </a:r>
          </a:p>
        </p:txBody>
      </p:sp>
      <p:sp>
        <p:nvSpPr>
          <p:cNvPr id="18" name="テキスト ボックス 17"/>
          <p:cNvSpPr txBox="1"/>
          <p:nvPr/>
        </p:nvSpPr>
        <p:spPr>
          <a:xfrm>
            <a:off x="263617" y="2045185"/>
            <a:ext cx="8610934" cy="1200329"/>
          </a:xfrm>
          <a:prstGeom prst="rect">
            <a:avLst/>
          </a:prstGeom>
          <a:noFill/>
        </p:spPr>
        <p:txBody>
          <a:bodyPr wrap="square" rtlCol="0">
            <a:spAutoFit/>
          </a:bodyPr>
          <a:lstStyle/>
          <a:p>
            <a:pPr defTabSz="914400" fontAlgn="base">
              <a:spcBef>
                <a:spcPct val="0"/>
              </a:spcBef>
              <a:spcAft>
                <a:spcPct val="0"/>
              </a:spcAft>
            </a:pPr>
            <a:r>
              <a:rPr lang="ja-JP" altLang="en-US" sz="2400" b="1" dirty="0" smtClean="0">
                <a:solidFill>
                  <a:srgbClr val="000000"/>
                </a:solidFill>
                <a:latin typeface="+mj-ea"/>
                <a:ea typeface="+mj-ea"/>
              </a:rPr>
              <a:t>個々の習熟度に応じて実施しており、</a:t>
            </a:r>
            <a:endParaRPr lang="en-US" altLang="ja-JP" sz="2400" b="1" dirty="0" smtClean="0">
              <a:solidFill>
                <a:srgbClr val="000000"/>
              </a:solidFill>
              <a:latin typeface="+mj-ea"/>
              <a:ea typeface="+mj-ea"/>
            </a:endParaRPr>
          </a:p>
          <a:p>
            <a:pPr defTabSz="914400" fontAlgn="base">
              <a:spcBef>
                <a:spcPct val="0"/>
              </a:spcBef>
              <a:spcAft>
                <a:spcPct val="0"/>
              </a:spcAft>
            </a:pPr>
            <a:r>
              <a:rPr lang="ja-JP" altLang="en-US" sz="2400" b="1" dirty="0" smtClean="0">
                <a:solidFill>
                  <a:srgbClr val="000000"/>
                </a:solidFill>
                <a:latin typeface="+mj-ea"/>
                <a:ea typeface="+mj-ea"/>
              </a:rPr>
              <a:t>初心者の方でも安心して自分のペースで</a:t>
            </a:r>
            <a:endParaRPr lang="en-US" altLang="ja-JP" sz="2400" b="1" dirty="0" smtClean="0">
              <a:solidFill>
                <a:srgbClr val="000000"/>
              </a:solidFill>
              <a:latin typeface="+mj-ea"/>
              <a:ea typeface="+mj-ea"/>
            </a:endParaRPr>
          </a:p>
          <a:p>
            <a:pPr defTabSz="914400" fontAlgn="base">
              <a:spcBef>
                <a:spcPct val="0"/>
              </a:spcBef>
              <a:spcAft>
                <a:spcPct val="0"/>
              </a:spcAft>
            </a:pPr>
            <a:r>
              <a:rPr lang="ja-JP" altLang="en-US" sz="2400" b="1" dirty="0" smtClean="0">
                <a:solidFill>
                  <a:srgbClr val="000000"/>
                </a:solidFill>
                <a:latin typeface="+mj-ea"/>
                <a:ea typeface="+mj-ea"/>
              </a:rPr>
              <a:t>スキルを身に付ける事ができます。</a:t>
            </a:r>
            <a:endParaRPr lang="ja-JP" altLang="en-US" sz="2400" b="1" dirty="0">
              <a:solidFill>
                <a:srgbClr val="000000"/>
              </a:solidFill>
              <a:latin typeface="+mj-ea"/>
              <a:ea typeface="+mj-ea"/>
            </a:endParaRPr>
          </a:p>
        </p:txBody>
      </p:sp>
      <p:grpSp>
        <p:nvGrpSpPr>
          <p:cNvPr id="23" name="グループ化 22"/>
          <p:cNvGrpSpPr/>
          <p:nvPr/>
        </p:nvGrpSpPr>
        <p:grpSpPr>
          <a:xfrm>
            <a:off x="200458" y="1304764"/>
            <a:ext cx="6059760" cy="535632"/>
            <a:chOff x="101982" y="1304764"/>
            <a:chExt cx="6059760" cy="535632"/>
          </a:xfrm>
          <a:solidFill>
            <a:srgbClr val="FF8D3F"/>
          </a:solidFill>
          <a:effectLst/>
        </p:grpSpPr>
        <p:sp>
          <p:nvSpPr>
            <p:cNvPr id="17" name="AutoShape 6"/>
            <p:cNvSpPr>
              <a:spLocks noChangeArrowheads="1"/>
            </p:cNvSpPr>
            <p:nvPr/>
          </p:nvSpPr>
          <p:spPr bwMode="gray">
            <a:xfrm>
              <a:off x="101982" y="1304764"/>
              <a:ext cx="6059760" cy="533400"/>
            </a:xfrm>
            <a:prstGeom prst="roundRect">
              <a:avLst>
                <a:gd name="adj" fmla="val 19046"/>
              </a:avLst>
            </a:prstGeom>
            <a:grpFill/>
            <a:ln w="28575">
              <a:solidFill>
                <a:srgbClr val="FFFFFF"/>
              </a:solidFill>
              <a:round/>
              <a:headEnd/>
              <a:tailEnd/>
            </a:ln>
            <a:effectLst/>
          </p:spPr>
          <p:txBody>
            <a:bodyPr wrap="none" anchor="b"/>
            <a:lstStyle/>
            <a:p>
              <a:pPr defTabSz="914400" fontAlgn="base">
                <a:spcBef>
                  <a:spcPct val="0"/>
                </a:spcBef>
                <a:spcAft>
                  <a:spcPct val="0"/>
                </a:spcAft>
              </a:pPr>
              <a:endParaRPr kumimoji="0" lang="ja-JP" altLang="en-US" sz="2400" b="1" kern="0" dirty="0">
                <a:solidFill>
                  <a:srgbClr val="FFFFFF"/>
                </a:solidFill>
                <a:effectLst>
                  <a:outerShdw blurRad="38100" dist="38100" dir="2700000" algn="tl">
                    <a:srgbClr val="000000">
                      <a:alpha val="43137"/>
                    </a:srgbClr>
                  </a:outerShdw>
                </a:effectLst>
                <a:latin typeface="+mn-ea"/>
              </a:endParaRPr>
            </a:p>
          </p:txBody>
        </p:sp>
        <p:sp>
          <p:nvSpPr>
            <p:cNvPr id="22" name="テキスト ボックス 21"/>
            <p:cNvSpPr txBox="1"/>
            <p:nvPr/>
          </p:nvSpPr>
          <p:spPr>
            <a:xfrm>
              <a:off x="145850" y="1378731"/>
              <a:ext cx="4757852" cy="461665"/>
            </a:xfrm>
            <a:prstGeom prst="rect">
              <a:avLst/>
            </a:prstGeom>
            <a:noFill/>
            <a:ln w="28575">
              <a:noFill/>
              <a:round/>
              <a:headEnd/>
              <a:tailEnd/>
            </a:ln>
            <a:effectLst/>
          </p:spPr>
          <p:txBody>
            <a:bodyPr wrap="none" anchor="b"/>
            <a:lstStyle>
              <a:defPPr>
                <a:defRPr lang="ja-JP"/>
              </a:defPPr>
              <a:lvl1pPr marR="0" lvl="0" indent="0" defTabSz="914400" fontAlgn="base">
                <a:lnSpc>
                  <a:spcPct val="100000"/>
                </a:lnSpc>
                <a:spcBef>
                  <a:spcPct val="0"/>
                </a:spcBef>
                <a:spcAft>
                  <a:spcPct val="0"/>
                </a:spcAft>
                <a:buClrTx/>
                <a:buSzTx/>
                <a:buFontTx/>
                <a:buNone/>
                <a:tabLst/>
                <a:defRPr kumimoji="0" sz="2400" b="1" i="0" u="none" strike="noStrike" kern="0" cap="none" spc="0" normalizeH="0" baseline="0">
                  <a:ln>
                    <a:noFill/>
                  </a:ln>
                  <a:solidFill>
                    <a:srgbClr val="FFFFFF"/>
                  </a:solidFill>
                  <a:effectLst>
                    <a:outerShdw blurRad="38100" dist="38100" dir="2700000" algn="tl">
                      <a:srgbClr val="000000">
                        <a:alpha val="43137"/>
                      </a:srgbClr>
                    </a:outerShdw>
                  </a:effectLst>
                  <a:uLnTx/>
                  <a:uFillTx/>
                  <a:latin typeface="+mn-ea"/>
                </a:defRPr>
              </a:lvl1pPr>
            </a:lstStyle>
            <a:p>
              <a:r>
                <a:rPr lang="ja-JP" altLang="en-US" dirty="0"/>
                <a:t>実務に役立つパソコン学習</a:t>
              </a:r>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250" y="1571463"/>
            <a:ext cx="2788796" cy="2461113"/>
          </a:xfrm>
          <a:prstGeom prst="rect">
            <a:avLst/>
          </a:prstGeom>
        </p:spPr>
      </p:pic>
      <p:sp>
        <p:nvSpPr>
          <p:cNvPr id="4" name="正方形/長方形 3"/>
          <p:cNvSpPr/>
          <p:nvPr/>
        </p:nvSpPr>
        <p:spPr>
          <a:xfrm>
            <a:off x="244326" y="4104582"/>
            <a:ext cx="2004888" cy="1392328"/>
          </a:xfrm>
          <a:prstGeom prst="rect">
            <a:avLst/>
          </a:prstGeom>
          <a:solidFill>
            <a:srgbClr val="66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latin typeface="HGPｺﾞｼｯｸE" panose="020B0900000000000000" pitchFamily="50" charset="-128"/>
                <a:ea typeface="HGPｺﾞｼｯｸE" panose="020B0900000000000000" pitchFamily="50" charset="-128"/>
              </a:rPr>
              <a:t>Word</a:t>
            </a:r>
            <a:r>
              <a:rPr kumimoji="1" lang="ja-JP" altLang="en-US" sz="2800" dirty="0" smtClean="0">
                <a:latin typeface="HGPｺﾞｼｯｸE" panose="020B0900000000000000" pitchFamily="50" charset="-128"/>
                <a:ea typeface="HGPｺﾞｼｯｸE" panose="020B0900000000000000" pitchFamily="50" charset="-128"/>
              </a:rPr>
              <a:t>・</a:t>
            </a:r>
            <a:r>
              <a:rPr kumimoji="1" lang="en-US" altLang="ja-JP" sz="2800" dirty="0" err="1" smtClean="0">
                <a:latin typeface="HGPｺﾞｼｯｸE" panose="020B0900000000000000" pitchFamily="50" charset="-128"/>
                <a:ea typeface="HGPｺﾞｼｯｸE" panose="020B0900000000000000" pitchFamily="50" charset="-128"/>
              </a:rPr>
              <a:t>Exce</a:t>
            </a:r>
            <a:r>
              <a:rPr lang="ja-JP" altLang="en-US" sz="2800" dirty="0" err="1" smtClean="0">
                <a:latin typeface="HGPｺﾞｼｯｸE" panose="020B0900000000000000" pitchFamily="50" charset="-128"/>
                <a:ea typeface="HGPｺﾞｼｯｸE" panose="020B0900000000000000" pitchFamily="50" charset="-128"/>
              </a:rPr>
              <a:t>ｌ</a:t>
            </a:r>
            <a:endParaRPr lang="en-US" altLang="ja-JP" sz="2800" dirty="0" smtClean="0">
              <a:latin typeface="HGPｺﾞｼｯｸE" panose="020B0900000000000000" pitchFamily="50" charset="-128"/>
              <a:ea typeface="HGPｺﾞｼｯｸE" panose="020B0900000000000000" pitchFamily="50" charset="-128"/>
            </a:endParaRPr>
          </a:p>
          <a:p>
            <a:pPr algn="ctr"/>
            <a:endParaRPr lang="en-US" altLang="ja-JP" sz="1400" dirty="0" smtClean="0">
              <a:latin typeface="HGPｺﾞｼｯｸE" panose="020B0900000000000000" pitchFamily="50" charset="-128"/>
              <a:ea typeface="HGPｺﾞｼｯｸE" panose="020B0900000000000000" pitchFamily="50" charset="-128"/>
            </a:endParaRPr>
          </a:p>
          <a:p>
            <a:pPr algn="ctr"/>
            <a:r>
              <a:rPr kumimoji="1" lang="en-US" altLang="ja-JP" sz="2800" dirty="0" smtClean="0">
                <a:latin typeface="HGPｺﾞｼｯｸE" panose="020B0900000000000000" pitchFamily="50" charset="-128"/>
                <a:ea typeface="HGPｺﾞｼｯｸE" panose="020B0900000000000000" pitchFamily="50" charset="-128"/>
              </a:rPr>
              <a:t>Power-point</a:t>
            </a:r>
            <a:endParaRPr kumimoji="1" lang="ja-JP" altLang="en-US" sz="2800" dirty="0">
              <a:latin typeface="HGPｺﾞｼｯｸE" panose="020B0900000000000000" pitchFamily="50" charset="-128"/>
              <a:ea typeface="HGPｺﾞｼｯｸE" panose="020B0900000000000000" pitchFamily="50" charset="-128"/>
            </a:endParaRPr>
          </a:p>
        </p:txBody>
      </p:sp>
      <p:pic>
        <p:nvPicPr>
          <p:cNvPr id="15" name="Picture 3" descr="C:\Users\NLINK\AppData\Local\Microsoft\Windows\Temporary Internet Files\Content.IE5\LSQQTBRZ\MC90043254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91729">
            <a:off x="2387517" y="4399941"/>
            <a:ext cx="1138899" cy="8469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148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594" y="3854388"/>
            <a:ext cx="2167656" cy="1368151"/>
          </a:xfrm>
          <a:prstGeom prst="rect">
            <a:avLst/>
          </a:prstGeom>
        </p:spPr>
      </p:pic>
      <p:sp>
        <p:nvSpPr>
          <p:cNvPr id="2" name="タイトル 1"/>
          <p:cNvSpPr>
            <a:spLocks noGrp="1"/>
          </p:cNvSpPr>
          <p:nvPr>
            <p:ph type="title"/>
          </p:nvPr>
        </p:nvSpPr>
        <p:spPr>
          <a:xfrm>
            <a:off x="26127" y="274638"/>
            <a:ext cx="9144000" cy="983602"/>
          </a:xfrm>
        </p:spPr>
        <p:txBody>
          <a:bodyPr vert="horz" lIns="91440" tIns="45720" rIns="91440" bIns="45720" rtlCol="0" anchor="ctr">
            <a:normAutofit/>
          </a:bodyPr>
          <a:lstStyle/>
          <a:p>
            <a:r>
              <a:rPr lang="ja-JP" altLang="en-US" sz="5000" b="1" dirty="0">
                <a:ln w="18415" cmpd="sng">
                  <a:noFill/>
                  <a:prstDash val="solid"/>
                </a:ln>
                <a:solidFill>
                  <a:srgbClr val="FF8D3F"/>
                </a:solidFill>
                <a:effectLst>
                  <a:outerShdw blurRad="63500" dir="3600000" algn="tl" rotWithShape="0">
                    <a:srgbClr val="000000">
                      <a:alpha val="70000"/>
                    </a:srgbClr>
                  </a:outerShdw>
                </a:effectLst>
              </a:rPr>
              <a:t>訓練内容</a:t>
            </a:r>
            <a:r>
              <a:rPr lang="en-US" altLang="ja-JP" sz="5000" b="1" dirty="0">
                <a:ln w="18415" cmpd="sng">
                  <a:noFill/>
                  <a:prstDash val="solid"/>
                </a:ln>
                <a:solidFill>
                  <a:srgbClr val="FF8D3F"/>
                </a:solidFill>
                <a:effectLst>
                  <a:outerShdw blurRad="63500" dir="3600000" algn="tl" rotWithShape="0">
                    <a:srgbClr val="000000">
                      <a:alpha val="70000"/>
                    </a:srgbClr>
                  </a:outerShdw>
                </a:effectLst>
              </a:rPr>
              <a:t>【</a:t>
            </a:r>
            <a:r>
              <a:rPr lang="ja-JP" altLang="en-US" sz="5000" b="1" dirty="0">
                <a:ln w="18415" cmpd="sng">
                  <a:noFill/>
                  <a:prstDash val="solid"/>
                </a:ln>
                <a:solidFill>
                  <a:srgbClr val="FF8D3F"/>
                </a:solidFill>
                <a:effectLst>
                  <a:outerShdw blurRad="63500" dir="3600000" algn="tl" rotWithShape="0">
                    <a:srgbClr val="000000">
                      <a:alpha val="70000"/>
                    </a:srgbClr>
                  </a:outerShdw>
                </a:effectLst>
              </a:rPr>
              <a:t>就労移行</a:t>
            </a:r>
            <a:r>
              <a:rPr lang="ja-JP" altLang="en-US" sz="5000" b="1" dirty="0" smtClean="0">
                <a:ln w="18415" cmpd="sng">
                  <a:noFill/>
                  <a:prstDash val="solid"/>
                </a:ln>
                <a:solidFill>
                  <a:srgbClr val="FF8D3F"/>
                </a:solidFill>
                <a:effectLst>
                  <a:outerShdw blurRad="63500" dir="3600000" algn="tl" rotWithShape="0">
                    <a:srgbClr val="000000">
                      <a:alpha val="70000"/>
                    </a:srgbClr>
                  </a:outerShdw>
                </a:effectLst>
              </a:rPr>
              <a:t>支援②</a:t>
            </a:r>
            <a:r>
              <a:rPr lang="en-US" altLang="ja-JP" sz="5000" b="1" dirty="0" smtClean="0">
                <a:ln w="18415" cmpd="sng">
                  <a:noFill/>
                  <a:prstDash val="solid"/>
                </a:ln>
                <a:solidFill>
                  <a:srgbClr val="FF8D3F"/>
                </a:solidFill>
                <a:effectLst>
                  <a:outerShdw blurRad="63500" dir="3600000" algn="tl" rotWithShape="0">
                    <a:srgbClr val="000000">
                      <a:alpha val="70000"/>
                    </a:srgbClr>
                  </a:outerShdw>
                </a:effectLst>
              </a:rPr>
              <a:t>】</a:t>
            </a:r>
            <a:endParaRPr lang="ja-JP" altLang="en-US" sz="5000" b="1" dirty="0">
              <a:ln w="18415" cmpd="sng">
                <a:noFill/>
                <a:prstDash val="solid"/>
              </a:ln>
              <a:solidFill>
                <a:srgbClr val="FF8D3F"/>
              </a:solidFill>
              <a:effectLst>
                <a:outerShdw blurRad="63500" dir="3600000" algn="tl" rotWithShape="0">
                  <a:srgbClr val="000000">
                    <a:alpha val="70000"/>
                  </a:srgbClr>
                </a:outerShdw>
              </a:effectLst>
            </a:endParaRPr>
          </a:p>
        </p:txBody>
      </p:sp>
      <p:sp>
        <p:nvSpPr>
          <p:cNvPr id="5" name="テキスト ボックス 4"/>
          <p:cNvSpPr txBox="1"/>
          <p:nvPr/>
        </p:nvSpPr>
        <p:spPr>
          <a:xfrm>
            <a:off x="251520" y="1967706"/>
            <a:ext cx="8744730" cy="923330"/>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latin typeface="+mj-ea"/>
                <a:ea typeface="+mj-ea"/>
              </a:rPr>
              <a:t>働くために必要なビジネスマナーやスキルの向上を目指し、実践力をアップできる</a:t>
            </a:r>
            <a:r>
              <a:rPr lang="ja-JP" altLang="en-US" b="1" dirty="0">
                <a:solidFill>
                  <a:srgbClr val="000000"/>
                </a:solidFill>
                <a:latin typeface="+mj-ea"/>
                <a:ea typeface="+mj-ea"/>
              </a:rPr>
              <a:t>よう</a:t>
            </a:r>
            <a:r>
              <a:rPr lang="ja-JP" altLang="en-US" b="1" dirty="0" smtClean="0">
                <a:solidFill>
                  <a:srgbClr val="000000"/>
                </a:solidFill>
                <a:latin typeface="+mj-ea"/>
                <a:ea typeface="+mj-ea"/>
              </a:rPr>
              <a:t>に、利用者個々の意欲や習熟度に合わせて、柔軟に訓練や講座を組み合わせています。</a:t>
            </a:r>
            <a:endParaRPr lang="ja-JP" altLang="en-US" b="1" dirty="0">
              <a:solidFill>
                <a:srgbClr val="000000"/>
              </a:solidFill>
              <a:latin typeface="+mj-ea"/>
              <a:ea typeface="+mj-ea"/>
            </a:endParaRPr>
          </a:p>
        </p:txBody>
      </p:sp>
      <p:grpSp>
        <p:nvGrpSpPr>
          <p:cNvPr id="6" name="グループ化 5"/>
          <p:cNvGrpSpPr/>
          <p:nvPr/>
        </p:nvGrpSpPr>
        <p:grpSpPr>
          <a:xfrm>
            <a:off x="1168410" y="2564904"/>
            <a:ext cx="8269870" cy="1081861"/>
            <a:chOff x="1168410" y="3068960"/>
            <a:chExt cx="8269870" cy="1081861"/>
          </a:xfrm>
        </p:grpSpPr>
        <p:sp>
          <p:nvSpPr>
            <p:cNvPr id="7" name="テキスト ボックス 6"/>
            <p:cNvSpPr txBox="1"/>
            <p:nvPr/>
          </p:nvSpPr>
          <p:spPr>
            <a:xfrm>
              <a:off x="3904617" y="3467462"/>
              <a:ext cx="5015473"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smtClean="0">
                  <a:ln>
                    <a:noFill/>
                  </a:ln>
                  <a:solidFill>
                    <a:srgbClr val="000000"/>
                  </a:solidFill>
                  <a:effectLst/>
                  <a:uLnTx/>
                  <a:uFillTx/>
                  <a:latin typeface="+mj-ea"/>
                  <a:ea typeface="+mj-ea"/>
                </a:rPr>
                <a:t>■社会人としてのマナー概論　■名刺交換や自己紹介の方法　</a:t>
              </a:r>
              <a:endParaRPr kumimoji="0" lang="en-US" altLang="ja-JP" sz="1200" b="1" i="0" u="none" strike="noStrike" kern="0" cap="none" spc="0" normalizeH="0" baseline="0" noProof="0" dirty="0" smtClean="0">
                <a:ln>
                  <a:noFill/>
                </a:ln>
                <a:solidFill>
                  <a:srgbClr val="000000"/>
                </a:solidFill>
                <a:effectLst/>
                <a:uLnTx/>
                <a:uFillTx/>
                <a:latin typeface="+mj-ea"/>
                <a:ea typeface="+mj-ea"/>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smtClean="0">
                  <a:ln>
                    <a:noFill/>
                  </a:ln>
                  <a:solidFill>
                    <a:srgbClr val="000000"/>
                  </a:solidFill>
                  <a:effectLst/>
                  <a:uLnTx/>
                  <a:uFillTx/>
                  <a:latin typeface="+mj-ea"/>
                  <a:ea typeface="+mj-ea"/>
                </a:rPr>
                <a:t>■接客・電話対応　■訪問時・退席時の礼儀　■笑顔のスキルアップ　■気持ちの良い挨拶　テーマに基きパワーポイントで作成→発表　他</a:t>
              </a:r>
              <a:endParaRPr kumimoji="0" lang="ja-JP" altLang="en-US" sz="1400" b="1" i="0" u="none" strike="noStrike" kern="0" cap="none" spc="0" normalizeH="0" baseline="0" noProof="0" dirty="0" smtClean="0">
                <a:ln>
                  <a:noFill/>
                </a:ln>
                <a:solidFill>
                  <a:srgbClr val="000000"/>
                </a:solidFill>
                <a:effectLst/>
                <a:uLnTx/>
                <a:uFillTx/>
                <a:latin typeface="+mj-ea"/>
                <a:ea typeface="+mj-ea"/>
              </a:endParaRPr>
            </a:p>
          </p:txBody>
        </p:sp>
        <p:sp>
          <p:nvSpPr>
            <p:cNvPr id="8" name="フレーム 7"/>
            <p:cNvSpPr/>
            <p:nvPr/>
          </p:nvSpPr>
          <p:spPr bwMode="auto">
            <a:xfrm>
              <a:off x="1168410" y="3068960"/>
              <a:ext cx="7724070" cy="1081861"/>
            </a:xfrm>
            <a:prstGeom prst="frame">
              <a:avLst>
                <a:gd name="adj1" fmla="val 5170"/>
              </a:avLst>
            </a:prstGeom>
            <a:solidFill>
              <a:srgbClr val="FFC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endParaRPr>
            </a:p>
          </p:txBody>
        </p:sp>
        <p:sp>
          <p:nvSpPr>
            <p:cNvPr id="9" name="テキスト ボックス 8"/>
            <p:cNvSpPr txBox="1"/>
            <p:nvPr/>
          </p:nvSpPr>
          <p:spPr>
            <a:xfrm>
              <a:off x="3916385" y="3159685"/>
              <a:ext cx="5521895" cy="307777"/>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srgbClr val="000000"/>
                  </a:solidFill>
                  <a:effectLst/>
                  <a:uLnTx/>
                  <a:uFillTx/>
                  <a:latin typeface="+mj-ea"/>
                  <a:ea typeface="+mj-ea"/>
                </a:rPr>
                <a:t>ビジネスマナー、コミュニケーション訓練、ロールプレイ</a:t>
              </a:r>
            </a:p>
          </p:txBody>
        </p:sp>
      </p:grpSp>
      <p:sp>
        <p:nvSpPr>
          <p:cNvPr id="14" name="テキスト ボックス 13"/>
          <p:cNvSpPr txBox="1"/>
          <p:nvPr/>
        </p:nvSpPr>
        <p:spPr>
          <a:xfrm>
            <a:off x="579999" y="4410948"/>
            <a:ext cx="6728795" cy="369332"/>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latin typeface="+mj-ea"/>
                <a:ea typeface="+mj-ea"/>
              </a:rPr>
              <a:t>月に一度、利用者の方どうしの意見交換会を実施しています。</a:t>
            </a:r>
            <a:endParaRPr lang="ja-JP" altLang="en-US" b="1" dirty="0">
              <a:solidFill>
                <a:srgbClr val="000000"/>
              </a:solidFill>
              <a:latin typeface="+mj-ea"/>
              <a:ea typeface="+mj-ea"/>
            </a:endParaRPr>
          </a:p>
        </p:txBody>
      </p:sp>
      <p:sp>
        <p:nvSpPr>
          <p:cNvPr id="12" name="AutoShape 7"/>
          <p:cNvSpPr>
            <a:spLocks noChangeArrowheads="1"/>
          </p:cNvSpPr>
          <p:nvPr/>
        </p:nvSpPr>
        <p:spPr bwMode="gray">
          <a:xfrm>
            <a:off x="121424" y="1340768"/>
            <a:ext cx="8798666" cy="533400"/>
          </a:xfrm>
          <a:prstGeom prst="roundRect">
            <a:avLst>
              <a:gd name="adj" fmla="val 12796"/>
            </a:avLst>
          </a:prstGeom>
          <a:solidFill>
            <a:srgbClr val="FF6600"/>
          </a:solidFill>
          <a:ln w="28575">
            <a:solidFill>
              <a:schemeClr val="bg1"/>
            </a:solidFill>
            <a:round/>
            <a:headEnd/>
            <a:tailEnd/>
          </a:ln>
          <a:effectLst>
            <a:outerShdw dist="107763" dir="2700000" algn="ctr" rotWithShape="0">
              <a:srgbClr val="B2B2B2">
                <a:alpha val="50000"/>
              </a:srgbClr>
            </a:outerShdw>
          </a:effectLst>
        </p:spPr>
        <p:txBody>
          <a:bodyPr wrap="none" anchor="b"/>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　会社で生きるビジネス学習（個別ビジネスマナー ＆ </a:t>
            </a:r>
            <a:r>
              <a:rPr kumimoji="0" lang="en-US" altLang="ja-JP"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SST</a:t>
            </a:r>
            <a:r>
              <a:rPr kumimoji="0" lang="ja-JP"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a:t>
            </a:r>
          </a:p>
        </p:txBody>
      </p:sp>
      <p:sp>
        <p:nvSpPr>
          <p:cNvPr id="13" name="AutoShape 9"/>
          <p:cNvSpPr>
            <a:spLocks noChangeArrowheads="1"/>
          </p:cNvSpPr>
          <p:nvPr/>
        </p:nvSpPr>
        <p:spPr bwMode="gray">
          <a:xfrm>
            <a:off x="430662" y="3777734"/>
            <a:ext cx="6106760" cy="533400"/>
          </a:xfrm>
          <a:prstGeom prst="roundRect">
            <a:avLst>
              <a:gd name="adj" fmla="val 19046"/>
            </a:avLst>
          </a:prstGeom>
          <a:solidFill>
            <a:srgbClr val="008A00"/>
          </a:solidFill>
          <a:ln w="28575">
            <a:solidFill>
              <a:schemeClr val="bg1"/>
            </a:solidFill>
            <a:round/>
            <a:headEnd/>
            <a:tailEnd/>
          </a:ln>
          <a:effectLst>
            <a:outerShdw dist="107763" dir="2700000" algn="ctr" rotWithShape="0">
              <a:srgbClr val="B2B2B2">
                <a:alpha val="50000"/>
              </a:srgbClr>
            </a:outerShdw>
          </a:effectLst>
        </p:spPr>
        <p:txBody>
          <a:bodyPr wrap="none" anchor="b"/>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ea"/>
                <a:ea typeface="+mj-ea"/>
              </a:rPr>
              <a:t>　塾生ミーティング</a:t>
            </a:r>
          </a:p>
        </p:txBody>
      </p:sp>
      <p:sp>
        <p:nvSpPr>
          <p:cNvPr id="16" name="AutoShape 8"/>
          <p:cNvSpPr>
            <a:spLocks noChangeArrowheads="1"/>
          </p:cNvSpPr>
          <p:nvPr/>
        </p:nvSpPr>
        <p:spPr bwMode="gray">
          <a:xfrm>
            <a:off x="1727684" y="5547437"/>
            <a:ext cx="6065476" cy="533400"/>
          </a:xfrm>
          <a:prstGeom prst="roundRect">
            <a:avLst>
              <a:gd name="adj" fmla="val 19046"/>
            </a:avLst>
          </a:prstGeom>
          <a:solidFill>
            <a:srgbClr val="0097CC"/>
          </a:solidFill>
          <a:ln w="28575">
            <a:solidFill>
              <a:srgbClr val="FFFFFF"/>
            </a:solidFill>
            <a:round/>
            <a:headEnd/>
            <a:tailEnd/>
          </a:ln>
          <a:effectLst>
            <a:outerShdw dist="107763" dir="2700000" algn="ctr" rotWithShape="0">
              <a:srgbClr val="B2B2B2">
                <a:alpha val="50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400" b="1" kern="0" dirty="0" smtClean="0">
                <a:solidFill>
                  <a:srgbClr val="FFFFFF"/>
                </a:solidFill>
                <a:latin typeface="+mj-ea"/>
                <a:ea typeface="+mj-ea"/>
              </a:rPr>
              <a:t>　レクリエーション</a:t>
            </a:r>
            <a:r>
              <a:rPr kumimoji="0" lang="ja-JP" altLang="en-US" sz="2400" b="1" kern="0" dirty="0">
                <a:solidFill>
                  <a:srgbClr val="FFFFFF"/>
                </a:solidFill>
                <a:latin typeface="+mj-ea"/>
                <a:ea typeface="+mj-ea"/>
              </a:rPr>
              <a:t>活動</a:t>
            </a:r>
            <a:endParaRPr kumimoji="0" lang="ja-JP" altLang="en-US" sz="2400" b="1" i="0" u="none" strike="noStrike" kern="0" cap="none" spc="0" normalizeH="0" baseline="0" noProof="0" dirty="0" smtClean="0">
              <a:ln>
                <a:noFill/>
              </a:ln>
              <a:solidFill>
                <a:srgbClr val="FFFFFF"/>
              </a:solidFill>
              <a:effectLst/>
              <a:uLnTx/>
              <a:uFillTx/>
              <a:latin typeface="+mj-ea"/>
              <a:ea typeface="+mj-ea"/>
            </a:endParaRPr>
          </a:p>
        </p:txBody>
      </p:sp>
      <p:grpSp>
        <p:nvGrpSpPr>
          <p:cNvPr id="19" name="グループ化 18"/>
          <p:cNvGrpSpPr/>
          <p:nvPr/>
        </p:nvGrpSpPr>
        <p:grpSpPr>
          <a:xfrm>
            <a:off x="1437323" y="4864132"/>
            <a:ext cx="5836890" cy="554704"/>
            <a:chOff x="1043419" y="4864132"/>
            <a:chExt cx="5836890" cy="554704"/>
          </a:xfrm>
        </p:grpSpPr>
        <p:sp>
          <p:nvSpPr>
            <p:cNvPr id="20" name="角丸四角形 19"/>
            <p:cNvSpPr/>
            <p:nvPr/>
          </p:nvSpPr>
          <p:spPr bwMode="auto">
            <a:xfrm>
              <a:off x="1062169" y="4864132"/>
              <a:ext cx="5663212" cy="502042"/>
            </a:xfrm>
            <a:prstGeom prst="roundRect">
              <a:avLst/>
            </a:prstGeom>
            <a:gradFill rotWithShape="1">
              <a:gsLst>
                <a:gs pos="0">
                  <a:srgbClr val="FF9900">
                    <a:tint val="50000"/>
                    <a:satMod val="300000"/>
                  </a:srgbClr>
                </a:gs>
                <a:gs pos="35000">
                  <a:srgbClr val="FF9900">
                    <a:tint val="37000"/>
                    <a:satMod val="300000"/>
                  </a:srgbClr>
                </a:gs>
                <a:gs pos="100000">
                  <a:srgbClr val="FF9900">
                    <a:tint val="15000"/>
                    <a:satMod val="350000"/>
                  </a:srgbClr>
                </a:gs>
              </a:gsLst>
              <a:lin ang="16200000" scaled="1"/>
            </a:gradFill>
            <a:ln w="9525" cap="flat" cmpd="sng" algn="ctr">
              <a:solidFill>
                <a:srgbClr val="FF9900">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srgbClr val="1D528D"/>
                </a:solidFill>
                <a:effectLst/>
                <a:uLnTx/>
                <a:uFillTx/>
                <a:latin typeface="ＭＳ Ｐゴシック" pitchFamily="50" charset="-128"/>
                <a:ea typeface="ＭＳ Ｐゴシック" pitchFamily="50" charset="-128"/>
                <a:cs typeface="+mn-cs"/>
              </a:endParaRPr>
            </a:p>
          </p:txBody>
        </p:sp>
        <p:sp>
          <p:nvSpPr>
            <p:cNvPr id="27" name="テキスト ボックス 26"/>
            <p:cNvSpPr txBox="1"/>
            <p:nvPr/>
          </p:nvSpPr>
          <p:spPr>
            <a:xfrm>
              <a:off x="1043419" y="4895616"/>
              <a:ext cx="5836890" cy="523220"/>
            </a:xfrm>
            <a:prstGeom prst="rect">
              <a:avLst/>
            </a:prstGeom>
            <a:noFill/>
          </p:spPr>
          <p:txBody>
            <a:bodyPr wrap="square" rtlCol="0">
              <a:spAutoFit/>
            </a:bodyPr>
            <a:lstStyle/>
            <a:p>
              <a:pPr lvl="0" defTabSz="914400" fontAlgn="base">
                <a:spcBef>
                  <a:spcPct val="0"/>
                </a:spcBef>
                <a:spcAft>
                  <a:spcPct val="0"/>
                </a:spcAft>
                <a:defRPr/>
              </a:pPr>
              <a:r>
                <a:rPr kumimoji="0" lang="ja-JP" altLang="en-US" sz="1400" b="1" kern="0" dirty="0">
                  <a:solidFill>
                    <a:srgbClr val="FF0000"/>
                  </a:solidFill>
                  <a:effectLst>
                    <a:outerShdw blurRad="38100" dist="38100" dir="2700000" algn="tl">
                      <a:srgbClr val="000000">
                        <a:alpha val="43137"/>
                      </a:srgbClr>
                    </a:outerShdw>
                  </a:effectLst>
                  <a:latin typeface="メイリオ"/>
                </a:rPr>
                <a:t>全てにおいて、実際の就労を意識していただく為に予算・企画書・議</a:t>
              </a:r>
              <a:endParaRPr kumimoji="0" lang="en-US" altLang="ja-JP" sz="1400" b="1" kern="0" dirty="0">
                <a:solidFill>
                  <a:srgbClr val="FF0000"/>
                </a:solidFill>
                <a:effectLst>
                  <a:outerShdw blurRad="38100" dist="38100" dir="2700000" algn="tl">
                    <a:srgbClr val="000000">
                      <a:alpha val="43137"/>
                    </a:srgbClr>
                  </a:outerShdw>
                </a:effectLst>
                <a:latin typeface="メイリオ"/>
              </a:endParaRPr>
            </a:p>
            <a:p>
              <a:pPr lvl="0" defTabSz="914400" fontAlgn="base">
                <a:spcBef>
                  <a:spcPct val="0"/>
                </a:spcBef>
                <a:spcAft>
                  <a:spcPct val="0"/>
                </a:spcAft>
                <a:defRPr/>
              </a:pPr>
              <a:r>
                <a:rPr kumimoji="0" lang="ja-JP" altLang="en-US" sz="1400" b="1" kern="0" dirty="0">
                  <a:solidFill>
                    <a:srgbClr val="FF0000"/>
                  </a:solidFill>
                  <a:effectLst>
                    <a:outerShdw blurRad="38100" dist="38100" dir="2700000" algn="tl">
                      <a:srgbClr val="000000">
                        <a:alpha val="43137"/>
                      </a:srgbClr>
                    </a:outerShdw>
                  </a:effectLst>
                  <a:latin typeface="メイリオ"/>
                </a:rPr>
                <a:t>事録等の作成の一連の作業を組み立てていく仕組みを取っています。</a:t>
              </a:r>
            </a:p>
          </p:txBody>
        </p:sp>
      </p:grpSp>
      <p:sp>
        <p:nvSpPr>
          <p:cNvPr id="17" name="テキスト ボックス 16"/>
          <p:cNvSpPr txBox="1"/>
          <p:nvPr/>
        </p:nvSpPr>
        <p:spPr>
          <a:xfrm>
            <a:off x="1818524" y="6132557"/>
            <a:ext cx="6912768" cy="615553"/>
          </a:xfrm>
          <a:prstGeom prst="rect">
            <a:avLst/>
          </a:prstGeom>
          <a:noFill/>
        </p:spPr>
        <p:txBody>
          <a:bodyPr wrap="square" rtlCol="0">
            <a:spAutoFit/>
          </a:bodyPr>
          <a:lstStyle/>
          <a:p>
            <a:pPr defTabSz="914400" fontAlgn="base">
              <a:spcBef>
                <a:spcPct val="0"/>
              </a:spcBef>
              <a:spcAft>
                <a:spcPct val="0"/>
              </a:spcAft>
            </a:pPr>
            <a:r>
              <a:rPr lang="ja-JP" altLang="en-US" b="1" dirty="0" smtClean="0">
                <a:solidFill>
                  <a:srgbClr val="000000"/>
                </a:solidFill>
                <a:latin typeface="+mj-ea"/>
                <a:ea typeface="+mj-ea"/>
              </a:rPr>
              <a:t>利用者の方と職員が</a:t>
            </a:r>
            <a:r>
              <a:rPr lang="ja-JP" altLang="en-US" b="1" dirty="0">
                <a:solidFill>
                  <a:srgbClr val="000000"/>
                </a:solidFill>
                <a:latin typeface="+mj-ea"/>
                <a:ea typeface="+mj-ea"/>
              </a:rPr>
              <a:t>一緒</a:t>
            </a:r>
            <a:r>
              <a:rPr lang="ja-JP" altLang="en-US" b="1" dirty="0" smtClean="0">
                <a:solidFill>
                  <a:srgbClr val="000000"/>
                </a:solidFill>
                <a:latin typeface="+mj-ea"/>
                <a:ea typeface="+mj-ea"/>
              </a:rPr>
              <a:t>に楽しく、リフレッシュを行っています。</a:t>
            </a:r>
            <a:endParaRPr lang="en-US" altLang="ja-JP" b="1" dirty="0" smtClean="0">
              <a:solidFill>
                <a:srgbClr val="000000"/>
              </a:solidFill>
              <a:latin typeface="+mj-ea"/>
              <a:ea typeface="+mj-ea"/>
            </a:endParaRPr>
          </a:p>
          <a:p>
            <a:pPr defTabSz="914400" fontAlgn="base">
              <a:spcBef>
                <a:spcPct val="0"/>
              </a:spcBef>
              <a:spcAft>
                <a:spcPct val="0"/>
              </a:spcAft>
            </a:pPr>
            <a:r>
              <a:rPr lang="ja-JP" altLang="en-US" sz="1600" b="1" dirty="0" smtClean="0">
                <a:solidFill>
                  <a:srgbClr val="000000"/>
                </a:solidFill>
                <a:latin typeface="+mj-ea"/>
                <a:ea typeface="+mj-ea"/>
              </a:rPr>
              <a:t>外出レク（お花見・紅葉狩り）、室内レク、スポーツレク・映画鑑賞等</a:t>
            </a:r>
            <a:endParaRPr lang="ja-JP" altLang="en-US" sz="1600" b="1" dirty="0">
              <a:solidFill>
                <a:srgbClr val="000000"/>
              </a:solidFill>
              <a:latin typeface="+mj-ea"/>
              <a:ea typeface="+mj-ea"/>
            </a:endParaRPr>
          </a:p>
        </p:txBody>
      </p:sp>
      <p:sp>
        <p:nvSpPr>
          <p:cNvPr id="3" name="正方形/長方形 2"/>
          <p:cNvSpPr/>
          <p:nvPr/>
        </p:nvSpPr>
        <p:spPr>
          <a:xfrm>
            <a:off x="1194719" y="2575794"/>
            <a:ext cx="1574790" cy="104483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a:solidFill>
                  <a:schemeClr val="bg1"/>
                </a:solidFill>
                <a:latin typeface="+mj-ea"/>
                <a:ea typeface="+mj-ea"/>
              </a:rPr>
              <a:t>社会生活</a:t>
            </a:r>
            <a:endParaRPr lang="en-US" altLang="ja-JP" b="1" dirty="0">
              <a:solidFill>
                <a:schemeClr val="bg1"/>
              </a:solidFill>
              <a:latin typeface="+mj-ea"/>
              <a:ea typeface="+mj-ea"/>
            </a:endParaRPr>
          </a:p>
          <a:p>
            <a:pPr algn="ctr"/>
            <a:r>
              <a:rPr lang="ja-JP" altLang="en-US" b="1" dirty="0">
                <a:solidFill>
                  <a:schemeClr val="bg1"/>
                </a:solidFill>
                <a:latin typeface="+mj-ea"/>
                <a:ea typeface="+mj-ea"/>
              </a:rPr>
              <a:t>技能訓練</a:t>
            </a:r>
            <a:endParaRPr lang="en-US" altLang="ja-JP" b="1" dirty="0">
              <a:solidFill>
                <a:schemeClr val="bg1"/>
              </a:solidFill>
              <a:latin typeface="+mj-ea"/>
              <a:ea typeface="+mj-ea"/>
            </a:endParaRPr>
          </a:p>
          <a:p>
            <a:pPr algn="ctr"/>
            <a:r>
              <a:rPr lang="ja-JP" altLang="en-US" b="1" dirty="0">
                <a:solidFill>
                  <a:schemeClr val="bg1"/>
                </a:solidFill>
                <a:latin typeface="+mj-ea"/>
                <a:ea typeface="+mj-ea"/>
              </a:rPr>
              <a:t>（</a:t>
            </a:r>
            <a:r>
              <a:rPr lang="en-US" altLang="ja-JP" b="1" dirty="0">
                <a:solidFill>
                  <a:schemeClr val="bg1"/>
                </a:solidFill>
                <a:latin typeface="+mj-ea"/>
                <a:ea typeface="+mj-ea"/>
              </a:rPr>
              <a:t>SST</a:t>
            </a:r>
            <a:r>
              <a:rPr kumimoji="1" lang="ja-JP" altLang="en-US" dirty="0" smtClean="0"/>
              <a:t>）</a:t>
            </a:r>
            <a:endParaRPr kumimoji="1" lang="ja-JP" altLang="en-US" dirty="0"/>
          </a:p>
        </p:txBody>
      </p:sp>
      <p:pic>
        <p:nvPicPr>
          <p:cNvPr id="22" name="Picture 2" descr="C:\Users\NLINK\AppData\Local\Microsoft\Windows\Temporary Internet Files\Content.IE5\0ENI5892\MC90025025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2083">
            <a:off x="2794027" y="2778062"/>
            <a:ext cx="1160482" cy="7618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539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49653" y="185420"/>
            <a:ext cx="8364930" cy="1984697"/>
            <a:chOff x="649653" y="185420"/>
            <a:chExt cx="8364930" cy="1984697"/>
          </a:xfrm>
        </p:grpSpPr>
        <p:pic>
          <p:nvPicPr>
            <p:cNvPr id="7" name="図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4840" y="372603"/>
              <a:ext cx="1579743" cy="1797514"/>
            </a:xfrm>
            <a:prstGeom prst="rect">
              <a:avLst/>
            </a:prstGeom>
            <a:ln>
              <a:noFill/>
            </a:ln>
          </p:spPr>
        </p:pic>
        <p:sp>
          <p:nvSpPr>
            <p:cNvPr id="12" name="角丸四角形吹き出し 11"/>
            <p:cNvSpPr/>
            <p:nvPr/>
          </p:nvSpPr>
          <p:spPr>
            <a:xfrm>
              <a:off x="649653" y="185420"/>
              <a:ext cx="6235700" cy="1803400"/>
            </a:xfrm>
            <a:prstGeom prst="wedgeRoundRectCallout">
              <a:avLst>
                <a:gd name="adj1" fmla="val 57985"/>
                <a:gd name="adj2" fmla="val 35972"/>
                <a:gd name="adj3" fmla="val 16667"/>
              </a:avLst>
            </a:prstGeom>
            <a:gradFill>
              <a:gsLst>
                <a:gs pos="0">
                  <a:srgbClr val="CCFF33"/>
                </a:gs>
                <a:gs pos="100000">
                  <a:srgbClr val="FFFFB3"/>
                </a:gs>
              </a:gsLst>
            </a:gradFill>
            <a:ln w="38100">
              <a:solidFill>
                <a:srgbClr val="99CC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smtClean="0">
                  <a:solidFill>
                    <a:srgbClr val="008A00"/>
                  </a:solidFill>
                </a:rPr>
                <a:t>　パソコンを学習して、資格を取ったらすぐに就職できますか？</a:t>
              </a:r>
              <a:endParaRPr kumimoji="1" lang="ja-JP" altLang="en-US" sz="2800" dirty="0">
                <a:solidFill>
                  <a:srgbClr val="008A00"/>
                </a:solidFill>
              </a:endParaRPr>
            </a:p>
          </p:txBody>
        </p:sp>
      </p:grpSp>
      <p:grpSp>
        <p:nvGrpSpPr>
          <p:cNvPr id="3" name="グループ化 2"/>
          <p:cNvGrpSpPr/>
          <p:nvPr/>
        </p:nvGrpSpPr>
        <p:grpSpPr>
          <a:xfrm>
            <a:off x="57246" y="2368972"/>
            <a:ext cx="8823960" cy="4401850"/>
            <a:chOff x="57246" y="2368972"/>
            <a:chExt cx="8823960" cy="440185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6" y="4665556"/>
              <a:ext cx="1684213" cy="2105266"/>
            </a:xfrm>
            <a:prstGeom prst="rect">
              <a:avLst/>
            </a:prstGeom>
          </p:spPr>
        </p:pic>
        <p:sp>
          <p:nvSpPr>
            <p:cNvPr id="13" name="角丸四角形吹き出し 12"/>
            <p:cNvSpPr/>
            <p:nvPr/>
          </p:nvSpPr>
          <p:spPr>
            <a:xfrm>
              <a:off x="1778000" y="2368972"/>
              <a:ext cx="7103206" cy="4288368"/>
            </a:xfrm>
            <a:prstGeom prst="wedgeRoundRectCallout">
              <a:avLst>
                <a:gd name="adj1" fmla="val -58879"/>
                <a:gd name="adj2" fmla="val 31692"/>
                <a:gd name="adj3" fmla="val 16667"/>
              </a:avLst>
            </a:prstGeom>
            <a:gradFill>
              <a:gsLst>
                <a:gs pos="0">
                  <a:srgbClr val="FF9999"/>
                </a:gs>
                <a:gs pos="100000">
                  <a:srgbClr val="F0D5D4"/>
                </a:gs>
              </a:gsLst>
            </a:gradFill>
            <a:ln w="38100">
              <a:solidFill>
                <a:srgbClr val="FF505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000" dirty="0" smtClean="0">
                  <a:solidFill>
                    <a:srgbClr val="FF0066"/>
                  </a:solidFill>
                </a:rPr>
                <a:t>　いいえ。パソコンの資格を取ることも大事ですが、長く働くためにはそれ以上にもっと大切なことがあります。</a:t>
              </a:r>
              <a:endParaRPr kumimoji="1" lang="en-US" altLang="ja-JP" sz="2000" dirty="0" smtClean="0">
                <a:solidFill>
                  <a:srgbClr val="FF0066"/>
                </a:solidFill>
              </a:endParaRPr>
            </a:p>
            <a:p>
              <a:endParaRPr lang="en-US" altLang="ja-JP" sz="800" dirty="0">
                <a:solidFill>
                  <a:srgbClr val="FF0066"/>
                </a:solidFill>
              </a:endParaRPr>
            </a:p>
            <a:p>
              <a:r>
                <a:rPr kumimoji="1" lang="ja-JP" altLang="en-US" sz="2000" dirty="0" smtClean="0">
                  <a:solidFill>
                    <a:srgbClr val="FF0066"/>
                  </a:solidFill>
                </a:rPr>
                <a:t>●規則正しい生活スタイルに戻し、体調を整えること。</a:t>
              </a:r>
              <a:endParaRPr kumimoji="1" lang="en-US" altLang="ja-JP" sz="2000" dirty="0" smtClean="0">
                <a:solidFill>
                  <a:srgbClr val="FF0066"/>
                </a:solidFill>
              </a:endParaRPr>
            </a:p>
            <a:p>
              <a:r>
                <a:rPr lang="ja-JP" altLang="en-US" sz="2000" dirty="0">
                  <a:solidFill>
                    <a:srgbClr val="FF0066"/>
                  </a:solidFill>
                </a:rPr>
                <a:t>●</a:t>
              </a:r>
              <a:r>
                <a:rPr kumimoji="1" lang="ja-JP" altLang="en-US" sz="2000" dirty="0" smtClean="0">
                  <a:solidFill>
                    <a:srgbClr val="FF0066"/>
                  </a:solidFill>
                </a:rPr>
                <a:t>毎日遅れず職場に通う事が出来ること</a:t>
              </a:r>
              <a:r>
                <a:rPr kumimoji="1" lang="en-US" altLang="ja-JP" sz="2000" dirty="0" smtClean="0">
                  <a:solidFill>
                    <a:srgbClr val="FF0066"/>
                  </a:solidFill>
                </a:rPr>
                <a:t>=</a:t>
              </a:r>
              <a:r>
                <a:rPr kumimoji="1" lang="ja-JP" altLang="en-US" sz="2000" dirty="0" smtClean="0">
                  <a:solidFill>
                    <a:srgbClr val="FF0066"/>
                  </a:solidFill>
                </a:rPr>
                <a:t>当事業所で</a:t>
              </a:r>
              <a:r>
                <a:rPr lang="ja-JP" altLang="en-US" sz="2000" dirty="0">
                  <a:solidFill>
                    <a:srgbClr val="FF0066"/>
                  </a:solidFill>
                </a:rPr>
                <a:t>き</a:t>
              </a:r>
              <a:r>
                <a:rPr lang="ja-JP" altLang="en-US" sz="2000" dirty="0" smtClean="0">
                  <a:solidFill>
                    <a:srgbClr val="FF0066"/>
                  </a:solidFill>
                </a:rPr>
                <a:t>ちんと定められた時間での利用</a:t>
              </a:r>
              <a:r>
                <a:rPr kumimoji="1" lang="ja-JP" altLang="en-US" sz="2000" dirty="0" smtClean="0">
                  <a:solidFill>
                    <a:srgbClr val="FF0066"/>
                  </a:solidFill>
                </a:rPr>
                <a:t>が出来ること。</a:t>
              </a:r>
              <a:endParaRPr kumimoji="1" lang="en-US" altLang="ja-JP" sz="2000" dirty="0" smtClean="0">
                <a:solidFill>
                  <a:srgbClr val="FF0066"/>
                </a:solidFill>
              </a:endParaRPr>
            </a:p>
            <a:p>
              <a:r>
                <a:rPr lang="ja-JP" altLang="en-US" sz="2000" dirty="0">
                  <a:solidFill>
                    <a:srgbClr val="FF0066"/>
                  </a:solidFill>
                </a:rPr>
                <a:t>●</a:t>
              </a:r>
              <a:r>
                <a:rPr kumimoji="1" lang="ja-JP" altLang="en-US" sz="2000" dirty="0" smtClean="0">
                  <a:solidFill>
                    <a:srgbClr val="FF0066"/>
                  </a:solidFill>
                </a:rPr>
                <a:t>訓練を通して自分から進んで質問や相談をしたり、確認が出来ること。</a:t>
              </a:r>
              <a:endParaRPr kumimoji="1" lang="en-US" altLang="ja-JP" sz="2000" dirty="0" smtClean="0">
                <a:solidFill>
                  <a:srgbClr val="FF0066"/>
                </a:solidFill>
              </a:endParaRPr>
            </a:p>
            <a:p>
              <a:r>
                <a:rPr lang="ja-JP" altLang="en-US" sz="2000" dirty="0" smtClean="0">
                  <a:solidFill>
                    <a:srgbClr val="FF0066"/>
                  </a:solidFill>
                </a:rPr>
                <a:t>●受診や体調不良・用事などで欠席の</a:t>
              </a:r>
              <a:r>
                <a:rPr kumimoji="1" lang="ja-JP" altLang="en-US" sz="2000" dirty="0" smtClean="0">
                  <a:solidFill>
                    <a:srgbClr val="FF0066"/>
                  </a:solidFill>
                </a:rPr>
                <a:t>連絡等が自分で出来ること。</a:t>
              </a:r>
              <a:endParaRPr kumimoji="1" lang="en-US" altLang="ja-JP" sz="2000" dirty="0" smtClean="0">
                <a:solidFill>
                  <a:srgbClr val="FF0066"/>
                </a:solidFill>
              </a:endParaRPr>
            </a:p>
            <a:p>
              <a:r>
                <a:rPr lang="ja-JP" altLang="en-US" sz="2000" dirty="0" smtClean="0">
                  <a:solidFill>
                    <a:srgbClr val="FF0066"/>
                  </a:solidFill>
                </a:rPr>
                <a:t>●自分を改めて見つめ、強み（アピールポイント）や配慮が必要な事を整理していく。</a:t>
              </a:r>
              <a:endParaRPr lang="en-US" altLang="ja-JP" sz="2000" dirty="0" smtClean="0">
                <a:solidFill>
                  <a:srgbClr val="FF0066"/>
                </a:solidFill>
              </a:endParaRPr>
            </a:p>
            <a:p>
              <a:endParaRPr lang="en-US" altLang="ja-JP" sz="800" dirty="0">
                <a:solidFill>
                  <a:srgbClr val="FF0066"/>
                </a:solidFill>
              </a:endParaRPr>
            </a:p>
            <a:p>
              <a:r>
                <a:rPr kumimoji="1" lang="ja-JP" altLang="en-US" sz="2000" dirty="0" smtClean="0">
                  <a:solidFill>
                    <a:srgbClr val="FF0066"/>
                  </a:solidFill>
                </a:rPr>
                <a:t>そこが出来ていくことが大切なんです。</a:t>
              </a:r>
              <a:endParaRPr lang="en-US" altLang="ja-JP" sz="2200" dirty="0" smtClean="0">
                <a:solidFill>
                  <a:srgbClr val="FF0066"/>
                </a:solidFill>
              </a:endParaRPr>
            </a:p>
          </p:txBody>
        </p:sp>
      </p:grpSp>
    </p:spTree>
    <p:extLst>
      <p:ext uri="{BB962C8B-B14F-4D97-AF65-F5344CB8AC3E}">
        <p14:creationId xmlns:p14="http://schemas.microsoft.com/office/powerpoint/2010/main" val="88702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2.5|2.5|2.6|1.9"/>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1|1.8|1.4|2|1.4"/>
</p:tagLst>
</file>

<file path=ppt/tags/tag2.xml><?xml version="1.0" encoding="utf-8"?>
<p:tagLst xmlns:a="http://schemas.openxmlformats.org/drawingml/2006/main" xmlns:r="http://schemas.openxmlformats.org/officeDocument/2006/relationships" xmlns:p="http://schemas.openxmlformats.org/presentationml/2006/main">
  <p:tag name="TIMING" val="|1.4|1.6|1.8|1.6|1.6|1.9|1.3|1.9|1.6|1.6|1.4|1.6|1.6"/>
</p:tagLst>
</file>

<file path=ppt/tags/tag3.xml><?xml version="1.0" encoding="utf-8"?>
<p:tagLst xmlns:a="http://schemas.openxmlformats.org/drawingml/2006/main" xmlns:r="http://schemas.openxmlformats.org/officeDocument/2006/relationships" xmlns:p="http://schemas.openxmlformats.org/presentationml/2006/main">
  <p:tag name="TIMING" val="|1.3|2.7|2.5|2.9|2.1|1.8|2.7"/>
</p:tagLst>
</file>

<file path=ppt/tags/tag4.xml><?xml version="1.0" encoding="utf-8"?>
<p:tagLst xmlns:a="http://schemas.openxmlformats.org/drawingml/2006/main" xmlns:r="http://schemas.openxmlformats.org/officeDocument/2006/relationships" xmlns:p="http://schemas.openxmlformats.org/presentationml/2006/main">
  <p:tag name="TIMING" val="|1.8|2.4|1.7|3.3|2.1|1.8|2.1|1.8"/>
</p:tagLst>
</file>

<file path=ppt/tags/tag5.xml><?xml version="1.0" encoding="utf-8"?>
<p:tagLst xmlns:a="http://schemas.openxmlformats.org/drawingml/2006/main" xmlns:r="http://schemas.openxmlformats.org/officeDocument/2006/relationships" xmlns:p="http://schemas.openxmlformats.org/presentationml/2006/main">
  <p:tag name="TIMING" val="|1.9|2.1|2.2|1.9|2|2.2|2.2|2.7"/>
</p:tagLst>
</file>

<file path=ppt/tags/tag6.xml><?xml version="1.0" encoding="utf-8"?>
<p:tagLst xmlns:a="http://schemas.openxmlformats.org/drawingml/2006/main" xmlns:r="http://schemas.openxmlformats.org/officeDocument/2006/relationships" xmlns:p="http://schemas.openxmlformats.org/presentationml/2006/main">
  <p:tag name="TIMING" val="|2.4|3|2.2|2|2.3|1.9|1.8|1.8|2.4|2|1.9|1.9|2.4|1.5|1.7"/>
</p:tagLst>
</file>

<file path=ppt/tags/tag7.xml><?xml version="1.0" encoding="utf-8"?>
<p:tagLst xmlns:a="http://schemas.openxmlformats.org/drawingml/2006/main" xmlns:r="http://schemas.openxmlformats.org/officeDocument/2006/relationships" xmlns:p="http://schemas.openxmlformats.org/presentationml/2006/main">
  <p:tag name="TIMING" val="|1|1.2|2.3|1.1|1.6|4.7|1.4|2.1|2.6|1.5|1.9|1.2|2.2"/>
</p:tagLst>
</file>

<file path=ppt/tags/tag8.xml><?xml version="1.0" encoding="utf-8"?>
<p:tagLst xmlns:a="http://schemas.openxmlformats.org/drawingml/2006/main" xmlns:r="http://schemas.openxmlformats.org/officeDocument/2006/relationships" xmlns:p="http://schemas.openxmlformats.org/presentationml/2006/main">
  <p:tag name="TIMING" val="|1.2|1.7|1.5|2.1|2.1|2|2.1|1.7|1.9"/>
</p:tagLst>
</file>

<file path=ppt/tags/tag9.xml><?xml version="1.0" encoding="utf-8"?>
<p:tagLst xmlns:a="http://schemas.openxmlformats.org/drawingml/2006/main" xmlns:r="http://schemas.openxmlformats.org/officeDocument/2006/relationships" xmlns:p="http://schemas.openxmlformats.org/presentationml/2006/main">
  <p:tag name="TIMING" val="|2.4|1.7|1.5|2.7|5.9|2.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2809</TotalTime>
  <Words>1615</Words>
  <Application>Microsoft Office PowerPoint</Application>
  <PresentationFormat>画面に合わせる (4:3)</PresentationFormat>
  <Paragraphs>348</Paragraphs>
  <Slides>17</Slides>
  <Notes>2</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ホワイト</vt:lpstr>
      <vt:lpstr>PowerPoint プレゼンテーション</vt:lpstr>
      <vt:lpstr>『あいおい』ってどんな意味？</vt:lpstr>
      <vt:lpstr>あいおいってどんなところ？</vt:lpstr>
      <vt:lpstr>事業所概要【就労移行支援】</vt:lpstr>
      <vt:lpstr>事業所概要【就労継続支援Ａ型】</vt:lpstr>
      <vt:lpstr>ご利用できる方</vt:lpstr>
      <vt:lpstr>訓練内容【就労移行支援①】</vt:lpstr>
      <vt:lpstr>訓練内容【就労移行支援②】</vt:lpstr>
      <vt:lpstr>PowerPoint プレゼンテーション</vt:lpstr>
      <vt:lpstr>1週間の流れ【就労移行支援】</vt:lpstr>
      <vt:lpstr>スケジュール【就労移行支援】</vt:lpstr>
      <vt:lpstr>就労へのサポート体制</vt:lpstr>
      <vt:lpstr>就労までの流れ【就労移行支援】</vt:lpstr>
      <vt:lpstr>就労までの流れ【就労移行支援】</vt:lpstr>
      <vt:lpstr>仕事内容【就労継続支援Ａ型】</vt:lpstr>
      <vt:lpstr>1週間の流れ【就労継続支援Ａ型】</vt:lpstr>
      <vt:lpstr>障がいがあっても働きたい！ 働きたい方募集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砂川 莉莉</dc:creator>
  <cp:lastModifiedBy>acer20</cp:lastModifiedBy>
  <cp:revision>255</cp:revision>
  <cp:lastPrinted>2016-08-29T01:26:39Z</cp:lastPrinted>
  <dcterms:created xsi:type="dcterms:W3CDTF">2013-06-24T11:37:56Z</dcterms:created>
  <dcterms:modified xsi:type="dcterms:W3CDTF">2016-09-28T08:30:32Z</dcterms:modified>
</cp:coreProperties>
</file>