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9" r:id="rId2"/>
    <p:sldId id="280" r:id="rId3"/>
    <p:sldId id="281" r:id="rId4"/>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p:cViewPr>
        <p:scale>
          <a:sx n="70" d="100"/>
          <a:sy n="70" d="100"/>
        </p:scale>
        <p:origin x="1884" y="-6"/>
      </p:cViewPr>
      <p:guideLst>
        <p:guide orient="horz" pos="3120"/>
        <p:guide pos="2160"/>
      </p:guideLst>
    </p:cSldViewPr>
  </p:slideViewPr>
  <p:notesTextViewPr>
    <p:cViewPr>
      <p:scale>
        <a:sx n="1" d="1"/>
        <a:sy n="1" d="1"/>
      </p:scale>
      <p:origin x="0" y="0"/>
    </p:cViewPr>
  </p:notesTextViewPr>
  <p:notesViewPr>
    <p:cSldViewPr>
      <p:cViewPr varScale="1">
        <p:scale>
          <a:sx n="59" d="100"/>
          <a:sy n="59" d="100"/>
        </p:scale>
        <p:origin x="-2418" y="-7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2236" tIns="46118" rIns="92236" bIns="4611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2236" tIns="46118" rIns="92236" bIns="46118" rtlCol="0"/>
          <a:lstStyle>
            <a:lvl1pPr algn="r" fontAlgn="auto">
              <a:spcBef>
                <a:spcPts val="0"/>
              </a:spcBef>
              <a:spcAft>
                <a:spcPts val="0"/>
              </a:spcAft>
              <a:defRPr sz="1200">
                <a:latin typeface="+mn-lt"/>
                <a:ea typeface="+mn-ea"/>
              </a:defRPr>
            </a:lvl1pPr>
          </a:lstStyle>
          <a:p>
            <a:pPr>
              <a:defRPr/>
            </a:pPr>
            <a:fld id="{6F2F7933-3B05-4486-B859-2B8ECC2FACAE}" type="datetimeFigureOut">
              <a:rPr lang="ja-JP" altLang="en-US"/>
              <a:pPr>
                <a:defRPr/>
              </a:pPr>
              <a:t>2019/10/23</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2236" tIns="46118" rIns="92236" bIns="4611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2236" tIns="46118" rIns="92236" bIns="46118" rtlCol="0" anchor="b"/>
          <a:lstStyle>
            <a:lvl1pPr algn="r" fontAlgn="auto">
              <a:spcBef>
                <a:spcPts val="0"/>
              </a:spcBef>
              <a:spcAft>
                <a:spcPts val="0"/>
              </a:spcAft>
              <a:defRPr sz="1200">
                <a:latin typeface="+mn-lt"/>
                <a:ea typeface="+mn-ea"/>
              </a:defRPr>
            </a:lvl1pPr>
          </a:lstStyle>
          <a:p>
            <a:pPr>
              <a:defRPr/>
            </a:pPr>
            <a:fld id="{73AADD12-2026-4087-A705-11AC352BB414}" type="slidenum">
              <a:rPr lang="ja-JP" altLang="en-US"/>
              <a:pPr>
                <a:defRPr/>
              </a:pPr>
              <a:t>‹#›</a:t>
            </a:fld>
            <a:endParaRPr lang="ja-JP" altLang="en-US"/>
          </a:p>
        </p:txBody>
      </p:sp>
    </p:spTree>
    <p:extLst>
      <p:ext uri="{BB962C8B-B14F-4D97-AF65-F5344CB8AC3E}">
        <p14:creationId xmlns:p14="http://schemas.microsoft.com/office/powerpoint/2010/main" val="3283674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2236" tIns="46118" rIns="92236" bIns="4611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2236" tIns="46118" rIns="92236" bIns="46118" rtlCol="0"/>
          <a:lstStyle>
            <a:lvl1pPr algn="r" fontAlgn="auto">
              <a:spcBef>
                <a:spcPts val="0"/>
              </a:spcBef>
              <a:spcAft>
                <a:spcPts val="0"/>
              </a:spcAft>
              <a:defRPr sz="1200">
                <a:latin typeface="+mn-lt"/>
                <a:ea typeface="+mn-ea"/>
              </a:defRPr>
            </a:lvl1pPr>
          </a:lstStyle>
          <a:p>
            <a:pPr>
              <a:defRPr/>
            </a:pPr>
            <a:fld id="{36729855-BAC6-4D13-B90C-2220C1E4A260}" type="datetimeFigureOut">
              <a:rPr lang="ja-JP" altLang="en-US"/>
              <a:pPr>
                <a:defRPr/>
              </a:pPr>
              <a:t>2019/10/23</a:t>
            </a:fld>
            <a:endParaRPr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2236" tIns="46118" rIns="92236" bIns="4611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2236" tIns="46118" rIns="92236" bIns="4611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2236" tIns="46118" rIns="92236" bIns="46118" rtlCol="0" anchor="b"/>
          <a:lstStyle>
            <a:lvl1pPr algn="r" fontAlgn="auto">
              <a:spcBef>
                <a:spcPts val="0"/>
              </a:spcBef>
              <a:spcAft>
                <a:spcPts val="0"/>
              </a:spcAft>
              <a:defRPr sz="1200">
                <a:latin typeface="+mn-lt"/>
                <a:ea typeface="+mn-ea"/>
              </a:defRPr>
            </a:lvl1pPr>
          </a:lstStyle>
          <a:p>
            <a:pPr>
              <a:defRPr/>
            </a:pPr>
            <a:fld id="{27EA25CD-DC2B-4E4A-A4AD-FD0214BAA06A}" type="slidenum">
              <a:rPr lang="ja-JP" altLang="en-US"/>
              <a:pPr>
                <a:defRPr/>
              </a:pPr>
              <a:t>‹#›</a:t>
            </a:fld>
            <a:endParaRPr lang="ja-JP" altLang="en-US"/>
          </a:p>
        </p:txBody>
      </p:sp>
    </p:spTree>
    <p:extLst>
      <p:ext uri="{BB962C8B-B14F-4D97-AF65-F5344CB8AC3E}">
        <p14:creationId xmlns:p14="http://schemas.microsoft.com/office/powerpoint/2010/main" val="27882992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1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z="1300" smtClean="0"/>
          </a:p>
        </p:txBody>
      </p:sp>
      <p:sp>
        <p:nvSpPr>
          <p:cNvPr id="614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94B4F8-CB98-4511-AC0E-A1D1B42EFF9D}" type="slidenum">
              <a:rPr lang="ja-JP" altLang="en-US"/>
              <a:pPr fontAlgn="base">
                <a:spcBef>
                  <a:spcPct val="0"/>
                </a:spcBef>
                <a:spcAft>
                  <a:spcPct val="0"/>
                </a:spcAft>
                <a:defRPr/>
              </a:pPr>
              <a:t>1</a:t>
            </a:fld>
            <a:endParaRPr lang="en-US" altLang="ja-JP"/>
          </a:p>
        </p:txBody>
      </p:sp>
    </p:spTree>
    <p:extLst>
      <p:ext uri="{BB962C8B-B14F-4D97-AF65-F5344CB8AC3E}">
        <p14:creationId xmlns:p14="http://schemas.microsoft.com/office/powerpoint/2010/main" val="1914409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819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z="1300" smtClean="0"/>
          </a:p>
        </p:txBody>
      </p:sp>
      <p:sp>
        <p:nvSpPr>
          <p:cNvPr id="819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C9BBFA-3BE5-420C-9974-6C0F0C3DD60C}" type="slidenum">
              <a:rPr lang="ja-JP" altLang="en-US"/>
              <a:pPr fontAlgn="base">
                <a:spcBef>
                  <a:spcPct val="0"/>
                </a:spcBef>
                <a:spcAft>
                  <a:spcPct val="0"/>
                </a:spcAft>
                <a:defRPr/>
              </a:pPr>
              <a:t>2</a:t>
            </a:fld>
            <a:endParaRPr lang="en-US" altLang="ja-JP"/>
          </a:p>
        </p:txBody>
      </p:sp>
    </p:spTree>
    <p:extLst>
      <p:ext uri="{BB962C8B-B14F-4D97-AF65-F5344CB8AC3E}">
        <p14:creationId xmlns:p14="http://schemas.microsoft.com/office/powerpoint/2010/main" val="1939589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02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z="1300" smtClean="0"/>
          </a:p>
        </p:txBody>
      </p:sp>
      <p:sp>
        <p:nvSpPr>
          <p:cNvPr id="1024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FE45A8-7254-4798-8659-A7D2287B1CEC}" type="slidenum">
              <a:rPr lang="ja-JP" altLang="en-US"/>
              <a:pPr fontAlgn="base">
                <a:spcBef>
                  <a:spcPct val="0"/>
                </a:spcBef>
                <a:spcAft>
                  <a:spcPct val="0"/>
                </a:spcAft>
                <a:defRPr/>
              </a:pPr>
              <a:t>3</a:t>
            </a:fld>
            <a:endParaRPr lang="en-US" altLang="ja-JP"/>
          </a:p>
        </p:txBody>
      </p:sp>
    </p:spTree>
    <p:extLst>
      <p:ext uri="{BB962C8B-B14F-4D97-AF65-F5344CB8AC3E}">
        <p14:creationId xmlns:p14="http://schemas.microsoft.com/office/powerpoint/2010/main" val="1582030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テキスト ボックス 3"/>
          <p:cNvSpPr txBox="1"/>
          <p:nvPr userDrawn="1"/>
        </p:nvSpPr>
        <p:spPr>
          <a:xfrm>
            <a:off x="39688" y="128588"/>
            <a:ext cx="6805612" cy="354012"/>
          </a:xfrm>
          <a:prstGeom prst="rect">
            <a:avLst/>
          </a:prstGeom>
          <a:noFill/>
        </p:spPr>
        <p:txBody>
          <a:bodyPr wrap="none">
            <a:spAutoFit/>
          </a:bodyPr>
          <a:lstStyle/>
          <a:p>
            <a:pPr fontAlgn="auto">
              <a:spcBef>
                <a:spcPts val="0"/>
              </a:spcBef>
              <a:spcAft>
                <a:spcPts val="0"/>
              </a:spcAft>
              <a:defRPr/>
            </a:pPr>
            <a:r>
              <a:rPr lang="en-US" altLang="ja-JP" sz="1700" dirty="0">
                <a:latin typeface="+mn-lt"/>
                <a:ea typeface="+mn-ea"/>
              </a:rPr>
              <a:t>PR</a:t>
            </a:r>
            <a:r>
              <a:rPr lang="ja-JP" altLang="en-US" sz="1700" dirty="0">
                <a:latin typeface="+mn-lt"/>
                <a:ea typeface="+mn-ea"/>
              </a:rPr>
              <a:t>レポート送信先：海と日本プロジェクト総合運営事務局　</a:t>
            </a:r>
            <a:r>
              <a:rPr lang="en-US" altLang="ja-JP" sz="1700" dirty="0">
                <a:latin typeface="+mn-lt"/>
                <a:ea typeface="+mn-ea"/>
              </a:rPr>
              <a:t>pr@uminohi.jp</a:t>
            </a:r>
            <a:endParaRPr lang="ja-JP" altLang="en-US" sz="1700" dirty="0">
              <a:latin typeface="+mn-lt"/>
              <a:ea typeface="+mn-ea"/>
            </a:endParaRPr>
          </a:p>
        </p:txBody>
      </p:sp>
      <p:sp>
        <p:nvSpPr>
          <p:cNvPr id="3" name="日付プレースホルダー 6"/>
          <p:cNvSpPr>
            <a:spLocks noGrp="1"/>
          </p:cNvSpPr>
          <p:nvPr>
            <p:ph type="dt" sz="half" idx="10"/>
          </p:nvPr>
        </p:nvSpPr>
        <p:spPr/>
        <p:txBody>
          <a:bodyPr/>
          <a:lstStyle>
            <a:lvl1pPr>
              <a:defRPr/>
            </a:lvl1pPr>
          </a:lstStyle>
          <a:p>
            <a:pPr>
              <a:defRPr/>
            </a:pPr>
            <a:fld id="{C13EEE74-608B-4C04-B0D5-433CE6748B13}" type="datetime1">
              <a:rPr lang="ja-JP" altLang="en-US"/>
              <a:pPr>
                <a:defRPr/>
              </a:pPr>
              <a:t>2019/10/23</a:t>
            </a:fld>
            <a:endParaRPr lang="ja-JP" altLang="en-US"/>
          </a:p>
        </p:txBody>
      </p:sp>
      <p:sp>
        <p:nvSpPr>
          <p:cNvPr id="4" name="フッター プレースホルダー 7"/>
          <p:cNvSpPr>
            <a:spLocks noGrp="1"/>
          </p:cNvSpPr>
          <p:nvPr>
            <p:ph type="ftr" sz="quarter" idx="11"/>
          </p:nvPr>
        </p:nvSpPr>
        <p:spPr>
          <a:xfrm>
            <a:off x="2420938" y="9201150"/>
            <a:ext cx="2171700" cy="527050"/>
          </a:xfrm>
        </p:spPr>
        <p:txBody>
          <a:bodyPr/>
          <a:lstStyle>
            <a:lvl1pPr>
              <a:defRPr/>
            </a:lvl1pPr>
          </a:lstStyle>
          <a:p>
            <a:pPr>
              <a:defRPr/>
            </a:pP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userDrawn="1"/>
        </p:nvSpPr>
        <p:spPr>
          <a:xfrm>
            <a:off x="333375" y="273050"/>
            <a:ext cx="6191250" cy="71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100" dirty="0">
              <a:solidFill>
                <a:schemeClr val="bg1">
                  <a:lumMod val="50000"/>
                </a:schemeClr>
              </a:solidFill>
              <a:latin typeface="+mn-ea"/>
            </a:endParaRP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B8B2D6D-FCDF-4038-99F2-802162E571FD}" type="datetime1">
              <a:rPr lang="ja-JP" altLang="en-US"/>
              <a:pPr>
                <a:defRPr/>
              </a:pPr>
              <a:t>2019/10/23</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1100" kern="1200">
          <a:solidFill>
            <a:srgbClr val="A6A6A6"/>
          </a:solidFill>
          <a:latin typeface="+mj-lt"/>
          <a:ea typeface="+mj-ea"/>
          <a:cs typeface="+mj-cs"/>
        </a:defRPr>
      </a:lvl1pPr>
      <a:lvl2pPr algn="l" rtl="0" eaLnBrk="0" fontAlgn="base" hangingPunct="0">
        <a:spcBef>
          <a:spcPct val="0"/>
        </a:spcBef>
        <a:spcAft>
          <a:spcPct val="0"/>
        </a:spcAft>
        <a:defRPr kumimoji="1" sz="1100">
          <a:solidFill>
            <a:srgbClr val="A6A6A6"/>
          </a:solidFill>
          <a:latin typeface="Calibri" pitchFamily="34" charset="0"/>
          <a:ea typeface="ＭＳ Ｐゴシック" charset="-128"/>
        </a:defRPr>
      </a:lvl2pPr>
      <a:lvl3pPr algn="l" rtl="0" eaLnBrk="0" fontAlgn="base" hangingPunct="0">
        <a:spcBef>
          <a:spcPct val="0"/>
        </a:spcBef>
        <a:spcAft>
          <a:spcPct val="0"/>
        </a:spcAft>
        <a:defRPr kumimoji="1" sz="1100">
          <a:solidFill>
            <a:srgbClr val="A6A6A6"/>
          </a:solidFill>
          <a:latin typeface="Calibri" pitchFamily="34" charset="0"/>
          <a:ea typeface="ＭＳ Ｐゴシック" charset="-128"/>
        </a:defRPr>
      </a:lvl3pPr>
      <a:lvl4pPr algn="l" rtl="0" eaLnBrk="0" fontAlgn="base" hangingPunct="0">
        <a:spcBef>
          <a:spcPct val="0"/>
        </a:spcBef>
        <a:spcAft>
          <a:spcPct val="0"/>
        </a:spcAft>
        <a:defRPr kumimoji="1" sz="1100">
          <a:solidFill>
            <a:srgbClr val="A6A6A6"/>
          </a:solidFill>
          <a:latin typeface="Calibri" pitchFamily="34" charset="0"/>
          <a:ea typeface="ＭＳ Ｐゴシック" charset="-128"/>
        </a:defRPr>
      </a:lvl4pPr>
      <a:lvl5pPr algn="l" rtl="0" eaLnBrk="0" fontAlgn="base" hangingPunct="0">
        <a:spcBef>
          <a:spcPct val="0"/>
        </a:spcBef>
        <a:spcAft>
          <a:spcPct val="0"/>
        </a:spcAft>
        <a:defRPr kumimoji="1" sz="1100">
          <a:solidFill>
            <a:srgbClr val="A6A6A6"/>
          </a:solidFill>
          <a:latin typeface="Calibri" pitchFamily="34" charset="0"/>
          <a:ea typeface="ＭＳ Ｐゴシック" charset="-128"/>
        </a:defRPr>
      </a:lvl5pPr>
      <a:lvl6pPr marL="457200" algn="l" rtl="0" fontAlgn="base">
        <a:spcBef>
          <a:spcPct val="0"/>
        </a:spcBef>
        <a:spcAft>
          <a:spcPct val="0"/>
        </a:spcAft>
        <a:defRPr kumimoji="1" sz="1100">
          <a:solidFill>
            <a:srgbClr val="A6A6A6"/>
          </a:solidFill>
          <a:latin typeface="Calibri" pitchFamily="34" charset="0"/>
          <a:ea typeface="ＭＳ Ｐゴシック" charset="-128"/>
        </a:defRPr>
      </a:lvl6pPr>
      <a:lvl7pPr marL="914400" algn="l" rtl="0" fontAlgn="base">
        <a:spcBef>
          <a:spcPct val="0"/>
        </a:spcBef>
        <a:spcAft>
          <a:spcPct val="0"/>
        </a:spcAft>
        <a:defRPr kumimoji="1" sz="1100">
          <a:solidFill>
            <a:srgbClr val="A6A6A6"/>
          </a:solidFill>
          <a:latin typeface="Calibri" pitchFamily="34" charset="0"/>
          <a:ea typeface="ＭＳ Ｐゴシック" charset="-128"/>
        </a:defRPr>
      </a:lvl7pPr>
      <a:lvl8pPr marL="1371600" algn="l" rtl="0" fontAlgn="base">
        <a:spcBef>
          <a:spcPct val="0"/>
        </a:spcBef>
        <a:spcAft>
          <a:spcPct val="0"/>
        </a:spcAft>
        <a:defRPr kumimoji="1" sz="1100">
          <a:solidFill>
            <a:srgbClr val="A6A6A6"/>
          </a:solidFill>
          <a:latin typeface="Calibri" pitchFamily="34" charset="0"/>
          <a:ea typeface="ＭＳ Ｐゴシック" charset="-128"/>
        </a:defRPr>
      </a:lvl8pPr>
      <a:lvl9pPr marL="1828800" algn="l" rtl="0" fontAlgn="base">
        <a:spcBef>
          <a:spcPct val="0"/>
        </a:spcBef>
        <a:spcAft>
          <a:spcPct val="0"/>
        </a:spcAft>
        <a:defRPr kumimoji="1" sz="1100">
          <a:solidFill>
            <a:srgbClr val="A6A6A6"/>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75" name="Group 55"/>
          <p:cNvGraphicFramePr>
            <a:graphicFrameLocks noGrp="1"/>
          </p:cNvGraphicFramePr>
          <p:nvPr/>
        </p:nvGraphicFramePr>
        <p:xfrm>
          <a:off x="549275" y="2144713"/>
          <a:ext cx="5832475" cy="3195955"/>
        </p:xfrm>
        <a:graphic>
          <a:graphicData uri="http://schemas.openxmlformats.org/drawingml/2006/table">
            <a:tbl>
              <a:tblPr/>
              <a:tblGrid>
                <a:gridCol w="1295400"/>
                <a:gridCol w="4537075"/>
              </a:tblGrid>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イベントタイトル</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見て・触れて・考えよう！　カツオから学ぶかごんまの海</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～魚にふれる～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20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イベントの</a:t>
                      </a:r>
                      <a:endParaRPr kumimoji="1" lang="en-US" altLang="ja-JP" sz="1000" b="1"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目的・ねらい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鹿児島市の水産会社である「山実水産」の協力の元、小学校に鹿児島近海で水揚げされた魚を持って</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きて</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もらい、見て触るという体験をしてもらう。鰹だけではなく普段お店で目にすることのない珍しい魚や疑似せり・キハダマグロの解体ショーなど、なかなか体験することのない経験をしてもらう。</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日程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2019</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年</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9</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月</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日（水）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開催場所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鹿児島市立八幡小学校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参加人数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139</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主催</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ウミ学プロジェクト実行委員会</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共催</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長崎文化放送・大分朝日放送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協力</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a:t>
                      </a: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有</a:t>
                      </a: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a:t>
                      </a:r>
                      <a:r>
                        <a:rPr kumimoji="1" lang="zh-TW" altLang="en-US" sz="1000" b="0" i="0" u="none" strike="noStrike" cap="none" normalizeH="0" baseline="0" smtClean="0">
                          <a:ln>
                            <a:noFill/>
                          </a:ln>
                          <a:solidFill>
                            <a:srgbClr val="000000"/>
                          </a:solidFill>
                          <a:effectLst/>
                          <a:latin typeface="ＭＳ Ｐゴシック" charset="-128"/>
                          <a:ea typeface="ＭＳ Ｐゴシック" charset="-128"/>
                        </a:rPr>
                        <a:t>山実水産</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5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告知方法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ニュースリリース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タイトル 1"/>
          <p:cNvSpPr txBox="1">
            <a:spLocks/>
          </p:cNvSpPr>
          <p:nvPr/>
        </p:nvSpPr>
        <p:spPr>
          <a:xfrm>
            <a:off x="342900" y="1712913"/>
            <a:ext cx="3086100" cy="288925"/>
          </a:xfrm>
          <a:prstGeom prst="rect">
            <a:avLst/>
          </a:prstGeom>
        </p:spPr>
        <p:txBody>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pPr fontAlgn="auto">
              <a:spcAft>
                <a:spcPts val="0"/>
              </a:spcAft>
              <a:defRPr/>
            </a:pPr>
            <a:r>
              <a:rPr lang="ja-JP" altLang="en-US" sz="1300" b="1" dirty="0" smtClean="0">
                <a:solidFill>
                  <a:schemeClr val="tx1">
                    <a:lumMod val="95000"/>
                    <a:lumOff val="5000"/>
                  </a:schemeClr>
                </a:solidFill>
              </a:rPr>
              <a:t>１）オリジナルイベント開催概要</a:t>
            </a:r>
            <a:endParaRPr lang="en-US" altLang="ja-JP" sz="1300" b="1" dirty="0" smtClean="0">
              <a:solidFill>
                <a:schemeClr val="tx1">
                  <a:lumMod val="95000"/>
                  <a:lumOff val="5000"/>
                </a:schemeClr>
              </a:solidFill>
            </a:endParaRPr>
          </a:p>
        </p:txBody>
      </p:sp>
      <p:graphicFrame>
        <p:nvGraphicFramePr>
          <p:cNvPr id="15" name="表 14"/>
          <p:cNvGraphicFramePr>
            <a:graphicFrameLocks noGrp="1"/>
          </p:cNvGraphicFramePr>
          <p:nvPr/>
        </p:nvGraphicFramePr>
        <p:xfrm>
          <a:off x="549275" y="5995988"/>
          <a:ext cx="5832475" cy="1871663"/>
        </p:xfrm>
        <a:graphic>
          <a:graphicData uri="http://schemas.openxmlformats.org/drawingml/2006/table">
            <a:tbl>
              <a:tblPr/>
              <a:tblGrid>
                <a:gridCol w="1295400"/>
                <a:gridCol w="4537075"/>
              </a:tblGrid>
              <a:tr h="187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イベント</a:t>
                      </a:r>
                      <a:r>
                        <a:rPr kumimoji="1" lang="en-US" altLang="ja-JP" sz="1000" b="1" i="0" u="none" strike="noStrike" cap="none" normalizeH="0" baseline="0" smtClean="0">
                          <a:ln>
                            <a:noFill/>
                          </a:ln>
                          <a:solidFill>
                            <a:schemeClr val="tx1"/>
                          </a:solidFill>
                          <a:effectLst/>
                          <a:latin typeface="Calibri" pitchFamily="34" charset="0"/>
                          <a:ea typeface="ＭＳ Ｐゴシック" charset="-128"/>
                        </a:rPr>
                        <a:t>1</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内容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ゴシック" charset="-128"/>
                          <a:ea typeface="ＭＳ Ｐゴシック" charset="-128"/>
                        </a:rPr>
                        <a:t>ウミ学プロジェクト実行委員会は、九州</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3</a:t>
                      </a:r>
                      <a:r>
                        <a:rPr kumimoji="1" lang="ja-JP" altLang="ja-JP" sz="1000" b="0" i="0" u="none" strike="noStrike" cap="none" normalizeH="0" baseline="0" smtClean="0">
                          <a:ln>
                            <a:noFill/>
                          </a:ln>
                          <a:solidFill>
                            <a:schemeClr val="tx1"/>
                          </a:solidFill>
                          <a:effectLst/>
                          <a:latin typeface="ＭＳ Ｐゴシック" charset="-128"/>
                          <a:ea typeface="ＭＳ Ｐゴシック" charset="-128"/>
                        </a:rPr>
                        <a:t>地区の小学校（長崎・大分・鹿児島）の</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5</a:t>
                      </a:r>
                      <a:r>
                        <a:rPr kumimoji="1" lang="ja-JP" altLang="ja-JP"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6</a:t>
                      </a:r>
                      <a:r>
                        <a:rPr kumimoji="1" lang="ja-JP" altLang="ja-JP" sz="1000" b="0" i="0" u="none" strike="noStrike" cap="none" normalizeH="0" baseline="0" smtClean="0">
                          <a:ln>
                            <a:noFill/>
                          </a:ln>
                          <a:solidFill>
                            <a:schemeClr val="tx1"/>
                          </a:solidFill>
                          <a:effectLst/>
                          <a:latin typeface="ＭＳ Ｐゴシック" charset="-128"/>
                          <a:ea typeface="ＭＳ Ｐゴシック" charset="-128"/>
                        </a:rPr>
                        <a:t>年生の児童たちに「地元の出汁」についての学習・体験を通して自分たちが住む地域の海の問題やその問題について自分たちにできるもの</a:t>
                      </a:r>
                      <a:r>
                        <a:rPr kumimoji="1" lang="ja-JP" altLang="ja-JP" sz="1000" b="0" i="0" u="none" strike="noStrike" cap="none" normalizeH="0" baseline="0" smtClean="0">
                          <a:ln>
                            <a:noFill/>
                          </a:ln>
                          <a:solidFill>
                            <a:schemeClr val="tx1"/>
                          </a:solidFill>
                          <a:effectLst/>
                          <a:latin typeface="Calibri" pitchFamily="34" charset="0"/>
                          <a:ea typeface="ＭＳ Ｐゴシック" charset="-128"/>
                        </a:rPr>
                        <a:t>は何か学んでもらう取り組みを開始した。これは、次世代へ海を引き継ぐために、海を介して人と人とをつなぐ “日本財団「海と日本プロジェクト」”の一環。</a:t>
                      </a:r>
                      <a:endParaRPr kumimoji="1" lang="en-US" altLang="ja-JP" sz="10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ＭＳ Ｐゴシック" charset="-128"/>
                          <a:ea typeface="ＭＳ Ｐゴシック" charset="-128"/>
                        </a:rPr>
                        <a:t>鹿児島県では鹿児島市立八幡小学校で、第一回実地体験「魚にふれる」を開催</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地元企業の協力のもと、</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カツオ・タイ・トビウオ等鹿児島近海でとれた</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35</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種類を載せた保冷車で来校。児童は保冷車に乗り込み普段目にすることない珍しい魚を間近で観察し触れる体験。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6" name="タイトル 1"/>
          <p:cNvSpPr txBox="1">
            <a:spLocks/>
          </p:cNvSpPr>
          <p:nvPr/>
        </p:nvSpPr>
        <p:spPr>
          <a:xfrm>
            <a:off x="342900" y="5494338"/>
            <a:ext cx="6254750" cy="430212"/>
          </a:xfrm>
          <a:prstGeom prst="rect">
            <a:avLst/>
          </a:prstGeom>
        </p:spPr>
        <p:txBody>
          <a:bodyPr>
            <a:normAutofit fontScale="92500" lnSpcReduction="20000"/>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pPr fontAlgn="auto">
              <a:spcAft>
                <a:spcPts val="0"/>
              </a:spcAft>
              <a:defRPr/>
            </a:pPr>
            <a:r>
              <a:rPr lang="ja-JP" altLang="en-US" sz="1400" b="1" dirty="0" smtClean="0">
                <a:solidFill>
                  <a:schemeClr val="tx1">
                    <a:lumMod val="95000"/>
                    <a:lumOff val="5000"/>
                  </a:schemeClr>
                </a:solidFill>
              </a:rPr>
              <a:t>２）イベント内容</a:t>
            </a:r>
            <a:endParaRPr lang="en-US" altLang="ja-JP" sz="1400" b="1" dirty="0" smtClean="0">
              <a:solidFill>
                <a:schemeClr val="tx1">
                  <a:lumMod val="95000"/>
                  <a:lumOff val="5000"/>
                </a:schemeClr>
              </a:solidFill>
            </a:endParaRPr>
          </a:p>
          <a:p>
            <a:pPr fontAlgn="auto">
              <a:spcAft>
                <a:spcPts val="0"/>
              </a:spcAft>
              <a:defRPr/>
            </a:pPr>
            <a:r>
              <a:rPr lang="ja-JP" altLang="en-US" sz="1400" b="1" dirty="0" smtClean="0">
                <a:solidFill>
                  <a:schemeClr val="tx1">
                    <a:lumMod val="95000"/>
                    <a:lumOff val="5000"/>
                  </a:schemeClr>
                </a:solidFill>
              </a:rPr>
              <a:t>　　</a:t>
            </a:r>
            <a:r>
              <a:rPr lang="en-US" altLang="ja-JP" sz="1400" b="1" dirty="0" smtClean="0">
                <a:solidFill>
                  <a:schemeClr val="tx1">
                    <a:lumMod val="95000"/>
                    <a:lumOff val="5000"/>
                  </a:schemeClr>
                </a:solidFill>
              </a:rPr>
              <a:t>※</a:t>
            </a:r>
            <a:r>
              <a:rPr lang="ja-JP" altLang="en-US" sz="1400" b="1" dirty="0" smtClean="0">
                <a:solidFill>
                  <a:schemeClr val="tx1">
                    <a:lumMod val="95000"/>
                    <a:lumOff val="5000"/>
                  </a:schemeClr>
                </a:solidFill>
              </a:rPr>
              <a:t>添付いただく写真画像は</a:t>
            </a:r>
            <a:r>
              <a:rPr lang="en-US" altLang="ja-JP" sz="1400" b="1" dirty="0" smtClean="0">
                <a:solidFill>
                  <a:schemeClr val="tx1">
                    <a:lumMod val="95000"/>
                    <a:lumOff val="5000"/>
                  </a:schemeClr>
                </a:solidFill>
              </a:rPr>
              <a:t>2000×2000</a:t>
            </a:r>
            <a:r>
              <a:rPr lang="ja-JP" altLang="en-US" sz="1400" b="1" dirty="0" smtClean="0">
                <a:solidFill>
                  <a:schemeClr val="tx1">
                    <a:lumMod val="95000"/>
                    <a:lumOff val="5000"/>
                  </a:schemeClr>
                </a:solidFill>
              </a:rPr>
              <a:t>ピクセル以上ですとキレイな表示となります</a:t>
            </a:r>
            <a:endParaRPr lang="en-US" altLang="ja-JP" sz="1400" b="1" dirty="0" smtClean="0">
              <a:solidFill>
                <a:schemeClr val="tx1">
                  <a:lumMod val="95000"/>
                  <a:lumOff val="5000"/>
                </a:schemeClr>
              </a:solidFill>
            </a:endParaRPr>
          </a:p>
        </p:txBody>
      </p:sp>
      <p:grpSp>
        <p:nvGrpSpPr>
          <p:cNvPr id="5163" name="グループ化 5"/>
          <p:cNvGrpSpPr>
            <a:grpSpLocks/>
          </p:cNvGrpSpPr>
          <p:nvPr/>
        </p:nvGrpSpPr>
        <p:grpSpPr bwMode="auto">
          <a:xfrm>
            <a:off x="549275" y="8128000"/>
            <a:ext cx="2735263" cy="1504950"/>
            <a:chOff x="548680" y="7587733"/>
            <a:chExt cx="2016224" cy="1109684"/>
          </a:xfrm>
        </p:grpSpPr>
        <p:sp>
          <p:nvSpPr>
            <p:cNvPr id="2" name="正方形/長方形 1"/>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正方形/長方形 17"/>
            <p:cNvSpPr/>
            <p:nvPr/>
          </p:nvSpPr>
          <p:spPr>
            <a:xfrm>
              <a:off x="982818" y="7790239"/>
              <a:ext cx="1147948"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5164" name="グループ化 16"/>
          <p:cNvGrpSpPr>
            <a:grpSpLocks/>
          </p:cNvGrpSpPr>
          <p:nvPr/>
        </p:nvGrpSpPr>
        <p:grpSpPr bwMode="auto">
          <a:xfrm>
            <a:off x="3644900" y="8128000"/>
            <a:ext cx="2736850" cy="1504950"/>
            <a:chOff x="548680" y="7587733"/>
            <a:chExt cx="2016224" cy="1109684"/>
          </a:xfrm>
        </p:grpSpPr>
        <p:sp>
          <p:nvSpPr>
            <p:cNvPr id="19" name="正方形/長方形 18"/>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正方形/長方形 19"/>
            <p:cNvSpPr/>
            <p:nvPr/>
          </p:nvSpPr>
          <p:spPr>
            <a:xfrm>
              <a:off x="983735" y="7790239"/>
              <a:ext cx="1146113"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sp>
        <p:nvSpPr>
          <p:cNvPr id="5165" name="テキスト ボックス 12"/>
          <p:cNvSpPr txBox="1">
            <a:spLocks noChangeArrowheads="1"/>
          </p:cNvSpPr>
          <p:nvPr/>
        </p:nvSpPr>
        <p:spPr bwMode="auto">
          <a:xfrm>
            <a:off x="1709738" y="790575"/>
            <a:ext cx="4481512" cy="831850"/>
          </a:xfrm>
          <a:prstGeom prst="rect">
            <a:avLst/>
          </a:prstGeom>
          <a:noFill/>
          <a:ln w="9525">
            <a:noFill/>
            <a:miter lim="800000"/>
            <a:headEnd/>
            <a:tailEnd/>
          </a:ln>
        </p:spPr>
        <p:txBody>
          <a:bodyPr>
            <a:spAutoFit/>
          </a:bodyPr>
          <a:lstStyle/>
          <a:p>
            <a:r>
              <a:rPr lang="ja-JP" altLang="en-US" sz="1200">
                <a:latin typeface="Calibri" pitchFamily="34" charset="0"/>
              </a:rPr>
              <a:t>事業</a:t>
            </a:r>
            <a:r>
              <a:rPr lang="en-US" altLang="ja-JP" sz="1200">
                <a:latin typeface="Calibri" pitchFamily="34" charset="0"/>
              </a:rPr>
              <a:t>ID</a:t>
            </a:r>
            <a:r>
              <a:rPr lang="ja-JP" altLang="en-US" sz="1200">
                <a:latin typeface="Calibri" pitchFamily="34" charset="0"/>
              </a:rPr>
              <a:t>：</a:t>
            </a:r>
            <a:r>
              <a:rPr lang="en-US" altLang="ja-JP" sz="1200">
                <a:latin typeface="Calibri" pitchFamily="34" charset="0"/>
              </a:rPr>
              <a:t>2018494581</a:t>
            </a:r>
          </a:p>
          <a:p>
            <a:r>
              <a:rPr lang="ja-JP" altLang="en-US" sz="1200">
                <a:latin typeface="Calibri" pitchFamily="34" charset="0"/>
              </a:rPr>
              <a:t>事業名：海を学ぶ</a:t>
            </a:r>
            <a:r>
              <a:rPr lang="en-US" altLang="ja-JP" sz="1200">
                <a:latin typeface="Calibri" pitchFamily="34" charset="0"/>
              </a:rPr>
              <a:t>【</a:t>
            </a:r>
            <a:r>
              <a:rPr lang="ja-JP" altLang="en-US" sz="1200">
                <a:latin typeface="Calibri" pitchFamily="34" charset="0"/>
              </a:rPr>
              <a:t>ウミ学プロジェクト</a:t>
            </a:r>
            <a:r>
              <a:rPr lang="en-US" altLang="ja-JP" sz="1200">
                <a:latin typeface="Calibri" pitchFamily="34" charset="0"/>
              </a:rPr>
              <a:t>】</a:t>
            </a:r>
            <a:r>
              <a:rPr lang="ja-JP" altLang="en-US" sz="1200">
                <a:latin typeface="Calibri" pitchFamily="34" charset="0"/>
              </a:rPr>
              <a:t>　</a:t>
            </a:r>
            <a:endParaRPr lang="en-US" altLang="ja-JP" sz="1200">
              <a:latin typeface="Calibri" pitchFamily="34" charset="0"/>
            </a:endParaRPr>
          </a:p>
          <a:p>
            <a:r>
              <a:rPr lang="ja-JP" altLang="en-US" sz="1200">
                <a:latin typeface="Calibri" pitchFamily="34" charset="0"/>
              </a:rPr>
              <a:t>～日本の海域研究プロジェクト・九州の海産物編～（海と日本</a:t>
            </a:r>
            <a:r>
              <a:rPr lang="en-US" altLang="ja-JP" sz="1200">
                <a:latin typeface="Calibri" pitchFamily="34" charset="0"/>
              </a:rPr>
              <a:t>2019</a:t>
            </a:r>
            <a:r>
              <a:rPr lang="ja-JP" altLang="en-US" sz="1200">
                <a:latin typeface="Calibri" pitchFamily="34" charset="0"/>
              </a:rPr>
              <a:t>）</a:t>
            </a:r>
            <a:endParaRPr lang="en-US" altLang="ja-JP" sz="1200">
              <a:latin typeface="Calibri" pitchFamily="34" charset="0"/>
            </a:endParaRPr>
          </a:p>
          <a:p>
            <a:r>
              <a:rPr lang="ja-JP" altLang="en-US" sz="1200">
                <a:latin typeface="Calibri" pitchFamily="34" charset="0"/>
              </a:rPr>
              <a:t>団体名：ウミ学プロジェクト実行委員会</a:t>
            </a:r>
          </a:p>
        </p:txBody>
      </p:sp>
      <p:sp>
        <p:nvSpPr>
          <p:cNvPr id="14" name="正方形/長方形 13"/>
          <p:cNvSpPr/>
          <p:nvPr/>
        </p:nvSpPr>
        <p:spPr>
          <a:xfrm>
            <a:off x="1628775" y="728663"/>
            <a:ext cx="4968875" cy="920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5167" name="図 6"/>
          <p:cNvPicPr>
            <a:picLocks noChangeAspect="1"/>
          </p:cNvPicPr>
          <p:nvPr/>
        </p:nvPicPr>
        <p:blipFill>
          <a:blip r:embed="rId4"/>
          <a:srcRect/>
          <a:stretch>
            <a:fillRect/>
          </a:stretch>
        </p:blipFill>
        <p:spPr bwMode="auto">
          <a:xfrm>
            <a:off x="3644900" y="8121650"/>
            <a:ext cx="2736850" cy="1489075"/>
          </a:xfrm>
          <a:prstGeom prst="rect">
            <a:avLst/>
          </a:prstGeom>
          <a:noFill/>
          <a:ln w="9525">
            <a:noFill/>
            <a:miter lim="800000"/>
            <a:headEnd/>
            <a:tailEnd/>
          </a:ln>
        </p:spPr>
      </p:pic>
      <p:pic>
        <p:nvPicPr>
          <p:cNvPr id="5168" name="図 7"/>
          <p:cNvPicPr>
            <a:picLocks noChangeAspect="1"/>
          </p:cNvPicPr>
          <p:nvPr/>
        </p:nvPicPr>
        <p:blipFill>
          <a:blip r:embed="rId5"/>
          <a:srcRect/>
          <a:stretch>
            <a:fillRect/>
          </a:stretch>
        </p:blipFill>
        <p:spPr bwMode="auto">
          <a:xfrm>
            <a:off x="549275" y="8121650"/>
            <a:ext cx="2735263" cy="150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5" name="Group 37"/>
          <p:cNvGraphicFramePr>
            <a:graphicFrameLocks noGrp="1"/>
          </p:cNvGraphicFramePr>
          <p:nvPr/>
        </p:nvGraphicFramePr>
        <p:xfrm>
          <a:off x="549275" y="5786438"/>
          <a:ext cx="5832475" cy="1871663"/>
        </p:xfrm>
        <a:graphic>
          <a:graphicData uri="http://schemas.openxmlformats.org/drawingml/2006/table">
            <a:tbl>
              <a:tblPr/>
              <a:tblGrid>
                <a:gridCol w="1295400"/>
                <a:gridCol w="4537075"/>
              </a:tblGrid>
              <a:tr h="187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イベント</a:t>
                      </a:r>
                      <a:r>
                        <a:rPr kumimoji="1" lang="en-US" altLang="ja-JP" sz="1000" b="1" i="0" u="none" strike="noStrike" cap="none" normalizeH="0" baseline="0" smtClean="0">
                          <a:ln>
                            <a:noFill/>
                          </a:ln>
                          <a:solidFill>
                            <a:schemeClr val="tx1"/>
                          </a:solidFill>
                          <a:effectLst/>
                          <a:latin typeface="Calibri" pitchFamily="34" charset="0"/>
                          <a:ea typeface="ＭＳ Ｐゴシック" charset="-128"/>
                        </a:rPr>
                        <a:t>3</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内容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模擬せり体験を実施</a:t>
                      </a:r>
                      <a:endParaRPr kumimoji="1" lang="en-US" altLang="ja-JP" sz="10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児童たちへ「せり」をレクチャー。仲卸業者が魚市場でどのように魚をせり落としているかの説明を受け、児童たちもせり体験を行いました。鯛やマグロに</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300</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万円もの値付けをする児童も。どのようにしてスーパーに魚が並び、食卓に上がるかを知る体験となった。</a:t>
                      </a:r>
                      <a:endParaRPr kumimoji="1" lang="en-US" altLang="ja-JP" sz="10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最後に講師である山口氏より「美味しい魚育む海にもっと関心と興味を持って欲しい。これからの皆の行動でずっと綺麗な海を守っていける。」と呼び掛けがあった。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0" name="表 9"/>
          <p:cNvGraphicFramePr>
            <a:graphicFrameLocks noGrp="1"/>
          </p:cNvGraphicFramePr>
          <p:nvPr/>
        </p:nvGraphicFramePr>
        <p:xfrm>
          <a:off x="549275" y="1827213"/>
          <a:ext cx="5832475" cy="1871663"/>
        </p:xfrm>
        <a:graphic>
          <a:graphicData uri="http://schemas.openxmlformats.org/drawingml/2006/table">
            <a:tbl>
              <a:tblPr/>
              <a:tblGrid>
                <a:gridCol w="1295400"/>
                <a:gridCol w="4537075"/>
              </a:tblGrid>
              <a:tr h="187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イベント</a:t>
                      </a:r>
                      <a:r>
                        <a:rPr kumimoji="1" lang="en-US" altLang="ja-JP" sz="1000" b="1" i="0" u="none" strike="noStrike" cap="none" normalizeH="0" baseline="0" smtClean="0">
                          <a:ln>
                            <a:noFill/>
                          </a:ln>
                          <a:solidFill>
                            <a:schemeClr val="tx1"/>
                          </a:solidFill>
                          <a:effectLst/>
                          <a:latin typeface="Calibri" pitchFamily="34" charset="0"/>
                          <a:ea typeface="ＭＳ Ｐゴシック" charset="-128"/>
                        </a:rPr>
                        <a:t>2</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内容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キハダマグロの解体ショーを実施</a:t>
                      </a:r>
                      <a:endParaRPr kumimoji="1" lang="en-US" altLang="ja-JP" sz="10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大迫力の解体ショー。普段目にすることのない大きなマグロ。あっという間に解体される様子を児童たちも大興奮。解体されたマグロの骨や頭を興味深々に触る児童たち。今まで魚に触れたことが無い、初めての体験でした、といった意見も沢山聞くことができた。</a:t>
                      </a:r>
                      <a:endParaRPr kumimoji="1" lang="en-US" altLang="ja-JP" sz="10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185" name="正方形/長方形 5"/>
          <p:cNvSpPr>
            <a:spLocks noChangeArrowheads="1"/>
          </p:cNvSpPr>
          <p:nvPr/>
        </p:nvSpPr>
        <p:spPr bwMode="auto">
          <a:xfrm>
            <a:off x="476250" y="9531350"/>
            <a:ext cx="4313238" cy="246063"/>
          </a:xfrm>
          <a:prstGeom prst="rect">
            <a:avLst/>
          </a:prstGeom>
          <a:noFill/>
          <a:ln w="9525">
            <a:noFill/>
            <a:miter lim="800000"/>
            <a:headEnd/>
            <a:tailEnd/>
          </a:ln>
        </p:spPr>
        <p:txBody>
          <a:bodyPr wrap="none">
            <a:spAutoFit/>
          </a:bodyPr>
          <a:lstStyle/>
          <a:p>
            <a:r>
              <a:rPr lang="en-US" altLang="ja-JP" sz="1000">
                <a:latin typeface="Calibri" pitchFamily="34" charset="0"/>
              </a:rPr>
              <a:t>※</a:t>
            </a:r>
            <a:r>
              <a:rPr lang="ja-JP" altLang="en-US" sz="1000">
                <a:latin typeface="Calibri" pitchFamily="34" charset="0"/>
              </a:rPr>
              <a:t>イベント内容が書ききれない場合は、記入欄をコピーして記載してください。</a:t>
            </a:r>
          </a:p>
        </p:txBody>
      </p:sp>
      <p:grpSp>
        <p:nvGrpSpPr>
          <p:cNvPr id="7186" name="グループ化 22"/>
          <p:cNvGrpSpPr>
            <a:grpSpLocks/>
          </p:cNvGrpSpPr>
          <p:nvPr/>
        </p:nvGrpSpPr>
        <p:grpSpPr bwMode="auto">
          <a:xfrm>
            <a:off x="549275" y="7799388"/>
            <a:ext cx="2735263" cy="1506537"/>
            <a:chOff x="548680" y="7587733"/>
            <a:chExt cx="2016224" cy="1109684"/>
          </a:xfrm>
        </p:grpSpPr>
        <p:sp>
          <p:nvSpPr>
            <p:cNvPr id="24" name="正方形/長方形 23"/>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正方形/長方形 24"/>
            <p:cNvSpPr/>
            <p:nvPr/>
          </p:nvSpPr>
          <p:spPr>
            <a:xfrm>
              <a:off x="982818" y="7790025"/>
              <a:ext cx="1147948" cy="705100"/>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7187" name="グループ化 25"/>
          <p:cNvGrpSpPr>
            <a:grpSpLocks/>
          </p:cNvGrpSpPr>
          <p:nvPr/>
        </p:nvGrpSpPr>
        <p:grpSpPr bwMode="auto">
          <a:xfrm>
            <a:off x="3644900" y="7799388"/>
            <a:ext cx="2736850" cy="1506537"/>
            <a:chOff x="548680" y="7587733"/>
            <a:chExt cx="2016224" cy="1109684"/>
          </a:xfrm>
        </p:grpSpPr>
        <p:sp>
          <p:nvSpPr>
            <p:cNvPr id="27" name="正方形/長方形 26"/>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正方形/長方形 27"/>
            <p:cNvSpPr/>
            <p:nvPr/>
          </p:nvSpPr>
          <p:spPr>
            <a:xfrm>
              <a:off x="983735" y="7790025"/>
              <a:ext cx="1146113" cy="705100"/>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7188" name="グループ化 28"/>
          <p:cNvGrpSpPr>
            <a:grpSpLocks/>
          </p:cNvGrpSpPr>
          <p:nvPr/>
        </p:nvGrpSpPr>
        <p:grpSpPr bwMode="auto">
          <a:xfrm>
            <a:off x="549275" y="3843338"/>
            <a:ext cx="2735263" cy="1504950"/>
            <a:chOff x="548680" y="7587733"/>
            <a:chExt cx="2016224" cy="1109684"/>
          </a:xfrm>
        </p:grpSpPr>
        <p:sp>
          <p:nvSpPr>
            <p:cNvPr id="30" name="正方形/長方形 29"/>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正方形/長方形 30"/>
            <p:cNvSpPr/>
            <p:nvPr/>
          </p:nvSpPr>
          <p:spPr>
            <a:xfrm>
              <a:off x="982818" y="7790238"/>
              <a:ext cx="1147948"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7189" name="グループ化 31"/>
          <p:cNvGrpSpPr>
            <a:grpSpLocks/>
          </p:cNvGrpSpPr>
          <p:nvPr/>
        </p:nvGrpSpPr>
        <p:grpSpPr bwMode="auto">
          <a:xfrm>
            <a:off x="3644900" y="3843338"/>
            <a:ext cx="2736850" cy="1504950"/>
            <a:chOff x="548680" y="7587733"/>
            <a:chExt cx="2016224" cy="1109684"/>
          </a:xfrm>
        </p:grpSpPr>
        <p:sp>
          <p:nvSpPr>
            <p:cNvPr id="33" name="正方形/長方形 32"/>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正方形/長方形 33"/>
            <p:cNvSpPr/>
            <p:nvPr/>
          </p:nvSpPr>
          <p:spPr>
            <a:xfrm>
              <a:off x="983735" y="7790238"/>
              <a:ext cx="1146113"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sp>
        <p:nvSpPr>
          <p:cNvPr id="7190" name="テキスト ボックス 17"/>
          <p:cNvSpPr txBox="1">
            <a:spLocks noChangeArrowheads="1"/>
          </p:cNvSpPr>
          <p:nvPr/>
        </p:nvSpPr>
        <p:spPr bwMode="auto">
          <a:xfrm>
            <a:off x="1700213" y="817563"/>
            <a:ext cx="4516437" cy="831850"/>
          </a:xfrm>
          <a:prstGeom prst="rect">
            <a:avLst/>
          </a:prstGeom>
          <a:noFill/>
          <a:ln w="9525">
            <a:noFill/>
            <a:miter lim="800000"/>
            <a:headEnd/>
            <a:tailEnd/>
          </a:ln>
        </p:spPr>
        <p:txBody>
          <a:bodyPr wrap="none">
            <a:spAutoFit/>
          </a:bodyPr>
          <a:lstStyle/>
          <a:p>
            <a:r>
              <a:rPr lang="ja-JP" altLang="en-US" sz="1200">
                <a:latin typeface="Calibri" pitchFamily="34" charset="0"/>
              </a:rPr>
              <a:t>事業</a:t>
            </a:r>
            <a:r>
              <a:rPr lang="en-US" altLang="ja-JP" sz="1200">
                <a:latin typeface="Calibri" pitchFamily="34" charset="0"/>
              </a:rPr>
              <a:t>ID</a:t>
            </a:r>
            <a:r>
              <a:rPr lang="ja-JP" altLang="en-US" sz="1200">
                <a:latin typeface="Calibri" pitchFamily="34" charset="0"/>
              </a:rPr>
              <a:t>：</a:t>
            </a:r>
            <a:r>
              <a:rPr lang="en-US" altLang="ja-JP" sz="1200">
                <a:latin typeface="Calibri" pitchFamily="34" charset="0"/>
              </a:rPr>
              <a:t>2018494581</a:t>
            </a:r>
          </a:p>
          <a:p>
            <a:r>
              <a:rPr lang="ja-JP" altLang="en-US" sz="1200">
                <a:latin typeface="Calibri" pitchFamily="34" charset="0"/>
              </a:rPr>
              <a:t>事業名：海を学ぶ</a:t>
            </a:r>
            <a:r>
              <a:rPr lang="en-US" altLang="ja-JP" sz="1200">
                <a:latin typeface="Calibri" pitchFamily="34" charset="0"/>
              </a:rPr>
              <a:t>【</a:t>
            </a:r>
            <a:r>
              <a:rPr lang="ja-JP" altLang="en-US" sz="1200">
                <a:latin typeface="Calibri" pitchFamily="34" charset="0"/>
              </a:rPr>
              <a:t>ウミ学プロジェクト</a:t>
            </a:r>
            <a:r>
              <a:rPr lang="en-US" altLang="ja-JP" sz="1200">
                <a:latin typeface="Calibri" pitchFamily="34" charset="0"/>
              </a:rPr>
              <a:t>】</a:t>
            </a:r>
            <a:r>
              <a:rPr lang="ja-JP" altLang="en-US" sz="1200">
                <a:latin typeface="Calibri" pitchFamily="34" charset="0"/>
              </a:rPr>
              <a:t>　</a:t>
            </a:r>
            <a:endParaRPr lang="en-US" altLang="ja-JP" sz="1200">
              <a:latin typeface="Calibri" pitchFamily="34" charset="0"/>
            </a:endParaRPr>
          </a:p>
          <a:p>
            <a:r>
              <a:rPr lang="ja-JP" altLang="en-US" sz="1200">
                <a:latin typeface="Calibri" pitchFamily="34" charset="0"/>
              </a:rPr>
              <a:t>～日本の海域研究プロジェクト・九州の海産物編～（海と日本</a:t>
            </a:r>
            <a:r>
              <a:rPr lang="en-US" altLang="ja-JP" sz="1200">
                <a:latin typeface="Calibri" pitchFamily="34" charset="0"/>
              </a:rPr>
              <a:t>2019</a:t>
            </a:r>
            <a:r>
              <a:rPr lang="ja-JP" altLang="en-US" sz="1200">
                <a:latin typeface="Calibri" pitchFamily="34" charset="0"/>
              </a:rPr>
              <a:t>）</a:t>
            </a:r>
            <a:endParaRPr lang="en-US" altLang="ja-JP" sz="1200">
              <a:latin typeface="Calibri" pitchFamily="34" charset="0"/>
            </a:endParaRPr>
          </a:p>
          <a:p>
            <a:r>
              <a:rPr lang="ja-JP" altLang="en-US" sz="1200">
                <a:latin typeface="Calibri" pitchFamily="34" charset="0"/>
              </a:rPr>
              <a:t>団体名：ウミ学プロジェクト実行委員会</a:t>
            </a:r>
          </a:p>
        </p:txBody>
      </p:sp>
      <p:sp>
        <p:nvSpPr>
          <p:cNvPr id="19" name="正方形/長方形 18"/>
          <p:cNvSpPr/>
          <p:nvPr/>
        </p:nvSpPr>
        <p:spPr>
          <a:xfrm>
            <a:off x="1628775" y="690563"/>
            <a:ext cx="4968875" cy="9191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7192" name="図 1"/>
          <p:cNvPicPr>
            <a:picLocks noChangeAspect="1"/>
          </p:cNvPicPr>
          <p:nvPr/>
        </p:nvPicPr>
        <p:blipFill>
          <a:blip r:embed="rId4"/>
          <a:srcRect/>
          <a:stretch>
            <a:fillRect/>
          </a:stretch>
        </p:blipFill>
        <p:spPr bwMode="auto">
          <a:xfrm>
            <a:off x="549275" y="3800475"/>
            <a:ext cx="2735263" cy="1584325"/>
          </a:xfrm>
          <a:prstGeom prst="rect">
            <a:avLst/>
          </a:prstGeom>
          <a:noFill/>
          <a:ln w="9525">
            <a:noFill/>
            <a:miter lim="800000"/>
            <a:headEnd/>
            <a:tailEnd/>
          </a:ln>
        </p:spPr>
      </p:pic>
      <p:pic>
        <p:nvPicPr>
          <p:cNvPr id="7193" name="図 2"/>
          <p:cNvPicPr>
            <a:picLocks noChangeAspect="1"/>
          </p:cNvPicPr>
          <p:nvPr/>
        </p:nvPicPr>
        <p:blipFill>
          <a:blip r:embed="rId5"/>
          <a:srcRect/>
          <a:stretch>
            <a:fillRect/>
          </a:stretch>
        </p:blipFill>
        <p:spPr bwMode="auto">
          <a:xfrm>
            <a:off x="549275" y="7761288"/>
            <a:ext cx="2735263" cy="1584325"/>
          </a:xfrm>
          <a:prstGeom prst="rect">
            <a:avLst/>
          </a:prstGeom>
          <a:noFill/>
          <a:ln w="9525">
            <a:noFill/>
            <a:miter lim="800000"/>
            <a:headEnd/>
            <a:tailEnd/>
          </a:ln>
        </p:spPr>
      </p:pic>
      <p:pic>
        <p:nvPicPr>
          <p:cNvPr id="7194" name="図 6"/>
          <p:cNvPicPr>
            <a:picLocks noChangeAspect="1"/>
          </p:cNvPicPr>
          <p:nvPr/>
        </p:nvPicPr>
        <p:blipFill>
          <a:blip r:embed="rId6"/>
          <a:srcRect/>
          <a:stretch>
            <a:fillRect/>
          </a:stretch>
        </p:blipFill>
        <p:spPr bwMode="auto">
          <a:xfrm>
            <a:off x="3644900" y="7761288"/>
            <a:ext cx="2736850" cy="1584325"/>
          </a:xfrm>
          <a:prstGeom prst="rect">
            <a:avLst/>
          </a:prstGeom>
          <a:noFill/>
          <a:ln w="9525">
            <a:noFill/>
            <a:miter lim="800000"/>
            <a:headEnd/>
            <a:tailEnd/>
          </a:ln>
        </p:spPr>
      </p:pic>
      <p:pic>
        <p:nvPicPr>
          <p:cNvPr id="7195" name="図 7"/>
          <p:cNvPicPr>
            <a:picLocks noChangeAspect="1"/>
          </p:cNvPicPr>
          <p:nvPr/>
        </p:nvPicPr>
        <p:blipFill>
          <a:blip r:embed="rId7"/>
          <a:srcRect/>
          <a:stretch>
            <a:fillRect/>
          </a:stretch>
        </p:blipFill>
        <p:spPr bwMode="auto">
          <a:xfrm>
            <a:off x="3573463" y="3800475"/>
            <a:ext cx="2808287"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38" name="Group 22"/>
          <p:cNvGraphicFramePr>
            <a:graphicFrameLocks noGrp="1"/>
          </p:cNvGraphicFramePr>
          <p:nvPr>
            <p:extLst>
              <p:ext uri="{D42A27DB-BD31-4B8C-83A1-F6EECF244321}">
                <p14:modId xmlns:p14="http://schemas.microsoft.com/office/powerpoint/2010/main" val="1836468447"/>
              </p:ext>
            </p:extLst>
          </p:nvPr>
        </p:nvGraphicFramePr>
        <p:xfrm>
          <a:off x="549275" y="2613025"/>
          <a:ext cx="5832475" cy="6013450"/>
        </p:xfrm>
        <a:graphic>
          <a:graphicData uri="http://schemas.openxmlformats.org/drawingml/2006/table">
            <a:tbl>
              <a:tblPr/>
              <a:tblGrid>
                <a:gridCol w="1295400"/>
                <a:gridCol w="4537075"/>
              </a:tblGrid>
              <a:tr h="1908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参加者の声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・魚がぬるぬるしてか</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たかった。大きいカツオ</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を友達と一緒に持ち上げた！</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・生きたサザエを初めて触った。動いているのに驚いた！</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・目は</a:t>
                      </a:r>
                      <a:r>
                        <a:rPr kumimoji="1" lang="ja-JP" altLang="en-US" sz="1000" b="0" i="0" u="none" strike="noStrike" cap="none" normalizeH="0" baseline="0" dirty="0" err="1" smtClean="0">
                          <a:ln>
                            <a:noFill/>
                          </a:ln>
                          <a:solidFill>
                            <a:schemeClr val="tx1"/>
                          </a:solidFill>
                          <a:effectLst/>
                          <a:latin typeface="Calibri" pitchFamily="34" charset="0"/>
                          <a:ea typeface="ＭＳ Ｐゴシック" charset="-128"/>
                        </a:rPr>
                        <a:t>ぷにぷに</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、体はつるつる、</a:t>
                      </a:r>
                      <a:r>
                        <a:rPr kumimoji="1" lang="ja-JP" altLang="en-US" sz="1000" b="0" i="0" u="none" strike="noStrike" cap="none" normalizeH="0" baseline="0" dirty="0" err="1" smtClean="0">
                          <a:ln>
                            <a:noFill/>
                          </a:ln>
                          <a:solidFill>
                            <a:schemeClr val="tx1"/>
                          </a:solidFill>
                          <a:effectLst/>
                          <a:latin typeface="Calibri" pitchFamily="34" charset="0"/>
                          <a:ea typeface="ＭＳ Ｐゴシック" charset="-128"/>
                        </a:rPr>
                        <a:t>ひれは</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ちくちく。部位で感触がちがって面白かった！</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・せりが楽しかった。せりの時に使う手の合図が印象的だった。</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・マグロの解体は迫力満点で凄かった！</a:t>
                      </a: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52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配布資料</a:t>
                      </a:r>
                      <a:endParaRPr kumimoji="1" lang="en-US" altLang="ja-JP" sz="1000" b="1"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alibri" pitchFamily="34" charset="0"/>
                          <a:ea typeface="ＭＳ Ｐゴシック" charset="-128"/>
                        </a:rPr>
                        <a:t>（資料データがある場合、レポートに添付して提出してください。）</a:t>
                      </a:r>
                      <a:endParaRPr kumimoji="1" lang="en-US" altLang="ja-JP" sz="900" b="0" i="0" u="none" strike="noStrike" cap="none" normalizeH="0" baseline="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メディア掲出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南日本新聞：</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2019</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年</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9</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月</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24</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日（火）掲載</a:t>
                      </a:r>
                      <a:endParaRPr kumimoji="1" lang="en-US" altLang="ja-JP" sz="10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鹿児島放送：</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9</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月</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日（水）</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18:15</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55</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放送　「Ｊチャン</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03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その他特記事項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タイトル 1"/>
          <p:cNvSpPr txBox="1">
            <a:spLocks/>
          </p:cNvSpPr>
          <p:nvPr/>
        </p:nvSpPr>
        <p:spPr>
          <a:xfrm>
            <a:off x="342900" y="2182813"/>
            <a:ext cx="3086100" cy="287337"/>
          </a:xfrm>
          <a:prstGeom prst="rect">
            <a:avLst/>
          </a:prstGeom>
        </p:spPr>
        <p:txBody>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pPr fontAlgn="auto">
              <a:spcAft>
                <a:spcPts val="0"/>
              </a:spcAft>
              <a:defRPr/>
            </a:pPr>
            <a:r>
              <a:rPr lang="ja-JP" altLang="en-US" sz="1300" b="1" dirty="0" smtClean="0">
                <a:solidFill>
                  <a:schemeClr val="tx1">
                    <a:lumMod val="95000"/>
                    <a:lumOff val="5000"/>
                  </a:schemeClr>
                </a:solidFill>
              </a:rPr>
              <a:t>３）その他</a:t>
            </a:r>
            <a:endParaRPr lang="en-US" altLang="ja-JP" sz="1300" b="1" dirty="0" smtClean="0">
              <a:solidFill>
                <a:schemeClr val="tx1">
                  <a:lumMod val="95000"/>
                  <a:lumOff val="5000"/>
                </a:schemeClr>
              </a:solidFill>
            </a:endParaRPr>
          </a:p>
        </p:txBody>
      </p:sp>
      <p:sp>
        <p:nvSpPr>
          <p:cNvPr id="9235" name="テキスト ボックス 6"/>
          <p:cNvSpPr txBox="1">
            <a:spLocks noChangeArrowheads="1"/>
          </p:cNvSpPr>
          <p:nvPr/>
        </p:nvSpPr>
        <p:spPr bwMode="auto">
          <a:xfrm>
            <a:off x="1700213" y="1136650"/>
            <a:ext cx="4516437" cy="830263"/>
          </a:xfrm>
          <a:prstGeom prst="rect">
            <a:avLst/>
          </a:prstGeom>
          <a:noFill/>
          <a:ln w="9525">
            <a:noFill/>
            <a:miter lim="800000"/>
            <a:headEnd/>
            <a:tailEnd/>
          </a:ln>
        </p:spPr>
        <p:txBody>
          <a:bodyPr wrap="none">
            <a:spAutoFit/>
          </a:bodyPr>
          <a:lstStyle/>
          <a:p>
            <a:r>
              <a:rPr lang="ja-JP" altLang="en-US" sz="1200">
                <a:latin typeface="Calibri" pitchFamily="34" charset="0"/>
              </a:rPr>
              <a:t>事業</a:t>
            </a:r>
            <a:r>
              <a:rPr lang="en-US" altLang="ja-JP" sz="1200">
                <a:latin typeface="Calibri" pitchFamily="34" charset="0"/>
              </a:rPr>
              <a:t>ID</a:t>
            </a:r>
            <a:r>
              <a:rPr lang="ja-JP" altLang="en-US" sz="1200">
                <a:latin typeface="Calibri" pitchFamily="34" charset="0"/>
              </a:rPr>
              <a:t>：</a:t>
            </a:r>
            <a:r>
              <a:rPr lang="en-US" altLang="ja-JP" sz="1200">
                <a:latin typeface="Calibri" pitchFamily="34" charset="0"/>
              </a:rPr>
              <a:t>2018494581</a:t>
            </a:r>
          </a:p>
          <a:p>
            <a:r>
              <a:rPr lang="ja-JP" altLang="en-US" sz="1200">
                <a:latin typeface="Calibri" pitchFamily="34" charset="0"/>
              </a:rPr>
              <a:t>事業名：海を学ぶ</a:t>
            </a:r>
            <a:r>
              <a:rPr lang="en-US" altLang="ja-JP" sz="1200">
                <a:latin typeface="Calibri" pitchFamily="34" charset="0"/>
              </a:rPr>
              <a:t>【</a:t>
            </a:r>
            <a:r>
              <a:rPr lang="ja-JP" altLang="en-US" sz="1200">
                <a:latin typeface="Calibri" pitchFamily="34" charset="0"/>
              </a:rPr>
              <a:t>ウミ学プロジェクト</a:t>
            </a:r>
            <a:r>
              <a:rPr lang="en-US" altLang="ja-JP" sz="1200">
                <a:latin typeface="Calibri" pitchFamily="34" charset="0"/>
              </a:rPr>
              <a:t>】</a:t>
            </a:r>
            <a:r>
              <a:rPr lang="ja-JP" altLang="en-US" sz="1200">
                <a:latin typeface="Calibri" pitchFamily="34" charset="0"/>
              </a:rPr>
              <a:t>　</a:t>
            </a:r>
            <a:endParaRPr lang="en-US" altLang="ja-JP" sz="1200">
              <a:latin typeface="Calibri" pitchFamily="34" charset="0"/>
            </a:endParaRPr>
          </a:p>
          <a:p>
            <a:r>
              <a:rPr lang="ja-JP" altLang="en-US" sz="1200">
                <a:latin typeface="Calibri" pitchFamily="34" charset="0"/>
              </a:rPr>
              <a:t>～日本の海域研究プロジェクト・九州の海産物編～（海と日本</a:t>
            </a:r>
            <a:r>
              <a:rPr lang="en-US" altLang="ja-JP" sz="1200">
                <a:latin typeface="Calibri" pitchFamily="34" charset="0"/>
              </a:rPr>
              <a:t>2019</a:t>
            </a:r>
            <a:r>
              <a:rPr lang="ja-JP" altLang="en-US" sz="1200">
                <a:latin typeface="Calibri" pitchFamily="34" charset="0"/>
              </a:rPr>
              <a:t>）</a:t>
            </a:r>
            <a:endParaRPr lang="en-US" altLang="ja-JP" sz="1200">
              <a:latin typeface="Calibri" pitchFamily="34" charset="0"/>
            </a:endParaRPr>
          </a:p>
          <a:p>
            <a:r>
              <a:rPr lang="ja-JP" altLang="en-US" sz="1200">
                <a:latin typeface="Calibri" pitchFamily="34" charset="0"/>
              </a:rPr>
              <a:t>団体名：ウミ学プロジェクト実行委員会</a:t>
            </a:r>
          </a:p>
        </p:txBody>
      </p:sp>
      <p:sp>
        <p:nvSpPr>
          <p:cNvPr id="8" name="正方形/長方形 7"/>
          <p:cNvSpPr/>
          <p:nvPr/>
        </p:nvSpPr>
        <p:spPr>
          <a:xfrm>
            <a:off x="1628775" y="1008063"/>
            <a:ext cx="4968875" cy="920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6464</TotalTime>
  <Words>724</Words>
  <Application>Microsoft Office PowerPoint</Application>
  <PresentationFormat>A4 210 x 297 mm</PresentationFormat>
  <Paragraphs>72</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海と日本PROJECT サポートプログラム 2017 PRレポート</dc:title>
  <dc:subject/>
  <dc:creator>山﨑 大輔</dc:creator>
  <cp:keywords/>
  <dc:description/>
  <cp:lastModifiedBy>山﨑 大輔</cp:lastModifiedBy>
  <cp:revision>91</cp:revision>
  <cp:lastPrinted>2016-05-12T04:21:20Z</cp:lastPrinted>
  <dcterms:created xsi:type="dcterms:W3CDTF">2016-05-09T08:30:14Z</dcterms:created>
  <dcterms:modified xsi:type="dcterms:W3CDTF">2019-10-23T03:14:11Z</dcterms:modified>
  <cp:category/>
</cp:coreProperties>
</file>