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79" r:id="rId2"/>
    <p:sldId id="280" r:id="rId3"/>
    <p:sldId id="281" r:id="rId4"/>
  </p:sldIdLst>
  <p:sldSz cx="6858000" cy="9906000" type="A4"/>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 uri="{2D200454-40CA-4A62-9FC3-DE9A4176ACB9}">
      <p15:notesGuideLst xmlns:p15="http://schemas.microsoft.com/office/powerpoint/2012/main">
        <p15:guide id="1" orient="horz" pos="3130">
          <p15:clr>
            <a:srgbClr val="A4A3A4"/>
          </p15:clr>
        </p15:guide>
        <p15:guide id="2" pos="2143">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31"/>
  </p:normalViewPr>
  <p:slideViewPr>
    <p:cSldViewPr>
      <p:cViewPr>
        <p:scale>
          <a:sx n="70" d="100"/>
          <a:sy n="70" d="100"/>
        </p:scale>
        <p:origin x="1884" y="-6"/>
      </p:cViewPr>
      <p:guideLst>
        <p:guide orient="horz" pos="3120"/>
        <p:guide pos="2160"/>
      </p:guideLst>
    </p:cSldViewPr>
  </p:slideViewPr>
  <p:notesTextViewPr>
    <p:cViewPr>
      <p:scale>
        <a:sx n="1" d="1"/>
        <a:sy n="1" d="1"/>
      </p:scale>
      <p:origin x="0" y="0"/>
    </p:cViewPr>
  </p:notesTextViewPr>
  <p:notesViewPr>
    <p:cSldViewPr>
      <p:cViewPr varScale="1">
        <p:scale>
          <a:sx n="59" d="100"/>
          <a:sy n="59" d="100"/>
        </p:scale>
        <p:origin x="-2418" y="-78"/>
      </p:cViewPr>
      <p:guideLst>
        <p:guide orient="horz" pos="3130"/>
        <p:guide pos="214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2236" tIns="46118" rIns="92236" bIns="46118"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sz="quarter" idx="1"/>
          </p:nvPr>
        </p:nvSpPr>
        <p:spPr>
          <a:xfrm>
            <a:off x="3856038" y="0"/>
            <a:ext cx="2949575" cy="496888"/>
          </a:xfrm>
          <a:prstGeom prst="rect">
            <a:avLst/>
          </a:prstGeom>
        </p:spPr>
        <p:txBody>
          <a:bodyPr vert="horz" lIns="92236" tIns="46118" rIns="92236" bIns="46118" rtlCol="0"/>
          <a:lstStyle>
            <a:lvl1pPr algn="r" fontAlgn="auto">
              <a:spcBef>
                <a:spcPts val="0"/>
              </a:spcBef>
              <a:spcAft>
                <a:spcPts val="0"/>
              </a:spcAft>
              <a:defRPr sz="1200">
                <a:latin typeface="+mn-lt"/>
                <a:ea typeface="+mn-ea"/>
              </a:defRPr>
            </a:lvl1pPr>
          </a:lstStyle>
          <a:p>
            <a:pPr>
              <a:defRPr/>
            </a:pPr>
            <a:fld id="{6F2F7933-3B05-4486-B859-2B8ECC2FACAE}" type="datetimeFigureOut">
              <a:rPr lang="ja-JP" altLang="en-US"/>
              <a:pPr>
                <a:defRPr/>
              </a:pPr>
              <a:t>2019/10/23</a:t>
            </a:fld>
            <a:endParaRPr lang="ja-JP" altLang="en-US"/>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2236" tIns="46118" rIns="92236" bIns="46118"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5" name="スライド番号プレースホルダー 4"/>
          <p:cNvSpPr>
            <a:spLocks noGrp="1"/>
          </p:cNvSpPr>
          <p:nvPr>
            <p:ph type="sldNum" sz="quarter" idx="3"/>
          </p:nvPr>
        </p:nvSpPr>
        <p:spPr>
          <a:xfrm>
            <a:off x="3856038" y="9440863"/>
            <a:ext cx="2949575" cy="496887"/>
          </a:xfrm>
          <a:prstGeom prst="rect">
            <a:avLst/>
          </a:prstGeom>
        </p:spPr>
        <p:txBody>
          <a:bodyPr vert="horz" lIns="92236" tIns="46118" rIns="92236" bIns="46118" rtlCol="0" anchor="b"/>
          <a:lstStyle>
            <a:lvl1pPr algn="r" fontAlgn="auto">
              <a:spcBef>
                <a:spcPts val="0"/>
              </a:spcBef>
              <a:spcAft>
                <a:spcPts val="0"/>
              </a:spcAft>
              <a:defRPr sz="1200">
                <a:latin typeface="+mn-lt"/>
                <a:ea typeface="+mn-ea"/>
              </a:defRPr>
            </a:lvl1pPr>
          </a:lstStyle>
          <a:p>
            <a:pPr>
              <a:defRPr/>
            </a:pPr>
            <a:fld id="{73AADD12-2026-4087-A705-11AC352BB414}" type="slidenum">
              <a:rPr lang="ja-JP" altLang="en-US"/>
              <a:pPr>
                <a:defRPr/>
              </a:pPr>
              <a:t>‹#›</a:t>
            </a:fld>
            <a:endParaRPr lang="ja-JP" altLang="en-US"/>
          </a:p>
        </p:txBody>
      </p:sp>
    </p:spTree>
    <p:extLst>
      <p:ext uri="{BB962C8B-B14F-4D97-AF65-F5344CB8AC3E}">
        <p14:creationId xmlns:p14="http://schemas.microsoft.com/office/powerpoint/2010/main" val="328367406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2236" tIns="46118" rIns="92236" bIns="46118"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2236" tIns="46118" rIns="92236" bIns="46118" rtlCol="0"/>
          <a:lstStyle>
            <a:lvl1pPr algn="r" fontAlgn="auto">
              <a:spcBef>
                <a:spcPts val="0"/>
              </a:spcBef>
              <a:spcAft>
                <a:spcPts val="0"/>
              </a:spcAft>
              <a:defRPr sz="1200">
                <a:latin typeface="+mn-lt"/>
                <a:ea typeface="+mn-ea"/>
              </a:defRPr>
            </a:lvl1pPr>
          </a:lstStyle>
          <a:p>
            <a:pPr>
              <a:defRPr/>
            </a:pPr>
            <a:fld id="{36729855-BAC6-4D13-B90C-2220C1E4A260}" type="datetimeFigureOut">
              <a:rPr lang="ja-JP" altLang="en-US"/>
              <a:pPr>
                <a:defRPr/>
              </a:pPr>
              <a:t>2019/10/23</a:t>
            </a:fld>
            <a:endParaRPr lang="ja-JP" altLang="en-US"/>
          </a:p>
        </p:txBody>
      </p:sp>
      <p:sp>
        <p:nvSpPr>
          <p:cNvPr id="4" name="スライド イメージ プレースホルダー 3"/>
          <p:cNvSpPr>
            <a:spLocks noGrp="1" noRot="1" noChangeAspect="1"/>
          </p:cNvSpPr>
          <p:nvPr>
            <p:ph type="sldImg" idx="2"/>
          </p:nvPr>
        </p:nvSpPr>
        <p:spPr>
          <a:xfrm>
            <a:off x="2112963" y="744538"/>
            <a:ext cx="2581275" cy="3729037"/>
          </a:xfrm>
          <a:prstGeom prst="rect">
            <a:avLst/>
          </a:prstGeom>
          <a:noFill/>
          <a:ln w="12700">
            <a:solidFill>
              <a:prstClr val="black"/>
            </a:solidFill>
          </a:ln>
        </p:spPr>
        <p:txBody>
          <a:bodyPr vert="horz" lIns="92236" tIns="46118" rIns="92236" bIns="46118" rtlCol="0" anchor="ctr"/>
          <a:lstStyle/>
          <a:p>
            <a:pPr lvl="0"/>
            <a:endParaRPr lang="ja-JP" altLang="en-US" noProof="0"/>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2236" tIns="46118" rIns="92236" bIns="46118" rtlCol="0"/>
          <a:lstStyle/>
          <a:p>
            <a:pPr lvl="0"/>
            <a:r>
              <a:rPr lang="ja-JP" altLang="en-US" noProof="0" smtClean="0"/>
              <a:t>マスター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2236" tIns="46118" rIns="92236" bIns="46118"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2236" tIns="46118" rIns="92236" bIns="46118" rtlCol="0" anchor="b"/>
          <a:lstStyle>
            <a:lvl1pPr algn="r" fontAlgn="auto">
              <a:spcBef>
                <a:spcPts val="0"/>
              </a:spcBef>
              <a:spcAft>
                <a:spcPts val="0"/>
              </a:spcAft>
              <a:defRPr sz="1200">
                <a:latin typeface="+mn-lt"/>
                <a:ea typeface="+mn-ea"/>
              </a:defRPr>
            </a:lvl1pPr>
          </a:lstStyle>
          <a:p>
            <a:pPr>
              <a:defRPr/>
            </a:pPr>
            <a:fld id="{27EA25CD-DC2B-4E4A-A4AD-FD0214BAA06A}" type="slidenum">
              <a:rPr lang="ja-JP" altLang="en-US"/>
              <a:pPr>
                <a:defRPr/>
              </a:pPr>
              <a:t>‹#›</a:t>
            </a:fld>
            <a:endParaRPr lang="ja-JP" altLang="en-US"/>
          </a:p>
        </p:txBody>
      </p:sp>
    </p:spTree>
    <p:extLst>
      <p:ext uri="{BB962C8B-B14F-4D97-AF65-F5344CB8AC3E}">
        <p14:creationId xmlns:p14="http://schemas.microsoft.com/office/powerpoint/2010/main" val="278829920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スライド イメージ プレースホルダー 1"/>
          <p:cNvSpPr>
            <a:spLocks noGrp="1" noRot="1" noChangeAspect="1"/>
          </p:cNvSpPr>
          <p:nvPr>
            <p:ph type="sldImg"/>
          </p:nvPr>
        </p:nvSpPr>
        <p:spPr bwMode="auto">
          <a:noFill/>
          <a:ln>
            <a:solidFill>
              <a:srgbClr val="000000"/>
            </a:solidFill>
            <a:miter lim="800000"/>
            <a:headEnd/>
            <a:tailEnd/>
          </a:ln>
        </p:spPr>
      </p:sp>
      <p:sp>
        <p:nvSpPr>
          <p:cNvPr id="6146" name="ノート プレースホルダー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sz="1300" smtClean="0"/>
          </a:p>
        </p:txBody>
      </p:sp>
      <p:sp>
        <p:nvSpPr>
          <p:cNvPr id="6147" name="スライド番号プレースホルダー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594B4F8-CB98-4511-AC0E-A1D1B42EFF9D}" type="slidenum">
              <a:rPr lang="ja-JP" altLang="en-US"/>
              <a:pPr fontAlgn="base">
                <a:spcBef>
                  <a:spcPct val="0"/>
                </a:spcBef>
                <a:spcAft>
                  <a:spcPct val="0"/>
                </a:spcAft>
                <a:defRPr/>
              </a:pPr>
              <a:t>1</a:t>
            </a:fld>
            <a:endParaRPr lang="en-US" altLang="ja-JP"/>
          </a:p>
        </p:txBody>
      </p:sp>
    </p:spTree>
    <p:extLst>
      <p:ext uri="{BB962C8B-B14F-4D97-AF65-F5344CB8AC3E}">
        <p14:creationId xmlns:p14="http://schemas.microsoft.com/office/powerpoint/2010/main" val="19144095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スライド イメージ プレースホルダー 1"/>
          <p:cNvSpPr>
            <a:spLocks noGrp="1" noRot="1" noChangeAspect="1"/>
          </p:cNvSpPr>
          <p:nvPr>
            <p:ph type="sldImg"/>
          </p:nvPr>
        </p:nvSpPr>
        <p:spPr bwMode="auto">
          <a:noFill/>
          <a:ln>
            <a:solidFill>
              <a:srgbClr val="000000"/>
            </a:solidFill>
            <a:miter lim="800000"/>
            <a:headEnd/>
            <a:tailEnd/>
          </a:ln>
        </p:spPr>
      </p:sp>
      <p:sp>
        <p:nvSpPr>
          <p:cNvPr id="8194" name="ノート プレースホルダー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sz="1300" smtClean="0"/>
          </a:p>
        </p:txBody>
      </p:sp>
      <p:sp>
        <p:nvSpPr>
          <p:cNvPr id="8195" name="スライド番号プレースホルダー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CC9BBFA-3BE5-420C-9974-6C0F0C3DD60C}" type="slidenum">
              <a:rPr lang="ja-JP" altLang="en-US"/>
              <a:pPr fontAlgn="base">
                <a:spcBef>
                  <a:spcPct val="0"/>
                </a:spcBef>
                <a:spcAft>
                  <a:spcPct val="0"/>
                </a:spcAft>
                <a:defRPr/>
              </a:pPr>
              <a:t>2</a:t>
            </a:fld>
            <a:endParaRPr lang="en-US" altLang="ja-JP"/>
          </a:p>
        </p:txBody>
      </p:sp>
    </p:spTree>
    <p:extLst>
      <p:ext uri="{BB962C8B-B14F-4D97-AF65-F5344CB8AC3E}">
        <p14:creationId xmlns:p14="http://schemas.microsoft.com/office/powerpoint/2010/main" val="19395891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スライド イメージ プレースホルダー 1"/>
          <p:cNvSpPr>
            <a:spLocks noGrp="1" noRot="1" noChangeAspect="1"/>
          </p:cNvSpPr>
          <p:nvPr>
            <p:ph type="sldImg"/>
          </p:nvPr>
        </p:nvSpPr>
        <p:spPr bwMode="auto">
          <a:noFill/>
          <a:ln>
            <a:solidFill>
              <a:srgbClr val="000000"/>
            </a:solidFill>
            <a:miter lim="800000"/>
            <a:headEnd/>
            <a:tailEnd/>
          </a:ln>
        </p:spPr>
      </p:sp>
      <p:sp>
        <p:nvSpPr>
          <p:cNvPr id="10242" name="ノート プレースホルダー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sz="1300" smtClean="0"/>
          </a:p>
        </p:txBody>
      </p:sp>
      <p:sp>
        <p:nvSpPr>
          <p:cNvPr id="10243" name="スライド番号プレースホルダー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4FE45A8-7254-4798-8659-A7D2287B1CEC}" type="slidenum">
              <a:rPr lang="ja-JP" altLang="en-US"/>
              <a:pPr fontAlgn="base">
                <a:spcBef>
                  <a:spcPct val="0"/>
                </a:spcBef>
                <a:spcAft>
                  <a:spcPct val="0"/>
                </a:spcAft>
                <a:defRPr/>
              </a:pPr>
              <a:t>3</a:t>
            </a:fld>
            <a:endParaRPr lang="en-US" altLang="ja-JP"/>
          </a:p>
        </p:txBody>
      </p:sp>
    </p:spTree>
    <p:extLst>
      <p:ext uri="{BB962C8B-B14F-4D97-AF65-F5344CB8AC3E}">
        <p14:creationId xmlns:p14="http://schemas.microsoft.com/office/powerpoint/2010/main" val="15820307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2" name="テキスト ボックス 3"/>
          <p:cNvSpPr txBox="1"/>
          <p:nvPr userDrawn="1"/>
        </p:nvSpPr>
        <p:spPr>
          <a:xfrm>
            <a:off x="39688" y="128588"/>
            <a:ext cx="6805612" cy="354012"/>
          </a:xfrm>
          <a:prstGeom prst="rect">
            <a:avLst/>
          </a:prstGeom>
          <a:noFill/>
        </p:spPr>
        <p:txBody>
          <a:bodyPr wrap="none">
            <a:spAutoFit/>
          </a:bodyPr>
          <a:lstStyle/>
          <a:p>
            <a:pPr fontAlgn="auto">
              <a:spcBef>
                <a:spcPts val="0"/>
              </a:spcBef>
              <a:spcAft>
                <a:spcPts val="0"/>
              </a:spcAft>
              <a:defRPr/>
            </a:pPr>
            <a:r>
              <a:rPr lang="en-US" altLang="ja-JP" sz="1700" dirty="0">
                <a:latin typeface="+mn-lt"/>
                <a:ea typeface="+mn-ea"/>
              </a:rPr>
              <a:t>PR</a:t>
            </a:r>
            <a:r>
              <a:rPr lang="ja-JP" altLang="en-US" sz="1700" dirty="0">
                <a:latin typeface="+mn-lt"/>
                <a:ea typeface="+mn-ea"/>
              </a:rPr>
              <a:t>レポート送信先：海と日本プロジェクト総合運営事務局　</a:t>
            </a:r>
            <a:r>
              <a:rPr lang="en-US" altLang="ja-JP" sz="1700" dirty="0">
                <a:latin typeface="+mn-lt"/>
                <a:ea typeface="+mn-ea"/>
              </a:rPr>
              <a:t>pr@uminohi.jp</a:t>
            </a:r>
            <a:endParaRPr lang="ja-JP" altLang="en-US" sz="1700" dirty="0">
              <a:latin typeface="+mn-lt"/>
              <a:ea typeface="+mn-ea"/>
            </a:endParaRPr>
          </a:p>
        </p:txBody>
      </p:sp>
      <p:sp>
        <p:nvSpPr>
          <p:cNvPr id="3" name="日付プレースホルダー 6"/>
          <p:cNvSpPr>
            <a:spLocks noGrp="1"/>
          </p:cNvSpPr>
          <p:nvPr>
            <p:ph type="dt" sz="half" idx="10"/>
          </p:nvPr>
        </p:nvSpPr>
        <p:spPr/>
        <p:txBody>
          <a:bodyPr/>
          <a:lstStyle>
            <a:lvl1pPr>
              <a:defRPr/>
            </a:lvl1pPr>
          </a:lstStyle>
          <a:p>
            <a:pPr>
              <a:defRPr/>
            </a:pPr>
            <a:fld id="{C13EEE74-608B-4C04-B0D5-433CE6748B13}" type="datetime1">
              <a:rPr lang="ja-JP" altLang="en-US"/>
              <a:pPr>
                <a:defRPr/>
              </a:pPr>
              <a:t>2019/10/23</a:t>
            </a:fld>
            <a:endParaRPr lang="ja-JP" altLang="en-US"/>
          </a:p>
        </p:txBody>
      </p:sp>
      <p:sp>
        <p:nvSpPr>
          <p:cNvPr id="4" name="フッター プレースホルダー 7"/>
          <p:cNvSpPr>
            <a:spLocks noGrp="1"/>
          </p:cNvSpPr>
          <p:nvPr>
            <p:ph type="ftr" sz="quarter" idx="11"/>
          </p:nvPr>
        </p:nvSpPr>
        <p:spPr>
          <a:xfrm>
            <a:off x="2420938" y="9201150"/>
            <a:ext cx="2171700" cy="527050"/>
          </a:xfrm>
        </p:spPr>
        <p:txBody>
          <a:bodyPr/>
          <a:lstStyle>
            <a:lvl1pPr>
              <a:defRPr/>
            </a:lvl1pPr>
          </a:lstStyle>
          <a:p>
            <a:pPr>
              <a:defRPr/>
            </a:pPr>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正方形/長方形 9"/>
          <p:cNvSpPr/>
          <p:nvPr userDrawn="1"/>
        </p:nvSpPr>
        <p:spPr>
          <a:xfrm>
            <a:off x="333375" y="273050"/>
            <a:ext cx="6191250" cy="7191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ja-JP" altLang="en-US" sz="1100" dirty="0">
              <a:solidFill>
                <a:schemeClr val="bg1">
                  <a:lumMod val="50000"/>
                </a:schemeClr>
              </a:solidFill>
              <a:latin typeface="+mn-ea"/>
            </a:endParaRPr>
          </a:p>
        </p:txBody>
      </p:sp>
      <p:sp>
        <p:nvSpPr>
          <p:cNvPr id="4" name="日付プレースホルダー 3"/>
          <p:cNvSpPr>
            <a:spLocks noGrp="1"/>
          </p:cNvSpPr>
          <p:nvPr>
            <p:ph type="dt" sz="half" idx="2"/>
          </p:nvPr>
        </p:nvSpPr>
        <p:spPr>
          <a:xfrm>
            <a:off x="342900" y="9182100"/>
            <a:ext cx="1600200" cy="527050"/>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BB8B2D6D-FCDF-4038-99F2-802162E571FD}" type="datetime1">
              <a:rPr lang="ja-JP" altLang="en-US"/>
              <a:pPr>
                <a:defRPr/>
              </a:pPr>
              <a:t>2019/10/23</a:t>
            </a:fld>
            <a:endParaRPr lang="ja-JP" altLang="en-US"/>
          </a:p>
        </p:txBody>
      </p:sp>
      <p:sp>
        <p:nvSpPr>
          <p:cNvPr id="5" name="フッター プレースホルダー 4"/>
          <p:cNvSpPr>
            <a:spLocks noGrp="1"/>
          </p:cNvSpPr>
          <p:nvPr>
            <p:ph type="ftr" sz="quarter" idx="3"/>
          </p:nvPr>
        </p:nvSpPr>
        <p:spPr>
          <a:xfrm>
            <a:off x="2343150" y="9182100"/>
            <a:ext cx="2171700" cy="527050"/>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ja-JP" altLang="en-US"/>
          </a:p>
        </p:txBody>
      </p:sp>
    </p:spTree>
  </p:cSld>
  <p:clrMap bg1="lt1" tx1="dk1" bg2="lt2" tx2="dk2" accent1="accent1" accent2="accent2" accent3="accent3" accent4="accent4" accent5="accent5" accent6="accent6" hlink="hlink" folHlink="folHlink"/>
  <p:sldLayoutIdLst>
    <p:sldLayoutId id="2147483650" r:id="rId1"/>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1100" kern="1200">
          <a:solidFill>
            <a:srgbClr val="A6A6A6"/>
          </a:solidFill>
          <a:latin typeface="+mj-lt"/>
          <a:ea typeface="+mj-ea"/>
          <a:cs typeface="+mj-cs"/>
        </a:defRPr>
      </a:lvl1pPr>
      <a:lvl2pPr algn="l" rtl="0" eaLnBrk="0" fontAlgn="base" hangingPunct="0">
        <a:spcBef>
          <a:spcPct val="0"/>
        </a:spcBef>
        <a:spcAft>
          <a:spcPct val="0"/>
        </a:spcAft>
        <a:defRPr kumimoji="1" sz="1100">
          <a:solidFill>
            <a:srgbClr val="A6A6A6"/>
          </a:solidFill>
          <a:latin typeface="Calibri" pitchFamily="34" charset="0"/>
          <a:ea typeface="ＭＳ Ｐゴシック" charset="-128"/>
        </a:defRPr>
      </a:lvl2pPr>
      <a:lvl3pPr algn="l" rtl="0" eaLnBrk="0" fontAlgn="base" hangingPunct="0">
        <a:spcBef>
          <a:spcPct val="0"/>
        </a:spcBef>
        <a:spcAft>
          <a:spcPct val="0"/>
        </a:spcAft>
        <a:defRPr kumimoji="1" sz="1100">
          <a:solidFill>
            <a:srgbClr val="A6A6A6"/>
          </a:solidFill>
          <a:latin typeface="Calibri" pitchFamily="34" charset="0"/>
          <a:ea typeface="ＭＳ Ｐゴシック" charset="-128"/>
        </a:defRPr>
      </a:lvl3pPr>
      <a:lvl4pPr algn="l" rtl="0" eaLnBrk="0" fontAlgn="base" hangingPunct="0">
        <a:spcBef>
          <a:spcPct val="0"/>
        </a:spcBef>
        <a:spcAft>
          <a:spcPct val="0"/>
        </a:spcAft>
        <a:defRPr kumimoji="1" sz="1100">
          <a:solidFill>
            <a:srgbClr val="A6A6A6"/>
          </a:solidFill>
          <a:latin typeface="Calibri" pitchFamily="34" charset="0"/>
          <a:ea typeface="ＭＳ Ｐゴシック" charset="-128"/>
        </a:defRPr>
      </a:lvl4pPr>
      <a:lvl5pPr algn="l" rtl="0" eaLnBrk="0" fontAlgn="base" hangingPunct="0">
        <a:spcBef>
          <a:spcPct val="0"/>
        </a:spcBef>
        <a:spcAft>
          <a:spcPct val="0"/>
        </a:spcAft>
        <a:defRPr kumimoji="1" sz="1100">
          <a:solidFill>
            <a:srgbClr val="A6A6A6"/>
          </a:solidFill>
          <a:latin typeface="Calibri" pitchFamily="34" charset="0"/>
          <a:ea typeface="ＭＳ Ｐゴシック" charset="-128"/>
        </a:defRPr>
      </a:lvl5pPr>
      <a:lvl6pPr marL="457200" algn="l" rtl="0" fontAlgn="base">
        <a:spcBef>
          <a:spcPct val="0"/>
        </a:spcBef>
        <a:spcAft>
          <a:spcPct val="0"/>
        </a:spcAft>
        <a:defRPr kumimoji="1" sz="1100">
          <a:solidFill>
            <a:srgbClr val="A6A6A6"/>
          </a:solidFill>
          <a:latin typeface="Calibri" pitchFamily="34" charset="0"/>
          <a:ea typeface="ＭＳ Ｐゴシック" charset="-128"/>
        </a:defRPr>
      </a:lvl6pPr>
      <a:lvl7pPr marL="914400" algn="l" rtl="0" fontAlgn="base">
        <a:spcBef>
          <a:spcPct val="0"/>
        </a:spcBef>
        <a:spcAft>
          <a:spcPct val="0"/>
        </a:spcAft>
        <a:defRPr kumimoji="1" sz="1100">
          <a:solidFill>
            <a:srgbClr val="A6A6A6"/>
          </a:solidFill>
          <a:latin typeface="Calibri" pitchFamily="34" charset="0"/>
          <a:ea typeface="ＭＳ Ｐゴシック" charset="-128"/>
        </a:defRPr>
      </a:lvl7pPr>
      <a:lvl8pPr marL="1371600" algn="l" rtl="0" fontAlgn="base">
        <a:spcBef>
          <a:spcPct val="0"/>
        </a:spcBef>
        <a:spcAft>
          <a:spcPct val="0"/>
        </a:spcAft>
        <a:defRPr kumimoji="1" sz="1100">
          <a:solidFill>
            <a:srgbClr val="A6A6A6"/>
          </a:solidFill>
          <a:latin typeface="Calibri" pitchFamily="34" charset="0"/>
          <a:ea typeface="ＭＳ Ｐゴシック" charset="-128"/>
        </a:defRPr>
      </a:lvl8pPr>
      <a:lvl9pPr marL="1828800" algn="l" rtl="0" fontAlgn="base">
        <a:spcBef>
          <a:spcPct val="0"/>
        </a:spcBef>
        <a:spcAft>
          <a:spcPct val="0"/>
        </a:spcAft>
        <a:defRPr kumimoji="1" sz="1100">
          <a:solidFill>
            <a:srgbClr val="A6A6A6"/>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175" name="Group 55"/>
          <p:cNvGraphicFramePr>
            <a:graphicFrameLocks noGrp="1"/>
          </p:cNvGraphicFramePr>
          <p:nvPr/>
        </p:nvGraphicFramePr>
        <p:xfrm>
          <a:off x="549275" y="2144713"/>
          <a:ext cx="5832475" cy="3195955"/>
        </p:xfrm>
        <a:graphic>
          <a:graphicData uri="http://schemas.openxmlformats.org/drawingml/2006/table">
            <a:tbl>
              <a:tblPr/>
              <a:tblGrid>
                <a:gridCol w="1295400"/>
                <a:gridCol w="4537075"/>
              </a:tblGrid>
              <a:tr h="1841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smtClean="0">
                          <a:ln>
                            <a:noFill/>
                          </a:ln>
                          <a:solidFill>
                            <a:schemeClr val="tx1"/>
                          </a:solidFill>
                          <a:effectLst/>
                          <a:latin typeface="Calibri" pitchFamily="34" charset="0"/>
                          <a:ea typeface="ＭＳ Ｐゴシック" charset="-128"/>
                        </a:rPr>
                        <a:t>イベントタイトル</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6D9F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Calibri" pitchFamily="34" charset="0"/>
                          <a:ea typeface="ＭＳ Ｐゴシック" charset="-128"/>
                        </a:rPr>
                        <a:t>見て・触れて・考えよう！　カツオから学ぶかごんまの海</a:t>
                      </a: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Calibri" pitchFamily="34" charset="0"/>
                          <a:ea typeface="ＭＳ Ｐゴシック" charset="-128"/>
                        </a:rPr>
                        <a:t>～魚にふれる～</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7207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smtClean="0">
                          <a:ln>
                            <a:noFill/>
                          </a:ln>
                          <a:solidFill>
                            <a:schemeClr val="tx1"/>
                          </a:solidFill>
                          <a:effectLst/>
                          <a:latin typeface="Calibri" pitchFamily="34" charset="0"/>
                          <a:ea typeface="ＭＳ Ｐゴシック" charset="-128"/>
                        </a:rPr>
                        <a:t>イベントの</a:t>
                      </a:r>
                      <a:endParaRPr kumimoji="1" lang="en-US" altLang="ja-JP" sz="1000" b="1" i="0" u="none" strike="noStrike" cap="none" normalizeH="0" baseline="0" smtClean="0">
                        <a:ln>
                          <a:noFill/>
                        </a:ln>
                        <a:solidFill>
                          <a:schemeClr val="tx1"/>
                        </a:solidFill>
                        <a:effectLst/>
                        <a:latin typeface="Calibri"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smtClean="0">
                          <a:ln>
                            <a:noFill/>
                          </a:ln>
                          <a:solidFill>
                            <a:schemeClr val="tx1"/>
                          </a:solidFill>
                          <a:effectLst/>
                          <a:latin typeface="Calibri" pitchFamily="34" charset="0"/>
                          <a:ea typeface="ＭＳ Ｐゴシック" charset="-128"/>
                        </a:rPr>
                        <a:t>目的・ねらい</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6D9F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Calibri" pitchFamily="34" charset="0"/>
                          <a:ea typeface="ＭＳ Ｐゴシック" charset="-128"/>
                        </a:rPr>
                        <a:t>鹿児島市の水産会社である「山実水産」の協力の元、小学校に鹿児島近海で水揚げされた魚を持って</a:t>
                      </a: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きて</a:t>
                      </a:r>
                      <a:r>
                        <a:rPr kumimoji="1" lang="ja-JP" altLang="en-US" sz="1000" b="0" i="0" u="none" strike="noStrike" cap="none" normalizeH="0" baseline="0" smtClean="0">
                          <a:ln>
                            <a:noFill/>
                          </a:ln>
                          <a:solidFill>
                            <a:schemeClr val="tx1"/>
                          </a:solidFill>
                          <a:effectLst/>
                          <a:latin typeface="Calibri" pitchFamily="34" charset="0"/>
                          <a:ea typeface="ＭＳ Ｐゴシック" charset="-128"/>
                        </a:rPr>
                        <a:t>もらい、見て触るという体験をしてもらう。鰹だけではなく普段お店で目にすることのない珍しい魚や疑似せり・キハダマグロの解体ショーなど、なかなか体験することのない経験をしてもらう。</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1841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smtClean="0">
                          <a:ln>
                            <a:noFill/>
                          </a:ln>
                          <a:solidFill>
                            <a:schemeClr val="tx1"/>
                          </a:solidFill>
                          <a:effectLst/>
                          <a:latin typeface="Calibri" pitchFamily="34" charset="0"/>
                          <a:ea typeface="ＭＳ Ｐゴシック" charset="-128"/>
                        </a:rPr>
                        <a:t>日程</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6D9F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Calibri" pitchFamily="34" charset="0"/>
                          <a:ea typeface="ＭＳ Ｐゴシック" charset="-128"/>
                        </a:rPr>
                        <a:t>2019</a:t>
                      </a:r>
                      <a:r>
                        <a:rPr kumimoji="1" lang="ja-JP" altLang="en-US" sz="1000" b="0" i="0" u="none" strike="noStrike" cap="none" normalizeH="0" baseline="0" smtClean="0">
                          <a:ln>
                            <a:noFill/>
                          </a:ln>
                          <a:solidFill>
                            <a:schemeClr val="tx1"/>
                          </a:solidFill>
                          <a:effectLst/>
                          <a:latin typeface="Calibri" pitchFamily="34" charset="0"/>
                          <a:ea typeface="ＭＳ Ｐゴシック" charset="-128"/>
                        </a:rPr>
                        <a:t>年</a:t>
                      </a:r>
                      <a:r>
                        <a:rPr kumimoji="1" lang="en-US" altLang="ja-JP" sz="1000" b="0" i="0" u="none" strike="noStrike" cap="none" normalizeH="0" baseline="0" smtClean="0">
                          <a:ln>
                            <a:noFill/>
                          </a:ln>
                          <a:solidFill>
                            <a:schemeClr val="tx1"/>
                          </a:solidFill>
                          <a:effectLst/>
                          <a:latin typeface="Calibri" pitchFamily="34" charset="0"/>
                          <a:ea typeface="ＭＳ Ｐゴシック" charset="-128"/>
                        </a:rPr>
                        <a:t>9</a:t>
                      </a:r>
                      <a:r>
                        <a:rPr kumimoji="1" lang="ja-JP" altLang="en-US" sz="1000" b="0" i="0" u="none" strike="noStrike" cap="none" normalizeH="0" baseline="0" smtClean="0">
                          <a:ln>
                            <a:noFill/>
                          </a:ln>
                          <a:solidFill>
                            <a:schemeClr val="tx1"/>
                          </a:solidFill>
                          <a:effectLst/>
                          <a:latin typeface="Calibri" pitchFamily="34" charset="0"/>
                          <a:ea typeface="ＭＳ Ｐゴシック" charset="-128"/>
                        </a:rPr>
                        <a:t>月</a:t>
                      </a:r>
                      <a:r>
                        <a:rPr kumimoji="1" lang="en-US" altLang="ja-JP" sz="1000" b="0" i="0" u="none" strike="noStrike" cap="none" normalizeH="0" baseline="0" smtClean="0">
                          <a:ln>
                            <a:noFill/>
                          </a:ln>
                          <a:solidFill>
                            <a:schemeClr val="tx1"/>
                          </a:solidFill>
                          <a:effectLst/>
                          <a:latin typeface="Calibri" pitchFamily="34" charset="0"/>
                          <a:ea typeface="ＭＳ Ｐゴシック" charset="-128"/>
                        </a:rPr>
                        <a:t>18</a:t>
                      </a:r>
                      <a:r>
                        <a:rPr kumimoji="1" lang="ja-JP" altLang="en-US" sz="1000" b="0" i="0" u="none" strike="noStrike" cap="none" normalizeH="0" baseline="0" smtClean="0">
                          <a:ln>
                            <a:noFill/>
                          </a:ln>
                          <a:solidFill>
                            <a:schemeClr val="tx1"/>
                          </a:solidFill>
                          <a:effectLst/>
                          <a:latin typeface="Calibri" pitchFamily="34" charset="0"/>
                          <a:ea typeface="ＭＳ Ｐゴシック" charset="-128"/>
                        </a:rPr>
                        <a:t>日（水）</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1841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smtClean="0">
                          <a:ln>
                            <a:noFill/>
                          </a:ln>
                          <a:solidFill>
                            <a:schemeClr val="tx1"/>
                          </a:solidFill>
                          <a:effectLst/>
                          <a:latin typeface="Calibri" pitchFamily="34" charset="0"/>
                          <a:ea typeface="ＭＳ Ｐゴシック" charset="-128"/>
                        </a:rPr>
                        <a:t>開催場所</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6D9F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Calibri" pitchFamily="34" charset="0"/>
                          <a:ea typeface="ＭＳ Ｐゴシック" charset="-128"/>
                        </a:rPr>
                        <a:t>鹿児島市立八幡小学校</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1841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smtClean="0">
                          <a:ln>
                            <a:noFill/>
                          </a:ln>
                          <a:solidFill>
                            <a:schemeClr val="tx1"/>
                          </a:solidFill>
                          <a:effectLst/>
                          <a:latin typeface="Calibri" pitchFamily="34" charset="0"/>
                          <a:ea typeface="ＭＳ Ｐゴシック" charset="-128"/>
                        </a:rPr>
                        <a:t>参加人数</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6D9F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chemeClr val="tx1"/>
                          </a:solidFill>
                          <a:effectLst/>
                          <a:latin typeface="Calibri" pitchFamily="34" charset="0"/>
                          <a:ea typeface="ＭＳ Ｐゴシック" charset="-128"/>
                        </a:rPr>
                        <a:t>139</a:t>
                      </a:r>
                      <a:r>
                        <a:rPr kumimoji="1" lang="ja-JP" altLang="en-US" sz="1000" b="0" i="0" u="none" strike="noStrike" cap="none" normalizeH="0" baseline="0" smtClean="0">
                          <a:ln>
                            <a:noFill/>
                          </a:ln>
                          <a:solidFill>
                            <a:schemeClr val="tx1"/>
                          </a:solidFill>
                          <a:effectLst/>
                          <a:latin typeface="Calibri" pitchFamily="34" charset="0"/>
                          <a:ea typeface="ＭＳ Ｐゴシック" charset="-128"/>
                        </a:rPr>
                        <a:t>名</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1841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smtClean="0">
                          <a:ln>
                            <a:noFill/>
                          </a:ln>
                          <a:solidFill>
                            <a:schemeClr val="tx1"/>
                          </a:solidFill>
                          <a:effectLst/>
                          <a:latin typeface="Calibri" pitchFamily="34" charset="0"/>
                          <a:ea typeface="ＭＳ Ｐゴシック" charset="-128"/>
                        </a:rPr>
                        <a:t>主催</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6D9F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Calibri" pitchFamily="34" charset="0"/>
                          <a:ea typeface="ＭＳ Ｐゴシック" charset="-128"/>
                        </a:rPr>
                        <a:t>ウミ学プロジェクト実行委員会</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1841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smtClean="0">
                          <a:ln>
                            <a:noFill/>
                          </a:ln>
                          <a:solidFill>
                            <a:schemeClr val="tx1"/>
                          </a:solidFill>
                          <a:effectLst/>
                          <a:latin typeface="Calibri" pitchFamily="34" charset="0"/>
                          <a:ea typeface="ＭＳ Ｐゴシック" charset="-128"/>
                        </a:rPr>
                        <a:t>共催</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6D9F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Calibri" pitchFamily="34" charset="0"/>
                          <a:ea typeface="ＭＳ Ｐゴシック" charset="-128"/>
                        </a:rPr>
                        <a:t>長崎文化放送・大分朝日放送</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1841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smtClean="0">
                          <a:ln>
                            <a:noFill/>
                          </a:ln>
                          <a:solidFill>
                            <a:schemeClr val="tx1"/>
                          </a:solidFill>
                          <a:effectLst/>
                          <a:latin typeface="Calibri" pitchFamily="34" charset="0"/>
                          <a:ea typeface="ＭＳ Ｐゴシック" charset="-128"/>
                        </a:rPr>
                        <a:t>協力</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6D9F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ＭＳ Ｐゴシック" charset="-128"/>
                          <a:ea typeface="ＭＳ Ｐゴシック" charset="-128"/>
                        </a:rPr>
                        <a:t>(</a:t>
                      </a:r>
                      <a:r>
                        <a:rPr kumimoji="1" lang="ja-JP" altLang="en-US" sz="1000" b="0" i="0" u="none" strike="noStrike" cap="none" normalizeH="0" baseline="0" smtClean="0">
                          <a:ln>
                            <a:noFill/>
                          </a:ln>
                          <a:solidFill>
                            <a:srgbClr val="000000"/>
                          </a:solidFill>
                          <a:effectLst/>
                          <a:latin typeface="ＭＳ Ｐゴシック" charset="-128"/>
                          <a:ea typeface="ＭＳ Ｐゴシック" charset="-128"/>
                        </a:rPr>
                        <a:t>有</a:t>
                      </a:r>
                      <a:r>
                        <a:rPr kumimoji="1" lang="en-US" altLang="ja-JP" sz="1000" b="0" i="0" u="none" strike="noStrike" cap="none" normalizeH="0" baseline="0" smtClean="0">
                          <a:ln>
                            <a:noFill/>
                          </a:ln>
                          <a:solidFill>
                            <a:srgbClr val="000000"/>
                          </a:solidFill>
                          <a:effectLst/>
                          <a:latin typeface="ＭＳ Ｐゴシック" charset="-128"/>
                          <a:ea typeface="ＭＳ Ｐゴシック" charset="-128"/>
                        </a:rPr>
                        <a:t>)</a:t>
                      </a:r>
                      <a:r>
                        <a:rPr kumimoji="1" lang="zh-TW" altLang="en-US" sz="1000" b="0" i="0" u="none" strike="noStrike" cap="none" normalizeH="0" baseline="0" smtClean="0">
                          <a:ln>
                            <a:noFill/>
                          </a:ln>
                          <a:solidFill>
                            <a:srgbClr val="000000"/>
                          </a:solidFill>
                          <a:effectLst/>
                          <a:latin typeface="ＭＳ Ｐゴシック" charset="-128"/>
                          <a:ea typeface="ＭＳ Ｐゴシック" charset="-128"/>
                        </a:rPr>
                        <a:t>山実水産</a:t>
                      </a:r>
                      <a:endParaRPr kumimoji="1" lang="ja-JP" altLang="en-US" sz="1000" b="0" i="0" u="none" strike="noStrike" cap="none" normalizeH="0" baseline="0" smtClean="0">
                        <a:ln>
                          <a:noFill/>
                        </a:ln>
                        <a:solidFill>
                          <a:schemeClr val="tx1"/>
                        </a:solidFill>
                        <a:effectLst/>
                        <a:latin typeface="ＭＳ Ｐゴシック" charset="-128"/>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6159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smtClean="0">
                          <a:ln>
                            <a:noFill/>
                          </a:ln>
                          <a:solidFill>
                            <a:schemeClr val="tx1"/>
                          </a:solidFill>
                          <a:effectLst/>
                          <a:latin typeface="Calibri" pitchFamily="34" charset="0"/>
                          <a:ea typeface="ＭＳ Ｐゴシック" charset="-128"/>
                        </a:rPr>
                        <a:t>告知方法</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6D9F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Calibri" pitchFamily="34" charset="0"/>
                          <a:ea typeface="ＭＳ Ｐゴシック" charset="-128"/>
                        </a:rPr>
                        <a:t>ニュースリリース</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5" name="タイトル 1"/>
          <p:cNvSpPr txBox="1">
            <a:spLocks/>
          </p:cNvSpPr>
          <p:nvPr/>
        </p:nvSpPr>
        <p:spPr>
          <a:xfrm>
            <a:off x="342900" y="1712913"/>
            <a:ext cx="3086100" cy="288925"/>
          </a:xfrm>
          <a:prstGeom prst="rect">
            <a:avLst/>
          </a:prstGeom>
        </p:spPr>
        <p:txBody>
          <a:bodyPr/>
          <a:lstStyle>
            <a:lvl1pPr algn="l" defTabSz="914400" rtl="0" eaLnBrk="1" latinLnBrk="0" hangingPunct="1">
              <a:spcBef>
                <a:spcPct val="0"/>
              </a:spcBef>
              <a:buNone/>
              <a:defRPr kumimoji="1" sz="1100" kern="1200">
                <a:solidFill>
                  <a:schemeClr val="bg1">
                    <a:lumMod val="65000"/>
                  </a:schemeClr>
                </a:solidFill>
                <a:latin typeface="+mj-lt"/>
                <a:ea typeface="+mj-ea"/>
                <a:cs typeface="+mj-cs"/>
              </a:defRPr>
            </a:lvl1pPr>
          </a:lstStyle>
          <a:p>
            <a:pPr fontAlgn="auto">
              <a:spcAft>
                <a:spcPts val="0"/>
              </a:spcAft>
              <a:defRPr/>
            </a:pPr>
            <a:r>
              <a:rPr lang="ja-JP" altLang="en-US" sz="1300" b="1" dirty="0" smtClean="0">
                <a:solidFill>
                  <a:schemeClr val="tx1">
                    <a:lumMod val="95000"/>
                    <a:lumOff val="5000"/>
                  </a:schemeClr>
                </a:solidFill>
              </a:rPr>
              <a:t>１）オリジナルイベント開催概要</a:t>
            </a:r>
            <a:endParaRPr lang="en-US" altLang="ja-JP" sz="1300" b="1" dirty="0" smtClean="0">
              <a:solidFill>
                <a:schemeClr val="tx1">
                  <a:lumMod val="95000"/>
                  <a:lumOff val="5000"/>
                </a:schemeClr>
              </a:solidFill>
            </a:endParaRPr>
          </a:p>
        </p:txBody>
      </p:sp>
      <p:graphicFrame>
        <p:nvGraphicFramePr>
          <p:cNvPr id="15" name="表 14"/>
          <p:cNvGraphicFramePr>
            <a:graphicFrameLocks noGrp="1"/>
          </p:cNvGraphicFramePr>
          <p:nvPr/>
        </p:nvGraphicFramePr>
        <p:xfrm>
          <a:off x="549275" y="5995988"/>
          <a:ext cx="5832475" cy="1871663"/>
        </p:xfrm>
        <a:graphic>
          <a:graphicData uri="http://schemas.openxmlformats.org/drawingml/2006/table">
            <a:tbl>
              <a:tblPr/>
              <a:tblGrid>
                <a:gridCol w="1295400"/>
                <a:gridCol w="4537075"/>
              </a:tblGrid>
              <a:tr h="18716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smtClean="0">
                          <a:ln>
                            <a:noFill/>
                          </a:ln>
                          <a:solidFill>
                            <a:schemeClr val="tx1"/>
                          </a:solidFill>
                          <a:effectLst/>
                          <a:latin typeface="Calibri" pitchFamily="34" charset="0"/>
                          <a:ea typeface="ＭＳ Ｐゴシック" charset="-128"/>
                        </a:rPr>
                        <a:t>イベント</a:t>
                      </a:r>
                      <a:r>
                        <a:rPr kumimoji="1" lang="en-US" altLang="ja-JP" sz="1000" b="1" i="0" u="none" strike="noStrike" cap="none" normalizeH="0" baseline="0" smtClean="0">
                          <a:ln>
                            <a:noFill/>
                          </a:ln>
                          <a:solidFill>
                            <a:schemeClr val="tx1"/>
                          </a:solidFill>
                          <a:effectLst/>
                          <a:latin typeface="Calibri" pitchFamily="34" charset="0"/>
                          <a:ea typeface="ＭＳ Ｐゴシック" charset="-128"/>
                        </a:rPr>
                        <a:t>1</a:t>
                      </a: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smtClean="0">
                          <a:ln>
                            <a:noFill/>
                          </a:ln>
                          <a:solidFill>
                            <a:schemeClr val="tx1"/>
                          </a:solidFill>
                          <a:effectLst/>
                          <a:latin typeface="Calibri" pitchFamily="34" charset="0"/>
                          <a:ea typeface="ＭＳ Ｐゴシック" charset="-128"/>
                        </a:rPr>
                        <a:t>内容</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6D9F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000" b="0" i="0" u="none" strike="noStrike" cap="none" normalizeH="0" baseline="0" smtClean="0">
                          <a:ln>
                            <a:noFill/>
                          </a:ln>
                          <a:solidFill>
                            <a:schemeClr val="tx1"/>
                          </a:solidFill>
                          <a:effectLst/>
                          <a:latin typeface="ＭＳ Ｐゴシック" charset="-128"/>
                          <a:ea typeface="ＭＳ Ｐゴシック" charset="-128"/>
                        </a:rPr>
                        <a:t>ウミ学プロジェクト実行委員会は、九州</a:t>
                      </a: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3</a:t>
                      </a:r>
                      <a:r>
                        <a:rPr kumimoji="1" lang="ja-JP" altLang="ja-JP" sz="1000" b="0" i="0" u="none" strike="noStrike" cap="none" normalizeH="0" baseline="0" smtClean="0">
                          <a:ln>
                            <a:noFill/>
                          </a:ln>
                          <a:solidFill>
                            <a:schemeClr val="tx1"/>
                          </a:solidFill>
                          <a:effectLst/>
                          <a:latin typeface="ＭＳ Ｐゴシック" charset="-128"/>
                          <a:ea typeface="ＭＳ Ｐゴシック" charset="-128"/>
                        </a:rPr>
                        <a:t>地区の小学校（長崎・大分・鹿児島）の</a:t>
                      </a: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5</a:t>
                      </a:r>
                      <a:r>
                        <a:rPr kumimoji="1" lang="ja-JP" altLang="ja-JP" sz="1000" b="0" i="0" u="none" strike="noStrike" cap="none" normalizeH="0" baseline="0" smtClean="0">
                          <a:ln>
                            <a:noFill/>
                          </a:ln>
                          <a:solidFill>
                            <a:schemeClr val="tx1"/>
                          </a:solidFill>
                          <a:effectLst/>
                          <a:latin typeface="ＭＳ Ｐゴシック" charset="-128"/>
                          <a:ea typeface="ＭＳ Ｐゴシック" charset="-128"/>
                        </a:rPr>
                        <a:t>～</a:t>
                      </a:r>
                      <a:r>
                        <a:rPr kumimoji="1" lang="en-US" altLang="ja-JP" sz="1000" b="0" i="0" u="none" strike="noStrike" cap="none" normalizeH="0" baseline="0" smtClean="0">
                          <a:ln>
                            <a:noFill/>
                          </a:ln>
                          <a:solidFill>
                            <a:schemeClr val="tx1"/>
                          </a:solidFill>
                          <a:effectLst/>
                          <a:latin typeface="ＭＳ Ｐゴシック" charset="-128"/>
                          <a:ea typeface="ＭＳ Ｐゴシック" charset="-128"/>
                        </a:rPr>
                        <a:t>6</a:t>
                      </a:r>
                      <a:r>
                        <a:rPr kumimoji="1" lang="ja-JP" altLang="ja-JP" sz="1000" b="0" i="0" u="none" strike="noStrike" cap="none" normalizeH="0" baseline="0" smtClean="0">
                          <a:ln>
                            <a:noFill/>
                          </a:ln>
                          <a:solidFill>
                            <a:schemeClr val="tx1"/>
                          </a:solidFill>
                          <a:effectLst/>
                          <a:latin typeface="ＭＳ Ｐゴシック" charset="-128"/>
                          <a:ea typeface="ＭＳ Ｐゴシック" charset="-128"/>
                        </a:rPr>
                        <a:t>年生の児童たちに「地元の出汁」についての学習・体験を通して自分たちが住む地域の海の問題やその問題について自分たちにできるもの</a:t>
                      </a:r>
                      <a:r>
                        <a:rPr kumimoji="1" lang="ja-JP" altLang="ja-JP" sz="1000" b="0" i="0" u="none" strike="noStrike" cap="none" normalizeH="0" baseline="0" smtClean="0">
                          <a:ln>
                            <a:noFill/>
                          </a:ln>
                          <a:solidFill>
                            <a:schemeClr val="tx1"/>
                          </a:solidFill>
                          <a:effectLst/>
                          <a:latin typeface="Calibri" pitchFamily="34" charset="0"/>
                          <a:ea typeface="ＭＳ Ｐゴシック" charset="-128"/>
                        </a:rPr>
                        <a:t>は何か学んでもらう取り組みを開始した。これは、次世代へ海を引き継ぐために、海を介して人と人とをつなぐ “日本財団「海と日本プロジェクト」”の一環。</a:t>
                      </a:r>
                      <a:endParaRPr kumimoji="1" lang="en-US" altLang="ja-JP" sz="1000" b="0" i="0" u="none" strike="noStrike" cap="none" normalizeH="0" baseline="0" smtClean="0">
                        <a:ln>
                          <a:noFill/>
                        </a:ln>
                        <a:solidFill>
                          <a:schemeClr val="tx1"/>
                        </a:solidFill>
                        <a:effectLst/>
                        <a:latin typeface="Calibri"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000" b="0" i="0" u="none" strike="noStrike" cap="none" normalizeH="0" baseline="0" smtClean="0">
                          <a:ln>
                            <a:noFill/>
                          </a:ln>
                          <a:solidFill>
                            <a:schemeClr val="tx1"/>
                          </a:solidFill>
                          <a:effectLst/>
                          <a:latin typeface="ＭＳ Ｐゴシック" charset="-128"/>
                          <a:ea typeface="ＭＳ Ｐゴシック" charset="-128"/>
                        </a:rPr>
                        <a:t>鹿児島県では鹿児島市立八幡小学校で、第一回実地体験「魚にふれる」を開催</a:t>
                      </a: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a:t>
                      </a:r>
                      <a:endParaRPr kumimoji="1" lang="en-US" altLang="ja-JP" sz="1000" b="0" i="0" u="none" strike="noStrike" cap="none" normalizeH="0" baseline="0" smtClean="0">
                        <a:ln>
                          <a:noFill/>
                        </a:ln>
                        <a:solidFill>
                          <a:schemeClr val="tx1"/>
                        </a:solidFill>
                        <a:effectLst/>
                        <a:latin typeface="ＭＳ Ｐゴシック" charset="-128"/>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ＭＳ Ｐゴシック" charset="-128"/>
                          <a:ea typeface="ＭＳ Ｐゴシック" charset="-128"/>
                        </a:rPr>
                        <a:t>地元企業の協力のもと、</a:t>
                      </a:r>
                      <a:r>
                        <a:rPr kumimoji="1" lang="ja-JP" altLang="en-US" sz="1000" b="0" i="0" u="none" strike="noStrike" cap="none" normalizeH="0" baseline="0" smtClean="0">
                          <a:ln>
                            <a:noFill/>
                          </a:ln>
                          <a:solidFill>
                            <a:schemeClr val="tx1"/>
                          </a:solidFill>
                          <a:effectLst/>
                          <a:latin typeface="Calibri" pitchFamily="34" charset="0"/>
                          <a:ea typeface="ＭＳ Ｐゴシック" charset="-128"/>
                        </a:rPr>
                        <a:t>カツオ・タイ・トビウオ等鹿児島近海でとれた</a:t>
                      </a:r>
                      <a:r>
                        <a:rPr kumimoji="1" lang="en-US" altLang="ja-JP" sz="1000" b="0" i="0" u="none" strike="noStrike" cap="none" normalizeH="0" baseline="0" smtClean="0">
                          <a:ln>
                            <a:noFill/>
                          </a:ln>
                          <a:solidFill>
                            <a:schemeClr val="tx1"/>
                          </a:solidFill>
                          <a:effectLst/>
                          <a:latin typeface="Calibri" pitchFamily="34" charset="0"/>
                          <a:ea typeface="ＭＳ Ｐゴシック" charset="-128"/>
                        </a:rPr>
                        <a:t>35</a:t>
                      </a:r>
                      <a:r>
                        <a:rPr kumimoji="1" lang="ja-JP" altLang="en-US" sz="1000" b="0" i="0" u="none" strike="noStrike" cap="none" normalizeH="0" baseline="0" smtClean="0">
                          <a:ln>
                            <a:noFill/>
                          </a:ln>
                          <a:solidFill>
                            <a:schemeClr val="tx1"/>
                          </a:solidFill>
                          <a:effectLst/>
                          <a:latin typeface="Calibri" pitchFamily="34" charset="0"/>
                          <a:ea typeface="ＭＳ Ｐゴシック" charset="-128"/>
                        </a:rPr>
                        <a:t>種類を載せた保冷車で来校。児童は保冷車に乗り込み普段目にすることない珍しい魚を間近で観察し触れる体験。</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16" name="タイトル 1"/>
          <p:cNvSpPr txBox="1">
            <a:spLocks/>
          </p:cNvSpPr>
          <p:nvPr/>
        </p:nvSpPr>
        <p:spPr>
          <a:xfrm>
            <a:off x="342900" y="5494338"/>
            <a:ext cx="6254750" cy="430212"/>
          </a:xfrm>
          <a:prstGeom prst="rect">
            <a:avLst/>
          </a:prstGeom>
        </p:spPr>
        <p:txBody>
          <a:bodyPr>
            <a:normAutofit fontScale="92500" lnSpcReduction="20000"/>
          </a:bodyPr>
          <a:lstStyle>
            <a:lvl1pPr algn="l" defTabSz="914400" rtl="0" eaLnBrk="1" latinLnBrk="0" hangingPunct="1">
              <a:spcBef>
                <a:spcPct val="0"/>
              </a:spcBef>
              <a:buNone/>
              <a:defRPr kumimoji="1" sz="1100" kern="1200">
                <a:solidFill>
                  <a:schemeClr val="bg1">
                    <a:lumMod val="65000"/>
                  </a:schemeClr>
                </a:solidFill>
                <a:latin typeface="+mj-lt"/>
                <a:ea typeface="+mj-ea"/>
                <a:cs typeface="+mj-cs"/>
              </a:defRPr>
            </a:lvl1pPr>
          </a:lstStyle>
          <a:p>
            <a:pPr fontAlgn="auto">
              <a:spcAft>
                <a:spcPts val="0"/>
              </a:spcAft>
              <a:defRPr/>
            </a:pPr>
            <a:r>
              <a:rPr lang="ja-JP" altLang="en-US" sz="1400" b="1" dirty="0" smtClean="0">
                <a:solidFill>
                  <a:schemeClr val="tx1">
                    <a:lumMod val="95000"/>
                    <a:lumOff val="5000"/>
                  </a:schemeClr>
                </a:solidFill>
              </a:rPr>
              <a:t>２）イベント内容</a:t>
            </a:r>
            <a:endParaRPr lang="en-US" altLang="ja-JP" sz="1400" b="1" dirty="0" smtClean="0">
              <a:solidFill>
                <a:schemeClr val="tx1">
                  <a:lumMod val="95000"/>
                  <a:lumOff val="5000"/>
                </a:schemeClr>
              </a:solidFill>
            </a:endParaRPr>
          </a:p>
          <a:p>
            <a:pPr fontAlgn="auto">
              <a:spcAft>
                <a:spcPts val="0"/>
              </a:spcAft>
              <a:defRPr/>
            </a:pPr>
            <a:r>
              <a:rPr lang="ja-JP" altLang="en-US" sz="1400" b="1" dirty="0" smtClean="0">
                <a:solidFill>
                  <a:schemeClr val="tx1">
                    <a:lumMod val="95000"/>
                    <a:lumOff val="5000"/>
                  </a:schemeClr>
                </a:solidFill>
              </a:rPr>
              <a:t>　　</a:t>
            </a:r>
            <a:r>
              <a:rPr lang="en-US" altLang="ja-JP" sz="1400" b="1" dirty="0" smtClean="0">
                <a:solidFill>
                  <a:schemeClr val="tx1">
                    <a:lumMod val="95000"/>
                    <a:lumOff val="5000"/>
                  </a:schemeClr>
                </a:solidFill>
              </a:rPr>
              <a:t>※</a:t>
            </a:r>
            <a:r>
              <a:rPr lang="ja-JP" altLang="en-US" sz="1400" b="1" dirty="0" smtClean="0">
                <a:solidFill>
                  <a:schemeClr val="tx1">
                    <a:lumMod val="95000"/>
                    <a:lumOff val="5000"/>
                  </a:schemeClr>
                </a:solidFill>
              </a:rPr>
              <a:t>添付いただく写真画像は</a:t>
            </a:r>
            <a:r>
              <a:rPr lang="en-US" altLang="ja-JP" sz="1400" b="1" dirty="0" smtClean="0">
                <a:solidFill>
                  <a:schemeClr val="tx1">
                    <a:lumMod val="95000"/>
                    <a:lumOff val="5000"/>
                  </a:schemeClr>
                </a:solidFill>
              </a:rPr>
              <a:t>2000×2000</a:t>
            </a:r>
            <a:r>
              <a:rPr lang="ja-JP" altLang="en-US" sz="1400" b="1" dirty="0" smtClean="0">
                <a:solidFill>
                  <a:schemeClr val="tx1">
                    <a:lumMod val="95000"/>
                    <a:lumOff val="5000"/>
                  </a:schemeClr>
                </a:solidFill>
              </a:rPr>
              <a:t>ピクセル以上ですとキレイな表示となります</a:t>
            </a:r>
            <a:endParaRPr lang="en-US" altLang="ja-JP" sz="1400" b="1" dirty="0" smtClean="0">
              <a:solidFill>
                <a:schemeClr val="tx1">
                  <a:lumMod val="95000"/>
                  <a:lumOff val="5000"/>
                </a:schemeClr>
              </a:solidFill>
            </a:endParaRPr>
          </a:p>
        </p:txBody>
      </p:sp>
      <p:grpSp>
        <p:nvGrpSpPr>
          <p:cNvPr id="5163" name="グループ化 5"/>
          <p:cNvGrpSpPr>
            <a:grpSpLocks/>
          </p:cNvGrpSpPr>
          <p:nvPr/>
        </p:nvGrpSpPr>
        <p:grpSpPr bwMode="auto">
          <a:xfrm>
            <a:off x="549275" y="8128000"/>
            <a:ext cx="2735263" cy="1504950"/>
            <a:chOff x="548680" y="7587733"/>
            <a:chExt cx="2016224" cy="1109684"/>
          </a:xfrm>
        </p:grpSpPr>
        <p:sp>
          <p:nvSpPr>
            <p:cNvPr id="2" name="正方形/長方形 1"/>
            <p:cNvSpPr/>
            <p:nvPr/>
          </p:nvSpPr>
          <p:spPr>
            <a:xfrm>
              <a:off x="548680" y="7587733"/>
              <a:ext cx="2016224" cy="1109684"/>
            </a:xfrm>
            <a:prstGeom prst="rect">
              <a:avLst/>
            </a:prstGeom>
            <a:blipFill dpi="0" rotWithShape="1">
              <a:blip r:embed="rId3" cstate="prin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8" name="正方形/長方形 17"/>
            <p:cNvSpPr/>
            <p:nvPr/>
          </p:nvSpPr>
          <p:spPr>
            <a:xfrm>
              <a:off x="982818" y="7790239"/>
              <a:ext cx="1147948" cy="704673"/>
            </a:xfrm>
            <a:prstGeom prst="rect">
              <a:avLst/>
            </a:prstGeom>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1000" dirty="0">
                  <a:solidFill>
                    <a:srgbClr val="FF0000"/>
                  </a:solidFill>
                </a:rPr>
                <a:t>イベントの写真を貼る</a:t>
              </a:r>
              <a:endParaRPr lang="en-US" altLang="ja-JP" sz="1000" dirty="0">
                <a:solidFill>
                  <a:srgbClr val="FF0000"/>
                </a:solidFill>
              </a:endParaRPr>
            </a:p>
          </p:txBody>
        </p:sp>
      </p:grpSp>
      <p:grpSp>
        <p:nvGrpSpPr>
          <p:cNvPr id="5164" name="グループ化 16"/>
          <p:cNvGrpSpPr>
            <a:grpSpLocks/>
          </p:cNvGrpSpPr>
          <p:nvPr/>
        </p:nvGrpSpPr>
        <p:grpSpPr bwMode="auto">
          <a:xfrm>
            <a:off x="3644900" y="8128000"/>
            <a:ext cx="2736850" cy="1504950"/>
            <a:chOff x="548680" y="7587733"/>
            <a:chExt cx="2016224" cy="1109684"/>
          </a:xfrm>
        </p:grpSpPr>
        <p:sp>
          <p:nvSpPr>
            <p:cNvPr id="19" name="正方形/長方形 18"/>
            <p:cNvSpPr/>
            <p:nvPr/>
          </p:nvSpPr>
          <p:spPr>
            <a:xfrm>
              <a:off x="548680" y="7587733"/>
              <a:ext cx="2016224" cy="1109684"/>
            </a:xfrm>
            <a:prstGeom prst="rect">
              <a:avLst/>
            </a:prstGeom>
            <a:blipFill dpi="0" rotWithShape="1">
              <a:blip r:embed="rId3" cstate="prin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0" name="正方形/長方形 19"/>
            <p:cNvSpPr/>
            <p:nvPr/>
          </p:nvSpPr>
          <p:spPr>
            <a:xfrm>
              <a:off x="983735" y="7790239"/>
              <a:ext cx="1146113" cy="704673"/>
            </a:xfrm>
            <a:prstGeom prst="rect">
              <a:avLst/>
            </a:prstGeom>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1000" dirty="0">
                  <a:solidFill>
                    <a:srgbClr val="FF0000"/>
                  </a:solidFill>
                </a:rPr>
                <a:t>イベントの写真を貼る</a:t>
              </a:r>
              <a:endParaRPr lang="en-US" altLang="ja-JP" sz="1000" dirty="0">
                <a:solidFill>
                  <a:srgbClr val="FF0000"/>
                </a:solidFill>
              </a:endParaRPr>
            </a:p>
          </p:txBody>
        </p:sp>
      </p:grpSp>
      <p:sp>
        <p:nvSpPr>
          <p:cNvPr id="5165" name="テキスト ボックス 12"/>
          <p:cNvSpPr txBox="1">
            <a:spLocks noChangeArrowheads="1"/>
          </p:cNvSpPr>
          <p:nvPr/>
        </p:nvSpPr>
        <p:spPr bwMode="auto">
          <a:xfrm>
            <a:off x="1709738" y="790575"/>
            <a:ext cx="4481512" cy="831850"/>
          </a:xfrm>
          <a:prstGeom prst="rect">
            <a:avLst/>
          </a:prstGeom>
          <a:noFill/>
          <a:ln w="9525">
            <a:noFill/>
            <a:miter lim="800000"/>
            <a:headEnd/>
            <a:tailEnd/>
          </a:ln>
        </p:spPr>
        <p:txBody>
          <a:bodyPr>
            <a:spAutoFit/>
          </a:bodyPr>
          <a:lstStyle/>
          <a:p>
            <a:r>
              <a:rPr lang="ja-JP" altLang="en-US" sz="1200">
                <a:latin typeface="Calibri" pitchFamily="34" charset="0"/>
              </a:rPr>
              <a:t>事業</a:t>
            </a:r>
            <a:r>
              <a:rPr lang="en-US" altLang="ja-JP" sz="1200">
                <a:latin typeface="Calibri" pitchFamily="34" charset="0"/>
              </a:rPr>
              <a:t>ID</a:t>
            </a:r>
            <a:r>
              <a:rPr lang="ja-JP" altLang="en-US" sz="1200">
                <a:latin typeface="Calibri" pitchFamily="34" charset="0"/>
              </a:rPr>
              <a:t>：</a:t>
            </a:r>
            <a:r>
              <a:rPr lang="en-US" altLang="ja-JP" sz="1200">
                <a:latin typeface="Calibri" pitchFamily="34" charset="0"/>
              </a:rPr>
              <a:t>2018494581</a:t>
            </a:r>
          </a:p>
          <a:p>
            <a:r>
              <a:rPr lang="ja-JP" altLang="en-US" sz="1200">
                <a:latin typeface="Calibri" pitchFamily="34" charset="0"/>
              </a:rPr>
              <a:t>事業名：海を学ぶ</a:t>
            </a:r>
            <a:r>
              <a:rPr lang="en-US" altLang="ja-JP" sz="1200">
                <a:latin typeface="Calibri" pitchFamily="34" charset="0"/>
              </a:rPr>
              <a:t>【</a:t>
            </a:r>
            <a:r>
              <a:rPr lang="ja-JP" altLang="en-US" sz="1200">
                <a:latin typeface="Calibri" pitchFamily="34" charset="0"/>
              </a:rPr>
              <a:t>ウミ学プロジェクト</a:t>
            </a:r>
            <a:r>
              <a:rPr lang="en-US" altLang="ja-JP" sz="1200">
                <a:latin typeface="Calibri" pitchFamily="34" charset="0"/>
              </a:rPr>
              <a:t>】</a:t>
            </a:r>
            <a:r>
              <a:rPr lang="ja-JP" altLang="en-US" sz="1200">
                <a:latin typeface="Calibri" pitchFamily="34" charset="0"/>
              </a:rPr>
              <a:t>　</a:t>
            </a:r>
            <a:endParaRPr lang="en-US" altLang="ja-JP" sz="1200">
              <a:latin typeface="Calibri" pitchFamily="34" charset="0"/>
            </a:endParaRPr>
          </a:p>
          <a:p>
            <a:r>
              <a:rPr lang="ja-JP" altLang="en-US" sz="1200">
                <a:latin typeface="Calibri" pitchFamily="34" charset="0"/>
              </a:rPr>
              <a:t>～日本の海域研究プロジェクト・九州の海産物編～（海と日本</a:t>
            </a:r>
            <a:r>
              <a:rPr lang="en-US" altLang="ja-JP" sz="1200">
                <a:latin typeface="Calibri" pitchFamily="34" charset="0"/>
              </a:rPr>
              <a:t>2019</a:t>
            </a:r>
            <a:r>
              <a:rPr lang="ja-JP" altLang="en-US" sz="1200">
                <a:latin typeface="Calibri" pitchFamily="34" charset="0"/>
              </a:rPr>
              <a:t>）</a:t>
            </a:r>
            <a:endParaRPr lang="en-US" altLang="ja-JP" sz="1200">
              <a:latin typeface="Calibri" pitchFamily="34" charset="0"/>
            </a:endParaRPr>
          </a:p>
          <a:p>
            <a:r>
              <a:rPr lang="ja-JP" altLang="en-US" sz="1200">
                <a:latin typeface="Calibri" pitchFamily="34" charset="0"/>
              </a:rPr>
              <a:t>団体名：ウミ学プロジェクト実行委員会</a:t>
            </a:r>
          </a:p>
        </p:txBody>
      </p:sp>
      <p:sp>
        <p:nvSpPr>
          <p:cNvPr id="14" name="正方形/長方形 13"/>
          <p:cNvSpPr/>
          <p:nvPr/>
        </p:nvSpPr>
        <p:spPr>
          <a:xfrm>
            <a:off x="1628775" y="728663"/>
            <a:ext cx="4968875" cy="92075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pic>
        <p:nvPicPr>
          <p:cNvPr id="5167" name="図 6"/>
          <p:cNvPicPr>
            <a:picLocks noChangeAspect="1"/>
          </p:cNvPicPr>
          <p:nvPr/>
        </p:nvPicPr>
        <p:blipFill>
          <a:blip r:embed="rId4"/>
          <a:srcRect/>
          <a:stretch>
            <a:fillRect/>
          </a:stretch>
        </p:blipFill>
        <p:spPr bwMode="auto">
          <a:xfrm>
            <a:off x="3644900" y="8121650"/>
            <a:ext cx="2736850" cy="1489075"/>
          </a:xfrm>
          <a:prstGeom prst="rect">
            <a:avLst/>
          </a:prstGeom>
          <a:noFill/>
          <a:ln w="9525">
            <a:noFill/>
            <a:miter lim="800000"/>
            <a:headEnd/>
            <a:tailEnd/>
          </a:ln>
        </p:spPr>
      </p:pic>
      <p:pic>
        <p:nvPicPr>
          <p:cNvPr id="5168" name="図 7"/>
          <p:cNvPicPr>
            <a:picLocks noChangeAspect="1"/>
          </p:cNvPicPr>
          <p:nvPr/>
        </p:nvPicPr>
        <p:blipFill>
          <a:blip r:embed="rId5"/>
          <a:srcRect/>
          <a:stretch>
            <a:fillRect/>
          </a:stretch>
        </p:blipFill>
        <p:spPr bwMode="auto">
          <a:xfrm>
            <a:off x="549275" y="8121650"/>
            <a:ext cx="2735263" cy="15049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205" name="Group 37"/>
          <p:cNvGraphicFramePr>
            <a:graphicFrameLocks noGrp="1"/>
          </p:cNvGraphicFramePr>
          <p:nvPr/>
        </p:nvGraphicFramePr>
        <p:xfrm>
          <a:off x="549275" y="5786438"/>
          <a:ext cx="5832475" cy="1871663"/>
        </p:xfrm>
        <a:graphic>
          <a:graphicData uri="http://schemas.openxmlformats.org/drawingml/2006/table">
            <a:tbl>
              <a:tblPr/>
              <a:tblGrid>
                <a:gridCol w="1295400"/>
                <a:gridCol w="4537075"/>
              </a:tblGrid>
              <a:tr h="18716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smtClean="0">
                          <a:ln>
                            <a:noFill/>
                          </a:ln>
                          <a:solidFill>
                            <a:schemeClr val="tx1"/>
                          </a:solidFill>
                          <a:effectLst/>
                          <a:latin typeface="Calibri" pitchFamily="34" charset="0"/>
                          <a:ea typeface="ＭＳ Ｐゴシック" charset="-128"/>
                        </a:rPr>
                        <a:t>イベント</a:t>
                      </a:r>
                      <a:r>
                        <a:rPr kumimoji="1" lang="en-US" altLang="ja-JP" sz="1000" b="1" i="0" u="none" strike="noStrike" cap="none" normalizeH="0" baseline="0" smtClean="0">
                          <a:ln>
                            <a:noFill/>
                          </a:ln>
                          <a:solidFill>
                            <a:schemeClr val="tx1"/>
                          </a:solidFill>
                          <a:effectLst/>
                          <a:latin typeface="Calibri" pitchFamily="34" charset="0"/>
                          <a:ea typeface="ＭＳ Ｐゴシック" charset="-128"/>
                        </a:rPr>
                        <a:t>3</a:t>
                      </a: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smtClean="0">
                          <a:ln>
                            <a:noFill/>
                          </a:ln>
                          <a:solidFill>
                            <a:schemeClr val="tx1"/>
                          </a:solidFill>
                          <a:effectLst/>
                          <a:latin typeface="Calibri" pitchFamily="34" charset="0"/>
                          <a:ea typeface="ＭＳ Ｐゴシック" charset="-128"/>
                        </a:rPr>
                        <a:t>内容</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6D9F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Calibri" pitchFamily="34" charset="0"/>
                          <a:ea typeface="ＭＳ Ｐゴシック" charset="-128"/>
                        </a:rPr>
                        <a:t>模擬せり体験を実施</a:t>
                      </a:r>
                      <a:endParaRPr kumimoji="1" lang="en-US" altLang="ja-JP" sz="1000" b="0" i="0" u="none" strike="noStrike" cap="none" normalizeH="0" baseline="0" smtClean="0">
                        <a:ln>
                          <a:noFill/>
                        </a:ln>
                        <a:solidFill>
                          <a:schemeClr val="tx1"/>
                        </a:solidFill>
                        <a:effectLst/>
                        <a:latin typeface="Calibri"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Calibri" pitchFamily="34" charset="0"/>
                          <a:ea typeface="ＭＳ Ｐゴシック" charset="-128"/>
                        </a:rPr>
                        <a:t>児童たちへ「せり」をレクチャー。仲卸業者が魚市場でどのように魚をせり落としているかの説明を受け、児童たちもせり体験を行いました。鯛やマグロに</a:t>
                      </a:r>
                      <a:r>
                        <a:rPr kumimoji="1" lang="en-US" altLang="ja-JP" sz="1000" b="0" i="0" u="none" strike="noStrike" cap="none" normalizeH="0" baseline="0" smtClean="0">
                          <a:ln>
                            <a:noFill/>
                          </a:ln>
                          <a:solidFill>
                            <a:schemeClr val="tx1"/>
                          </a:solidFill>
                          <a:effectLst/>
                          <a:latin typeface="Calibri" pitchFamily="34" charset="0"/>
                          <a:ea typeface="ＭＳ Ｐゴシック" charset="-128"/>
                        </a:rPr>
                        <a:t>300</a:t>
                      </a:r>
                      <a:r>
                        <a:rPr kumimoji="1" lang="ja-JP" altLang="en-US" sz="1000" b="0" i="0" u="none" strike="noStrike" cap="none" normalizeH="0" baseline="0" smtClean="0">
                          <a:ln>
                            <a:noFill/>
                          </a:ln>
                          <a:solidFill>
                            <a:schemeClr val="tx1"/>
                          </a:solidFill>
                          <a:effectLst/>
                          <a:latin typeface="Calibri" pitchFamily="34" charset="0"/>
                          <a:ea typeface="ＭＳ Ｐゴシック" charset="-128"/>
                        </a:rPr>
                        <a:t>万円もの値付けをする児童も。どのようにしてスーパーに魚が並び、食卓に上がるかを知る体験となった。</a:t>
                      </a:r>
                      <a:endParaRPr kumimoji="1" lang="en-US" altLang="ja-JP" sz="1000" b="0" i="0" u="none" strike="noStrike" cap="none" normalizeH="0" baseline="0" smtClean="0">
                        <a:ln>
                          <a:noFill/>
                        </a:ln>
                        <a:solidFill>
                          <a:schemeClr val="tx1"/>
                        </a:solidFill>
                        <a:effectLst/>
                        <a:latin typeface="Calibri"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Calibri" pitchFamily="34" charset="0"/>
                          <a:ea typeface="ＭＳ Ｐゴシック" charset="-128"/>
                        </a:rPr>
                        <a:t>最後に講師である山口氏より「美味しい魚育む海にもっと関心と興味を持って欲しい。これからの皆の行動でずっと綺麗な海を守っていける。」と呼び掛けがあった。</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graphicFrame>
        <p:nvGraphicFramePr>
          <p:cNvPr id="10" name="表 9"/>
          <p:cNvGraphicFramePr>
            <a:graphicFrameLocks noGrp="1"/>
          </p:cNvGraphicFramePr>
          <p:nvPr/>
        </p:nvGraphicFramePr>
        <p:xfrm>
          <a:off x="549275" y="1827213"/>
          <a:ext cx="5832475" cy="1871663"/>
        </p:xfrm>
        <a:graphic>
          <a:graphicData uri="http://schemas.openxmlformats.org/drawingml/2006/table">
            <a:tbl>
              <a:tblPr/>
              <a:tblGrid>
                <a:gridCol w="1295400"/>
                <a:gridCol w="4537075"/>
              </a:tblGrid>
              <a:tr h="18716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smtClean="0">
                          <a:ln>
                            <a:noFill/>
                          </a:ln>
                          <a:solidFill>
                            <a:schemeClr val="tx1"/>
                          </a:solidFill>
                          <a:effectLst/>
                          <a:latin typeface="Calibri" pitchFamily="34" charset="0"/>
                          <a:ea typeface="ＭＳ Ｐゴシック" charset="-128"/>
                        </a:rPr>
                        <a:t>イベント</a:t>
                      </a:r>
                      <a:r>
                        <a:rPr kumimoji="1" lang="en-US" altLang="ja-JP" sz="1000" b="1" i="0" u="none" strike="noStrike" cap="none" normalizeH="0" baseline="0" smtClean="0">
                          <a:ln>
                            <a:noFill/>
                          </a:ln>
                          <a:solidFill>
                            <a:schemeClr val="tx1"/>
                          </a:solidFill>
                          <a:effectLst/>
                          <a:latin typeface="Calibri" pitchFamily="34" charset="0"/>
                          <a:ea typeface="ＭＳ Ｐゴシック" charset="-128"/>
                        </a:rPr>
                        <a:t>2</a:t>
                      </a: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smtClean="0">
                          <a:ln>
                            <a:noFill/>
                          </a:ln>
                          <a:solidFill>
                            <a:schemeClr val="tx1"/>
                          </a:solidFill>
                          <a:effectLst/>
                          <a:latin typeface="Calibri" pitchFamily="34" charset="0"/>
                          <a:ea typeface="ＭＳ Ｐゴシック" charset="-128"/>
                        </a:rPr>
                        <a:t>内容</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6D9F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Calibri" pitchFamily="34" charset="0"/>
                          <a:ea typeface="ＭＳ Ｐゴシック" charset="-128"/>
                        </a:rPr>
                        <a:t>キハダマグロの解体ショーを実施</a:t>
                      </a:r>
                      <a:endParaRPr kumimoji="1" lang="en-US" altLang="ja-JP" sz="1000" b="0" i="0" u="none" strike="noStrike" cap="none" normalizeH="0" baseline="0" smtClean="0">
                        <a:ln>
                          <a:noFill/>
                        </a:ln>
                        <a:solidFill>
                          <a:schemeClr val="tx1"/>
                        </a:solidFill>
                        <a:effectLst/>
                        <a:latin typeface="Calibri"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Calibri" pitchFamily="34" charset="0"/>
                          <a:ea typeface="ＭＳ Ｐゴシック" charset="-128"/>
                        </a:rPr>
                        <a:t>大迫力の解体ショー。普段目にすることのない大きなマグロ。あっという間に解体される様子を児童たちも大興奮。解体されたマグロの骨や頭を興味深々に触る児童たち。今まで魚に触れたことが無い、初めての体験でした、といった意見も沢山聞くことができた。</a:t>
                      </a:r>
                      <a:endParaRPr kumimoji="1" lang="en-US" altLang="ja-JP" sz="1000" b="0" i="0" u="none" strike="noStrike" cap="none" normalizeH="0" baseline="0" smtClean="0">
                        <a:ln>
                          <a:noFill/>
                        </a:ln>
                        <a:solidFill>
                          <a:schemeClr val="tx1"/>
                        </a:solidFill>
                        <a:effectLst/>
                        <a:latin typeface="Calibri" pitchFamily="34"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7185" name="正方形/長方形 5"/>
          <p:cNvSpPr>
            <a:spLocks noChangeArrowheads="1"/>
          </p:cNvSpPr>
          <p:nvPr/>
        </p:nvSpPr>
        <p:spPr bwMode="auto">
          <a:xfrm>
            <a:off x="476250" y="9531350"/>
            <a:ext cx="4313238" cy="246063"/>
          </a:xfrm>
          <a:prstGeom prst="rect">
            <a:avLst/>
          </a:prstGeom>
          <a:noFill/>
          <a:ln w="9525">
            <a:noFill/>
            <a:miter lim="800000"/>
            <a:headEnd/>
            <a:tailEnd/>
          </a:ln>
        </p:spPr>
        <p:txBody>
          <a:bodyPr wrap="none">
            <a:spAutoFit/>
          </a:bodyPr>
          <a:lstStyle/>
          <a:p>
            <a:r>
              <a:rPr lang="en-US" altLang="ja-JP" sz="1000">
                <a:latin typeface="Calibri" pitchFamily="34" charset="0"/>
              </a:rPr>
              <a:t>※</a:t>
            </a:r>
            <a:r>
              <a:rPr lang="ja-JP" altLang="en-US" sz="1000">
                <a:latin typeface="Calibri" pitchFamily="34" charset="0"/>
              </a:rPr>
              <a:t>イベント内容が書ききれない場合は、記入欄をコピーして記載してください。</a:t>
            </a:r>
          </a:p>
        </p:txBody>
      </p:sp>
      <p:grpSp>
        <p:nvGrpSpPr>
          <p:cNvPr id="7186" name="グループ化 22"/>
          <p:cNvGrpSpPr>
            <a:grpSpLocks/>
          </p:cNvGrpSpPr>
          <p:nvPr/>
        </p:nvGrpSpPr>
        <p:grpSpPr bwMode="auto">
          <a:xfrm>
            <a:off x="549275" y="7799388"/>
            <a:ext cx="2735263" cy="1506537"/>
            <a:chOff x="548680" y="7587733"/>
            <a:chExt cx="2016224" cy="1109684"/>
          </a:xfrm>
        </p:grpSpPr>
        <p:sp>
          <p:nvSpPr>
            <p:cNvPr id="24" name="正方形/長方形 23"/>
            <p:cNvSpPr/>
            <p:nvPr/>
          </p:nvSpPr>
          <p:spPr>
            <a:xfrm>
              <a:off x="548680" y="7587733"/>
              <a:ext cx="2016224" cy="1109684"/>
            </a:xfrm>
            <a:prstGeom prst="rect">
              <a:avLst/>
            </a:prstGeom>
            <a:blipFill dpi="0" rotWithShape="1">
              <a:blip r:embed="rId3" cstate="prin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5" name="正方形/長方形 24"/>
            <p:cNvSpPr/>
            <p:nvPr/>
          </p:nvSpPr>
          <p:spPr>
            <a:xfrm>
              <a:off x="982818" y="7790025"/>
              <a:ext cx="1147948" cy="705100"/>
            </a:xfrm>
            <a:prstGeom prst="rect">
              <a:avLst/>
            </a:prstGeom>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1000" dirty="0">
                  <a:solidFill>
                    <a:srgbClr val="FF0000"/>
                  </a:solidFill>
                </a:rPr>
                <a:t>イベントの写真を貼る</a:t>
              </a:r>
              <a:endParaRPr lang="en-US" altLang="ja-JP" sz="1000" dirty="0">
                <a:solidFill>
                  <a:srgbClr val="FF0000"/>
                </a:solidFill>
              </a:endParaRPr>
            </a:p>
          </p:txBody>
        </p:sp>
      </p:grpSp>
      <p:grpSp>
        <p:nvGrpSpPr>
          <p:cNvPr id="7187" name="グループ化 25"/>
          <p:cNvGrpSpPr>
            <a:grpSpLocks/>
          </p:cNvGrpSpPr>
          <p:nvPr/>
        </p:nvGrpSpPr>
        <p:grpSpPr bwMode="auto">
          <a:xfrm>
            <a:off x="3644900" y="7799388"/>
            <a:ext cx="2736850" cy="1506537"/>
            <a:chOff x="548680" y="7587733"/>
            <a:chExt cx="2016224" cy="1109684"/>
          </a:xfrm>
        </p:grpSpPr>
        <p:sp>
          <p:nvSpPr>
            <p:cNvPr id="27" name="正方形/長方形 26"/>
            <p:cNvSpPr/>
            <p:nvPr/>
          </p:nvSpPr>
          <p:spPr>
            <a:xfrm>
              <a:off x="548680" y="7587733"/>
              <a:ext cx="2016224" cy="1109684"/>
            </a:xfrm>
            <a:prstGeom prst="rect">
              <a:avLst/>
            </a:prstGeom>
            <a:blipFill dpi="0" rotWithShape="1">
              <a:blip r:embed="rId3" cstate="prin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8" name="正方形/長方形 27"/>
            <p:cNvSpPr/>
            <p:nvPr/>
          </p:nvSpPr>
          <p:spPr>
            <a:xfrm>
              <a:off x="983735" y="7790025"/>
              <a:ext cx="1146113" cy="705100"/>
            </a:xfrm>
            <a:prstGeom prst="rect">
              <a:avLst/>
            </a:prstGeom>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1000" dirty="0">
                  <a:solidFill>
                    <a:srgbClr val="FF0000"/>
                  </a:solidFill>
                </a:rPr>
                <a:t>イベントの写真を貼る</a:t>
              </a:r>
              <a:endParaRPr lang="en-US" altLang="ja-JP" sz="1000" dirty="0">
                <a:solidFill>
                  <a:srgbClr val="FF0000"/>
                </a:solidFill>
              </a:endParaRPr>
            </a:p>
          </p:txBody>
        </p:sp>
      </p:grpSp>
      <p:grpSp>
        <p:nvGrpSpPr>
          <p:cNvPr id="7188" name="グループ化 28"/>
          <p:cNvGrpSpPr>
            <a:grpSpLocks/>
          </p:cNvGrpSpPr>
          <p:nvPr/>
        </p:nvGrpSpPr>
        <p:grpSpPr bwMode="auto">
          <a:xfrm>
            <a:off x="549275" y="3843338"/>
            <a:ext cx="2735263" cy="1504950"/>
            <a:chOff x="548680" y="7587733"/>
            <a:chExt cx="2016224" cy="1109684"/>
          </a:xfrm>
        </p:grpSpPr>
        <p:sp>
          <p:nvSpPr>
            <p:cNvPr id="30" name="正方形/長方形 29"/>
            <p:cNvSpPr/>
            <p:nvPr/>
          </p:nvSpPr>
          <p:spPr>
            <a:xfrm>
              <a:off x="548680" y="7587733"/>
              <a:ext cx="2016224" cy="1109684"/>
            </a:xfrm>
            <a:prstGeom prst="rect">
              <a:avLst/>
            </a:prstGeom>
            <a:blipFill dpi="0" rotWithShape="1">
              <a:blip r:embed="rId3" cstate="prin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31" name="正方形/長方形 30"/>
            <p:cNvSpPr/>
            <p:nvPr/>
          </p:nvSpPr>
          <p:spPr>
            <a:xfrm>
              <a:off x="982818" y="7790238"/>
              <a:ext cx="1147948" cy="704673"/>
            </a:xfrm>
            <a:prstGeom prst="rect">
              <a:avLst/>
            </a:prstGeom>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1000" dirty="0">
                  <a:solidFill>
                    <a:srgbClr val="FF0000"/>
                  </a:solidFill>
                </a:rPr>
                <a:t>イベントの写真を貼る</a:t>
              </a:r>
              <a:endParaRPr lang="en-US" altLang="ja-JP" sz="1000" dirty="0">
                <a:solidFill>
                  <a:srgbClr val="FF0000"/>
                </a:solidFill>
              </a:endParaRPr>
            </a:p>
          </p:txBody>
        </p:sp>
      </p:grpSp>
      <p:grpSp>
        <p:nvGrpSpPr>
          <p:cNvPr id="7189" name="グループ化 31"/>
          <p:cNvGrpSpPr>
            <a:grpSpLocks/>
          </p:cNvGrpSpPr>
          <p:nvPr/>
        </p:nvGrpSpPr>
        <p:grpSpPr bwMode="auto">
          <a:xfrm>
            <a:off x="3644900" y="3843338"/>
            <a:ext cx="2736850" cy="1504950"/>
            <a:chOff x="548680" y="7587733"/>
            <a:chExt cx="2016224" cy="1109684"/>
          </a:xfrm>
        </p:grpSpPr>
        <p:sp>
          <p:nvSpPr>
            <p:cNvPr id="33" name="正方形/長方形 32"/>
            <p:cNvSpPr/>
            <p:nvPr/>
          </p:nvSpPr>
          <p:spPr>
            <a:xfrm>
              <a:off x="548680" y="7587733"/>
              <a:ext cx="2016224" cy="1109684"/>
            </a:xfrm>
            <a:prstGeom prst="rect">
              <a:avLst/>
            </a:prstGeom>
            <a:blipFill dpi="0" rotWithShape="1">
              <a:blip r:embed="rId3" cstate="prin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34" name="正方形/長方形 33"/>
            <p:cNvSpPr/>
            <p:nvPr/>
          </p:nvSpPr>
          <p:spPr>
            <a:xfrm>
              <a:off x="983735" y="7790238"/>
              <a:ext cx="1146113" cy="704673"/>
            </a:xfrm>
            <a:prstGeom prst="rect">
              <a:avLst/>
            </a:prstGeom>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1000" dirty="0">
                  <a:solidFill>
                    <a:srgbClr val="FF0000"/>
                  </a:solidFill>
                </a:rPr>
                <a:t>イベントの写真を貼る</a:t>
              </a:r>
              <a:endParaRPr lang="en-US" altLang="ja-JP" sz="1000" dirty="0">
                <a:solidFill>
                  <a:srgbClr val="FF0000"/>
                </a:solidFill>
              </a:endParaRPr>
            </a:p>
          </p:txBody>
        </p:sp>
      </p:grpSp>
      <p:sp>
        <p:nvSpPr>
          <p:cNvPr id="7190" name="テキスト ボックス 17"/>
          <p:cNvSpPr txBox="1">
            <a:spLocks noChangeArrowheads="1"/>
          </p:cNvSpPr>
          <p:nvPr/>
        </p:nvSpPr>
        <p:spPr bwMode="auto">
          <a:xfrm>
            <a:off x="1700213" y="817563"/>
            <a:ext cx="4516437" cy="831850"/>
          </a:xfrm>
          <a:prstGeom prst="rect">
            <a:avLst/>
          </a:prstGeom>
          <a:noFill/>
          <a:ln w="9525">
            <a:noFill/>
            <a:miter lim="800000"/>
            <a:headEnd/>
            <a:tailEnd/>
          </a:ln>
        </p:spPr>
        <p:txBody>
          <a:bodyPr wrap="none">
            <a:spAutoFit/>
          </a:bodyPr>
          <a:lstStyle/>
          <a:p>
            <a:r>
              <a:rPr lang="ja-JP" altLang="en-US" sz="1200">
                <a:latin typeface="Calibri" pitchFamily="34" charset="0"/>
              </a:rPr>
              <a:t>事業</a:t>
            </a:r>
            <a:r>
              <a:rPr lang="en-US" altLang="ja-JP" sz="1200">
                <a:latin typeface="Calibri" pitchFamily="34" charset="0"/>
              </a:rPr>
              <a:t>ID</a:t>
            </a:r>
            <a:r>
              <a:rPr lang="ja-JP" altLang="en-US" sz="1200">
                <a:latin typeface="Calibri" pitchFamily="34" charset="0"/>
              </a:rPr>
              <a:t>：</a:t>
            </a:r>
            <a:r>
              <a:rPr lang="en-US" altLang="ja-JP" sz="1200">
                <a:latin typeface="Calibri" pitchFamily="34" charset="0"/>
              </a:rPr>
              <a:t>2018494581</a:t>
            </a:r>
          </a:p>
          <a:p>
            <a:r>
              <a:rPr lang="ja-JP" altLang="en-US" sz="1200">
                <a:latin typeface="Calibri" pitchFamily="34" charset="0"/>
              </a:rPr>
              <a:t>事業名：海を学ぶ</a:t>
            </a:r>
            <a:r>
              <a:rPr lang="en-US" altLang="ja-JP" sz="1200">
                <a:latin typeface="Calibri" pitchFamily="34" charset="0"/>
              </a:rPr>
              <a:t>【</a:t>
            </a:r>
            <a:r>
              <a:rPr lang="ja-JP" altLang="en-US" sz="1200">
                <a:latin typeface="Calibri" pitchFamily="34" charset="0"/>
              </a:rPr>
              <a:t>ウミ学プロジェクト</a:t>
            </a:r>
            <a:r>
              <a:rPr lang="en-US" altLang="ja-JP" sz="1200">
                <a:latin typeface="Calibri" pitchFamily="34" charset="0"/>
              </a:rPr>
              <a:t>】</a:t>
            </a:r>
            <a:r>
              <a:rPr lang="ja-JP" altLang="en-US" sz="1200">
                <a:latin typeface="Calibri" pitchFamily="34" charset="0"/>
              </a:rPr>
              <a:t>　</a:t>
            </a:r>
            <a:endParaRPr lang="en-US" altLang="ja-JP" sz="1200">
              <a:latin typeface="Calibri" pitchFamily="34" charset="0"/>
            </a:endParaRPr>
          </a:p>
          <a:p>
            <a:r>
              <a:rPr lang="ja-JP" altLang="en-US" sz="1200">
                <a:latin typeface="Calibri" pitchFamily="34" charset="0"/>
              </a:rPr>
              <a:t>～日本の海域研究プロジェクト・九州の海産物編～（海と日本</a:t>
            </a:r>
            <a:r>
              <a:rPr lang="en-US" altLang="ja-JP" sz="1200">
                <a:latin typeface="Calibri" pitchFamily="34" charset="0"/>
              </a:rPr>
              <a:t>2019</a:t>
            </a:r>
            <a:r>
              <a:rPr lang="ja-JP" altLang="en-US" sz="1200">
                <a:latin typeface="Calibri" pitchFamily="34" charset="0"/>
              </a:rPr>
              <a:t>）</a:t>
            </a:r>
            <a:endParaRPr lang="en-US" altLang="ja-JP" sz="1200">
              <a:latin typeface="Calibri" pitchFamily="34" charset="0"/>
            </a:endParaRPr>
          </a:p>
          <a:p>
            <a:r>
              <a:rPr lang="ja-JP" altLang="en-US" sz="1200">
                <a:latin typeface="Calibri" pitchFamily="34" charset="0"/>
              </a:rPr>
              <a:t>団体名：ウミ学プロジェクト実行委員会</a:t>
            </a:r>
          </a:p>
        </p:txBody>
      </p:sp>
      <p:sp>
        <p:nvSpPr>
          <p:cNvPr id="19" name="正方形/長方形 18"/>
          <p:cNvSpPr/>
          <p:nvPr/>
        </p:nvSpPr>
        <p:spPr>
          <a:xfrm>
            <a:off x="1628775" y="690563"/>
            <a:ext cx="4968875" cy="9191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pic>
        <p:nvPicPr>
          <p:cNvPr id="7192" name="図 1"/>
          <p:cNvPicPr>
            <a:picLocks noChangeAspect="1"/>
          </p:cNvPicPr>
          <p:nvPr/>
        </p:nvPicPr>
        <p:blipFill>
          <a:blip r:embed="rId4"/>
          <a:srcRect/>
          <a:stretch>
            <a:fillRect/>
          </a:stretch>
        </p:blipFill>
        <p:spPr bwMode="auto">
          <a:xfrm>
            <a:off x="549275" y="3800475"/>
            <a:ext cx="2735263" cy="1584325"/>
          </a:xfrm>
          <a:prstGeom prst="rect">
            <a:avLst/>
          </a:prstGeom>
          <a:noFill/>
          <a:ln w="9525">
            <a:noFill/>
            <a:miter lim="800000"/>
            <a:headEnd/>
            <a:tailEnd/>
          </a:ln>
        </p:spPr>
      </p:pic>
      <p:pic>
        <p:nvPicPr>
          <p:cNvPr id="7193" name="図 2"/>
          <p:cNvPicPr>
            <a:picLocks noChangeAspect="1"/>
          </p:cNvPicPr>
          <p:nvPr/>
        </p:nvPicPr>
        <p:blipFill>
          <a:blip r:embed="rId5"/>
          <a:srcRect/>
          <a:stretch>
            <a:fillRect/>
          </a:stretch>
        </p:blipFill>
        <p:spPr bwMode="auto">
          <a:xfrm>
            <a:off x="549275" y="7761288"/>
            <a:ext cx="2735263" cy="1584325"/>
          </a:xfrm>
          <a:prstGeom prst="rect">
            <a:avLst/>
          </a:prstGeom>
          <a:noFill/>
          <a:ln w="9525">
            <a:noFill/>
            <a:miter lim="800000"/>
            <a:headEnd/>
            <a:tailEnd/>
          </a:ln>
        </p:spPr>
      </p:pic>
      <p:pic>
        <p:nvPicPr>
          <p:cNvPr id="7194" name="図 6"/>
          <p:cNvPicPr>
            <a:picLocks noChangeAspect="1"/>
          </p:cNvPicPr>
          <p:nvPr/>
        </p:nvPicPr>
        <p:blipFill>
          <a:blip r:embed="rId6"/>
          <a:srcRect/>
          <a:stretch>
            <a:fillRect/>
          </a:stretch>
        </p:blipFill>
        <p:spPr bwMode="auto">
          <a:xfrm>
            <a:off x="3644900" y="7761288"/>
            <a:ext cx="2736850" cy="1584325"/>
          </a:xfrm>
          <a:prstGeom prst="rect">
            <a:avLst/>
          </a:prstGeom>
          <a:noFill/>
          <a:ln w="9525">
            <a:noFill/>
            <a:miter lim="800000"/>
            <a:headEnd/>
            <a:tailEnd/>
          </a:ln>
        </p:spPr>
      </p:pic>
      <p:pic>
        <p:nvPicPr>
          <p:cNvPr id="7195" name="図 7"/>
          <p:cNvPicPr>
            <a:picLocks noChangeAspect="1"/>
          </p:cNvPicPr>
          <p:nvPr/>
        </p:nvPicPr>
        <p:blipFill>
          <a:blip r:embed="rId7"/>
          <a:srcRect/>
          <a:stretch>
            <a:fillRect/>
          </a:stretch>
        </p:blipFill>
        <p:spPr bwMode="auto">
          <a:xfrm>
            <a:off x="3573463" y="3800475"/>
            <a:ext cx="2808287" cy="1584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238" name="Group 22"/>
          <p:cNvGraphicFramePr>
            <a:graphicFrameLocks noGrp="1"/>
          </p:cNvGraphicFramePr>
          <p:nvPr>
            <p:extLst>
              <p:ext uri="{D42A27DB-BD31-4B8C-83A1-F6EECF244321}">
                <p14:modId xmlns:p14="http://schemas.microsoft.com/office/powerpoint/2010/main" val="1836468447"/>
              </p:ext>
            </p:extLst>
          </p:nvPr>
        </p:nvGraphicFramePr>
        <p:xfrm>
          <a:off x="549275" y="2613025"/>
          <a:ext cx="5832475" cy="6013450"/>
        </p:xfrm>
        <a:graphic>
          <a:graphicData uri="http://schemas.openxmlformats.org/drawingml/2006/table">
            <a:tbl>
              <a:tblPr/>
              <a:tblGrid>
                <a:gridCol w="1295400"/>
                <a:gridCol w="4537075"/>
              </a:tblGrid>
              <a:tr h="19081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Calibri" pitchFamily="34" charset="0"/>
                          <a:ea typeface="ＭＳ Ｐゴシック" charset="-128"/>
                        </a:rPr>
                        <a:t>参加者の声</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6D9F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・魚がぬるぬるしてか</a:t>
                      </a:r>
                      <a:r>
                        <a:rPr kumimoji="1" lang="ja-JP" altLang="en-US" sz="1000" b="0" i="0" u="none" strike="noStrike" cap="none" normalizeH="0" baseline="0" smtClean="0">
                          <a:ln>
                            <a:noFill/>
                          </a:ln>
                          <a:solidFill>
                            <a:schemeClr val="tx1"/>
                          </a:solidFill>
                          <a:effectLst/>
                          <a:latin typeface="Calibri" pitchFamily="34" charset="0"/>
                          <a:ea typeface="ＭＳ Ｐゴシック" charset="-128"/>
                        </a:rPr>
                        <a:t>たかった。大きいカツオ</a:t>
                      </a: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を友達と一緒に持ち上げた！</a:t>
                      </a:r>
                      <a:endParaRPr kumimoji="1" lang="en-US" altLang="ja-JP" sz="1000" b="0" i="0" u="none" strike="noStrike" cap="none" normalizeH="0" baseline="0" dirty="0" smtClean="0">
                        <a:ln>
                          <a:noFill/>
                        </a:ln>
                        <a:solidFill>
                          <a:schemeClr val="tx1"/>
                        </a:solidFill>
                        <a:effectLst/>
                        <a:latin typeface="Calibri"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・生きたサザエを初めて触った。動いているのに驚いた！</a:t>
                      </a:r>
                      <a:endParaRPr kumimoji="1" lang="en-US" altLang="ja-JP" sz="1000" b="0" i="0" u="none" strike="noStrike" cap="none" normalizeH="0" baseline="0" dirty="0" smtClean="0">
                        <a:ln>
                          <a:noFill/>
                        </a:ln>
                        <a:solidFill>
                          <a:schemeClr val="tx1"/>
                        </a:solidFill>
                        <a:effectLst/>
                        <a:latin typeface="Calibri"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・目は</a:t>
                      </a:r>
                      <a:r>
                        <a:rPr kumimoji="1" lang="ja-JP" altLang="en-US" sz="1000" b="0" i="0" u="none" strike="noStrike" cap="none" normalizeH="0" baseline="0" dirty="0" err="1" smtClean="0">
                          <a:ln>
                            <a:noFill/>
                          </a:ln>
                          <a:solidFill>
                            <a:schemeClr val="tx1"/>
                          </a:solidFill>
                          <a:effectLst/>
                          <a:latin typeface="Calibri" pitchFamily="34" charset="0"/>
                          <a:ea typeface="ＭＳ Ｐゴシック" charset="-128"/>
                        </a:rPr>
                        <a:t>ぷにぷに</a:t>
                      </a: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、体はつるつる、</a:t>
                      </a:r>
                      <a:r>
                        <a:rPr kumimoji="1" lang="ja-JP" altLang="en-US" sz="1000" b="0" i="0" u="none" strike="noStrike" cap="none" normalizeH="0" baseline="0" dirty="0" err="1" smtClean="0">
                          <a:ln>
                            <a:noFill/>
                          </a:ln>
                          <a:solidFill>
                            <a:schemeClr val="tx1"/>
                          </a:solidFill>
                          <a:effectLst/>
                          <a:latin typeface="Calibri" pitchFamily="34" charset="0"/>
                          <a:ea typeface="ＭＳ Ｐゴシック" charset="-128"/>
                        </a:rPr>
                        <a:t>ひれは</a:t>
                      </a: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ちくちく。部位で感触がちがって面白かった！</a:t>
                      </a:r>
                      <a:endParaRPr kumimoji="1" lang="en-US" altLang="ja-JP" sz="1000" b="0" i="0" u="none" strike="noStrike" cap="none" normalizeH="0" baseline="0" dirty="0" smtClean="0">
                        <a:ln>
                          <a:noFill/>
                        </a:ln>
                        <a:solidFill>
                          <a:schemeClr val="tx1"/>
                        </a:solidFill>
                        <a:effectLst/>
                        <a:latin typeface="Calibri"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・せりが楽しかった。せりの時に使う手の合図が印象的だった。</a:t>
                      </a:r>
                      <a:endParaRPr kumimoji="1" lang="en-US" altLang="ja-JP" sz="1000" b="0" i="0" u="none" strike="noStrike" cap="none" normalizeH="0" baseline="0" dirty="0" smtClean="0">
                        <a:ln>
                          <a:noFill/>
                        </a:ln>
                        <a:solidFill>
                          <a:schemeClr val="tx1"/>
                        </a:solidFill>
                        <a:effectLst/>
                        <a:latin typeface="Calibri"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Calibri" pitchFamily="34" charset="0"/>
                          <a:ea typeface="ＭＳ Ｐゴシック" charset="-128"/>
                        </a:rPr>
                        <a:t>・マグロの解体は迫力満点で凄かった！</a:t>
                      </a:r>
                      <a:endParaRPr kumimoji="1" lang="ja-JP" altLang="en-US" sz="1000" b="0" i="0" u="none" strike="noStrike" cap="none" normalizeH="0" baseline="0" dirty="0" smtClean="0">
                        <a:ln>
                          <a:noFill/>
                        </a:ln>
                        <a:solidFill>
                          <a:schemeClr val="tx1"/>
                        </a:solidFill>
                        <a:effectLst/>
                        <a:latin typeface="Calibri" pitchFamily="34"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1152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smtClean="0">
                          <a:ln>
                            <a:noFill/>
                          </a:ln>
                          <a:solidFill>
                            <a:schemeClr val="tx1"/>
                          </a:solidFill>
                          <a:effectLst/>
                          <a:latin typeface="Calibri" pitchFamily="34" charset="0"/>
                          <a:ea typeface="ＭＳ Ｐゴシック" charset="-128"/>
                        </a:rPr>
                        <a:t>配布資料</a:t>
                      </a:r>
                      <a:endParaRPr kumimoji="1" lang="en-US" altLang="ja-JP" sz="1000" b="1" i="0" u="none" strike="noStrike" cap="none" normalizeH="0" baseline="0" smtClean="0">
                        <a:ln>
                          <a:noFill/>
                        </a:ln>
                        <a:solidFill>
                          <a:schemeClr val="tx1"/>
                        </a:solidFill>
                        <a:effectLst/>
                        <a:latin typeface="Calibri"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smtClean="0">
                          <a:ln>
                            <a:noFill/>
                          </a:ln>
                          <a:solidFill>
                            <a:schemeClr val="tx1"/>
                          </a:solidFill>
                          <a:effectLst/>
                          <a:latin typeface="Calibri" pitchFamily="34" charset="0"/>
                          <a:ea typeface="ＭＳ Ｐゴシック" charset="-128"/>
                        </a:rPr>
                        <a:t>（資料データがある場合、レポートに添付して提出してください。）</a:t>
                      </a:r>
                      <a:endParaRPr kumimoji="1" lang="en-US" altLang="ja-JP" sz="900" b="0" i="0" u="none" strike="noStrike" cap="none" normalizeH="0" baseline="0" smtClean="0">
                        <a:ln>
                          <a:noFill/>
                        </a:ln>
                        <a:solidFill>
                          <a:schemeClr val="tx1"/>
                        </a:solidFill>
                        <a:effectLst/>
                        <a:latin typeface="Calibri" pitchFamily="34" charset="0"/>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6D9F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smtClean="0">
                        <a:ln>
                          <a:noFill/>
                        </a:ln>
                        <a:solidFill>
                          <a:schemeClr val="tx1"/>
                        </a:solidFill>
                        <a:effectLst/>
                        <a:latin typeface="Calibri" pitchFamily="34"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5492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smtClean="0">
                          <a:ln>
                            <a:noFill/>
                          </a:ln>
                          <a:solidFill>
                            <a:schemeClr val="tx1"/>
                          </a:solidFill>
                          <a:effectLst/>
                          <a:latin typeface="Calibri" pitchFamily="34" charset="0"/>
                          <a:ea typeface="ＭＳ Ｐゴシック" charset="-128"/>
                        </a:rPr>
                        <a:t>メディア掲出</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6D9F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Calibri" pitchFamily="34" charset="0"/>
                          <a:ea typeface="ＭＳ Ｐゴシック" charset="-128"/>
                        </a:rPr>
                        <a:t>南日本新聞：</a:t>
                      </a:r>
                      <a:r>
                        <a:rPr kumimoji="1" lang="en-US" altLang="ja-JP" sz="1000" b="0" i="0" u="none" strike="noStrike" cap="none" normalizeH="0" baseline="0" smtClean="0">
                          <a:ln>
                            <a:noFill/>
                          </a:ln>
                          <a:solidFill>
                            <a:schemeClr val="tx1"/>
                          </a:solidFill>
                          <a:effectLst/>
                          <a:latin typeface="Calibri" pitchFamily="34" charset="0"/>
                          <a:ea typeface="ＭＳ Ｐゴシック" charset="-128"/>
                        </a:rPr>
                        <a:t>2019</a:t>
                      </a:r>
                      <a:r>
                        <a:rPr kumimoji="1" lang="ja-JP" altLang="en-US" sz="1000" b="0" i="0" u="none" strike="noStrike" cap="none" normalizeH="0" baseline="0" smtClean="0">
                          <a:ln>
                            <a:noFill/>
                          </a:ln>
                          <a:solidFill>
                            <a:schemeClr val="tx1"/>
                          </a:solidFill>
                          <a:effectLst/>
                          <a:latin typeface="Calibri" pitchFamily="34" charset="0"/>
                          <a:ea typeface="ＭＳ Ｐゴシック" charset="-128"/>
                        </a:rPr>
                        <a:t>年</a:t>
                      </a:r>
                      <a:r>
                        <a:rPr kumimoji="1" lang="en-US" altLang="ja-JP" sz="1000" b="0" i="0" u="none" strike="noStrike" cap="none" normalizeH="0" baseline="0" smtClean="0">
                          <a:ln>
                            <a:noFill/>
                          </a:ln>
                          <a:solidFill>
                            <a:schemeClr val="tx1"/>
                          </a:solidFill>
                          <a:effectLst/>
                          <a:latin typeface="Calibri" pitchFamily="34" charset="0"/>
                          <a:ea typeface="ＭＳ Ｐゴシック" charset="-128"/>
                        </a:rPr>
                        <a:t>9</a:t>
                      </a:r>
                      <a:r>
                        <a:rPr kumimoji="1" lang="ja-JP" altLang="en-US" sz="1000" b="0" i="0" u="none" strike="noStrike" cap="none" normalizeH="0" baseline="0" smtClean="0">
                          <a:ln>
                            <a:noFill/>
                          </a:ln>
                          <a:solidFill>
                            <a:schemeClr val="tx1"/>
                          </a:solidFill>
                          <a:effectLst/>
                          <a:latin typeface="Calibri" pitchFamily="34" charset="0"/>
                          <a:ea typeface="ＭＳ Ｐゴシック" charset="-128"/>
                        </a:rPr>
                        <a:t>月</a:t>
                      </a:r>
                      <a:r>
                        <a:rPr kumimoji="1" lang="en-US" altLang="ja-JP" sz="1000" b="0" i="0" u="none" strike="noStrike" cap="none" normalizeH="0" baseline="0" smtClean="0">
                          <a:ln>
                            <a:noFill/>
                          </a:ln>
                          <a:solidFill>
                            <a:schemeClr val="tx1"/>
                          </a:solidFill>
                          <a:effectLst/>
                          <a:latin typeface="Calibri" pitchFamily="34" charset="0"/>
                          <a:ea typeface="ＭＳ Ｐゴシック" charset="-128"/>
                        </a:rPr>
                        <a:t>24</a:t>
                      </a:r>
                      <a:r>
                        <a:rPr kumimoji="1" lang="ja-JP" altLang="en-US" sz="1000" b="0" i="0" u="none" strike="noStrike" cap="none" normalizeH="0" baseline="0" smtClean="0">
                          <a:ln>
                            <a:noFill/>
                          </a:ln>
                          <a:solidFill>
                            <a:schemeClr val="tx1"/>
                          </a:solidFill>
                          <a:effectLst/>
                          <a:latin typeface="Calibri" pitchFamily="34" charset="0"/>
                          <a:ea typeface="ＭＳ Ｐゴシック" charset="-128"/>
                        </a:rPr>
                        <a:t>日（火）掲載</a:t>
                      </a:r>
                      <a:endParaRPr kumimoji="1" lang="en-US" altLang="ja-JP" sz="1000" b="0" i="0" u="none" strike="noStrike" cap="none" normalizeH="0" baseline="0" smtClean="0">
                        <a:ln>
                          <a:noFill/>
                        </a:ln>
                        <a:solidFill>
                          <a:schemeClr val="tx1"/>
                        </a:solidFill>
                        <a:effectLst/>
                        <a:latin typeface="Calibri"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chemeClr val="tx1"/>
                          </a:solidFill>
                          <a:effectLst/>
                          <a:latin typeface="Calibri" pitchFamily="34" charset="0"/>
                          <a:ea typeface="ＭＳ Ｐゴシック" charset="-128"/>
                        </a:rPr>
                        <a:t>鹿児島放送：</a:t>
                      </a:r>
                      <a:r>
                        <a:rPr kumimoji="1" lang="en-US" altLang="ja-JP" sz="1000" b="0" i="0" u="none" strike="noStrike" cap="none" normalizeH="0" baseline="0" smtClean="0">
                          <a:ln>
                            <a:noFill/>
                          </a:ln>
                          <a:solidFill>
                            <a:schemeClr val="tx1"/>
                          </a:solidFill>
                          <a:effectLst/>
                          <a:latin typeface="Calibri" pitchFamily="34" charset="0"/>
                          <a:ea typeface="ＭＳ Ｐゴシック" charset="-128"/>
                        </a:rPr>
                        <a:t>9</a:t>
                      </a:r>
                      <a:r>
                        <a:rPr kumimoji="1" lang="ja-JP" altLang="en-US" sz="1000" b="0" i="0" u="none" strike="noStrike" cap="none" normalizeH="0" baseline="0" smtClean="0">
                          <a:ln>
                            <a:noFill/>
                          </a:ln>
                          <a:solidFill>
                            <a:schemeClr val="tx1"/>
                          </a:solidFill>
                          <a:effectLst/>
                          <a:latin typeface="Calibri" pitchFamily="34" charset="0"/>
                          <a:ea typeface="ＭＳ Ｐゴシック" charset="-128"/>
                        </a:rPr>
                        <a:t>月</a:t>
                      </a:r>
                      <a:r>
                        <a:rPr kumimoji="1" lang="en-US" altLang="ja-JP" sz="1000" b="0" i="0" u="none" strike="noStrike" cap="none" normalizeH="0" baseline="0" smtClean="0">
                          <a:ln>
                            <a:noFill/>
                          </a:ln>
                          <a:solidFill>
                            <a:schemeClr val="tx1"/>
                          </a:solidFill>
                          <a:effectLst/>
                          <a:latin typeface="Calibri" pitchFamily="34" charset="0"/>
                          <a:ea typeface="ＭＳ Ｐゴシック" charset="-128"/>
                        </a:rPr>
                        <a:t>18</a:t>
                      </a:r>
                      <a:r>
                        <a:rPr kumimoji="1" lang="ja-JP" altLang="en-US" sz="1000" b="0" i="0" u="none" strike="noStrike" cap="none" normalizeH="0" baseline="0" smtClean="0">
                          <a:ln>
                            <a:noFill/>
                          </a:ln>
                          <a:solidFill>
                            <a:schemeClr val="tx1"/>
                          </a:solidFill>
                          <a:effectLst/>
                          <a:latin typeface="Calibri" pitchFamily="34" charset="0"/>
                          <a:ea typeface="ＭＳ Ｐゴシック" charset="-128"/>
                        </a:rPr>
                        <a:t>日（水）</a:t>
                      </a:r>
                      <a:r>
                        <a:rPr kumimoji="1" lang="en-US" altLang="ja-JP" sz="1000" b="0" i="0" u="none" strike="noStrike" cap="none" normalizeH="0" baseline="0" smtClean="0">
                          <a:ln>
                            <a:noFill/>
                          </a:ln>
                          <a:solidFill>
                            <a:schemeClr val="tx1"/>
                          </a:solidFill>
                          <a:effectLst/>
                          <a:latin typeface="Calibri" pitchFamily="34" charset="0"/>
                          <a:ea typeface="ＭＳ Ｐゴシック" charset="-128"/>
                        </a:rPr>
                        <a:t>18:15</a:t>
                      </a:r>
                      <a:r>
                        <a:rPr kumimoji="1" lang="ja-JP" altLang="en-US" sz="1000" b="0" i="0" u="none" strike="noStrike" cap="none" normalizeH="0" baseline="0" smtClean="0">
                          <a:ln>
                            <a:noFill/>
                          </a:ln>
                          <a:solidFill>
                            <a:schemeClr val="tx1"/>
                          </a:solidFill>
                          <a:effectLst/>
                          <a:latin typeface="Calibri" pitchFamily="34" charset="0"/>
                          <a:ea typeface="ＭＳ Ｐゴシック" charset="-128"/>
                        </a:rPr>
                        <a:t>～</a:t>
                      </a:r>
                      <a:r>
                        <a:rPr kumimoji="1" lang="en-US" altLang="ja-JP" sz="1000" b="0" i="0" u="none" strike="noStrike" cap="none" normalizeH="0" baseline="0" smtClean="0">
                          <a:ln>
                            <a:noFill/>
                          </a:ln>
                          <a:solidFill>
                            <a:schemeClr val="tx1"/>
                          </a:solidFill>
                          <a:effectLst/>
                          <a:latin typeface="Calibri" pitchFamily="34" charset="0"/>
                          <a:ea typeface="ＭＳ Ｐゴシック" charset="-128"/>
                        </a:rPr>
                        <a:t>18</a:t>
                      </a:r>
                      <a:r>
                        <a:rPr kumimoji="1" lang="ja-JP" altLang="en-US" sz="1000" b="0" i="0" u="none" strike="noStrike" cap="none" normalizeH="0" baseline="0" smtClean="0">
                          <a:ln>
                            <a:noFill/>
                          </a:ln>
                          <a:solidFill>
                            <a:schemeClr val="tx1"/>
                          </a:solidFill>
                          <a:effectLst/>
                          <a:latin typeface="Calibri" pitchFamily="34" charset="0"/>
                          <a:ea typeface="ＭＳ Ｐゴシック" charset="-128"/>
                        </a:rPr>
                        <a:t>：</a:t>
                      </a:r>
                      <a:r>
                        <a:rPr kumimoji="1" lang="en-US" altLang="ja-JP" sz="1000" b="0" i="0" u="none" strike="noStrike" cap="none" normalizeH="0" baseline="0" smtClean="0">
                          <a:ln>
                            <a:noFill/>
                          </a:ln>
                          <a:solidFill>
                            <a:schemeClr val="tx1"/>
                          </a:solidFill>
                          <a:effectLst/>
                          <a:latin typeface="Calibri" pitchFamily="34" charset="0"/>
                          <a:ea typeface="ＭＳ Ｐゴシック" charset="-128"/>
                        </a:rPr>
                        <a:t>55</a:t>
                      </a:r>
                      <a:r>
                        <a:rPr kumimoji="1" lang="ja-JP" altLang="en-US" sz="1000" b="0" i="0" u="none" strike="noStrike" cap="none" normalizeH="0" baseline="0" smtClean="0">
                          <a:ln>
                            <a:noFill/>
                          </a:ln>
                          <a:solidFill>
                            <a:schemeClr val="tx1"/>
                          </a:solidFill>
                          <a:effectLst/>
                          <a:latin typeface="Calibri" pitchFamily="34" charset="0"/>
                          <a:ea typeface="ＭＳ Ｐゴシック" charset="-128"/>
                        </a:rPr>
                        <a:t>放送　「Ｊチャン</a:t>
                      </a:r>
                      <a:r>
                        <a:rPr kumimoji="1" lang="en-US" altLang="ja-JP" sz="1000" b="0" i="0" u="none" strike="noStrike" cap="none" normalizeH="0" baseline="0" smtClean="0">
                          <a:ln>
                            <a:noFill/>
                          </a:ln>
                          <a:solidFill>
                            <a:schemeClr val="tx1"/>
                          </a:solidFill>
                          <a:effectLst/>
                          <a:latin typeface="Calibri" pitchFamily="34" charset="0"/>
                          <a:ea typeface="ＭＳ Ｐゴシック" charset="-128"/>
                        </a:rPr>
                        <a:t>+</a:t>
                      </a:r>
                      <a:r>
                        <a:rPr kumimoji="1" lang="ja-JP" altLang="en-US" sz="1000" b="0" i="0" u="none" strike="noStrike" cap="none" normalizeH="0" baseline="0" smtClean="0">
                          <a:ln>
                            <a:noFill/>
                          </a:ln>
                          <a:solidFill>
                            <a:schemeClr val="tx1"/>
                          </a:solidFill>
                          <a:effectLst/>
                          <a:latin typeface="Calibri" pitchFamily="34" charset="0"/>
                          <a:ea typeface="ＭＳ Ｐゴシック" charset="-128"/>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403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1" i="0" u="none" strike="noStrike" cap="none" normalizeH="0" baseline="0" smtClean="0">
                          <a:ln>
                            <a:noFill/>
                          </a:ln>
                          <a:solidFill>
                            <a:schemeClr val="tx1"/>
                          </a:solidFill>
                          <a:effectLst/>
                          <a:latin typeface="Calibri" pitchFamily="34" charset="0"/>
                          <a:ea typeface="ＭＳ Ｐゴシック" charset="-128"/>
                        </a:rPr>
                        <a:t>その他特記事項</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6D9F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00" b="0" i="0" u="none" strike="noStrike" cap="none" normalizeH="0" baseline="0" smtClean="0">
                        <a:ln>
                          <a:noFill/>
                        </a:ln>
                        <a:solidFill>
                          <a:schemeClr val="tx1"/>
                        </a:solidFill>
                        <a:effectLst/>
                        <a:latin typeface="Calibri" pitchFamily="34" charset="0"/>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5" name="タイトル 1"/>
          <p:cNvSpPr txBox="1">
            <a:spLocks/>
          </p:cNvSpPr>
          <p:nvPr/>
        </p:nvSpPr>
        <p:spPr>
          <a:xfrm>
            <a:off x="342900" y="2182813"/>
            <a:ext cx="3086100" cy="287337"/>
          </a:xfrm>
          <a:prstGeom prst="rect">
            <a:avLst/>
          </a:prstGeom>
        </p:spPr>
        <p:txBody>
          <a:bodyPr/>
          <a:lstStyle>
            <a:lvl1pPr algn="l" defTabSz="914400" rtl="0" eaLnBrk="1" latinLnBrk="0" hangingPunct="1">
              <a:spcBef>
                <a:spcPct val="0"/>
              </a:spcBef>
              <a:buNone/>
              <a:defRPr kumimoji="1" sz="1100" kern="1200">
                <a:solidFill>
                  <a:schemeClr val="bg1">
                    <a:lumMod val="65000"/>
                  </a:schemeClr>
                </a:solidFill>
                <a:latin typeface="+mj-lt"/>
                <a:ea typeface="+mj-ea"/>
                <a:cs typeface="+mj-cs"/>
              </a:defRPr>
            </a:lvl1pPr>
          </a:lstStyle>
          <a:p>
            <a:pPr fontAlgn="auto">
              <a:spcAft>
                <a:spcPts val="0"/>
              </a:spcAft>
              <a:defRPr/>
            </a:pPr>
            <a:r>
              <a:rPr lang="ja-JP" altLang="en-US" sz="1300" b="1" dirty="0" smtClean="0">
                <a:solidFill>
                  <a:schemeClr val="tx1">
                    <a:lumMod val="95000"/>
                    <a:lumOff val="5000"/>
                  </a:schemeClr>
                </a:solidFill>
              </a:rPr>
              <a:t>３）その他</a:t>
            </a:r>
            <a:endParaRPr lang="en-US" altLang="ja-JP" sz="1300" b="1" dirty="0" smtClean="0">
              <a:solidFill>
                <a:schemeClr val="tx1">
                  <a:lumMod val="95000"/>
                  <a:lumOff val="5000"/>
                </a:schemeClr>
              </a:solidFill>
            </a:endParaRPr>
          </a:p>
        </p:txBody>
      </p:sp>
      <p:sp>
        <p:nvSpPr>
          <p:cNvPr id="9235" name="テキスト ボックス 6"/>
          <p:cNvSpPr txBox="1">
            <a:spLocks noChangeArrowheads="1"/>
          </p:cNvSpPr>
          <p:nvPr/>
        </p:nvSpPr>
        <p:spPr bwMode="auto">
          <a:xfrm>
            <a:off x="1700213" y="1136650"/>
            <a:ext cx="4516437" cy="830263"/>
          </a:xfrm>
          <a:prstGeom prst="rect">
            <a:avLst/>
          </a:prstGeom>
          <a:noFill/>
          <a:ln w="9525">
            <a:noFill/>
            <a:miter lim="800000"/>
            <a:headEnd/>
            <a:tailEnd/>
          </a:ln>
        </p:spPr>
        <p:txBody>
          <a:bodyPr wrap="none">
            <a:spAutoFit/>
          </a:bodyPr>
          <a:lstStyle/>
          <a:p>
            <a:r>
              <a:rPr lang="ja-JP" altLang="en-US" sz="1200">
                <a:latin typeface="Calibri" pitchFamily="34" charset="0"/>
              </a:rPr>
              <a:t>事業</a:t>
            </a:r>
            <a:r>
              <a:rPr lang="en-US" altLang="ja-JP" sz="1200">
                <a:latin typeface="Calibri" pitchFamily="34" charset="0"/>
              </a:rPr>
              <a:t>ID</a:t>
            </a:r>
            <a:r>
              <a:rPr lang="ja-JP" altLang="en-US" sz="1200">
                <a:latin typeface="Calibri" pitchFamily="34" charset="0"/>
              </a:rPr>
              <a:t>：</a:t>
            </a:r>
            <a:r>
              <a:rPr lang="en-US" altLang="ja-JP" sz="1200">
                <a:latin typeface="Calibri" pitchFamily="34" charset="0"/>
              </a:rPr>
              <a:t>2018494581</a:t>
            </a:r>
          </a:p>
          <a:p>
            <a:r>
              <a:rPr lang="ja-JP" altLang="en-US" sz="1200">
                <a:latin typeface="Calibri" pitchFamily="34" charset="0"/>
              </a:rPr>
              <a:t>事業名：海を学ぶ</a:t>
            </a:r>
            <a:r>
              <a:rPr lang="en-US" altLang="ja-JP" sz="1200">
                <a:latin typeface="Calibri" pitchFamily="34" charset="0"/>
              </a:rPr>
              <a:t>【</a:t>
            </a:r>
            <a:r>
              <a:rPr lang="ja-JP" altLang="en-US" sz="1200">
                <a:latin typeface="Calibri" pitchFamily="34" charset="0"/>
              </a:rPr>
              <a:t>ウミ学プロジェクト</a:t>
            </a:r>
            <a:r>
              <a:rPr lang="en-US" altLang="ja-JP" sz="1200">
                <a:latin typeface="Calibri" pitchFamily="34" charset="0"/>
              </a:rPr>
              <a:t>】</a:t>
            </a:r>
            <a:r>
              <a:rPr lang="ja-JP" altLang="en-US" sz="1200">
                <a:latin typeface="Calibri" pitchFamily="34" charset="0"/>
              </a:rPr>
              <a:t>　</a:t>
            </a:r>
            <a:endParaRPr lang="en-US" altLang="ja-JP" sz="1200">
              <a:latin typeface="Calibri" pitchFamily="34" charset="0"/>
            </a:endParaRPr>
          </a:p>
          <a:p>
            <a:r>
              <a:rPr lang="ja-JP" altLang="en-US" sz="1200">
                <a:latin typeface="Calibri" pitchFamily="34" charset="0"/>
              </a:rPr>
              <a:t>～日本の海域研究プロジェクト・九州の海産物編～（海と日本</a:t>
            </a:r>
            <a:r>
              <a:rPr lang="en-US" altLang="ja-JP" sz="1200">
                <a:latin typeface="Calibri" pitchFamily="34" charset="0"/>
              </a:rPr>
              <a:t>2019</a:t>
            </a:r>
            <a:r>
              <a:rPr lang="ja-JP" altLang="en-US" sz="1200">
                <a:latin typeface="Calibri" pitchFamily="34" charset="0"/>
              </a:rPr>
              <a:t>）</a:t>
            </a:r>
            <a:endParaRPr lang="en-US" altLang="ja-JP" sz="1200">
              <a:latin typeface="Calibri" pitchFamily="34" charset="0"/>
            </a:endParaRPr>
          </a:p>
          <a:p>
            <a:r>
              <a:rPr lang="ja-JP" altLang="en-US" sz="1200">
                <a:latin typeface="Calibri" pitchFamily="34" charset="0"/>
              </a:rPr>
              <a:t>団体名：ウミ学プロジェクト実行委員会</a:t>
            </a:r>
          </a:p>
        </p:txBody>
      </p:sp>
      <p:sp>
        <p:nvSpPr>
          <p:cNvPr id="8" name="正方形/長方形 7"/>
          <p:cNvSpPr/>
          <p:nvPr/>
        </p:nvSpPr>
        <p:spPr>
          <a:xfrm>
            <a:off x="1628775" y="1008063"/>
            <a:ext cx="4968875" cy="92075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6464</TotalTime>
  <Words>724</Words>
  <Application>Microsoft Office PowerPoint</Application>
  <PresentationFormat>A4 210 x 297 mm</PresentationFormat>
  <Paragraphs>72</Paragraphs>
  <Slides>3</Slides>
  <Notes>3</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3</vt:i4>
      </vt:variant>
    </vt:vector>
  </HeadingPairs>
  <TitlesOfParts>
    <vt:vector size="7" baseType="lpstr">
      <vt:lpstr>ＭＳ Ｐゴシック</vt:lpstr>
      <vt:lpstr>Arial</vt:lpstr>
      <vt:lpstr>Calibri</vt:lpstr>
      <vt:lpstr>Office ​​テーマ</vt:lpstr>
      <vt:lpstr>PowerPoint プレゼンテーション</vt:lpstr>
      <vt:lpstr>PowerPoint プレゼンテーション</vt:lpstr>
      <vt:lpstr>PowerPoint プレゼンテーション</vt:lpstr>
    </vt:vector>
  </TitlesOfParts>
  <Manager/>
  <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海と日本PROJECT サポートプログラム 2017 PRレポート</dc:title>
  <dc:subject/>
  <dc:creator>山﨑 大輔</dc:creator>
  <cp:keywords/>
  <dc:description/>
  <cp:lastModifiedBy>山﨑 大輔</cp:lastModifiedBy>
  <cp:revision>91</cp:revision>
  <cp:lastPrinted>2016-05-12T04:21:20Z</cp:lastPrinted>
  <dcterms:created xsi:type="dcterms:W3CDTF">2016-05-09T08:30:14Z</dcterms:created>
  <dcterms:modified xsi:type="dcterms:W3CDTF">2019-10-23T03:14:11Z</dcterms:modified>
  <cp:category/>
</cp:coreProperties>
</file>