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7" r:id="rId3"/>
    <p:sldId id="258" r:id="rId4"/>
  </p:sldIdLst>
  <p:sldSz cx="6858000" cy="9906000" type="A4"/>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70" d="100"/>
          <a:sy n="70" d="100"/>
        </p:scale>
        <p:origin x="1554" y="60"/>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Shape 18"/>
          <p:cNvSpPr>
            <a:spLocks noGrp="1" noRot="1" noChangeAspect="1"/>
          </p:cNvSpPr>
          <p:nvPr>
            <p:ph type="sldImg"/>
          </p:nvPr>
        </p:nvSpPr>
        <p:spPr>
          <a:xfrm>
            <a:off x="1143000" y="685800"/>
            <a:ext cx="4572000" cy="3429000"/>
          </a:xfrm>
          <a:prstGeom prst="rect">
            <a:avLst/>
          </a:prstGeom>
        </p:spPr>
        <p:txBody>
          <a:bodyPr/>
          <a:lstStyle/>
          <a:p>
            <a:endParaRPr/>
          </a:p>
        </p:txBody>
      </p:sp>
      <p:sp>
        <p:nvSpPr>
          <p:cNvPr id="19" name="Shape 1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41550" y="685800"/>
            <a:ext cx="2374900" cy="3429000"/>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920877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タイトルのみ">
    <p:spTree>
      <p:nvGrpSpPr>
        <p:cNvPr id="1" name=""/>
        <p:cNvGrpSpPr/>
        <p:nvPr/>
      </p:nvGrpSpPr>
      <p:grpSpPr>
        <a:xfrm>
          <a:off x="0" y="0"/>
          <a:ext cx="0" cy="0"/>
          <a:chOff x="0" y="0"/>
          <a:chExt cx="0" cy="0"/>
        </a:xfrm>
      </p:grpSpPr>
      <p:sp>
        <p:nvSpPr>
          <p:cNvPr id="12"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テキスト ボックス 3"/>
          <p:cNvSpPr txBox="1"/>
          <p:nvPr/>
        </p:nvSpPr>
        <p:spPr>
          <a:xfrm>
            <a:off x="85643" y="128463"/>
            <a:ext cx="5773373" cy="61555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700"/>
            </a:pPr>
            <a:r>
              <a:rPr dirty="0" err="1"/>
              <a:t>PR</a:t>
            </a:r>
            <a:r>
              <a:rPr dirty="0" err="1">
                <a:latin typeface="+mj-lt"/>
                <a:ea typeface="+mj-ea"/>
                <a:cs typeface="+mj-cs"/>
                <a:sym typeface="Helvetica"/>
              </a:rPr>
              <a:t>レポート送信先：海と日本プロジェクト総合運営事務局</a:t>
            </a:r>
            <a:endParaRPr lang="en-US" dirty="0">
              <a:latin typeface="+mj-lt"/>
              <a:ea typeface="+mj-ea"/>
              <a:cs typeface="+mj-cs"/>
              <a:sym typeface="Helvetica"/>
            </a:endParaRPr>
          </a:p>
          <a:p>
            <a:pPr>
              <a:defRPr sz="1700"/>
            </a:pPr>
            <a:r>
              <a:rPr dirty="0">
                <a:latin typeface="+mj-lt"/>
                <a:ea typeface="+mj-ea"/>
                <a:cs typeface="+mj-cs"/>
                <a:sym typeface="Helvetica"/>
              </a:rPr>
              <a:t>　</a:t>
            </a:r>
            <a:r>
              <a:rPr dirty="0"/>
              <a:t>pr@uminohi.jp</a:t>
            </a:r>
          </a:p>
        </p:txBody>
      </p:sp>
      <p:sp>
        <p:nvSpPr>
          <p:cNvPr id="3" name="タイトルテキスト"/>
          <p:cNvSpPr txBox="1">
            <a:spLocks noGrp="1"/>
          </p:cNvSpPr>
          <p:nvPr>
            <p:ph type="title"/>
          </p:nvPr>
        </p:nvSpPr>
        <p:spPr>
          <a:xfrm>
            <a:off x="342900" y="132997"/>
            <a:ext cx="6172200" cy="217840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lstStyle/>
          <a:p>
            <a:r>
              <a:rPr dirty="0" err="1"/>
              <a:t>タイトルテキスト</a:t>
            </a:r>
            <a:endParaRPr dirty="0"/>
          </a:p>
        </p:txBody>
      </p:sp>
      <p:sp>
        <p:nvSpPr>
          <p:cNvPr id="4" name="本文レベル1…"/>
          <p:cNvSpPr txBox="1">
            <a:spLocks noGrp="1"/>
          </p:cNvSpPr>
          <p:nvPr>
            <p:ph type="body" idx="1"/>
          </p:nvPr>
        </p:nvSpPr>
        <p:spPr>
          <a:xfrm>
            <a:off x="342900" y="2311400"/>
            <a:ext cx="6172200" cy="75946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本文レベル1</a:t>
            </a:r>
          </a:p>
          <a:p>
            <a:pPr lvl="1"/>
            <a:r>
              <a:t>本文レベル2</a:t>
            </a:r>
          </a:p>
          <a:p>
            <a:pPr lvl="2"/>
            <a:r>
              <a:t>本文レベル3</a:t>
            </a:r>
          </a:p>
          <a:p>
            <a:pPr lvl="3"/>
            <a:r>
              <a:t>本文レベル4</a:t>
            </a:r>
          </a:p>
          <a:p>
            <a:pPr lvl="4"/>
            <a:r>
              <a:t>本文レベル5</a:t>
            </a:r>
          </a:p>
        </p:txBody>
      </p:sp>
      <p:sp>
        <p:nvSpPr>
          <p:cNvPr id="5" name="スライド番号"/>
          <p:cNvSpPr txBox="1">
            <a:spLocks noGrp="1"/>
          </p:cNvSpPr>
          <p:nvPr>
            <p:ph type="sldNum" sz="quarter" idx="2"/>
          </p:nvPr>
        </p:nvSpPr>
        <p:spPr>
          <a:xfrm>
            <a:off x="3314700" y="8914694"/>
            <a:ext cx="1600200" cy="533401"/>
          </a:xfrm>
          <a:prstGeom prst="rect">
            <a:avLst/>
          </a:prstGeom>
          <a:ln w="12700">
            <a:miter lim="400000"/>
          </a:ln>
        </p:spPr>
        <p:txBody>
          <a:bodyPr wrap="none" lIns="45719" rIns="45719" anchor="ctr">
            <a:spAutoFit/>
          </a:bodyPr>
          <a:lstStyle>
            <a:lvl1pPr algn="r">
              <a:defRPr sz="12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Lst>
  <p:transition spd="med"/>
  <p:txStyles>
    <p:titleStyle>
      <a:lvl1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1pPr>
      <a:lvl2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2pPr>
      <a:lvl3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3pPr>
      <a:lvl4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4pPr>
      <a:lvl5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5pPr>
      <a:lvl6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6pPr>
      <a:lvl7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7pPr>
      <a:lvl8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8pPr>
      <a:lvl9pPr marL="0" marR="0" indent="0" algn="l" defTabSz="914400" rtl="0" latinLnBrk="0">
        <a:lnSpc>
          <a:spcPct val="100000"/>
        </a:lnSpc>
        <a:spcBef>
          <a:spcPts val="0"/>
        </a:spcBef>
        <a:spcAft>
          <a:spcPts val="0"/>
        </a:spcAft>
        <a:buClrTx/>
        <a:buSzTx/>
        <a:buFontTx/>
        <a:buNone/>
        <a:tabLst/>
        <a:defRPr sz="1100" b="0" i="0" u="none" strike="noStrike" cap="none" spc="0" baseline="0">
          <a:solidFill>
            <a:srgbClr val="A6A6A6"/>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表 3"/>
          <p:cNvGraphicFramePr/>
          <p:nvPr>
            <p:extLst>
              <p:ext uri="{D42A27DB-BD31-4B8C-83A1-F6EECF244321}">
                <p14:modId xmlns:p14="http://schemas.microsoft.com/office/powerpoint/2010/main" val="786825560"/>
              </p:ext>
            </p:extLst>
          </p:nvPr>
        </p:nvGraphicFramePr>
        <p:xfrm>
          <a:off x="548679" y="2195783"/>
          <a:ext cx="5832648" cy="3261360"/>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4931">
                <a:tc>
                  <a:txBody>
                    <a:bodyPr/>
                    <a:lstStyle/>
                    <a:p>
                      <a:pPr algn="l">
                        <a:defRPr sz="1000">
                          <a:solidFill>
                            <a:srgbClr val="000000"/>
                          </a:solidFill>
                        </a:defRPr>
                      </a:pPr>
                      <a:r>
                        <a:rPr>
                          <a:latin typeface="+mj-lt"/>
                          <a:ea typeface="+mj-ea"/>
                          <a:cs typeface="+mj-cs"/>
                          <a:sym typeface="Helvetica"/>
                        </a:rPr>
                        <a:t>イベントタイトル</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sz="1000"/>
                        <a:t>第2回海辺の教室〜不思議な海砂</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720079">
                <a:tc>
                  <a:txBody>
                    <a:bodyPr/>
                    <a:lstStyle/>
                    <a:p>
                      <a:pPr algn="l">
                        <a:defRPr sz="1000" b="1"/>
                      </a:pPr>
                      <a:r>
                        <a:rPr>
                          <a:latin typeface="+mj-lt"/>
                          <a:ea typeface="+mj-ea"/>
                          <a:cs typeface="+mj-cs"/>
                          <a:sym typeface="Helvetica"/>
                        </a:rPr>
                        <a:t>イベントの</a:t>
                      </a:r>
                    </a:p>
                    <a:p>
                      <a:pPr algn="l">
                        <a:defRPr sz="1000" b="1"/>
                      </a:pPr>
                      <a:r>
                        <a:rPr>
                          <a:latin typeface="+mj-lt"/>
                          <a:ea typeface="+mj-ea"/>
                          <a:cs typeface="+mj-cs"/>
                          <a:sym typeface="Helvetica"/>
                        </a:rPr>
                        <a:t>目的・ねらい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ひ鳴き砂が鳴くしくみと姉子の浜の歩んできた歴史から続可能な循環型社会と海ごみ問題をテーマに啓蒙と問題意識の提起と改善、解決を目指す活動への協力と、生活環境の変化から減少傾向にある「受け継ぐ環境」を意図的に作り上ることを目的とします
</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184931">
                <a:tc>
                  <a:txBody>
                    <a:bodyPr/>
                    <a:lstStyle/>
                    <a:p>
                      <a:pPr algn="l">
                        <a:defRPr sz="1000" b="1"/>
                      </a:pPr>
                      <a:r>
                        <a:rPr>
                          <a:latin typeface="+mj-lt"/>
                          <a:ea typeface="+mj-ea"/>
                          <a:cs typeface="+mj-cs"/>
                          <a:sym typeface="Helvetica"/>
                        </a:rPr>
                        <a:t>日程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２０２０／１０／１８</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184931">
                <a:tc>
                  <a:txBody>
                    <a:bodyPr/>
                    <a:lstStyle/>
                    <a:p>
                      <a:pPr algn="l">
                        <a:defRPr sz="1000" b="1"/>
                      </a:pPr>
                      <a:r>
                        <a:rPr>
                          <a:latin typeface="+mj-lt"/>
                          <a:ea typeface="+mj-ea"/>
                          <a:cs typeface="+mj-cs"/>
                          <a:sym typeface="Helvetica"/>
                        </a:rPr>
                        <a:t>開催場所</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１部：福吉コミュニティセンター/２部 姉子浜（糸島市二丈鹿野）</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r h="184931">
                <a:tc>
                  <a:txBody>
                    <a:bodyPr/>
                    <a:lstStyle/>
                    <a:p>
                      <a:pPr algn="l">
                        <a:defRPr sz="1000" b="1"/>
                      </a:pPr>
                      <a:r>
                        <a:rPr>
                          <a:latin typeface="+mj-lt"/>
                          <a:ea typeface="+mj-ea"/>
                          <a:cs typeface="+mj-cs"/>
                          <a:sym typeface="Helvetica"/>
                        </a:rPr>
                        <a:t>参加人数</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４５名</a:t>
                      </a:r>
                      <a:r>
                        <a:rPr lang="ja-JP" altLang="en-US" sz="1000" dirty="0"/>
                        <a:t>（現地参加）＋４７名（</a:t>
                      </a:r>
                      <a:r>
                        <a:rPr lang="en-US" altLang="ja-JP" sz="1000" dirty="0"/>
                        <a:t>LIVE</a:t>
                      </a:r>
                      <a:r>
                        <a:rPr lang="ja-JP" altLang="en-US" sz="1000" dirty="0"/>
                        <a:t>配信視聴者）</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4"/>
                  </a:ext>
                </a:extLst>
              </a:tr>
              <a:tr h="184931">
                <a:tc>
                  <a:txBody>
                    <a:bodyPr/>
                    <a:lstStyle/>
                    <a:p>
                      <a:pPr algn="l">
                        <a:defRPr sz="1000" b="1"/>
                      </a:pPr>
                      <a:r>
                        <a:rPr>
                          <a:latin typeface="+mj-lt"/>
                          <a:ea typeface="+mj-ea"/>
                          <a:cs typeface="+mj-cs"/>
                          <a:sym typeface="Helvetica"/>
                        </a:rPr>
                        <a:t>主催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九州大学うみつなぎふくおか</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5"/>
                  </a:ext>
                </a:extLst>
              </a:tr>
              <a:tr h="184931">
                <a:tc>
                  <a:txBody>
                    <a:bodyPr/>
                    <a:lstStyle/>
                    <a:p>
                      <a:pPr algn="l">
                        <a:defRPr sz="1000" b="1"/>
                      </a:pPr>
                      <a:r>
                        <a:rPr>
                          <a:latin typeface="+mj-lt"/>
                          <a:ea typeface="+mj-ea"/>
                          <a:cs typeface="+mj-cs"/>
                          <a:sym typeface="Helvetica"/>
                        </a:rPr>
                        <a:t>共催</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6"/>
                  </a:ext>
                </a:extLst>
              </a:tr>
              <a:tr h="184931">
                <a:tc>
                  <a:txBody>
                    <a:bodyPr/>
                    <a:lstStyle/>
                    <a:p>
                      <a:pPr algn="l">
                        <a:defRPr sz="1000" b="1"/>
                      </a:pPr>
                      <a:r>
                        <a:rPr>
                          <a:latin typeface="+mj-lt"/>
                          <a:ea typeface="+mj-ea"/>
                          <a:cs typeface="+mj-cs"/>
                          <a:sym typeface="Helvetica"/>
                        </a:rPr>
                        <a:t>協力</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endParaRP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7"/>
                  </a:ext>
                </a:extLst>
              </a:tr>
              <a:tr h="616043">
                <a:tc>
                  <a:txBody>
                    <a:bodyPr/>
                    <a:lstStyle/>
                    <a:p>
                      <a:pPr algn="l">
                        <a:defRPr sz="1000" b="1"/>
                      </a:pPr>
                      <a:r>
                        <a:rPr>
                          <a:latin typeface="+mj-lt"/>
                          <a:ea typeface="+mj-ea"/>
                          <a:cs typeface="+mj-cs"/>
                          <a:sym typeface="Helvetica"/>
                        </a:rPr>
                        <a:t>告知方法</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WEB：九州大学うみつなぎふくおか公式WEBサイト、FBページ、海の日本プロジェク、トinふくおか有料FB広告１週間
</a:t>
                      </a:r>
                      <a:r>
                        <a:rPr sz="1000" dirty="0" err="1"/>
                        <a:t>ちらし：地元小中学校、会場掲示</a:t>
                      </a:r>
                      <a:r>
                        <a:rPr sz="1000" dirty="0"/>
                        <a:t>、
</a:t>
                      </a:r>
                      <a:r>
                        <a:rPr sz="1000" dirty="0" err="1"/>
                        <a:t>その他：地元テレビ、ラジオ放送局へのプレスリリース</a:t>
                      </a:r>
                      <a:r>
                        <a:rPr sz="1000" dirty="0"/>
                        <a:t> 等</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8"/>
                  </a:ext>
                </a:extLst>
              </a:tr>
            </a:tbl>
          </a:graphicData>
        </a:graphic>
      </p:graphicFrame>
      <p:sp>
        <p:nvSpPr>
          <p:cNvPr id="22" name="タイトル 1"/>
          <p:cNvSpPr txBox="1"/>
          <p:nvPr/>
        </p:nvSpPr>
        <p:spPr>
          <a:xfrm>
            <a:off x="388620" y="1878795"/>
            <a:ext cx="2994661" cy="24384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2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１）オリジナルイベント開催概要</a:t>
            </a:r>
          </a:p>
        </p:txBody>
      </p:sp>
      <p:graphicFrame>
        <p:nvGraphicFramePr>
          <p:cNvPr id="23" name="表 14"/>
          <p:cNvGraphicFramePr/>
          <p:nvPr/>
        </p:nvGraphicFramePr>
        <p:xfrm>
          <a:off x="548679" y="6268597"/>
          <a:ext cx="5832648" cy="1430286"/>
        </p:xfrm>
        <a:graphic>
          <a:graphicData uri="http://schemas.openxmlformats.org/drawingml/2006/table">
            <a:tbl>
              <a:tblPr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430286">
                <a:tc>
                  <a:txBody>
                    <a:bodyPr/>
                    <a:lstStyle/>
                    <a:p>
                      <a:pPr algn="l">
                        <a:defRPr sz="1000" b="1"/>
                      </a:pPr>
                      <a:r>
                        <a:rPr>
                          <a:latin typeface="+mj-lt"/>
                          <a:ea typeface="+mj-ea"/>
                          <a:cs typeface="+mj-cs"/>
                          <a:sym typeface="Helvetica"/>
                        </a:rPr>
                        <a:t>イベント</a:t>
                      </a:r>
                      <a:r>
                        <a:t>1</a:t>
                      </a:r>
                      <a:endParaRPr>
                        <a:solidFill>
                          <a:srgbClr val="FFFFFF"/>
                        </a:solidFill>
                      </a:endParaRPr>
                    </a:p>
                    <a:p>
                      <a:pPr algn="l">
                        <a:defRPr sz="1000" b="1"/>
                      </a:pPr>
                      <a:r>
                        <a:rPr>
                          <a:latin typeface="+mj-lt"/>
                          <a:ea typeface="+mj-ea"/>
                          <a:cs typeface="+mj-cs"/>
                          <a:sym typeface="Helvetica"/>
                        </a:rPr>
                        <a:t>内容</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defTabSz="457200">
                        <a:defRPr sz="1000"/>
                      </a:pPr>
                      <a:r>
                        <a:t>1部＜座学＞</a:t>
                      </a:r>
                    </a:p>
                    <a:p>
                      <a:pPr algn="l" defTabSz="457200">
                        <a:defRPr sz="1000"/>
                      </a:pPr>
                      <a:r>
                        <a:t>●鳴き砂の仕組み/砂浜形成の仕組み/鳴き砂の危機とその対応</a:t>
                      </a:r>
                    </a:p>
                    <a:p>
                      <a: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000">
                          <a:uFill>
                            <a:solidFill>
                              <a:srgbClr val="000000"/>
                            </a:solidFill>
                          </a:uFill>
                        </a:defRPr>
                      </a:pPr>
                      <a:r>
                        <a:t>●「鳴き砂を知る」：波の力による砂を洗う現象、砂やゴミの堆積、漂着の仕組み</a:t>
                      </a:r>
                    </a:p>
                    <a:p>
                      <a: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000">
                          <a:uFill>
                            <a:solidFill>
                              <a:srgbClr val="000000"/>
                            </a:solidFill>
                          </a:uFill>
                        </a:defRPr>
                      </a:pPr>
                      <a:r>
                        <a:t>●姉子の浜の砂がピンク色を帯びている理由、背後の脊振山系との関連性など</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bl>
          </a:graphicData>
        </a:graphic>
      </p:graphicFrame>
      <p:sp>
        <p:nvSpPr>
          <p:cNvPr id="24" name="タイトル 1"/>
          <p:cNvSpPr txBox="1"/>
          <p:nvPr/>
        </p:nvSpPr>
        <p:spPr>
          <a:xfrm>
            <a:off x="388620" y="5772944"/>
            <a:ext cx="6163012" cy="4312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pPr defTabSz="832104">
              <a:lnSpc>
                <a:spcPct val="80000"/>
              </a:lnSpc>
              <a:defRPr sz="1092" b="1">
                <a:solidFill>
                  <a:srgbClr val="0D0D0D"/>
                </a:solidFill>
              </a:defRPr>
            </a:pPr>
            <a:r>
              <a:rPr>
                <a:latin typeface="+mj-lt"/>
                <a:ea typeface="+mj-ea"/>
                <a:cs typeface="+mj-cs"/>
                <a:sym typeface="Helvetica"/>
              </a:rPr>
              <a:t>２）イベント内容</a:t>
            </a:r>
            <a:endParaRPr sz="1274"/>
          </a:p>
          <a:p>
            <a:pPr defTabSz="832104">
              <a:lnSpc>
                <a:spcPct val="80000"/>
              </a:lnSpc>
              <a:defRPr sz="1092" b="1">
                <a:solidFill>
                  <a:srgbClr val="0D0D0D"/>
                </a:solidFill>
              </a:defRPr>
            </a:pPr>
            <a:r>
              <a:rPr>
                <a:latin typeface="+mj-lt"/>
                <a:ea typeface="+mj-ea"/>
                <a:cs typeface="+mj-cs"/>
                <a:sym typeface="Helvetica"/>
              </a:rPr>
              <a:t>　　</a:t>
            </a:r>
            <a:r>
              <a:t>※</a:t>
            </a:r>
            <a:r>
              <a:rPr>
                <a:latin typeface="+mj-lt"/>
                <a:ea typeface="+mj-ea"/>
                <a:cs typeface="+mj-cs"/>
                <a:sym typeface="Helvetica"/>
              </a:rPr>
              <a:t>添付いただく写真画像は</a:t>
            </a:r>
            <a:r>
              <a:t>2000×2000</a:t>
            </a:r>
            <a:r>
              <a:rPr>
                <a:latin typeface="+mj-lt"/>
                <a:ea typeface="+mj-ea"/>
                <a:cs typeface="+mj-cs"/>
                <a:sym typeface="Helvetica"/>
              </a:rPr>
              <a:t>ピクセル以上ですとキレイな表示となります</a:t>
            </a:r>
          </a:p>
        </p:txBody>
      </p:sp>
      <p:sp>
        <p:nvSpPr>
          <p:cNvPr id="25" name="テキスト ボックス 12"/>
          <p:cNvSpPr txBox="1"/>
          <p:nvPr/>
        </p:nvSpPr>
        <p:spPr>
          <a:xfrm>
            <a:off x="1746528" y="781243"/>
            <a:ext cx="4676141" cy="1005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200"/>
            </a:pPr>
            <a:r>
              <a:rPr dirty="0">
                <a:latin typeface="+mj-lt"/>
                <a:ea typeface="+mj-ea"/>
                <a:cs typeface="+mj-cs"/>
                <a:sym typeface="Helvetica"/>
              </a:rPr>
              <a:t>事業ID：2019525789</a:t>
            </a:r>
          </a:p>
          <a:p>
            <a:pPr>
              <a:defRPr sz="1200"/>
            </a:pPr>
            <a:r>
              <a:rPr dirty="0" err="1">
                <a:latin typeface="+mj-lt"/>
                <a:ea typeface="+mj-ea"/>
                <a:cs typeface="+mj-cs"/>
                <a:sym typeface="Helvetica"/>
              </a:rPr>
              <a:t>事業名</a:t>
            </a:r>
            <a:r>
              <a:rPr dirty="0">
                <a:latin typeface="+mj-lt"/>
                <a:ea typeface="+mj-ea"/>
                <a:cs typeface="+mj-cs"/>
                <a:sym typeface="Helvetica"/>
              </a:rPr>
              <a:t>：「福岡の海と人のつながり調べ」海と日本2020</a:t>
            </a:r>
          </a:p>
          <a:p>
            <a:pPr>
              <a:defRPr sz="1200"/>
            </a:pPr>
            <a:r>
              <a:rPr dirty="0">
                <a:latin typeface="+mj-lt"/>
                <a:ea typeface="+mj-ea"/>
                <a:cs typeface="+mj-cs"/>
                <a:sym typeface="Helvetica"/>
              </a:rPr>
              <a:t>　 九州大学環境工学教室2020</a:t>
            </a:r>
          </a:p>
          <a:p>
            <a:pPr>
              <a:defRPr sz="1200"/>
            </a:pPr>
            <a:r>
              <a:rPr dirty="0" err="1">
                <a:latin typeface="+mj-lt"/>
                <a:ea typeface="+mj-ea"/>
                <a:cs typeface="+mj-cs"/>
                <a:sym typeface="Helvetica"/>
              </a:rPr>
              <a:t>団体名：九州大学大学院工学研究院附属環境工学研究教育センタ</a:t>
            </a:r>
            <a:r>
              <a:rPr dirty="0">
                <a:latin typeface="+mj-lt"/>
                <a:ea typeface="+mj-ea"/>
                <a:cs typeface="+mj-cs"/>
                <a:sym typeface="Helvetica"/>
              </a:rPr>
              <a:t>ー</a:t>
            </a:r>
          </a:p>
        </p:txBody>
      </p:sp>
      <p:sp>
        <p:nvSpPr>
          <p:cNvPr id="26" name="正方形/長方形 13"/>
          <p:cNvSpPr/>
          <p:nvPr/>
        </p:nvSpPr>
        <p:spPr>
          <a:xfrm>
            <a:off x="1628799" y="728979"/>
            <a:ext cx="4968554" cy="1110369"/>
          </a:xfrm>
          <a:prstGeom prst="rect">
            <a:avLst/>
          </a:prstGeom>
          <a:ln w="25400">
            <a:solidFill>
              <a:srgbClr val="000000"/>
            </a:solidFill>
          </a:ln>
        </p:spPr>
        <p:txBody>
          <a:bodyPr lIns="45719" rIns="45719" anchor="ctr"/>
          <a:lstStyle/>
          <a:p>
            <a:pPr algn="ctr">
              <a:defRPr>
                <a:solidFill>
                  <a:srgbClr val="FFFFFF"/>
                </a:solidFill>
              </a:defRPr>
            </a:pPr>
            <a:endParaRPr/>
          </a:p>
        </p:txBody>
      </p:sp>
      <p:pic>
        <p:nvPicPr>
          <p:cNvPr id="3" name="図 2" descr="屋内, 人, テーブル, 民衆 が含まれている画像&#10;&#10;自動的に生成された説明">
            <a:extLst>
              <a:ext uri="{FF2B5EF4-FFF2-40B4-BE49-F238E27FC236}">
                <a16:creationId xmlns:a16="http://schemas.microsoft.com/office/drawing/2014/main" id="{05EC978D-5D20-4EBA-87DA-86C5289C21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620" y="7842528"/>
            <a:ext cx="2848373" cy="1686160"/>
          </a:xfrm>
          <a:prstGeom prst="rect">
            <a:avLst/>
          </a:prstGeom>
        </p:spPr>
      </p:pic>
      <p:pic>
        <p:nvPicPr>
          <p:cNvPr id="5" name="図 4" descr="屋内, テーブル, 人, ノートパソコン が含まれている画像&#10;&#10;自動的に生成された説明">
            <a:extLst>
              <a:ext uri="{FF2B5EF4-FFF2-40B4-BE49-F238E27FC236}">
                <a16:creationId xmlns:a16="http://schemas.microsoft.com/office/drawing/2014/main" id="{0E3539BF-79F5-4229-AA0A-752F219589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32954" y="7842528"/>
            <a:ext cx="2848373" cy="1686160"/>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表 9"/>
          <p:cNvGraphicFramePr/>
          <p:nvPr/>
        </p:nvGraphicFramePr>
        <p:xfrm>
          <a:off x="548679" y="2143960"/>
          <a:ext cx="5832648" cy="1872206"/>
        </p:xfrm>
        <a:graphic>
          <a:graphicData uri="http://schemas.openxmlformats.org/drawingml/2006/table">
            <a:tbl>
              <a:tblPr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872206">
                <a:tc>
                  <a:txBody>
                    <a:bodyPr/>
                    <a:lstStyle/>
                    <a:p>
                      <a:pPr algn="l">
                        <a:defRPr sz="1000" b="1"/>
                      </a:pPr>
                      <a:r>
                        <a:rPr>
                          <a:latin typeface="+mj-lt"/>
                          <a:ea typeface="+mj-ea"/>
                          <a:cs typeface="+mj-cs"/>
                          <a:sym typeface="Helvetica"/>
                        </a:rPr>
                        <a:t>イベント</a:t>
                      </a:r>
                      <a:r>
                        <a:t>2</a:t>
                      </a:r>
                      <a:endParaRPr>
                        <a:solidFill>
                          <a:srgbClr val="FFFFFF"/>
                        </a:solidFill>
                      </a:endParaRPr>
                    </a:p>
                    <a:p>
                      <a:pPr algn="l">
                        <a:defRPr sz="1000" b="1"/>
                      </a:pPr>
                      <a:r>
                        <a:rPr>
                          <a:latin typeface="+mj-lt"/>
                          <a:ea typeface="+mj-ea"/>
                          <a:cs typeface="+mj-cs"/>
                          <a:sym typeface="Helvetica"/>
                        </a:rPr>
                        <a:t>内容</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 pos="4622800" algn="l"/>
                          <a:tab pos="4978400" algn="l"/>
                          <a:tab pos="5334000" algn="l"/>
                          <a:tab pos="5689600" algn="l"/>
                          <a:tab pos="5791200" algn="l"/>
                        </a:tabLst>
                        <a:defRPr sz="1800"/>
                      </a:pPr>
                      <a:r>
                        <a:rPr sz="1000">
                          <a:uFill>
                            <a:solidFill>
                              <a:srgbClr val="000000"/>
                            </a:solidFill>
                          </a:uFill>
                        </a:rPr>
                        <a:t>2部＜現地ワークショップ＞
●座学の学びを体験に昇華：鳴き砂エリアでの視察と体験、花崗岩の実物探し、波打ち際の観察
●ビーチクリーン活動等
全行程のライブ配信（Zoom+youtube）</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bl>
          </a:graphicData>
        </a:graphic>
      </p:graphicFrame>
      <p:sp>
        <p:nvSpPr>
          <p:cNvPr id="31" name="テキスト ボックス 17"/>
          <p:cNvSpPr txBox="1"/>
          <p:nvPr/>
        </p:nvSpPr>
        <p:spPr>
          <a:xfrm>
            <a:off x="1746528" y="818347"/>
            <a:ext cx="4676141" cy="1259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defRPr sz="1200"/>
            </a:pPr>
            <a:r>
              <a:rPr>
                <a:latin typeface="+mj-lt"/>
                <a:ea typeface="+mj-ea"/>
                <a:cs typeface="+mj-cs"/>
                <a:sym typeface="Helvetica"/>
              </a:rPr>
              <a:t>事業ID：2019525789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32" name="正方形/長方形 18"/>
          <p:cNvSpPr/>
          <p:nvPr/>
        </p:nvSpPr>
        <p:spPr>
          <a:xfrm>
            <a:off x="1628799" y="689882"/>
            <a:ext cx="4968554" cy="1234442"/>
          </a:xfrm>
          <a:prstGeom prst="rect">
            <a:avLst/>
          </a:prstGeom>
          <a:ln w="25400">
            <a:solidFill>
              <a:srgbClr val="000000"/>
            </a:solidFill>
          </a:ln>
        </p:spPr>
        <p:txBody>
          <a:bodyPr lIns="45719" rIns="45719" anchor="ctr"/>
          <a:lstStyle/>
          <a:p>
            <a:pPr algn="ctr">
              <a:defRPr>
                <a:solidFill>
                  <a:srgbClr val="FFFFFF"/>
                </a:solidFill>
              </a:defRPr>
            </a:pPr>
            <a:endParaRPr/>
          </a:p>
        </p:txBody>
      </p:sp>
      <p:pic>
        <p:nvPicPr>
          <p:cNvPr id="3" name="図 2" descr="群衆の前に立っている男性&#10;&#10;低い精度で自動的に生成された説明">
            <a:extLst>
              <a:ext uri="{FF2B5EF4-FFF2-40B4-BE49-F238E27FC236}">
                <a16:creationId xmlns:a16="http://schemas.microsoft.com/office/drawing/2014/main" id="{D6BA7D1D-7186-4E59-8B8F-FE060D043C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612" y="4315457"/>
            <a:ext cx="2848373" cy="1695687"/>
          </a:xfrm>
          <a:prstGeom prst="rect">
            <a:avLst/>
          </a:prstGeom>
        </p:spPr>
      </p:pic>
      <p:pic>
        <p:nvPicPr>
          <p:cNvPr id="5" name="図 4" descr="岩の上にいる人たち&#10;&#10;中程度の精度で自動的に生成された説明">
            <a:extLst>
              <a:ext uri="{FF2B5EF4-FFF2-40B4-BE49-F238E27FC236}">
                <a16:creationId xmlns:a16="http://schemas.microsoft.com/office/drawing/2014/main" id="{9D0EFDCA-6849-442F-88E0-4F4E289A22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0017" y="4273376"/>
            <a:ext cx="2905530" cy="1695687"/>
          </a:xfrm>
          <a:prstGeom prst="rect">
            <a:avLst/>
          </a:prstGeom>
        </p:spPr>
      </p:pic>
      <p:pic>
        <p:nvPicPr>
          <p:cNvPr id="9" name="図 8" descr="砂浜にいる人たち&#10;&#10;自動的に生成された説明">
            <a:extLst>
              <a:ext uri="{FF2B5EF4-FFF2-40B4-BE49-F238E27FC236}">
                <a16:creationId xmlns:a16="http://schemas.microsoft.com/office/drawing/2014/main" id="{E9BE546A-5E95-4AE1-8F64-52375AB28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9612" y="6168806"/>
            <a:ext cx="2819794" cy="1771897"/>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表 3"/>
          <p:cNvGraphicFramePr/>
          <p:nvPr>
            <p:extLst>
              <p:ext uri="{D42A27DB-BD31-4B8C-83A1-F6EECF244321}">
                <p14:modId xmlns:p14="http://schemas.microsoft.com/office/powerpoint/2010/main" val="2584673383"/>
              </p:ext>
            </p:extLst>
          </p:nvPr>
        </p:nvGraphicFramePr>
        <p:xfrm>
          <a:off x="548679" y="2613309"/>
          <a:ext cx="5832648" cy="6329496"/>
        </p:xfrm>
        <a:graphic>
          <a:graphicData uri="http://schemas.openxmlformats.org/drawingml/2006/table">
            <a:tbl>
              <a:tblPr firstRow="1" bandRow="1">
                <a:tableStyleId>{4C3C2611-4C71-4FC5-86AE-919BDF0F9419}</a:tableStyleId>
              </a:tblPr>
              <a:tblGrid>
                <a:gridCol w="1296144">
                  <a:extLst>
                    <a:ext uri="{9D8B030D-6E8A-4147-A177-3AD203B41FA5}">
                      <a16:colId xmlns:a16="http://schemas.microsoft.com/office/drawing/2014/main" val="20000"/>
                    </a:ext>
                  </a:extLst>
                </a:gridCol>
                <a:gridCol w="4536504">
                  <a:extLst>
                    <a:ext uri="{9D8B030D-6E8A-4147-A177-3AD203B41FA5}">
                      <a16:colId xmlns:a16="http://schemas.microsoft.com/office/drawing/2014/main" val="20001"/>
                    </a:ext>
                  </a:extLst>
                </a:gridCol>
              </a:tblGrid>
              <a:tr h="1907643">
                <a:tc>
                  <a:txBody>
                    <a:bodyPr/>
                    <a:lstStyle/>
                    <a:p>
                      <a:pPr algn="l">
                        <a:defRPr sz="1000">
                          <a:solidFill>
                            <a:srgbClr val="000000"/>
                          </a:solidFill>
                        </a:defRPr>
                      </a:pPr>
                      <a:r>
                        <a:rPr>
                          <a:latin typeface="+mj-lt"/>
                          <a:ea typeface="+mj-ea"/>
                          <a:cs typeface="+mj-cs"/>
                          <a:sym typeface="Helvetica"/>
                        </a:rPr>
                        <a:t>参加者の声</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b="0">
                          <a:solidFill>
                            <a:srgbClr val="000000"/>
                          </a:solidFill>
                        </a:defRPr>
                      </a:pPr>
                      <a:r>
                        <a:rPr sz="1000" dirty="0"/>
                        <a:t>＜</a:t>
                      </a:r>
                      <a:r>
                        <a:rPr sz="1000" dirty="0" err="1"/>
                        <a:t>中高生</a:t>
                      </a:r>
                      <a:r>
                        <a:rPr sz="1000" dirty="0"/>
                        <a:t>＞
・</a:t>
                      </a:r>
                      <a:r>
                        <a:rPr sz="1000" dirty="0" err="1"/>
                        <a:t>砂が鳴いたりっピンクの花崗岩をみれて楽しかった</a:t>
                      </a:r>
                      <a:r>
                        <a:rPr sz="1000" dirty="0"/>
                        <a:t>。
・</a:t>
                      </a:r>
                      <a:r>
                        <a:rPr sz="1000" dirty="0" err="1"/>
                        <a:t>鳴き砂が貴重だということを知れて良かった</a:t>
                      </a:r>
                      <a:r>
                        <a:rPr sz="1000" dirty="0"/>
                        <a:t>
・</a:t>
                      </a:r>
                      <a:r>
                        <a:rPr sz="1000" dirty="0" err="1"/>
                        <a:t>石英が関係していることを知って驚いた</a:t>
                      </a:r>
                      <a:r>
                        <a:rPr sz="1000" dirty="0"/>
                        <a:t>
・</a:t>
                      </a:r>
                      <a:r>
                        <a:rPr sz="1000" dirty="0" err="1"/>
                        <a:t>波のことが知れて良かった</a:t>
                      </a:r>
                      <a:r>
                        <a:rPr sz="1000" dirty="0"/>
                        <a:t>
・</a:t>
                      </a:r>
                      <a:r>
                        <a:rPr sz="1000" dirty="0" err="1"/>
                        <a:t>学校で習ったことが出てきた</a:t>
                      </a:r>
                      <a:r>
                        <a:rPr sz="1000" dirty="0"/>
                        <a:t>
・</a:t>
                      </a:r>
                      <a:r>
                        <a:rPr sz="1000" dirty="0" err="1"/>
                        <a:t>海のゴミが作品になることが知れて良かった</a:t>
                      </a:r>
                      <a:r>
                        <a:rPr sz="1000" dirty="0"/>
                        <a:t>
＜</a:t>
                      </a:r>
                      <a:r>
                        <a:rPr sz="1000" dirty="0" err="1"/>
                        <a:t>大人</a:t>
                      </a:r>
                      <a:r>
                        <a:rPr sz="1000" dirty="0"/>
                        <a:t>＞
・</a:t>
                      </a:r>
                      <a:r>
                        <a:rPr sz="1000" dirty="0" err="1"/>
                        <a:t>地元の海のことを詳しく知れて良かった</a:t>
                      </a:r>
                      <a:r>
                        <a:rPr sz="1000" dirty="0"/>
                        <a:t>
＜</a:t>
                      </a:r>
                      <a:r>
                        <a:rPr sz="1000" dirty="0" err="1"/>
                        <a:t>共通</a:t>
                      </a:r>
                      <a:r>
                        <a:rPr sz="1000" dirty="0"/>
                        <a:t>＞
・</a:t>
                      </a:r>
                      <a:r>
                        <a:rPr sz="1000" dirty="0" err="1"/>
                        <a:t>沢山のことが知れて良かった</a:t>
                      </a:r>
                      <a:r>
                        <a:rPr sz="1000" dirty="0"/>
                        <a:t>
・</a:t>
                      </a:r>
                      <a:r>
                        <a:rPr sz="1000" dirty="0" err="1"/>
                        <a:t>貴重な体験だった</a:t>
                      </a:r>
                      <a:r>
                        <a:rPr sz="1000" dirty="0"/>
                        <a:t>
・</a:t>
                      </a:r>
                      <a:r>
                        <a:rPr sz="1000" dirty="0" err="1"/>
                        <a:t>初めての鳴き砂体験だった</a:t>
                      </a:r>
                      <a:r>
                        <a:rPr sz="1000" dirty="0"/>
                        <a:t>
・</a:t>
                      </a:r>
                      <a:r>
                        <a:rPr sz="1000" dirty="0" err="1"/>
                        <a:t>海や山など自然を大切にしなくてはいけないと思った</a:t>
                      </a:r>
                      <a:r>
                        <a:rPr sz="1000" dirty="0"/>
                        <a:t>　　等</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0"/>
                  </a:ext>
                </a:extLst>
              </a:tr>
              <a:tr h="1152128">
                <a:tc>
                  <a:txBody>
                    <a:bodyPr/>
                    <a:lstStyle/>
                    <a:p>
                      <a:pPr algn="l">
                        <a:defRPr sz="1000" b="1"/>
                      </a:pPr>
                      <a:r>
                        <a:rPr>
                          <a:latin typeface="+mj-lt"/>
                          <a:ea typeface="+mj-ea"/>
                          <a:cs typeface="+mj-cs"/>
                          <a:sym typeface="Helvetica"/>
                        </a:rPr>
                        <a:t>配布資料</a:t>
                      </a:r>
                    </a:p>
                    <a:p>
                      <a:pPr algn="l">
                        <a:defRPr sz="900"/>
                      </a:pPr>
                      <a:r>
                        <a:rPr>
                          <a:latin typeface="+mj-lt"/>
                          <a:ea typeface="+mj-ea"/>
                          <a:cs typeface="+mj-cs"/>
                          <a:sym typeface="Helvetica"/>
                        </a:rPr>
                        <a:t>（資料データがある場合、レポートに添付して提出してください。）</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dirty="0"/>
                        <a:t>１部用資料
第１セッション
・</a:t>
                      </a:r>
                      <a:r>
                        <a:rPr sz="1000" dirty="0" err="1"/>
                        <a:t>姉子の浜の鳴き</a:t>
                      </a:r>
                      <a:r>
                        <a:rPr lang="ja-JP" altLang="en-US" sz="1000"/>
                        <a:t>砂</a:t>
                      </a:r>
                      <a:r>
                        <a:rPr sz="1000" dirty="0"/>
                        <a:t>
第２セッション
・</a:t>
                      </a:r>
                      <a:r>
                        <a:rPr sz="1000" dirty="0" err="1"/>
                        <a:t>姉子浜の鳴き砂がいつまでも鳴き続けるために</a:t>
                      </a:r>
                      <a:endParaRPr sz="1000" dirty="0"/>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1"/>
                  </a:ext>
                </a:extLst>
              </a:tr>
              <a:tr h="548619">
                <a:tc>
                  <a:txBody>
                    <a:bodyPr/>
                    <a:lstStyle/>
                    <a:p>
                      <a:pPr algn="l">
                        <a:defRPr sz="1000" b="1"/>
                      </a:pPr>
                      <a:r>
                        <a:rPr>
                          <a:latin typeface="+mj-lt"/>
                          <a:ea typeface="+mj-ea"/>
                          <a:cs typeface="+mj-cs"/>
                          <a:sym typeface="Helvetica"/>
                        </a:rPr>
                        <a:t>メディア掲出</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800"/>
                      </a:pPr>
                      <a:r>
                        <a:rPr sz="1000"/>
                        <a:t>海と日本プロジェクトinふくおか（掲載済）
RKB毎日放送 うみさんぽ　（12/27放送予定）</a:t>
                      </a:r>
                    </a:p>
                  </a:txBody>
                  <a:tcPr marL="45720" marR="45720" anchor="ctr"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2"/>
                  </a:ext>
                </a:extLst>
              </a:tr>
              <a:tr h="2403709">
                <a:tc>
                  <a:txBody>
                    <a:bodyPr/>
                    <a:lstStyle/>
                    <a:p>
                      <a:pPr algn="l">
                        <a:defRPr sz="1000" b="1"/>
                      </a:pPr>
                      <a:r>
                        <a:rPr>
                          <a:latin typeface="+mj-lt"/>
                          <a:ea typeface="+mj-ea"/>
                          <a:cs typeface="+mj-cs"/>
                          <a:sym typeface="Helvetica"/>
                        </a:rPr>
                        <a:t>その他特記事項</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C6D9F1"/>
                    </a:solidFill>
                  </a:tcPr>
                </a:tc>
                <a:tc>
                  <a:txBody>
                    <a:bodyPr/>
                    <a:lstStyle/>
                    <a:p>
                      <a:pPr algn="l">
                        <a:defRPr sz="1000"/>
                      </a:pPr>
                      <a:r>
                        <a:rPr dirty="0"/>
                        <a:t>＜</a:t>
                      </a:r>
                      <a:r>
                        <a:rPr dirty="0" err="1"/>
                        <a:t>告知活動についての特記事項</a:t>
                      </a:r>
                      <a:r>
                        <a:rPr dirty="0"/>
                        <a:t>＞</a:t>
                      </a:r>
                    </a:p>
                    <a:p>
                      <a:pPr algn="l">
                        <a:defRPr sz="900"/>
                      </a:pPr>
                      <a:r>
                        <a:rPr dirty="0"/>
                        <a:t>FBについては10月9日～18日の10日間の間FBの有料宣伝を実施。</a:t>
                      </a:r>
                    </a:p>
                    <a:p>
                      <a:pPr algn="l">
                        <a:defRPr sz="900"/>
                      </a:pPr>
                      <a:r>
                        <a:rPr dirty="0"/>
                        <a:t> （</a:t>
                      </a:r>
                      <a:r>
                        <a:rPr dirty="0" err="1"/>
                        <a:t>対象エリア:福岡県糸島市元岡</a:t>
                      </a:r>
                      <a:r>
                        <a:rPr dirty="0"/>
                        <a:t>(FB </a:t>
                      </a:r>
                      <a:r>
                        <a:rPr dirty="0" err="1"/>
                        <a:t>登録住所</a:t>
                      </a:r>
                      <a:r>
                        <a:rPr dirty="0"/>
                        <a:t>)</a:t>
                      </a:r>
                      <a:r>
                        <a:rPr dirty="0" err="1"/>
                        <a:t>を中心に</a:t>
                      </a:r>
                      <a:r>
                        <a:rPr dirty="0"/>
                        <a:t> 48km </a:t>
                      </a:r>
                      <a:r>
                        <a:rPr dirty="0" err="1"/>
                        <a:t>圏内</a:t>
                      </a:r>
                      <a:r>
                        <a:rPr dirty="0"/>
                        <a:t>）</a:t>
                      </a:r>
                    </a:p>
                    <a:p>
                      <a:pPr algn="l">
                        <a:defRPr sz="900"/>
                      </a:pPr>
                      <a:r>
                        <a:rPr dirty="0"/>
                        <a:t>10月9日の有料宣伝開始後から対象エリア内の閲覧者への表示が急増し、有料宣伝経由のFB閲覧者が急増。全体表示数はイベント終了直前まで 1,000 </a:t>
                      </a:r>
                      <a:r>
                        <a:rPr dirty="0" err="1"/>
                        <a:t>人超を維持した</a:t>
                      </a:r>
                      <a:r>
                        <a:rPr dirty="0"/>
                        <a:t>。</a:t>
                      </a:r>
                    </a:p>
                    <a:p>
                      <a:pPr algn="l">
                        <a:defRPr sz="900"/>
                      </a:pPr>
                      <a:r>
                        <a:rPr dirty="0" err="1"/>
                        <a:t>WEBからの申し込みで最も遠方は久留米市からの参加だった</a:t>
                      </a:r>
                      <a:r>
                        <a:rPr dirty="0"/>
                        <a:t>。</a:t>
                      </a:r>
                    </a:p>
                    <a:p>
                      <a:pPr algn="l">
                        <a:defRPr sz="900"/>
                      </a:pPr>
                      <a:r>
                        <a:rPr dirty="0"/>
                        <a:t>→WEBはFBの有料宣伝の実施後、FBの9日からのアクセス急増に連動 </a:t>
                      </a:r>
                      <a:r>
                        <a:rPr dirty="0" err="1"/>
                        <a:t>しています</a:t>
                      </a:r>
                      <a:r>
                        <a:rPr dirty="0"/>
                        <a:t>。</a:t>
                      </a:r>
                    </a:p>
                    <a:p>
                      <a:pPr algn="l">
                        <a:defRPr sz="900"/>
                      </a:pPr>
                      <a:r>
                        <a:rPr dirty="0"/>
                        <a:t>→</a:t>
                      </a:r>
                      <a:r>
                        <a:rPr dirty="0" err="1"/>
                        <a:t>地元へのPRについては、近隣校区の区長会、福吉中学校、糸島高校の協力をへて、以下を実施</a:t>
                      </a:r>
                      <a:endParaRPr dirty="0"/>
                    </a:p>
                    <a:p>
                      <a:pPr algn="l">
                        <a:defRPr sz="900"/>
                      </a:pPr>
                      <a:r>
                        <a:rPr dirty="0"/>
                        <a:t>・</a:t>
                      </a:r>
                      <a:r>
                        <a:rPr dirty="0" err="1"/>
                        <a:t>福吉地区区長会議／フライヤーによる広報</a:t>
                      </a:r>
                      <a:endParaRPr dirty="0"/>
                    </a:p>
                    <a:p>
                      <a:pPr algn="l">
                        <a:defRPr sz="900"/>
                      </a:pPr>
                      <a:r>
                        <a:rPr dirty="0"/>
                        <a:t>・</a:t>
                      </a:r>
                      <a:r>
                        <a:rPr dirty="0" err="1"/>
                        <a:t>福吉中学校／フライヤーによる児童への広報</a:t>
                      </a:r>
                      <a:endParaRPr dirty="0"/>
                    </a:p>
                    <a:p>
                      <a:pPr algn="l">
                        <a:defRPr sz="900"/>
                      </a:pPr>
                      <a:r>
                        <a:rPr dirty="0"/>
                        <a:t>・</a:t>
                      </a:r>
                      <a:r>
                        <a:rPr dirty="0" err="1"/>
                        <a:t>福吉コミュニティセンタ</a:t>
                      </a:r>
                      <a:r>
                        <a:rPr dirty="0"/>
                        <a:t>ー／</a:t>
                      </a:r>
                      <a:r>
                        <a:rPr dirty="0" err="1"/>
                        <a:t>口頭及びフライヤーによる来館者への広報</a:t>
                      </a:r>
                      <a:br>
                        <a:rPr dirty="0"/>
                      </a:br>
                      <a:r>
                        <a:rPr dirty="0"/>
                        <a:t>小中学生の参加予定者は合計２４名になりました。</a:t>
                      </a:r>
                    </a:p>
                  </a:txBody>
                  <a:tcPr marL="45720" marR="45720" horzOverflow="overflow">
                    <a:lnL w="12700">
                      <a:solidFill>
                        <a:srgbClr val="000000"/>
                      </a:solidFill>
                    </a:lnL>
                    <a:lnR w="12700">
                      <a:solidFill>
                        <a:srgbClr val="000000"/>
                      </a:solidFill>
                    </a:lnR>
                    <a:lnT w="12700">
                      <a:solidFill>
                        <a:srgbClr val="000000"/>
                      </a:solidFill>
                    </a:lnT>
                    <a:lnB w="12700">
                      <a:solidFill>
                        <a:srgbClr val="000000"/>
                      </a:solidFill>
                    </a:lnB>
                    <a:solidFill>
                      <a:srgbClr val="FFFFFF"/>
                    </a:solidFill>
                  </a:tcPr>
                </a:tc>
                <a:extLst>
                  <a:ext uri="{0D108BD9-81ED-4DB2-BD59-A6C34878D82A}">
                    <a16:rowId xmlns:a16="http://schemas.microsoft.com/office/drawing/2014/main" val="10003"/>
                  </a:ext>
                </a:extLst>
              </a:tr>
            </a:tbl>
          </a:graphicData>
        </a:graphic>
      </p:graphicFrame>
      <p:sp>
        <p:nvSpPr>
          <p:cNvPr id="38" name="タイトル 1"/>
          <p:cNvSpPr txBox="1"/>
          <p:nvPr/>
        </p:nvSpPr>
        <p:spPr>
          <a:xfrm>
            <a:off x="388620" y="2182019"/>
            <a:ext cx="2994661" cy="2628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300" b="1">
                <a:solidFill>
                  <a:srgbClr val="0D0D0D"/>
                </a:solidFill>
                <a:latin typeface="+mj-lt"/>
                <a:ea typeface="+mj-ea"/>
                <a:cs typeface="+mj-cs"/>
                <a:sym typeface="Helvetica"/>
              </a:defRPr>
            </a:lvl1pPr>
          </a:lstStyle>
          <a:p>
            <a:pPr>
              <a:defRPr>
                <a:latin typeface="+mn-lt"/>
                <a:ea typeface="+mn-ea"/>
                <a:cs typeface="+mn-cs"/>
                <a:sym typeface="Calibri"/>
              </a:defRPr>
            </a:pPr>
            <a:r>
              <a:rPr>
                <a:latin typeface="+mj-lt"/>
                <a:ea typeface="+mj-ea"/>
                <a:cs typeface="+mj-cs"/>
                <a:sym typeface="Helvetica"/>
              </a:rPr>
              <a:t>３）その他</a:t>
            </a:r>
          </a:p>
        </p:txBody>
      </p:sp>
      <p:sp>
        <p:nvSpPr>
          <p:cNvPr id="39" name="テキスト ボックス 6"/>
          <p:cNvSpPr txBox="1"/>
          <p:nvPr/>
        </p:nvSpPr>
        <p:spPr>
          <a:xfrm>
            <a:off x="1746528" y="1136575"/>
            <a:ext cx="4879598" cy="126289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1200"/>
            </a:pPr>
            <a:r>
              <a:rPr>
                <a:latin typeface="+mj-lt"/>
                <a:ea typeface="+mj-ea"/>
                <a:cs typeface="+mj-cs"/>
                <a:sym typeface="Helvetica"/>
              </a:rPr>
              <a:t>事業</a:t>
            </a:r>
            <a:r>
              <a:t>ID</a:t>
            </a:r>
            <a:r>
              <a:rPr>
                <a:latin typeface="+mj-lt"/>
                <a:ea typeface="+mj-ea"/>
                <a:cs typeface="+mj-cs"/>
                <a:sym typeface="Helvetica"/>
              </a:rPr>
              <a:t>：2019525789</a:t>
            </a:r>
          </a:p>
          <a:p>
            <a:pPr>
              <a:defRPr sz="1200"/>
            </a:pPr>
            <a:r>
              <a:rPr>
                <a:latin typeface="+mj-lt"/>
                <a:ea typeface="+mj-ea"/>
                <a:cs typeface="+mj-cs"/>
                <a:sym typeface="Helvetica"/>
              </a:rPr>
              <a:t>事業名：「福岡の海と人のつながり調べ」海と日本2020</a:t>
            </a:r>
          </a:p>
          <a:p>
            <a:pPr lvl="1">
              <a:defRPr sz="1200"/>
            </a:pPr>
            <a:r>
              <a:rPr>
                <a:latin typeface="+mj-lt"/>
                <a:ea typeface="+mj-ea"/>
                <a:cs typeface="+mj-cs"/>
                <a:sym typeface="Helvetica"/>
              </a:rPr>
              <a:t>　 九州大学環境工学教室2020</a:t>
            </a:r>
          </a:p>
          <a:p>
            <a:pPr>
              <a:defRPr sz="1200"/>
            </a:pPr>
            <a:r>
              <a:rPr>
                <a:latin typeface="+mj-lt"/>
                <a:ea typeface="+mj-ea"/>
                <a:cs typeface="+mj-cs"/>
                <a:sym typeface="Helvetica"/>
              </a:rPr>
              <a:t>団体名：九州大学大学院工学研究院附属環境工学研究教育センター</a:t>
            </a:r>
          </a:p>
        </p:txBody>
      </p:sp>
      <p:sp>
        <p:nvSpPr>
          <p:cNvPr id="40" name="正方形/長方形 7"/>
          <p:cNvSpPr/>
          <p:nvPr/>
        </p:nvSpPr>
        <p:spPr>
          <a:xfrm>
            <a:off x="1628799" y="1008112"/>
            <a:ext cx="4968554" cy="1265820"/>
          </a:xfrm>
          <a:prstGeom prst="rect">
            <a:avLst/>
          </a:prstGeom>
          <a:ln w="25400">
            <a:solidFill>
              <a:srgbClr val="000000"/>
            </a:solidFill>
          </a:ln>
        </p:spPr>
        <p:txBody>
          <a:bodyPr lIns="45719" rIns="45719" anchor="ctr"/>
          <a:lstStyle/>
          <a:p>
            <a:pPr algn="ctr">
              <a:defRPr>
                <a:solidFill>
                  <a:srgbClr val="FFFFFF"/>
                </a:solidFill>
              </a:defRPr>
            </a:pPr>
            <a:endParaRPr/>
          </a:p>
        </p:txBody>
      </p:sp>
    </p:spTree>
  </p:cSld>
  <p:clrMapOvr>
    <a:masterClrMapping/>
  </p:clrMapOvr>
  <p:transition spd="med"/>
</p:sld>
</file>

<file path=ppt/theme/theme1.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テーマ">
  <a:themeElements>
    <a:clrScheme name="Office ​​テーマ">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テーマ">
      <a:majorFont>
        <a:latin typeface="Helvetica"/>
        <a:ea typeface="Helvetica"/>
        <a:cs typeface="Helvetica"/>
      </a:majorFont>
      <a:minorFont>
        <a:latin typeface="Calibri"/>
        <a:ea typeface="Calibri"/>
        <a:cs typeface="Calibri"/>
      </a:minorFont>
    </a:fontScheme>
    <a:fmtScheme name="Office ​​テーマ">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TotalTime>
  <Words>378</Words>
  <Application>Microsoft Office PowerPoint</Application>
  <PresentationFormat>A4 210 x 297 mm</PresentationFormat>
  <Paragraphs>60</Paragraphs>
  <Slides>3</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Helvetica</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Koichiro Nishi</dc:creator>
  <cp:lastModifiedBy>南 史聡</cp:lastModifiedBy>
  <cp:revision>5</cp:revision>
  <dcterms:modified xsi:type="dcterms:W3CDTF">2021-05-13T10:05:57Z</dcterms:modified>
</cp:coreProperties>
</file>