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9" r:id="rId2"/>
    <p:sldId id="258" r:id="rId3"/>
    <p:sldId id="262" r:id="rId4"/>
    <p:sldId id="287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FF00"/>
    <a:srgbClr val="FF9900"/>
    <a:srgbClr val="000099"/>
    <a:srgbClr val="CCFF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6586" autoAdjust="0"/>
  </p:normalViewPr>
  <p:slideViewPr>
    <p:cSldViewPr>
      <p:cViewPr varScale="1">
        <p:scale>
          <a:sx n="60" d="100"/>
          <a:sy n="60" d="100"/>
        </p:scale>
        <p:origin x="2448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EA133EB1-E6EE-438D-9BDB-37A73CCF905C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11" tIns="45705" rIns="91411" bIns="4570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F9FBAF80-EA8F-4B4C-ACA1-92911916D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516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endParaRPr lang="ja-JP" altLang="en-US" dirty="0" smtClean="0"/>
          </a:p>
        </p:txBody>
      </p:sp>
      <p:sp>
        <p:nvSpPr>
          <p:cNvPr id="27652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2950" indent="-285750" defTabSz="9429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43000" indent="-228600" defTabSz="9429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600200" indent="-228600" defTabSz="9429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57400" indent="-228600" defTabSz="9429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238AD6-D780-4443-9EE8-757BA55CF6F2}" type="slidenum">
              <a:rPr lang="ja-JP" altLang="en-US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3244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BAF80-EA8F-4B4C-ACA1-92911916D112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352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BAF80-EA8F-4B4C-ACA1-92911916D112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55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BAF80-EA8F-4B4C-ACA1-92911916D112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208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5"/>
          <p:cNvSpPr>
            <a:spLocks noChangeArrowheads="1"/>
          </p:cNvSpPr>
          <p:nvPr/>
        </p:nvSpPr>
        <p:spPr bwMode="auto">
          <a:xfrm>
            <a:off x="1" y="750044"/>
            <a:ext cx="6842374" cy="86518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txBody>
          <a:bodyPr/>
          <a:lstStyle>
            <a:lvl1pPr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9" name="正方形/長方形 5"/>
          <p:cNvSpPr>
            <a:spLocks noChangeArrowheads="1"/>
          </p:cNvSpPr>
          <p:nvPr/>
        </p:nvSpPr>
        <p:spPr bwMode="auto">
          <a:xfrm>
            <a:off x="12452" y="4448213"/>
            <a:ext cx="6847138" cy="5457787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txBody>
          <a:bodyPr/>
          <a:lstStyle>
            <a:lvl1pPr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defTabSz="817563" eaLnBrk="0" hangingPunct="0"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defTabSz="817563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-4763" y="1261848"/>
            <a:ext cx="6847138" cy="2951200"/>
          </a:xfrm>
          <a:prstGeom prst="rect">
            <a:avLst/>
          </a:prstGeom>
          <a:solidFill>
            <a:srgbClr val="0070C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53" name="正方形/長方形 11"/>
          <p:cNvSpPr>
            <a:spLocks noChangeArrowheads="1"/>
          </p:cNvSpPr>
          <p:nvPr/>
        </p:nvSpPr>
        <p:spPr bwMode="auto">
          <a:xfrm>
            <a:off x="-4763" y="1460315"/>
            <a:ext cx="6867525" cy="2416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40000"/>
              </a:lnSpc>
              <a:defRPr kumimoji="1" sz="100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ja-JP" altLang="en-US" sz="4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日本遺産の港と海をつなぐ海洋教育ネットワーク事業</a:t>
            </a:r>
            <a:endParaRPr lang="en-US" altLang="ja-JP" sz="4400" dirty="0" smtClean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 eaLnBrk="1" hangingPunct="1">
              <a:lnSpc>
                <a:spcPct val="100000"/>
              </a:lnSpc>
            </a:pPr>
            <a:endParaRPr lang="en-US" altLang="ja-JP" sz="900" dirty="0" smtClean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 eaLnBrk="1" hangingPunct="1">
              <a:lnSpc>
                <a:spcPct val="100000"/>
              </a:lnSpc>
            </a:pPr>
            <a:r>
              <a:rPr lang="ja-JP" altLang="en-US" sz="5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実施報告書</a:t>
            </a:r>
            <a:endParaRPr lang="en-US" altLang="ja-JP" sz="54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88640" y="410497"/>
            <a:ext cx="3108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公益財団法人日本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財団　御中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="" xmlns:a16="http://schemas.microsoft.com/office/drawing/2014/main" id="{2EA3FA5A-F484-4E15-94E6-51ACCF44E079}"/>
              </a:ext>
            </a:extLst>
          </p:cNvPr>
          <p:cNvSpPr txBox="1"/>
          <p:nvPr/>
        </p:nvSpPr>
        <p:spPr>
          <a:xfrm>
            <a:off x="5431" y="9041290"/>
            <a:ext cx="6857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一般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社団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法人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北前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船交流拡大機構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4159370"/>
            <a:ext cx="6842375" cy="50559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0911" y="4225469"/>
            <a:ext cx="9957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2020/3/31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288" y="272480"/>
            <a:ext cx="689937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8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60648" y="667930"/>
            <a:ext cx="6607414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■実施名称　　　□日本遺産の港と海をつなぐ海洋教育ネットワーク事業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北前船交流拡大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機構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□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北前船日本遺産推進協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議会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□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日本財団「海と日本プロジェクト」エリア事務局　（各エリアのテレビ局）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■目的　　　　　　□全国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エリアの海洋教育授業で海が暮らしにもたらした恩恵を学び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海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と生きる国としての誇りと海を尊ぶ意識を醸成する。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■実施内容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①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連携した海洋教育ネットワークの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構築（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モデル校選定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・期間：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・場所：　</a:t>
            </a:r>
            <a:r>
              <a:rPr lang="en-US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16</a:t>
            </a:r>
            <a:r>
              <a:rPr lang="ja-JP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道府県</a:t>
            </a:r>
            <a:r>
              <a:rPr lang="en-US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市町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②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海洋教育授業「海の学校」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道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府県の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各モデル校）</a:t>
            </a:r>
            <a:r>
              <a:rPr lang="ja-JP" altLang="ja-JP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2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・期間：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・参加者：　</a:t>
            </a:r>
            <a:r>
              <a:rPr lang="ja-JP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地元</a:t>
            </a:r>
            <a:r>
              <a:rPr lang="ja-JP" altLang="ja-JP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有識者、及び小学</a:t>
            </a:r>
            <a:r>
              <a:rPr lang="en-US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5-6</a:t>
            </a:r>
            <a:r>
              <a:rPr lang="ja-JP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年生</a:t>
            </a:r>
            <a:endParaRPr lang="en-US" altLang="ja-JP" sz="12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・内容：　</a:t>
            </a:r>
            <a:r>
              <a:rPr lang="ja-JP" altLang="ja-JP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有識者に</a:t>
            </a:r>
            <a:r>
              <a:rPr lang="ja-JP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よる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北前船</a:t>
            </a:r>
            <a:r>
              <a:rPr lang="en-US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×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海洋教育</a:t>
            </a:r>
            <a:r>
              <a:rPr lang="ja-JP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ワークショップ</a:t>
            </a:r>
            <a:r>
              <a:rPr lang="ja-JP" altLang="ja-JP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の実施</a:t>
            </a:r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ja-JP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③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小冊子　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海の学校　ワークショップの成果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制作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小冊子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を利用し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道府県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モデル校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振り返り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授業の実施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・期間：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・内容：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他エリア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の学習成果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を共有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する振り返り授業を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実施　</a:t>
            </a:r>
            <a:r>
              <a:rPr lang="en-US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/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メディア</a:t>
            </a:r>
            <a:r>
              <a:rPr lang="ja-JP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取材</a:t>
            </a:r>
            <a:endParaRPr lang="en-US" altLang="ja-JP" sz="12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</a:t>
            </a:r>
            <a:endParaRPr lang="en-US" altLang="ja-JP" sz="12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④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「海でつながる　こどもサミット」　開催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（横浜市場）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・日程：</a:t>
            </a:r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日（土）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・参加者：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エリア代表の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小学生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名、都内小学生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endParaRPr lang="en-US" altLang="ja-JP" sz="1200" kern="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・内容：　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海の学校の成果発表・意見交換・横浜市場探検</a:t>
            </a:r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ja-JP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12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⑤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ANA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機内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チャンネルで、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エリアの小学生たちの発表成果を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分映像として放映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・期間：</a:t>
            </a:r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日～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ja-JP" altLang="en-US" sz="1200" kern="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エリア　　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道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府県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／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北海道　　（函館市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松前町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小樽市　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石狩市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　　　　　　　　　　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青森県　　（</a:t>
            </a:r>
            <a:r>
              <a:rPr lang="ja-JP" altLang="en-US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鰺ヶ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沢町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深浦町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野辺地町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秋田県　　（秋田市　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200" u="sng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かほ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男鹿市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能代市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由利本荘市）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山形県　　（酒田市　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鶴岡市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　　（長岡市　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新潟市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佐渡市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上越市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出雲崎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　　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石川県　　（加賀市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輪島市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小松市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金沢市）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富山県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富山市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高岡市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　　　　　　　　　　　　　　　　　　　　　　　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福井県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敦賀市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南越前町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坂井市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小浜市）</a:t>
            </a:r>
            <a:b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京都府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宮津市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　　　　　　　　　　　　　　　　　　　　　　　　　　　　　　　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大阪市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兵庫県　　（神戸市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高砂市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新温泉町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赤穂市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洲本市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たつの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姫路市）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鳥取県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鳥取市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  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島根県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浜田市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岡山県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倉敷市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   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広島県　　（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尾道市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呉市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竹原市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    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香川県　　（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多度津町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下線自治体はワークショップ実施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0" y="0"/>
            <a:ext cx="6858000" cy="41649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88504"/>
            <a:ext cx="6858000" cy="0"/>
          </a:xfrm>
          <a:prstGeom prst="line">
            <a:avLst/>
          </a:prstGeom>
          <a:ln w="857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188640" y="11917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実施概要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852936" y="128464"/>
            <a:ext cx="4104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日本遺産の港と海をつなぐ海洋教育ネットワーク事業</a:t>
            </a:r>
            <a:endParaRPr lang="ja-JP" altLang="en-US" sz="1400" b="1" dirty="0">
              <a:solidFill>
                <a:schemeClr val="tx2">
                  <a:lumMod val="60000"/>
                  <a:lumOff val="4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181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88640" y="692029"/>
            <a:ext cx="633166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日時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■場所 ：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道府県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■内容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北前船交流拡大機構　事務局（ＡＮＡ総研）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「日本遺産の港と海を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つなぐ海洋教育ネットワーク事業」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参画に伴う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、学校教育の課外授業と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していただく渉外活動。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渉外事項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①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と協議し、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道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府県ごと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に海洋教育の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モデル校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校）を選定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→事業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チラシ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（全国共通）を製作し、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モデル校へ</a:t>
            </a:r>
            <a:r>
              <a:rPr lang="ja-JP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発送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海洋教育ワークショップ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をモデル校で実施依頼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冊子化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した各地のワークショップ成果をモデル小学校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へ発送依頼。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モデル校での課外授業の実施依頼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（テレビ取材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が入る可能性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あり）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6858000" cy="41649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0" y="488504"/>
            <a:ext cx="6858000" cy="0"/>
          </a:xfrm>
          <a:prstGeom prst="line">
            <a:avLst/>
          </a:prstGeom>
          <a:ln w="857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926810"/>
              </p:ext>
            </p:extLst>
          </p:nvPr>
        </p:nvGraphicFramePr>
        <p:xfrm>
          <a:off x="1052736" y="1352600"/>
          <a:ext cx="5683598" cy="6081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0560">
                  <a:extLst>
                    <a:ext uri="{9D8B030D-6E8A-4147-A177-3AD203B41FA5}">
                      <a16:colId xmlns="" xmlns:a16="http://schemas.microsoft.com/office/drawing/2014/main" val="1336974869"/>
                    </a:ext>
                  </a:extLst>
                </a:gridCol>
                <a:gridCol w="4493038">
                  <a:extLst>
                    <a:ext uri="{9D8B030D-6E8A-4147-A177-3AD203B41FA5}">
                      <a16:colId xmlns="" xmlns:a16="http://schemas.microsoft.com/office/drawing/2014/main" val="214586052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自治体名</a:t>
                      </a:r>
                      <a:endParaRPr lang="ja-JP" altLang="en-US" sz="1200" b="0" i="0" u="none" strike="noStrike" dirty="0" smtClean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ご担当部署</a:t>
                      </a:r>
                      <a:endParaRPr lang="ja-JP" altLang="en-US" sz="1200" b="0" i="0" u="none" strike="noStrike" dirty="0" smtClean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040882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石狩市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企画経済部　商工労働観光課</a:t>
                      </a:r>
                      <a:endParaRPr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898621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野辺地町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地域戦略課</a:t>
                      </a:r>
                      <a:r>
                        <a:rPr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endParaRPr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118798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にかほ市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商工観光部　観光課　観光振興班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245145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鶴岡市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商工観光部　観光物産課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111181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新潟市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観光・国際交流部　広域観光課</a:t>
                      </a:r>
                      <a:endParaRPr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2221119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富山市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商工労働部　観光政策課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832776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小松市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にぎわい交流部　観光文化課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234605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敦賀市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観光部　観光交流課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733626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宮津市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企画部　観光定住課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6867976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経済戦略局  観光部 観光課</a:t>
                      </a:r>
                      <a:endParaRPr lang="zh-CN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99436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新温泉町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生涯教育課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736788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鳥取市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経済観光部 　観光・ジオパーク推進課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456994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浜田市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産業経済部　観光交流課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0242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倉敷市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日本遺産推進室</a:t>
                      </a:r>
                      <a:endParaRPr lang="zh-TW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26928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竹原市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教育委員会　教育振興課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7424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多度津町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政策観光課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1357747"/>
                  </a:ext>
                </a:extLst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188640" y="119172"/>
            <a:ext cx="4709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　市町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と連携した海洋教育ネットワークの</a:t>
            </a:r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構築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62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88640" y="692029"/>
            <a:ext cx="63316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■チラシ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表面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0"/>
            <a:ext cx="6858000" cy="41649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/>
          <p:cNvCxnSpPr/>
          <p:nvPr/>
        </p:nvCxnSpPr>
        <p:spPr>
          <a:xfrm>
            <a:off x="0" y="488504"/>
            <a:ext cx="6858000" cy="0"/>
          </a:xfrm>
          <a:prstGeom prst="line">
            <a:avLst/>
          </a:prstGeom>
          <a:ln w="857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188640" y="119172"/>
            <a:ext cx="4709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　市町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と連携した海洋教育ネットワークの</a:t>
            </a:r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構築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/>
          <a:srcRect l="24028" t="13751" r="40587" b="6434"/>
          <a:stretch/>
        </p:blipFill>
        <p:spPr>
          <a:xfrm>
            <a:off x="476672" y="1064568"/>
            <a:ext cx="6113594" cy="861873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98954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5248</TotalTime>
  <Words>118</Words>
  <Application>Microsoft Office PowerPoint</Application>
  <PresentationFormat>A4 210 x 297 mm</PresentationFormat>
  <Paragraphs>148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HGP創英角ｺﾞｼｯｸUB</vt:lpstr>
      <vt:lpstr>Meiryo UI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7DH105016</dc:creator>
  <cp:lastModifiedBy>篠原 敏夫</cp:lastModifiedBy>
  <cp:revision>226</cp:revision>
  <cp:lastPrinted>2018-11-27T03:19:24Z</cp:lastPrinted>
  <dcterms:created xsi:type="dcterms:W3CDTF">2015-04-17T04:49:30Z</dcterms:created>
  <dcterms:modified xsi:type="dcterms:W3CDTF">2020-03-27T02:29:14Z</dcterms:modified>
</cp:coreProperties>
</file>