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58" r:id="rId3"/>
    <p:sldId id="266" r:id="rId4"/>
    <p:sldId id="269" r:id="rId5"/>
    <p:sldId id="262" r:id="rId6"/>
  </p:sldIdLst>
  <p:sldSz cx="9906000" cy="6858000" type="A4"/>
  <p:notesSz cx="9939338" cy="68072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E14342"/>
    <a:srgbClr val="FFFFFF"/>
    <a:srgbClr val="229AEB"/>
    <a:srgbClr val="2E9CE7"/>
    <a:srgbClr val="1EC0F1"/>
    <a:srgbClr val="E8C625"/>
    <a:srgbClr val="138FF8"/>
    <a:srgbClr val="49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82" autoAdjust="0"/>
  </p:normalViewPr>
  <p:slideViewPr>
    <p:cSldViewPr snapToObjects="1">
      <p:cViewPr varScale="1">
        <p:scale>
          <a:sx n="72" d="100"/>
          <a:sy n="72" d="100"/>
        </p:scale>
        <p:origin x="1176" y="90"/>
      </p:cViewPr>
      <p:guideLst>
        <p:guide orient="horz" pos="2295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360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360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37F9353E-6D18-B045-892B-D0FAA7FA5073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09588"/>
            <a:ext cx="36845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0"/>
            <a:ext cx="7951470" cy="3063240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266"/>
            <a:ext cx="4307047" cy="340360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567" y="6465266"/>
            <a:ext cx="4307047" cy="340360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42794AB6-64BC-CE42-8081-BACB083B9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4AB6-64BC-CE42-8081-BACB083B94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58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4AB6-64BC-CE42-8081-BACB083B94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0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78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3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6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5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4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2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0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100000">
              <a:srgbClr val="55B1F0"/>
            </a:gs>
            <a:gs pos="0">
              <a:srgbClr val="229AEB"/>
            </a:gs>
            <a:gs pos="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531D-39BE-A047-935A-693117E2CCF5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5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スクリーンショット 2018-08-08 22.04.4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647" y="5352499"/>
            <a:ext cx="2956367" cy="1631870"/>
          </a:xfrm>
          <a:prstGeom prst="rect">
            <a:avLst/>
          </a:prstGeom>
        </p:spPr>
      </p:pic>
      <p:pic>
        <p:nvPicPr>
          <p:cNvPr id="59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89" y="4274288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04" y="2784097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568624" y="6237312"/>
            <a:ext cx="1552561" cy="592436"/>
            <a:chOff x="1786112" y="6179743"/>
            <a:chExt cx="1283108" cy="489616"/>
          </a:xfrm>
        </p:grpSpPr>
        <p:sp>
          <p:nvSpPr>
            <p:cNvPr id="28" name="正方形/長方形 27"/>
            <p:cNvSpPr/>
            <p:nvPr/>
          </p:nvSpPr>
          <p:spPr>
            <a:xfrm>
              <a:off x="1786112" y="6179743"/>
              <a:ext cx="1257398" cy="437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4" t="64800" r="29537" b="15914"/>
            <a:stretch/>
          </p:blipFill>
          <p:spPr>
            <a:xfrm>
              <a:off x="1796220" y="6192028"/>
              <a:ext cx="1273000" cy="477331"/>
            </a:xfrm>
            <a:prstGeom prst="rect">
              <a:avLst/>
            </a:prstGeom>
          </p:spPr>
        </p:pic>
      </p:grpSp>
      <p:sp>
        <p:nvSpPr>
          <p:cNvPr id="6" name="正方形/長方形 5"/>
          <p:cNvSpPr/>
          <p:nvPr/>
        </p:nvSpPr>
        <p:spPr>
          <a:xfrm>
            <a:off x="5582103" y="188641"/>
            <a:ext cx="4169779" cy="64282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35565"/>
          <a:stretch/>
        </p:blipFill>
        <p:spPr>
          <a:xfrm>
            <a:off x="5385048" y="692696"/>
            <a:ext cx="4586757" cy="173283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784291" y="5949280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288704" y="587727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118331" y="5900098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495356" y="5900097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784291" y="5661248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288704" y="5589240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118331" y="5612066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95356" y="5612065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845494" y="4437112"/>
            <a:ext cx="3674609" cy="1504050"/>
            <a:chOff x="5845494" y="5013176"/>
            <a:chExt cx="3674609" cy="1504050"/>
          </a:xfrm>
        </p:grpSpPr>
        <p:sp>
          <p:nvSpPr>
            <p:cNvPr id="10" name="正方形/長方形 9"/>
            <p:cNvSpPr/>
            <p:nvPr/>
          </p:nvSpPr>
          <p:spPr>
            <a:xfrm>
              <a:off x="5845494" y="5013176"/>
              <a:ext cx="3674609" cy="15040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6063438" y="5641399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6063438" y="537843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075994" y="604771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6063438" y="6309320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5642957" y="244023"/>
            <a:ext cx="4051775" cy="6302796"/>
          </a:xfrm>
          <a:prstGeom prst="rect">
            <a:avLst/>
          </a:prstGeom>
          <a:noFill/>
          <a:ln w="889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169803" y="3027165"/>
            <a:ext cx="1399046" cy="646331"/>
            <a:chOff x="5896310" y="2959136"/>
            <a:chExt cx="1399046" cy="646331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96310" y="2959136"/>
              <a:ext cx="424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Ｎ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465168" y="2959136"/>
              <a:ext cx="54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Ｔ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735005" y="2959136"/>
              <a:ext cx="56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Ｅ</a:t>
              </a: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18132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276306" y="3032951"/>
            <a:ext cx="1623936" cy="646331"/>
            <a:chOff x="7997627" y="2959136"/>
            <a:chExt cx="1623936" cy="64633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864445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9762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Ｂ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365951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79380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K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838118" y="5983768"/>
            <a:ext cx="31579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この活動は、海と日本プロジェクトの一環で実施しています。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34943" y="5687615"/>
            <a:ext cx="315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海洋キッズスクール実行委員会</a:t>
            </a:r>
          </a:p>
        </p:txBody>
      </p:sp>
      <p:grpSp>
        <p:nvGrpSpPr>
          <p:cNvPr id="286" name="グループ化 285"/>
          <p:cNvGrpSpPr/>
          <p:nvPr/>
        </p:nvGrpSpPr>
        <p:grpSpPr>
          <a:xfrm>
            <a:off x="150366" y="429041"/>
            <a:ext cx="4639133" cy="5178283"/>
            <a:chOff x="1824972" y="756411"/>
            <a:chExt cx="4639133" cy="5178283"/>
          </a:xfrm>
        </p:grpSpPr>
        <p:sp>
          <p:nvSpPr>
            <p:cNvPr id="287" name="正方形/長方形 286"/>
            <p:cNvSpPr/>
            <p:nvPr/>
          </p:nvSpPr>
          <p:spPr>
            <a:xfrm>
              <a:off x="5358798" y="75641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正方形/長方形 287"/>
            <p:cNvSpPr/>
            <p:nvPr/>
          </p:nvSpPr>
          <p:spPr>
            <a:xfrm>
              <a:off x="5358798" y="91310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正方形/長方形 288"/>
            <p:cNvSpPr/>
            <p:nvPr/>
          </p:nvSpPr>
          <p:spPr>
            <a:xfrm>
              <a:off x="5516560" y="92024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5358798" y="107409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5516830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5677243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5198386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正方形/長方形 293"/>
            <p:cNvSpPr/>
            <p:nvPr/>
          </p:nvSpPr>
          <p:spPr>
            <a:xfrm>
              <a:off x="5358798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/>
            <p:cNvSpPr/>
            <p:nvPr/>
          </p:nvSpPr>
          <p:spPr>
            <a:xfrm>
              <a:off x="5516830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/>
            <p:cNvSpPr/>
            <p:nvPr/>
          </p:nvSpPr>
          <p:spPr>
            <a:xfrm>
              <a:off x="5677243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正方形/長方形 296"/>
            <p:cNvSpPr/>
            <p:nvPr/>
          </p:nvSpPr>
          <p:spPr>
            <a:xfrm>
              <a:off x="5837656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正方形/長方形 297"/>
            <p:cNvSpPr/>
            <p:nvPr/>
          </p:nvSpPr>
          <p:spPr>
            <a:xfrm>
              <a:off x="5198386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5358798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正方形/長方形 299"/>
            <p:cNvSpPr/>
            <p:nvPr/>
          </p:nvSpPr>
          <p:spPr>
            <a:xfrm>
              <a:off x="5516830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5677243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/>
            <p:cNvSpPr/>
            <p:nvPr/>
          </p:nvSpPr>
          <p:spPr>
            <a:xfrm>
              <a:off x="5837656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6333181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5037974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5198386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5358798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正方形/長方形 306"/>
            <p:cNvSpPr/>
            <p:nvPr/>
          </p:nvSpPr>
          <p:spPr>
            <a:xfrm>
              <a:off x="5516830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正方形/長方形 307"/>
            <p:cNvSpPr/>
            <p:nvPr/>
          </p:nvSpPr>
          <p:spPr>
            <a:xfrm>
              <a:off x="5677243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5837656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5993307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163244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333181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正方形/長方形 312"/>
            <p:cNvSpPr/>
            <p:nvPr/>
          </p:nvSpPr>
          <p:spPr>
            <a:xfrm>
              <a:off x="4877562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正方形/長方形 313"/>
            <p:cNvSpPr/>
            <p:nvPr/>
          </p:nvSpPr>
          <p:spPr>
            <a:xfrm>
              <a:off x="5037974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5198386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5358798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5516830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/>
            <p:cNvSpPr/>
            <p:nvPr/>
          </p:nvSpPr>
          <p:spPr>
            <a:xfrm>
              <a:off x="5677243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正方形/長方形 318"/>
            <p:cNvSpPr/>
            <p:nvPr/>
          </p:nvSpPr>
          <p:spPr>
            <a:xfrm>
              <a:off x="5837656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正方形/長方形 319"/>
            <p:cNvSpPr/>
            <p:nvPr/>
          </p:nvSpPr>
          <p:spPr>
            <a:xfrm>
              <a:off x="5993307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正方形/長方形 320"/>
            <p:cNvSpPr/>
            <p:nvPr/>
          </p:nvSpPr>
          <p:spPr>
            <a:xfrm>
              <a:off x="6163244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正方形/長方形 321"/>
            <p:cNvSpPr/>
            <p:nvPr/>
          </p:nvSpPr>
          <p:spPr>
            <a:xfrm>
              <a:off x="4717150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正方形/長方形 322"/>
            <p:cNvSpPr/>
            <p:nvPr/>
          </p:nvSpPr>
          <p:spPr>
            <a:xfrm>
              <a:off x="4877562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正方形/長方形 323"/>
            <p:cNvSpPr/>
            <p:nvPr/>
          </p:nvSpPr>
          <p:spPr>
            <a:xfrm>
              <a:off x="5198386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正方形/長方形 324"/>
            <p:cNvSpPr/>
            <p:nvPr/>
          </p:nvSpPr>
          <p:spPr>
            <a:xfrm>
              <a:off x="5358798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正方形/長方形 325"/>
            <p:cNvSpPr/>
            <p:nvPr/>
          </p:nvSpPr>
          <p:spPr>
            <a:xfrm>
              <a:off x="5516830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正方形/長方形 326"/>
            <p:cNvSpPr/>
            <p:nvPr/>
          </p:nvSpPr>
          <p:spPr>
            <a:xfrm>
              <a:off x="5677243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正方形/長方形 327"/>
            <p:cNvSpPr/>
            <p:nvPr/>
          </p:nvSpPr>
          <p:spPr>
            <a:xfrm>
              <a:off x="5837656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正方形/長方形 328"/>
            <p:cNvSpPr/>
            <p:nvPr/>
          </p:nvSpPr>
          <p:spPr>
            <a:xfrm>
              <a:off x="4877562" y="20227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正方形/長方形 329"/>
            <p:cNvSpPr/>
            <p:nvPr/>
          </p:nvSpPr>
          <p:spPr>
            <a:xfrm>
              <a:off x="5677243" y="20203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正方形/長方形 330"/>
            <p:cNvSpPr/>
            <p:nvPr/>
          </p:nvSpPr>
          <p:spPr>
            <a:xfrm>
              <a:off x="5198386" y="217945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正方形/長方形 331"/>
            <p:cNvSpPr/>
            <p:nvPr/>
          </p:nvSpPr>
          <p:spPr>
            <a:xfrm>
              <a:off x="4877562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正方形/長方形 332"/>
            <p:cNvSpPr/>
            <p:nvPr/>
          </p:nvSpPr>
          <p:spPr>
            <a:xfrm>
              <a:off x="5198386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正方形/長方形 333"/>
            <p:cNvSpPr/>
            <p:nvPr/>
          </p:nvSpPr>
          <p:spPr>
            <a:xfrm>
              <a:off x="4717150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正方形/長方形 334"/>
            <p:cNvSpPr/>
            <p:nvPr/>
          </p:nvSpPr>
          <p:spPr>
            <a:xfrm>
              <a:off x="4877562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正方形/長方形 335"/>
            <p:cNvSpPr/>
            <p:nvPr/>
          </p:nvSpPr>
          <p:spPr>
            <a:xfrm>
              <a:off x="5037974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正方形/長方形 336"/>
            <p:cNvSpPr/>
            <p:nvPr/>
          </p:nvSpPr>
          <p:spPr>
            <a:xfrm>
              <a:off x="5198386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正方形/長方形 337"/>
            <p:cNvSpPr/>
            <p:nvPr/>
          </p:nvSpPr>
          <p:spPr>
            <a:xfrm>
              <a:off x="5358798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正方形/長方形 338"/>
            <p:cNvSpPr/>
            <p:nvPr/>
          </p:nvSpPr>
          <p:spPr>
            <a:xfrm>
              <a:off x="4717150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正方形/長方形 339"/>
            <p:cNvSpPr/>
            <p:nvPr/>
          </p:nvSpPr>
          <p:spPr>
            <a:xfrm>
              <a:off x="4877562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正方形/長方形 340"/>
            <p:cNvSpPr/>
            <p:nvPr/>
          </p:nvSpPr>
          <p:spPr>
            <a:xfrm>
              <a:off x="5037974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正方形/長方形 341"/>
            <p:cNvSpPr/>
            <p:nvPr/>
          </p:nvSpPr>
          <p:spPr>
            <a:xfrm>
              <a:off x="5198386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正方形/長方形 342"/>
            <p:cNvSpPr/>
            <p:nvPr/>
          </p:nvSpPr>
          <p:spPr>
            <a:xfrm>
              <a:off x="5358798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正方形/長方形 343"/>
            <p:cNvSpPr/>
            <p:nvPr/>
          </p:nvSpPr>
          <p:spPr>
            <a:xfrm>
              <a:off x="4877562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正方形/長方形 344"/>
            <p:cNvSpPr/>
            <p:nvPr/>
          </p:nvSpPr>
          <p:spPr>
            <a:xfrm>
              <a:off x="5037974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正方形/長方形 345"/>
            <p:cNvSpPr/>
            <p:nvPr/>
          </p:nvSpPr>
          <p:spPr>
            <a:xfrm>
              <a:off x="5198386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正方形/長方形 346"/>
            <p:cNvSpPr/>
            <p:nvPr/>
          </p:nvSpPr>
          <p:spPr>
            <a:xfrm>
              <a:off x="4877562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正方形/長方形 347"/>
            <p:cNvSpPr/>
            <p:nvPr/>
          </p:nvSpPr>
          <p:spPr>
            <a:xfrm>
              <a:off x="5037974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正方形/長方形 348"/>
            <p:cNvSpPr/>
            <p:nvPr/>
          </p:nvSpPr>
          <p:spPr>
            <a:xfrm>
              <a:off x="5198386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正方形/長方形 349"/>
            <p:cNvSpPr/>
            <p:nvPr/>
          </p:nvSpPr>
          <p:spPr>
            <a:xfrm>
              <a:off x="5358798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正方形/長方形 350"/>
            <p:cNvSpPr/>
            <p:nvPr/>
          </p:nvSpPr>
          <p:spPr>
            <a:xfrm>
              <a:off x="4717150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正方形/長方形 351"/>
            <p:cNvSpPr/>
            <p:nvPr/>
          </p:nvSpPr>
          <p:spPr>
            <a:xfrm>
              <a:off x="4877562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正方形/長方形 352"/>
            <p:cNvSpPr/>
            <p:nvPr/>
          </p:nvSpPr>
          <p:spPr>
            <a:xfrm>
              <a:off x="5037974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5198386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正方形/長方形 354"/>
            <p:cNvSpPr/>
            <p:nvPr/>
          </p:nvSpPr>
          <p:spPr>
            <a:xfrm>
              <a:off x="5358798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正方形/長方形 355"/>
            <p:cNvSpPr/>
            <p:nvPr/>
          </p:nvSpPr>
          <p:spPr>
            <a:xfrm>
              <a:off x="455673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正方形/長方形 356"/>
            <p:cNvSpPr/>
            <p:nvPr/>
          </p:nvSpPr>
          <p:spPr>
            <a:xfrm>
              <a:off x="4717150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正方形/長方形 357"/>
            <p:cNvSpPr/>
            <p:nvPr/>
          </p:nvSpPr>
          <p:spPr>
            <a:xfrm>
              <a:off x="4877562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正方形/長方形 358"/>
            <p:cNvSpPr/>
            <p:nvPr/>
          </p:nvSpPr>
          <p:spPr>
            <a:xfrm>
              <a:off x="5037974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正方形/長方形 359"/>
            <p:cNvSpPr/>
            <p:nvPr/>
          </p:nvSpPr>
          <p:spPr>
            <a:xfrm>
              <a:off x="5198386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正方形/長方形 360"/>
            <p:cNvSpPr/>
            <p:nvPr/>
          </p:nvSpPr>
          <p:spPr>
            <a:xfrm>
              <a:off x="535879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正方形/長方形 361"/>
            <p:cNvSpPr/>
            <p:nvPr/>
          </p:nvSpPr>
          <p:spPr>
            <a:xfrm>
              <a:off x="3924615" y="3440775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正方形/長方形 362"/>
            <p:cNvSpPr/>
            <p:nvPr/>
          </p:nvSpPr>
          <p:spPr>
            <a:xfrm>
              <a:off x="439632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正方形/長方形 363"/>
            <p:cNvSpPr/>
            <p:nvPr/>
          </p:nvSpPr>
          <p:spPr>
            <a:xfrm>
              <a:off x="455673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正方形/長方形 364"/>
            <p:cNvSpPr/>
            <p:nvPr/>
          </p:nvSpPr>
          <p:spPr>
            <a:xfrm>
              <a:off x="4717150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正方形/長方形 365"/>
            <p:cNvSpPr/>
            <p:nvPr/>
          </p:nvSpPr>
          <p:spPr>
            <a:xfrm>
              <a:off x="4877562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037974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正方形/長方形 367"/>
            <p:cNvSpPr/>
            <p:nvPr/>
          </p:nvSpPr>
          <p:spPr>
            <a:xfrm>
              <a:off x="519838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正方形/長方形 368"/>
            <p:cNvSpPr/>
            <p:nvPr/>
          </p:nvSpPr>
          <p:spPr>
            <a:xfrm>
              <a:off x="535879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正方形/長方形 369"/>
            <p:cNvSpPr/>
            <p:nvPr/>
          </p:nvSpPr>
          <p:spPr>
            <a:xfrm>
              <a:off x="376737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1" name="正方形/長方形 370"/>
            <p:cNvSpPr/>
            <p:nvPr/>
          </p:nvSpPr>
          <p:spPr>
            <a:xfrm>
              <a:off x="3924615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4245439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正方形/長方形 372"/>
            <p:cNvSpPr/>
            <p:nvPr/>
          </p:nvSpPr>
          <p:spPr>
            <a:xfrm>
              <a:off x="4396326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4556738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正方形/長方形 374"/>
            <p:cNvSpPr/>
            <p:nvPr/>
          </p:nvSpPr>
          <p:spPr>
            <a:xfrm>
              <a:off x="4717150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4877562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037974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正方形/長方形 377"/>
            <p:cNvSpPr/>
            <p:nvPr/>
          </p:nvSpPr>
          <p:spPr>
            <a:xfrm>
              <a:off x="5198386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正方形/長方形 378"/>
            <p:cNvSpPr/>
            <p:nvPr/>
          </p:nvSpPr>
          <p:spPr>
            <a:xfrm>
              <a:off x="535879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正方形/長方形 379"/>
            <p:cNvSpPr/>
            <p:nvPr/>
          </p:nvSpPr>
          <p:spPr>
            <a:xfrm>
              <a:off x="376737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正方形/長方形 380"/>
            <p:cNvSpPr/>
            <p:nvPr/>
          </p:nvSpPr>
          <p:spPr>
            <a:xfrm>
              <a:off x="3924615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4245439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4396326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正方形/長方形 383"/>
            <p:cNvSpPr/>
            <p:nvPr/>
          </p:nvSpPr>
          <p:spPr>
            <a:xfrm>
              <a:off x="4556738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正方形/長方形 384"/>
            <p:cNvSpPr/>
            <p:nvPr/>
          </p:nvSpPr>
          <p:spPr>
            <a:xfrm>
              <a:off x="4717150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4877562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5037974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正方形/長方形 387"/>
            <p:cNvSpPr/>
            <p:nvPr/>
          </p:nvSpPr>
          <p:spPr>
            <a:xfrm>
              <a:off x="5198386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535879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3456079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3616491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正方形/長方形 391"/>
            <p:cNvSpPr/>
            <p:nvPr/>
          </p:nvSpPr>
          <p:spPr>
            <a:xfrm>
              <a:off x="376737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3924615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4085027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4245439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439632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455673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正方形/長方形 397"/>
            <p:cNvSpPr/>
            <p:nvPr/>
          </p:nvSpPr>
          <p:spPr>
            <a:xfrm>
              <a:off x="4717150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4877562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5037974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519838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正方形/長方形 401"/>
            <p:cNvSpPr/>
            <p:nvPr/>
          </p:nvSpPr>
          <p:spPr>
            <a:xfrm>
              <a:off x="2804906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正方形/長方形 402"/>
            <p:cNvSpPr/>
            <p:nvPr/>
          </p:nvSpPr>
          <p:spPr>
            <a:xfrm>
              <a:off x="296531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正方形/長方形 403"/>
            <p:cNvSpPr/>
            <p:nvPr/>
          </p:nvSpPr>
          <p:spPr>
            <a:xfrm>
              <a:off x="312573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正方形/長方形 404"/>
            <p:cNvSpPr/>
            <p:nvPr/>
          </p:nvSpPr>
          <p:spPr>
            <a:xfrm>
              <a:off x="3286142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正方形/長方形 405"/>
            <p:cNvSpPr/>
            <p:nvPr/>
          </p:nvSpPr>
          <p:spPr>
            <a:xfrm>
              <a:off x="3456079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正方形/長方形 406"/>
            <p:cNvSpPr/>
            <p:nvPr/>
          </p:nvSpPr>
          <p:spPr>
            <a:xfrm>
              <a:off x="3616491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正方形/長方形 407"/>
            <p:cNvSpPr/>
            <p:nvPr/>
          </p:nvSpPr>
          <p:spPr>
            <a:xfrm>
              <a:off x="376737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正方形/長方形 408"/>
            <p:cNvSpPr/>
            <p:nvPr/>
          </p:nvSpPr>
          <p:spPr>
            <a:xfrm>
              <a:off x="3924615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正方形/長方形 409"/>
            <p:cNvSpPr/>
            <p:nvPr/>
          </p:nvSpPr>
          <p:spPr>
            <a:xfrm>
              <a:off x="4085027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正方形/長方形 410"/>
            <p:cNvSpPr/>
            <p:nvPr/>
          </p:nvSpPr>
          <p:spPr>
            <a:xfrm>
              <a:off x="4245439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439632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455673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471715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正方形/長方形 414"/>
            <p:cNvSpPr/>
            <p:nvPr/>
          </p:nvSpPr>
          <p:spPr>
            <a:xfrm>
              <a:off x="4877562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5037974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正方形/長方形 416"/>
            <p:cNvSpPr/>
            <p:nvPr/>
          </p:nvSpPr>
          <p:spPr>
            <a:xfrm>
              <a:off x="519838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2804906" y="4228330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296531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正方形/長方形 419"/>
            <p:cNvSpPr/>
            <p:nvPr/>
          </p:nvSpPr>
          <p:spPr>
            <a:xfrm>
              <a:off x="312573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328614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正方形/長方形 421"/>
            <p:cNvSpPr/>
            <p:nvPr/>
          </p:nvSpPr>
          <p:spPr>
            <a:xfrm>
              <a:off x="345607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正方形/長方形 422"/>
            <p:cNvSpPr/>
            <p:nvPr/>
          </p:nvSpPr>
          <p:spPr>
            <a:xfrm>
              <a:off x="3616491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376737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3924615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4085027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424543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4396326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正方形/長方形 428"/>
            <p:cNvSpPr/>
            <p:nvPr/>
          </p:nvSpPr>
          <p:spPr>
            <a:xfrm>
              <a:off x="455673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正方形/長方形 429"/>
            <p:cNvSpPr/>
            <p:nvPr/>
          </p:nvSpPr>
          <p:spPr>
            <a:xfrm>
              <a:off x="471715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487756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5037974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2465032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正方形/長方形 433"/>
            <p:cNvSpPr/>
            <p:nvPr/>
          </p:nvSpPr>
          <p:spPr>
            <a:xfrm>
              <a:off x="2634969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2804906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296531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312573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328614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3616491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正方形/長方形 439"/>
            <p:cNvSpPr/>
            <p:nvPr/>
          </p:nvSpPr>
          <p:spPr>
            <a:xfrm>
              <a:off x="376737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正方形/長方形 440"/>
            <p:cNvSpPr/>
            <p:nvPr/>
          </p:nvSpPr>
          <p:spPr>
            <a:xfrm>
              <a:off x="3924615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正方形/長方形 441"/>
            <p:cNvSpPr/>
            <p:nvPr/>
          </p:nvSpPr>
          <p:spPr>
            <a:xfrm>
              <a:off x="4085027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正方形/長方形 442"/>
            <p:cNvSpPr/>
            <p:nvPr/>
          </p:nvSpPr>
          <p:spPr>
            <a:xfrm>
              <a:off x="4245439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4396326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455673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471715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487756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5037974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2295095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正方形/長方形 449"/>
            <p:cNvSpPr/>
            <p:nvPr/>
          </p:nvSpPr>
          <p:spPr>
            <a:xfrm>
              <a:off x="2465032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正方形/長方形 450"/>
            <p:cNvSpPr/>
            <p:nvPr/>
          </p:nvSpPr>
          <p:spPr>
            <a:xfrm>
              <a:off x="2634969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正方形/長方形 451"/>
            <p:cNvSpPr/>
            <p:nvPr/>
          </p:nvSpPr>
          <p:spPr>
            <a:xfrm>
              <a:off x="280490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正方形/長方形 452"/>
            <p:cNvSpPr/>
            <p:nvPr/>
          </p:nvSpPr>
          <p:spPr>
            <a:xfrm>
              <a:off x="296531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正方形/長方形 453"/>
            <p:cNvSpPr/>
            <p:nvPr/>
          </p:nvSpPr>
          <p:spPr>
            <a:xfrm>
              <a:off x="3616491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正方形/長方形 454"/>
            <p:cNvSpPr/>
            <p:nvPr/>
          </p:nvSpPr>
          <p:spPr>
            <a:xfrm>
              <a:off x="376737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正方形/長方形 455"/>
            <p:cNvSpPr/>
            <p:nvPr/>
          </p:nvSpPr>
          <p:spPr>
            <a:xfrm>
              <a:off x="4085027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正方形/長方形 456"/>
            <p:cNvSpPr/>
            <p:nvPr/>
          </p:nvSpPr>
          <p:spPr>
            <a:xfrm>
              <a:off x="4245439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正方形/長方形 457"/>
            <p:cNvSpPr/>
            <p:nvPr/>
          </p:nvSpPr>
          <p:spPr>
            <a:xfrm>
              <a:off x="439632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4556738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正方形/長方形 459"/>
            <p:cNvSpPr/>
            <p:nvPr/>
          </p:nvSpPr>
          <p:spPr>
            <a:xfrm>
              <a:off x="4717150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213785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2295095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正方形/長方形 462"/>
            <p:cNvSpPr/>
            <p:nvPr/>
          </p:nvSpPr>
          <p:spPr>
            <a:xfrm>
              <a:off x="3125730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正方形/長方形 463"/>
            <p:cNvSpPr/>
            <p:nvPr/>
          </p:nvSpPr>
          <p:spPr>
            <a:xfrm>
              <a:off x="3616491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正方形/長方形 464"/>
            <p:cNvSpPr/>
            <p:nvPr/>
          </p:nvSpPr>
          <p:spPr>
            <a:xfrm>
              <a:off x="376737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正方形/長方形 465"/>
            <p:cNvSpPr/>
            <p:nvPr/>
          </p:nvSpPr>
          <p:spPr>
            <a:xfrm>
              <a:off x="4396326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正方形/長方形 466"/>
            <p:cNvSpPr/>
            <p:nvPr/>
          </p:nvSpPr>
          <p:spPr>
            <a:xfrm>
              <a:off x="4556738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正方形/長方形 467"/>
            <p:cNvSpPr/>
            <p:nvPr/>
          </p:nvSpPr>
          <p:spPr>
            <a:xfrm>
              <a:off x="4717150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正方形/長方形 468"/>
            <p:cNvSpPr/>
            <p:nvPr/>
          </p:nvSpPr>
          <p:spPr>
            <a:xfrm>
              <a:off x="213785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正方形/長方形 469"/>
            <p:cNvSpPr/>
            <p:nvPr/>
          </p:nvSpPr>
          <p:spPr>
            <a:xfrm>
              <a:off x="2295095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正方形/長方形 470"/>
            <p:cNvSpPr/>
            <p:nvPr/>
          </p:nvSpPr>
          <p:spPr>
            <a:xfrm>
              <a:off x="2804906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正方形/長方形 471"/>
            <p:cNvSpPr/>
            <p:nvPr/>
          </p:nvSpPr>
          <p:spPr>
            <a:xfrm>
              <a:off x="296531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3125730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3456079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正方形/長方形 474"/>
            <p:cNvSpPr/>
            <p:nvPr/>
          </p:nvSpPr>
          <p:spPr>
            <a:xfrm>
              <a:off x="3616491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376737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正方形/長方形 476"/>
            <p:cNvSpPr/>
            <p:nvPr/>
          </p:nvSpPr>
          <p:spPr>
            <a:xfrm>
              <a:off x="3924615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正方形/長方形 477"/>
            <p:cNvSpPr/>
            <p:nvPr/>
          </p:nvSpPr>
          <p:spPr>
            <a:xfrm>
              <a:off x="4085027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正方形/長方形 478"/>
            <p:cNvSpPr/>
            <p:nvPr/>
          </p:nvSpPr>
          <p:spPr>
            <a:xfrm>
              <a:off x="1824972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正方形/長方形 479"/>
            <p:cNvSpPr/>
            <p:nvPr/>
          </p:nvSpPr>
          <p:spPr>
            <a:xfrm>
              <a:off x="1980623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正方形/長方形 480"/>
            <p:cNvSpPr/>
            <p:nvPr/>
          </p:nvSpPr>
          <p:spPr>
            <a:xfrm>
              <a:off x="2137858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正方形/長方形 481"/>
            <p:cNvSpPr/>
            <p:nvPr/>
          </p:nvSpPr>
          <p:spPr>
            <a:xfrm>
              <a:off x="2295095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正方形/長方形 482"/>
            <p:cNvSpPr/>
            <p:nvPr/>
          </p:nvSpPr>
          <p:spPr>
            <a:xfrm>
              <a:off x="2634969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正方形/長方形 483"/>
            <p:cNvSpPr/>
            <p:nvPr/>
          </p:nvSpPr>
          <p:spPr>
            <a:xfrm>
              <a:off x="2804906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正方形/長方形 484"/>
            <p:cNvSpPr/>
            <p:nvPr/>
          </p:nvSpPr>
          <p:spPr>
            <a:xfrm>
              <a:off x="296531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正方形/長方形 485"/>
            <p:cNvSpPr/>
            <p:nvPr/>
          </p:nvSpPr>
          <p:spPr>
            <a:xfrm>
              <a:off x="3125730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正方形/長方形 486"/>
            <p:cNvSpPr/>
            <p:nvPr/>
          </p:nvSpPr>
          <p:spPr>
            <a:xfrm>
              <a:off x="3456079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正方形/長方形 487"/>
            <p:cNvSpPr/>
            <p:nvPr/>
          </p:nvSpPr>
          <p:spPr>
            <a:xfrm>
              <a:off x="3616491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正方形/長方形 488"/>
            <p:cNvSpPr/>
            <p:nvPr/>
          </p:nvSpPr>
          <p:spPr>
            <a:xfrm>
              <a:off x="376737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1824972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1980623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正方形/長方形 491"/>
            <p:cNvSpPr/>
            <p:nvPr/>
          </p:nvSpPr>
          <p:spPr>
            <a:xfrm>
              <a:off x="2137858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正方形/長方形 492"/>
            <p:cNvSpPr/>
            <p:nvPr/>
          </p:nvSpPr>
          <p:spPr>
            <a:xfrm>
              <a:off x="2295095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正方形/長方形 493"/>
            <p:cNvSpPr/>
            <p:nvPr/>
          </p:nvSpPr>
          <p:spPr>
            <a:xfrm>
              <a:off x="2634969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正方形/長方形 494"/>
            <p:cNvSpPr/>
            <p:nvPr/>
          </p:nvSpPr>
          <p:spPr>
            <a:xfrm>
              <a:off x="2804906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正方形/長方形 495"/>
            <p:cNvSpPr/>
            <p:nvPr/>
          </p:nvSpPr>
          <p:spPr>
            <a:xfrm>
              <a:off x="3125730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正方形/長方形 496"/>
            <p:cNvSpPr/>
            <p:nvPr/>
          </p:nvSpPr>
          <p:spPr>
            <a:xfrm>
              <a:off x="2137858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正方形/長方形 497"/>
            <p:cNvSpPr/>
            <p:nvPr/>
          </p:nvSpPr>
          <p:spPr>
            <a:xfrm>
              <a:off x="2295095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正方形/長方形 498"/>
            <p:cNvSpPr/>
            <p:nvPr/>
          </p:nvSpPr>
          <p:spPr>
            <a:xfrm>
              <a:off x="2634969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1980623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2137858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正方形/長方形 501"/>
            <p:cNvSpPr/>
            <p:nvPr/>
          </p:nvSpPr>
          <p:spPr>
            <a:xfrm>
              <a:off x="2295095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正方形/長方形 502"/>
            <p:cNvSpPr/>
            <p:nvPr/>
          </p:nvSpPr>
          <p:spPr>
            <a:xfrm>
              <a:off x="1980623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正方形/長方形 503"/>
            <p:cNvSpPr/>
            <p:nvPr/>
          </p:nvSpPr>
          <p:spPr>
            <a:xfrm>
              <a:off x="2137858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1980623" y="580377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5993307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正方形/長方形 506"/>
            <p:cNvSpPr/>
            <p:nvPr/>
          </p:nvSpPr>
          <p:spPr>
            <a:xfrm>
              <a:off x="1980623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正方形/長方形 507"/>
            <p:cNvSpPr/>
            <p:nvPr/>
          </p:nvSpPr>
          <p:spPr>
            <a:xfrm>
              <a:off x="1980623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正方形/長方形 508"/>
            <p:cNvSpPr/>
            <p:nvPr/>
          </p:nvSpPr>
          <p:spPr>
            <a:xfrm>
              <a:off x="1824972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84948" y="0"/>
            <a:ext cx="936104" cy="6858000"/>
          </a:xfrm>
          <a:prstGeom prst="rect">
            <a:avLst/>
          </a:prstGeom>
          <a:pattFill prst="dkVert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1116608" y="3176005"/>
            <a:ext cx="72008" cy="64978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07747" y="3188834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349" idx="0"/>
          </p:cNvCxnSpPr>
          <p:nvPr/>
        </p:nvCxnSpPr>
        <p:spPr>
          <a:xfrm flipV="1">
            <a:off x="3420427" y="2644139"/>
            <a:ext cx="168815" cy="71668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581640" y="2644978"/>
            <a:ext cx="795296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746651" y="4113942"/>
            <a:ext cx="447236" cy="48035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4200" y="4116323"/>
            <a:ext cx="7232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93862" y="2953975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山口県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3718631" y="24018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福島県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-101344" y="388747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愛媛県</a:t>
            </a:r>
          </a:p>
        </p:txBody>
      </p:sp>
      <p:sp>
        <p:nvSpPr>
          <p:cNvPr id="56" name="円/楕円 55"/>
          <p:cNvSpPr/>
          <p:nvPr/>
        </p:nvSpPr>
        <p:spPr>
          <a:xfrm>
            <a:off x="3364894" y="327057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1143115" y="4541143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139912" y="3751622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0" name="直線コネクタ 509"/>
          <p:cNvCxnSpPr>
            <a:stCxn id="513" idx="0"/>
          </p:cNvCxnSpPr>
          <p:nvPr/>
        </p:nvCxnSpPr>
        <p:spPr>
          <a:xfrm flipH="1" flipV="1">
            <a:off x="1706456" y="2765911"/>
            <a:ext cx="135239" cy="83364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直線コネクタ 510"/>
          <p:cNvCxnSpPr/>
          <p:nvPr/>
        </p:nvCxnSpPr>
        <p:spPr>
          <a:xfrm flipH="1">
            <a:off x="1097595" y="277873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" name="正方形/長方形 511"/>
          <p:cNvSpPr/>
          <p:nvPr/>
        </p:nvSpPr>
        <p:spPr>
          <a:xfrm>
            <a:off x="854044" y="2490475"/>
            <a:ext cx="10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 u="sng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鳥取県（境港）</a:t>
            </a:r>
          </a:p>
        </p:txBody>
      </p:sp>
      <p:sp>
        <p:nvSpPr>
          <p:cNvPr id="513" name="円/楕円 512"/>
          <p:cNvSpPr/>
          <p:nvPr/>
        </p:nvSpPr>
        <p:spPr>
          <a:xfrm>
            <a:off x="1792512" y="359955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4" name="直線コネクタ 513"/>
          <p:cNvCxnSpPr>
            <a:stCxn id="517" idx="4"/>
          </p:cNvCxnSpPr>
          <p:nvPr/>
        </p:nvCxnSpPr>
        <p:spPr>
          <a:xfrm flipH="1" flipV="1">
            <a:off x="2195794" y="2383169"/>
            <a:ext cx="111091" cy="85484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直線コネクタ 514"/>
          <p:cNvCxnSpPr/>
          <p:nvPr/>
        </p:nvCxnSpPr>
        <p:spPr>
          <a:xfrm flipH="1">
            <a:off x="1586933" y="2395997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正方形/長方形 515"/>
          <p:cNvSpPr/>
          <p:nvPr/>
        </p:nvSpPr>
        <p:spPr>
          <a:xfrm>
            <a:off x="1473048" y="21611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石川県</a:t>
            </a:r>
          </a:p>
        </p:txBody>
      </p:sp>
      <p:sp>
        <p:nvSpPr>
          <p:cNvPr id="517" name="円/楕円 516"/>
          <p:cNvSpPr/>
          <p:nvPr/>
        </p:nvSpPr>
        <p:spPr>
          <a:xfrm>
            <a:off x="2257702" y="3139651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8" name="直線コネクタ 517"/>
          <p:cNvCxnSpPr>
            <a:stCxn id="521" idx="6"/>
          </p:cNvCxnSpPr>
          <p:nvPr/>
        </p:nvCxnSpPr>
        <p:spPr>
          <a:xfrm flipV="1">
            <a:off x="2996776" y="4051666"/>
            <a:ext cx="689609" cy="23539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直線コネクタ 518"/>
          <p:cNvCxnSpPr/>
          <p:nvPr/>
        </p:nvCxnSpPr>
        <p:spPr>
          <a:xfrm flipH="1">
            <a:off x="3678502" y="4053963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正方形/長方形 519"/>
          <p:cNvSpPr/>
          <p:nvPr/>
        </p:nvSpPr>
        <p:spPr>
          <a:xfrm>
            <a:off x="3564617" y="3819104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静岡県</a:t>
            </a:r>
          </a:p>
        </p:txBody>
      </p:sp>
      <p:sp>
        <p:nvSpPr>
          <p:cNvPr id="521" name="円/楕円 520"/>
          <p:cNvSpPr/>
          <p:nvPr/>
        </p:nvSpPr>
        <p:spPr>
          <a:xfrm>
            <a:off x="2898411" y="4237878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22" name="直線コネクタ 521"/>
          <p:cNvCxnSpPr/>
          <p:nvPr/>
        </p:nvCxnSpPr>
        <p:spPr>
          <a:xfrm flipH="1" flipV="1">
            <a:off x="685951" y="4723223"/>
            <a:ext cx="219902" cy="669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/>
          <p:cNvCxnSpPr/>
          <p:nvPr/>
        </p:nvCxnSpPr>
        <p:spPr>
          <a:xfrm flipH="1">
            <a:off x="898176" y="539284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正方形/長方形 523"/>
          <p:cNvSpPr/>
          <p:nvPr/>
        </p:nvSpPr>
        <p:spPr>
          <a:xfrm>
            <a:off x="784291" y="515799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大分県</a:t>
            </a:r>
          </a:p>
        </p:txBody>
      </p:sp>
      <p:sp>
        <p:nvSpPr>
          <p:cNvPr id="525" name="円/楕円 524"/>
          <p:cNvSpPr/>
          <p:nvPr/>
        </p:nvSpPr>
        <p:spPr>
          <a:xfrm>
            <a:off x="636768" y="4694476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E6115D-8A64-44D0-BF0A-0857465C83CF}"/>
              </a:ext>
            </a:extLst>
          </p:cNvPr>
          <p:cNvSpPr/>
          <p:nvPr/>
        </p:nvSpPr>
        <p:spPr>
          <a:xfrm>
            <a:off x="7529764" y="2391145"/>
            <a:ext cx="17090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P悠々ｺﾞｼｯｸ体E04" panose="040B0900000000000000" pitchFamily="50" charset="-128"/>
                <a:ea typeface="AR P悠々ｺﾞｼｯｸ体E04" panose="040B0900000000000000" pitchFamily="50" charset="-128"/>
              </a:rPr>
              <a:t>Ｉｎ 境港</a:t>
            </a:r>
            <a:endParaRPr lang="ja-JP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5ACE3C6-951C-4720-824F-60622F990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61" y="684763"/>
            <a:ext cx="1545500" cy="15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2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3253745" y="1328514"/>
            <a:ext cx="2635359" cy="2161904"/>
          </a:xfrm>
          <a:prstGeom prst="rect">
            <a:avLst/>
          </a:prstGeom>
        </p:spPr>
      </p:pic>
      <p:pic>
        <p:nvPicPr>
          <p:cNvPr id="37" name="図 36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-167117" y="-478529"/>
            <a:ext cx="2635359" cy="216190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112329" y="75981"/>
            <a:ext cx="4672136" cy="6671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Ｖ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88504" y="416147"/>
            <a:ext cx="3997284" cy="2519761"/>
          </a:xfrm>
          <a:prstGeom prst="roundRect">
            <a:avLst/>
          </a:prstGeom>
          <a:solidFill>
            <a:srgbClr val="FFFFFF"/>
          </a:solidFill>
          <a:ln w="3810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70307" y="976020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67483" y="3156707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260735" y="4409159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ものづくり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4230" y="1183175"/>
            <a:ext cx="419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９：００～９：２０     　開会式　　　　　（若鳥丸）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●主催者あいさつ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●境港総合技術高校あいさつ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●イベント内容の説明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92941" y="3339982"/>
            <a:ext cx="442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１０：３０～１３：００　若鳥丸体験航海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●境港湾施設見学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</a:t>
            </a:r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「銀ざけ」養殖施設見学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●記念撮影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１３：００～１４：１５　三光ウエストバイオマス工場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●陸上での「キジハタ」養殖見学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242148" y="1873229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237799" y="3045723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60735" y="4298050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830084" y="6590722"/>
            <a:ext cx="19543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スケジュールは当日変更になる場合があります。</a:t>
            </a:r>
          </a:p>
        </p:txBody>
      </p:sp>
      <p:pic>
        <p:nvPicPr>
          <p:cNvPr id="205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242789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9262" y="259259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5889949" y="476987"/>
            <a:ext cx="3157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b="1" u="sng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483816" y="402406"/>
            <a:ext cx="3997284" cy="25619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35565"/>
          <a:stretch/>
        </p:blipFill>
        <p:spPr>
          <a:xfrm>
            <a:off x="1446212" y="634005"/>
            <a:ext cx="2083003" cy="5053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4772" y="1045710"/>
            <a:ext cx="3625884" cy="17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全国の７エリアで、小学生が地元の海の特色や問題点を学び、実地型の海洋体験学習を行います。この体験を通じて、それぞれの地域でオリジナル商品を開発し、今年秋に東京都内</a:t>
            </a:r>
            <a:r>
              <a:rPr lang="ja-JP" altLang="en-US" sz="1200" b="1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で開催されるイベント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で販売します。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そして、海の“学び”を広く</a:t>
            </a:r>
            <a:r>
              <a:rPr lang="en-US" altLang="ja-JP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ローチャート : せん孔テープ 6"/>
          <p:cNvSpPr/>
          <p:nvPr/>
        </p:nvSpPr>
        <p:spPr>
          <a:xfrm>
            <a:off x="931604" y="939529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 : せん孔テープ 38"/>
          <p:cNvSpPr/>
          <p:nvPr/>
        </p:nvSpPr>
        <p:spPr>
          <a:xfrm>
            <a:off x="3368824" y="924796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6041" y="3969243"/>
            <a:ext cx="33865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タイトル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海と日本プロジェクト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Sea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級グルメスタジアム 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in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境港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会　　場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鳥取県海洋練習船「若鳥丸」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三光ウエストバイオマス工場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境港公共マリーナ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　　程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９年８月５日（月）</a:t>
            </a:r>
          </a:p>
          <a:p>
            <a:pPr algn="ctr"/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対　　象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境港市・米子市の小学生（約３０名）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94436" y="3787647"/>
            <a:ext cx="3386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AR P勘亭流H04" panose="03000900000000000000" pitchFamily="66" charset="-128"/>
                <a:ea typeface="AR P勘亭流H04" panose="03000900000000000000" pitchFamily="66" charset="-128"/>
                <a:cs typeface="Meiryo UI" panose="020B0604030504040204" pitchFamily="50" charset="-128"/>
              </a:rPr>
              <a:t>～～～～～～～～～～～～～～～～～～～～</a:t>
            </a:r>
            <a:endParaRPr lang="en-US" altLang="ja-JP" sz="1200" dirty="0">
              <a:solidFill>
                <a:schemeClr val="bg1"/>
              </a:solidFill>
              <a:latin typeface="AR P勘亭流H04" panose="03000900000000000000" pitchFamily="66" charset="-128"/>
              <a:ea typeface="AR P勘亭流H04" panose="03000900000000000000" pitchFamily="66" charset="-128"/>
              <a:cs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273803" y="3547273"/>
            <a:ext cx="2171032" cy="2593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概要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280788" y="1988067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80788" y="2175373"/>
            <a:ext cx="4196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０～１０：３０ 　　鳥取県海洋練習船「若鳥丸」　         </a:t>
            </a:r>
            <a:b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●若鳥丸船内見学　　 </a:t>
            </a:r>
            <a:b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高校生プレゼンテーション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●授業　「うみ・ふね・さかな」境港はまいうー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●クイズ「うみ・ふね・さかな」海の博士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25229" y="4580092"/>
            <a:ext cx="445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４：１５～１５：１５　 ものづくり授業　（境港公共マリーナ）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●東京に売りに行く境港らしい商品のネーミング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●デザイン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●発表　　　　　　　　　　　　　　　　　　　　　　　　　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55DBE38-3FAF-4C31-9BCD-FA910D6B181B}"/>
              </a:ext>
            </a:extLst>
          </p:cNvPr>
          <p:cNvSpPr/>
          <p:nvPr/>
        </p:nvSpPr>
        <p:spPr>
          <a:xfrm>
            <a:off x="5270307" y="5327111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8D2C06D-ACB2-4E15-9FB3-E0C519BCE40B}"/>
              </a:ext>
            </a:extLst>
          </p:cNvPr>
          <p:cNvCxnSpPr/>
          <p:nvPr/>
        </p:nvCxnSpPr>
        <p:spPr>
          <a:xfrm>
            <a:off x="5280788" y="5226423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A04C5D4-AE24-4012-8F0F-FCD6DEFC01DF}"/>
              </a:ext>
            </a:extLst>
          </p:cNvPr>
          <p:cNvSpPr txBox="1"/>
          <p:nvPr/>
        </p:nvSpPr>
        <p:spPr>
          <a:xfrm>
            <a:off x="5192941" y="5535879"/>
            <a:ext cx="445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１５：１５～１５：３０　閉会式　　　　　（境港公共マリーナ）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●小学生感想発表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●高校生挨拶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●閉会式　　　　　　　　　　　　　　　　　　　　　　　　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6" name="図 45" descr="スクリーンショット 2018-08-08 22.05.13.png">
            <a:extLst>
              <a:ext uri="{FF2B5EF4-FFF2-40B4-BE49-F238E27FC236}">
                <a16:creationId xmlns:a16="http://schemas.microsoft.com/office/drawing/2014/main" id="{587A6187-58FC-450C-9C27-1D99CAF7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7887927" y="3158772"/>
            <a:ext cx="1957305" cy="16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5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266686" y="182120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14" name="図 13" descr="スクリーンショット 2018-08-08 21.59.1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83" y="-40212"/>
            <a:ext cx="1519654" cy="168672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549764" y="-42727"/>
            <a:ext cx="1519654" cy="1686726"/>
            <a:chOff x="-1806064" y="-70823"/>
            <a:chExt cx="1445907" cy="1604872"/>
          </a:xfrm>
        </p:grpSpPr>
        <p:pic>
          <p:nvPicPr>
            <p:cNvPr id="16" name="図 15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7" name="図 16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8" name="図 17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2008162" y="518483"/>
            <a:ext cx="2550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今、海にはどんな問題があるのかな？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958392" y="485836"/>
            <a:ext cx="2550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境港を海から見て何を感じた？</a:t>
            </a:r>
            <a:endParaRPr lang="en-US" altLang="ja-JP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pic>
        <p:nvPicPr>
          <p:cNvPr id="50" name="図 49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1"/>
          <a:stretch/>
        </p:blipFill>
        <p:spPr>
          <a:xfrm>
            <a:off x="2170746" y="467761"/>
            <a:ext cx="2354146" cy="3475335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 rot="19859351">
            <a:off x="3106952" y="608964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/>
              <a:t>見たこと聞いたことをメモしよう！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/>
              <a:t>見たこと聞いたことをメモしよう！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D1749D8-C9AB-4009-A488-DA9AEC5907C1}"/>
              </a:ext>
            </a:extLst>
          </p:cNvPr>
          <p:cNvSpPr/>
          <p:nvPr/>
        </p:nvSpPr>
        <p:spPr>
          <a:xfrm>
            <a:off x="6965998" y="718059"/>
            <a:ext cx="2550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魚の養殖を見て何か感じた？</a:t>
            </a:r>
            <a:endParaRPr lang="en-US" altLang="ja-JP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37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266686" y="221876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76"/>
          <a:stretch/>
        </p:blipFill>
        <p:spPr>
          <a:xfrm>
            <a:off x="501331" y="1549580"/>
            <a:ext cx="1564899" cy="3475335"/>
          </a:xfrm>
          <a:prstGeom prst="rect">
            <a:avLst/>
          </a:prstGeom>
        </p:spPr>
      </p:pic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928A9023-9A93-48B9-9874-AFF4BF6384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7200" y="566321"/>
            <a:ext cx="2175826" cy="163187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B9A8A41-35D9-49CC-AEF1-1741CDD45417}"/>
              </a:ext>
            </a:extLst>
          </p:cNvPr>
          <p:cNvSpPr txBox="1"/>
          <p:nvPr/>
        </p:nvSpPr>
        <p:spPr>
          <a:xfrm>
            <a:off x="558289" y="1738047"/>
            <a:ext cx="1835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鳥取県練習船「若鳥丸」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225A90-DB01-40E4-885A-3FD7A8D76EAE}"/>
              </a:ext>
            </a:extLst>
          </p:cNvPr>
          <p:cNvSpPr txBox="1"/>
          <p:nvPr/>
        </p:nvSpPr>
        <p:spPr>
          <a:xfrm>
            <a:off x="438226" y="2374405"/>
            <a:ext cx="4081417" cy="390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400" dirty="0"/>
              <a:t>お魚をたべる人がふえ、人間が海から魚をたくさんとっていくようになり、海の魚は減りつづけています。このままだと、やがて魚が食べられなくなってしまいます。どうしたらいいでしょう。</a:t>
            </a:r>
            <a:endParaRPr lang="en-US" altLang="ja-JP" sz="1400" dirty="0"/>
          </a:p>
          <a:p>
            <a:pPr>
              <a:lnSpc>
                <a:spcPts val="2500"/>
              </a:lnSpc>
            </a:pPr>
            <a:r>
              <a:rPr kumimoji="1" lang="ja-JP" altLang="en-US" sz="1400" dirty="0"/>
              <a:t>海から魚をとる量をへらして、人間が魚を育てていけば、お魚は減ることはありません。</a:t>
            </a:r>
            <a:endParaRPr kumimoji="1" lang="en-US" altLang="ja-JP" sz="1400" dirty="0"/>
          </a:p>
          <a:p>
            <a:pPr>
              <a:lnSpc>
                <a:spcPts val="2500"/>
              </a:lnSpc>
            </a:pPr>
            <a:r>
              <a:rPr lang="ja-JP" altLang="en-US" sz="1400" dirty="0"/>
              <a:t>いつでもおいしいお魚を食べ続けられるよう、境港では大きなようしょく漁業がおこなわれています。</a:t>
            </a:r>
            <a:endParaRPr lang="en-US" altLang="ja-JP" sz="1400" dirty="0"/>
          </a:p>
          <a:p>
            <a:pPr>
              <a:lnSpc>
                <a:spcPts val="2500"/>
              </a:lnSpc>
            </a:pPr>
            <a:r>
              <a:rPr kumimoji="1" lang="ja-JP" altLang="en-US" sz="1400" dirty="0"/>
              <a:t>そして、海をよごさないよう、さまざまなどりょくがされています。</a:t>
            </a:r>
            <a:endParaRPr kumimoji="1" lang="en-US" altLang="ja-JP" sz="1400" dirty="0"/>
          </a:p>
          <a:p>
            <a:pPr>
              <a:lnSpc>
                <a:spcPts val="2500"/>
              </a:lnSpc>
            </a:pPr>
            <a:r>
              <a:rPr lang="ja-JP" altLang="en-US" sz="1400" dirty="0"/>
              <a:t>これから、ずっと魚が食べられるよう、海をきれいに保ち、魚を大切に育てましょう。</a:t>
            </a:r>
            <a:endParaRPr kumimoji="1" lang="ja-JP" altLang="en-US" sz="1400" dirty="0"/>
          </a:p>
        </p:txBody>
      </p:sp>
      <p:grpSp>
        <p:nvGrpSpPr>
          <p:cNvPr id="88" name="図形グループ 14">
            <a:extLst>
              <a:ext uri="{FF2B5EF4-FFF2-40B4-BE49-F238E27FC236}">
                <a16:creationId xmlns:a16="http://schemas.microsoft.com/office/drawing/2014/main" id="{97D965B0-6B5F-4055-AF21-EBD1876B9FC9}"/>
              </a:ext>
            </a:extLst>
          </p:cNvPr>
          <p:cNvGrpSpPr/>
          <p:nvPr/>
        </p:nvGrpSpPr>
        <p:grpSpPr>
          <a:xfrm>
            <a:off x="497996" y="-15315"/>
            <a:ext cx="1519654" cy="1686726"/>
            <a:chOff x="-1806064" y="-70823"/>
            <a:chExt cx="1445907" cy="1604872"/>
          </a:xfrm>
        </p:grpSpPr>
        <p:pic>
          <p:nvPicPr>
            <p:cNvPr id="89" name="図 88" descr="スクリーンショット 2018-08-08 21.59.12.png">
              <a:extLst>
                <a:ext uri="{FF2B5EF4-FFF2-40B4-BE49-F238E27FC236}">
                  <a16:creationId xmlns:a16="http://schemas.microsoft.com/office/drawing/2014/main" id="{09E37995-6EFC-4996-9194-E5482151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90" name="図 89" descr="スクリーンショット 2018-08-08 21.59.12.png">
              <a:extLst>
                <a:ext uri="{FF2B5EF4-FFF2-40B4-BE49-F238E27FC236}">
                  <a16:creationId xmlns:a16="http://schemas.microsoft.com/office/drawing/2014/main" id="{BDAAE75F-DE0E-4FAA-94CC-48DADFE42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91" name="図 90" descr="スクリーンショット 2018-08-08 21.59.12.png">
              <a:extLst>
                <a:ext uri="{FF2B5EF4-FFF2-40B4-BE49-F238E27FC236}">
                  <a16:creationId xmlns:a16="http://schemas.microsoft.com/office/drawing/2014/main" id="{F100870C-2433-42C6-80EA-950A4406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E5512E2-D736-4D61-AED2-9EA30382D045}"/>
              </a:ext>
            </a:extLst>
          </p:cNvPr>
          <p:cNvSpPr/>
          <p:nvPr/>
        </p:nvSpPr>
        <p:spPr>
          <a:xfrm>
            <a:off x="480481" y="360420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ふくしゅう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2D3898-06E1-4979-97C9-BDB6DB108A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4125374" y="1230365"/>
            <a:ext cx="6469103" cy="44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1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1181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上リボン 3"/>
          <p:cNvSpPr/>
          <p:nvPr/>
        </p:nvSpPr>
        <p:spPr>
          <a:xfrm>
            <a:off x="54087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81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________________________</a:t>
            </a:r>
            <a:r>
              <a:rPr lang="en-US" altLang="ja-JP" sz="28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497598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779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リボン 11"/>
          <p:cNvSpPr/>
          <p:nvPr/>
        </p:nvSpPr>
        <p:spPr>
          <a:xfrm>
            <a:off x="551685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779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________________________</a:t>
            </a:r>
            <a:r>
              <a:rPr lang="en-US" altLang="ja-JP" sz="28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19975" y="3007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720611" y="3134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968552" y="11857"/>
            <a:ext cx="4953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5213423" y="1844824"/>
            <a:ext cx="4463257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熱中症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に注意しよう！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なるべく直射日光を避け、日陰に入るようにし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・各自で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こまめな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水分補給を行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食中毒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出された食事はすぐに食べ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よう。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持ち帰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ることはできません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食事の前にはよく手を洗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Picture 3" descr="C:\Users\201401\Desktop\センザキッチンボランティア\ロゴマーク\キャプチ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61" y="5989135"/>
            <a:ext cx="1360378" cy="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616251" y="69269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～プログラム中の約束～</a:t>
            </a:r>
          </a:p>
        </p:txBody>
      </p:sp>
      <p:pic>
        <p:nvPicPr>
          <p:cNvPr id="2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80" y="4221088"/>
            <a:ext cx="1863939" cy="14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599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467</Words>
  <Application>Microsoft Office PowerPoint</Application>
  <PresentationFormat>A4 210 x 297 mm</PresentationFormat>
  <Paragraphs>99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AR P勘亭流H04</vt:lpstr>
      <vt:lpstr>AR P悠々ｺﾞｼｯｸ体E04</vt:lpstr>
      <vt:lpstr>Gungsuh</vt:lpstr>
      <vt:lpstr>HG丸ｺﾞｼｯｸM-PRO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芳野</dc:creator>
  <cp:lastModifiedBy>平尾 達志</cp:lastModifiedBy>
  <cp:revision>100</cp:revision>
  <cp:lastPrinted>2019-07-16T05:00:44Z</cp:lastPrinted>
  <dcterms:created xsi:type="dcterms:W3CDTF">2018-08-08T11:42:23Z</dcterms:created>
  <dcterms:modified xsi:type="dcterms:W3CDTF">2019-07-16T05:00:56Z</dcterms:modified>
</cp:coreProperties>
</file>