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0"/>
            <p14:sldId id="28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p:scale>
          <a:sx n="80" d="100"/>
          <a:sy n="80" d="100"/>
        </p:scale>
        <p:origin x="1686" y="-948"/>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2021/4/9</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2021/4/9</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2021/4/9</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a:t>PR</a:t>
            </a:r>
            <a:r>
              <a:rPr kumimoji="1" lang="ja-JP" altLang="en-US" sz="1700" dirty="0"/>
              <a:t>レポート送信先：海と日本プロジェクト総合運営事務局　</a:t>
            </a:r>
            <a:r>
              <a:rPr kumimoji="1" lang="en-US" altLang="ja-JP" sz="1700" dirty="0"/>
              <a:t>pr@uminohi.jp</a:t>
            </a:r>
            <a:endParaRPr kumimoji="1" lang="ja-JP" altLang="en-US" sz="1700"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2021/4/9</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11381042"/>
              </p:ext>
            </p:extLst>
          </p:nvPr>
        </p:nvGraphicFramePr>
        <p:xfrm>
          <a:off x="548680" y="2144984"/>
          <a:ext cx="5832648" cy="321181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r>
                        <a:rPr kumimoji="1" lang="ja-JP" altLang="en-US" sz="1050" b="1" dirty="0">
                          <a:solidFill>
                            <a:schemeClr val="tx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a:t>
                      </a:r>
                      <a:r>
                        <a:rPr kumimoji="1" lang="en-US" altLang="ja-JP" sz="1050" b="0" dirty="0">
                          <a:solidFill>
                            <a:schemeClr val="tx1"/>
                          </a:solidFill>
                        </a:rPr>
                        <a:t>#umigomi </a:t>
                      </a:r>
                      <a:r>
                        <a:rPr kumimoji="1" lang="ja-JP" altLang="en-US" sz="1050" b="0" dirty="0">
                          <a:solidFill>
                            <a:schemeClr val="tx1"/>
                          </a:solidFill>
                        </a:rPr>
                        <a:t>クリーンペットウォークキャンペーン」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79">
                <a:tc>
                  <a:txBody>
                    <a:bodyPr/>
                    <a:lstStyle/>
                    <a:p>
                      <a:pPr algn="l"/>
                      <a:r>
                        <a:rPr kumimoji="1" lang="ja-JP" altLang="en-US" sz="1050" b="1" dirty="0">
                          <a:solidFill>
                            <a:schemeClr val="tx1"/>
                          </a:solidFill>
                        </a:rPr>
                        <a:t>イベントの</a:t>
                      </a:r>
                      <a:endParaRPr kumimoji="1" lang="en-US" altLang="ja-JP" sz="1050" b="1" dirty="0">
                        <a:solidFill>
                          <a:schemeClr val="tx1"/>
                        </a:solidFill>
                      </a:endParaRPr>
                    </a:p>
                    <a:p>
                      <a:pPr algn="l"/>
                      <a:r>
                        <a:rPr kumimoji="1" lang="ja-JP" altLang="en-US" sz="1050" b="1" dirty="0">
                          <a:solidFill>
                            <a:schemeClr val="tx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愛犬家を対象に、犬の散歩中、トイレのエチケットだけでなく散歩ルートのごみ拾いを実施してもらい、美化につなげてもらう。また、その習慣化を図る。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4931">
                <a:tc>
                  <a:txBody>
                    <a:bodyPr/>
                    <a:lstStyle/>
                    <a:p>
                      <a:pPr algn="l"/>
                      <a:r>
                        <a:rPr kumimoji="1" lang="ja-JP" altLang="en-US" sz="1050" b="1" dirty="0">
                          <a:solidFill>
                            <a:schemeClr val="tx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2020</a:t>
                      </a:r>
                      <a:r>
                        <a:rPr kumimoji="1" lang="ja-JP" altLang="en-US" sz="1050" b="0" dirty="0">
                          <a:solidFill>
                            <a:schemeClr val="tx1"/>
                          </a:solidFill>
                        </a:rPr>
                        <a:t>年</a:t>
                      </a:r>
                      <a:r>
                        <a:rPr kumimoji="1" lang="en-US" altLang="ja-JP" sz="1050" b="0" dirty="0">
                          <a:solidFill>
                            <a:schemeClr val="tx1"/>
                          </a:solidFill>
                        </a:rPr>
                        <a:t>1</a:t>
                      </a:r>
                      <a:r>
                        <a:rPr kumimoji="1" lang="ja-JP" altLang="en-US" sz="1050" b="0" dirty="0">
                          <a:solidFill>
                            <a:schemeClr val="tx1"/>
                          </a:solidFill>
                        </a:rPr>
                        <a:t>月</a:t>
                      </a:r>
                      <a:r>
                        <a:rPr kumimoji="1" lang="en-US" altLang="ja-JP" sz="1050" b="0" dirty="0">
                          <a:solidFill>
                            <a:schemeClr val="tx1"/>
                          </a:solidFill>
                        </a:rPr>
                        <a:t>23</a:t>
                      </a:r>
                      <a:r>
                        <a:rPr kumimoji="1" lang="ja-JP" altLang="en-US" sz="1050" b="0" dirty="0">
                          <a:solidFill>
                            <a:schemeClr val="tx1"/>
                          </a:solidFill>
                        </a:rPr>
                        <a:t>日（土）～</a:t>
                      </a:r>
                      <a:r>
                        <a:rPr kumimoji="1" lang="en-US" altLang="ja-JP" sz="1050" b="0" dirty="0">
                          <a:solidFill>
                            <a:schemeClr val="tx1"/>
                          </a:solidFill>
                        </a:rPr>
                        <a:t>2020</a:t>
                      </a:r>
                      <a:r>
                        <a:rPr kumimoji="1" lang="ja-JP" altLang="en-US" sz="1050" b="0" dirty="0">
                          <a:solidFill>
                            <a:schemeClr val="tx1"/>
                          </a:solidFill>
                        </a:rPr>
                        <a:t>年</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31</a:t>
                      </a:r>
                      <a:r>
                        <a:rPr kumimoji="1" lang="ja-JP" altLang="en-US" sz="1050" b="0" dirty="0">
                          <a:solidFill>
                            <a:schemeClr val="tx1"/>
                          </a:solidFill>
                        </a:rPr>
                        <a:t>日（水）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4931">
                <a:tc>
                  <a:txBody>
                    <a:bodyPr/>
                    <a:lstStyle/>
                    <a:p>
                      <a:pPr algn="l"/>
                      <a:r>
                        <a:rPr kumimoji="1" lang="ja-JP" altLang="en-US" sz="1050" b="1" dirty="0">
                          <a:solidFill>
                            <a:schemeClr val="tx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K9ZOO</a:t>
                      </a:r>
                      <a:r>
                        <a:rPr kumimoji="1" lang="ja-JP" altLang="en-US" sz="1050" b="0" dirty="0">
                          <a:solidFill>
                            <a:schemeClr val="tx1"/>
                          </a:solidFill>
                        </a:rPr>
                        <a:t>県内５店舗各店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4931">
                <a:tc>
                  <a:txBody>
                    <a:bodyPr/>
                    <a:lstStyle/>
                    <a:p>
                      <a:pPr algn="l"/>
                      <a:r>
                        <a:rPr kumimoji="1" lang="ja-JP" altLang="en-US" sz="1050" b="1" dirty="0">
                          <a:solidFill>
                            <a:schemeClr val="tx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100</a:t>
                      </a:r>
                      <a:r>
                        <a:rPr kumimoji="1" lang="ja-JP" altLang="en-US" sz="1050" b="0" dirty="0">
                          <a:solidFill>
                            <a:schemeClr val="tx1"/>
                          </a:solidFill>
                        </a:rPr>
                        <a:t>人以上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931">
                <a:tc>
                  <a:txBody>
                    <a:bodyPr/>
                    <a:lstStyle/>
                    <a:p>
                      <a:pPr algn="l"/>
                      <a:r>
                        <a:rPr kumimoji="1" lang="ja-JP" altLang="en-US" sz="1050" b="1" dirty="0">
                          <a:solidFill>
                            <a:schemeClr val="tx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CHANGE FOR THE BLUE in</a:t>
                      </a:r>
                      <a:r>
                        <a:rPr kumimoji="1" lang="ja-JP" altLang="en-US" sz="1050" b="0" dirty="0">
                          <a:solidFill>
                            <a:schemeClr val="tx1"/>
                          </a:solidFill>
                        </a:rPr>
                        <a:t>大分実行委員会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4931">
                <a:tc>
                  <a:txBody>
                    <a:bodyPr/>
                    <a:lstStyle/>
                    <a:p>
                      <a:pPr algn="l"/>
                      <a:r>
                        <a:rPr kumimoji="1" lang="ja-JP" altLang="en-US" sz="1050" b="1" dirty="0">
                          <a:solidFill>
                            <a:schemeClr val="tx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4931">
                <a:tc>
                  <a:txBody>
                    <a:bodyPr/>
                    <a:lstStyle/>
                    <a:p>
                      <a:pPr algn="l"/>
                      <a:r>
                        <a:rPr kumimoji="1" lang="ja-JP" altLang="en-US" sz="1050" b="1" dirty="0">
                          <a:solidFill>
                            <a:schemeClr val="tx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K9ZOO</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16043">
                <a:tc>
                  <a:txBody>
                    <a:bodyPr/>
                    <a:lstStyle/>
                    <a:p>
                      <a:pPr algn="l"/>
                      <a:r>
                        <a:rPr kumimoji="1" lang="ja-JP" altLang="en-US" sz="1050" b="1" dirty="0">
                          <a:solidFill>
                            <a:schemeClr val="tx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OBS</a:t>
                      </a:r>
                      <a:r>
                        <a:rPr kumimoji="1" lang="ja-JP" altLang="en-US" sz="1050" b="0" dirty="0">
                          <a:solidFill>
                            <a:schemeClr val="tx1"/>
                          </a:solidFill>
                        </a:rPr>
                        <a:t>テレビでの</a:t>
                      </a:r>
                      <a:r>
                        <a:rPr kumimoji="1" lang="en-US" altLang="ja-JP" sz="1050" b="0" dirty="0">
                          <a:solidFill>
                            <a:schemeClr val="tx1"/>
                          </a:solidFill>
                        </a:rPr>
                        <a:t>15</a:t>
                      </a:r>
                      <a:r>
                        <a:rPr kumimoji="1" lang="ja-JP" altLang="en-US" sz="1050" b="0" dirty="0">
                          <a:solidFill>
                            <a:schemeClr val="tx1"/>
                          </a:solidFill>
                        </a:rPr>
                        <a:t>秒スポット</a:t>
                      </a:r>
                      <a:r>
                        <a:rPr kumimoji="1" lang="en-US" altLang="ja-JP" sz="1050" b="0" dirty="0">
                          <a:solidFill>
                            <a:schemeClr val="tx1"/>
                          </a:solidFill>
                        </a:rPr>
                        <a:t>CM</a:t>
                      </a:r>
                      <a:r>
                        <a:rPr kumimoji="1" lang="ja-JP" altLang="en-US" sz="1050" b="0" dirty="0">
                          <a:solidFill>
                            <a:schemeClr val="tx1"/>
                          </a:solidFill>
                        </a:rPr>
                        <a:t>放送</a:t>
                      </a:r>
                      <a:endParaRPr kumimoji="1" lang="en-US" altLang="ja-JP" sz="1050" b="0" dirty="0">
                        <a:solidFill>
                          <a:schemeClr val="tx1"/>
                        </a:solidFill>
                      </a:endParaRPr>
                    </a:p>
                    <a:p>
                      <a:pPr algn="l"/>
                      <a:r>
                        <a:rPr kumimoji="1" lang="en-US" altLang="ja-JP" sz="1050" b="0" dirty="0">
                          <a:solidFill>
                            <a:schemeClr val="tx1"/>
                          </a:solidFill>
                        </a:rPr>
                        <a:t>OBS</a:t>
                      </a:r>
                      <a:r>
                        <a:rPr kumimoji="1" lang="ja-JP" altLang="en-US" sz="1050" b="0" dirty="0">
                          <a:solidFill>
                            <a:schemeClr val="tx1"/>
                          </a:solidFill>
                        </a:rPr>
                        <a:t>テレビでの長尺動画（６７秒）放映</a:t>
                      </a:r>
                      <a:endParaRPr kumimoji="1" lang="en-US" altLang="ja-JP" sz="1050" b="0" dirty="0">
                        <a:solidFill>
                          <a:schemeClr val="tx1"/>
                        </a:solidFill>
                      </a:endParaRPr>
                    </a:p>
                    <a:p>
                      <a:pPr algn="l"/>
                      <a:r>
                        <a:rPr kumimoji="1" lang="en-US" altLang="ja-JP" sz="1050" b="0" dirty="0">
                          <a:solidFill>
                            <a:schemeClr val="tx1"/>
                          </a:solidFill>
                        </a:rPr>
                        <a:t>K9ZOO</a:t>
                      </a:r>
                      <a:r>
                        <a:rPr kumimoji="1" lang="ja-JP" altLang="en-US" sz="1050" b="0" dirty="0">
                          <a:solidFill>
                            <a:schemeClr val="tx1"/>
                          </a:solidFill>
                        </a:rPr>
                        <a:t>各店でのチラシ配布・ポスター掲出</a:t>
                      </a:r>
                      <a:endParaRPr kumimoji="1" lang="en-US" altLang="ja-JP" sz="1050" b="0" dirty="0">
                        <a:solidFill>
                          <a:schemeClr val="tx1"/>
                        </a:solidFill>
                      </a:endParaRPr>
                    </a:p>
                    <a:p>
                      <a:pPr algn="l"/>
                      <a:r>
                        <a:rPr kumimoji="1" lang="en-US" altLang="ja-JP" sz="1050" b="0" dirty="0">
                          <a:solidFill>
                            <a:schemeClr val="tx1"/>
                          </a:solidFill>
                        </a:rPr>
                        <a:t>CHANGE FOR THE </a:t>
                      </a:r>
                      <a:r>
                        <a:rPr kumimoji="1" lang="en-US" altLang="ja-JP" sz="1050" b="0" dirty="0" err="1">
                          <a:solidFill>
                            <a:schemeClr val="tx1"/>
                          </a:solidFill>
                        </a:rPr>
                        <a:t>BLUEin</a:t>
                      </a:r>
                      <a:r>
                        <a:rPr kumimoji="1" lang="ja-JP" altLang="en-US" sz="1050" b="0" dirty="0">
                          <a:solidFill>
                            <a:schemeClr val="tx1"/>
                          </a:solidFill>
                        </a:rPr>
                        <a:t>大分</a:t>
                      </a:r>
                      <a:r>
                        <a:rPr kumimoji="1" lang="en-US" altLang="ja-JP" sz="1050" b="0" dirty="0">
                          <a:solidFill>
                            <a:schemeClr val="tx1"/>
                          </a:solidFill>
                        </a:rPr>
                        <a:t>HP</a:t>
                      </a:r>
                      <a:r>
                        <a:rPr kumimoji="1" lang="ja-JP" altLang="en-US" sz="1050" b="0" dirty="0">
                          <a:solidFill>
                            <a:schemeClr val="tx1"/>
                          </a:solidFill>
                        </a:rPr>
                        <a:t>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276177222"/>
              </p:ext>
            </p:extLst>
          </p:nvPr>
        </p:nvGraphicFramePr>
        <p:xfrm>
          <a:off x="520896" y="6045793"/>
          <a:ext cx="5888215" cy="1874748"/>
        </p:xfrm>
        <a:graphic>
          <a:graphicData uri="http://schemas.openxmlformats.org/drawingml/2006/table">
            <a:tbl>
              <a:tblPr firstRow="1" bandRow="1">
                <a:tableStyleId>{5C22544A-7EE6-4342-B048-85BDC9FD1C3A}</a:tableStyleId>
              </a:tblPr>
              <a:tblGrid>
                <a:gridCol w="1308492">
                  <a:extLst>
                    <a:ext uri="{9D8B030D-6E8A-4147-A177-3AD203B41FA5}">
                      <a16:colId xmlns:a16="http://schemas.microsoft.com/office/drawing/2014/main" val="20000"/>
                    </a:ext>
                  </a:extLst>
                </a:gridCol>
                <a:gridCol w="4579723">
                  <a:extLst>
                    <a:ext uri="{9D8B030D-6E8A-4147-A177-3AD203B41FA5}">
                      <a16:colId xmlns:a16="http://schemas.microsoft.com/office/drawing/2014/main" val="20001"/>
                    </a:ext>
                  </a:extLst>
                </a:gridCol>
              </a:tblGrid>
              <a:tr h="1874748">
                <a:tc>
                  <a:txBody>
                    <a:bodyPr/>
                    <a:lstStyle/>
                    <a:p>
                      <a:pPr algn="l"/>
                      <a:r>
                        <a:rPr kumimoji="1" lang="ja-JP" altLang="en-US" sz="1050" b="1" dirty="0">
                          <a:solidFill>
                            <a:schemeClr val="tx1"/>
                          </a:solidFill>
                        </a:rPr>
                        <a:t>イベント</a:t>
                      </a:r>
                      <a:r>
                        <a:rPr kumimoji="1" lang="en-US" altLang="ja-JP" sz="1050" b="1" dirty="0">
                          <a:solidFill>
                            <a:schemeClr val="tx1"/>
                          </a:solidFill>
                        </a:rPr>
                        <a:t>1</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ごみ拾いの意思表示・意気込みを</a:t>
                      </a:r>
                      <a:r>
                        <a:rPr kumimoji="1" lang="en-US" altLang="ja-JP" sz="1050" b="0" dirty="0">
                          <a:solidFill>
                            <a:schemeClr val="tx1"/>
                          </a:solidFill>
                        </a:rPr>
                        <a:t>#umigomi</a:t>
                      </a:r>
                      <a:r>
                        <a:rPr kumimoji="1" lang="ja-JP" altLang="en-US" sz="1050" b="0" dirty="0">
                          <a:solidFill>
                            <a:schemeClr val="tx1"/>
                          </a:solidFill>
                        </a:rPr>
                        <a:t>で</a:t>
                      </a:r>
                      <a:r>
                        <a:rPr kumimoji="1" lang="en-US" altLang="ja-JP" sz="1050" b="0" dirty="0">
                          <a:solidFill>
                            <a:schemeClr val="tx1"/>
                          </a:solidFill>
                        </a:rPr>
                        <a:t>SNS</a:t>
                      </a:r>
                      <a:r>
                        <a:rPr kumimoji="1" lang="ja-JP" altLang="en-US" sz="1050" b="0" dirty="0">
                          <a:solidFill>
                            <a:schemeClr val="tx1"/>
                          </a:solidFill>
                        </a:rPr>
                        <a:t>に投稿してもらい、</a:t>
                      </a:r>
                      <a:r>
                        <a:rPr kumimoji="1" lang="en-US" altLang="ja-JP" sz="1050" b="0" dirty="0">
                          <a:solidFill>
                            <a:schemeClr val="tx1"/>
                          </a:solidFill>
                        </a:rPr>
                        <a:t>K9ZOO</a:t>
                      </a:r>
                      <a:r>
                        <a:rPr kumimoji="1" lang="ja-JP" altLang="en-US" sz="1050" b="0" dirty="0">
                          <a:solidFill>
                            <a:schemeClr val="tx1"/>
                          </a:solidFill>
                        </a:rPr>
                        <a:t>店舗でスタッフに提示すると、各店舗先着３０名にサコッシュバッグ＆ごみ袋・ビニール手袋をプレゼント。更に、サコッシュバッグを使ってごみ拾いしている様子を</a:t>
                      </a:r>
                      <a:r>
                        <a:rPr kumimoji="1" lang="en-US" altLang="ja-JP" sz="1050" b="0" dirty="0">
                          <a:solidFill>
                            <a:schemeClr val="tx1"/>
                          </a:solidFill>
                        </a:rPr>
                        <a:t>SNS</a:t>
                      </a:r>
                      <a:r>
                        <a:rPr kumimoji="1" lang="ja-JP" altLang="en-US" sz="1050" b="0" dirty="0">
                          <a:solidFill>
                            <a:schemeClr val="tx1"/>
                          </a:solidFill>
                        </a:rPr>
                        <a:t>に</a:t>
                      </a:r>
                      <a:r>
                        <a:rPr kumimoji="1" lang="en-US" altLang="ja-JP" sz="1050" b="0" dirty="0">
                          <a:solidFill>
                            <a:schemeClr val="tx1"/>
                          </a:solidFill>
                        </a:rPr>
                        <a:t>UP</a:t>
                      </a:r>
                      <a:r>
                        <a:rPr kumimoji="1" lang="ja-JP" altLang="en-US" sz="1050" b="0" dirty="0">
                          <a:solidFill>
                            <a:schemeClr val="tx1"/>
                          </a:solidFill>
                        </a:rPr>
                        <a:t>すると、投稿画面を店頭で提示するとエコバッグを貰えるというキャンペーン。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a:p>
            <a:r>
              <a:rPr lang="ja-JP" altLang="en-US" sz="1400" b="1" dirty="0">
                <a:solidFill>
                  <a:schemeClr val="tx1">
                    <a:lumMod val="95000"/>
                    <a:lumOff val="5000"/>
                  </a:schemeClr>
                </a:solidFill>
              </a:rPr>
              <a:t>　　</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添付いただく写真画像は</a:t>
            </a:r>
            <a:r>
              <a:rPr lang="en-US" altLang="ja-JP" sz="1400" b="1" dirty="0">
                <a:solidFill>
                  <a:schemeClr val="tx1">
                    <a:lumMod val="95000"/>
                    <a:lumOff val="5000"/>
                  </a:schemeClr>
                </a:solidFill>
              </a:rPr>
              <a:t>2000×2000</a:t>
            </a:r>
            <a:r>
              <a:rPr lang="ja-JP" altLang="en-US" sz="1400" b="1" dirty="0">
                <a:solidFill>
                  <a:schemeClr val="tx1">
                    <a:lumMod val="95000"/>
                    <a:lumOff val="5000"/>
                  </a:schemeClr>
                </a:solidFill>
              </a:rPr>
              <a:t>ピクセル以上ですとキレイな表示となります</a:t>
            </a:r>
            <a:endParaRPr lang="en-US" altLang="ja-JP" sz="1400" b="1" dirty="0">
              <a:solidFill>
                <a:schemeClr val="tx1">
                  <a:lumMod val="95000"/>
                  <a:lumOff val="5000"/>
                </a:schemeClr>
              </a:solidFill>
            </a:endParaRPr>
          </a:p>
        </p:txBody>
      </p:sp>
      <p:sp>
        <p:nvSpPr>
          <p:cNvPr id="13" name="テキスト ボックス 12"/>
          <p:cNvSpPr txBox="1"/>
          <p:nvPr/>
        </p:nvSpPr>
        <p:spPr>
          <a:xfrm>
            <a:off x="1700808" y="857443"/>
            <a:ext cx="4814292" cy="830997"/>
          </a:xfrm>
          <a:prstGeom prst="rect">
            <a:avLst/>
          </a:prstGeom>
          <a:noFill/>
        </p:spPr>
        <p:txBody>
          <a:bodyPr wrap="squar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5F6869E-DBCC-4A55-A859-A37594ED4560}"/>
              </a:ext>
            </a:extLst>
          </p:cNvPr>
          <p:cNvPicPr>
            <a:picLocks noChangeAspect="1"/>
          </p:cNvPicPr>
          <p:nvPr/>
        </p:nvPicPr>
        <p:blipFill>
          <a:blip r:embed="rId3"/>
          <a:stretch>
            <a:fillRect/>
          </a:stretch>
        </p:blipFill>
        <p:spPr>
          <a:xfrm>
            <a:off x="520896" y="7966030"/>
            <a:ext cx="1296144" cy="1826555"/>
          </a:xfrm>
          <a:prstGeom prst="rect">
            <a:avLst/>
          </a:prstGeom>
        </p:spPr>
      </p:pic>
      <p:pic>
        <p:nvPicPr>
          <p:cNvPr id="8" name="図 7">
            <a:extLst>
              <a:ext uri="{FF2B5EF4-FFF2-40B4-BE49-F238E27FC236}">
                <a16:creationId xmlns:a16="http://schemas.microsoft.com/office/drawing/2014/main" id="{04C41144-226D-4A4E-8E29-F78810CF5DCD}"/>
              </a:ext>
            </a:extLst>
          </p:cNvPr>
          <p:cNvPicPr>
            <a:picLocks noChangeAspect="1"/>
          </p:cNvPicPr>
          <p:nvPr/>
        </p:nvPicPr>
        <p:blipFill>
          <a:blip r:embed="rId4"/>
          <a:stretch>
            <a:fillRect/>
          </a:stretch>
        </p:blipFill>
        <p:spPr>
          <a:xfrm>
            <a:off x="1817040" y="8323149"/>
            <a:ext cx="1020389" cy="1112316"/>
          </a:xfrm>
          <a:prstGeom prst="rect">
            <a:avLst/>
          </a:prstGeom>
        </p:spPr>
      </p:pic>
      <p:pic>
        <p:nvPicPr>
          <p:cNvPr id="12" name="図 11">
            <a:extLst>
              <a:ext uri="{FF2B5EF4-FFF2-40B4-BE49-F238E27FC236}">
                <a16:creationId xmlns:a16="http://schemas.microsoft.com/office/drawing/2014/main" id="{6E72A277-6846-477B-8CEA-9D5CB65E0F8B}"/>
              </a:ext>
            </a:extLst>
          </p:cNvPr>
          <p:cNvPicPr>
            <a:picLocks noChangeAspect="1"/>
          </p:cNvPicPr>
          <p:nvPr/>
        </p:nvPicPr>
        <p:blipFill>
          <a:blip r:embed="rId5"/>
          <a:stretch>
            <a:fillRect/>
          </a:stretch>
        </p:blipFill>
        <p:spPr>
          <a:xfrm>
            <a:off x="2871291" y="8313518"/>
            <a:ext cx="1020389" cy="1099779"/>
          </a:xfrm>
          <a:prstGeom prst="rect">
            <a:avLst/>
          </a:prstGeom>
        </p:spPr>
      </p:pic>
      <p:pic>
        <p:nvPicPr>
          <p:cNvPr id="18" name="図 17">
            <a:extLst>
              <a:ext uri="{FF2B5EF4-FFF2-40B4-BE49-F238E27FC236}">
                <a16:creationId xmlns:a16="http://schemas.microsoft.com/office/drawing/2014/main" id="{391875C9-933B-4122-B550-5D07446F413A}"/>
              </a:ext>
            </a:extLst>
          </p:cNvPr>
          <p:cNvPicPr>
            <a:picLocks noChangeAspect="1"/>
          </p:cNvPicPr>
          <p:nvPr/>
        </p:nvPicPr>
        <p:blipFill>
          <a:blip r:embed="rId6"/>
          <a:stretch>
            <a:fillRect/>
          </a:stretch>
        </p:blipFill>
        <p:spPr>
          <a:xfrm>
            <a:off x="3986710" y="8345317"/>
            <a:ext cx="988110" cy="1067980"/>
          </a:xfrm>
          <a:prstGeom prst="rect">
            <a:avLst/>
          </a:prstGeom>
        </p:spPr>
      </p:pic>
      <p:pic>
        <p:nvPicPr>
          <p:cNvPr id="22" name="図 21">
            <a:extLst>
              <a:ext uri="{FF2B5EF4-FFF2-40B4-BE49-F238E27FC236}">
                <a16:creationId xmlns:a16="http://schemas.microsoft.com/office/drawing/2014/main" id="{192C4F9B-7F4F-45F4-B3CA-5101A44AC536}"/>
              </a:ext>
            </a:extLst>
          </p:cNvPr>
          <p:cNvPicPr>
            <a:picLocks noChangeAspect="1"/>
          </p:cNvPicPr>
          <p:nvPr/>
        </p:nvPicPr>
        <p:blipFill>
          <a:blip r:embed="rId7"/>
          <a:stretch>
            <a:fillRect/>
          </a:stretch>
        </p:blipFill>
        <p:spPr>
          <a:xfrm>
            <a:off x="5069850" y="7972934"/>
            <a:ext cx="1055269" cy="1586286"/>
          </a:xfrm>
          <a:prstGeom prst="rect">
            <a:avLst/>
          </a:prstGeom>
        </p:spPr>
      </p:pic>
    </p:spTree>
    <p:extLst>
      <p:ext uri="{BB962C8B-B14F-4D97-AF65-F5344CB8AC3E}">
        <p14:creationId xmlns:p14="http://schemas.microsoft.com/office/powerpoint/2010/main" val="115168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899688493"/>
              </p:ext>
            </p:extLst>
          </p:nvPr>
        </p:nvGraphicFramePr>
        <p:xfrm>
          <a:off x="548680" y="5786899"/>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3</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#umigomi</a:t>
                      </a:r>
                      <a:r>
                        <a:rPr kumimoji="1" lang="ja-JP" altLang="en-US" sz="1050" b="0" dirty="0">
                          <a:solidFill>
                            <a:schemeClr val="tx1"/>
                          </a:solidFill>
                        </a:rPr>
                        <a:t>で</a:t>
                      </a:r>
                      <a:r>
                        <a:rPr kumimoji="1" lang="en-US" altLang="ja-JP" sz="1050" b="0" dirty="0">
                          <a:solidFill>
                            <a:schemeClr val="tx1"/>
                          </a:solidFill>
                        </a:rPr>
                        <a:t>SNS</a:t>
                      </a:r>
                      <a:r>
                        <a:rPr kumimoji="1" lang="ja-JP" altLang="en-US" sz="1050" b="0" dirty="0">
                          <a:solidFill>
                            <a:schemeClr val="tx1"/>
                          </a:solidFill>
                        </a:rPr>
                        <a:t>でつぶやいてもらう、というのを企画に入れ込んだため、</a:t>
                      </a:r>
                      <a:r>
                        <a:rPr kumimoji="1" lang="en-US" altLang="ja-JP" sz="1050" b="0" dirty="0">
                          <a:solidFill>
                            <a:schemeClr val="tx1"/>
                          </a:solidFill>
                        </a:rPr>
                        <a:t>SNS</a:t>
                      </a:r>
                      <a:r>
                        <a:rPr kumimoji="1" lang="ja-JP" altLang="en-US" sz="1050" b="0" dirty="0">
                          <a:solidFill>
                            <a:schemeClr val="tx1"/>
                          </a:solidFill>
                        </a:rPr>
                        <a:t>への投稿が非常に多かった。実際に散歩コースをキレイにしてくれ、その様子を投稿してくれるユーザーが多く、それに対するコメント等も盛り上がっていた。愛犬家同士でもこのキャンペーンの共有ができたため、キャンペーンの広がりが出たのではないかと思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229879550"/>
              </p:ext>
            </p:extLst>
          </p:nvPr>
        </p:nvGraphicFramePr>
        <p:xfrm>
          <a:off x="548680" y="1826461"/>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2</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５店舗では下記の通りポスターを掲出、店頭にいらっしゃったお客様にはチラシもお渡しし、キャンペーンを訴求。デザインも好評で、１００名以上の方に参加いただいた。</a:t>
                      </a:r>
                      <a:r>
                        <a:rPr kumimoji="1" lang="en-US" altLang="ja-JP" sz="1050" b="0" dirty="0">
                          <a:solidFill>
                            <a:schemeClr val="tx1"/>
                          </a:solidFill>
                        </a:rPr>
                        <a:t>K9ZOO</a:t>
                      </a:r>
                      <a:r>
                        <a:rPr kumimoji="1" lang="ja-JP" altLang="en-US" sz="1050" b="0" dirty="0">
                          <a:solidFill>
                            <a:schemeClr val="tx1"/>
                          </a:solidFill>
                        </a:rPr>
                        <a:t>のインスタグラム公式アカウントでも周知頂いた。エコバッグ・サコッシュバッグはキャンペーン終了後、９９０円（税込）で販売を実施した。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1690620" y="786175"/>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店の天井からぶら下がっている&#10;&#10;自動的に生成された説明">
            <a:extLst>
              <a:ext uri="{FF2B5EF4-FFF2-40B4-BE49-F238E27FC236}">
                <a16:creationId xmlns:a16="http://schemas.microsoft.com/office/drawing/2014/main" id="{B2A00C3F-5455-48A3-9C03-BF41D237B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80" y="3891914"/>
            <a:ext cx="2317135" cy="1737851"/>
          </a:xfrm>
          <a:prstGeom prst="rect">
            <a:avLst/>
          </a:prstGeom>
        </p:spPr>
      </p:pic>
      <p:pic>
        <p:nvPicPr>
          <p:cNvPr id="7" name="図 6" descr="屋内, 建物, 項目, キッチン が含まれている画像&#10;&#10;自動的に生成された説明">
            <a:extLst>
              <a:ext uri="{FF2B5EF4-FFF2-40B4-BE49-F238E27FC236}">
                <a16:creationId xmlns:a16="http://schemas.microsoft.com/office/drawing/2014/main" id="{714ED81C-BDF0-4267-B140-8D26B3A77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49983" y="4068248"/>
            <a:ext cx="1872206" cy="1404155"/>
          </a:xfrm>
          <a:prstGeom prst="rect">
            <a:avLst/>
          </a:prstGeom>
        </p:spPr>
      </p:pic>
      <p:pic>
        <p:nvPicPr>
          <p:cNvPr id="9" name="図 8" descr="設計図&#10;&#10;低い精度で自動的に生成された説明">
            <a:extLst>
              <a:ext uri="{FF2B5EF4-FFF2-40B4-BE49-F238E27FC236}">
                <a16:creationId xmlns:a16="http://schemas.microsoft.com/office/drawing/2014/main" id="{64FD9BFC-0CFE-40F1-95D4-FC7568CF9D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31102" y="4048669"/>
            <a:ext cx="1872206" cy="1404155"/>
          </a:xfrm>
          <a:prstGeom prst="rect">
            <a:avLst/>
          </a:prstGeom>
        </p:spPr>
      </p:pic>
      <p:pic>
        <p:nvPicPr>
          <p:cNvPr id="14" name="図 13" descr="男性の写真のコラージュ&#10;&#10;中程度の精度で自動的に生成された説明">
            <a:extLst>
              <a:ext uri="{FF2B5EF4-FFF2-40B4-BE49-F238E27FC236}">
                <a16:creationId xmlns:a16="http://schemas.microsoft.com/office/drawing/2014/main" id="{5352A01C-6E13-4803-BB3A-9B2C62EBF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492" y="7722630"/>
            <a:ext cx="1152128" cy="1791544"/>
          </a:xfrm>
          <a:prstGeom prst="rect">
            <a:avLst/>
          </a:prstGeom>
        </p:spPr>
      </p:pic>
      <p:pic>
        <p:nvPicPr>
          <p:cNvPr id="21" name="図 20" descr="グラフィカル ユーザー インターフェイス, Web サイト&#10;&#10;自動的に生成された説明">
            <a:extLst>
              <a:ext uri="{FF2B5EF4-FFF2-40B4-BE49-F238E27FC236}">
                <a16:creationId xmlns:a16="http://schemas.microsoft.com/office/drawing/2014/main" id="{248CAE53-6A19-4A3A-8EEF-30311E1430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5958" y="7959188"/>
            <a:ext cx="2201242" cy="1392623"/>
          </a:xfrm>
          <a:prstGeom prst="rect">
            <a:avLst/>
          </a:prstGeom>
        </p:spPr>
      </p:pic>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75829AC7-5818-4B8D-955B-BA27BD66BA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8420" y="7932916"/>
            <a:ext cx="2159714" cy="1418896"/>
          </a:xfrm>
          <a:prstGeom prst="rect">
            <a:avLst/>
          </a:prstGeom>
        </p:spPr>
      </p:pic>
    </p:spTree>
    <p:extLst>
      <p:ext uri="{BB962C8B-B14F-4D97-AF65-F5344CB8AC3E}">
        <p14:creationId xmlns:p14="http://schemas.microsoft.com/office/powerpoint/2010/main" val="40726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89628268"/>
              </p:ext>
            </p:extLst>
          </p:nvPr>
        </p:nvGraphicFramePr>
        <p:xfrm>
          <a:off x="548680" y="2613309"/>
          <a:ext cx="5832648" cy="60349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907643">
                <a:tc>
                  <a:txBody>
                    <a:bodyPr/>
                    <a:lstStyle/>
                    <a:p>
                      <a:pPr algn="l"/>
                      <a:r>
                        <a:rPr kumimoji="1" lang="ja-JP" altLang="en-US" sz="1050" b="1" dirty="0">
                          <a:solidFill>
                            <a:schemeClr val="tx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・散歩中にごみを拾うという、簡単だけど今までやっていなかったことに目を向ける事が出来たので良かった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・それぞれの散歩コースを全員がきれいにすれば、かなり大分県がきれいになるのではと思った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・サコッシュバッグに袋を入れられるデザインになっているので、非常に便利</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52128">
                <a:tc>
                  <a:txBody>
                    <a:bodyPr/>
                    <a:lstStyle/>
                    <a:p>
                      <a:pPr algn="l"/>
                      <a:r>
                        <a:rPr kumimoji="1" lang="ja-JP" altLang="en-US" sz="1050" b="1" dirty="0">
                          <a:solidFill>
                            <a:schemeClr val="tx1"/>
                          </a:solidFill>
                        </a:rPr>
                        <a:t>配布資料</a:t>
                      </a:r>
                      <a:endParaRPr kumimoji="1" lang="en-US" altLang="ja-JP" sz="1050" b="1" dirty="0">
                        <a:solidFill>
                          <a:schemeClr val="tx1"/>
                        </a:solidFill>
                      </a:endParaRPr>
                    </a:p>
                    <a:p>
                      <a:pPr algn="l"/>
                      <a:r>
                        <a:rPr kumimoji="1" lang="ja-JP" altLang="en-US" sz="900" b="0" dirty="0">
                          <a:solidFill>
                            <a:schemeClr val="tx1"/>
                          </a:solidFill>
                        </a:rPr>
                        <a:t>（資料データがある場合、レポートに添付して提出してください。）</a:t>
                      </a:r>
                      <a:endParaRPr kumimoji="1" lang="en-US" altLang="ja-JP"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19">
                <a:tc>
                  <a:txBody>
                    <a:bodyPr/>
                    <a:lstStyle/>
                    <a:p>
                      <a:pPr algn="l"/>
                      <a:r>
                        <a:rPr kumimoji="1" lang="ja-JP" altLang="en-US" sz="1050" b="1" dirty="0">
                          <a:solidFill>
                            <a:schemeClr val="tx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OBS</a:t>
                      </a:r>
                      <a:r>
                        <a:rPr kumimoji="1" lang="ja-JP" altLang="en-US" sz="1050" b="0" dirty="0">
                          <a:solidFill>
                            <a:schemeClr val="tx1"/>
                          </a:solidFill>
                        </a:rPr>
                        <a:t>テレビ１５秒</a:t>
                      </a:r>
                      <a:r>
                        <a:rPr kumimoji="1" lang="en-US" altLang="ja-JP" sz="1050" b="0" dirty="0">
                          <a:solidFill>
                            <a:schemeClr val="tx1"/>
                          </a:solidFill>
                        </a:rPr>
                        <a:t>CM</a:t>
                      </a:r>
                    </a:p>
                    <a:p>
                      <a:pPr algn="l"/>
                      <a:r>
                        <a:rPr kumimoji="1" lang="en-US" altLang="ja-JP" sz="1050" b="0" dirty="0">
                          <a:solidFill>
                            <a:schemeClr val="tx1"/>
                          </a:solidFill>
                        </a:rPr>
                        <a:t>OBS</a:t>
                      </a:r>
                      <a:r>
                        <a:rPr kumimoji="1" lang="ja-JP" altLang="en-US" sz="1050" b="0" dirty="0">
                          <a:solidFill>
                            <a:schemeClr val="tx1"/>
                          </a:solidFill>
                        </a:rPr>
                        <a:t>テレビ２月２５日（木）「アレコレ</a:t>
                      </a:r>
                      <a:r>
                        <a:rPr kumimoji="1" lang="en-US" altLang="ja-JP" sz="1050" b="0" dirty="0">
                          <a:solidFill>
                            <a:schemeClr val="tx1"/>
                          </a:solidFill>
                        </a:rPr>
                        <a:t>BOX</a:t>
                      </a:r>
                      <a:r>
                        <a:rPr kumimoji="1" lang="ja-JP" altLang="en-US" sz="1050" b="0" dirty="0">
                          <a:solidFill>
                            <a:schemeClr val="tx1"/>
                          </a:solidFill>
                        </a:rPr>
                        <a:t>」</a:t>
                      </a:r>
                      <a:endParaRPr kumimoji="1" lang="en-US" altLang="ja-JP" sz="1050" b="0" dirty="0">
                        <a:solidFill>
                          <a:schemeClr val="tx1"/>
                        </a:solidFill>
                      </a:endParaRPr>
                    </a:p>
                    <a:p>
                      <a:pPr algn="l"/>
                      <a:r>
                        <a:rPr kumimoji="1" lang="en-US" altLang="ja-JP" sz="1050" b="0" dirty="0">
                          <a:solidFill>
                            <a:schemeClr val="tx1"/>
                          </a:solidFill>
                        </a:rPr>
                        <a:t>CHANGE</a:t>
                      </a:r>
                      <a:r>
                        <a:rPr kumimoji="1" lang="ja-JP" altLang="en-US" sz="1050" b="0" dirty="0">
                          <a:solidFill>
                            <a:schemeClr val="tx1"/>
                          </a:solidFill>
                        </a:rPr>
                        <a:t> </a:t>
                      </a:r>
                      <a:r>
                        <a:rPr kumimoji="1" lang="en-US" altLang="ja-JP" sz="1050" b="0" dirty="0">
                          <a:solidFill>
                            <a:schemeClr val="tx1"/>
                          </a:solidFill>
                        </a:rPr>
                        <a:t>FOR</a:t>
                      </a:r>
                      <a:r>
                        <a:rPr kumimoji="1" lang="ja-JP" altLang="en-US" sz="1050" b="0" dirty="0">
                          <a:solidFill>
                            <a:schemeClr val="tx1"/>
                          </a:solidFill>
                        </a:rPr>
                        <a:t> </a:t>
                      </a:r>
                      <a:r>
                        <a:rPr kumimoji="1" lang="en-US" altLang="ja-JP" sz="1050" b="0" dirty="0">
                          <a:solidFill>
                            <a:schemeClr val="tx1"/>
                          </a:solidFill>
                        </a:rPr>
                        <a:t>THE</a:t>
                      </a:r>
                      <a:r>
                        <a:rPr kumimoji="1" lang="ja-JP" altLang="en-US" sz="1050" b="0" dirty="0">
                          <a:solidFill>
                            <a:schemeClr val="tx1"/>
                          </a:solidFill>
                        </a:rPr>
                        <a:t> </a:t>
                      </a:r>
                      <a:r>
                        <a:rPr kumimoji="1" lang="en-US" altLang="ja-JP" sz="1050" b="0" dirty="0" err="1">
                          <a:solidFill>
                            <a:schemeClr val="tx1"/>
                          </a:solidFill>
                        </a:rPr>
                        <a:t>BLUEin</a:t>
                      </a:r>
                      <a:r>
                        <a:rPr kumimoji="1" lang="ja-JP" altLang="en-US" sz="1050" b="0" dirty="0">
                          <a:solidFill>
                            <a:schemeClr val="tx1"/>
                          </a:solidFill>
                        </a:rPr>
                        <a:t>大分</a:t>
                      </a:r>
                      <a:r>
                        <a:rPr kumimoji="1" lang="en-US" altLang="ja-JP" sz="1050" b="0" dirty="0">
                          <a:solidFill>
                            <a:schemeClr val="tx1"/>
                          </a:solidFill>
                        </a:rPr>
                        <a:t>HP</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03709">
                <a:tc>
                  <a:txBody>
                    <a:bodyPr/>
                    <a:lstStyle/>
                    <a:p>
                      <a:pPr algn="l"/>
                      <a:r>
                        <a:rPr kumimoji="1" lang="ja-JP" altLang="en-US" sz="1050" b="1" dirty="0">
                          <a:solidFill>
                            <a:schemeClr val="tx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7" name="テキスト ボックス 6"/>
          <p:cNvSpPr txBox="1"/>
          <p:nvPr/>
        </p:nvSpPr>
        <p:spPr>
          <a:xfrm>
            <a:off x="1690620" y="1052889"/>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6658</TotalTime>
  <Words>627</Words>
  <Application>Microsoft Office PowerPoint</Application>
  <PresentationFormat>A4 210 x 297 mm</PresentationFormat>
  <Paragraphs>63</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TOKYO40_user</dc:creator>
  <cp:keywords/>
  <dc:description/>
  <cp:lastModifiedBy>森 春樹</cp:lastModifiedBy>
  <cp:revision>79</cp:revision>
  <cp:lastPrinted>2021-04-09T01:18:13Z</cp:lastPrinted>
  <dcterms:created xsi:type="dcterms:W3CDTF">2016-05-09T08:30:14Z</dcterms:created>
  <dcterms:modified xsi:type="dcterms:W3CDTF">2021-04-09T05:07:37Z</dcterms:modified>
  <cp:category/>
</cp:coreProperties>
</file>