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81" r:id="rId2"/>
    <p:sldId id="379" r:id="rId3"/>
  </p:sldIdLst>
  <p:sldSz cx="6858000" cy="9906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896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テーマ スタイル 1 - アクセント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8D230F3-CF80-4859-8CE7-A43EE81993B5}" styleName="淡色スタイル 1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6D9F66E-5EB9-4882-86FB-DCBF35E3C3E4}" styleName="中間スタイル 4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566" autoAdjust="0"/>
    <p:restoredTop sz="94660"/>
  </p:normalViewPr>
  <p:slideViewPr>
    <p:cSldViewPr>
      <p:cViewPr varScale="1">
        <p:scale>
          <a:sx n="42" d="100"/>
          <a:sy n="42" d="100"/>
        </p:scale>
        <p:origin x="1848" y="176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76" d="100"/>
          <a:sy n="76" d="100"/>
        </p:scale>
        <p:origin x="3128" y="21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57F38A-40D4-4870-90EA-BD0B58993538}" type="datetimeFigureOut">
              <a:rPr kumimoji="1" lang="ja-JP" altLang="en-US" smtClean="0"/>
              <a:pPr/>
              <a:t>2021/4/14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54A854-1580-470C-81F4-AF8C5687A69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105878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363652-5649-4AEE-81D8-0FE3792F6A1F}" type="datetimeFigureOut">
              <a:rPr kumimoji="1" lang="ja-JP" altLang="en-US" smtClean="0"/>
              <a:pPr/>
              <a:t>2021/4/14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087563" y="739775"/>
            <a:ext cx="2560637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9C4FE-C9DA-49B2-97E3-4216686DEB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766307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sz="1282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9C4FE-C9DA-49B2-97E3-4216686DEBF5}" type="slidenum">
              <a:rPr kumimoji="1" lang="ja-JP" altLang="en-US" smtClean="0"/>
              <a:pPr/>
              <a:t>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30352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30B9F-5F8F-4548-848B-708E8D2E0560}" type="datetime1">
              <a:rPr kumimoji="1" lang="ja-JP" altLang="en-US" smtClean="0"/>
              <a:t>2021/4/14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7769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DF4E7-16AF-6D48-A5B3-71945869697A}" type="datetime1">
              <a:rPr kumimoji="1" lang="ja-JP" altLang="en-US" smtClean="0"/>
              <a:t>2021/4/14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10480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グループ化 4"/>
          <p:cNvGrpSpPr/>
          <p:nvPr userDrawn="1"/>
        </p:nvGrpSpPr>
        <p:grpSpPr>
          <a:xfrm>
            <a:off x="0" y="-3938"/>
            <a:ext cx="6858001" cy="449874"/>
            <a:chOff x="0" y="-3938"/>
            <a:chExt cx="6858001" cy="449874"/>
          </a:xfrm>
        </p:grpSpPr>
        <p:sp>
          <p:nvSpPr>
            <p:cNvPr id="6" name="正方形/長方形 5">
              <a:extLst>
                <a:ext uri="{FF2B5EF4-FFF2-40B4-BE49-F238E27FC236}">
                  <a16:creationId xmlns:a16="http://schemas.microsoft.com/office/drawing/2014/main" id="{F929F5BA-D3D3-F44F-A7EF-F8BCB513F11F}"/>
                </a:ext>
              </a:extLst>
            </p:cNvPr>
            <p:cNvSpPr/>
            <p:nvPr/>
          </p:nvSpPr>
          <p:spPr>
            <a:xfrm>
              <a:off x="0" y="-3938"/>
              <a:ext cx="6858000" cy="331577"/>
            </a:xfrm>
            <a:prstGeom prst="rect">
              <a:avLst/>
            </a:prstGeom>
            <a:solidFill>
              <a:srgbClr val="0070C0"/>
            </a:solidFill>
            <a:ln w="3175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altLang="ja-JP" sz="2400" b="1" dirty="0">
                <a:solidFill>
                  <a:srgbClr val="FF0000"/>
                </a:solidFill>
              </a:endParaRPr>
            </a:p>
          </p:txBody>
        </p:sp>
        <p:sp>
          <p:nvSpPr>
            <p:cNvPr id="7" name="タイトル 1">
              <a:extLst>
                <a:ext uri="{FF2B5EF4-FFF2-40B4-BE49-F238E27FC236}">
                  <a16:creationId xmlns:a16="http://schemas.microsoft.com/office/drawing/2014/main" id="{C615C5A2-2669-5E42-AE08-F5646853EEDA}"/>
                </a:ext>
              </a:extLst>
            </p:cNvPr>
            <p:cNvSpPr txBox="1">
              <a:spLocks/>
            </p:cNvSpPr>
            <p:nvPr/>
          </p:nvSpPr>
          <p:spPr>
            <a:xfrm>
              <a:off x="1" y="22892"/>
              <a:ext cx="6858000" cy="423044"/>
            </a:xfrm>
            <a:prstGeom prst="rect">
              <a:avLst/>
            </a:prstGeom>
          </p:spPr>
          <p:txBody>
            <a:bodyPr vert="horz" lIns="91440" tIns="45720" rIns="91440" bIns="45720" rtlCol="0" anchor="t">
              <a:noAutofit/>
            </a:bodyPr>
            <a:lstStyle>
              <a:lvl1pPr algn="l" defTabSz="914400" rtl="0" eaLnBrk="1" latinLnBrk="0" hangingPunct="1">
                <a:spcBef>
                  <a:spcPct val="0"/>
                </a:spcBef>
                <a:buNone/>
                <a:defRPr kumimoji="1" sz="1100" kern="1200">
                  <a:solidFill>
                    <a:schemeClr val="bg1">
                      <a:lumMod val="65000"/>
                    </a:schemeClr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US" altLang="ja-JP" sz="1600" dirty="0">
                  <a:solidFill>
                    <a:schemeClr val="bg1"/>
                  </a:solidFill>
                  <a:latin typeface="Meiryo" panose="020B0604030504040204" pitchFamily="34" charset="-128"/>
                  <a:ea typeface="Meiryo" panose="020B0604030504040204" pitchFamily="34" charset="-128"/>
                </a:rPr>
                <a:t> </a:t>
              </a:r>
              <a:r>
                <a:rPr lang="en-US" altLang="ja-JP" sz="1200" dirty="0">
                  <a:solidFill>
                    <a:schemeClr val="bg1"/>
                  </a:solidFill>
                  <a:latin typeface="Meiryo" panose="020B0604030504040204" pitchFamily="34" charset="-128"/>
                  <a:ea typeface="Meiryo" panose="020B0604030504040204" pitchFamily="34" charset="-128"/>
                </a:rPr>
                <a:t>stay home with the sea</a:t>
              </a:r>
              <a:r>
                <a:rPr lang="ja-JP" altLang="en-US" sz="1400" dirty="0">
                  <a:solidFill>
                    <a:schemeClr val="bg1"/>
                  </a:solidFill>
                  <a:latin typeface="Meiryo" panose="020B0604030504040204" pitchFamily="34" charset="-128"/>
                  <a:ea typeface="Meiryo" panose="020B0604030504040204" pitchFamily="34" charset="-128"/>
                </a:rPr>
                <a:t>：</a:t>
              </a:r>
              <a:r>
                <a:rPr lang="ja-JP" altLang="en-US" sz="1400" b="1" dirty="0">
                  <a:solidFill>
                    <a:schemeClr val="bg1"/>
                  </a:solidFill>
                  <a:latin typeface="Meiryo" panose="020B0604030504040204" pitchFamily="34" charset="-128"/>
                  <a:ea typeface="Meiryo" panose="020B0604030504040204" pitchFamily="34" charset="-128"/>
                </a:rPr>
                <a:t>コロナウイルスに負けるな！うみダンス！</a:t>
              </a:r>
              <a:r>
                <a:rPr lang="ja-JP" altLang="en-US" sz="1000" b="1" dirty="0">
                  <a:solidFill>
                    <a:schemeClr val="bg1"/>
                  </a:solidFill>
                  <a:latin typeface="Meiryo" panose="020B0604030504040204" pitchFamily="34" charset="-128"/>
                  <a:ea typeface="Meiryo" panose="020B0604030504040204" pitchFamily="34" charset="-128"/>
                </a:rPr>
                <a:t>エリア事務局実施報告</a:t>
              </a:r>
              <a:endParaRPr lang="en-US" altLang="ja-JP" sz="1000" b="1" dirty="0">
                <a:solidFill>
                  <a:srgbClr val="FF0000"/>
                </a:solidFill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06690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C344E6-9DD6-C149-A55A-2A467F2D3743}" type="datetime1">
              <a:rPr kumimoji="1" lang="ja-JP" altLang="en-US" smtClean="0"/>
              <a:t>2021/4/14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03243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56" r:id="rId3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kumimoji="1" sz="1100" kern="1200">
          <a:solidFill>
            <a:schemeClr val="bg1">
              <a:lumMod val="6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タイトル 1">
            <a:extLst>
              <a:ext uri="{FF2B5EF4-FFF2-40B4-BE49-F238E27FC236}">
                <a16:creationId xmlns:a16="http://schemas.microsoft.com/office/drawing/2014/main" id="{C615C5A2-2669-5E42-AE08-F5646853EEDA}"/>
              </a:ext>
            </a:extLst>
          </p:cNvPr>
          <p:cNvSpPr txBox="1">
            <a:spLocks/>
          </p:cNvSpPr>
          <p:nvPr/>
        </p:nvSpPr>
        <p:spPr>
          <a:xfrm>
            <a:off x="908720" y="3440833"/>
            <a:ext cx="5256584" cy="626469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kumimoji="1" sz="1100" kern="1200">
                <a:solidFill>
                  <a:schemeClr val="bg1">
                    <a:lumMod val="6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altLang="ja-JP" sz="3200" b="1" dirty="0">
              <a:solidFill>
                <a:srgbClr val="0070C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ctr"/>
            <a:r>
              <a:rPr lang="en-US" altLang="ja-JP" sz="3200" b="1" dirty="0">
                <a:solidFill>
                  <a:srgbClr val="0070C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stay home with the sea</a:t>
            </a:r>
          </a:p>
          <a:p>
            <a:pPr algn="ctr"/>
            <a:r>
              <a:rPr lang="ja-JP" altLang="en-US" sz="3200" b="1" dirty="0">
                <a:solidFill>
                  <a:srgbClr val="0070C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実施報告書</a:t>
            </a:r>
            <a:endParaRPr lang="en-US" altLang="ja-JP" sz="3200" b="1" dirty="0">
              <a:solidFill>
                <a:srgbClr val="0070C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ctr"/>
            <a:endParaRPr lang="en-US" altLang="ja-JP" sz="3200" b="1" dirty="0">
              <a:solidFill>
                <a:srgbClr val="0070C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ctr"/>
            <a:endParaRPr lang="en-US" altLang="ja-JP" sz="3200" b="1" dirty="0">
              <a:solidFill>
                <a:srgbClr val="0070C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ctr"/>
            <a:endParaRPr lang="en-US" altLang="ja-JP" sz="3200" b="1" dirty="0">
              <a:solidFill>
                <a:srgbClr val="0070C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ctr"/>
            <a:endParaRPr lang="en-US" altLang="ja-JP" sz="3200" b="1" dirty="0">
              <a:solidFill>
                <a:srgbClr val="0070C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ctr"/>
            <a:endParaRPr lang="en-US" altLang="ja-JP" sz="3200" b="1" dirty="0">
              <a:solidFill>
                <a:srgbClr val="0070C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ctr"/>
            <a:endParaRPr lang="en-US" altLang="ja-JP" sz="3200" b="1" dirty="0">
              <a:solidFill>
                <a:srgbClr val="0070C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ctr"/>
            <a:endParaRPr lang="en-US" altLang="ja-JP" sz="3200" b="1" dirty="0">
              <a:solidFill>
                <a:srgbClr val="0070C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ctr"/>
            <a:endParaRPr lang="en-US" altLang="ja-JP" sz="1800" b="1" dirty="0">
              <a:solidFill>
                <a:srgbClr val="0070C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ctr"/>
            <a:r>
              <a:rPr lang="ja-JP" altLang="en-US" sz="1800" b="1">
                <a:solidFill>
                  <a:srgbClr val="0070C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（一社）環境メディアフォーラム</a:t>
            </a:r>
            <a:endParaRPr lang="en-US" altLang="ja-JP" sz="1800" b="1" dirty="0">
              <a:solidFill>
                <a:srgbClr val="0070C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ctr"/>
            <a:r>
              <a:rPr lang="en-US" altLang="ja-JP" sz="1800" dirty="0">
                <a:solidFill>
                  <a:srgbClr val="0070C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2020</a:t>
            </a:r>
            <a:r>
              <a:rPr lang="ja-JP" altLang="en-US" sz="1800">
                <a:solidFill>
                  <a:srgbClr val="0070C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年度</a:t>
            </a:r>
            <a:endParaRPr lang="en-US" altLang="ja-JP" sz="1800" dirty="0">
              <a:solidFill>
                <a:srgbClr val="0070C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pic>
        <p:nvPicPr>
          <p:cNvPr id="73" name="図 7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4192" y="272480"/>
            <a:ext cx="1374608" cy="1283896"/>
          </a:xfrm>
          <a:prstGeom prst="rect">
            <a:avLst/>
          </a:prstGeom>
        </p:spPr>
      </p:pic>
      <p:sp>
        <p:nvSpPr>
          <p:cNvPr id="74" name="正方形/長方形 73">
            <a:extLst>
              <a:ext uri="{FF2B5EF4-FFF2-40B4-BE49-F238E27FC236}">
                <a16:creationId xmlns:a16="http://schemas.microsoft.com/office/drawing/2014/main" id="{F929F5BA-D3D3-F44F-A7EF-F8BCB513F11F}"/>
              </a:ext>
            </a:extLst>
          </p:cNvPr>
          <p:cNvSpPr/>
          <p:nvPr/>
        </p:nvSpPr>
        <p:spPr>
          <a:xfrm>
            <a:off x="0" y="5181008"/>
            <a:ext cx="6858000" cy="45719"/>
          </a:xfrm>
          <a:prstGeom prst="rect">
            <a:avLst/>
          </a:prstGeom>
          <a:solidFill>
            <a:srgbClr val="0070C0">
              <a:alpha val="49000"/>
            </a:srgb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ja-JP" sz="2400" b="1" dirty="0">
              <a:solidFill>
                <a:srgbClr val="FF0000"/>
              </a:solidFill>
            </a:endParaRPr>
          </a:p>
        </p:txBody>
      </p:sp>
      <p:sp>
        <p:nvSpPr>
          <p:cNvPr id="75" name="正方形/長方形 74">
            <a:extLst>
              <a:ext uri="{FF2B5EF4-FFF2-40B4-BE49-F238E27FC236}">
                <a16:creationId xmlns:a16="http://schemas.microsoft.com/office/drawing/2014/main" id="{F929F5BA-D3D3-F44F-A7EF-F8BCB513F11F}"/>
              </a:ext>
            </a:extLst>
          </p:cNvPr>
          <p:cNvSpPr/>
          <p:nvPr/>
        </p:nvSpPr>
        <p:spPr>
          <a:xfrm>
            <a:off x="0" y="3642551"/>
            <a:ext cx="6858000" cy="45719"/>
          </a:xfrm>
          <a:prstGeom prst="rect">
            <a:avLst/>
          </a:prstGeom>
          <a:solidFill>
            <a:srgbClr val="0070C0">
              <a:alpha val="49000"/>
            </a:srgb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ja-JP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29704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正方形/長方形 10"/>
          <p:cNvSpPr/>
          <p:nvPr/>
        </p:nvSpPr>
        <p:spPr>
          <a:xfrm>
            <a:off x="224164" y="704528"/>
            <a:ext cx="6418424" cy="8826202"/>
          </a:xfrm>
          <a:prstGeom prst="rect">
            <a:avLst/>
          </a:prstGeom>
          <a:solidFill>
            <a:schemeClr val="bg1"/>
          </a:solidFill>
          <a:ln w="28575" cmpd="sng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8" name="テキスト ボックス 6"/>
          <p:cNvSpPr txBox="1"/>
          <p:nvPr/>
        </p:nvSpPr>
        <p:spPr>
          <a:xfrm>
            <a:off x="609600" y="838200"/>
            <a:ext cx="5885024" cy="71404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en-US" altLang="ja-JP" sz="1200" b="1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itchFamily="50" charset="-128"/>
              </a:rPr>
              <a:t>P002</a:t>
            </a:r>
            <a:r>
              <a:rPr lang="ja-JP" altLang="en-US" sz="1200" b="1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itchFamily="50" charset="-128"/>
              </a:rPr>
              <a:t>　　</a:t>
            </a:r>
            <a:r>
              <a:rPr lang="ja-JP" altLang="en-US" sz="1400" b="1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itchFamily="50" charset="-128"/>
              </a:rPr>
              <a:t>目次</a:t>
            </a:r>
          </a:p>
          <a:p>
            <a:pPr lvl="0">
              <a:defRPr/>
            </a:pPr>
            <a:endParaRPr lang="en-US" altLang="ja-JP" sz="1200" b="1" dirty="0">
              <a:solidFill>
                <a:srgbClr val="0070C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itchFamily="50" charset="-128"/>
            </a:endParaRPr>
          </a:p>
          <a:p>
            <a:pPr lvl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200" b="1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itchFamily="50" charset="-128"/>
              </a:rPr>
              <a:t>P003</a:t>
            </a:r>
            <a:r>
              <a:rPr lang="ja-JP" altLang="en-US" sz="1200" b="1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itchFamily="50" charset="-128"/>
              </a:rPr>
              <a:t>　　</a:t>
            </a:r>
            <a:r>
              <a:rPr lang="ja-JP" altLang="en-US" sz="1200" b="1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itchFamily="50" charset="-128"/>
              </a:rPr>
              <a:t>１．</a:t>
            </a:r>
            <a:r>
              <a:rPr lang="en-US" altLang="ja-JP" sz="1200" b="1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itchFamily="50" charset="-128"/>
              </a:rPr>
              <a:t>stay home with the sea</a:t>
            </a:r>
            <a:r>
              <a:rPr lang="ja-JP" altLang="en-US" sz="1200" b="1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itchFamily="50" charset="-128"/>
              </a:rPr>
              <a:t>概要</a:t>
            </a:r>
            <a:endParaRPr lang="en-US" altLang="ja-JP" sz="1200" b="1" dirty="0">
              <a:solidFill>
                <a:srgbClr val="0070C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itchFamily="50" charset="-128"/>
            </a:endParaRPr>
          </a:p>
          <a:p>
            <a:pPr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1200" b="1" dirty="0">
              <a:solidFill>
                <a:srgbClr val="0070C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itchFamily="50" charset="-128"/>
            </a:endParaRPr>
          </a:p>
          <a:p>
            <a:pPr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200" b="1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itchFamily="50" charset="-128"/>
              </a:rPr>
              <a:t>P005</a:t>
            </a:r>
            <a:r>
              <a:rPr lang="ja-JP" altLang="en-US" sz="1200" b="1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itchFamily="50" charset="-128"/>
              </a:rPr>
              <a:t>　　</a:t>
            </a:r>
            <a:r>
              <a:rPr lang="ja-JP" altLang="en-US" sz="1200" b="1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itchFamily="50" charset="-128"/>
              </a:rPr>
              <a:t>２．</a:t>
            </a:r>
            <a:r>
              <a:rPr lang="en-US" altLang="ja-JP" sz="1200" b="1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itchFamily="50" charset="-128"/>
              </a:rPr>
              <a:t>stay home with the sea</a:t>
            </a:r>
            <a:r>
              <a:rPr lang="ja-JP" altLang="en-US" sz="1200" b="1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itchFamily="50" charset="-128"/>
              </a:rPr>
              <a:t>目的</a:t>
            </a:r>
            <a:endParaRPr lang="en-US" altLang="ja-JP" sz="1200" b="1" dirty="0">
              <a:solidFill>
                <a:srgbClr val="0070C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itchFamily="50" charset="-128"/>
            </a:endParaRPr>
          </a:p>
          <a:p>
            <a:pPr lvl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1200" b="1" dirty="0">
              <a:solidFill>
                <a:srgbClr val="0070C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itchFamily="50" charset="-128"/>
            </a:endParaRPr>
          </a:p>
          <a:p>
            <a:pPr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200" b="1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itchFamily="50" charset="-128"/>
              </a:rPr>
              <a:t>P006</a:t>
            </a:r>
            <a:r>
              <a:rPr lang="ja-JP" altLang="en-US" sz="1200" b="1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itchFamily="50" charset="-128"/>
              </a:rPr>
              <a:t>　   </a:t>
            </a:r>
            <a:r>
              <a:rPr lang="ja-JP" altLang="en-US" sz="1200" b="1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itchFamily="50" charset="-128"/>
              </a:rPr>
              <a:t>３．</a:t>
            </a:r>
            <a:r>
              <a:rPr lang="en-US" altLang="ja-JP" sz="1200" b="1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itchFamily="50" charset="-128"/>
              </a:rPr>
              <a:t>stay home with the sea </a:t>
            </a:r>
            <a:r>
              <a:rPr lang="ja-JP" altLang="en-US" sz="1200" b="1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itchFamily="50" charset="-128"/>
              </a:rPr>
              <a:t>実施内容</a:t>
            </a:r>
            <a:endParaRPr lang="en-US" altLang="ja-JP" sz="1200" b="1" dirty="0">
              <a:solidFill>
                <a:srgbClr val="0070C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itchFamily="50" charset="-128"/>
            </a:endParaRPr>
          </a:p>
          <a:p>
            <a:pPr lvl="0"/>
            <a:endParaRPr lang="en-US" altLang="ja-JP" sz="1200" b="1" dirty="0">
              <a:solidFill>
                <a:srgbClr val="0070C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itchFamily="50" charset="-128"/>
            </a:endParaRPr>
          </a:p>
          <a:p>
            <a:pPr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ja-JP" sz="1200" b="1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itchFamily="50" charset="-128"/>
              </a:rPr>
              <a:t>P008</a:t>
            </a:r>
            <a:r>
              <a:rPr lang="ja-JP" altLang="en-US" sz="1200" b="1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itchFamily="50" charset="-128"/>
              </a:rPr>
              <a:t>　　　　　</a:t>
            </a:r>
            <a:r>
              <a:rPr lang="ja-JP" altLang="en-US" sz="1200" b="1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itchFamily="50" charset="-128"/>
              </a:rPr>
              <a:t>各企画説明　　</a:t>
            </a:r>
            <a:endParaRPr lang="en-US" altLang="ja-JP" sz="1200" b="1" dirty="0">
              <a:solidFill>
                <a:srgbClr val="0070C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itchFamily="50" charset="-128"/>
            </a:endParaRPr>
          </a:p>
          <a:p>
            <a:pPr lvl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altLang="ja-JP" sz="1200" b="1" dirty="0">
              <a:solidFill>
                <a:srgbClr val="0070C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itchFamily="50" charset="-128"/>
            </a:endParaRPr>
          </a:p>
          <a:p>
            <a:pPr lvl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ja-JP" sz="1200" b="1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itchFamily="50" charset="-128"/>
              </a:rPr>
              <a:t>P009</a:t>
            </a:r>
            <a:r>
              <a:rPr lang="ja-JP" altLang="en-US" sz="1200" b="1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itchFamily="50" charset="-128"/>
              </a:rPr>
              <a:t>　　　　　</a:t>
            </a:r>
            <a:r>
              <a:rPr lang="en-US" altLang="ja-JP" sz="1200" b="1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itchFamily="50" charset="-128"/>
              </a:rPr>
              <a:t>WEB</a:t>
            </a:r>
            <a:r>
              <a:rPr lang="ja-JP" altLang="en-US" sz="1200" b="1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itchFamily="50" charset="-128"/>
              </a:rPr>
              <a:t>・</a:t>
            </a:r>
            <a:r>
              <a:rPr lang="en-US" altLang="ja-JP" sz="1200" b="1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itchFamily="50" charset="-128"/>
              </a:rPr>
              <a:t>SNS</a:t>
            </a:r>
            <a:r>
              <a:rPr lang="ja-JP" altLang="en-US" sz="1200" b="1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itchFamily="50" charset="-128"/>
              </a:rPr>
              <a:t>全体報告</a:t>
            </a:r>
            <a:endParaRPr lang="en-US" altLang="ja-JP" sz="1200" b="1" dirty="0">
              <a:solidFill>
                <a:srgbClr val="0070C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itchFamily="50" charset="-128"/>
            </a:endParaRPr>
          </a:p>
          <a:p>
            <a:pPr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1200" b="1" dirty="0">
              <a:solidFill>
                <a:srgbClr val="0070C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itchFamily="50" charset="-128"/>
            </a:endParaRPr>
          </a:p>
          <a:p>
            <a:pPr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200" b="1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itchFamily="50" charset="-128"/>
              </a:rPr>
              <a:t>P011</a:t>
            </a:r>
            <a:r>
              <a:rPr lang="ja-JP" altLang="en-US" sz="1200" b="1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itchFamily="50" charset="-128"/>
              </a:rPr>
              <a:t>　　 　</a:t>
            </a:r>
            <a:r>
              <a:rPr lang="ja-JP" altLang="en-US" sz="1200" b="1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itchFamily="50" charset="-128"/>
              </a:rPr>
              <a:t>３−１．教科と海を学ぶ学習ドリル「ウミドリ</a:t>
            </a:r>
            <a:r>
              <a:rPr lang="ja-JP" altLang="en-US" sz="1200" b="1" dirty="0" err="1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itchFamily="50" charset="-128"/>
              </a:rPr>
              <a:t>る</a:t>
            </a:r>
            <a:r>
              <a:rPr lang="ja-JP" altLang="en-US" sz="1200" b="1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itchFamily="50" charset="-128"/>
              </a:rPr>
              <a:t>」実施報告</a:t>
            </a:r>
            <a:endParaRPr lang="en-US" altLang="ja-JP" sz="1200" b="1" dirty="0">
              <a:solidFill>
                <a:srgbClr val="0070C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itchFamily="50" charset="-128"/>
            </a:endParaRPr>
          </a:p>
          <a:p>
            <a:pPr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1200" b="1" dirty="0">
              <a:solidFill>
                <a:srgbClr val="0070C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itchFamily="50" charset="-128"/>
            </a:endParaRPr>
          </a:p>
          <a:p>
            <a:pPr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200" b="1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itchFamily="50" charset="-128"/>
              </a:rPr>
              <a:t>P011</a:t>
            </a:r>
            <a:r>
              <a:rPr lang="ja-JP" altLang="en-US" sz="1200" b="1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itchFamily="50" charset="-128"/>
              </a:rPr>
              <a:t>　　 　３−２．</a:t>
            </a:r>
            <a:r>
              <a:rPr lang="ja-JP" altLang="en-US" sz="1100" b="1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itchFamily="50" charset="-128"/>
              </a:rPr>
              <a:t>目指せ！第</a:t>
            </a:r>
            <a:r>
              <a:rPr lang="en-US" altLang="ja-JP" sz="1100" b="1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itchFamily="50" charset="-128"/>
              </a:rPr>
              <a:t>2</a:t>
            </a:r>
            <a:r>
              <a:rPr lang="ja-JP" altLang="en-US" sz="1100" b="1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itchFamily="50" charset="-128"/>
              </a:rPr>
              <a:t>のさか</a:t>
            </a:r>
            <a:r>
              <a:rPr lang="ja-JP" altLang="en-US" sz="1100" b="1" dirty="0" err="1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itchFamily="50" charset="-128"/>
              </a:rPr>
              <a:t>な</a:t>
            </a:r>
            <a:r>
              <a:rPr lang="ja-JP" altLang="en-US" sz="1100" b="1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itchFamily="50" charset="-128"/>
              </a:rPr>
              <a:t>クン </a:t>
            </a:r>
            <a:r>
              <a:rPr lang="ja-JP" altLang="en-US" sz="1200" b="1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itchFamily="50" charset="-128"/>
              </a:rPr>
              <a:t>“小さかなクン”コンクール 実施報告</a:t>
            </a:r>
            <a:endParaRPr lang="en-US" altLang="ja-JP" sz="1200" b="1" dirty="0">
              <a:solidFill>
                <a:srgbClr val="0070C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itchFamily="50" charset="-128"/>
            </a:endParaRPr>
          </a:p>
          <a:p>
            <a:endParaRPr lang="en-US" altLang="ja-JP" sz="1200" b="1" dirty="0">
              <a:solidFill>
                <a:srgbClr val="0070C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itchFamily="50" charset="-128"/>
            </a:endParaRPr>
          </a:p>
          <a:p>
            <a:pPr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200" b="1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itchFamily="50" charset="-128"/>
              </a:rPr>
              <a:t>P011</a:t>
            </a:r>
            <a:r>
              <a:rPr lang="ja-JP" altLang="en-US" sz="1200" b="1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itchFamily="50" charset="-128"/>
              </a:rPr>
              <a:t>　　 　３−３．海の食材をつかった料理を親子で楽しもう！</a:t>
            </a:r>
            <a:endParaRPr lang="en-US" altLang="ja-JP" sz="1200" b="1" dirty="0">
              <a:solidFill>
                <a:srgbClr val="0070C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itchFamily="50" charset="-128"/>
            </a:endParaRPr>
          </a:p>
          <a:p>
            <a:pPr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200" b="1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itchFamily="50" charset="-128"/>
              </a:rPr>
              <a:t>　 　　　　　　　　「おうちで海ごはん」コンテスト　実施報告</a:t>
            </a:r>
            <a:endParaRPr lang="en-US" altLang="ja-JP" sz="1200" b="1" dirty="0">
              <a:solidFill>
                <a:srgbClr val="0070C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itchFamily="50" charset="-128"/>
            </a:endParaRPr>
          </a:p>
          <a:p>
            <a:pPr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1200" b="1" dirty="0">
              <a:solidFill>
                <a:srgbClr val="0070C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itchFamily="50" charset="-128"/>
            </a:endParaRPr>
          </a:p>
          <a:p>
            <a:pPr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200" b="1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itchFamily="50" charset="-128"/>
              </a:rPr>
              <a:t>P011</a:t>
            </a:r>
            <a:r>
              <a:rPr lang="ja-JP" altLang="en-US" sz="1200" b="1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itchFamily="50" charset="-128"/>
              </a:rPr>
              <a:t>　　 　３−５．泳げ！みんなのお魚プロジェクト　実施報告</a:t>
            </a:r>
            <a:endParaRPr lang="en-US" altLang="ja-JP" sz="1200" b="1" dirty="0">
              <a:solidFill>
                <a:srgbClr val="0070C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itchFamily="50" charset="-128"/>
            </a:endParaRPr>
          </a:p>
          <a:p>
            <a:pPr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1200" b="1" dirty="0">
              <a:solidFill>
                <a:srgbClr val="0070C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itchFamily="50" charset="-128"/>
            </a:endParaRPr>
          </a:p>
          <a:p>
            <a:pPr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200" b="1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itchFamily="50" charset="-128"/>
              </a:rPr>
              <a:t>P011</a:t>
            </a:r>
            <a:r>
              <a:rPr lang="ja-JP" altLang="en-US" sz="1200" b="1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itchFamily="50" charset="-128"/>
              </a:rPr>
              <a:t>　　 　３−６．自宅が水族館！水族館オンライン配信　実施報告</a:t>
            </a:r>
            <a:endParaRPr lang="en-US" altLang="ja-JP" sz="1200" b="1" dirty="0">
              <a:solidFill>
                <a:srgbClr val="0070C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itchFamily="50" charset="-128"/>
            </a:endParaRPr>
          </a:p>
          <a:p>
            <a:pPr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1200" b="1" dirty="0">
              <a:solidFill>
                <a:srgbClr val="0070C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itchFamily="50" charset="-128"/>
            </a:endParaRPr>
          </a:p>
          <a:p>
            <a:pPr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200" b="1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itchFamily="50" charset="-128"/>
              </a:rPr>
              <a:t>P011</a:t>
            </a:r>
            <a:r>
              <a:rPr lang="ja-JP" altLang="en-US" sz="1200" b="1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itchFamily="50" charset="-128"/>
              </a:rPr>
              <a:t>　　 　３−７．挑戦！海のクイズ王！　実施報告</a:t>
            </a:r>
            <a:endParaRPr lang="en-US" altLang="ja-JP" sz="1200" b="1" dirty="0">
              <a:solidFill>
                <a:srgbClr val="0070C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itchFamily="50" charset="-128"/>
            </a:endParaRPr>
          </a:p>
          <a:p>
            <a:pPr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1200" b="1" dirty="0">
              <a:solidFill>
                <a:srgbClr val="0070C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itchFamily="50" charset="-128"/>
            </a:endParaRPr>
          </a:p>
          <a:p>
            <a:pPr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200" b="1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itchFamily="50" charset="-128"/>
              </a:rPr>
              <a:t>P011</a:t>
            </a:r>
            <a:r>
              <a:rPr lang="ja-JP" altLang="en-US" sz="1200" b="1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itchFamily="50" charset="-128"/>
              </a:rPr>
              <a:t>　　 　３−８．海を着こなす“ウミノマスク” 　実施報告</a:t>
            </a:r>
            <a:endParaRPr lang="en-US" altLang="ja-JP" sz="1200" b="1" dirty="0">
              <a:solidFill>
                <a:srgbClr val="0070C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itchFamily="50" charset="-128"/>
            </a:endParaRPr>
          </a:p>
          <a:p>
            <a:pPr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1200" b="1" dirty="0">
              <a:solidFill>
                <a:srgbClr val="0070C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itchFamily="50" charset="-128"/>
            </a:endParaRPr>
          </a:p>
          <a:p>
            <a:pPr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200" b="1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itchFamily="50" charset="-128"/>
              </a:rPr>
              <a:t>P011</a:t>
            </a:r>
            <a:r>
              <a:rPr lang="ja-JP" altLang="en-US" sz="1200" b="1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itchFamily="50" charset="-128"/>
              </a:rPr>
              <a:t>　　 　３−９．おうちでお手製“海モノづくり” 　実施報告</a:t>
            </a:r>
            <a:endParaRPr lang="en-US" altLang="ja-JP" sz="1200" b="1" dirty="0">
              <a:solidFill>
                <a:srgbClr val="0070C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itchFamily="50" charset="-128"/>
            </a:endParaRPr>
          </a:p>
          <a:p>
            <a:pPr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1200" b="1" dirty="0">
              <a:solidFill>
                <a:srgbClr val="0070C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itchFamily="50" charset="-128"/>
            </a:endParaRPr>
          </a:p>
          <a:p>
            <a:pPr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200" b="1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itchFamily="50" charset="-128"/>
              </a:rPr>
              <a:t>P011</a:t>
            </a:r>
            <a:r>
              <a:rPr lang="ja-JP" altLang="en-US" sz="1200" b="1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itchFamily="50" charset="-128"/>
              </a:rPr>
              <a:t>　　 　３−１０．その他、派生企画　実施報告</a:t>
            </a:r>
            <a:endParaRPr lang="en-US" altLang="ja-JP" sz="1200" b="1" dirty="0">
              <a:solidFill>
                <a:srgbClr val="0070C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itchFamily="50" charset="-128"/>
            </a:endParaRPr>
          </a:p>
          <a:p>
            <a:endParaRPr lang="en-US" altLang="ja-JP" sz="1200" b="1" dirty="0">
              <a:solidFill>
                <a:srgbClr val="0070C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itchFamily="50" charset="-128"/>
            </a:endParaRPr>
          </a:p>
          <a:p>
            <a:pPr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200" b="1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itchFamily="50" charset="-128"/>
              </a:rPr>
              <a:t>P600</a:t>
            </a:r>
            <a:r>
              <a:rPr lang="ja-JP" altLang="en-US" sz="1200" b="1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itchFamily="50" charset="-128"/>
              </a:rPr>
              <a:t>　   ４．広報実績</a:t>
            </a:r>
            <a:endParaRPr lang="en-US" altLang="ja-JP" sz="1200" b="1" dirty="0">
              <a:solidFill>
                <a:srgbClr val="0070C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itchFamily="50" charset="-128"/>
            </a:endParaRPr>
          </a:p>
          <a:p>
            <a:endParaRPr lang="en-US" altLang="ja-JP" sz="1200" b="1" dirty="0">
              <a:solidFill>
                <a:srgbClr val="0070C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itchFamily="50" charset="-128"/>
            </a:endParaRPr>
          </a:p>
          <a:p>
            <a:pPr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ja-JP" sz="1200" b="1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itchFamily="50" charset="-128"/>
              </a:rPr>
              <a:t>P075 </a:t>
            </a:r>
            <a:r>
              <a:rPr lang="ja-JP" altLang="en-US" sz="1200" b="1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itchFamily="50" charset="-128"/>
              </a:rPr>
              <a:t>　　　　広告換算値</a:t>
            </a:r>
            <a:endParaRPr lang="en-US" altLang="ja-JP" sz="1200" b="1" dirty="0">
              <a:solidFill>
                <a:srgbClr val="0070C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itchFamily="50" charset="-128"/>
            </a:endParaRPr>
          </a:p>
          <a:p>
            <a:pPr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altLang="ja-JP" sz="1200" b="1" dirty="0">
              <a:solidFill>
                <a:srgbClr val="0070C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itchFamily="50" charset="-128"/>
            </a:endParaRPr>
          </a:p>
          <a:p>
            <a:pPr lvl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ja-JP" sz="1200" b="1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itchFamily="50" charset="-128"/>
              </a:rPr>
              <a:t>P098</a:t>
            </a:r>
            <a:r>
              <a:rPr lang="ja-JP" altLang="en-US" sz="1200" b="1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itchFamily="50" charset="-128"/>
              </a:rPr>
              <a:t>    　　　露出抜粋</a:t>
            </a:r>
          </a:p>
          <a:p>
            <a:pPr lvl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altLang="ja-JP" sz="1200" b="1" dirty="0">
              <a:solidFill>
                <a:srgbClr val="0070C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itchFamily="50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F929F5BA-D3D3-F44F-A7EF-F8BCB513F11F}"/>
              </a:ext>
            </a:extLst>
          </p:cNvPr>
          <p:cNvSpPr/>
          <p:nvPr/>
        </p:nvSpPr>
        <p:spPr>
          <a:xfrm>
            <a:off x="0" y="-3938"/>
            <a:ext cx="6858000" cy="331577"/>
          </a:xfrm>
          <a:prstGeom prst="rect">
            <a:avLst/>
          </a:prstGeom>
          <a:solidFill>
            <a:srgbClr val="0070C0"/>
          </a:solidFill>
          <a:ln w="31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ja-JP" sz="2400" b="1" dirty="0">
              <a:solidFill>
                <a:srgbClr val="FF0000"/>
              </a:solidFill>
            </a:endParaRPr>
          </a:p>
        </p:txBody>
      </p:sp>
      <p:sp>
        <p:nvSpPr>
          <p:cNvPr id="10" name="タイトル 1">
            <a:extLst>
              <a:ext uri="{FF2B5EF4-FFF2-40B4-BE49-F238E27FC236}">
                <a16:creationId xmlns:a16="http://schemas.microsoft.com/office/drawing/2014/main" id="{C615C5A2-2669-5E42-AE08-F5646853EEDA}"/>
              </a:ext>
            </a:extLst>
          </p:cNvPr>
          <p:cNvSpPr txBox="1">
            <a:spLocks/>
          </p:cNvSpPr>
          <p:nvPr/>
        </p:nvSpPr>
        <p:spPr>
          <a:xfrm>
            <a:off x="1" y="22892"/>
            <a:ext cx="6858000" cy="42304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kumimoji="1" sz="1100" kern="1200">
                <a:solidFill>
                  <a:schemeClr val="bg1">
                    <a:lumMod val="6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16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 </a:t>
            </a:r>
            <a:r>
              <a:rPr lang="en-US" altLang="ja-JP" sz="12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stay home with the sea</a:t>
            </a:r>
            <a:r>
              <a:rPr lang="ja-JP" altLang="en-US" sz="1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：</a:t>
            </a:r>
            <a:r>
              <a:rPr lang="ja-JP" altLang="en-US" sz="1400" b="1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目次</a:t>
            </a:r>
            <a:endParaRPr lang="en-US" altLang="ja-JP" sz="2000" b="1" dirty="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7" name="スライド番号プレースホルダー 3">
            <a:extLst>
              <a:ext uri="{FF2B5EF4-FFF2-40B4-BE49-F238E27FC236}">
                <a16:creationId xmlns:a16="http://schemas.microsoft.com/office/drawing/2014/main" id="{836693FB-7780-1D4E-B83B-B5572668276F}"/>
              </a:ext>
            </a:extLst>
          </p:cNvPr>
          <p:cNvSpPr txBox="1">
            <a:spLocks/>
          </p:cNvSpPr>
          <p:nvPr/>
        </p:nvSpPr>
        <p:spPr>
          <a:xfrm>
            <a:off x="6511560" y="9540875"/>
            <a:ext cx="477284" cy="365125"/>
          </a:xfrm>
          <a:prstGeom prst="rect">
            <a:avLst/>
          </a:prstGeom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0ADEBD6-AE1B-A147-9DBB-811507FE253B}" type="slidenum">
              <a:rPr lang="ja-JP" altLang="en-US" smtClean="0">
                <a:solidFill>
                  <a:schemeClr val="bg1">
                    <a:lumMod val="75000"/>
                  </a:schemeClr>
                </a:solidFill>
              </a:rPr>
              <a:pPr/>
              <a:t>1</a:t>
            </a:fld>
            <a:endParaRPr lang="ja-JP" altLang="en-US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33BA56C0-DC6E-274F-81D1-50EAF29B3FCC}"/>
              </a:ext>
            </a:extLst>
          </p:cNvPr>
          <p:cNvSpPr/>
          <p:nvPr/>
        </p:nvSpPr>
        <p:spPr>
          <a:xfrm>
            <a:off x="609600" y="838200"/>
            <a:ext cx="587152" cy="714041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58248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33177</TotalTime>
  <Words>298</Words>
  <Application>Microsoft Macintosh PowerPoint</Application>
  <PresentationFormat>A4 210 x 297 mm</PresentationFormat>
  <Paragraphs>52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Meiryo UI</vt:lpstr>
      <vt:lpstr>ＭＳ Ｐゴシック</vt:lpstr>
      <vt:lpstr>メイリオ</vt:lpstr>
      <vt:lpstr>メイリオ</vt:lpstr>
      <vt:lpstr>游ゴシック</vt:lpstr>
      <vt:lpstr>Arial</vt:lpstr>
      <vt:lpstr>Calibri</vt:lpstr>
      <vt:lpstr>Office ​​テーマ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海でつながる○○県 実施報告書（案）</dc:title>
  <dc:creator>ソーシャルアクションリング</dc:creator>
  <cp:lastModifiedBy>Takeshi Kubo</cp:lastModifiedBy>
  <cp:revision>518</cp:revision>
  <cp:lastPrinted>2020-05-04T05:08:17Z</cp:lastPrinted>
  <dcterms:created xsi:type="dcterms:W3CDTF">2016-05-09T08:30:14Z</dcterms:created>
  <dcterms:modified xsi:type="dcterms:W3CDTF">2021-04-14T04:48:25Z</dcterms:modified>
</cp:coreProperties>
</file>