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4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0"/>
    <p:restoredTop sz="94771"/>
  </p:normalViewPr>
  <p:slideViewPr>
    <p:cSldViewPr>
      <p:cViewPr varScale="1">
        <p:scale>
          <a:sx n="149" d="100"/>
          <a:sy n="149" d="100"/>
        </p:scale>
        <p:origin x="2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2020/12/25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oricon.co.jp/pressrelease/717043/" TargetMode="External"/><Relationship Id="rId21" Type="http://schemas.openxmlformats.org/officeDocument/2006/relationships/hyperlink" Target="https://nerima.keizai.biz/release.php?id=46202" TargetMode="External"/><Relationship Id="rId34" Type="http://schemas.openxmlformats.org/officeDocument/2006/relationships/hyperlink" Target="https://roppongi.keizai.biz/release.php?id=46202" TargetMode="External"/><Relationship Id="rId42" Type="http://schemas.openxmlformats.org/officeDocument/2006/relationships/hyperlink" Target="https://kichijoji.keizai.biz/release.php?id=46202" TargetMode="External"/><Relationship Id="rId47" Type="http://schemas.openxmlformats.org/officeDocument/2006/relationships/hyperlink" Target="https://news.allabout.co.jp/articles/p/000000006.000061165/" TargetMode="External"/><Relationship Id="rId50" Type="http://schemas.openxmlformats.org/officeDocument/2006/relationships/hyperlink" Target="http://www.iza.ne.jp/kiji/pressrelease/news/200914/prl20091419110757-n1.html" TargetMode="External"/><Relationship Id="rId55" Type="http://schemas.openxmlformats.org/officeDocument/2006/relationships/hyperlink" Target="https://www.mapion.co.jp/news/release/000000006.000061165/" TargetMode="External"/><Relationship Id="rId63" Type="http://schemas.openxmlformats.org/officeDocument/2006/relationships/hyperlink" Target="https://www.excite.co.jp/news/article/Prtimes_2020-09-14-61165-6/" TargetMode="External"/><Relationship Id="rId7" Type="http://schemas.openxmlformats.org/officeDocument/2006/relationships/hyperlink" Target="https://celeb.minory.org/122514.html" TargetMode="External"/><Relationship Id="rId2" Type="http://schemas.openxmlformats.org/officeDocument/2006/relationships/hyperlink" Target="https://mantan-web.jp/article/20200913dog00m200002000c.html" TargetMode="External"/><Relationship Id="rId16" Type="http://schemas.openxmlformats.org/officeDocument/2006/relationships/hyperlink" Target="https://news.yahoo.co.jp/articles/1adfa427aa9c625baacf027366aa040e89c4107d" TargetMode="External"/><Relationship Id="rId29" Type="http://schemas.openxmlformats.org/officeDocument/2006/relationships/hyperlink" Target="https://ginza.keizai.biz/release.php?id=46202" TargetMode="External"/><Relationship Id="rId11" Type="http://schemas.openxmlformats.org/officeDocument/2006/relationships/hyperlink" Target="https://news.yahoo.co.jp/articles/5a48f5e549632f784af3a2e6d26c4b1b9b89b5cd" TargetMode="External"/><Relationship Id="rId24" Type="http://schemas.openxmlformats.org/officeDocument/2006/relationships/hyperlink" Target="https://nihombashi.keizai.biz/release.php?id=46202" TargetMode="External"/><Relationship Id="rId32" Type="http://schemas.openxmlformats.org/officeDocument/2006/relationships/hyperlink" Target="http://news.jorudan.co.jp/docs/news/detail.cgi?newsid=PT000006A000061165" TargetMode="External"/><Relationship Id="rId37" Type="http://schemas.openxmlformats.org/officeDocument/2006/relationships/hyperlink" Target="https://ichigaya.keizai.biz/release.php?id=46202" TargetMode="External"/><Relationship Id="rId40" Type="http://schemas.openxmlformats.org/officeDocument/2006/relationships/hyperlink" Target="https://tachikawa.keizai.biz/release.php?id=46202" TargetMode="External"/><Relationship Id="rId45" Type="http://schemas.openxmlformats.org/officeDocument/2006/relationships/hyperlink" Target="https://chofu.keizai.biz/release.php?id=46202" TargetMode="External"/><Relationship Id="rId53" Type="http://schemas.openxmlformats.org/officeDocument/2006/relationships/hyperlink" Target="http://toyokeizai.net/ud/pressrelease/5f5f46d17765619b30130000" TargetMode="External"/><Relationship Id="rId58" Type="http://schemas.openxmlformats.org/officeDocument/2006/relationships/hyperlink" Target="https://koenji.keizai.biz/release.php?id=46202" TargetMode="External"/><Relationship Id="rId66" Type="http://schemas.openxmlformats.org/officeDocument/2006/relationships/hyperlink" Target="http://news.nicovideo.jp/watch/nw8101458" TargetMode="External"/><Relationship Id="rId5" Type="http://schemas.openxmlformats.org/officeDocument/2006/relationships/hyperlink" Target="https://news.goo.ne.jp/picture/entertainment/mantan-20200913dog00m200002000c.html" TargetMode="External"/><Relationship Id="rId61" Type="http://schemas.openxmlformats.org/officeDocument/2006/relationships/hyperlink" Target="https://www.inside-games.jp/release/prtimes/20200914/81280.html" TargetMode="External"/><Relationship Id="rId19" Type="http://schemas.openxmlformats.org/officeDocument/2006/relationships/hyperlink" Target="https://www.kk-bestsellers.com/articles/-/press_release/653112/" TargetMode="External"/><Relationship Id="rId14" Type="http://schemas.openxmlformats.org/officeDocument/2006/relationships/hyperlink" Target="https://news.yahoo.co.jp/articles/b88e51cf8f828d32f0cd5769bc0122c3e5294356" TargetMode="External"/><Relationship Id="rId22" Type="http://schemas.openxmlformats.org/officeDocument/2006/relationships/hyperlink" Target="https://ure.pia.co.jp/articles/-/823342" TargetMode="External"/><Relationship Id="rId27" Type="http://schemas.openxmlformats.org/officeDocument/2006/relationships/hyperlink" Target="https://akiba.keizai.biz/release.php?id=46202" TargetMode="External"/><Relationship Id="rId30" Type="http://schemas.openxmlformats.org/officeDocument/2006/relationships/hyperlink" Target="https://jiyugaoka.keizai.biz/release.php?id=46202" TargetMode="External"/><Relationship Id="rId35" Type="http://schemas.openxmlformats.org/officeDocument/2006/relationships/hyperlink" Target="https://ikebukuro.keizai.biz/release.php?id=46202" TargetMode="External"/><Relationship Id="rId43" Type="http://schemas.openxmlformats.org/officeDocument/2006/relationships/hyperlink" Target="https://tokyobay.keizai.biz/release.php?id=46202" TargetMode="External"/><Relationship Id="rId48" Type="http://schemas.openxmlformats.org/officeDocument/2006/relationships/hyperlink" Target="https://www.zaikei.co.jp/releases/1091034/" TargetMode="External"/><Relationship Id="rId56" Type="http://schemas.openxmlformats.org/officeDocument/2006/relationships/hyperlink" Target="https://www.jiji.com/jc/article?k=000000006.000061165&amp;g=prt" TargetMode="External"/><Relationship Id="rId64" Type="http://schemas.openxmlformats.org/officeDocument/2006/relationships/hyperlink" Target="https://news.infoseek.co.jp/article/prtimes_000000006_000061165/" TargetMode="External"/><Relationship Id="rId8" Type="http://schemas.openxmlformats.org/officeDocument/2006/relationships/hyperlink" Target="https://news.mynavi.jp/article/20200913-1299962/" TargetMode="External"/><Relationship Id="rId51" Type="http://schemas.openxmlformats.org/officeDocument/2006/relationships/hyperlink" Target="http://gendai.ismedia.jp/ud/pressrelease/5f5f4743776561541b130000" TargetMode="External"/><Relationship Id="rId3" Type="http://schemas.openxmlformats.org/officeDocument/2006/relationships/hyperlink" Target="https://news.yahoo.co.jp/articles/d15d6faab2a0256d5cfff8160ab7c72acb793811" TargetMode="External"/><Relationship Id="rId12" Type="http://schemas.openxmlformats.org/officeDocument/2006/relationships/hyperlink" Target="http://www.goraku-sangyo.com/archive.php?eid=06889" TargetMode="External"/><Relationship Id="rId17" Type="http://schemas.openxmlformats.org/officeDocument/2006/relationships/hyperlink" Target="https://prtimes.jp/main/html/rd/p/000000006.000061165.html" TargetMode="External"/><Relationship Id="rId25" Type="http://schemas.openxmlformats.org/officeDocument/2006/relationships/hyperlink" Target="https://shinjuku.keizai.biz/release.php?id=46202" TargetMode="External"/><Relationship Id="rId33" Type="http://schemas.openxmlformats.org/officeDocument/2006/relationships/hyperlink" Target="https://news.toremaga.com/release/others/1637756.html" TargetMode="External"/><Relationship Id="rId38" Type="http://schemas.openxmlformats.org/officeDocument/2006/relationships/hyperlink" Target="https://dime.jp/company_news/detail/?pr=677626" TargetMode="External"/><Relationship Id="rId46" Type="http://schemas.openxmlformats.org/officeDocument/2006/relationships/hyperlink" Target="https://president.jp/ud/pressrelease/5f5f42fd77656115d7100000" TargetMode="External"/><Relationship Id="rId59" Type="http://schemas.openxmlformats.org/officeDocument/2006/relationships/hyperlink" Target="https://news.biglobe.ne.jp/economy/0914/prt_200914_8657215451.html" TargetMode="External"/><Relationship Id="rId67" Type="http://schemas.openxmlformats.org/officeDocument/2006/relationships/hyperlink" Target="https://www.asahi.com/and_M/pressrelease/pre_16249786/" TargetMode="External"/><Relationship Id="rId20" Type="http://schemas.openxmlformats.org/officeDocument/2006/relationships/hyperlink" Target="https://www.shibukei.com/release.php?id=46202" TargetMode="External"/><Relationship Id="rId41" Type="http://schemas.openxmlformats.org/officeDocument/2006/relationships/hyperlink" Target="https://www.sankei.com/economy/news/200914/prl2009140758-n1.html" TargetMode="External"/><Relationship Id="rId54" Type="http://schemas.openxmlformats.org/officeDocument/2006/relationships/hyperlink" Target="http://ure.pia.co.jp/articles/-/823352" TargetMode="External"/><Relationship Id="rId62" Type="http://schemas.openxmlformats.org/officeDocument/2006/relationships/hyperlink" Target="https://nakano.keizai.biz/release.php?id=4620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opics.smt.docomo.ne.jp/article/mantan/entertainment/mantan-20200913dog00m200002000c" TargetMode="External"/><Relationship Id="rId15" Type="http://schemas.openxmlformats.org/officeDocument/2006/relationships/hyperlink" Target="https://www.msn.com/ja-jp/news/opinion/%E6%B5%B7%E6%B4%8B%E3%82%B4%E3%83%9F%E5%89%8A%E6%B8%9B%E3%81%B8-%E3%82%B3%E3%82%B9%E3%83%97%E3%83%AC%E3%81%A7%E3%82%B4%E3%83%9F%E6%8B%BE%E3%81%84/ar-BB18XHiu" TargetMode="External"/><Relationship Id="rId23" Type="http://schemas.openxmlformats.org/officeDocument/2006/relationships/hyperlink" Target="https://shinagawa.keizai.biz/release.php?id=46202" TargetMode="External"/><Relationship Id="rId28" Type="http://schemas.openxmlformats.org/officeDocument/2006/relationships/hyperlink" Target="https://b2b-ch.infomart.co.jp/news/detail.page?IMNEWS4=2156581" TargetMode="External"/><Relationship Id="rId36" Type="http://schemas.openxmlformats.org/officeDocument/2006/relationships/hyperlink" Target="https://hachioji.keizai.biz/release.php?id=46202" TargetMode="External"/><Relationship Id="rId49" Type="http://schemas.openxmlformats.org/officeDocument/2006/relationships/hyperlink" Target="https://akasaka.keizai.biz/release.php?id=46202" TargetMode="External"/><Relationship Id="rId57" Type="http://schemas.openxmlformats.org/officeDocument/2006/relationships/hyperlink" Target="https://jbpress.ismedia.jp/ud/pressrelease/5f5f42f67765619df8100000" TargetMode="External"/><Relationship Id="rId10" Type="http://schemas.openxmlformats.org/officeDocument/2006/relationships/hyperlink" Target="https://social-innovation-news.jp/?p=1128" TargetMode="External"/><Relationship Id="rId31" Type="http://schemas.openxmlformats.org/officeDocument/2006/relationships/hyperlink" Target="https://otakei.otakuma.net/archives/prtimes/000000006-000061165" TargetMode="External"/><Relationship Id="rId44" Type="http://schemas.openxmlformats.org/officeDocument/2006/relationships/hyperlink" Target="https://shimokita.keizai.biz/release.php?id=46202" TargetMode="External"/><Relationship Id="rId52" Type="http://schemas.openxmlformats.org/officeDocument/2006/relationships/hyperlink" Target="https://animeanime.jp/release/prtimes/20200914/79829.html" TargetMode="External"/><Relationship Id="rId60" Type="http://schemas.openxmlformats.org/officeDocument/2006/relationships/hyperlink" Target="https://www.newscafe.ne.jp/release/prtimes2/20200914/543217.html" TargetMode="External"/><Relationship Id="rId65" Type="http://schemas.openxmlformats.org/officeDocument/2006/relationships/hyperlink" Target="https://www.gamespark.jp/release/prtimes/20200914/81277.html" TargetMode="External"/><Relationship Id="rId4" Type="http://schemas.openxmlformats.org/officeDocument/2006/relationships/hyperlink" Target="https://kumin.news/shinjuku/articles/19020" TargetMode="External"/><Relationship Id="rId9" Type="http://schemas.openxmlformats.org/officeDocument/2006/relationships/hyperlink" Target="https://news.myjcom.jp/entertainment/story/20200913dyo00m200002000c.html" TargetMode="External"/><Relationship Id="rId13" Type="http://schemas.openxmlformats.org/officeDocument/2006/relationships/hyperlink" Target="https://www.fnn.jp/articles/-/84249" TargetMode="External"/><Relationship Id="rId18" Type="http://schemas.openxmlformats.org/officeDocument/2006/relationships/hyperlink" Target="https://ddnavi.com/publisher-release/673319/a/" TargetMode="External"/><Relationship Id="rId39" Type="http://schemas.openxmlformats.org/officeDocument/2006/relationships/hyperlink" Target="https://straightpress.jp/company_news/detail?pr=000000006.0000611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AEE900E-03E8-4D49-B00D-4ECF2B566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570" y="1844847"/>
            <a:ext cx="2879388" cy="201081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21E9C61-7D3E-8E42-8711-D230A543E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7870" y="1843442"/>
            <a:ext cx="2878930" cy="20297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F142D21-5EC9-994C-80E1-A2BCF34FF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"/>
          <a:stretch/>
        </p:blipFill>
        <p:spPr>
          <a:xfrm>
            <a:off x="107504" y="1849130"/>
            <a:ext cx="2867913" cy="2016976"/>
          </a:xfrm>
          <a:prstGeom prst="rect">
            <a:avLst/>
          </a:prstGeom>
        </p:spPr>
      </p:pic>
      <p:sp>
        <p:nvSpPr>
          <p:cNvPr id="111" name="テキスト ボックス 110"/>
          <p:cNvSpPr txBox="1"/>
          <p:nvPr/>
        </p:nvSpPr>
        <p:spPr>
          <a:xfrm>
            <a:off x="72006" y="1772792"/>
            <a:ext cx="8997939" cy="21602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500"/>
              </a:lnSpc>
            </a:pP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19912" y="1844888"/>
            <a:ext cx="612000" cy="21600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r>
              <a:rPr kumimoji="1" lang="ja-JP" altLang="en-US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112367" y="1844888"/>
            <a:ext cx="612000" cy="21600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実施②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084168" y="1844887"/>
            <a:ext cx="612000" cy="21600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実施③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2008" y="1556792"/>
            <a:ext cx="8997935" cy="21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1200" b="1" u="sng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ja-JP" altLang="en-US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実施内容のまとめ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21470" y="249289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＋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775920" y="249289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2D78DA2-CD65-D24B-9243-916D0DB05A3A}"/>
              </a:ext>
            </a:extLst>
          </p:cNvPr>
          <p:cNvSpPr txBox="1"/>
          <p:nvPr/>
        </p:nvSpPr>
        <p:spPr>
          <a:xfrm>
            <a:off x="72008" y="44624"/>
            <a:ext cx="5946996" cy="36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b="1">
                <a:latin typeface="Meiryo UI" panose="020B0604030504040204" pitchFamily="50" charset="-128"/>
                <a:ea typeface="Meiryo UI" panose="020B0604030504040204" pitchFamily="50" charset="-128"/>
              </a:rPr>
              <a:t>コスプレ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</a:t>
            </a:r>
            <a:r>
              <a:rPr lang="ja-JP" altLang="en-US" b="1">
                <a:latin typeface="Meiryo UI" panose="020B0604030504040204" pitchFamily="50" charset="-128"/>
                <a:ea typeface="Meiryo UI" panose="020B0604030504040204" pitchFamily="50" charset="-128"/>
              </a:rPr>
              <a:t>海ごみゼロ大作戦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2020!! at</a:t>
            </a:r>
            <a:r>
              <a:rPr lang="ja-JP" altLang="en-US" b="1">
                <a:latin typeface="Meiryo UI" panose="020B0604030504040204" pitchFamily="50" charset="-128"/>
                <a:ea typeface="Meiryo UI" panose="020B0604030504040204" pitchFamily="50" charset="-128"/>
              </a:rPr>
              <a:t>東京タワー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D1B19A0-68FB-844F-AC89-50C068AADADF}"/>
              </a:ext>
            </a:extLst>
          </p:cNvPr>
          <p:cNvSpPr txBox="1"/>
          <p:nvPr/>
        </p:nvSpPr>
        <p:spPr>
          <a:xfrm>
            <a:off x="6012160" y="44624"/>
            <a:ext cx="3057784" cy="360000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r>
              <a:rPr kumimoji="1"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主体</a:t>
            </a: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：</a:t>
            </a: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コスプレ海ごみゼロ実行委員会</a:t>
            </a:r>
            <a:endParaRPr kumimoji="1" lang="ja-JP" altLang="en-US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C199207-757A-5B42-B2D7-F7F8A1712C22}"/>
              </a:ext>
            </a:extLst>
          </p:cNvPr>
          <p:cNvSpPr txBox="1"/>
          <p:nvPr/>
        </p:nvSpPr>
        <p:spPr>
          <a:xfrm>
            <a:off x="72008" y="476632"/>
            <a:ext cx="756000" cy="900064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100"/>
              </a:lnSpc>
            </a:pP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背景</a:t>
            </a:r>
            <a:b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br>
              <a:rPr kumimoji="1"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70E5B76-3B7D-9240-8C38-AE5B315AA36E}"/>
              </a:ext>
            </a:extLst>
          </p:cNvPr>
          <p:cNvSpPr txBox="1"/>
          <p:nvPr/>
        </p:nvSpPr>
        <p:spPr>
          <a:xfrm>
            <a:off x="899592" y="692696"/>
            <a:ext cx="8170354" cy="68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・普段からコスプレの撮影で借りる海岸や公園で、ごみの多さを目にして環境問題に意識が高いコスプレイヤーが多い。</a:t>
            </a:r>
          </a:p>
          <a:p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・きれいなロケーションで撮影をしたいという思いがあるので、ごみ拾いにも積極的なコスプレイヤーが多い。</a:t>
            </a:r>
          </a:p>
          <a:p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・コスプレに対する偏見が少なくない中で、コスプレの社会的地位をあげたいという意識がコスプレイヤーたちの中にあり、そのための活動をしたいと考えるコスプレイヤーが多い</a:t>
            </a:r>
            <a:br>
              <a:rPr lang="ja-JP" altLang="en-US" sz="1050"/>
            </a:br>
            <a:endParaRPr lang="ja-JP" altLang="en-US" sz="10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957EB09-D681-EA46-A122-FBF8800A71EB}"/>
              </a:ext>
            </a:extLst>
          </p:cNvPr>
          <p:cNvSpPr txBox="1"/>
          <p:nvPr/>
        </p:nvSpPr>
        <p:spPr>
          <a:xfrm>
            <a:off x="899592" y="476672"/>
            <a:ext cx="8170352" cy="21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1200" b="1" u="sng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▼海洋ごみの現状の周知やアクションをコスプレイヤーを通して起こすプロジェクト</a:t>
            </a:r>
            <a:endParaRPr kumimoji="1" lang="ja-JP" altLang="en-US" sz="10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9E079E8-7509-8B45-8791-C049444F739E}"/>
              </a:ext>
            </a:extLst>
          </p:cNvPr>
          <p:cNvSpPr txBox="1"/>
          <p:nvPr/>
        </p:nvSpPr>
        <p:spPr>
          <a:xfrm>
            <a:off x="72006" y="4270680"/>
            <a:ext cx="4428000" cy="144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500"/>
              </a:lnSpc>
            </a:pP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77EE090-07E0-7347-B5C9-4AD369A3B552}"/>
              </a:ext>
            </a:extLst>
          </p:cNvPr>
          <p:cNvSpPr txBox="1"/>
          <p:nvPr/>
        </p:nvSpPr>
        <p:spPr>
          <a:xfrm>
            <a:off x="899595" y="5874616"/>
            <a:ext cx="3600400" cy="93365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人超の参加者にとどまった</a:t>
            </a:r>
            <a:br>
              <a:rPr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②海感の演出が少し足りなかった</a:t>
            </a:r>
          </a:p>
          <a:p>
            <a:pPr>
              <a:lnSpc>
                <a:spcPct val="200000"/>
              </a:lnSpc>
            </a:pP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③コロナの件もあり、参加者への呼びかけが直前になってしまった</a:t>
            </a:r>
            <a:endParaRPr lang="ja-JP" altLang="en-US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04D67B3F-36C6-2942-BD79-257E95E09705}"/>
              </a:ext>
            </a:extLst>
          </p:cNvPr>
          <p:cNvSpPr txBox="1"/>
          <p:nvPr/>
        </p:nvSpPr>
        <p:spPr>
          <a:xfrm>
            <a:off x="72010" y="5872162"/>
            <a:ext cx="755577" cy="93610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b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課題点</a:t>
            </a:r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57A9465-707C-D640-996D-AEED1B93D1FF}"/>
              </a:ext>
            </a:extLst>
          </p:cNvPr>
          <p:cNvSpPr txBox="1"/>
          <p:nvPr/>
        </p:nvSpPr>
        <p:spPr>
          <a:xfrm>
            <a:off x="5474659" y="5874616"/>
            <a:ext cx="3595287" cy="93610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①コロナ化でも多くの人を巻き込む体制を考える</a:t>
            </a:r>
            <a:br>
              <a:rPr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②海感が出せる場所の選定、演出を考える</a:t>
            </a:r>
          </a:p>
          <a:p>
            <a:pPr>
              <a:lnSpc>
                <a:spcPct val="200000"/>
              </a:lnSpc>
            </a:pPr>
            <a:r>
              <a:rPr lang="ja-JP" altLang="en-US" sz="1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③全国をオンラインで巻き込んだ施策の拡大</a:t>
            </a:r>
            <a:endParaRPr lang="ja-JP" altLang="en-US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D323373-BD72-914F-9247-3A487578E7AA}"/>
              </a:ext>
            </a:extLst>
          </p:cNvPr>
          <p:cNvSpPr txBox="1"/>
          <p:nvPr/>
        </p:nvSpPr>
        <p:spPr>
          <a:xfrm>
            <a:off x="4641949" y="5874616"/>
            <a:ext cx="763200" cy="93610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2021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000"/>
              </a:lnSpc>
            </a:pPr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改善点</a:t>
            </a:r>
            <a:endParaRPr kumimoji="1"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B4D339B-B0EF-764C-93E5-24EF5A2CEECD}"/>
              </a:ext>
            </a:extLst>
          </p:cNvPr>
          <p:cNvCxnSpPr/>
          <p:nvPr/>
        </p:nvCxnSpPr>
        <p:spPr>
          <a:xfrm>
            <a:off x="4427987" y="6090640"/>
            <a:ext cx="288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3F9C6F6-DC8D-AF4C-A509-C739F5AF1816}"/>
              </a:ext>
            </a:extLst>
          </p:cNvPr>
          <p:cNvCxnSpPr/>
          <p:nvPr/>
        </p:nvCxnSpPr>
        <p:spPr>
          <a:xfrm>
            <a:off x="4427987" y="6378672"/>
            <a:ext cx="288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AA450D4D-9D47-B748-8A64-11E756E07CC2}"/>
              </a:ext>
            </a:extLst>
          </p:cNvPr>
          <p:cNvCxnSpPr/>
          <p:nvPr/>
        </p:nvCxnSpPr>
        <p:spPr>
          <a:xfrm>
            <a:off x="4427987" y="6666704"/>
            <a:ext cx="288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B290A14-E91C-9348-82DA-17C09F51F34E}"/>
              </a:ext>
            </a:extLst>
          </p:cNvPr>
          <p:cNvSpPr txBox="1"/>
          <p:nvPr/>
        </p:nvSpPr>
        <p:spPr>
          <a:xfrm>
            <a:off x="72006" y="4054656"/>
            <a:ext cx="4428000" cy="21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量的成果（</a:t>
            </a:r>
            <a:r>
              <a:rPr lang="ja-JP" altLang="en-US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事業の拡がり）</a:t>
            </a:r>
            <a:endParaRPr kumimoji="1" lang="ja-JP" altLang="en-US" sz="12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6FF5964-C9FE-B44D-8593-3018603F8C41}"/>
              </a:ext>
            </a:extLst>
          </p:cNvPr>
          <p:cNvSpPr txBox="1"/>
          <p:nvPr/>
        </p:nvSpPr>
        <p:spPr>
          <a:xfrm>
            <a:off x="156147" y="4342688"/>
            <a:ext cx="239828" cy="39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DD577FF-2A1B-674A-A140-C3AE07AF2B19}"/>
              </a:ext>
            </a:extLst>
          </p:cNvPr>
          <p:cNvSpPr txBox="1"/>
          <p:nvPr/>
        </p:nvSpPr>
        <p:spPr>
          <a:xfrm>
            <a:off x="395976" y="4342688"/>
            <a:ext cx="3996000" cy="3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コスプレ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de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海ごみゼロ大作戦参加者約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7F2BC4D-F552-344B-A439-6EBAD27F4F49}"/>
              </a:ext>
            </a:extLst>
          </p:cNvPr>
          <p:cNvSpPr txBox="1"/>
          <p:nvPr/>
        </p:nvSpPr>
        <p:spPr>
          <a:xfrm>
            <a:off x="157671" y="4795404"/>
            <a:ext cx="239828" cy="39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1400B3C-ED04-9B4B-8717-D9C6A6283650}"/>
              </a:ext>
            </a:extLst>
          </p:cNvPr>
          <p:cNvSpPr txBox="1"/>
          <p:nvPr/>
        </p:nvSpPr>
        <p:spPr>
          <a:xfrm>
            <a:off x="397500" y="4795404"/>
            <a:ext cx="3996000" cy="3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lvl="0">
              <a:lnSpc>
                <a:spcPts val="1400"/>
              </a:lnSpc>
            </a:pP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回収したごみの量は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リットルのごみ袋が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48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個分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96933D1-BB6F-3D44-89E1-06B9B7940341}"/>
              </a:ext>
            </a:extLst>
          </p:cNvPr>
          <p:cNvSpPr txBox="1"/>
          <p:nvPr/>
        </p:nvSpPr>
        <p:spPr>
          <a:xfrm>
            <a:off x="157670" y="5250904"/>
            <a:ext cx="239828" cy="39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D6850417-FFDB-8B46-A249-BBF76095C652}"/>
              </a:ext>
            </a:extLst>
          </p:cNvPr>
          <p:cNvSpPr txBox="1"/>
          <p:nvPr/>
        </p:nvSpPr>
        <p:spPr>
          <a:xfrm>
            <a:off x="397499" y="5250904"/>
            <a:ext cx="3996000" cy="3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メディア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テレビ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、誌面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WEB10)</a:t>
            </a: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が当日取材として参加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3F92D655-B67D-4340-9B78-ADC14AA33040}"/>
              </a:ext>
            </a:extLst>
          </p:cNvPr>
          <p:cNvSpPr txBox="1"/>
          <p:nvPr/>
        </p:nvSpPr>
        <p:spPr>
          <a:xfrm>
            <a:off x="4641946" y="4270704"/>
            <a:ext cx="4428000" cy="144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500"/>
              </a:lnSpc>
            </a:pP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BFC63F7-F05C-6A44-A255-149F2B182A1F}"/>
              </a:ext>
            </a:extLst>
          </p:cNvPr>
          <p:cNvSpPr txBox="1"/>
          <p:nvPr/>
        </p:nvSpPr>
        <p:spPr>
          <a:xfrm>
            <a:off x="4641946" y="4054680"/>
            <a:ext cx="4428000" cy="21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質的成果（次なる展開への芽）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2790B56-6D1C-A743-ABA6-E8F853A51D79}"/>
              </a:ext>
            </a:extLst>
          </p:cNvPr>
          <p:cNvSpPr txBox="1"/>
          <p:nvPr/>
        </p:nvSpPr>
        <p:spPr>
          <a:xfrm>
            <a:off x="4726087" y="4342712"/>
            <a:ext cx="239828" cy="39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1FB9DD6F-ECE8-E643-BF03-D4B1BF3BEC85}"/>
              </a:ext>
            </a:extLst>
          </p:cNvPr>
          <p:cNvSpPr txBox="1"/>
          <p:nvPr/>
        </p:nvSpPr>
        <p:spPr>
          <a:xfrm>
            <a:off x="4965916" y="4342712"/>
            <a:ext cx="3996000" cy="3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このイベントの後に自発的にごみ拾い活動を始めたコスプレイヤーが現れた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B5313E9-3D01-FA48-BA31-EE6FA8E787ED}"/>
              </a:ext>
            </a:extLst>
          </p:cNvPr>
          <p:cNvSpPr txBox="1"/>
          <p:nvPr/>
        </p:nvSpPr>
        <p:spPr>
          <a:xfrm>
            <a:off x="4727611" y="4795428"/>
            <a:ext cx="239828" cy="39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22A62F5-5D59-7B4B-B6A4-D5907AE60CCA}"/>
              </a:ext>
            </a:extLst>
          </p:cNvPr>
          <p:cNvSpPr txBox="1"/>
          <p:nvPr/>
        </p:nvSpPr>
        <p:spPr>
          <a:xfrm>
            <a:off x="4967440" y="4795428"/>
            <a:ext cx="3996000" cy="3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雨の中でもキャンセルが少なく、コスプレイヤーたちの熱量を感じられた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DF0CE51-EA45-1C43-8EB5-23DAC02A9D2D}"/>
              </a:ext>
            </a:extLst>
          </p:cNvPr>
          <p:cNvSpPr txBox="1"/>
          <p:nvPr/>
        </p:nvSpPr>
        <p:spPr>
          <a:xfrm>
            <a:off x="4727610" y="5250928"/>
            <a:ext cx="239828" cy="3960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endParaRPr kumimoji="1"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91B85AF-A7A5-0A4D-B22C-A94159C5CCF3}"/>
              </a:ext>
            </a:extLst>
          </p:cNvPr>
          <p:cNvSpPr txBox="1"/>
          <p:nvPr/>
        </p:nvSpPr>
        <p:spPr>
          <a:xfrm>
            <a:off x="4967439" y="5250928"/>
            <a:ext cx="3996000" cy="3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400"/>
              </a:lnSpc>
            </a:pP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全国と連携した取り組みにより、日本全体で取り組んでいる一体感を演出できた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下矢印 94">
            <a:extLst>
              <a:ext uri="{FF2B5EF4-FFF2-40B4-BE49-F238E27FC236}">
                <a16:creationId xmlns:a16="http://schemas.microsoft.com/office/drawing/2014/main" id="{BB04A8EC-29AD-E048-9B6C-95B58F6991E3}"/>
              </a:ext>
            </a:extLst>
          </p:cNvPr>
          <p:cNvSpPr/>
          <p:nvPr/>
        </p:nvSpPr>
        <p:spPr>
          <a:xfrm>
            <a:off x="2123752" y="5697264"/>
            <a:ext cx="216000" cy="14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下矢印 106">
            <a:extLst>
              <a:ext uri="{FF2B5EF4-FFF2-40B4-BE49-F238E27FC236}">
                <a16:creationId xmlns:a16="http://schemas.microsoft.com/office/drawing/2014/main" id="{4C64558F-06F5-CC4A-B6F7-F29836168FD5}"/>
              </a:ext>
            </a:extLst>
          </p:cNvPr>
          <p:cNvSpPr/>
          <p:nvPr/>
        </p:nvSpPr>
        <p:spPr>
          <a:xfrm>
            <a:off x="6732264" y="5697264"/>
            <a:ext cx="216000" cy="14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0FF96F1-945F-F74C-B62D-043B0DB72B21}"/>
              </a:ext>
            </a:extLst>
          </p:cNvPr>
          <p:cNvSpPr txBox="1"/>
          <p:nvPr/>
        </p:nvSpPr>
        <p:spPr>
          <a:xfrm>
            <a:off x="119912" y="3501120"/>
            <a:ext cx="2867912" cy="360040"/>
          </a:xfrm>
          <a:prstGeom prst="rect">
            <a:avLst/>
          </a:prstGeom>
          <a:solidFill>
            <a:srgbClr val="002060">
              <a:alpha val="50000"/>
            </a:srgbClr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「海ごみゼロウィーク」のキックオフイベントとして</a:t>
            </a:r>
            <a:endParaRPr lang="en-US" altLang="ja-JP" sz="1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1400"/>
              </a:lnSpc>
            </a:pP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「コスプレ</a:t>
            </a:r>
            <a:r>
              <a:rPr lang="en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海ごみゼロ大作戦</a:t>
            </a:r>
            <a:r>
              <a:rPr lang="en-US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」を実施</a:t>
            </a:r>
            <a:endParaRPr lang="en-US" altLang="ja-JP" sz="1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F9D73BB-466A-C94C-B100-6C5D3121EA93}"/>
              </a:ext>
            </a:extLst>
          </p:cNvPr>
          <p:cNvSpPr txBox="1"/>
          <p:nvPr/>
        </p:nvSpPr>
        <p:spPr>
          <a:xfrm>
            <a:off x="3106183" y="3501120"/>
            <a:ext cx="2890967" cy="360040"/>
          </a:xfrm>
          <a:prstGeom prst="rect">
            <a:avLst/>
          </a:prstGeom>
          <a:solidFill>
            <a:srgbClr val="002060">
              <a:alpha val="50000"/>
            </a:srgbClr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lvl="0" algn="ctr">
              <a:lnSpc>
                <a:spcPts val="1400"/>
              </a:lnSpc>
            </a:pP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参加コスプレイヤーは約</a:t>
            </a:r>
            <a:r>
              <a:rPr lang="en-US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1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ctr">
              <a:lnSpc>
                <a:spcPts val="1400"/>
              </a:lnSpc>
            </a:pP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回収したごみの量は</a:t>
            </a:r>
            <a:r>
              <a:rPr lang="en-US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リットルのごみ袋が</a:t>
            </a:r>
            <a:r>
              <a:rPr lang="en-US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48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個分</a:t>
            </a:r>
            <a:endParaRPr lang="en-US" altLang="ja-JP" sz="1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DC20552-4B46-3D43-AA48-13BA5C975DD2}"/>
              </a:ext>
            </a:extLst>
          </p:cNvPr>
          <p:cNvSpPr txBox="1"/>
          <p:nvPr/>
        </p:nvSpPr>
        <p:spPr>
          <a:xfrm>
            <a:off x="6089769" y="3501119"/>
            <a:ext cx="2890967" cy="360040"/>
          </a:xfrm>
          <a:prstGeom prst="rect">
            <a:avLst/>
          </a:prstGeom>
          <a:solidFill>
            <a:srgbClr val="002060">
              <a:alpha val="50000"/>
            </a:srgbClr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</a:t>
            </a:r>
            <a:r>
              <a:rPr lang="en-US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箇所</a:t>
            </a:r>
            <a:r>
              <a:rPr lang="en-US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北海道、青森、富山、静岡、兵庫、広島、愛媛、沖縄</a:t>
            </a:r>
            <a:r>
              <a:rPr lang="en-US" altLang="ja-JP" sz="1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とオンラインで中継</a:t>
            </a:r>
            <a:endParaRPr lang="en-US" altLang="ja-JP" sz="10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二等辺三角形 1"/>
          <p:cNvSpPr/>
          <p:nvPr/>
        </p:nvSpPr>
        <p:spPr>
          <a:xfrm flipH="1" flipV="1">
            <a:off x="4393500" y="1340768"/>
            <a:ext cx="360040" cy="18009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2123752" y="3909236"/>
            <a:ext cx="216000" cy="14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下矢印 111"/>
          <p:cNvSpPr/>
          <p:nvPr/>
        </p:nvSpPr>
        <p:spPr>
          <a:xfrm>
            <a:off x="6732264" y="3909236"/>
            <a:ext cx="216000" cy="14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76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/>
          <p:cNvSpPr txBox="1"/>
          <p:nvPr/>
        </p:nvSpPr>
        <p:spPr>
          <a:xfrm>
            <a:off x="68318" y="430710"/>
            <a:ext cx="9001000" cy="631065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400"/>
              </a:lnSpc>
            </a:pP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609" y="116632"/>
            <a:ext cx="8996969" cy="3240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報告資料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2688" y="620688"/>
            <a:ext cx="2844000" cy="2439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事業内容を補足する</a:t>
            </a:r>
            <a:b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イメージ写真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12688" y="3059720"/>
            <a:ext cx="2844000" cy="405978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9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</a:t>
            </a:r>
            <a:r>
              <a:rPr lang="en-US" altLang="ja-JP" sz="9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9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箇所</a:t>
            </a:r>
            <a:r>
              <a:rPr lang="en-US" altLang="ja-JP" sz="9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北海道、青森、富山、静岡、兵庫、広島、愛媛、沖縄</a:t>
            </a:r>
            <a:r>
              <a:rPr lang="en-US" altLang="ja-JP" sz="9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から「</a:t>
            </a:r>
            <a:r>
              <a:rPr lang="en-US" altLang="ja-JP" sz="9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UMIGOMI</a:t>
            </a:r>
            <a:r>
              <a:rPr lang="ja-JP" altLang="en-US" sz="9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sz="9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ZERO</a:t>
            </a:r>
            <a:r>
              <a:rPr lang="ja-JP" altLang="en-US" sz="9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宣言」リレー</a:t>
            </a:r>
            <a:endParaRPr lang="en-US" altLang="ja-JP" sz="9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165016" y="620688"/>
            <a:ext cx="2844000" cy="2439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事業内容を補足する</a:t>
            </a:r>
            <a:b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イメージ写真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117344" y="620688"/>
            <a:ext cx="2844000" cy="2439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事業内容を補足する</a:t>
            </a:r>
            <a:b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イメージ写真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165016" y="3059720"/>
            <a:ext cx="2844000" cy="405978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900" b="1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「海ごみゼロウィーク」の開会宣言</a:t>
            </a:r>
            <a:endParaRPr lang="ja-JP" altLang="en-US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117344" y="3059720"/>
            <a:ext cx="2844000" cy="405978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一般参加者による「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UMIGOMI</a:t>
            </a:r>
            <a:r>
              <a:rPr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ZERO</a:t>
            </a:r>
            <a:r>
              <a:rPr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宣言」</a:t>
            </a:r>
            <a:endParaRPr lang="en-US" altLang="ja-JP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合計　名が参加</a:t>
            </a:r>
            <a:endParaRPr lang="ja-JP" altLang="en-US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12688" y="3717032"/>
            <a:ext cx="2844000" cy="2439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事業内容を補足する</a:t>
            </a:r>
            <a:b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イメージ写真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12688" y="6156064"/>
            <a:ext cx="2844000" cy="405978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海感・ごみ拾い感を演出したフォトブース</a:t>
            </a:r>
            <a:endParaRPr lang="ja-JP" altLang="en-US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165016" y="3717032"/>
            <a:ext cx="2844000" cy="2439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事業内容を補足する</a:t>
            </a:r>
            <a:b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イメージ写真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117344" y="3717032"/>
            <a:ext cx="2844000" cy="243903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事業内容を補足する</a:t>
            </a:r>
            <a:b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イメージ写真</a:t>
            </a:r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65016" y="6156064"/>
            <a:ext cx="2844000" cy="405978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雨の中参加してくれた約</a:t>
            </a:r>
            <a:r>
              <a:rPr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名のコスプレイヤーたち</a:t>
            </a:r>
            <a:endParaRPr lang="ja-JP" altLang="en-US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117344" y="6156064"/>
            <a:ext cx="2844000" cy="405978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kumimoji="1" lang="ja-JP" altLang="en-US" sz="9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での拡散</a:t>
            </a:r>
            <a:endParaRPr lang="ja-JP" altLang="en-US" sz="9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DDC824-4CC9-9544-A931-00BF4BB84B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88" y="3701879"/>
            <a:ext cx="2844000" cy="243135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C91CBD8-FB32-DB46-A6EF-D6F6FAD164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345" y="618033"/>
            <a:ext cx="2844000" cy="24277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40BEF27-9AD7-084F-8AF5-1924045231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016" y="593411"/>
            <a:ext cx="2844000" cy="24566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3497F0D-B6B2-404C-B270-E0C8E6741E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017" y="3717032"/>
            <a:ext cx="2844000" cy="24216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389D8A5-01A4-244E-BED4-BC4DDDE812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88" y="620687"/>
            <a:ext cx="2844000" cy="24277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142A791-9ADD-3840-877D-0D98B0FE55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343" y="3707410"/>
            <a:ext cx="2827536" cy="24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7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テキスト ボックス 50"/>
          <p:cNvSpPr txBox="1"/>
          <p:nvPr/>
        </p:nvSpPr>
        <p:spPr>
          <a:xfrm>
            <a:off x="867200" y="1179653"/>
            <a:ext cx="7514389" cy="537679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050"/>
              </a:lnSpc>
            </a:pPr>
            <a:endParaRPr lang="ja-JP" altLang="en-US" sz="7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70565" y="931893"/>
            <a:ext cx="7511024" cy="263334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報道等露出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995338" y="1383799"/>
            <a:ext cx="3281461" cy="893073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" altLang="ja-JP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TV12</a:t>
            </a:r>
            <a:r>
              <a:rPr lang="ja-JP" altLang="en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誌面</a:t>
            </a:r>
            <a:r>
              <a:rPr lang="en-US" altLang="ja-JP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" altLang="ja-JP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WEB10</a:t>
            </a:r>
            <a:r>
              <a:rPr lang="ja-JP" alt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のメディアが当日取材にお越し頂け、それぞれの媒体で報道されました。</a:t>
            </a:r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72416B2-99DC-BB4D-822A-BF0F7FA2FC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62" y="4112417"/>
            <a:ext cx="1676325" cy="226891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7082A06-0A4D-7645-96C4-19845FCA51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8" y="1340768"/>
            <a:ext cx="1676325" cy="228055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BB4D47C-A140-4B4F-A367-4B8785CF4E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723" y="1296782"/>
            <a:ext cx="1884277" cy="258822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4C0BEBD-9182-184E-873A-2F18553C46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036" y="2492896"/>
            <a:ext cx="3339380" cy="384786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7EB7718-B7E2-B040-9429-82DE5437AE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13" y="5087269"/>
            <a:ext cx="2297834" cy="12577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C074D9B-3A23-1747-8AF8-310B07F3B0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3" y="3717210"/>
            <a:ext cx="2262963" cy="12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9F69F5-DA57-AD42-A5CE-658FA51CE802}"/>
              </a:ext>
            </a:extLst>
          </p:cNvPr>
          <p:cNvSpPr txBox="1"/>
          <p:nvPr/>
        </p:nvSpPr>
        <p:spPr>
          <a:xfrm>
            <a:off x="251520" y="635194"/>
            <a:ext cx="8568952" cy="553010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>
              <a:lnSpc>
                <a:spcPts val="1050"/>
              </a:lnSpc>
            </a:pPr>
            <a:endParaRPr lang="ja-JP" altLang="en-US" sz="788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D5418B-3F1D-A14C-A2F2-FC8761763389}"/>
              </a:ext>
            </a:extLst>
          </p:cNvPr>
          <p:cNvSpPr txBox="1"/>
          <p:nvPr/>
        </p:nvSpPr>
        <p:spPr>
          <a:xfrm>
            <a:off x="255161" y="635195"/>
            <a:ext cx="8565114" cy="273525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報道等露出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2EDF259-3F0E-7F48-98B2-C32031A6A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41480"/>
              </p:ext>
            </p:extLst>
          </p:nvPr>
        </p:nvGraphicFramePr>
        <p:xfrm>
          <a:off x="649802" y="1712248"/>
          <a:ext cx="3886194" cy="4297680"/>
        </p:xfrm>
        <a:graphic>
          <a:graphicData uri="http://schemas.openxmlformats.org/drawingml/2006/table">
            <a:tbl>
              <a:tblPr/>
              <a:tblGrid>
                <a:gridCol w="1399678">
                  <a:extLst>
                    <a:ext uri="{9D8B030D-6E8A-4147-A177-3AD203B41FA5}">
                      <a16:colId xmlns:a16="http://schemas.microsoft.com/office/drawing/2014/main" val="1826804439"/>
                    </a:ext>
                  </a:extLst>
                </a:gridCol>
                <a:gridCol w="323353">
                  <a:extLst>
                    <a:ext uri="{9D8B030D-6E8A-4147-A177-3AD203B41FA5}">
                      <a16:colId xmlns:a16="http://schemas.microsoft.com/office/drawing/2014/main" val="1006183151"/>
                    </a:ext>
                  </a:extLst>
                </a:gridCol>
                <a:gridCol w="2163163">
                  <a:extLst>
                    <a:ext uri="{9D8B030D-6E8A-4147-A177-3AD203B41FA5}">
                      <a16:colId xmlns:a16="http://schemas.microsoft.com/office/drawing/2014/main" val="1593771235"/>
                    </a:ext>
                  </a:extLst>
                </a:gridCol>
              </a:tblGrid>
              <a:tr h="2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媒体名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掲載日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1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URL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99466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MANDANWEB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2"/>
                        </a:rPr>
                        <a:t>https://mantan-web.jp/article/20200913dog00m200002000c.html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222345"/>
                  </a:ext>
                </a:extLst>
              </a:tr>
              <a:tr h="115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yahoo</a:t>
                      </a:r>
                      <a:r>
                        <a:rPr lang="ja-JP" altLang="en-US" sz="600" b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b="0" u="sng">
                          <a:solidFill>
                            <a:srgbClr val="1155CC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hlinkClick r:id="rId3"/>
                        </a:rPr>
                        <a:t>https://news.yahoo.co.jp/articles/d15d6faab2a0256d5cfff8160ab7c72acb793811</a:t>
                      </a:r>
                      <a:endParaRPr lang="en" sz="600" b="0" u="sng">
                        <a:solidFill>
                          <a:srgbClr val="1155CC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447632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新宿区民ニュース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b="0" u="sng">
                          <a:solidFill>
                            <a:srgbClr val="1155CC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hlinkClick r:id="rId4"/>
                        </a:rPr>
                        <a:t>https://kumin.news/shinjuku/articles/19020</a:t>
                      </a:r>
                      <a:endParaRPr lang="en" sz="600" b="0" u="sng">
                        <a:solidFill>
                          <a:srgbClr val="1155CC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902243"/>
                  </a:ext>
                </a:extLst>
              </a:tr>
              <a:tr h="51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台東区民ニュース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https://kumin.news/taito/articles/19020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846361"/>
                  </a:ext>
                </a:extLst>
              </a:tr>
              <a:tr h="102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goo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https://news.goo.ne.jp/picture/entertainment/mantan-20200913dog00m200002000c.html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941781"/>
                  </a:ext>
                </a:extLst>
              </a:tr>
              <a:tr h="154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dmenu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b="0" u="sng">
                          <a:solidFill>
                            <a:srgbClr val="1155CC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hlinkClick r:id="rId6"/>
                        </a:rPr>
                        <a:t>https://topics.smt.docomo.ne.jp/article/mantan/entertainment/mantan-20200913dog00m200002000c</a:t>
                      </a:r>
                      <a:endParaRPr lang="en" sz="600" b="0" u="sng">
                        <a:solidFill>
                          <a:srgbClr val="1155CC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728059"/>
                  </a:ext>
                </a:extLst>
              </a:tr>
              <a:tr h="38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芸能ニュース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7"/>
                        </a:rPr>
                        <a:t>https://celeb.minory.org/122514.html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3700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マイナビニュース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1155CC"/>
                          </a:solidFill>
                          <a:effectLst/>
                          <a:hlinkClick r:id="rId8"/>
                        </a:rPr>
                        <a:t>https://news.mynavi.jp/article/20200913-1299962/</a:t>
                      </a:r>
                      <a:endParaRPr lang="en" sz="6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297280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MY:JCOM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13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9"/>
                        </a:rPr>
                        <a:t>https://news.myjcom.jp/entertainment/story/20200913dyo00m200002000c.html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300996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ソーシャル・イノベーション・ニュース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10"/>
                        </a:rPr>
                        <a:t>https://social-innovation-news.jp/?p=1128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7044"/>
                  </a:ext>
                </a:extLst>
              </a:tr>
              <a:tr h="115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yahoo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b="0" u="sng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hlinkClick r:id="rId11"/>
                        </a:rPr>
                        <a:t>https://news.yahoo.co.jp/articles/5a48f5e549632f784af3a2e6d26c4b1b9b89b5cd</a:t>
                      </a:r>
                      <a:endParaRPr lang="en" sz="600" b="0" u="sng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718067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娯楽産業協会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12"/>
                        </a:rPr>
                        <a:t>http://www.goraku-sangyo.com/archive.php?eid=06889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23163"/>
                  </a:ext>
                </a:extLst>
              </a:tr>
              <a:tr h="38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富山テレビ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1155CC"/>
                          </a:solidFill>
                          <a:effectLst/>
                          <a:hlinkClick r:id="rId13"/>
                        </a:rPr>
                        <a:t>https://www.fnn.jp/articles/-/84249</a:t>
                      </a:r>
                      <a:endParaRPr lang="en" sz="6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17119"/>
                  </a:ext>
                </a:extLst>
              </a:tr>
              <a:tr h="115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yahoo</a:t>
                      </a:r>
                      <a:r>
                        <a:rPr lang="ja-JP" altLang="en-US" sz="600" b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b="0" u="sng">
                          <a:solidFill>
                            <a:srgbClr val="1155CC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hlinkClick r:id="rId14"/>
                        </a:rPr>
                        <a:t>https://news.yahoo.co.jp/articles/b88e51cf8f828d32f0cd5769bc0122c3e5294356</a:t>
                      </a:r>
                      <a:endParaRPr lang="en" sz="600" b="0" u="sng">
                        <a:solidFill>
                          <a:srgbClr val="1155CC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652573"/>
                  </a:ext>
                </a:extLst>
              </a:tr>
              <a:tr h="385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MSN</a:t>
                      </a:r>
                      <a:r>
                        <a:rPr lang="ja-JP" altLang="en-US" sz="600" b="0"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b="0" u="sng" dirty="0">
                          <a:solidFill>
                            <a:srgbClr val="1155CC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hlinkClick r:id="rId15"/>
                        </a:rPr>
                        <a:t>https://www.msn.com/ja-jp/news/opinion/%E6%B5%B7%E6%B4%8B%E3%82%B4%E3%83%9F%E5%89%8A%E6%B8%9B%E3%81%B8-%E3%82%B3%E3%82%B9%E3%83%97%E3%83%AC%E3%81%A7%E3%82%B4%E3%83%9F%E6%8B%BE%E3%81%84/ar-BB18XHiu</a:t>
                      </a:r>
                      <a:endParaRPr lang="en" sz="600" b="0" u="sng" dirty="0">
                        <a:solidFill>
                          <a:srgbClr val="1155CC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381218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yahoo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16"/>
                        </a:rPr>
                        <a:t>https://news.yahoo.co.jp/articles/1adfa427aa9c625baacf027366aa040e89c4107d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4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876293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PRTIMES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" sz="600" u="sng">
                          <a:solidFill>
                            <a:srgbClr val="0000FF"/>
                          </a:solidFill>
                          <a:effectLst/>
                          <a:hlinkClick r:id="rId17"/>
                        </a:rPr>
                        <a:t>https://prtimes.jp/main/html/rd/p/000000006.000061165.html</a:t>
                      </a:r>
                      <a:endParaRPr lang="en" sz="600" u="sng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4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47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43283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ダ・ヴィンチニュース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18"/>
                        </a:rPr>
                        <a:t>https://ddnavi.com/publisher-release/673319/a/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241831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BEST TIMES（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ベストタイムズ）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19"/>
                        </a:rPr>
                        <a:t>https://www.kk-bestsellers.com/articles/-/press_release/653112/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113519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シブヤ経済新聞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0"/>
                        </a:rPr>
                        <a:t>https://www.shibukei.com/release.php?id=46202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06275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練馬経済新聞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1"/>
                        </a:rPr>
                        <a:t>https://nerima.keizai.biz/release.php?id=46202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991124"/>
                  </a:ext>
                </a:extLst>
              </a:tr>
              <a:tr h="51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ウレぴあ総研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2"/>
                        </a:rPr>
                        <a:t>https://ure.pia.co.jp/articles/-/823342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505198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品川経済新聞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3"/>
                        </a:rPr>
                        <a:t>https://shinagawa.keizai.biz/release.php?id=46202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863199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日本橋経済新聞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4"/>
                        </a:rPr>
                        <a:t>https://nihombashi.keizai.biz/release.php?id=46202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684830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新宿経済新聞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5"/>
                        </a:rPr>
                        <a:t>https://shinjuku.keizai.biz/release.php?id=46202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14343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ORICON NEWS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6"/>
                        </a:rPr>
                        <a:t>https://www.oricon.co.jp/pressrelease/717043/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232305"/>
                  </a:ext>
                </a:extLst>
              </a:tr>
              <a:tr h="51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アキバ経済新聞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7"/>
                        </a:rPr>
                        <a:t>https://akiba.keizai.biz/release.php?id=46202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021599"/>
                  </a:ext>
                </a:extLst>
              </a:tr>
              <a:tr h="102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BtoB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プラットフォーム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8"/>
                        </a:rPr>
                        <a:t>https://b2b-ch.infomart.co.jp/news/search/../detail.page?IMNEWS4=2156581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85673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銀座経済新聞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29"/>
                        </a:rPr>
                        <a:t>https://ginza.keizai.biz/release.php?id=46202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976985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自由が丘経済新聞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 dirty="0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0"/>
                        </a:rPr>
                        <a:t>https://jiyugaoka.keizai.biz/release.php?id=46202</a:t>
                      </a:r>
                      <a:endParaRPr lang="en" sz="600" b="1" u="sng" dirty="0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574749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C4DC6BE9-EE41-C04A-85A9-614B54C0D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4212"/>
              </p:ext>
            </p:extLst>
          </p:nvPr>
        </p:nvGraphicFramePr>
        <p:xfrm>
          <a:off x="4950950" y="980728"/>
          <a:ext cx="3635369" cy="5029200"/>
        </p:xfrm>
        <a:graphic>
          <a:graphicData uri="http://schemas.openxmlformats.org/drawingml/2006/table">
            <a:tbl>
              <a:tblPr/>
              <a:tblGrid>
                <a:gridCol w="1148853">
                  <a:extLst>
                    <a:ext uri="{9D8B030D-6E8A-4147-A177-3AD203B41FA5}">
                      <a16:colId xmlns:a16="http://schemas.microsoft.com/office/drawing/2014/main" val="1826804439"/>
                    </a:ext>
                  </a:extLst>
                </a:gridCol>
                <a:gridCol w="323353">
                  <a:extLst>
                    <a:ext uri="{9D8B030D-6E8A-4147-A177-3AD203B41FA5}">
                      <a16:colId xmlns:a16="http://schemas.microsoft.com/office/drawing/2014/main" val="1006183151"/>
                    </a:ext>
                  </a:extLst>
                </a:gridCol>
                <a:gridCol w="2163163">
                  <a:extLst>
                    <a:ext uri="{9D8B030D-6E8A-4147-A177-3AD203B41FA5}">
                      <a16:colId xmlns:a16="http://schemas.microsoft.com/office/drawing/2014/main" val="1593771235"/>
                    </a:ext>
                  </a:extLst>
                </a:gridCol>
              </a:tblGrid>
              <a:tr h="25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媒体名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1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掲載日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1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URL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99466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おたくま経済新聞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 dirty="0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1"/>
                        </a:rPr>
                        <a:t>https://otakei.otakuma.net/archives/prtimes/000000006-000061165</a:t>
                      </a:r>
                      <a:endParaRPr lang="en" sz="600" b="1" u="sng" dirty="0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360756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ジョルダンニュース！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2"/>
                        </a:rPr>
                        <a:t>http://news.jorudan.co.jp/docs/news/detail.cgi?newsid=PT000006A000061165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399223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とれまがニュース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3"/>
                        </a:rPr>
                        <a:t>https://news.toremaga.com/release/others/1637756.html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546133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六本木経済新聞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4"/>
                        </a:rPr>
                        <a:t>https://roppongi.keizai.biz/release.php?id=46202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91656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池袋経済新聞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5"/>
                        </a:rPr>
                        <a:t>https://ikebukuro.keizai.biz/release.php?id=46202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45273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八王子経済新聞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6"/>
                        </a:rPr>
                        <a:t>https://hachioji.keizai.biz/release.php?id=46202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111098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市ケ谷経済新聞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7"/>
                        </a:rPr>
                        <a:t>https://ichigaya.keizai.biz/release.php?id=46202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61490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@DIME（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アットダイム）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8"/>
                        </a:rPr>
                        <a:t>https://dime.jp/company_news/detail/?pr=677626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95789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STRAIGHT PRESS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39"/>
                        </a:rPr>
                        <a:t>https://straightpress.jp/company_news/detail?pr=000000006.000061165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12311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立川経済新聞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0"/>
                        </a:rPr>
                        <a:t>https://tachikawa.keizai.biz/release.php?id=46202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883639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産経ニュース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1"/>
                        </a:rPr>
                        <a:t>https://www.sankei.com/economy/news/200914/prl2009140758-n1.html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621942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吉祥寺経済新聞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2"/>
                        </a:rPr>
                        <a:t>https://kichijoji.keizai.biz/release.php?id=46202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652206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東京ベイ経済新聞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3"/>
                        </a:rPr>
                        <a:t>https://tokyobay.keizai.biz/release.php?id=46202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17751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下北沢経済新聞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4"/>
                        </a:rPr>
                        <a:t>https://shimokita.keizai.biz/release.php?id=46202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56624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調布経済新聞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5"/>
                        </a:rPr>
                        <a:t>https://chofu.keizai.biz/release.php?id=46202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848992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PRESIDENT Online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6"/>
                        </a:rPr>
                        <a:t>https://president.jp/ud/pressrelease/5f5f42fd77656115d7100000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748889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All About NEWS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7"/>
                        </a:rPr>
                        <a:t>https://news.allabout.co.jp/articles/p/000000006.000061165/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028690"/>
                  </a:ext>
                </a:extLst>
              </a:tr>
              <a:tr h="51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財経新聞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8"/>
                        </a:rPr>
                        <a:t>https://www.zaikei.co.jp/releases/1091034/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991349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赤坂経済新聞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49"/>
                        </a:rPr>
                        <a:t>https://akasaka.keizai.biz/release.php?id=46202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21090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iza（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イザ！）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0"/>
                        </a:rPr>
                        <a:t>http://www.iza.ne.jp/kiji/pressrelease/news/200914/prl20091419110757-n1.html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33830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現代ビジネス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1"/>
                        </a:rPr>
                        <a:t>http://gendai.ismedia.jp/ud/pressrelease/5f5f4743776561541b130000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372328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アニメ！アニメ！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2"/>
                        </a:rPr>
                        <a:t>https://animeanime.jp/release/prtimes/20200914/79829.html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408715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東洋経済オンライン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3"/>
                        </a:rPr>
                        <a:t>http://toyokeizai.net/ud/pressrelease/5f5f46d17765619b30130000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58007"/>
                  </a:ext>
                </a:extLst>
              </a:tr>
              <a:tr h="51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Character JAPAN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4"/>
                        </a:rPr>
                        <a:t>http://ure.pia.co.jp/articles/-/823352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159885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マピオンニュース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5"/>
                        </a:rPr>
                        <a:t>https://www.mapion.co.jp/news/release/000000006.000061165/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166338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時事ドットコム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6"/>
                        </a:rPr>
                        <a:t>https://www.jiji.com/jc/article?k=000000006.000061165&amp;g=prt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970206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JBpress（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日本ビジネスプレス）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7"/>
                        </a:rPr>
                        <a:t>https://jbpress.ismedia.jp/ud/pressrelease/5f5f42f67765619df8100000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525752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高円寺経済新聞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8"/>
                        </a:rPr>
                        <a:t>https://koenji.keizai.biz/release.php?id=46202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330644"/>
                  </a:ext>
                </a:extLst>
              </a:tr>
              <a:tr h="89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BIGLOBE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59"/>
                        </a:rPr>
                        <a:t>https://news.biglobe.ne.jp/economy/0914/prt_200914_8657215451.html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83080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NewsCafe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 dirty="0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0"/>
                        </a:rPr>
                        <a:t>https://www.newscafe.ne.jp/release/prtimes2/20200914/543217.html</a:t>
                      </a:r>
                      <a:endParaRPr lang="en" sz="600" b="1" u="sng" dirty="0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34135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インサイド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1"/>
                        </a:rPr>
                        <a:t>https://www.inside-games.jp/release/prtimes/20200914/81280.html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285621"/>
                  </a:ext>
                </a:extLst>
              </a:tr>
              <a:tr h="6421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中野経済新聞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2"/>
                        </a:rPr>
                        <a:t>https://nakano.keizai.biz/release.php?id=46202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29299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エキサイトニュース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3"/>
                        </a:rPr>
                        <a:t>https://www.excite.co.jp/news/article/Prtimes_2020-09-14-61165-6/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909443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Infoseek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4"/>
                        </a:rPr>
                        <a:t>https://news.infoseek.co.jp/article/prtimes_000000006_000061165/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655747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Game Spark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5"/>
                        </a:rPr>
                        <a:t>https://www.gamespark.jp/release/prtimes/20200914/81277.html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470594"/>
                  </a:ext>
                </a:extLst>
              </a:tr>
              <a:tr h="51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ニコニコニュース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6"/>
                        </a:rPr>
                        <a:t>http://news.nicovideo.jp/watch/nw8101458</a:t>
                      </a:r>
                      <a:endParaRPr lang="en" sz="600" b="1" u="sng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370636"/>
                  </a:ext>
                </a:extLst>
              </a:tr>
              <a:tr h="77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朝日新聞デジタル＆</a:t>
                      </a:r>
                      <a:r>
                        <a:rPr lang="en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M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ja-JP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14</a:t>
                      </a:r>
                      <a:r>
                        <a:rPr lang="ja-JP" altLang="en-US" sz="600" b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" sz="600" b="1" u="sng" dirty="0">
                          <a:solidFill>
                            <a:srgbClr val="2C98B5"/>
                          </a:solidFill>
                          <a:effectLst/>
                          <a:latin typeface="Arial" panose="020B0604020202020204" pitchFamily="34" charset="0"/>
                          <a:hlinkClick r:id="rId67"/>
                        </a:rPr>
                        <a:t>https://www.asahi.com/and_M/pressrelease/pre_16249786/</a:t>
                      </a:r>
                      <a:endParaRPr lang="en" sz="600" b="1" u="sng" dirty="0">
                        <a:solidFill>
                          <a:srgbClr val="2C98B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9" marR="1339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82034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197301-8FCE-2C44-BDA5-3313E19E7BB6}"/>
              </a:ext>
            </a:extLst>
          </p:cNvPr>
          <p:cNvSpPr txBox="1"/>
          <p:nvPr/>
        </p:nvSpPr>
        <p:spPr>
          <a:xfrm>
            <a:off x="649803" y="998663"/>
            <a:ext cx="3886194" cy="540354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での露出</a:t>
            </a:r>
            <a:r>
              <a:rPr lang="en-US" altLang="ja-JP" sz="105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67</a:t>
            </a:r>
            <a:r>
              <a:rPr lang="ja-JP" altLang="en-US" sz="105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</a:t>
            </a:r>
            <a:endParaRPr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318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2044</Words>
  <Application>Microsoft Macintosh PowerPoint</Application>
  <PresentationFormat>画面に合わせる (4:3)</PresentationFormat>
  <Paragraphs>265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Meiryo UI</vt:lpstr>
      <vt:lpstr>Meiryo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emf</dc:creator>
  <cp:lastModifiedBy>恭平 武鑓</cp:lastModifiedBy>
  <cp:revision>63</cp:revision>
  <dcterms:created xsi:type="dcterms:W3CDTF">2019-10-09T00:26:55Z</dcterms:created>
  <dcterms:modified xsi:type="dcterms:W3CDTF">2020-12-25T09:35:58Z</dcterms:modified>
</cp:coreProperties>
</file>