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1" r:id="rId2"/>
    <p:sldId id="263" r:id="rId3"/>
    <p:sldId id="264" r:id="rId4"/>
    <p:sldId id="256" r:id="rId5"/>
    <p:sldId id="265" r:id="rId6"/>
    <p:sldId id="266" r:id="rId7"/>
    <p:sldId id="267" r:id="rId8"/>
    <p:sldId id="257" r:id="rId9"/>
    <p:sldId id="268" r:id="rId10"/>
    <p:sldId id="269" r:id="rId11"/>
    <p:sldId id="270" r:id="rId12"/>
    <p:sldId id="258" r:id="rId13"/>
    <p:sldId id="271" r:id="rId14"/>
    <p:sldId id="272" r:id="rId15"/>
    <p:sldId id="273" r:id="rId16"/>
    <p:sldId id="259" r:id="rId17"/>
    <p:sldId id="274" r:id="rId18"/>
    <p:sldId id="275" r:id="rId19"/>
    <p:sldId id="276" r:id="rId20"/>
    <p:sldId id="260" r:id="rId21"/>
  </p:sldIdLst>
  <p:sldSz cx="6858000" cy="9906000" type="A4"/>
  <p:notesSz cx="6784975" cy="9906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4" d="100"/>
          <a:sy n="44" d="100"/>
        </p:scale>
        <p:origin x="2232" y="4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0156"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3249" y="0"/>
            <a:ext cx="2940156" cy="495300"/>
          </a:xfrm>
          <a:prstGeom prst="rect">
            <a:avLst/>
          </a:prstGeom>
        </p:spPr>
        <p:txBody>
          <a:bodyPr vert="horz" lIns="91440" tIns="45720" rIns="91440" bIns="45720" rtlCol="0"/>
          <a:lstStyle>
            <a:lvl1pPr algn="r">
              <a:defRPr sz="1200"/>
            </a:lvl1pPr>
          </a:lstStyle>
          <a:p>
            <a:fld id="{654CE1A1-D16D-42E3-AFA8-6BF236A2F563}" type="datetimeFigureOut">
              <a:rPr kumimoji="1" lang="ja-JP" altLang="en-US" smtClean="0"/>
              <a:t>2019/4/12</a:t>
            </a:fld>
            <a:endParaRPr kumimoji="1" lang="ja-JP" altLang="en-US"/>
          </a:p>
        </p:txBody>
      </p:sp>
      <p:sp>
        <p:nvSpPr>
          <p:cNvPr id="4" name="スライド イメージ プレースホルダー 3"/>
          <p:cNvSpPr>
            <a:spLocks noGrp="1" noRot="1" noChangeAspect="1"/>
          </p:cNvSpPr>
          <p:nvPr>
            <p:ph type="sldImg" idx="2"/>
          </p:nvPr>
        </p:nvSpPr>
        <p:spPr>
          <a:xfrm>
            <a:off x="2106613" y="742950"/>
            <a:ext cx="2571750" cy="3714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8498" y="4705350"/>
            <a:ext cx="5427980" cy="44577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08981"/>
            <a:ext cx="2940156"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3249" y="9408981"/>
            <a:ext cx="2940156" cy="495300"/>
          </a:xfrm>
          <a:prstGeom prst="rect">
            <a:avLst/>
          </a:prstGeom>
        </p:spPr>
        <p:txBody>
          <a:bodyPr vert="horz" lIns="91440" tIns="45720" rIns="91440" bIns="45720" rtlCol="0" anchor="b"/>
          <a:lstStyle>
            <a:lvl1pPr algn="r">
              <a:defRPr sz="1200"/>
            </a:lvl1pPr>
          </a:lstStyle>
          <a:p>
            <a:fld id="{5FF97CB3-592D-40FB-B8CD-26EBDD992B0F}" type="slidenum">
              <a:rPr kumimoji="1" lang="ja-JP" altLang="en-US" smtClean="0"/>
              <a:t>‹#›</a:t>
            </a:fld>
            <a:endParaRPr kumimoji="1" lang="ja-JP" altLang="en-US"/>
          </a:p>
        </p:txBody>
      </p:sp>
    </p:spTree>
    <p:extLst>
      <p:ext uri="{BB962C8B-B14F-4D97-AF65-F5344CB8AC3E}">
        <p14:creationId xmlns:p14="http://schemas.microsoft.com/office/powerpoint/2010/main" val="33567615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4</a:t>
            </a:fld>
            <a:endParaRPr kumimoji="1" lang="ja-JP" altLang="en-US"/>
          </a:p>
        </p:txBody>
      </p:sp>
    </p:spTree>
    <p:extLst>
      <p:ext uri="{BB962C8B-B14F-4D97-AF65-F5344CB8AC3E}">
        <p14:creationId xmlns:p14="http://schemas.microsoft.com/office/powerpoint/2010/main" val="31163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8</a:t>
            </a:fld>
            <a:endParaRPr kumimoji="1" lang="ja-JP" altLang="en-US"/>
          </a:p>
        </p:txBody>
      </p:sp>
    </p:spTree>
    <p:extLst>
      <p:ext uri="{BB962C8B-B14F-4D97-AF65-F5344CB8AC3E}">
        <p14:creationId xmlns:p14="http://schemas.microsoft.com/office/powerpoint/2010/main" val="311637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12</a:t>
            </a:fld>
            <a:endParaRPr kumimoji="1" lang="ja-JP" altLang="en-US"/>
          </a:p>
        </p:txBody>
      </p:sp>
    </p:spTree>
    <p:extLst>
      <p:ext uri="{BB962C8B-B14F-4D97-AF65-F5344CB8AC3E}">
        <p14:creationId xmlns:p14="http://schemas.microsoft.com/office/powerpoint/2010/main" val="311637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16</a:t>
            </a:fld>
            <a:endParaRPr kumimoji="1" lang="ja-JP" altLang="en-US"/>
          </a:p>
        </p:txBody>
      </p:sp>
    </p:spTree>
    <p:extLst>
      <p:ext uri="{BB962C8B-B14F-4D97-AF65-F5344CB8AC3E}">
        <p14:creationId xmlns:p14="http://schemas.microsoft.com/office/powerpoint/2010/main" val="311637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82"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20</a:t>
            </a:fld>
            <a:endParaRPr kumimoji="1" lang="ja-JP" altLang="en-US"/>
          </a:p>
        </p:txBody>
      </p:sp>
    </p:spTree>
    <p:extLst>
      <p:ext uri="{BB962C8B-B14F-4D97-AF65-F5344CB8AC3E}">
        <p14:creationId xmlns:p14="http://schemas.microsoft.com/office/powerpoint/2010/main" val="311637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5B051B3A-C9C9-413A-A4AA-B10505C51196}" type="datetime1">
              <a:rPr kumimoji="1" lang="ja-JP" altLang="en-US" smtClean="0"/>
              <a:pPr/>
              <a:t>2019/4/12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51048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AB4A77E-0C2E-440F-87DB-DF02D6331C1A}" type="datetimeFigureOut">
              <a:rPr kumimoji="1" lang="ja-JP" altLang="en-US" smtClean="0"/>
              <a:t>2019/4/12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37E14-7DCC-46D0-B1E7-327C85E6A71E}" type="slidenum">
              <a:rPr kumimoji="1" lang="ja-JP" altLang="en-US" smtClean="0"/>
              <a:t>‹#›</a:t>
            </a:fld>
            <a:endParaRPr kumimoji="1" lang="ja-JP" altLang="en-US"/>
          </a:p>
        </p:txBody>
      </p:sp>
    </p:spTree>
    <p:extLst>
      <p:ext uri="{BB962C8B-B14F-4D97-AF65-F5344CB8AC3E}">
        <p14:creationId xmlns:p14="http://schemas.microsoft.com/office/powerpoint/2010/main" val="388359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B4A77E-0C2E-440F-87DB-DF02D6331C1A}" type="datetimeFigureOut">
              <a:rPr kumimoji="1" lang="ja-JP" altLang="en-US" smtClean="0"/>
              <a:t>2019/4/12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737E14-7DCC-46D0-B1E7-327C85E6A71E}" type="slidenum">
              <a:rPr kumimoji="1" lang="ja-JP" altLang="en-US" smtClean="0"/>
              <a:t>‹#›</a:t>
            </a:fld>
            <a:endParaRPr kumimoji="1" lang="ja-JP" altLang="en-US"/>
          </a:p>
        </p:txBody>
      </p:sp>
    </p:spTree>
    <p:extLst>
      <p:ext uri="{BB962C8B-B14F-4D97-AF65-F5344CB8AC3E}">
        <p14:creationId xmlns:p14="http://schemas.microsoft.com/office/powerpoint/2010/main" val="19650345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2656" y="272480"/>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1100" dirty="0">
                <a:solidFill>
                  <a:schemeClr val="bg1">
                    <a:lumMod val="65000"/>
                  </a:schemeClr>
                </a:solidFill>
                <a:latin typeface="+mn-ea"/>
                <a:ea typeface="+mn-ea"/>
              </a:rPr>
              <a:t>事業ＩＤ：</a:t>
            </a:r>
            <a:r>
              <a:rPr kumimoji="1" lang="en-US" altLang="ja-JP" sz="1100" dirty="0">
                <a:solidFill>
                  <a:schemeClr val="bg1">
                    <a:lumMod val="65000"/>
                  </a:schemeClr>
                </a:solidFill>
                <a:latin typeface="+mn-ea"/>
                <a:ea typeface="+mn-ea"/>
              </a:rPr>
              <a:t>2017458232</a:t>
            </a:r>
            <a:br>
              <a:rPr kumimoji="1" lang="en-US" altLang="ja-JP" sz="1100" dirty="0">
                <a:solidFill>
                  <a:schemeClr val="bg1">
                    <a:lumMod val="65000"/>
                  </a:schemeClr>
                </a:solidFill>
                <a:latin typeface="+mn-ea"/>
                <a:ea typeface="+mn-ea"/>
              </a:rPr>
            </a:br>
            <a:r>
              <a:rPr kumimoji="1" lang="ja-JP" altLang="en-US" sz="1100" dirty="0">
                <a:solidFill>
                  <a:schemeClr val="bg1">
                    <a:lumMod val="65000"/>
                  </a:schemeClr>
                </a:solidFill>
                <a:latin typeface="+mn-ea"/>
                <a:ea typeface="+mn-ea"/>
              </a:rPr>
              <a:t>事業名：海と日本プロジェクト</a:t>
            </a:r>
            <a:r>
              <a:rPr kumimoji="1" lang="en-US" altLang="ja-JP" sz="1100" dirty="0">
                <a:solidFill>
                  <a:schemeClr val="bg1">
                    <a:lumMod val="65000"/>
                  </a:schemeClr>
                </a:solidFill>
                <a:latin typeface="+mn-ea"/>
                <a:ea typeface="+mn-ea"/>
              </a:rPr>
              <a:t>in</a:t>
            </a:r>
            <a:r>
              <a:rPr kumimoji="1" lang="ja-JP" altLang="en-US" sz="1100" dirty="0">
                <a:solidFill>
                  <a:schemeClr val="bg1">
                    <a:lumMod val="65000"/>
                  </a:schemeClr>
                </a:solidFill>
                <a:latin typeface="+mn-ea"/>
                <a:ea typeface="+mn-ea"/>
              </a:rPr>
              <a:t>ガッチャンコ北海道（海と日本</a:t>
            </a:r>
            <a:r>
              <a:rPr kumimoji="1" lang="en-US" altLang="ja-JP" sz="1100" dirty="0">
                <a:solidFill>
                  <a:schemeClr val="bg1">
                    <a:lumMod val="65000"/>
                  </a:schemeClr>
                </a:solidFill>
                <a:latin typeface="+mn-ea"/>
                <a:ea typeface="+mn-ea"/>
              </a:rPr>
              <a:t>2018</a:t>
            </a:r>
            <a:r>
              <a:rPr kumimoji="1" lang="ja-JP" altLang="en-US" sz="1100" dirty="0">
                <a:solidFill>
                  <a:schemeClr val="bg1">
                    <a:lumMod val="65000"/>
                  </a:schemeClr>
                </a:solidFill>
                <a:latin typeface="+mn-ea"/>
                <a:ea typeface="+mn-ea"/>
              </a:rPr>
              <a:t>）</a:t>
            </a:r>
            <a:br>
              <a:rPr kumimoji="1" lang="ja-JP" altLang="en-US" sz="1100" dirty="0">
                <a:solidFill>
                  <a:schemeClr val="bg1">
                    <a:lumMod val="65000"/>
                  </a:schemeClr>
                </a:solidFill>
                <a:latin typeface="+mn-ea"/>
                <a:ea typeface="+mn-ea"/>
              </a:rPr>
            </a:br>
            <a:r>
              <a:rPr kumimoji="1" lang="ja-JP" altLang="en-US" sz="1100" dirty="0">
                <a:solidFill>
                  <a:schemeClr val="bg1">
                    <a:lumMod val="65000"/>
                  </a:schemeClr>
                </a:solidFill>
                <a:latin typeface="+mn-ea"/>
                <a:ea typeface="+mn-ea"/>
              </a:rPr>
              <a:t>団体名：海と日本プロジェクト</a:t>
            </a:r>
            <a:r>
              <a:rPr kumimoji="1" lang="en-US" altLang="ja-JP" sz="1100" dirty="0">
                <a:solidFill>
                  <a:schemeClr val="bg1">
                    <a:lumMod val="65000"/>
                  </a:schemeClr>
                </a:solidFill>
                <a:latin typeface="+mn-ea"/>
                <a:ea typeface="+mn-ea"/>
              </a:rPr>
              <a:t>in</a:t>
            </a:r>
            <a:r>
              <a:rPr kumimoji="1" lang="ja-JP" altLang="en-US" sz="1100" dirty="0">
                <a:solidFill>
                  <a:schemeClr val="bg1">
                    <a:lumMod val="65000"/>
                  </a:schemeClr>
                </a:solidFill>
                <a:latin typeface="+mn-ea"/>
                <a:ea typeface="+mn-ea"/>
              </a:rPr>
              <a:t>北海道 実行委員会</a:t>
            </a: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5B051B3A-C9C9-413A-A4AA-B10505C51196}" type="datetime1">
              <a:rPr kumimoji="1" lang="ja-JP" altLang="en-US" smtClean="0"/>
              <a:pPr/>
              <a:t>2019/4/12</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2" name="テキスト ボックス 1"/>
          <p:cNvSpPr txBox="1"/>
          <p:nvPr userDrawn="1"/>
        </p:nvSpPr>
        <p:spPr>
          <a:xfrm>
            <a:off x="5771206" y="370910"/>
            <a:ext cx="610122" cy="261610"/>
          </a:xfrm>
          <a:prstGeom prst="rect">
            <a:avLst/>
          </a:prstGeom>
          <a:noFill/>
          <a:ln>
            <a:solidFill>
              <a:srgbClr val="FF0000"/>
            </a:solidFill>
          </a:ln>
        </p:spPr>
        <p:txBody>
          <a:bodyPr wrap="square" rtlCol="0" anchor="ctr">
            <a:spAutoFit/>
          </a:bodyPr>
          <a:lstStyle/>
          <a:p>
            <a:pPr algn="ctr"/>
            <a:r>
              <a:rPr kumimoji="1" lang="ja-JP" altLang="en-US" sz="1100" b="1" dirty="0">
                <a:solidFill>
                  <a:srgbClr val="FF0000"/>
                </a:solidFill>
              </a:rPr>
              <a:t>極秘</a:t>
            </a:r>
          </a:p>
        </p:txBody>
      </p:sp>
    </p:spTree>
    <p:extLst>
      <p:ext uri="{BB962C8B-B14F-4D97-AF65-F5344CB8AC3E}">
        <p14:creationId xmlns:p14="http://schemas.microsoft.com/office/powerpoint/2010/main" val="2498142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tif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31279DE-C66D-4CAA-BE1A-702E233B6CB0}"/>
              </a:ext>
            </a:extLst>
          </p:cNvPr>
          <p:cNvPicPr>
            <a:picLocks noChangeAspect="1"/>
          </p:cNvPicPr>
          <p:nvPr/>
        </p:nvPicPr>
        <p:blipFill>
          <a:blip r:embed="rId2"/>
          <a:stretch>
            <a:fillRect/>
          </a:stretch>
        </p:blipFill>
        <p:spPr>
          <a:xfrm>
            <a:off x="1818808" y="2375669"/>
            <a:ext cx="3220384" cy="2386254"/>
          </a:xfrm>
          <a:prstGeom prst="rect">
            <a:avLst/>
          </a:prstGeom>
        </p:spPr>
      </p:pic>
      <p:sp>
        <p:nvSpPr>
          <p:cNvPr id="10" name="テキスト ボックス 9">
            <a:extLst>
              <a:ext uri="{FF2B5EF4-FFF2-40B4-BE49-F238E27FC236}">
                <a16:creationId xmlns:a16="http://schemas.microsoft.com/office/drawing/2014/main" id="{63743FB4-7979-444C-B20E-1F198667549A}"/>
              </a:ext>
            </a:extLst>
          </p:cNvPr>
          <p:cNvSpPr txBox="1"/>
          <p:nvPr/>
        </p:nvSpPr>
        <p:spPr>
          <a:xfrm>
            <a:off x="1720840" y="9391693"/>
            <a:ext cx="3416320"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海ノ民話のまちプロジェクト実行委員会</a:t>
            </a:r>
          </a:p>
        </p:txBody>
      </p:sp>
      <p:pic>
        <p:nvPicPr>
          <p:cNvPr id="11" name="図 10">
            <a:extLst>
              <a:ext uri="{FF2B5EF4-FFF2-40B4-BE49-F238E27FC236}">
                <a16:creationId xmlns:a16="http://schemas.microsoft.com/office/drawing/2014/main" id="{6AC9A200-2687-4943-918F-4B3ADA67E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375" y="8624419"/>
            <a:ext cx="2105249" cy="631516"/>
          </a:xfrm>
          <a:prstGeom prst="rect">
            <a:avLst/>
          </a:prstGeom>
        </p:spPr>
      </p:pic>
      <p:sp>
        <p:nvSpPr>
          <p:cNvPr id="4" name="テキスト ボックス 3">
            <a:extLst>
              <a:ext uri="{FF2B5EF4-FFF2-40B4-BE49-F238E27FC236}">
                <a16:creationId xmlns:a16="http://schemas.microsoft.com/office/drawing/2014/main" id="{B85144B2-BF3E-42C2-A9E0-30D618DFB1F7}"/>
              </a:ext>
            </a:extLst>
          </p:cNvPr>
          <p:cNvSpPr txBox="1"/>
          <p:nvPr/>
        </p:nvSpPr>
        <p:spPr>
          <a:xfrm>
            <a:off x="2548437" y="4953000"/>
            <a:ext cx="180049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表敬訪問概要書</a:t>
            </a:r>
          </a:p>
        </p:txBody>
      </p:sp>
    </p:spTree>
    <p:extLst>
      <p:ext uri="{BB962C8B-B14F-4D97-AF65-F5344CB8AC3E}">
        <p14:creationId xmlns:p14="http://schemas.microsoft.com/office/powerpoint/2010/main" val="119908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8164"/>
            <a:ext cx="6858000" cy="325368"/>
          </a:xfrm>
          <a:prstGeom prst="rect">
            <a:avLst/>
          </a:prstGeom>
          <a:solidFill>
            <a:srgbClr val="1C4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表敬訪問概要</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90500" y="480317"/>
            <a:ext cx="1473200" cy="3073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訪問先市町村</a:t>
            </a:r>
          </a:p>
        </p:txBody>
      </p:sp>
      <p:sp>
        <p:nvSpPr>
          <p:cNvPr id="18" name="正方形/長方形 17"/>
          <p:cNvSpPr/>
          <p:nvPr/>
        </p:nvSpPr>
        <p:spPr>
          <a:xfrm>
            <a:off x="1663700" y="480317"/>
            <a:ext cx="5029200" cy="3073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愛媛県松山市</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90500" y="1364231"/>
            <a:ext cx="1020088" cy="3073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日時</a:t>
            </a:r>
          </a:p>
        </p:txBody>
      </p:sp>
      <p:sp>
        <p:nvSpPr>
          <p:cNvPr id="23" name="正方形/長方形 22"/>
          <p:cNvSpPr/>
          <p:nvPr/>
        </p:nvSpPr>
        <p:spPr>
          <a:xfrm>
            <a:off x="1210588" y="1364231"/>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190500" y="1860427"/>
            <a:ext cx="1020088" cy="137922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訪問先</a:t>
            </a:r>
          </a:p>
        </p:txBody>
      </p:sp>
      <p:sp>
        <p:nvSpPr>
          <p:cNvPr id="25" name="正方形/長方形 24"/>
          <p:cNvSpPr/>
          <p:nvPr/>
        </p:nvSpPr>
        <p:spPr>
          <a:xfrm>
            <a:off x="1210588" y="1860428"/>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訪問先：</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松山市役所本館３階　会議室</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190500" y="3474346"/>
            <a:ext cx="1020088" cy="419241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メンバー</a:t>
            </a:r>
          </a:p>
        </p:txBody>
      </p:sp>
      <p:sp>
        <p:nvSpPr>
          <p:cNvPr id="27" name="正方形/長方形 26"/>
          <p:cNvSpPr/>
          <p:nvPr/>
        </p:nvSpPr>
        <p:spPr>
          <a:xfrm>
            <a:off x="1210588" y="3474346"/>
            <a:ext cx="5482312" cy="80555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7907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海ノ民話のまちプロジェクト実行委員会（総合運営事務局）</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沼田 心之介（</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090-6011-0732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柴田 英知（</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090-4773-3745</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190500" y="868034"/>
            <a:ext cx="1473200" cy="3073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首長氏名</a:t>
            </a:r>
          </a:p>
        </p:txBody>
      </p:sp>
      <p:sp>
        <p:nvSpPr>
          <p:cNvPr id="29" name="正方形/長方形 28"/>
          <p:cNvSpPr/>
          <p:nvPr/>
        </p:nvSpPr>
        <p:spPr>
          <a:xfrm>
            <a:off x="1663700" y="868034"/>
            <a:ext cx="5029200" cy="3073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野志　克仁 </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市長</a:t>
            </a:r>
          </a:p>
        </p:txBody>
      </p:sp>
      <p:sp>
        <p:nvSpPr>
          <p:cNvPr id="32" name="正方形/長方形 31"/>
          <p:cNvSpPr/>
          <p:nvPr/>
        </p:nvSpPr>
        <p:spPr>
          <a:xfrm>
            <a:off x="1210588" y="2217833"/>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担当者名：</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奥岡　奈保子</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　　　部署名：</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総合政策部坂の上の雲まちづくりチーム</a:t>
            </a: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210588" y="2575070"/>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TEL</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089-948-6816</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1210588" y="2932307"/>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住所：</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愛媛県松山市二番町四丁目</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1210588" y="5557169"/>
            <a:ext cx="5482312" cy="10042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7907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海と日本</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PROJECT in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えひめ</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tabLst>
                <a:tab pos="17907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担当者①：大西元喜</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担当者②：</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担当者③：</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1210588" y="6662515"/>
            <a:ext cx="5482312" cy="10042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7907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取材クルー</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南海放送</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担当者①</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竹田智恵</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担当者②</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：他</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名</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担当者③：</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a:extLst>
              <a:ext uri="{FF2B5EF4-FFF2-40B4-BE49-F238E27FC236}">
                <a16:creationId xmlns:a16="http://schemas.microsoft.com/office/drawing/2014/main" id="{319693C1-5E7A-44C8-9916-B244348A286A}"/>
              </a:ext>
            </a:extLst>
          </p:cNvPr>
          <p:cNvSpPr/>
          <p:nvPr/>
        </p:nvSpPr>
        <p:spPr>
          <a:xfrm>
            <a:off x="1210588" y="4381002"/>
            <a:ext cx="5482312" cy="10750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0480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まつやま里島・海ノ民話のまち実行委員会</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30480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30480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団体名：南海放送株式会社</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氏名：清水啓介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30480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団体名：まつやま里島ツーリズム連絡協議会</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氏名：田中政利</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30480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団体名：松山市教育研修センター</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氏名：金本房夫</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454DB2C4-A62B-4939-9A8F-183072AFDD7C}"/>
              </a:ext>
            </a:extLst>
          </p:cNvPr>
          <p:cNvSpPr txBox="1"/>
          <p:nvPr/>
        </p:nvSpPr>
        <p:spPr>
          <a:xfrm>
            <a:off x="5206596" y="7761758"/>
            <a:ext cx="1374094" cy="307777"/>
          </a:xfrm>
          <a:prstGeom prst="rect">
            <a:avLst/>
          </a:prstGeom>
          <a:noFill/>
        </p:spPr>
        <p:txBody>
          <a:bodyPr wrap="none" rtlCol="0" anchor="ctr">
            <a:spAutoFi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計</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名（予定）</a:t>
            </a:r>
          </a:p>
        </p:txBody>
      </p:sp>
    </p:spTree>
    <p:extLst>
      <p:ext uri="{BB962C8B-B14F-4D97-AF65-F5344CB8AC3E}">
        <p14:creationId xmlns:p14="http://schemas.microsoft.com/office/powerpoint/2010/main" val="54988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87589DE-CDE2-4237-A456-5FE5A2ADD2DA}"/>
              </a:ext>
            </a:extLst>
          </p:cNvPr>
          <p:cNvSpPr/>
          <p:nvPr/>
        </p:nvSpPr>
        <p:spPr>
          <a:xfrm>
            <a:off x="443594" y="817095"/>
            <a:ext cx="667051"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5" name="正方形/長方形 4">
            <a:extLst>
              <a:ext uri="{FF2B5EF4-FFF2-40B4-BE49-F238E27FC236}">
                <a16:creationId xmlns:a16="http://schemas.microsoft.com/office/drawing/2014/main" id="{E089BEF3-5AE7-49A0-BD9B-E2A96293CA16}"/>
              </a:ext>
            </a:extLst>
          </p:cNvPr>
          <p:cNvSpPr/>
          <p:nvPr/>
        </p:nvSpPr>
        <p:spPr>
          <a:xfrm>
            <a:off x="1183370" y="817095"/>
            <a:ext cx="647998"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LAP</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DF26B94-3AFC-49A3-AC15-552AEE393E1F}"/>
              </a:ext>
            </a:extLst>
          </p:cNvPr>
          <p:cNvSpPr/>
          <p:nvPr/>
        </p:nvSpPr>
        <p:spPr>
          <a:xfrm>
            <a:off x="1895831" y="817096"/>
            <a:ext cx="2769602" cy="261256"/>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内容</a:t>
            </a:r>
          </a:p>
        </p:txBody>
      </p:sp>
      <p:sp>
        <p:nvSpPr>
          <p:cNvPr id="7" name="正方形/長方形 6">
            <a:extLst>
              <a:ext uri="{FF2B5EF4-FFF2-40B4-BE49-F238E27FC236}">
                <a16:creationId xmlns:a16="http://schemas.microsoft.com/office/drawing/2014/main" id="{58B1AD18-BDBE-4C51-A8B7-F7069FC41D41}"/>
              </a:ext>
            </a:extLst>
          </p:cNvPr>
          <p:cNvSpPr/>
          <p:nvPr/>
        </p:nvSpPr>
        <p:spPr>
          <a:xfrm>
            <a:off x="4727847" y="817095"/>
            <a:ext cx="1871399"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8" name="テキスト ボックス 7">
            <a:extLst>
              <a:ext uri="{FF2B5EF4-FFF2-40B4-BE49-F238E27FC236}">
                <a16:creationId xmlns:a16="http://schemas.microsoft.com/office/drawing/2014/main" id="{059BB9EB-5DA9-4620-8CD0-DFC43813FCE6}"/>
              </a:ext>
            </a:extLst>
          </p:cNvPr>
          <p:cNvSpPr txBox="1"/>
          <p:nvPr/>
        </p:nvSpPr>
        <p:spPr>
          <a:xfrm>
            <a:off x="500031" y="1167936"/>
            <a:ext cx="609148" cy="5001369"/>
          </a:xfrm>
          <a:prstGeom prst="rect">
            <a:avLst/>
          </a:prstGeom>
          <a:noFill/>
        </p:spPr>
        <p:txBody>
          <a:bodyPr wrap="square" rtlCol="0">
            <a:sp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15:00</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15:03</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15:06</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15:09</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15:15</a:t>
            </a: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15:25</a:t>
            </a: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15:30</a:t>
            </a:r>
          </a:p>
        </p:txBody>
      </p:sp>
      <p:sp>
        <p:nvSpPr>
          <p:cNvPr id="9" name="テキスト ボックス 8">
            <a:extLst>
              <a:ext uri="{FF2B5EF4-FFF2-40B4-BE49-F238E27FC236}">
                <a16:creationId xmlns:a16="http://schemas.microsoft.com/office/drawing/2014/main" id="{718D993B-296C-437B-BE1D-F1F67B5776E6}"/>
              </a:ext>
            </a:extLst>
          </p:cNvPr>
          <p:cNvSpPr txBox="1"/>
          <p:nvPr/>
        </p:nvSpPr>
        <p:spPr>
          <a:xfrm>
            <a:off x="1184002" y="1167936"/>
            <a:ext cx="647366" cy="5001369"/>
          </a:xfrm>
          <a:prstGeom prst="rect">
            <a:avLst/>
          </a:prstGeom>
          <a:noFill/>
        </p:spPr>
        <p:txBody>
          <a:bodyPr wrap="square" rtlCol="0">
            <a:spAutoFit/>
          </a:bodyPr>
          <a:lstStyle/>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D6A9A449-0EF1-488D-AF81-61DC80C6BDEE}"/>
              </a:ext>
            </a:extLst>
          </p:cNvPr>
          <p:cNvSpPr txBox="1"/>
          <p:nvPr/>
        </p:nvSpPr>
        <p:spPr>
          <a:xfrm>
            <a:off x="1888519" y="1167936"/>
            <a:ext cx="2778727" cy="5001369"/>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●挨拶～名刺交換等</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●認定証授与（沼田認定委員長）</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・首長と沼田氏との握手カット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・実行委員会、首長、沼田氏　集合カット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・認定証を持つ首長カット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●フォトセッション</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●取材（首長）</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・今回の認定を受けて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・市町村の海にまつわる魅力について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・「海ノ民話のまちプロジェクト」に期待すること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●取材（実行委員会）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・今後の民話アニメーションの活用について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・市町村の皆様にひとこと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●会談</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・「海と日本プロジェクト」主旨説明</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・「海ノ民話のまちプロジェクト」主旨説明</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・今回の認定にいたった経緯説明</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・上映会とフィールドワークの実施報告</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●アニメーション上映</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●終了～後片付け</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185427DA-99E8-4274-BA7C-AC68A0F249CA}"/>
              </a:ext>
            </a:extLst>
          </p:cNvPr>
          <p:cNvSpPr txBox="1"/>
          <p:nvPr/>
        </p:nvSpPr>
        <p:spPr>
          <a:xfrm>
            <a:off x="4741297" y="1167936"/>
            <a:ext cx="1783328" cy="5001369"/>
          </a:xfrm>
          <a:prstGeom prst="rect">
            <a:avLst/>
          </a:prstGeom>
          <a:noFill/>
        </p:spPr>
        <p:txBody>
          <a:bodyPr wrap="square" rtlCol="0">
            <a:spAutoFit/>
          </a:bodyPr>
          <a:lstStyle/>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「海と日本プロジェクト」」の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横断幕を使用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「海と日本プロジェクト」」の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横断幕を背景に使用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野志市長ご退出</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エリア事務局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沼田氏</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沼田氏</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実行委員会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映像送出について事前に要確認</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0A2A4E0D-E3BD-4582-9820-2A6C43AB1AB6}"/>
              </a:ext>
            </a:extLst>
          </p:cNvPr>
          <p:cNvSpPr/>
          <p:nvPr/>
        </p:nvSpPr>
        <p:spPr>
          <a:xfrm>
            <a:off x="443595" y="813480"/>
            <a:ext cx="6155651" cy="535581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EDC41372-07E1-4DE4-B465-233210CAD0C2}"/>
              </a:ext>
            </a:extLst>
          </p:cNvPr>
          <p:cNvCxnSpPr>
            <a:cxnSpLocks/>
          </p:cNvCxnSpPr>
          <p:nvPr/>
        </p:nvCxnSpPr>
        <p:spPr>
          <a:xfrm>
            <a:off x="1142979"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8A5937D-F6B7-4EF4-8CE1-A0F81C277060}"/>
              </a:ext>
            </a:extLst>
          </p:cNvPr>
          <p:cNvCxnSpPr>
            <a:cxnSpLocks/>
          </p:cNvCxnSpPr>
          <p:nvPr/>
        </p:nvCxnSpPr>
        <p:spPr>
          <a:xfrm>
            <a:off x="1859943"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9BADDFE-A8CA-4D67-BEB5-7B9C14AC3CFD}"/>
              </a:ext>
            </a:extLst>
          </p:cNvPr>
          <p:cNvCxnSpPr>
            <a:cxnSpLocks/>
          </p:cNvCxnSpPr>
          <p:nvPr/>
        </p:nvCxnSpPr>
        <p:spPr>
          <a:xfrm>
            <a:off x="4692784"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02009B2-D7CA-49B3-9C63-9C7A4A571160}"/>
              </a:ext>
            </a:extLst>
          </p:cNvPr>
          <p:cNvCxnSpPr>
            <a:cxnSpLocks/>
          </p:cNvCxnSpPr>
          <p:nvPr/>
        </p:nvCxnSpPr>
        <p:spPr>
          <a:xfrm>
            <a:off x="443594" y="1464795"/>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0555298-BA58-431C-93BA-02216927D616}"/>
              </a:ext>
            </a:extLst>
          </p:cNvPr>
          <p:cNvCxnSpPr>
            <a:cxnSpLocks/>
          </p:cNvCxnSpPr>
          <p:nvPr/>
        </p:nvCxnSpPr>
        <p:spPr>
          <a:xfrm>
            <a:off x="443594" y="229982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B86243A-9A55-4295-863E-A3874FF85F68}"/>
              </a:ext>
            </a:extLst>
          </p:cNvPr>
          <p:cNvCxnSpPr>
            <a:cxnSpLocks/>
          </p:cNvCxnSpPr>
          <p:nvPr/>
        </p:nvCxnSpPr>
        <p:spPr>
          <a:xfrm>
            <a:off x="443594" y="2809798"/>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9EC8A341-A28A-4999-824E-C5BB2F4C075D}"/>
              </a:ext>
            </a:extLst>
          </p:cNvPr>
          <p:cNvCxnSpPr>
            <a:cxnSpLocks/>
          </p:cNvCxnSpPr>
          <p:nvPr/>
        </p:nvCxnSpPr>
        <p:spPr>
          <a:xfrm>
            <a:off x="443594" y="584312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2743489-E261-4056-BFB9-565FF2B45BC9}"/>
              </a:ext>
            </a:extLst>
          </p:cNvPr>
          <p:cNvCxnSpPr>
            <a:cxnSpLocks/>
          </p:cNvCxnSpPr>
          <p:nvPr/>
        </p:nvCxnSpPr>
        <p:spPr>
          <a:xfrm>
            <a:off x="443594" y="431578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124EEF3-5BA7-4B56-99F1-94CAFE93642B}"/>
              </a:ext>
            </a:extLst>
          </p:cNvPr>
          <p:cNvCxnSpPr>
            <a:cxnSpLocks/>
          </p:cNvCxnSpPr>
          <p:nvPr/>
        </p:nvCxnSpPr>
        <p:spPr>
          <a:xfrm>
            <a:off x="455061" y="5337914"/>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5C7C6275-1A88-4BA8-A109-7A4F26CA33C7}"/>
              </a:ext>
            </a:extLst>
          </p:cNvPr>
          <p:cNvSpPr/>
          <p:nvPr/>
        </p:nvSpPr>
        <p:spPr>
          <a:xfrm>
            <a:off x="0" y="8164"/>
            <a:ext cx="6858000" cy="325368"/>
          </a:xfrm>
          <a:prstGeom prst="rect">
            <a:avLst/>
          </a:prstGeom>
          <a:solidFill>
            <a:srgbClr val="1C4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表敬訪問構成表</a:t>
            </a:r>
            <a:endParaRPr kumimoji="1" lang="en-US" altLang="ja-JP" sz="14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174681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548680" y="1605197"/>
          <a:ext cx="5832650" cy="5418341"/>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512170">
                  <a:extLst>
                    <a:ext uri="{9D8B030D-6E8A-4147-A177-3AD203B41FA5}">
                      <a16:colId xmlns:a16="http://schemas.microsoft.com/office/drawing/2014/main" val="20003"/>
                    </a:ext>
                  </a:extLst>
                </a:gridCol>
              </a:tblGrid>
              <a:tr h="287775">
                <a:tc>
                  <a:txBody>
                    <a:bodyPr/>
                    <a:lstStyle/>
                    <a:p>
                      <a:pPr algn="l"/>
                      <a:r>
                        <a:rPr kumimoji="1" lang="ja-JP" altLang="en-US" sz="1050" b="1" i="0" dirty="0">
                          <a:solidFill>
                            <a:schemeClr val="tx1"/>
                          </a:solidFill>
                        </a:rPr>
                        <a:t>イベント名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ja-JP" altLang="en-US" sz="1050" b="0" dirty="0">
                          <a:solidFill>
                            <a:schemeClr val="tx1"/>
                          </a:solidFill>
                        </a:rPr>
                        <a:t>海ノ民話のまちプロジェクト</a:t>
                      </a:r>
                      <a:r>
                        <a:rPr kumimoji="1" lang="en-US" altLang="ja-JP" sz="1050" b="0" dirty="0">
                          <a:solidFill>
                            <a:schemeClr val="tx1"/>
                          </a:solidFill>
                        </a:rPr>
                        <a:t>in</a:t>
                      </a:r>
                      <a:r>
                        <a:rPr kumimoji="1" lang="ja-JP" altLang="en-US" sz="1050" b="0" dirty="0">
                          <a:solidFill>
                            <a:schemeClr val="tx1"/>
                          </a:solidFill>
                        </a:rPr>
                        <a:t>えひめ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6324">
                <a:tc>
                  <a:txBody>
                    <a:bodyPr/>
                    <a:lstStyle/>
                    <a:p>
                      <a:pPr algn="l"/>
                      <a:r>
                        <a:rPr kumimoji="1" lang="ja-JP" altLang="en-US" sz="1050" b="1" i="0" dirty="0">
                          <a:solidFill>
                            <a:schemeClr val="tx1"/>
                          </a:solidFill>
                        </a:rPr>
                        <a:t>実施事項</a:t>
                      </a:r>
                      <a:endParaRPr kumimoji="1" lang="en-US" altLang="ja-JP" sz="105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①フィールドワーク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②上映会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③表敬訪問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7775">
                <a:tc>
                  <a:txBody>
                    <a:bodyPr/>
                    <a:lstStyle/>
                    <a:p>
                      <a:pPr algn="l"/>
                      <a:r>
                        <a:rPr kumimoji="1" lang="ja-JP" altLang="en-US" sz="1050" b="1" i="0" dirty="0">
                          <a:solidFill>
                            <a:schemeClr val="tx1"/>
                          </a:solidFill>
                        </a:rPr>
                        <a:t>開催日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23</a:t>
                      </a:r>
                      <a:r>
                        <a:rPr kumimoji="1" lang="ja-JP" altLang="en-US" sz="1050" b="0" dirty="0">
                          <a:solidFill>
                            <a:schemeClr val="tx1"/>
                          </a:solidFill>
                        </a:rPr>
                        <a:t>日（土）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2019</a:t>
                      </a:r>
                      <a:r>
                        <a:rPr kumimoji="1" lang="ja-JP" altLang="en-US" sz="1050" b="0" dirty="0">
                          <a:solidFill>
                            <a:schemeClr val="tx1"/>
                          </a:solidFill>
                        </a:rPr>
                        <a:t>年</a:t>
                      </a:r>
                      <a:r>
                        <a:rPr kumimoji="1" lang="en-US" altLang="ja-JP" sz="1050" b="0">
                          <a:solidFill>
                            <a:schemeClr val="tx1"/>
                          </a:solidFill>
                        </a:rPr>
                        <a:t>2</a:t>
                      </a:r>
                      <a:r>
                        <a:rPr kumimoji="1" lang="ja-JP" altLang="en-US" sz="1050" b="0">
                          <a:solidFill>
                            <a:schemeClr val="tx1"/>
                          </a:solidFill>
                        </a:rPr>
                        <a:t>月</a:t>
                      </a:r>
                      <a:r>
                        <a:rPr kumimoji="1" lang="en-US" altLang="ja-JP" sz="1050" b="0" dirty="0">
                          <a:solidFill>
                            <a:schemeClr val="tx1"/>
                          </a:solidFill>
                        </a:rPr>
                        <a:t>23</a:t>
                      </a:r>
                      <a:r>
                        <a:rPr kumimoji="1" lang="ja-JP" altLang="en-US" sz="1050" b="0" dirty="0">
                          <a:solidFill>
                            <a:schemeClr val="tx1"/>
                          </a:solidFill>
                        </a:rPr>
                        <a:t>日（土）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22</a:t>
                      </a:r>
                      <a:r>
                        <a:rPr kumimoji="1" lang="ja-JP" altLang="en-US" sz="1050" b="0" dirty="0">
                          <a:solidFill>
                            <a:schemeClr val="tx1"/>
                          </a:solidFill>
                        </a:rPr>
                        <a:t>日（金）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7775">
                <a:tc>
                  <a:txBody>
                    <a:bodyPr/>
                    <a:lstStyle/>
                    <a:p>
                      <a:pPr algn="l"/>
                      <a:r>
                        <a:rPr kumimoji="1" lang="ja-JP" altLang="en-US" sz="1050" b="1" i="0" dirty="0">
                          <a:solidFill>
                            <a:schemeClr val="tx1"/>
                          </a:solidFill>
                        </a:rPr>
                        <a:t>時間</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10:00</a:t>
                      </a:r>
                      <a:r>
                        <a:rPr kumimoji="1" lang="ja-JP" altLang="en-US" sz="1050" b="0" dirty="0">
                          <a:solidFill>
                            <a:schemeClr val="tx1"/>
                          </a:solidFill>
                        </a:rPr>
                        <a:t>～</a:t>
                      </a:r>
                      <a:r>
                        <a:rPr kumimoji="1" lang="en-US" altLang="ja-JP" sz="1050" b="0" dirty="0">
                          <a:solidFill>
                            <a:schemeClr val="tx1"/>
                          </a:solidFill>
                        </a:rPr>
                        <a:t>12:30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10:00</a:t>
                      </a:r>
                      <a:r>
                        <a:rPr kumimoji="1" lang="ja-JP" altLang="en-US" sz="1050" b="0" dirty="0">
                          <a:solidFill>
                            <a:schemeClr val="tx1"/>
                          </a:solidFill>
                        </a:rPr>
                        <a:t>～</a:t>
                      </a:r>
                      <a:r>
                        <a:rPr kumimoji="1" lang="en-US" altLang="ja-JP" sz="1050" b="0" dirty="0">
                          <a:solidFill>
                            <a:schemeClr val="tx1"/>
                          </a:solidFill>
                        </a:rPr>
                        <a:t>12:30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15:00</a:t>
                      </a:r>
                      <a:r>
                        <a:rPr kumimoji="1" lang="ja-JP" altLang="en-US" sz="1050" b="0" dirty="0">
                          <a:solidFill>
                            <a:schemeClr val="tx1"/>
                          </a:solidFill>
                        </a:rPr>
                        <a:t>～</a:t>
                      </a:r>
                      <a:r>
                        <a:rPr kumimoji="1" lang="en-US" altLang="ja-JP" sz="1050" b="0" dirty="0">
                          <a:solidFill>
                            <a:schemeClr val="tx1"/>
                          </a:solidFill>
                        </a:rPr>
                        <a:t>15:30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7775">
                <a:tc>
                  <a:txBody>
                    <a:bodyPr/>
                    <a:lstStyle/>
                    <a:p>
                      <a:pPr algn="l"/>
                      <a:r>
                        <a:rPr kumimoji="1" lang="ja-JP" altLang="en-US" sz="1050" b="1" i="0" dirty="0">
                          <a:solidFill>
                            <a:schemeClr val="tx1"/>
                          </a:solidFill>
                        </a:rPr>
                        <a:t>開催場所</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松山市中島</a:t>
                      </a:r>
                      <a:endParaRPr kumimoji="1" lang="en-US" altLang="ja-JP" sz="1050" b="0" dirty="0">
                        <a:solidFill>
                          <a:schemeClr val="tx1"/>
                        </a:solidFill>
                      </a:endParaRPr>
                    </a:p>
                    <a:p>
                      <a:pPr algn="l"/>
                      <a:r>
                        <a:rPr kumimoji="1" lang="ja-JP" altLang="en-US" sz="1050" b="0" dirty="0">
                          <a:solidFill>
                            <a:schemeClr val="tx1"/>
                          </a:solidFill>
                        </a:rPr>
                        <a:t>（中島総合文化センター）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松山市中島</a:t>
                      </a:r>
                      <a:endParaRPr kumimoji="1" lang="en-US" altLang="ja-JP" sz="1050" b="0" dirty="0">
                        <a:solidFill>
                          <a:schemeClr val="tx1"/>
                        </a:solidFill>
                      </a:endParaRPr>
                    </a:p>
                    <a:p>
                      <a:pPr algn="l"/>
                      <a:r>
                        <a:rPr kumimoji="1" lang="ja-JP" altLang="en-US" sz="1050" b="0" dirty="0">
                          <a:solidFill>
                            <a:schemeClr val="tx1"/>
                          </a:solidFill>
                        </a:rPr>
                        <a:t>（中島総合文化センター）</a:t>
                      </a:r>
                    </a:p>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松山市役所本館３階</a:t>
                      </a:r>
                      <a:endParaRPr kumimoji="1" lang="en-US" altLang="ja-JP" sz="1050" b="0" dirty="0">
                        <a:solidFill>
                          <a:schemeClr val="tx1"/>
                        </a:solidFill>
                      </a:endParaRPr>
                    </a:p>
                    <a:p>
                      <a:pPr algn="l"/>
                      <a:r>
                        <a:rPr kumimoji="1" lang="ja-JP" altLang="en-US" sz="1050" b="0" dirty="0">
                          <a:solidFill>
                            <a:schemeClr val="tx1"/>
                          </a:solidFill>
                        </a:rPr>
                        <a:t>会議室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3912">
                <a:tc>
                  <a:txBody>
                    <a:bodyPr/>
                    <a:lstStyle/>
                    <a:p>
                      <a:pPr algn="l"/>
                      <a:r>
                        <a:rPr kumimoji="1" lang="ja-JP" altLang="en-US" sz="1050" b="1" i="0" dirty="0">
                          <a:solidFill>
                            <a:schemeClr val="tx1"/>
                          </a:solidFill>
                        </a:rPr>
                        <a:t>参加人数</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30</a:t>
                      </a:r>
                      <a:r>
                        <a:rPr kumimoji="1" lang="ja-JP" altLang="en-US" sz="1050" b="0" dirty="0">
                          <a:solidFill>
                            <a:schemeClr val="tx1"/>
                          </a:solidFill>
                        </a:rPr>
                        <a:t>人（保護者含む）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30</a:t>
                      </a:r>
                      <a:r>
                        <a:rPr kumimoji="1" lang="ja-JP" altLang="en-US" sz="1050" b="0" dirty="0">
                          <a:solidFill>
                            <a:schemeClr val="tx1"/>
                          </a:solidFill>
                        </a:rPr>
                        <a:t>人（保護者含む）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32724">
                <a:tc>
                  <a:txBody>
                    <a:bodyPr/>
                    <a:lstStyle/>
                    <a:p>
                      <a:pPr algn="l"/>
                      <a:r>
                        <a:rPr kumimoji="1" lang="ja-JP" altLang="en-US" sz="1050" b="1" i="0"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ja-JP" altLang="en-US" sz="800" b="0" dirty="0">
                          <a:solidFill>
                            <a:schemeClr val="tx1"/>
                          </a:solidFill>
                        </a:rPr>
                        <a:t>日本の「海との関わり」と「地域の誇り」を子供たちに伝え語り継ぐプロジェクト。地元に残された海にまつわる民話・伝承を選定しアニメを制作、次の世代を担う子供たちから、さらに次の世代へと語り継ぐ機運の醸成を図った。</a:t>
                      </a:r>
                      <a:endParaRPr kumimoji="1" lang="en-US" altLang="ja-JP" sz="800" b="0" dirty="0">
                        <a:solidFill>
                          <a:schemeClr val="tx1"/>
                        </a:solidFill>
                      </a:endParaRPr>
                    </a:p>
                    <a:p>
                      <a:pPr algn="l"/>
                      <a:endParaRPr kumimoji="1" lang="en-US" altLang="ja-JP" sz="800" b="0" dirty="0">
                        <a:solidFill>
                          <a:schemeClr val="tx1"/>
                        </a:solidFill>
                      </a:endParaRPr>
                    </a:p>
                    <a:p>
                      <a:pPr algn="l"/>
                      <a:r>
                        <a:rPr kumimoji="1" lang="ja-JP" altLang="en-US" sz="800" b="0" dirty="0">
                          <a:solidFill>
                            <a:schemeClr val="tx1"/>
                          </a:solidFill>
                        </a:rPr>
                        <a:t>①フィールドワーク</a:t>
                      </a:r>
                      <a:endParaRPr kumimoji="1" lang="en-US" altLang="ja-JP" sz="800" b="0" dirty="0">
                        <a:solidFill>
                          <a:schemeClr val="tx1"/>
                        </a:solidFill>
                      </a:endParaRPr>
                    </a:p>
                    <a:p>
                      <a:pPr algn="l"/>
                      <a:r>
                        <a:rPr kumimoji="1" lang="ja-JP" altLang="en-US" sz="800" b="0" dirty="0">
                          <a:solidFill>
                            <a:schemeClr val="tx1"/>
                          </a:solidFill>
                        </a:rPr>
                        <a:t>現在、実際の民話の舞台には船でしか近づくことが出来ない為、映像で現地の様子を紹介しながらの上映会と、</a:t>
                      </a:r>
                      <a:endParaRPr kumimoji="1" lang="en-US" altLang="ja-JP" sz="800" b="0" dirty="0">
                        <a:solidFill>
                          <a:schemeClr val="tx1"/>
                        </a:solidFill>
                      </a:endParaRPr>
                    </a:p>
                    <a:p>
                      <a:pPr algn="l"/>
                      <a:r>
                        <a:rPr kumimoji="1" lang="ja-JP" altLang="en-US" sz="800" b="0" dirty="0">
                          <a:solidFill>
                            <a:schemeClr val="tx1"/>
                          </a:solidFill>
                        </a:rPr>
                        <a:t>ワークショップ（民話を通じて感じたことや学びをグループごとに壁新聞にまとめる）を開催。皆で意見を出し合う</a:t>
                      </a:r>
                      <a:endParaRPr kumimoji="1" lang="en-US" altLang="ja-JP" sz="800" b="0" dirty="0">
                        <a:solidFill>
                          <a:schemeClr val="tx1"/>
                        </a:solidFill>
                      </a:endParaRPr>
                    </a:p>
                    <a:p>
                      <a:pPr algn="l"/>
                      <a:r>
                        <a:rPr kumimoji="1" lang="ja-JP" altLang="en-US" sz="800" b="0" dirty="0">
                          <a:solidFill>
                            <a:schemeClr val="tx1"/>
                          </a:solidFill>
                        </a:rPr>
                        <a:t>ことで、学びについて深く感じることができたと思う。</a:t>
                      </a:r>
                      <a:endParaRPr kumimoji="1" lang="en-US" altLang="ja-JP" sz="800" b="0" dirty="0">
                        <a:solidFill>
                          <a:schemeClr val="tx1"/>
                        </a:solidFill>
                      </a:endParaRPr>
                    </a:p>
                    <a:p>
                      <a:pPr algn="l"/>
                      <a:r>
                        <a:rPr kumimoji="1" lang="ja-JP" altLang="en-US" sz="800" b="0" dirty="0">
                          <a:solidFill>
                            <a:schemeClr val="tx1"/>
                          </a:solidFill>
                        </a:rPr>
                        <a:t>また、民話に登場するタコを用意。実際に海の生き物に触れてもらう機会を設定した。</a:t>
                      </a:r>
                      <a:endParaRPr kumimoji="1" lang="en-US" altLang="ja-JP" sz="800" b="0" dirty="0">
                        <a:solidFill>
                          <a:schemeClr val="tx1"/>
                        </a:solidFill>
                      </a:endParaRPr>
                    </a:p>
                    <a:p>
                      <a:pPr algn="l"/>
                      <a:r>
                        <a:rPr kumimoji="1" lang="ja-JP" altLang="en-US" sz="800" b="0" dirty="0">
                          <a:solidFill>
                            <a:schemeClr val="tx1"/>
                          </a:solidFill>
                        </a:rPr>
                        <a:t>アニメの発掘、監修に携わったエリア実行委員会の方々によるトークセッションを行い、「海の恵み」「海の危険性」</a:t>
                      </a:r>
                      <a:endParaRPr kumimoji="1" lang="en-US" altLang="ja-JP" sz="800" b="0" dirty="0">
                        <a:solidFill>
                          <a:schemeClr val="tx1"/>
                        </a:solidFill>
                      </a:endParaRPr>
                    </a:p>
                    <a:p>
                      <a:pPr algn="l"/>
                      <a:r>
                        <a:rPr kumimoji="1" lang="ja-JP" altLang="en-US" sz="800" b="0" dirty="0">
                          <a:solidFill>
                            <a:schemeClr val="tx1"/>
                          </a:solidFill>
                        </a:rPr>
                        <a:t>「地域の海の様子や、環境の変化」など、あらゆる角度から学ぶことができたと思う。</a:t>
                      </a:r>
                      <a:endParaRPr kumimoji="1" lang="en-US" altLang="ja-JP" sz="800" b="0" dirty="0">
                        <a:solidFill>
                          <a:schemeClr val="tx1"/>
                        </a:solidFill>
                      </a:endParaRPr>
                    </a:p>
                    <a:p>
                      <a:pPr algn="l"/>
                      <a:endParaRPr kumimoji="1" lang="en-US" altLang="ja-JP" sz="800" b="0" dirty="0">
                        <a:solidFill>
                          <a:schemeClr val="tx1"/>
                        </a:solidFill>
                      </a:endParaRPr>
                    </a:p>
                    <a:p>
                      <a:pPr algn="l"/>
                      <a:r>
                        <a:rPr kumimoji="1" lang="ja-JP" altLang="en-US" sz="800" b="0" dirty="0">
                          <a:solidFill>
                            <a:schemeClr val="tx1"/>
                          </a:solidFill>
                        </a:rPr>
                        <a:t>②上映会に関する感想</a:t>
                      </a:r>
                      <a:endParaRPr kumimoji="1" lang="en-US" altLang="ja-JP" sz="800" b="0" dirty="0">
                        <a:solidFill>
                          <a:schemeClr val="tx1"/>
                        </a:solidFill>
                      </a:endParaRPr>
                    </a:p>
                    <a:p>
                      <a:pPr algn="l"/>
                      <a:r>
                        <a:rPr kumimoji="1" lang="ja-JP" altLang="en-US" sz="800" b="0" dirty="0">
                          <a:solidFill>
                            <a:schemeClr val="tx1"/>
                          </a:solidFill>
                        </a:rPr>
                        <a:t>・海の恵みを当たり前と思わず、限りあるものだと感じた。</a:t>
                      </a:r>
                      <a:endParaRPr kumimoji="1" lang="en-US" altLang="ja-JP" sz="800" b="0" dirty="0">
                        <a:solidFill>
                          <a:schemeClr val="tx1"/>
                        </a:solidFill>
                      </a:endParaRPr>
                    </a:p>
                    <a:p>
                      <a:pPr algn="l"/>
                      <a:r>
                        <a:rPr kumimoji="1" lang="ja-JP" altLang="en-US" sz="800" b="0" dirty="0">
                          <a:solidFill>
                            <a:schemeClr val="tx1"/>
                          </a:solidFill>
                        </a:rPr>
                        <a:t>・海の資源を取り尽くしてはいけない。残してやれば再生するものだとわかった。　</a:t>
                      </a:r>
                      <a:endParaRPr kumimoji="1" lang="en-US" altLang="ja-JP" sz="800" b="0" dirty="0">
                        <a:solidFill>
                          <a:schemeClr val="tx1"/>
                        </a:solidFill>
                      </a:endParaRPr>
                    </a:p>
                    <a:p>
                      <a:pPr algn="l"/>
                      <a:endParaRPr kumimoji="1" lang="en-US" altLang="ja-JP" sz="800" b="0" dirty="0">
                        <a:solidFill>
                          <a:schemeClr val="tx1"/>
                        </a:solidFill>
                      </a:endParaRPr>
                    </a:p>
                    <a:p>
                      <a:pPr algn="l"/>
                      <a:r>
                        <a:rPr kumimoji="1" lang="ja-JP" altLang="en-US" sz="800" b="0" dirty="0">
                          <a:solidFill>
                            <a:schemeClr val="tx1"/>
                          </a:solidFill>
                        </a:rPr>
                        <a:t>③表敬訪問</a:t>
                      </a:r>
                      <a:endParaRPr kumimoji="1" lang="en-US" altLang="ja-JP" sz="800" b="0" dirty="0">
                        <a:solidFill>
                          <a:schemeClr val="tx1"/>
                        </a:solidFill>
                      </a:endParaRPr>
                    </a:p>
                    <a:p>
                      <a:pPr algn="l"/>
                      <a:r>
                        <a:rPr kumimoji="1" lang="ja-JP" altLang="en-US" sz="800" b="0" dirty="0">
                          <a:solidFill>
                            <a:schemeClr val="tx1"/>
                          </a:solidFill>
                        </a:rPr>
                        <a:t>松山市野志克仁市長に、海ノ民話のまちプロジェクト実行委員会 認定委員長・沼田心之介プロデューサー、エリア実行委員会「まつやま里島・海ノ民話のまち実行委員会」、メンバー、実行委員長・南海放送 清水啓介、まつやま里島ツーリズム連絡協議会 会長 田中政利　他が表敬訪問を行った。</a:t>
                      </a:r>
                      <a:endParaRPr kumimoji="1" lang="en-US" altLang="ja-JP" sz="800" b="0" dirty="0">
                        <a:solidFill>
                          <a:schemeClr val="tx1"/>
                        </a:solidFill>
                      </a:endParaRPr>
                    </a:p>
                    <a:p>
                      <a:pPr algn="l"/>
                      <a:endParaRPr kumimoji="1" lang="en-US" altLang="ja-JP" sz="800" b="0" dirty="0">
                        <a:solidFill>
                          <a:schemeClr val="tx1"/>
                        </a:solidFill>
                      </a:endParaRPr>
                    </a:p>
                    <a:p>
                      <a:pPr algn="l"/>
                      <a:r>
                        <a:rPr kumimoji="1" lang="ja-JP" altLang="en-US" sz="800" b="0" dirty="0">
                          <a:solidFill>
                            <a:schemeClr val="tx1"/>
                          </a:solidFill>
                        </a:rPr>
                        <a:t>■取材・放送情報</a:t>
                      </a:r>
                      <a:endParaRPr kumimoji="1" lang="en-US" altLang="ja-JP" sz="800" b="0" dirty="0">
                        <a:solidFill>
                          <a:schemeClr val="tx1"/>
                        </a:solidFill>
                      </a:endParaRPr>
                    </a:p>
                    <a:p>
                      <a:pPr algn="l"/>
                      <a:r>
                        <a:rPr kumimoji="1" lang="ja-JP" altLang="en-US" sz="800" b="0" dirty="0">
                          <a:solidFill>
                            <a:schemeClr val="tx1"/>
                          </a:solidFill>
                        </a:rPr>
                        <a:t>３月１５日（金）１１：２５～１１：３０　</a:t>
                      </a:r>
                      <a:endParaRPr kumimoji="1" lang="en-US" altLang="ja-JP" sz="800" b="0" dirty="0">
                        <a:solidFill>
                          <a:schemeClr val="tx1"/>
                        </a:solidFill>
                      </a:endParaRPr>
                    </a:p>
                    <a:p>
                      <a:pPr algn="l"/>
                      <a:r>
                        <a:rPr kumimoji="1" lang="ja-JP" altLang="en-US" sz="800" b="0" dirty="0">
                          <a:solidFill>
                            <a:schemeClr val="tx1"/>
                          </a:solidFill>
                        </a:rPr>
                        <a:t>海と日本プロジェクト特別コーナー（南海放送テレビ）にて、市長表敬訪問～上映会・ワークショップ様子を放送。</a:t>
                      </a:r>
                      <a:endParaRPr kumimoji="1" lang="en-US" altLang="ja-JP" sz="800" b="0" dirty="0">
                        <a:solidFill>
                          <a:schemeClr val="tx1"/>
                        </a:solidFill>
                      </a:endParaRPr>
                    </a:p>
                    <a:p>
                      <a:pPr algn="l"/>
                      <a:endParaRPr kumimoji="1" lang="en-US" altLang="ja-JP" sz="800" b="0" dirty="0">
                        <a:solidFill>
                          <a:schemeClr val="tx1"/>
                        </a:solidFill>
                      </a:endParaRPr>
                    </a:p>
                    <a:p>
                      <a:pPr algn="l"/>
                      <a:r>
                        <a:rPr kumimoji="1" lang="ja-JP" altLang="en-US" sz="800" b="0" dirty="0">
                          <a:solidFill>
                            <a:schemeClr val="tx1"/>
                          </a:solidFill>
                        </a:rPr>
                        <a:t>■今後の展開について</a:t>
                      </a:r>
                      <a:endParaRPr kumimoji="1" lang="en-US" altLang="ja-JP" sz="800" b="0" dirty="0">
                        <a:solidFill>
                          <a:schemeClr val="tx1"/>
                        </a:solidFill>
                      </a:endParaRPr>
                    </a:p>
                    <a:p>
                      <a:pPr algn="l"/>
                      <a:r>
                        <a:rPr kumimoji="1" lang="ja-JP" altLang="en-US" sz="800" b="0" dirty="0">
                          <a:solidFill>
                            <a:schemeClr val="tx1"/>
                          </a:solidFill>
                        </a:rPr>
                        <a:t>・忽那諸島の地域のお祭りなどで上映会を開催。中島小学校へ教材として貸出を予定。</a:t>
                      </a:r>
                      <a:endParaRPr kumimoji="1" lang="en-US" altLang="ja-JP" sz="800" b="0" dirty="0">
                        <a:solidFill>
                          <a:schemeClr val="tx1"/>
                        </a:solidFill>
                      </a:endParaRPr>
                    </a:p>
                    <a:p>
                      <a:pPr algn="l"/>
                      <a:r>
                        <a:rPr kumimoji="1" lang="ja-JP" altLang="en-US" sz="800" b="0" dirty="0">
                          <a:solidFill>
                            <a:schemeClr val="tx1"/>
                          </a:solidFill>
                        </a:rPr>
                        <a:t>・２０１９年３月２４日（日）忽那諸島 興居島で開催「しまの</a:t>
                      </a:r>
                      <a:r>
                        <a:rPr kumimoji="1" lang="ja-JP" altLang="en-US" sz="800" b="0" dirty="0" err="1">
                          <a:solidFill>
                            <a:schemeClr val="tx1"/>
                          </a:solidFill>
                        </a:rPr>
                        <a:t>わ</a:t>
                      </a:r>
                      <a:r>
                        <a:rPr kumimoji="1" lang="ja-JP" altLang="en-US" sz="800" b="0" dirty="0">
                          <a:solidFill>
                            <a:schemeClr val="tx1"/>
                          </a:solidFill>
                        </a:rPr>
                        <a:t>学校体育祭</a:t>
                      </a:r>
                      <a:r>
                        <a:rPr kumimoji="1" lang="en-US" altLang="ja-JP" sz="800" b="0" dirty="0">
                          <a:solidFill>
                            <a:schemeClr val="tx1"/>
                          </a:solidFill>
                        </a:rPr>
                        <a:t>in</a:t>
                      </a:r>
                      <a:r>
                        <a:rPr kumimoji="1" lang="ja-JP" altLang="en-US" sz="800" b="0" dirty="0">
                          <a:solidFill>
                            <a:schemeClr val="tx1"/>
                          </a:solidFill>
                        </a:rPr>
                        <a:t>ごごしま」イベント会場で上映。</a:t>
                      </a:r>
                      <a:endParaRPr kumimoji="1" lang="en-US" altLang="ja-JP"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タイトル 1"/>
          <p:cNvSpPr txBox="1">
            <a:spLocks/>
          </p:cNvSpPr>
          <p:nvPr/>
        </p:nvSpPr>
        <p:spPr>
          <a:xfrm>
            <a:off x="486916" y="1136576"/>
            <a:ext cx="3086100" cy="288032"/>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400" b="1" dirty="0">
                <a:solidFill>
                  <a:schemeClr val="tx1">
                    <a:lumMod val="95000"/>
                    <a:lumOff val="5000"/>
                  </a:schemeClr>
                </a:solidFill>
              </a:rPr>
              <a:t>6-</a:t>
            </a:r>
            <a:r>
              <a:rPr lang="ja-JP" altLang="en-US" sz="1400" b="1" dirty="0">
                <a:solidFill>
                  <a:schemeClr val="tx1">
                    <a:lumMod val="95000"/>
                    <a:lumOff val="5000"/>
                  </a:schemeClr>
                </a:solidFill>
              </a:rPr>
              <a:t>（</a:t>
            </a:r>
            <a:r>
              <a:rPr lang="en-US" altLang="ja-JP" sz="1400" b="1" dirty="0">
                <a:solidFill>
                  <a:schemeClr val="tx1">
                    <a:lumMod val="95000"/>
                    <a:lumOff val="5000"/>
                  </a:schemeClr>
                </a:solidFill>
              </a:rPr>
              <a:t>2</a:t>
            </a:r>
            <a:r>
              <a:rPr lang="ja-JP" altLang="en-US" sz="1400" b="1" dirty="0">
                <a:solidFill>
                  <a:schemeClr val="tx1">
                    <a:lumMod val="95000"/>
                    <a:lumOff val="5000"/>
                  </a:schemeClr>
                </a:solidFill>
              </a:rPr>
              <a:t>）　他助成事業との連携企画詳細</a:t>
            </a:r>
            <a:endParaRPr lang="en-US" altLang="ja-JP" sz="1400" b="1" dirty="0">
              <a:solidFill>
                <a:schemeClr val="tx1">
                  <a:lumMod val="95000"/>
                  <a:lumOff val="5000"/>
                </a:schemeClr>
              </a:solidFill>
            </a:endParaRP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912" y="7054707"/>
            <a:ext cx="2052000" cy="1368000"/>
          </a:xfrm>
          <a:prstGeom prst="rect">
            <a:avLst/>
          </a:prstGeom>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329" y="7055451"/>
            <a:ext cx="2052000" cy="1368000"/>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5912" y="8480484"/>
            <a:ext cx="2052000" cy="1368000"/>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0860" y="8480484"/>
            <a:ext cx="2052000" cy="1368000"/>
          </a:xfrm>
          <a:prstGeom prst="rect">
            <a:avLst/>
          </a:prstGeom>
        </p:spPr>
      </p:pic>
    </p:spTree>
    <p:extLst>
      <p:ext uri="{BB962C8B-B14F-4D97-AF65-F5344CB8AC3E}">
        <p14:creationId xmlns:p14="http://schemas.microsoft.com/office/powerpoint/2010/main" val="965562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31279DE-C66D-4CAA-BE1A-702E233B6CB0}"/>
              </a:ext>
            </a:extLst>
          </p:cNvPr>
          <p:cNvPicPr>
            <a:picLocks noChangeAspect="1"/>
          </p:cNvPicPr>
          <p:nvPr/>
        </p:nvPicPr>
        <p:blipFill>
          <a:blip r:embed="rId2"/>
          <a:stretch>
            <a:fillRect/>
          </a:stretch>
        </p:blipFill>
        <p:spPr>
          <a:xfrm>
            <a:off x="1818808" y="2375669"/>
            <a:ext cx="3220384" cy="2386254"/>
          </a:xfrm>
          <a:prstGeom prst="rect">
            <a:avLst/>
          </a:prstGeom>
        </p:spPr>
      </p:pic>
      <p:sp>
        <p:nvSpPr>
          <p:cNvPr id="10" name="テキスト ボックス 9">
            <a:extLst>
              <a:ext uri="{FF2B5EF4-FFF2-40B4-BE49-F238E27FC236}">
                <a16:creationId xmlns:a16="http://schemas.microsoft.com/office/drawing/2014/main" id="{63743FB4-7979-444C-B20E-1F198667549A}"/>
              </a:ext>
            </a:extLst>
          </p:cNvPr>
          <p:cNvSpPr txBox="1"/>
          <p:nvPr/>
        </p:nvSpPr>
        <p:spPr>
          <a:xfrm>
            <a:off x="1720840" y="9391693"/>
            <a:ext cx="3416320"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海ノ民話のまちプロジェクト実行委員会</a:t>
            </a:r>
          </a:p>
        </p:txBody>
      </p:sp>
      <p:pic>
        <p:nvPicPr>
          <p:cNvPr id="11" name="図 10">
            <a:extLst>
              <a:ext uri="{FF2B5EF4-FFF2-40B4-BE49-F238E27FC236}">
                <a16:creationId xmlns:a16="http://schemas.microsoft.com/office/drawing/2014/main" id="{6AC9A200-2687-4943-918F-4B3ADA67E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375" y="8624419"/>
            <a:ext cx="2105249" cy="631516"/>
          </a:xfrm>
          <a:prstGeom prst="rect">
            <a:avLst/>
          </a:prstGeom>
        </p:spPr>
      </p:pic>
      <p:sp>
        <p:nvSpPr>
          <p:cNvPr id="4" name="テキスト ボックス 3">
            <a:extLst>
              <a:ext uri="{FF2B5EF4-FFF2-40B4-BE49-F238E27FC236}">
                <a16:creationId xmlns:a16="http://schemas.microsoft.com/office/drawing/2014/main" id="{B85144B2-BF3E-42C2-A9E0-30D618DFB1F7}"/>
              </a:ext>
            </a:extLst>
          </p:cNvPr>
          <p:cNvSpPr txBox="1"/>
          <p:nvPr/>
        </p:nvSpPr>
        <p:spPr>
          <a:xfrm>
            <a:off x="2548437" y="4953000"/>
            <a:ext cx="1800493" cy="646331"/>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表敬訪問概要書</a:t>
            </a:r>
            <a:endParaRPr kumimoji="1"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64782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8164"/>
            <a:ext cx="6858000" cy="325368"/>
          </a:xfrm>
          <a:prstGeom prst="rect">
            <a:avLst/>
          </a:prstGeom>
          <a:solidFill>
            <a:srgbClr val="1C4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表敬訪問概要</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90500" y="480317"/>
            <a:ext cx="1473200" cy="3073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訪問先市町村</a:t>
            </a:r>
          </a:p>
        </p:txBody>
      </p:sp>
      <p:sp>
        <p:nvSpPr>
          <p:cNvPr id="18" name="正方形/長方形 17"/>
          <p:cNvSpPr/>
          <p:nvPr/>
        </p:nvSpPr>
        <p:spPr>
          <a:xfrm>
            <a:off x="1663700" y="480317"/>
            <a:ext cx="5029200" cy="3073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長崎県佐世保市</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90500" y="1364231"/>
            <a:ext cx="1020088" cy="3073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日時</a:t>
            </a:r>
          </a:p>
        </p:txBody>
      </p:sp>
      <p:sp>
        <p:nvSpPr>
          <p:cNvPr id="23" name="正方形/長方形 22"/>
          <p:cNvSpPr/>
          <p:nvPr/>
        </p:nvSpPr>
        <p:spPr>
          <a:xfrm>
            <a:off x="1210588" y="1364231"/>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３</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月８日（　金　）　　　　　</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4" name="正方形/長方形 23"/>
          <p:cNvSpPr/>
          <p:nvPr/>
        </p:nvSpPr>
        <p:spPr>
          <a:xfrm>
            <a:off x="190500" y="1860427"/>
            <a:ext cx="1020088" cy="137922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訪問先</a:t>
            </a:r>
          </a:p>
        </p:txBody>
      </p:sp>
      <p:sp>
        <p:nvSpPr>
          <p:cNvPr id="25" name="正方形/長方形 24"/>
          <p:cNvSpPr/>
          <p:nvPr/>
        </p:nvSpPr>
        <p:spPr>
          <a:xfrm>
            <a:off x="1210588" y="1860428"/>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訪問先：佐世保市役所</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190500" y="3474346"/>
            <a:ext cx="1020088" cy="419241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メンバー</a:t>
            </a:r>
          </a:p>
        </p:txBody>
      </p:sp>
      <p:sp>
        <p:nvSpPr>
          <p:cNvPr id="27" name="正方形/長方形 26"/>
          <p:cNvSpPr/>
          <p:nvPr/>
        </p:nvSpPr>
        <p:spPr>
          <a:xfrm>
            <a:off x="1210588" y="3474346"/>
            <a:ext cx="5482312" cy="80555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7907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海ノ民話のまちプロジェクト実行委員会（総合運営事務局）</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沼田 心之介（</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090-6011-0732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柴田 英知（</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090-4773-3745</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190500" y="868034"/>
            <a:ext cx="1473200" cy="3073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首長氏名</a:t>
            </a:r>
          </a:p>
        </p:txBody>
      </p:sp>
      <p:sp>
        <p:nvSpPr>
          <p:cNvPr id="29" name="正方形/長方形 28"/>
          <p:cNvSpPr/>
          <p:nvPr/>
        </p:nvSpPr>
        <p:spPr>
          <a:xfrm>
            <a:off x="1663700" y="868034"/>
            <a:ext cx="5029200" cy="3073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朝長則男</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市長</a:t>
            </a:r>
          </a:p>
        </p:txBody>
      </p:sp>
      <p:sp>
        <p:nvSpPr>
          <p:cNvPr id="32" name="正方形/長方形 31"/>
          <p:cNvSpPr/>
          <p:nvPr/>
        </p:nvSpPr>
        <p:spPr>
          <a:xfrm>
            <a:off x="1210588" y="2217833"/>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担当者名：百谷美保様　　　部署名：総務部秘書課　課長補佐兼係長</a:t>
            </a: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210588" y="2575070"/>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TEL</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0956-24-1111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1210588" y="2932307"/>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住所：長崎県佐世保市八幡町</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1-10</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1210588" y="5557169"/>
            <a:ext cx="5482312" cy="10042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7907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海と日本</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PROJECT in </a:t>
            </a:r>
            <a:r>
              <a:rPr lang="ja-JP" altLang="en-US"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長崎県</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tabLst>
                <a:tab pos="17907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担当者①：平石和隆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担当者②：</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担当者③：</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1210588" y="6662515"/>
            <a:ext cx="5482312" cy="10042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7907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取材クルー</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テレビ長崎</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担当者①</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：平仙</a:t>
            </a:r>
            <a:r>
              <a:rPr lang="ja-JP" altLang="en-US" sz="110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浩教（記者）</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担当者②</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：小林利治（カメラマン）</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担当者③：音声マン</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a:extLst>
              <a:ext uri="{FF2B5EF4-FFF2-40B4-BE49-F238E27FC236}">
                <a16:creationId xmlns:a16="http://schemas.microsoft.com/office/drawing/2014/main" id="{319693C1-5E7A-44C8-9916-B244348A286A}"/>
              </a:ext>
            </a:extLst>
          </p:cNvPr>
          <p:cNvSpPr/>
          <p:nvPr/>
        </p:nvSpPr>
        <p:spPr>
          <a:xfrm>
            <a:off x="1210588" y="4381002"/>
            <a:ext cx="5482312" cy="10750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0480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佐世保・海の民話ノまちプロジェクト実行委員会</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30480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30480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団体名：テレビ長崎</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氏名：徳川晃尚</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30480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団体名：宇久町観光協会</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氏名：檜垣　督</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30480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団体名：佐世保観光コンベンション協会</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氏名：川口裕樹</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454DB2C4-A62B-4939-9A8F-183072AFDD7C}"/>
              </a:ext>
            </a:extLst>
          </p:cNvPr>
          <p:cNvSpPr txBox="1"/>
          <p:nvPr/>
        </p:nvSpPr>
        <p:spPr>
          <a:xfrm>
            <a:off x="5206596" y="7761758"/>
            <a:ext cx="1553630" cy="307777"/>
          </a:xfrm>
          <a:prstGeom prst="rect">
            <a:avLst/>
          </a:prstGeom>
          <a:noFill/>
        </p:spPr>
        <p:txBody>
          <a:bodyPr wrap="none" rtlCol="0" anchor="ctr">
            <a:spAutoFi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　計</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名（予定）</a:t>
            </a:r>
          </a:p>
        </p:txBody>
      </p:sp>
    </p:spTree>
    <p:extLst>
      <p:ext uri="{BB962C8B-B14F-4D97-AF65-F5344CB8AC3E}">
        <p14:creationId xmlns:p14="http://schemas.microsoft.com/office/powerpoint/2010/main" val="3631500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87589DE-CDE2-4237-A456-5FE5A2ADD2DA}"/>
              </a:ext>
            </a:extLst>
          </p:cNvPr>
          <p:cNvSpPr/>
          <p:nvPr/>
        </p:nvSpPr>
        <p:spPr>
          <a:xfrm>
            <a:off x="443594" y="817095"/>
            <a:ext cx="667051"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5" name="正方形/長方形 4">
            <a:extLst>
              <a:ext uri="{FF2B5EF4-FFF2-40B4-BE49-F238E27FC236}">
                <a16:creationId xmlns:a16="http://schemas.microsoft.com/office/drawing/2014/main" id="{E089BEF3-5AE7-49A0-BD9B-E2A96293CA16}"/>
              </a:ext>
            </a:extLst>
          </p:cNvPr>
          <p:cNvSpPr/>
          <p:nvPr/>
        </p:nvSpPr>
        <p:spPr>
          <a:xfrm>
            <a:off x="1183370" y="817095"/>
            <a:ext cx="647998"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LAP</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DF26B94-3AFC-49A3-AC15-552AEE393E1F}"/>
              </a:ext>
            </a:extLst>
          </p:cNvPr>
          <p:cNvSpPr/>
          <p:nvPr/>
        </p:nvSpPr>
        <p:spPr>
          <a:xfrm>
            <a:off x="1895831" y="817096"/>
            <a:ext cx="2769602" cy="261256"/>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内容</a:t>
            </a:r>
          </a:p>
        </p:txBody>
      </p:sp>
      <p:sp>
        <p:nvSpPr>
          <p:cNvPr id="7" name="正方形/長方形 6">
            <a:extLst>
              <a:ext uri="{FF2B5EF4-FFF2-40B4-BE49-F238E27FC236}">
                <a16:creationId xmlns:a16="http://schemas.microsoft.com/office/drawing/2014/main" id="{58B1AD18-BDBE-4C51-A8B7-F7069FC41D41}"/>
              </a:ext>
            </a:extLst>
          </p:cNvPr>
          <p:cNvSpPr/>
          <p:nvPr/>
        </p:nvSpPr>
        <p:spPr>
          <a:xfrm>
            <a:off x="4727847" y="817095"/>
            <a:ext cx="1871399"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8" name="テキスト ボックス 7">
            <a:extLst>
              <a:ext uri="{FF2B5EF4-FFF2-40B4-BE49-F238E27FC236}">
                <a16:creationId xmlns:a16="http://schemas.microsoft.com/office/drawing/2014/main" id="{059BB9EB-5DA9-4620-8CD0-DFC43813FCE6}"/>
              </a:ext>
            </a:extLst>
          </p:cNvPr>
          <p:cNvSpPr txBox="1"/>
          <p:nvPr/>
        </p:nvSpPr>
        <p:spPr>
          <a:xfrm>
            <a:off x="500031" y="1167936"/>
            <a:ext cx="609148" cy="5001369"/>
          </a:xfrm>
          <a:prstGeom prst="rect">
            <a:avLst/>
          </a:prstGeom>
          <a:noFill/>
        </p:spPr>
        <p:txBody>
          <a:bodyPr wrap="square" rtlCol="0">
            <a:sp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14:00</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14:03</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14:06</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14:09</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14:14</a:t>
            </a: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14:24</a:t>
            </a: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14:30</a:t>
            </a:r>
          </a:p>
        </p:txBody>
      </p:sp>
      <p:sp>
        <p:nvSpPr>
          <p:cNvPr id="9" name="テキスト ボックス 8">
            <a:extLst>
              <a:ext uri="{FF2B5EF4-FFF2-40B4-BE49-F238E27FC236}">
                <a16:creationId xmlns:a16="http://schemas.microsoft.com/office/drawing/2014/main" id="{718D993B-296C-437B-BE1D-F1F67B5776E6}"/>
              </a:ext>
            </a:extLst>
          </p:cNvPr>
          <p:cNvSpPr txBox="1"/>
          <p:nvPr/>
        </p:nvSpPr>
        <p:spPr>
          <a:xfrm>
            <a:off x="1184002" y="1167936"/>
            <a:ext cx="647366" cy="5001369"/>
          </a:xfrm>
          <a:prstGeom prst="rect">
            <a:avLst/>
          </a:prstGeom>
          <a:noFill/>
        </p:spPr>
        <p:txBody>
          <a:bodyPr wrap="square" rtlCol="0">
            <a:spAutoFit/>
          </a:bodyPr>
          <a:lstStyle/>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D6A9A449-0EF1-488D-AF81-61DC80C6BDEE}"/>
              </a:ext>
            </a:extLst>
          </p:cNvPr>
          <p:cNvSpPr txBox="1"/>
          <p:nvPr/>
        </p:nvSpPr>
        <p:spPr>
          <a:xfrm>
            <a:off x="1888519" y="1167936"/>
            <a:ext cx="2778727" cy="517064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●挨拶～名刺交換等</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●認定証授与（沼田認定委員長）</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・首長と沼田氏との握手カット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・実行委員会、首長、沼田氏　集合カット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・認定証を持つ首長カット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●フォトセッション</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●アニメーション上映　ノート型ＰＣ等で市長</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に視聴していただくことを想定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●会談</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・「海と日本プロジェクト」主旨説明</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海ノ民話のまちプロジェクト」主旨説明</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・今回の認定にいたった経緯説明</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・上映会とフィールドワークの実施報告</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●取材（首長）</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・今回の認定を受けて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・市町村の海にまつわる魅力について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・「海ノ民話のまちプロジェクト」に期待すること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●取材（実行委員会）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・今後の民話アニメーションの活用について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・市町村の皆様にひとこと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●終了～後片付け</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185427DA-99E8-4274-BA7C-AC68A0F249CA}"/>
              </a:ext>
            </a:extLst>
          </p:cNvPr>
          <p:cNvSpPr txBox="1"/>
          <p:nvPr/>
        </p:nvSpPr>
        <p:spPr>
          <a:xfrm>
            <a:off x="4741297" y="1167936"/>
            <a:ext cx="1783328" cy="313932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佐世保市役所特別応接室</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「海と日本プロジェクト」」の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横断幕を使用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「海と日本プロジェクト」」の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横断幕を背景に使用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映像送出について事前に要確認</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エリア事務局</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沼田氏</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沼田氏</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実行委員会</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0A2A4E0D-E3BD-4582-9820-2A6C43AB1AB6}"/>
              </a:ext>
            </a:extLst>
          </p:cNvPr>
          <p:cNvSpPr/>
          <p:nvPr/>
        </p:nvSpPr>
        <p:spPr>
          <a:xfrm>
            <a:off x="443595" y="813480"/>
            <a:ext cx="6155651" cy="535581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EDC41372-07E1-4DE4-B465-233210CAD0C2}"/>
              </a:ext>
            </a:extLst>
          </p:cNvPr>
          <p:cNvCxnSpPr>
            <a:cxnSpLocks/>
          </p:cNvCxnSpPr>
          <p:nvPr/>
        </p:nvCxnSpPr>
        <p:spPr>
          <a:xfrm>
            <a:off x="1142979"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8A5937D-F6B7-4EF4-8CE1-A0F81C277060}"/>
              </a:ext>
            </a:extLst>
          </p:cNvPr>
          <p:cNvCxnSpPr>
            <a:cxnSpLocks/>
          </p:cNvCxnSpPr>
          <p:nvPr/>
        </p:nvCxnSpPr>
        <p:spPr>
          <a:xfrm>
            <a:off x="1859943"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9BADDFE-A8CA-4D67-BEB5-7B9C14AC3CFD}"/>
              </a:ext>
            </a:extLst>
          </p:cNvPr>
          <p:cNvCxnSpPr>
            <a:cxnSpLocks/>
          </p:cNvCxnSpPr>
          <p:nvPr/>
        </p:nvCxnSpPr>
        <p:spPr>
          <a:xfrm>
            <a:off x="4692784"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02009B2-D7CA-49B3-9C63-9C7A4A571160}"/>
              </a:ext>
            </a:extLst>
          </p:cNvPr>
          <p:cNvCxnSpPr>
            <a:cxnSpLocks/>
          </p:cNvCxnSpPr>
          <p:nvPr/>
        </p:nvCxnSpPr>
        <p:spPr>
          <a:xfrm>
            <a:off x="443594" y="1464795"/>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0555298-BA58-431C-93BA-02216927D616}"/>
              </a:ext>
            </a:extLst>
          </p:cNvPr>
          <p:cNvCxnSpPr>
            <a:cxnSpLocks/>
          </p:cNvCxnSpPr>
          <p:nvPr/>
        </p:nvCxnSpPr>
        <p:spPr>
          <a:xfrm>
            <a:off x="443594" y="229982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B86243A-9A55-4295-863E-A3874FF85F68}"/>
              </a:ext>
            </a:extLst>
          </p:cNvPr>
          <p:cNvCxnSpPr>
            <a:cxnSpLocks/>
          </p:cNvCxnSpPr>
          <p:nvPr/>
        </p:nvCxnSpPr>
        <p:spPr>
          <a:xfrm>
            <a:off x="443594" y="2809798"/>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9EC8A341-A28A-4999-824E-C5BB2F4C075D}"/>
              </a:ext>
            </a:extLst>
          </p:cNvPr>
          <p:cNvCxnSpPr>
            <a:cxnSpLocks/>
          </p:cNvCxnSpPr>
          <p:nvPr/>
        </p:nvCxnSpPr>
        <p:spPr>
          <a:xfrm>
            <a:off x="443594" y="583042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2743489-E261-4056-BFB9-565FF2B45BC9}"/>
              </a:ext>
            </a:extLst>
          </p:cNvPr>
          <p:cNvCxnSpPr>
            <a:cxnSpLocks/>
          </p:cNvCxnSpPr>
          <p:nvPr/>
        </p:nvCxnSpPr>
        <p:spPr>
          <a:xfrm>
            <a:off x="443594" y="431578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124EEF3-5BA7-4B56-99F1-94CAFE93642B}"/>
              </a:ext>
            </a:extLst>
          </p:cNvPr>
          <p:cNvCxnSpPr>
            <a:cxnSpLocks/>
          </p:cNvCxnSpPr>
          <p:nvPr/>
        </p:nvCxnSpPr>
        <p:spPr>
          <a:xfrm>
            <a:off x="455061" y="3312817"/>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5C7C6275-1A88-4BA8-A109-7A4F26CA33C7}"/>
              </a:ext>
            </a:extLst>
          </p:cNvPr>
          <p:cNvSpPr/>
          <p:nvPr/>
        </p:nvSpPr>
        <p:spPr>
          <a:xfrm>
            <a:off x="0" y="8164"/>
            <a:ext cx="6858000" cy="325368"/>
          </a:xfrm>
          <a:prstGeom prst="rect">
            <a:avLst/>
          </a:prstGeom>
          <a:solidFill>
            <a:srgbClr val="1C4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表敬訪問構成表</a:t>
            </a:r>
            <a:endParaRPr kumimoji="1" lang="en-US" altLang="ja-JP" sz="14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339771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548680" y="1605197"/>
          <a:ext cx="5832649" cy="4937601"/>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5">
                  <a:extLst>
                    <a:ext uri="{9D8B030D-6E8A-4147-A177-3AD203B41FA5}">
                      <a16:colId xmlns:a16="http://schemas.microsoft.com/office/drawing/2014/main" val="20003"/>
                    </a:ext>
                  </a:extLst>
                </a:gridCol>
              </a:tblGrid>
              <a:tr h="270427">
                <a:tc>
                  <a:txBody>
                    <a:bodyPr/>
                    <a:lstStyle/>
                    <a:p>
                      <a:pPr algn="l"/>
                      <a:r>
                        <a:rPr kumimoji="1" lang="ja-JP" altLang="en-US" sz="1050" b="1" i="0" dirty="0">
                          <a:solidFill>
                            <a:schemeClr val="tx1"/>
                          </a:solidFill>
                        </a:rPr>
                        <a:t>イベント名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ja-JP" altLang="en-US" sz="1050" b="0" dirty="0">
                          <a:solidFill>
                            <a:schemeClr val="tx1"/>
                          </a:solidFill>
                        </a:rPr>
                        <a:t>海ノ民話のまちプロジェクト</a:t>
                      </a:r>
                      <a:r>
                        <a:rPr kumimoji="1" lang="en-US" altLang="ja-JP" sz="1050" b="0" dirty="0">
                          <a:solidFill>
                            <a:schemeClr val="tx1"/>
                          </a:solidFill>
                        </a:rPr>
                        <a:t>in</a:t>
                      </a:r>
                      <a:r>
                        <a:rPr kumimoji="1" lang="ja-JP" altLang="en-US" sz="1050" b="0" dirty="0">
                          <a:solidFill>
                            <a:schemeClr val="tx1"/>
                          </a:solidFill>
                        </a:rPr>
                        <a:t>佐世保（長崎）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9064">
                <a:tc>
                  <a:txBody>
                    <a:bodyPr/>
                    <a:lstStyle/>
                    <a:p>
                      <a:pPr algn="l"/>
                      <a:r>
                        <a:rPr kumimoji="1" lang="ja-JP" altLang="en-US" sz="1050" b="1" i="0" dirty="0">
                          <a:solidFill>
                            <a:schemeClr val="tx1"/>
                          </a:solidFill>
                        </a:rPr>
                        <a:t>実施事項</a:t>
                      </a:r>
                      <a:endParaRPr kumimoji="1" lang="en-US" altLang="ja-JP" sz="105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①フィールドワーク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②上映会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③表敬訪問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0427">
                <a:tc>
                  <a:txBody>
                    <a:bodyPr/>
                    <a:lstStyle/>
                    <a:p>
                      <a:pPr algn="l"/>
                      <a:r>
                        <a:rPr kumimoji="1" lang="ja-JP" altLang="en-US" sz="1050" b="1" i="0" dirty="0">
                          <a:solidFill>
                            <a:schemeClr val="tx1"/>
                          </a:solidFill>
                        </a:rPr>
                        <a:t>開催日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24</a:t>
                      </a:r>
                      <a:r>
                        <a:rPr kumimoji="1" lang="ja-JP" altLang="en-US" sz="1050" b="0" dirty="0">
                          <a:solidFill>
                            <a:schemeClr val="tx1"/>
                          </a:solidFill>
                        </a:rPr>
                        <a:t>日（日曜）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24</a:t>
                      </a:r>
                      <a:r>
                        <a:rPr kumimoji="1" lang="ja-JP" altLang="en-US" sz="1050" b="0" dirty="0">
                          <a:solidFill>
                            <a:schemeClr val="tx1"/>
                          </a:solidFill>
                        </a:rPr>
                        <a:t>日（日曜）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3</a:t>
                      </a:r>
                      <a:r>
                        <a:rPr kumimoji="1" lang="ja-JP" altLang="en-US" sz="1050" b="0" dirty="0">
                          <a:solidFill>
                            <a:schemeClr val="tx1"/>
                          </a:solidFill>
                        </a:rPr>
                        <a:t>月</a:t>
                      </a:r>
                      <a:r>
                        <a:rPr kumimoji="1" lang="en-US" altLang="ja-JP" sz="1050" b="0" dirty="0">
                          <a:solidFill>
                            <a:schemeClr val="tx1"/>
                          </a:solidFill>
                        </a:rPr>
                        <a:t>8</a:t>
                      </a:r>
                      <a:r>
                        <a:rPr kumimoji="1" lang="ja-JP" altLang="en-US" sz="1050" b="0" dirty="0">
                          <a:solidFill>
                            <a:schemeClr val="tx1"/>
                          </a:solidFill>
                        </a:rPr>
                        <a:t>日（金曜）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0427">
                <a:tc>
                  <a:txBody>
                    <a:bodyPr/>
                    <a:lstStyle/>
                    <a:p>
                      <a:pPr algn="l"/>
                      <a:r>
                        <a:rPr kumimoji="1" lang="ja-JP" altLang="en-US" sz="1050" b="1" i="0" dirty="0">
                          <a:solidFill>
                            <a:schemeClr val="tx1"/>
                          </a:solidFill>
                        </a:rPr>
                        <a:t>時間</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14</a:t>
                      </a:r>
                      <a:r>
                        <a:rPr kumimoji="1" lang="ja-JP" altLang="en-US" sz="1050" b="0" dirty="0">
                          <a:solidFill>
                            <a:schemeClr val="tx1"/>
                          </a:solidFill>
                        </a:rPr>
                        <a:t>：</a:t>
                      </a:r>
                      <a:r>
                        <a:rPr kumimoji="1" lang="en-US" altLang="ja-JP" sz="1050" b="0" dirty="0">
                          <a:solidFill>
                            <a:schemeClr val="tx1"/>
                          </a:solidFill>
                        </a:rPr>
                        <a:t>50</a:t>
                      </a:r>
                      <a:r>
                        <a:rPr kumimoji="1" lang="ja-JP" altLang="en-US" sz="1050" b="0" dirty="0">
                          <a:solidFill>
                            <a:schemeClr val="tx1"/>
                          </a:solidFill>
                        </a:rPr>
                        <a:t>～</a:t>
                      </a:r>
                      <a:r>
                        <a:rPr kumimoji="1" lang="en-US" altLang="ja-JP" sz="1050" b="0" dirty="0">
                          <a:solidFill>
                            <a:schemeClr val="tx1"/>
                          </a:solidFill>
                        </a:rPr>
                        <a:t>16</a:t>
                      </a:r>
                      <a:r>
                        <a:rPr kumimoji="1" lang="ja-JP" altLang="en-US" sz="1050" b="0" dirty="0">
                          <a:solidFill>
                            <a:schemeClr val="tx1"/>
                          </a:solidFill>
                        </a:rPr>
                        <a:t>：</a:t>
                      </a:r>
                      <a:r>
                        <a:rPr kumimoji="1" lang="en-US" altLang="ja-JP" sz="1050" b="0" dirty="0">
                          <a:solidFill>
                            <a:schemeClr val="tx1"/>
                          </a:solidFill>
                        </a:rPr>
                        <a:t>00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rPr>
                        <a:t>14</a:t>
                      </a:r>
                      <a:r>
                        <a:rPr kumimoji="1" lang="ja-JP" altLang="en-US" sz="1050" b="0" dirty="0">
                          <a:solidFill>
                            <a:schemeClr val="tx1"/>
                          </a:solidFill>
                        </a:rPr>
                        <a:t>：</a:t>
                      </a:r>
                      <a:r>
                        <a:rPr kumimoji="1" lang="en-US" altLang="ja-JP" sz="1050" b="0" dirty="0">
                          <a:solidFill>
                            <a:schemeClr val="tx1"/>
                          </a:solidFill>
                        </a:rPr>
                        <a:t>00</a:t>
                      </a:r>
                      <a:r>
                        <a:rPr kumimoji="1" lang="ja-JP" altLang="en-US" sz="1050" b="0" dirty="0">
                          <a:solidFill>
                            <a:schemeClr val="tx1"/>
                          </a:solidFill>
                        </a:rPr>
                        <a:t>～</a:t>
                      </a:r>
                      <a:r>
                        <a:rPr kumimoji="1" lang="en-US" altLang="ja-JP" sz="1050" b="0" dirty="0">
                          <a:solidFill>
                            <a:schemeClr val="tx1"/>
                          </a:solidFill>
                        </a:rPr>
                        <a:t>14</a:t>
                      </a:r>
                      <a:r>
                        <a:rPr kumimoji="1" lang="ja-JP" altLang="en-US" sz="1050" b="0" dirty="0">
                          <a:solidFill>
                            <a:schemeClr val="tx1"/>
                          </a:solidFill>
                        </a:rPr>
                        <a:t>：</a:t>
                      </a:r>
                      <a:r>
                        <a:rPr kumimoji="1" lang="en-US" altLang="ja-JP" sz="1050" b="0" dirty="0">
                          <a:solidFill>
                            <a:schemeClr val="tx1"/>
                          </a:solidFill>
                        </a:rPr>
                        <a:t>50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rPr>
                        <a:t>14</a:t>
                      </a:r>
                      <a:r>
                        <a:rPr kumimoji="1" lang="ja-JP" altLang="en-US" sz="1050" b="0" dirty="0">
                          <a:solidFill>
                            <a:schemeClr val="tx1"/>
                          </a:solidFill>
                        </a:rPr>
                        <a:t>：</a:t>
                      </a:r>
                      <a:r>
                        <a:rPr kumimoji="1" lang="en-US" altLang="ja-JP" sz="1050" b="0" dirty="0">
                          <a:solidFill>
                            <a:schemeClr val="tx1"/>
                          </a:solidFill>
                        </a:rPr>
                        <a:t>00</a:t>
                      </a:r>
                      <a:r>
                        <a:rPr kumimoji="1" lang="ja-JP" altLang="en-US" sz="1050" b="0" dirty="0">
                          <a:solidFill>
                            <a:schemeClr val="tx1"/>
                          </a:solidFill>
                        </a:rPr>
                        <a:t>～</a:t>
                      </a:r>
                      <a:r>
                        <a:rPr kumimoji="1" lang="en-US" altLang="ja-JP" sz="1050" b="0" dirty="0">
                          <a:solidFill>
                            <a:schemeClr val="tx1"/>
                          </a:solidFill>
                        </a:rPr>
                        <a:t>14</a:t>
                      </a:r>
                      <a:r>
                        <a:rPr kumimoji="1" lang="ja-JP" altLang="en-US" sz="1050" b="0" dirty="0">
                          <a:solidFill>
                            <a:schemeClr val="tx1"/>
                          </a:solidFill>
                        </a:rPr>
                        <a:t>：</a:t>
                      </a:r>
                      <a:r>
                        <a:rPr kumimoji="1" lang="en-US" altLang="ja-JP" sz="1050" b="0" dirty="0">
                          <a:solidFill>
                            <a:schemeClr val="tx1"/>
                          </a:solidFill>
                        </a:rPr>
                        <a:t>30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0427">
                <a:tc>
                  <a:txBody>
                    <a:bodyPr/>
                    <a:lstStyle/>
                    <a:p>
                      <a:pPr algn="l"/>
                      <a:r>
                        <a:rPr kumimoji="1" lang="ja-JP" altLang="en-US" sz="1050" b="1" i="0" dirty="0">
                          <a:solidFill>
                            <a:schemeClr val="tx1"/>
                          </a:solidFill>
                        </a:rPr>
                        <a:t>開催場所</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長崎県佐世保市　展海峰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長崎県佐世保市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長崎県佐世保市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4989">
                <a:tc>
                  <a:txBody>
                    <a:bodyPr/>
                    <a:lstStyle/>
                    <a:p>
                      <a:pPr algn="l"/>
                      <a:r>
                        <a:rPr kumimoji="1" lang="ja-JP" altLang="en-US" sz="1050" b="1" i="0" dirty="0">
                          <a:solidFill>
                            <a:schemeClr val="tx1"/>
                          </a:solidFill>
                        </a:rPr>
                        <a:t>参加人数</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21</a:t>
                      </a:r>
                      <a:r>
                        <a:rPr kumimoji="1" lang="ja-JP" altLang="en-US" sz="1050" b="0" dirty="0">
                          <a:solidFill>
                            <a:schemeClr val="tx1"/>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28</a:t>
                      </a:r>
                      <a:r>
                        <a:rPr kumimoji="1" lang="ja-JP" altLang="en-US" sz="1050" b="0" dirty="0">
                          <a:solidFill>
                            <a:schemeClr val="tx1"/>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rPr>
                        <a:t>11</a:t>
                      </a:r>
                      <a:r>
                        <a:rPr kumimoji="1" lang="ja-JP" altLang="en-US" sz="1050" b="0" dirty="0">
                          <a:solidFill>
                            <a:schemeClr val="tx1"/>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38146">
                <a:tc>
                  <a:txBody>
                    <a:bodyPr/>
                    <a:lstStyle/>
                    <a:p>
                      <a:pPr algn="l"/>
                      <a:r>
                        <a:rPr kumimoji="1" lang="ja-JP" altLang="en-US" sz="1050" b="1" i="0"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ja-JP" altLang="en-US" sz="1050" b="0" dirty="0">
                          <a:solidFill>
                            <a:schemeClr val="tx1"/>
                          </a:solidFill>
                        </a:rPr>
                        <a:t>日本の「海との関わり」と「地域の誇り」を子供たちに伝え語り継ぐプロジェクト。地元に残された海にまつわる民話・伝承を選定しアニメを制作、次の世代を担う子供たちから、さらに次の世代へと語り継ぐ機運の醸成を図った。</a:t>
                      </a:r>
                      <a:endParaRPr kumimoji="1" lang="en-US" altLang="ja-JP" sz="1050" b="0" dirty="0">
                        <a:solidFill>
                          <a:schemeClr val="tx1"/>
                        </a:solidFill>
                      </a:endParaRPr>
                    </a:p>
                    <a:p>
                      <a:pPr algn="l"/>
                      <a:r>
                        <a:rPr kumimoji="1" lang="ja-JP" altLang="en-US" sz="1050" b="0" dirty="0">
                          <a:solidFill>
                            <a:schemeClr val="tx1"/>
                          </a:solidFill>
                        </a:rPr>
                        <a:t>①フィールドワーク</a:t>
                      </a:r>
                      <a:endParaRPr kumimoji="1" lang="en-US" altLang="ja-JP" sz="1050" b="0" dirty="0">
                        <a:solidFill>
                          <a:schemeClr val="tx1"/>
                        </a:solidFill>
                      </a:endParaRPr>
                    </a:p>
                    <a:p>
                      <a:pPr algn="l"/>
                      <a:r>
                        <a:rPr kumimoji="1" lang="ja-JP" altLang="en-US" sz="1050" b="0" dirty="0">
                          <a:solidFill>
                            <a:schemeClr val="tx1"/>
                          </a:solidFill>
                        </a:rPr>
                        <a:t>佐世保市の九十九島を臨む展海峰の展望台で、宇久島など離島や佐世保市は海に</a:t>
                      </a:r>
                      <a:endParaRPr kumimoji="1" lang="en-US" altLang="ja-JP" sz="1050" b="0" dirty="0">
                        <a:solidFill>
                          <a:schemeClr val="tx1"/>
                        </a:solidFill>
                      </a:endParaRPr>
                    </a:p>
                    <a:p>
                      <a:pPr algn="l"/>
                      <a:r>
                        <a:rPr kumimoji="1" lang="ja-JP" altLang="en-US" sz="1050" b="0" dirty="0">
                          <a:solidFill>
                            <a:schemeClr val="tx1"/>
                          </a:solidFill>
                        </a:rPr>
                        <a:t>囲まれていることを説明した。そして、海に関心を持ち、「高麗島の伝説」にも込められている海に対する畏敬の念を忘れず、海をはじめ自然と向き合って、海に関する知識</a:t>
                      </a:r>
                      <a:endParaRPr kumimoji="1" lang="en-US" altLang="ja-JP" sz="1050" b="0" dirty="0">
                        <a:solidFill>
                          <a:schemeClr val="tx1"/>
                        </a:solidFill>
                      </a:endParaRPr>
                    </a:p>
                    <a:p>
                      <a:pPr algn="l"/>
                      <a:r>
                        <a:rPr kumimoji="1" lang="ja-JP" altLang="en-US" sz="1050" b="0" dirty="0">
                          <a:solidFill>
                            <a:schemeClr val="tx1"/>
                          </a:solidFill>
                        </a:rPr>
                        <a:t>も深めていこうということを子供たちに伝えた。</a:t>
                      </a:r>
                      <a:endParaRPr kumimoji="1" lang="en-US" altLang="ja-JP" sz="1050" b="0" dirty="0">
                        <a:solidFill>
                          <a:schemeClr val="tx1"/>
                        </a:solidFill>
                      </a:endParaRPr>
                    </a:p>
                    <a:p>
                      <a:pPr algn="l"/>
                      <a:r>
                        <a:rPr kumimoji="1" lang="ja-JP" altLang="en-US" sz="1050" b="0" dirty="0">
                          <a:solidFill>
                            <a:schemeClr val="tx1"/>
                          </a:solidFill>
                        </a:rPr>
                        <a:t>②上映会に関する感想</a:t>
                      </a:r>
                      <a:endParaRPr kumimoji="1" lang="en-US" altLang="ja-JP" sz="1050" b="0" dirty="0">
                        <a:solidFill>
                          <a:schemeClr val="tx1"/>
                        </a:solidFill>
                      </a:endParaRPr>
                    </a:p>
                    <a:p>
                      <a:pPr algn="l"/>
                      <a:r>
                        <a:rPr kumimoji="1" lang="ja-JP" altLang="en-US" sz="1050" b="0" dirty="0">
                          <a:solidFill>
                            <a:schemeClr val="tx1"/>
                          </a:solidFill>
                        </a:rPr>
                        <a:t>・このような民話があることを知らなかった。</a:t>
                      </a:r>
                      <a:endParaRPr kumimoji="1" lang="en-US" altLang="ja-JP" sz="1050" b="0" dirty="0">
                        <a:solidFill>
                          <a:schemeClr val="tx1"/>
                        </a:solidFill>
                      </a:endParaRPr>
                    </a:p>
                    <a:p>
                      <a:pPr algn="l"/>
                      <a:r>
                        <a:rPr kumimoji="1" lang="ja-JP" altLang="en-US" sz="1050" b="0" dirty="0">
                          <a:solidFill>
                            <a:schemeClr val="tx1"/>
                          </a:solidFill>
                        </a:rPr>
                        <a:t>・お地蔵様の話しを信じた島の人たちが助かってよかった。</a:t>
                      </a:r>
                      <a:endParaRPr kumimoji="1" lang="en-US" altLang="ja-JP" sz="1050" b="0" dirty="0">
                        <a:solidFill>
                          <a:schemeClr val="tx1"/>
                        </a:solidFill>
                      </a:endParaRPr>
                    </a:p>
                    <a:p>
                      <a:pPr algn="l"/>
                      <a:r>
                        <a:rPr kumimoji="1" lang="ja-JP" altLang="en-US" sz="1050" b="0" dirty="0">
                          <a:solidFill>
                            <a:schemeClr val="tx1"/>
                          </a:solidFill>
                        </a:rPr>
                        <a:t>③表敬訪問</a:t>
                      </a:r>
                      <a:endParaRPr kumimoji="1" lang="en-US" altLang="ja-JP" sz="1050" b="0" dirty="0">
                        <a:solidFill>
                          <a:schemeClr val="tx1"/>
                        </a:solidFill>
                      </a:endParaRPr>
                    </a:p>
                    <a:p>
                      <a:pPr algn="l"/>
                      <a:r>
                        <a:rPr kumimoji="1" lang="ja-JP" altLang="en-US" sz="1050" b="0" dirty="0">
                          <a:solidFill>
                            <a:schemeClr val="tx1"/>
                          </a:solidFill>
                        </a:rPr>
                        <a:t>佐世保市の朝長市長に沼田心之介認定委員長と海と日本プロジェクト運営事務局の柴田英知氏が</a:t>
                      </a:r>
                      <a:r>
                        <a:rPr kumimoji="1" lang="en-US" altLang="ja-JP" sz="1050" b="0" dirty="0">
                          <a:solidFill>
                            <a:schemeClr val="tx1"/>
                          </a:solidFill>
                        </a:rPr>
                        <a:t>3</a:t>
                      </a:r>
                      <a:r>
                        <a:rPr kumimoji="1" lang="ja-JP" altLang="en-US" sz="1050" b="0" dirty="0">
                          <a:solidFill>
                            <a:schemeClr val="tx1"/>
                          </a:solidFill>
                        </a:rPr>
                        <a:t>月</a:t>
                      </a:r>
                      <a:r>
                        <a:rPr kumimoji="1" lang="en-US" altLang="ja-JP" sz="1050" b="0" dirty="0">
                          <a:solidFill>
                            <a:schemeClr val="tx1"/>
                          </a:solidFill>
                        </a:rPr>
                        <a:t>8</a:t>
                      </a:r>
                      <a:r>
                        <a:rPr kumimoji="1" lang="ja-JP" altLang="en-US" sz="1050" b="0" dirty="0">
                          <a:solidFill>
                            <a:schemeClr val="tx1"/>
                          </a:solidFill>
                        </a:rPr>
                        <a:t>日に表敬訪問を行う予定。</a:t>
                      </a:r>
                      <a:endParaRPr kumimoji="1" lang="en-US" altLang="ja-JP" sz="1050" b="0" dirty="0">
                        <a:solidFill>
                          <a:schemeClr val="tx1"/>
                        </a:solidFill>
                      </a:endParaRPr>
                    </a:p>
                    <a:p>
                      <a:pPr algn="l"/>
                      <a:r>
                        <a:rPr kumimoji="1" lang="ja-JP" altLang="en-US" sz="1050" b="0" dirty="0">
                          <a:solidFill>
                            <a:schemeClr val="tx1"/>
                          </a:solidFill>
                        </a:rPr>
                        <a:t>■取材・放送情報</a:t>
                      </a:r>
                      <a:endParaRPr kumimoji="1" lang="en-US" altLang="ja-JP" sz="1050" b="0" dirty="0">
                        <a:solidFill>
                          <a:schemeClr val="tx1"/>
                        </a:solidFill>
                      </a:endParaRPr>
                    </a:p>
                    <a:p>
                      <a:pPr algn="l"/>
                      <a:r>
                        <a:rPr kumimoji="1" lang="en-US" altLang="ja-JP" sz="1050" b="0" dirty="0">
                          <a:solidFill>
                            <a:schemeClr val="tx1"/>
                          </a:solidFill>
                        </a:rPr>
                        <a:t>3</a:t>
                      </a:r>
                      <a:r>
                        <a:rPr kumimoji="1" lang="ja-JP" altLang="en-US" sz="1050" b="0" dirty="0">
                          <a:solidFill>
                            <a:schemeClr val="tx1"/>
                          </a:solidFill>
                        </a:rPr>
                        <a:t>月</a:t>
                      </a:r>
                      <a:r>
                        <a:rPr kumimoji="1" lang="en-US" altLang="ja-JP" sz="1050" b="0" dirty="0">
                          <a:solidFill>
                            <a:schemeClr val="tx1"/>
                          </a:solidFill>
                        </a:rPr>
                        <a:t>6</a:t>
                      </a:r>
                      <a:r>
                        <a:rPr kumimoji="1" lang="ja-JP" altLang="en-US" sz="1050" b="0" dirty="0">
                          <a:solidFill>
                            <a:schemeClr val="tx1"/>
                          </a:solidFill>
                        </a:rPr>
                        <a:t>日にＫＴＮプライムニュースデイズ内で上映会とフィールドワークの様子を放送。</a:t>
                      </a:r>
                      <a:endParaRPr kumimoji="1" lang="en-US" altLang="ja-JP" sz="1050" b="0" dirty="0">
                        <a:solidFill>
                          <a:schemeClr val="tx1"/>
                        </a:solidFill>
                      </a:endParaRPr>
                    </a:p>
                    <a:p>
                      <a:pPr algn="l"/>
                      <a:r>
                        <a:rPr kumimoji="1" lang="ja-JP" altLang="en-US" sz="1050" b="0" dirty="0">
                          <a:solidFill>
                            <a:schemeClr val="tx1"/>
                          </a:solidFill>
                        </a:rPr>
                        <a:t>表敬訪問の様子についても３月中にＫＴＮのニュース番組内で放送予定。</a:t>
                      </a:r>
                      <a:endParaRPr kumimoji="1" lang="en-US" altLang="ja-JP" sz="1050" b="0" dirty="0">
                        <a:solidFill>
                          <a:schemeClr val="tx1"/>
                        </a:solidFill>
                      </a:endParaRPr>
                    </a:p>
                    <a:p>
                      <a:pPr algn="l"/>
                      <a:r>
                        <a:rPr kumimoji="1" lang="ja-JP" altLang="en-US" sz="1050" b="0" dirty="0">
                          <a:solidFill>
                            <a:schemeClr val="tx1"/>
                          </a:solidFill>
                        </a:rPr>
                        <a:t>■今後の展開について</a:t>
                      </a:r>
                      <a:endParaRPr kumimoji="1" lang="en-US" altLang="ja-JP" sz="1050" b="0" dirty="0">
                        <a:solidFill>
                          <a:schemeClr val="tx1"/>
                        </a:solidFill>
                      </a:endParaRPr>
                    </a:p>
                    <a:p>
                      <a:pPr algn="l"/>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3</a:t>
                      </a:r>
                      <a:r>
                        <a:rPr kumimoji="1" lang="ja-JP" altLang="en-US" sz="1050" b="0" dirty="0">
                          <a:solidFill>
                            <a:schemeClr val="tx1"/>
                          </a:solidFill>
                        </a:rPr>
                        <a:t>月</a:t>
                      </a:r>
                      <a:r>
                        <a:rPr kumimoji="1" lang="en-US" altLang="ja-JP" sz="1050" b="0" dirty="0">
                          <a:solidFill>
                            <a:schemeClr val="tx1"/>
                          </a:solidFill>
                        </a:rPr>
                        <a:t>4</a:t>
                      </a:r>
                      <a:r>
                        <a:rPr kumimoji="1" lang="ja-JP" altLang="en-US" sz="1050" b="0" dirty="0">
                          <a:solidFill>
                            <a:schemeClr val="tx1"/>
                          </a:solidFill>
                        </a:rPr>
                        <a:t>日に宇久島の宇久小学校で上映会を開催。ＳＡＳＥＢＯクルーズバス「海風」の車内での上映、佐世保観光情報センターのモニターでの上映を予定。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タイトル 1"/>
          <p:cNvSpPr txBox="1">
            <a:spLocks/>
          </p:cNvSpPr>
          <p:nvPr/>
        </p:nvSpPr>
        <p:spPr>
          <a:xfrm>
            <a:off x="486916" y="1136576"/>
            <a:ext cx="3086100" cy="288032"/>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400" b="1" dirty="0">
                <a:solidFill>
                  <a:schemeClr val="tx1">
                    <a:lumMod val="95000"/>
                    <a:lumOff val="5000"/>
                  </a:schemeClr>
                </a:solidFill>
              </a:rPr>
              <a:t>6-</a:t>
            </a:r>
            <a:r>
              <a:rPr lang="ja-JP" altLang="en-US" sz="1400" b="1" dirty="0">
                <a:solidFill>
                  <a:schemeClr val="tx1">
                    <a:lumMod val="95000"/>
                    <a:lumOff val="5000"/>
                  </a:schemeClr>
                </a:solidFill>
              </a:rPr>
              <a:t>（</a:t>
            </a:r>
            <a:r>
              <a:rPr lang="en-US" altLang="ja-JP" sz="1400" b="1" dirty="0">
                <a:solidFill>
                  <a:schemeClr val="tx1">
                    <a:lumMod val="95000"/>
                    <a:lumOff val="5000"/>
                  </a:schemeClr>
                </a:solidFill>
              </a:rPr>
              <a:t>2</a:t>
            </a:r>
            <a:r>
              <a:rPr lang="ja-JP" altLang="en-US" sz="1400" b="1" dirty="0">
                <a:solidFill>
                  <a:schemeClr val="tx1">
                    <a:lumMod val="95000"/>
                    <a:lumOff val="5000"/>
                  </a:schemeClr>
                </a:solidFill>
              </a:rPr>
              <a:t>）　他助成事業との連携企画詳細</a:t>
            </a:r>
            <a:endParaRPr lang="en-US" altLang="ja-JP" sz="1400" b="1" dirty="0">
              <a:solidFill>
                <a:schemeClr val="tx1">
                  <a:lumMod val="95000"/>
                  <a:lumOff val="5000"/>
                </a:schemeClr>
              </a:solidFill>
            </a:endParaRPr>
          </a:p>
        </p:txBody>
      </p:sp>
      <p:sp>
        <p:nvSpPr>
          <p:cNvPr id="11" name="正方形/長方形 10"/>
          <p:cNvSpPr/>
          <p:nvPr/>
        </p:nvSpPr>
        <p:spPr>
          <a:xfrm>
            <a:off x="920760" y="8103045"/>
            <a:ext cx="1290738" cy="261610"/>
          </a:xfrm>
          <a:prstGeom prst="rect">
            <a:avLst/>
          </a:prstGeom>
          <a:solidFill>
            <a:schemeClr val="bg1"/>
          </a:solidFill>
        </p:spPr>
        <p:txBody>
          <a:bodyPr wrap="none">
            <a:spAutoFit/>
          </a:bodyPr>
          <a:lstStyle/>
          <a:p>
            <a:r>
              <a:rPr lang="ja-JP" altLang="en-US" sz="1100" dirty="0"/>
              <a:t>①フィールドワーク</a:t>
            </a:r>
            <a:endParaRPr lang="en-US" altLang="ja-JP" sz="1100" dirty="0"/>
          </a:p>
        </p:txBody>
      </p:sp>
      <p:sp>
        <p:nvSpPr>
          <p:cNvPr id="12" name="正方形/長方形 11"/>
          <p:cNvSpPr/>
          <p:nvPr/>
        </p:nvSpPr>
        <p:spPr>
          <a:xfrm>
            <a:off x="3755016" y="8072837"/>
            <a:ext cx="1172116" cy="261610"/>
          </a:xfrm>
          <a:prstGeom prst="rect">
            <a:avLst/>
          </a:prstGeom>
          <a:solidFill>
            <a:schemeClr val="bg1"/>
          </a:solidFill>
        </p:spPr>
        <p:txBody>
          <a:bodyPr wrap="none">
            <a:spAutoFit/>
          </a:bodyPr>
          <a:lstStyle/>
          <a:p>
            <a:r>
              <a:rPr lang="ja-JP" altLang="en-US" sz="1100" dirty="0"/>
              <a:t>②佐世保上映会</a:t>
            </a:r>
            <a:endParaRPr lang="en-US" altLang="ja-JP" sz="1100" dirty="0"/>
          </a:p>
        </p:txBody>
      </p:sp>
      <p:sp>
        <p:nvSpPr>
          <p:cNvPr id="13" name="正方形/長方形 12"/>
          <p:cNvSpPr/>
          <p:nvPr/>
        </p:nvSpPr>
        <p:spPr>
          <a:xfrm>
            <a:off x="1726224" y="9609423"/>
            <a:ext cx="1454244" cy="261610"/>
          </a:xfrm>
          <a:prstGeom prst="rect">
            <a:avLst/>
          </a:prstGeom>
          <a:solidFill>
            <a:schemeClr val="bg1"/>
          </a:solidFill>
        </p:spPr>
        <p:txBody>
          <a:bodyPr wrap="none">
            <a:spAutoFit/>
          </a:bodyPr>
          <a:lstStyle/>
          <a:p>
            <a:r>
              <a:rPr lang="ja-JP" altLang="en-US" sz="1100" dirty="0"/>
              <a:t>③宇久小学校上映会</a:t>
            </a:r>
            <a:endParaRPr lang="en-US" altLang="ja-JP" sz="1100" dirty="0"/>
          </a:p>
        </p:txBody>
      </p:sp>
      <p:sp>
        <p:nvSpPr>
          <p:cNvPr id="14" name="正方形/長方形 13"/>
          <p:cNvSpPr/>
          <p:nvPr/>
        </p:nvSpPr>
        <p:spPr>
          <a:xfrm>
            <a:off x="5035016" y="9593887"/>
            <a:ext cx="1013419" cy="261610"/>
          </a:xfrm>
          <a:prstGeom prst="rect">
            <a:avLst/>
          </a:prstGeom>
          <a:solidFill>
            <a:schemeClr val="bg1"/>
          </a:solidFill>
        </p:spPr>
        <p:txBody>
          <a:bodyPr wrap="none">
            <a:spAutoFit/>
          </a:bodyPr>
          <a:lstStyle/>
          <a:p>
            <a:r>
              <a:rPr lang="ja-JP" altLang="en-US" sz="1100" dirty="0"/>
              <a:t>アニメーション</a:t>
            </a:r>
            <a:endParaRPr lang="en-US" altLang="ja-JP" sz="1100" dirty="0"/>
          </a:p>
        </p:txBody>
      </p:sp>
      <p:pic>
        <p:nvPicPr>
          <p:cNvPr id="1026" name="Picture 2" descr="C:\Users\ktn282\Desktop\2019-02-24佐世保上映会\DSC002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016" y="6667702"/>
            <a:ext cx="25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tn282\Desktop\2019-02-24佐世保上映会\DSC0028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580" y="6703702"/>
            <a:ext cx="25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tn282\Desktop\2019-03-04宇久小学校上映会\DSC001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8470" y="8364655"/>
            <a:ext cx="1728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tn282\Desktop\2019-03-04宇久小学校上映会\DSC001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983" y="8364655"/>
            <a:ext cx="1728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tn282\Desktop\海ノ民話のまちプロジェクト\高麗島の伝説キー.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9725" y="8364655"/>
            <a:ext cx="2304000"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03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31279DE-C66D-4CAA-BE1A-702E233B6CB0}"/>
              </a:ext>
            </a:extLst>
          </p:cNvPr>
          <p:cNvPicPr>
            <a:picLocks noChangeAspect="1"/>
          </p:cNvPicPr>
          <p:nvPr/>
        </p:nvPicPr>
        <p:blipFill>
          <a:blip r:embed="rId2"/>
          <a:stretch>
            <a:fillRect/>
          </a:stretch>
        </p:blipFill>
        <p:spPr>
          <a:xfrm>
            <a:off x="1818808" y="2375669"/>
            <a:ext cx="3220384" cy="2386254"/>
          </a:xfrm>
          <a:prstGeom prst="rect">
            <a:avLst/>
          </a:prstGeom>
        </p:spPr>
      </p:pic>
      <p:sp>
        <p:nvSpPr>
          <p:cNvPr id="10" name="テキスト ボックス 9">
            <a:extLst>
              <a:ext uri="{FF2B5EF4-FFF2-40B4-BE49-F238E27FC236}">
                <a16:creationId xmlns:a16="http://schemas.microsoft.com/office/drawing/2014/main" id="{63743FB4-7979-444C-B20E-1F198667549A}"/>
              </a:ext>
            </a:extLst>
          </p:cNvPr>
          <p:cNvSpPr txBox="1"/>
          <p:nvPr/>
        </p:nvSpPr>
        <p:spPr>
          <a:xfrm>
            <a:off x="1720840" y="9391693"/>
            <a:ext cx="3416320"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海ノ民話のまちプロジェクト実行委員会</a:t>
            </a:r>
          </a:p>
        </p:txBody>
      </p:sp>
      <p:pic>
        <p:nvPicPr>
          <p:cNvPr id="11" name="図 10">
            <a:extLst>
              <a:ext uri="{FF2B5EF4-FFF2-40B4-BE49-F238E27FC236}">
                <a16:creationId xmlns:a16="http://schemas.microsoft.com/office/drawing/2014/main" id="{6AC9A200-2687-4943-918F-4B3ADA67E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375" y="8624419"/>
            <a:ext cx="2105249" cy="631516"/>
          </a:xfrm>
          <a:prstGeom prst="rect">
            <a:avLst/>
          </a:prstGeom>
        </p:spPr>
      </p:pic>
      <p:sp>
        <p:nvSpPr>
          <p:cNvPr id="4" name="テキスト ボックス 3">
            <a:extLst>
              <a:ext uri="{FF2B5EF4-FFF2-40B4-BE49-F238E27FC236}">
                <a16:creationId xmlns:a16="http://schemas.microsoft.com/office/drawing/2014/main" id="{B85144B2-BF3E-42C2-A9E0-30D618DFB1F7}"/>
              </a:ext>
            </a:extLst>
          </p:cNvPr>
          <p:cNvSpPr txBox="1"/>
          <p:nvPr/>
        </p:nvSpPr>
        <p:spPr>
          <a:xfrm>
            <a:off x="2548437" y="4953000"/>
            <a:ext cx="180049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表敬訪問概要書</a:t>
            </a:r>
          </a:p>
        </p:txBody>
      </p:sp>
    </p:spTree>
    <p:extLst>
      <p:ext uri="{BB962C8B-B14F-4D97-AF65-F5344CB8AC3E}">
        <p14:creationId xmlns:p14="http://schemas.microsoft.com/office/powerpoint/2010/main" val="1990770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8164"/>
            <a:ext cx="6858000" cy="325368"/>
          </a:xfrm>
          <a:prstGeom prst="rect">
            <a:avLst/>
          </a:prstGeom>
          <a:solidFill>
            <a:srgbClr val="1C4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表敬訪問概要</a:t>
            </a:r>
            <a:endParaRPr kumimoji="1" lang="en-US" altLang="ja-JP" sz="14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
        <p:nvSpPr>
          <p:cNvPr id="16" name="正方形/長方形 15"/>
          <p:cNvSpPr/>
          <p:nvPr/>
        </p:nvSpPr>
        <p:spPr>
          <a:xfrm>
            <a:off x="190500" y="480317"/>
            <a:ext cx="1473200" cy="3073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訪問先市町村</a:t>
            </a:r>
          </a:p>
        </p:txBody>
      </p:sp>
      <p:sp>
        <p:nvSpPr>
          <p:cNvPr id="18" name="正方形/長方形 17"/>
          <p:cNvSpPr/>
          <p:nvPr/>
        </p:nvSpPr>
        <p:spPr>
          <a:xfrm>
            <a:off x="1663700" y="480317"/>
            <a:ext cx="5029200" cy="3073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　　名護市</a:t>
            </a:r>
          </a:p>
        </p:txBody>
      </p:sp>
      <p:sp>
        <p:nvSpPr>
          <p:cNvPr id="22" name="正方形/長方形 21"/>
          <p:cNvSpPr/>
          <p:nvPr/>
        </p:nvSpPr>
        <p:spPr>
          <a:xfrm>
            <a:off x="190500" y="1364231"/>
            <a:ext cx="1020088" cy="3073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日時</a:t>
            </a:r>
          </a:p>
        </p:txBody>
      </p:sp>
      <p:sp>
        <p:nvSpPr>
          <p:cNvPr id="23" name="正方形/長方形 22"/>
          <p:cNvSpPr/>
          <p:nvPr/>
        </p:nvSpPr>
        <p:spPr>
          <a:xfrm>
            <a:off x="1210588" y="1364231"/>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２</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日（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正方形/長方形 23"/>
          <p:cNvSpPr/>
          <p:nvPr/>
        </p:nvSpPr>
        <p:spPr>
          <a:xfrm>
            <a:off x="190500" y="1860427"/>
            <a:ext cx="1020088" cy="3073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訪問先</a:t>
            </a:r>
          </a:p>
        </p:txBody>
      </p:sp>
      <p:sp>
        <p:nvSpPr>
          <p:cNvPr id="25" name="正方形/長方形 24"/>
          <p:cNvSpPr/>
          <p:nvPr/>
        </p:nvSpPr>
        <p:spPr>
          <a:xfrm>
            <a:off x="1210588" y="1860428"/>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訪問先：名護市役所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90500" y="3474347"/>
            <a:ext cx="1020088" cy="3073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訪問メンバー</a:t>
            </a:r>
          </a:p>
        </p:txBody>
      </p:sp>
      <p:sp>
        <p:nvSpPr>
          <p:cNvPr id="27" name="正方形/長方形 26"/>
          <p:cNvSpPr/>
          <p:nvPr/>
        </p:nvSpPr>
        <p:spPr>
          <a:xfrm>
            <a:off x="1210588" y="3474346"/>
            <a:ext cx="5482312" cy="80555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1790700" algn="l"/>
              </a:tabLst>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海ノ民話のまちプロジェクト実行委員会（総合運営事務局）</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沼田 心之介（</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090-6011-0732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柴田 英知（</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090-4773-3745</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90500" y="868034"/>
            <a:ext cx="1473200" cy="3073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首長氏名</a:t>
            </a:r>
          </a:p>
        </p:txBody>
      </p:sp>
      <p:sp>
        <p:nvSpPr>
          <p:cNvPr id="29" name="正方形/長方形 28"/>
          <p:cNvSpPr/>
          <p:nvPr/>
        </p:nvSpPr>
        <p:spPr>
          <a:xfrm>
            <a:off x="1663700" y="868034"/>
            <a:ext cx="5029200" cy="3073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渡具知　武豊 市長</a:t>
            </a:r>
          </a:p>
        </p:txBody>
      </p:sp>
      <p:sp>
        <p:nvSpPr>
          <p:cNvPr id="32" name="正方形/長方形 31"/>
          <p:cNvSpPr/>
          <p:nvPr/>
        </p:nvSpPr>
        <p:spPr>
          <a:xfrm>
            <a:off x="1210588" y="2217833"/>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担当者名：岸本　尚志　課長　　　部署名　秘書交流課</a:t>
            </a:r>
            <a:endParaRPr lang="en-US" altLang="zh-TW"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1210588" y="2575070"/>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TEL</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0980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1212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1210588" y="2932307"/>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住所：沖縄県名護市港</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1210588" y="5748292"/>
            <a:ext cx="5482312" cy="82569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1790700" algn="l"/>
              </a:tabLst>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海と日本</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PROJECT in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沖縄県</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tabLst>
                <a:tab pos="1790700" algn="l"/>
              </a:tabLst>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嘉手川　幹也</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仲本　克之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1210588" y="6662515"/>
            <a:ext cx="5482312" cy="10042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1790700" algn="l"/>
              </a:tabLst>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取材クルー</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琉球放送</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担当者①</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：ディレクター</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担当者②</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：カメラマン</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担当者③：音声マン</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a:extLst>
              <a:ext uri="{FF2B5EF4-FFF2-40B4-BE49-F238E27FC236}">
                <a16:creationId xmlns:a16="http://schemas.microsoft.com/office/drawing/2014/main" id="{319693C1-5E7A-44C8-9916-B244348A286A}"/>
              </a:ext>
            </a:extLst>
          </p:cNvPr>
          <p:cNvSpPr/>
          <p:nvPr/>
        </p:nvSpPr>
        <p:spPr>
          <a:xfrm>
            <a:off x="1210588" y="4355726"/>
            <a:ext cx="5482312" cy="13040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tabLst>
                <a:tab pos="3048000" algn="l"/>
              </a:tabLst>
            </a:pP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名護・海ノ民話のまちプロジェクト実行委員会</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3048000" algn="l"/>
              </a:tabLst>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30480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団体名：</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沖縄伝承話資料センター　代表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氏名：照屋　寛信</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30480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団体名：名護市教育委員会　教育長</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氏名：岸本　敏孝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30480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団体名：名護市宇茂佐区　区長</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氏名：山本　英康</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30480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団体名：</a:t>
            </a:r>
            <a:r>
              <a:rPr lang="ja-JP" altLang="en-US" sz="1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やんばる</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民話の会　代表</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氏名：手登根千津子</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30480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団体名：</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FM</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やんばる　社長　　　　　　　　　　　　　　　　氏名：新城　拓馬</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454DB2C4-A62B-4939-9A8F-183072AFDD7C}"/>
              </a:ext>
            </a:extLst>
          </p:cNvPr>
          <p:cNvSpPr txBox="1"/>
          <p:nvPr/>
        </p:nvSpPr>
        <p:spPr>
          <a:xfrm>
            <a:off x="5206596" y="7761758"/>
            <a:ext cx="1486304"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計</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名（予定）</a:t>
            </a:r>
          </a:p>
        </p:txBody>
      </p:sp>
    </p:spTree>
    <p:extLst>
      <p:ext uri="{BB962C8B-B14F-4D97-AF65-F5344CB8AC3E}">
        <p14:creationId xmlns:p14="http://schemas.microsoft.com/office/powerpoint/2010/main" val="2603059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87589DE-CDE2-4237-A456-5FE5A2ADD2DA}"/>
              </a:ext>
            </a:extLst>
          </p:cNvPr>
          <p:cNvSpPr/>
          <p:nvPr/>
        </p:nvSpPr>
        <p:spPr>
          <a:xfrm>
            <a:off x="443594" y="817095"/>
            <a:ext cx="667051"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5" name="正方形/長方形 4">
            <a:extLst>
              <a:ext uri="{FF2B5EF4-FFF2-40B4-BE49-F238E27FC236}">
                <a16:creationId xmlns:a16="http://schemas.microsoft.com/office/drawing/2014/main" id="{E089BEF3-5AE7-49A0-BD9B-E2A96293CA16}"/>
              </a:ext>
            </a:extLst>
          </p:cNvPr>
          <p:cNvSpPr/>
          <p:nvPr/>
        </p:nvSpPr>
        <p:spPr>
          <a:xfrm>
            <a:off x="1183370" y="817095"/>
            <a:ext cx="647998"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LAP</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DF26B94-3AFC-49A3-AC15-552AEE393E1F}"/>
              </a:ext>
            </a:extLst>
          </p:cNvPr>
          <p:cNvSpPr/>
          <p:nvPr/>
        </p:nvSpPr>
        <p:spPr>
          <a:xfrm>
            <a:off x="1895831" y="817096"/>
            <a:ext cx="2769602" cy="261256"/>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内容</a:t>
            </a:r>
          </a:p>
        </p:txBody>
      </p:sp>
      <p:sp>
        <p:nvSpPr>
          <p:cNvPr id="7" name="正方形/長方形 6">
            <a:extLst>
              <a:ext uri="{FF2B5EF4-FFF2-40B4-BE49-F238E27FC236}">
                <a16:creationId xmlns:a16="http://schemas.microsoft.com/office/drawing/2014/main" id="{58B1AD18-BDBE-4C51-A8B7-F7069FC41D41}"/>
              </a:ext>
            </a:extLst>
          </p:cNvPr>
          <p:cNvSpPr/>
          <p:nvPr/>
        </p:nvSpPr>
        <p:spPr>
          <a:xfrm>
            <a:off x="4727847" y="817095"/>
            <a:ext cx="1871399"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8" name="テキスト ボックス 7">
            <a:extLst>
              <a:ext uri="{FF2B5EF4-FFF2-40B4-BE49-F238E27FC236}">
                <a16:creationId xmlns:a16="http://schemas.microsoft.com/office/drawing/2014/main" id="{059BB9EB-5DA9-4620-8CD0-DFC43813FCE6}"/>
              </a:ext>
            </a:extLst>
          </p:cNvPr>
          <p:cNvSpPr txBox="1"/>
          <p:nvPr/>
        </p:nvSpPr>
        <p:spPr>
          <a:xfrm>
            <a:off x="500031" y="1167936"/>
            <a:ext cx="609148" cy="5001369"/>
          </a:xfrm>
          <a:prstGeom prst="rect">
            <a:avLst/>
          </a:prstGeom>
          <a:noFill/>
        </p:spPr>
        <p:txBody>
          <a:bodyPr wrap="square" rtlCol="0">
            <a:sp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16:00</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16:03</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16:06</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16:09</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16:14</a:t>
            </a: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16:24</a:t>
            </a: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16:30</a:t>
            </a:r>
          </a:p>
        </p:txBody>
      </p:sp>
      <p:sp>
        <p:nvSpPr>
          <p:cNvPr id="9" name="テキスト ボックス 8">
            <a:extLst>
              <a:ext uri="{FF2B5EF4-FFF2-40B4-BE49-F238E27FC236}">
                <a16:creationId xmlns:a16="http://schemas.microsoft.com/office/drawing/2014/main" id="{718D993B-296C-437B-BE1D-F1F67B5776E6}"/>
              </a:ext>
            </a:extLst>
          </p:cNvPr>
          <p:cNvSpPr txBox="1"/>
          <p:nvPr/>
        </p:nvSpPr>
        <p:spPr>
          <a:xfrm>
            <a:off x="1184002" y="1167936"/>
            <a:ext cx="647366" cy="5001369"/>
          </a:xfrm>
          <a:prstGeom prst="rect">
            <a:avLst/>
          </a:prstGeom>
          <a:noFill/>
        </p:spPr>
        <p:txBody>
          <a:bodyPr wrap="square" rtlCol="0">
            <a:spAutoFit/>
          </a:bodyPr>
          <a:lstStyle/>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D6A9A449-0EF1-488D-AF81-61DC80C6BDEE}"/>
              </a:ext>
            </a:extLst>
          </p:cNvPr>
          <p:cNvSpPr txBox="1"/>
          <p:nvPr/>
        </p:nvSpPr>
        <p:spPr>
          <a:xfrm>
            <a:off x="1888519" y="1167936"/>
            <a:ext cx="2778727" cy="517064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●挨拶～名刺交換等</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●認定証授与（沼田認定委員長）</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・首長と沼田氏との握手カット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・実行委員会、首長、沼田氏　集合カット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・認定証を持つ首長カット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●フォトセッション</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●アニメーション上映</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●会談</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・「海と日本プロジェクト」主旨説明</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海ノ民話のまちプロジェクト」主旨説明</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・今回の認定にいたった経緯説明</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・上映会とフィールドワークの実施報告</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●取材（首長）</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・今回の認定を受けて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・市町村の海にまつわる魅力について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・「海ノ民話のまちプロジェクト」に期待すること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●取材（実行委員会）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・今後の民話アニメーションの活用について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・市町村の皆様にひとこと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●終了～後片付け</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185427DA-99E8-4274-BA7C-AC68A0F249CA}"/>
              </a:ext>
            </a:extLst>
          </p:cNvPr>
          <p:cNvSpPr txBox="1"/>
          <p:nvPr/>
        </p:nvSpPr>
        <p:spPr>
          <a:xfrm>
            <a:off x="4741297" y="1167936"/>
            <a:ext cx="1783328" cy="3139321"/>
          </a:xfrm>
          <a:prstGeom prst="rect">
            <a:avLst/>
          </a:prstGeom>
          <a:noFill/>
        </p:spPr>
        <p:txBody>
          <a:bodyPr wrap="square" rtlCol="0">
            <a:spAutoFit/>
          </a:bodyPr>
          <a:lstStyle/>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「海と日本プロジェクト」」の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横断幕を使用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「海と日本プロジェクト」」の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横断幕を背景に使用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映像送出について事前に要確認</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エリア事務局</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沼田氏</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沼田氏</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実行委員会</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0A2A4E0D-E3BD-4582-9820-2A6C43AB1AB6}"/>
              </a:ext>
            </a:extLst>
          </p:cNvPr>
          <p:cNvSpPr/>
          <p:nvPr/>
        </p:nvSpPr>
        <p:spPr>
          <a:xfrm>
            <a:off x="443595" y="813480"/>
            <a:ext cx="6155651" cy="535581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EDC41372-07E1-4DE4-B465-233210CAD0C2}"/>
              </a:ext>
            </a:extLst>
          </p:cNvPr>
          <p:cNvCxnSpPr>
            <a:cxnSpLocks/>
          </p:cNvCxnSpPr>
          <p:nvPr/>
        </p:nvCxnSpPr>
        <p:spPr>
          <a:xfrm>
            <a:off x="1142979"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8A5937D-F6B7-4EF4-8CE1-A0F81C277060}"/>
              </a:ext>
            </a:extLst>
          </p:cNvPr>
          <p:cNvCxnSpPr>
            <a:cxnSpLocks/>
          </p:cNvCxnSpPr>
          <p:nvPr/>
        </p:nvCxnSpPr>
        <p:spPr>
          <a:xfrm>
            <a:off x="1859943"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9BADDFE-A8CA-4D67-BEB5-7B9C14AC3CFD}"/>
              </a:ext>
            </a:extLst>
          </p:cNvPr>
          <p:cNvCxnSpPr>
            <a:cxnSpLocks/>
          </p:cNvCxnSpPr>
          <p:nvPr/>
        </p:nvCxnSpPr>
        <p:spPr>
          <a:xfrm>
            <a:off x="4692784"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02009B2-D7CA-49B3-9C63-9C7A4A571160}"/>
              </a:ext>
            </a:extLst>
          </p:cNvPr>
          <p:cNvCxnSpPr>
            <a:cxnSpLocks/>
          </p:cNvCxnSpPr>
          <p:nvPr/>
        </p:nvCxnSpPr>
        <p:spPr>
          <a:xfrm>
            <a:off x="443594" y="1464795"/>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0555298-BA58-431C-93BA-02216927D616}"/>
              </a:ext>
            </a:extLst>
          </p:cNvPr>
          <p:cNvCxnSpPr>
            <a:cxnSpLocks/>
          </p:cNvCxnSpPr>
          <p:nvPr/>
        </p:nvCxnSpPr>
        <p:spPr>
          <a:xfrm>
            <a:off x="443594" y="229982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B86243A-9A55-4295-863E-A3874FF85F68}"/>
              </a:ext>
            </a:extLst>
          </p:cNvPr>
          <p:cNvCxnSpPr>
            <a:cxnSpLocks/>
          </p:cNvCxnSpPr>
          <p:nvPr/>
        </p:nvCxnSpPr>
        <p:spPr>
          <a:xfrm>
            <a:off x="443594" y="2809798"/>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9EC8A341-A28A-4999-824E-C5BB2F4C075D}"/>
              </a:ext>
            </a:extLst>
          </p:cNvPr>
          <p:cNvCxnSpPr>
            <a:cxnSpLocks/>
          </p:cNvCxnSpPr>
          <p:nvPr/>
        </p:nvCxnSpPr>
        <p:spPr>
          <a:xfrm>
            <a:off x="443594" y="583042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2743489-E261-4056-BFB9-565FF2B45BC9}"/>
              </a:ext>
            </a:extLst>
          </p:cNvPr>
          <p:cNvCxnSpPr>
            <a:cxnSpLocks/>
          </p:cNvCxnSpPr>
          <p:nvPr/>
        </p:nvCxnSpPr>
        <p:spPr>
          <a:xfrm>
            <a:off x="443594" y="431578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124EEF3-5BA7-4B56-99F1-94CAFE93642B}"/>
              </a:ext>
            </a:extLst>
          </p:cNvPr>
          <p:cNvCxnSpPr>
            <a:cxnSpLocks/>
          </p:cNvCxnSpPr>
          <p:nvPr/>
        </p:nvCxnSpPr>
        <p:spPr>
          <a:xfrm>
            <a:off x="455061" y="3312817"/>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5C7C6275-1A88-4BA8-A109-7A4F26CA33C7}"/>
              </a:ext>
            </a:extLst>
          </p:cNvPr>
          <p:cNvSpPr/>
          <p:nvPr/>
        </p:nvSpPr>
        <p:spPr>
          <a:xfrm>
            <a:off x="0" y="8164"/>
            <a:ext cx="6858000" cy="325368"/>
          </a:xfrm>
          <a:prstGeom prst="rect">
            <a:avLst/>
          </a:prstGeom>
          <a:solidFill>
            <a:srgbClr val="1C4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表敬訪問構成表</a:t>
            </a:r>
            <a:endParaRPr kumimoji="1" lang="en-US" altLang="ja-JP" sz="14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70444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8164"/>
            <a:ext cx="6858000" cy="325368"/>
          </a:xfrm>
          <a:prstGeom prst="rect">
            <a:avLst/>
          </a:prstGeom>
          <a:solidFill>
            <a:srgbClr val="1C4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表敬訪問概要</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90500" y="480317"/>
            <a:ext cx="1473200" cy="3073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訪問先市町村</a:t>
            </a:r>
          </a:p>
        </p:txBody>
      </p:sp>
      <p:sp>
        <p:nvSpPr>
          <p:cNvPr id="18" name="正方形/長方形 17"/>
          <p:cNvSpPr/>
          <p:nvPr/>
        </p:nvSpPr>
        <p:spPr>
          <a:xfrm>
            <a:off x="1663700" y="480317"/>
            <a:ext cx="5029200" cy="3073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北海道寿都町</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90500" y="1364231"/>
            <a:ext cx="1020088" cy="3073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日時</a:t>
            </a:r>
          </a:p>
        </p:txBody>
      </p:sp>
      <p:sp>
        <p:nvSpPr>
          <p:cNvPr id="23" name="正方形/長方形 22"/>
          <p:cNvSpPr/>
          <p:nvPr/>
        </p:nvSpPr>
        <p:spPr>
          <a:xfrm>
            <a:off x="1210588" y="1364231"/>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水</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4" name="正方形/長方形 23"/>
          <p:cNvSpPr/>
          <p:nvPr/>
        </p:nvSpPr>
        <p:spPr>
          <a:xfrm>
            <a:off x="190500" y="1860427"/>
            <a:ext cx="1020088" cy="137922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訪問先</a:t>
            </a:r>
          </a:p>
        </p:txBody>
      </p:sp>
      <p:sp>
        <p:nvSpPr>
          <p:cNvPr id="25" name="正方形/長方形 24"/>
          <p:cNvSpPr/>
          <p:nvPr/>
        </p:nvSpPr>
        <p:spPr>
          <a:xfrm>
            <a:off x="1210588" y="1860428"/>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訪問先：</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寿都町役場</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190500" y="3474346"/>
            <a:ext cx="1020088" cy="419241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メンバー</a:t>
            </a:r>
          </a:p>
        </p:txBody>
      </p:sp>
      <p:sp>
        <p:nvSpPr>
          <p:cNvPr id="27" name="正方形/長方形 26"/>
          <p:cNvSpPr/>
          <p:nvPr/>
        </p:nvSpPr>
        <p:spPr>
          <a:xfrm>
            <a:off x="1210588" y="3474346"/>
            <a:ext cx="5482312" cy="80555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7907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海ノ民話のまちプロジェクト実行委員会（総合運営事務局）</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沼田 心之介（</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090-6011-0732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柴田 英知（</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090-4773-3745</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190500" y="868034"/>
            <a:ext cx="1473200" cy="3073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首長氏名</a:t>
            </a:r>
          </a:p>
        </p:txBody>
      </p:sp>
      <p:sp>
        <p:nvSpPr>
          <p:cNvPr id="29" name="正方形/長方形 28"/>
          <p:cNvSpPr/>
          <p:nvPr/>
        </p:nvSpPr>
        <p:spPr>
          <a:xfrm>
            <a:off x="1663700" y="868034"/>
            <a:ext cx="5029200" cy="3073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片岡　春雄 町長</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1210588" y="2217833"/>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担当者名：</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寺門　賢将</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様　　　部署名：</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産業振興課商工観光係</a:t>
            </a: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210588" y="2575070"/>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TEL</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0136-62-2602</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1210588" y="2932307"/>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住所：</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北海道寿都郡寿都町字渡島町１４０番地１</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1210588" y="5557169"/>
            <a:ext cx="5482312" cy="10042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7907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海と日本</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PROJECT in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ガッチャンコ北海道</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tabLst>
                <a:tab pos="17907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担当者①：武田晃典（</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090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6446</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4453</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担当者②：</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担当者③：</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1210588" y="6662515"/>
            <a:ext cx="5482312" cy="10042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7907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取材クルー</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北海道放送</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担当者①</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山崎直樹</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担当者②</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吉本英樹</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担当者③：</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a:extLst>
              <a:ext uri="{FF2B5EF4-FFF2-40B4-BE49-F238E27FC236}">
                <a16:creationId xmlns:a16="http://schemas.microsoft.com/office/drawing/2014/main" id="{319693C1-5E7A-44C8-9916-B244348A286A}"/>
              </a:ext>
            </a:extLst>
          </p:cNvPr>
          <p:cNvSpPr/>
          <p:nvPr/>
        </p:nvSpPr>
        <p:spPr>
          <a:xfrm>
            <a:off x="1210588" y="4381002"/>
            <a:ext cx="5482312" cy="10750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0480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寿都町・海ノ民話のまちプロジェクト</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実行委員会</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30480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30480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団体名：寿都町・海ノ民話のまちプロジェクト</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氏名：寺門隆次</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30480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団体名：寿都町・海ノ民話のまちプロジェクト</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氏名：奥山かおり</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30480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団体名：寿都町・海ノ民話のまちプロジェクト</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氏名：渡部拓也</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454DB2C4-A62B-4939-9A8F-183072AFDD7C}"/>
              </a:ext>
            </a:extLst>
          </p:cNvPr>
          <p:cNvSpPr txBox="1"/>
          <p:nvPr/>
        </p:nvSpPr>
        <p:spPr>
          <a:xfrm>
            <a:off x="5206596" y="7761758"/>
            <a:ext cx="1374094" cy="307777"/>
          </a:xfrm>
          <a:prstGeom prst="rect">
            <a:avLst/>
          </a:prstGeom>
          <a:noFill/>
        </p:spPr>
        <p:txBody>
          <a:bodyPr wrap="none" rtlCol="0" anchor="ctr">
            <a:spAutoFi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計</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名（予定）</a:t>
            </a:r>
          </a:p>
        </p:txBody>
      </p:sp>
    </p:spTree>
    <p:extLst>
      <p:ext uri="{BB962C8B-B14F-4D97-AF65-F5344CB8AC3E}">
        <p14:creationId xmlns:p14="http://schemas.microsoft.com/office/powerpoint/2010/main" val="4134310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86916" y="1136576"/>
            <a:ext cx="3086100" cy="288032"/>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400" b="1" dirty="0">
                <a:solidFill>
                  <a:schemeClr val="tx1">
                    <a:lumMod val="95000"/>
                    <a:lumOff val="5000"/>
                  </a:schemeClr>
                </a:solidFill>
              </a:rPr>
              <a:t>6-</a:t>
            </a:r>
            <a:r>
              <a:rPr lang="ja-JP" altLang="en-US" sz="1400" b="1" dirty="0">
                <a:solidFill>
                  <a:schemeClr val="tx1">
                    <a:lumMod val="95000"/>
                    <a:lumOff val="5000"/>
                  </a:schemeClr>
                </a:solidFill>
              </a:rPr>
              <a:t>（</a:t>
            </a:r>
            <a:r>
              <a:rPr lang="en-US" altLang="ja-JP" sz="1400" b="1" dirty="0">
                <a:solidFill>
                  <a:schemeClr val="tx1">
                    <a:lumMod val="95000"/>
                    <a:lumOff val="5000"/>
                  </a:schemeClr>
                </a:solidFill>
              </a:rPr>
              <a:t>2</a:t>
            </a:r>
            <a:r>
              <a:rPr lang="ja-JP" altLang="en-US" sz="1400" b="1" dirty="0">
                <a:solidFill>
                  <a:schemeClr val="tx1">
                    <a:lumMod val="95000"/>
                    <a:lumOff val="5000"/>
                  </a:schemeClr>
                </a:solidFill>
              </a:rPr>
              <a:t>）　他助成事業との連携企画詳細</a:t>
            </a:r>
            <a:endParaRPr lang="en-US" altLang="ja-JP" sz="1400" b="1" dirty="0">
              <a:solidFill>
                <a:schemeClr val="tx1">
                  <a:lumMod val="95000"/>
                  <a:lumOff val="5000"/>
                </a:schemeClr>
              </a:solidFill>
            </a:endParaRPr>
          </a:p>
        </p:txBody>
      </p:sp>
      <p:graphicFrame>
        <p:nvGraphicFramePr>
          <p:cNvPr id="8" name="表 7">
            <a:extLst>
              <a:ext uri="{FF2B5EF4-FFF2-40B4-BE49-F238E27FC236}">
                <a16:creationId xmlns:a16="http://schemas.microsoft.com/office/drawing/2014/main" id="{464315CF-5605-4278-B790-4D5FCDDDD3DC}"/>
              </a:ext>
            </a:extLst>
          </p:cNvPr>
          <p:cNvGraphicFramePr>
            <a:graphicFrameLocks noGrp="1"/>
          </p:cNvGraphicFramePr>
          <p:nvPr>
            <p:extLst/>
          </p:nvPr>
        </p:nvGraphicFramePr>
        <p:xfrm>
          <a:off x="401949" y="1483161"/>
          <a:ext cx="5832649" cy="4894072"/>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5">
                  <a:extLst>
                    <a:ext uri="{9D8B030D-6E8A-4147-A177-3AD203B41FA5}">
                      <a16:colId xmlns:a16="http://schemas.microsoft.com/office/drawing/2014/main" val="20003"/>
                    </a:ext>
                  </a:extLst>
                </a:gridCol>
              </a:tblGrid>
              <a:tr h="270427">
                <a:tc>
                  <a:txBody>
                    <a:bodyPr/>
                    <a:lstStyle/>
                    <a:p>
                      <a:pPr algn="l"/>
                      <a:r>
                        <a:rPr kumimoji="1" lang="ja-JP" altLang="en-US" sz="1050" b="1" i="0" dirty="0">
                          <a:solidFill>
                            <a:schemeClr val="tx1"/>
                          </a:solidFill>
                        </a:rPr>
                        <a:t>イベント名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ja-JP" altLang="en-US" sz="1050" b="0" dirty="0">
                          <a:solidFill>
                            <a:schemeClr val="tx1"/>
                          </a:solidFill>
                        </a:rPr>
                        <a:t>海ノ民話のまちプロジェクト</a:t>
                      </a:r>
                      <a:r>
                        <a:rPr kumimoji="1" lang="en-US" altLang="ja-JP" sz="1050" b="0" dirty="0">
                          <a:solidFill>
                            <a:schemeClr val="tx1"/>
                          </a:solidFill>
                        </a:rPr>
                        <a:t>in</a:t>
                      </a:r>
                      <a:r>
                        <a:rPr kumimoji="1" lang="ja-JP" altLang="en-US" sz="1050" b="0" dirty="0">
                          <a:solidFill>
                            <a:schemeClr val="tx1"/>
                          </a:solidFill>
                        </a:rPr>
                        <a:t>沖縄県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9064">
                <a:tc>
                  <a:txBody>
                    <a:bodyPr/>
                    <a:lstStyle/>
                    <a:p>
                      <a:pPr algn="l"/>
                      <a:r>
                        <a:rPr kumimoji="1" lang="ja-JP" altLang="en-US" sz="1050" b="1" i="0" dirty="0">
                          <a:solidFill>
                            <a:schemeClr val="tx1"/>
                          </a:solidFill>
                        </a:rPr>
                        <a:t>実施事項</a:t>
                      </a:r>
                      <a:endParaRPr kumimoji="1" lang="en-US" altLang="ja-JP" sz="105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①フィールドワーク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②上映会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③表敬訪問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0427">
                <a:tc>
                  <a:txBody>
                    <a:bodyPr/>
                    <a:lstStyle/>
                    <a:p>
                      <a:pPr algn="l"/>
                      <a:r>
                        <a:rPr kumimoji="1" lang="ja-JP" altLang="en-US" sz="1050" b="1" i="0" dirty="0">
                          <a:solidFill>
                            <a:schemeClr val="tx1"/>
                          </a:solidFill>
                        </a:rPr>
                        <a:t>開催日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2</a:t>
                      </a:r>
                      <a:r>
                        <a:rPr kumimoji="1" lang="ja-JP" altLang="en-US" sz="1050" b="0" dirty="0">
                          <a:solidFill>
                            <a:schemeClr val="tx1"/>
                          </a:solidFill>
                        </a:rPr>
                        <a:t>日（土曜）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2</a:t>
                      </a:r>
                      <a:r>
                        <a:rPr kumimoji="1" lang="ja-JP" altLang="en-US" sz="1050" b="0" dirty="0">
                          <a:solidFill>
                            <a:schemeClr val="tx1"/>
                          </a:solidFill>
                        </a:rPr>
                        <a:t>日（土曜）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1</a:t>
                      </a:r>
                      <a:r>
                        <a:rPr kumimoji="1" lang="ja-JP" altLang="en-US" sz="1050" b="0" dirty="0">
                          <a:solidFill>
                            <a:schemeClr val="tx1"/>
                          </a:solidFill>
                        </a:rPr>
                        <a:t>日（金曜）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0427">
                <a:tc>
                  <a:txBody>
                    <a:bodyPr/>
                    <a:lstStyle/>
                    <a:p>
                      <a:pPr algn="l"/>
                      <a:r>
                        <a:rPr kumimoji="1" lang="ja-JP" altLang="en-US" sz="1050" b="1" i="0" dirty="0">
                          <a:solidFill>
                            <a:schemeClr val="tx1"/>
                          </a:solidFill>
                        </a:rPr>
                        <a:t>時間</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14</a:t>
                      </a:r>
                      <a:r>
                        <a:rPr kumimoji="1" lang="ja-JP" altLang="en-US" sz="1050" b="0" dirty="0">
                          <a:solidFill>
                            <a:schemeClr val="tx1"/>
                          </a:solidFill>
                        </a:rPr>
                        <a:t>：</a:t>
                      </a:r>
                      <a:r>
                        <a:rPr kumimoji="1" lang="en-US" altLang="ja-JP" sz="1050" b="0" dirty="0">
                          <a:solidFill>
                            <a:schemeClr val="tx1"/>
                          </a:solidFill>
                        </a:rPr>
                        <a:t>00</a:t>
                      </a:r>
                      <a:r>
                        <a:rPr kumimoji="1" lang="ja-JP" altLang="en-US" sz="1050" b="0" dirty="0">
                          <a:solidFill>
                            <a:schemeClr val="tx1"/>
                          </a:solidFill>
                        </a:rPr>
                        <a:t>～</a:t>
                      </a:r>
                      <a:r>
                        <a:rPr kumimoji="1" lang="en-US" altLang="ja-JP" sz="1050" b="0" dirty="0">
                          <a:solidFill>
                            <a:schemeClr val="tx1"/>
                          </a:solidFill>
                        </a:rPr>
                        <a:t>14</a:t>
                      </a:r>
                      <a:r>
                        <a:rPr kumimoji="1" lang="ja-JP" altLang="en-US" sz="1050" b="0" dirty="0">
                          <a:solidFill>
                            <a:schemeClr val="tx1"/>
                          </a:solidFill>
                        </a:rPr>
                        <a:t>：</a:t>
                      </a:r>
                      <a:r>
                        <a:rPr kumimoji="1" lang="en-US" altLang="ja-JP" sz="1050" b="0" dirty="0">
                          <a:solidFill>
                            <a:schemeClr val="tx1"/>
                          </a:solidFill>
                        </a:rPr>
                        <a:t>40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rPr>
                        <a:t>15</a:t>
                      </a:r>
                      <a:r>
                        <a:rPr kumimoji="1" lang="ja-JP" altLang="en-US" sz="1050" b="0" dirty="0">
                          <a:solidFill>
                            <a:schemeClr val="tx1"/>
                          </a:solidFill>
                        </a:rPr>
                        <a:t>：</a:t>
                      </a:r>
                      <a:r>
                        <a:rPr kumimoji="1" lang="en-US" altLang="ja-JP" sz="1050" b="0" dirty="0">
                          <a:solidFill>
                            <a:schemeClr val="tx1"/>
                          </a:solidFill>
                        </a:rPr>
                        <a:t>00</a:t>
                      </a:r>
                      <a:r>
                        <a:rPr kumimoji="1" lang="ja-JP" altLang="en-US" sz="1050" b="0" dirty="0">
                          <a:solidFill>
                            <a:schemeClr val="tx1"/>
                          </a:solidFill>
                        </a:rPr>
                        <a:t>～</a:t>
                      </a:r>
                      <a:r>
                        <a:rPr kumimoji="1" lang="en-US" altLang="ja-JP" sz="1050" b="0" dirty="0">
                          <a:solidFill>
                            <a:schemeClr val="tx1"/>
                          </a:solidFill>
                        </a:rPr>
                        <a:t>15</a:t>
                      </a:r>
                      <a:r>
                        <a:rPr kumimoji="1" lang="ja-JP" altLang="en-US" sz="1050" b="0" dirty="0">
                          <a:solidFill>
                            <a:schemeClr val="tx1"/>
                          </a:solidFill>
                        </a:rPr>
                        <a:t>：</a:t>
                      </a:r>
                      <a:r>
                        <a:rPr kumimoji="1" lang="en-US" altLang="ja-JP" sz="1050" b="0" dirty="0">
                          <a:solidFill>
                            <a:schemeClr val="tx1"/>
                          </a:solidFill>
                        </a:rPr>
                        <a:t>50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rPr>
                        <a:t>16</a:t>
                      </a:r>
                      <a:r>
                        <a:rPr kumimoji="1" lang="ja-JP" altLang="en-US" sz="1050" b="0" dirty="0">
                          <a:solidFill>
                            <a:schemeClr val="tx1"/>
                          </a:solidFill>
                        </a:rPr>
                        <a:t>：</a:t>
                      </a:r>
                      <a:r>
                        <a:rPr kumimoji="1" lang="en-US" altLang="ja-JP" sz="1050" b="0" dirty="0">
                          <a:solidFill>
                            <a:schemeClr val="tx1"/>
                          </a:solidFill>
                        </a:rPr>
                        <a:t>00</a:t>
                      </a:r>
                      <a:r>
                        <a:rPr kumimoji="1" lang="ja-JP" altLang="en-US" sz="1050" b="0" dirty="0">
                          <a:solidFill>
                            <a:schemeClr val="tx1"/>
                          </a:solidFill>
                        </a:rPr>
                        <a:t>～</a:t>
                      </a:r>
                      <a:r>
                        <a:rPr kumimoji="1" lang="en-US" altLang="ja-JP" sz="1050" b="0" dirty="0">
                          <a:solidFill>
                            <a:schemeClr val="tx1"/>
                          </a:solidFill>
                        </a:rPr>
                        <a:t>16</a:t>
                      </a:r>
                      <a:r>
                        <a:rPr kumimoji="1" lang="ja-JP" altLang="en-US" sz="1050" b="0" dirty="0">
                          <a:solidFill>
                            <a:schemeClr val="tx1"/>
                          </a:solidFill>
                        </a:rPr>
                        <a:t>：</a:t>
                      </a:r>
                      <a:r>
                        <a:rPr kumimoji="1" lang="en-US" altLang="ja-JP" sz="1050" b="0" dirty="0">
                          <a:solidFill>
                            <a:schemeClr val="tx1"/>
                          </a:solidFill>
                        </a:rPr>
                        <a:t>40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0427">
                <a:tc>
                  <a:txBody>
                    <a:bodyPr/>
                    <a:lstStyle/>
                    <a:p>
                      <a:pPr algn="l"/>
                      <a:r>
                        <a:rPr kumimoji="1" lang="ja-JP" altLang="en-US" sz="1050" b="1" i="0" dirty="0">
                          <a:solidFill>
                            <a:schemeClr val="tx1"/>
                          </a:solidFill>
                        </a:rPr>
                        <a:t>開催場所</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名護市宇茂佐会館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名護市宇茂佐会館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名護市役所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4989">
                <a:tc>
                  <a:txBody>
                    <a:bodyPr/>
                    <a:lstStyle/>
                    <a:p>
                      <a:pPr algn="l"/>
                      <a:r>
                        <a:rPr kumimoji="1" lang="ja-JP" altLang="en-US" sz="1050" b="1" i="0" dirty="0">
                          <a:solidFill>
                            <a:schemeClr val="tx1"/>
                          </a:solidFill>
                        </a:rPr>
                        <a:t>参加人数</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45</a:t>
                      </a:r>
                      <a:r>
                        <a:rPr kumimoji="1" lang="ja-JP" altLang="en-US" sz="1050" b="0" dirty="0">
                          <a:solidFill>
                            <a:schemeClr val="tx1"/>
                          </a:solidFill>
                        </a:rPr>
                        <a:t>人（小学生以下</a:t>
                      </a:r>
                      <a:r>
                        <a:rPr kumimoji="1" lang="en-US" altLang="ja-JP" sz="1050" b="0" dirty="0">
                          <a:solidFill>
                            <a:schemeClr val="tx1"/>
                          </a:solidFill>
                        </a:rPr>
                        <a:t>30</a:t>
                      </a:r>
                      <a:r>
                        <a:rPr kumimoji="1" lang="ja-JP" altLang="en-US" sz="1050" b="0" dirty="0">
                          <a:solidFill>
                            <a:schemeClr val="tx1"/>
                          </a:solidFill>
                        </a:rPr>
                        <a:t>人、大人</a:t>
                      </a:r>
                      <a:r>
                        <a:rPr kumimoji="1" lang="en-US" altLang="ja-JP" sz="1050" b="0" dirty="0">
                          <a:solidFill>
                            <a:schemeClr val="tx1"/>
                          </a:solidFill>
                        </a:rPr>
                        <a:t>15</a:t>
                      </a:r>
                      <a:r>
                        <a:rPr kumimoji="1" lang="ja-JP" altLang="en-US" sz="1050" b="0" dirty="0">
                          <a:solidFill>
                            <a:schemeClr val="tx1"/>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100</a:t>
                      </a:r>
                      <a:r>
                        <a:rPr kumimoji="1" lang="ja-JP" altLang="en-US" sz="1050" b="0" dirty="0">
                          <a:solidFill>
                            <a:schemeClr val="tx1"/>
                          </a:solidFill>
                        </a:rPr>
                        <a:t>人（小学生以下</a:t>
                      </a:r>
                      <a:r>
                        <a:rPr kumimoji="1" lang="en-US" altLang="ja-JP" sz="1050" b="0" dirty="0">
                          <a:solidFill>
                            <a:schemeClr val="tx1"/>
                          </a:solidFill>
                        </a:rPr>
                        <a:t>50</a:t>
                      </a:r>
                      <a:r>
                        <a:rPr kumimoji="1" lang="ja-JP" altLang="en-US" sz="1050" b="0" dirty="0">
                          <a:solidFill>
                            <a:schemeClr val="tx1"/>
                          </a:solidFill>
                        </a:rPr>
                        <a:t>人、大人</a:t>
                      </a:r>
                      <a:r>
                        <a:rPr kumimoji="1" lang="en-US" altLang="ja-JP" sz="1050" b="0" dirty="0">
                          <a:solidFill>
                            <a:schemeClr val="tx1"/>
                          </a:solidFill>
                        </a:rPr>
                        <a:t>50</a:t>
                      </a:r>
                      <a:r>
                        <a:rPr kumimoji="1" lang="ja-JP" altLang="en-US" sz="1050" b="0" dirty="0">
                          <a:solidFill>
                            <a:schemeClr val="tx1"/>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渡具知武豊市長</a:t>
                      </a:r>
                      <a:endParaRPr kumimoji="1" lang="en-US" altLang="ja-JP" sz="1050" b="0" dirty="0">
                        <a:solidFill>
                          <a:schemeClr val="tx1"/>
                        </a:solidFill>
                      </a:endParaRPr>
                    </a:p>
                    <a:p>
                      <a:pPr algn="l"/>
                      <a:r>
                        <a:rPr kumimoji="1" lang="ja-JP" altLang="en-US" sz="1050" b="0" dirty="0">
                          <a:solidFill>
                            <a:schemeClr val="tx1"/>
                          </a:solidFill>
                        </a:rPr>
                        <a:t>実行委員会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638146">
                <a:tc>
                  <a:txBody>
                    <a:bodyPr/>
                    <a:lstStyle/>
                    <a:p>
                      <a:pPr algn="l"/>
                      <a:r>
                        <a:rPr kumimoji="1" lang="ja-JP" altLang="en-US" sz="1050" b="1" i="0"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ja-JP" altLang="en-US" sz="1050" b="0" dirty="0">
                          <a:solidFill>
                            <a:schemeClr val="tx1"/>
                          </a:solidFill>
                        </a:rPr>
                        <a:t>日本の「海との関わり」と「地域の誇り」を子供たちに伝え語り継ぐプロジェクト。地元に残された海にまつわる民話・伝承を選定しアニメを制作、次の世代を担う子供たちから、さらに次の世代へと語り継ぐ機運の醸成を図った。名護市に伝わる民話「海の神と陸の神」をアニメ化し、上映会の開催を通して地域の子どもたちに紹介した。</a:t>
                      </a:r>
                      <a:endParaRPr kumimoji="1" lang="en-US" altLang="ja-JP" sz="1050" b="0" dirty="0">
                        <a:solidFill>
                          <a:schemeClr val="tx1"/>
                        </a:solidFill>
                      </a:endParaRPr>
                    </a:p>
                    <a:p>
                      <a:pPr algn="l"/>
                      <a:r>
                        <a:rPr kumimoji="1" lang="ja-JP" altLang="en-US" sz="1050" b="0" dirty="0">
                          <a:solidFill>
                            <a:schemeClr val="tx1"/>
                          </a:solidFill>
                        </a:rPr>
                        <a:t>①フィールドワーク</a:t>
                      </a:r>
                      <a:endParaRPr kumimoji="1" lang="en-US" altLang="ja-JP" sz="1050" b="0" dirty="0">
                        <a:solidFill>
                          <a:schemeClr val="tx1"/>
                        </a:solidFill>
                      </a:endParaRPr>
                    </a:p>
                    <a:p>
                      <a:pPr algn="l"/>
                      <a:r>
                        <a:rPr kumimoji="1" lang="ja-JP" altLang="en-US" sz="1050" b="0" dirty="0">
                          <a:solidFill>
                            <a:schemeClr val="tx1"/>
                          </a:solidFill>
                        </a:rPr>
                        <a:t>名護博物館の学芸員主導。グンバイヒルガオの生態、サンゴと台風の関係、アダン</a:t>
                      </a:r>
                      <a:endParaRPr kumimoji="1" lang="en-US" altLang="ja-JP" sz="1050" b="0" dirty="0">
                        <a:solidFill>
                          <a:schemeClr val="tx1"/>
                        </a:solidFill>
                      </a:endParaRPr>
                    </a:p>
                    <a:p>
                      <a:pPr algn="l"/>
                      <a:r>
                        <a:rPr kumimoji="1" lang="ja-JP" altLang="en-US" sz="1050" b="0" dirty="0">
                          <a:solidFill>
                            <a:schemeClr val="tx1"/>
                          </a:solidFill>
                        </a:rPr>
                        <a:t>②上映会に関する感想</a:t>
                      </a:r>
                      <a:endParaRPr kumimoji="1" lang="en-US" altLang="ja-JP" sz="1050" b="0" dirty="0">
                        <a:solidFill>
                          <a:schemeClr val="tx1"/>
                        </a:solidFill>
                      </a:endParaRPr>
                    </a:p>
                    <a:p>
                      <a:pPr algn="l"/>
                      <a:r>
                        <a:rPr kumimoji="1" lang="ja-JP" altLang="en-US" sz="1050" b="0" dirty="0">
                          <a:solidFill>
                            <a:schemeClr val="tx1"/>
                          </a:solidFill>
                        </a:rPr>
                        <a:t>語り部による海に関する民話の語り、完成アニメの上映。</a:t>
                      </a:r>
                      <a:endParaRPr kumimoji="1" lang="en-US" altLang="ja-JP" sz="1050" b="0" dirty="0">
                        <a:solidFill>
                          <a:schemeClr val="tx1"/>
                        </a:solidFill>
                      </a:endParaRPr>
                    </a:p>
                    <a:p>
                      <a:pPr algn="l"/>
                      <a:r>
                        <a:rPr kumimoji="1" lang="ja-JP" altLang="en-US" sz="1050" b="0" dirty="0">
                          <a:solidFill>
                            <a:schemeClr val="tx1"/>
                          </a:solidFill>
                        </a:rPr>
                        <a:t>感想：神様のけんかが台風だと知って面白かった、など。</a:t>
                      </a:r>
                      <a:endParaRPr kumimoji="1" lang="en-US" altLang="ja-JP" sz="1050" b="0" dirty="0">
                        <a:solidFill>
                          <a:schemeClr val="tx1"/>
                        </a:solidFill>
                      </a:endParaRPr>
                    </a:p>
                    <a:p>
                      <a:pPr algn="l"/>
                      <a:r>
                        <a:rPr kumimoji="1" lang="ja-JP" altLang="en-US" sz="1050" b="0" dirty="0">
                          <a:solidFill>
                            <a:schemeClr val="tx1"/>
                          </a:solidFill>
                        </a:rPr>
                        <a:t>③表敬訪問</a:t>
                      </a:r>
                      <a:endParaRPr kumimoji="1" lang="en-US" altLang="ja-JP" sz="1050" b="0" dirty="0">
                        <a:solidFill>
                          <a:schemeClr val="tx1"/>
                        </a:solidFill>
                      </a:endParaRPr>
                    </a:p>
                    <a:p>
                      <a:pPr algn="l"/>
                      <a:r>
                        <a:rPr kumimoji="1" lang="ja-JP" altLang="en-US" sz="1050" b="0" dirty="0">
                          <a:solidFill>
                            <a:schemeClr val="tx1"/>
                          </a:solidFill>
                        </a:rPr>
                        <a:t>名護市の渡具知市長に沼田心之介プロデューサーと事務局の柴田さん、名護・海ノ民話のまちプロジェクト実行委員会メンバーで表敬訪問を行った。</a:t>
                      </a:r>
                      <a:endParaRPr kumimoji="1" lang="en-US" altLang="ja-JP" sz="1050" b="0" dirty="0">
                        <a:solidFill>
                          <a:schemeClr val="tx1"/>
                        </a:solidFill>
                      </a:endParaRPr>
                    </a:p>
                    <a:p>
                      <a:pPr algn="l"/>
                      <a:r>
                        <a:rPr kumimoji="1" lang="ja-JP" altLang="en-US" sz="1050" b="0" dirty="0">
                          <a:solidFill>
                            <a:schemeClr val="tx1"/>
                          </a:solidFill>
                        </a:rPr>
                        <a:t>■取材・放送情報</a:t>
                      </a:r>
                      <a:endParaRPr kumimoji="1" lang="en-US" altLang="ja-JP" sz="1050" b="0" dirty="0">
                        <a:solidFill>
                          <a:schemeClr val="tx1"/>
                        </a:solidFill>
                      </a:endParaRPr>
                    </a:p>
                    <a:p>
                      <a:pPr algn="l"/>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5</a:t>
                      </a:r>
                      <a:r>
                        <a:rPr kumimoji="1" lang="ja-JP" altLang="en-US" sz="1050" b="0" dirty="0">
                          <a:solidFill>
                            <a:schemeClr val="tx1"/>
                          </a:solidFill>
                        </a:rPr>
                        <a:t>日（火）</a:t>
                      </a:r>
                      <a:r>
                        <a:rPr kumimoji="1" lang="en-US" altLang="ja-JP" sz="1050" b="0" dirty="0">
                          <a:solidFill>
                            <a:schemeClr val="tx1"/>
                          </a:solidFill>
                        </a:rPr>
                        <a:t>RBC</a:t>
                      </a:r>
                      <a:r>
                        <a:rPr kumimoji="1" lang="ja-JP" altLang="en-US" sz="1050" b="0" dirty="0">
                          <a:solidFill>
                            <a:schemeClr val="tx1"/>
                          </a:solidFill>
                        </a:rPr>
                        <a:t>「昼ニュース」で表敬訪問の様子を放送。</a:t>
                      </a:r>
                      <a:endParaRPr kumimoji="1" lang="en-US" altLang="ja-JP" sz="1050" b="0" dirty="0">
                        <a:solidFill>
                          <a:schemeClr val="tx1"/>
                        </a:solidFill>
                      </a:endParaRPr>
                    </a:p>
                    <a:p>
                      <a:pPr algn="l"/>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5</a:t>
                      </a:r>
                      <a:r>
                        <a:rPr kumimoji="1" lang="ja-JP" altLang="en-US" sz="1050" b="0" dirty="0">
                          <a:solidFill>
                            <a:schemeClr val="tx1"/>
                          </a:solidFill>
                        </a:rPr>
                        <a:t>日（火）沖縄タイムスで表敬訪問の様子を記事化。</a:t>
                      </a:r>
                      <a:endParaRPr kumimoji="1" lang="en-US" altLang="ja-JP" sz="1050" b="0" dirty="0">
                        <a:solidFill>
                          <a:schemeClr val="tx1"/>
                        </a:solidFill>
                      </a:endParaRPr>
                    </a:p>
                    <a:p>
                      <a:pPr algn="l"/>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22</a:t>
                      </a:r>
                      <a:r>
                        <a:rPr kumimoji="1" lang="ja-JP" altLang="en-US" sz="1050" b="0" dirty="0">
                          <a:solidFill>
                            <a:schemeClr val="tx1"/>
                          </a:solidFill>
                        </a:rPr>
                        <a:t>日（金）</a:t>
                      </a:r>
                      <a:r>
                        <a:rPr kumimoji="1" lang="en-US" altLang="ja-JP" sz="1050" b="0" dirty="0">
                          <a:solidFill>
                            <a:schemeClr val="tx1"/>
                          </a:solidFill>
                        </a:rPr>
                        <a:t>RBC</a:t>
                      </a:r>
                      <a:r>
                        <a:rPr kumimoji="1" lang="ja-JP" altLang="en-US" sz="1050" b="0" dirty="0">
                          <a:solidFill>
                            <a:schemeClr val="tx1"/>
                          </a:solidFill>
                        </a:rPr>
                        <a:t>「金曜日の</a:t>
                      </a:r>
                      <a:r>
                        <a:rPr kumimoji="1" lang="ja-JP" altLang="en-US" sz="1050" b="0" dirty="0" err="1">
                          <a:solidFill>
                            <a:schemeClr val="tx1"/>
                          </a:solidFill>
                        </a:rPr>
                        <a:t>ゆうわく</a:t>
                      </a:r>
                      <a:r>
                        <a:rPr kumimoji="1" lang="ja-JP" altLang="en-US" sz="1050" b="0" dirty="0">
                          <a:solidFill>
                            <a:schemeClr val="tx1"/>
                          </a:solidFill>
                        </a:rPr>
                        <a:t>」で上映会やフィールドワークの様子を放送。</a:t>
                      </a:r>
                      <a:endParaRPr kumimoji="1" lang="en-US" altLang="ja-JP" sz="1050" b="0" dirty="0">
                        <a:solidFill>
                          <a:schemeClr val="tx1"/>
                        </a:solidFill>
                      </a:endParaRPr>
                    </a:p>
                    <a:p>
                      <a:pPr algn="l"/>
                      <a:r>
                        <a:rPr kumimoji="1" lang="ja-JP" altLang="en-US" sz="1050" b="0" dirty="0">
                          <a:solidFill>
                            <a:schemeClr val="tx1"/>
                          </a:solidFill>
                        </a:rPr>
                        <a:t>■今後の展開について</a:t>
                      </a:r>
                      <a:endParaRPr kumimoji="1" lang="en-US" altLang="ja-JP" sz="1050" b="0" dirty="0">
                        <a:solidFill>
                          <a:schemeClr val="tx1"/>
                        </a:solidFill>
                      </a:endParaRPr>
                    </a:p>
                    <a:p>
                      <a:pPr algn="l"/>
                      <a:r>
                        <a:rPr kumimoji="1" lang="ja-JP" altLang="en-US" sz="1050" b="0" dirty="0">
                          <a:solidFill>
                            <a:schemeClr val="tx1"/>
                          </a:solidFill>
                        </a:rPr>
                        <a:t>プロジェクト実行委員会にて小学校や老人ホームなどで語りの会と一緒にアニメの上映を展開していく予定。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12" name="図 11">
            <a:extLst>
              <a:ext uri="{FF2B5EF4-FFF2-40B4-BE49-F238E27FC236}">
                <a16:creationId xmlns:a16="http://schemas.microsoft.com/office/drawing/2014/main" id="{8E41DD42-FB5D-4EB6-A862-F33C3FE1C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5764" y="8363304"/>
            <a:ext cx="2505320" cy="1409242"/>
          </a:xfrm>
          <a:prstGeom prst="rect">
            <a:avLst/>
          </a:prstGeom>
        </p:spPr>
      </p:pic>
      <p:pic>
        <p:nvPicPr>
          <p:cNvPr id="14" name="図 13">
            <a:extLst>
              <a:ext uri="{FF2B5EF4-FFF2-40B4-BE49-F238E27FC236}">
                <a16:creationId xmlns:a16="http://schemas.microsoft.com/office/drawing/2014/main" id="{60E36003-4FDB-4D3B-A200-7795E7B68C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5255" y="8363304"/>
            <a:ext cx="1875712" cy="1406784"/>
          </a:xfrm>
          <a:prstGeom prst="rect">
            <a:avLst/>
          </a:prstGeom>
        </p:spPr>
      </p:pic>
      <p:pic>
        <p:nvPicPr>
          <p:cNvPr id="16" name="図 15">
            <a:extLst>
              <a:ext uri="{FF2B5EF4-FFF2-40B4-BE49-F238E27FC236}">
                <a16:creationId xmlns:a16="http://schemas.microsoft.com/office/drawing/2014/main" id="{17D11DA2-C1AB-4449-96DF-94E0373C32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808"/>
          <a:stretch/>
        </p:blipFill>
        <p:spPr>
          <a:xfrm rot="5400000">
            <a:off x="433494" y="8416726"/>
            <a:ext cx="1401020" cy="1294176"/>
          </a:xfrm>
          <a:prstGeom prst="rect">
            <a:avLst/>
          </a:prstGeom>
        </p:spPr>
      </p:pic>
      <p:pic>
        <p:nvPicPr>
          <p:cNvPr id="2" name="図 1">
            <a:extLst>
              <a:ext uri="{FF2B5EF4-FFF2-40B4-BE49-F238E27FC236}">
                <a16:creationId xmlns:a16="http://schemas.microsoft.com/office/drawing/2014/main" id="{A9BAFEA7-3BEB-420C-8AD4-8D48CE032A43}"/>
              </a:ext>
            </a:extLst>
          </p:cNvPr>
          <p:cNvPicPr>
            <a:picLocks noChangeAspect="1"/>
          </p:cNvPicPr>
          <p:nvPr/>
        </p:nvPicPr>
        <p:blipFill>
          <a:blip r:embed="rId6"/>
          <a:stretch>
            <a:fillRect/>
          </a:stretch>
        </p:blipFill>
        <p:spPr>
          <a:xfrm>
            <a:off x="182668" y="6435786"/>
            <a:ext cx="3148929" cy="1773535"/>
          </a:xfrm>
          <a:prstGeom prst="rect">
            <a:avLst/>
          </a:prstGeom>
        </p:spPr>
      </p:pic>
      <p:pic>
        <p:nvPicPr>
          <p:cNvPr id="6" name="図 5">
            <a:extLst>
              <a:ext uri="{FF2B5EF4-FFF2-40B4-BE49-F238E27FC236}">
                <a16:creationId xmlns:a16="http://schemas.microsoft.com/office/drawing/2014/main" id="{B72DB3CD-2B50-4D62-B6CC-A8E16AAC96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473"/>
          <a:stretch/>
        </p:blipFill>
        <p:spPr>
          <a:xfrm>
            <a:off x="3331597" y="6435786"/>
            <a:ext cx="3381556" cy="1797119"/>
          </a:xfrm>
          <a:prstGeom prst="rect">
            <a:avLst/>
          </a:prstGeom>
        </p:spPr>
      </p:pic>
    </p:spTree>
    <p:extLst>
      <p:ext uri="{BB962C8B-B14F-4D97-AF65-F5344CB8AC3E}">
        <p14:creationId xmlns:p14="http://schemas.microsoft.com/office/powerpoint/2010/main" val="78552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87589DE-CDE2-4237-A456-5FE5A2ADD2DA}"/>
              </a:ext>
            </a:extLst>
          </p:cNvPr>
          <p:cNvSpPr/>
          <p:nvPr/>
        </p:nvSpPr>
        <p:spPr>
          <a:xfrm>
            <a:off x="443594" y="817095"/>
            <a:ext cx="667051"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5" name="正方形/長方形 4">
            <a:extLst>
              <a:ext uri="{FF2B5EF4-FFF2-40B4-BE49-F238E27FC236}">
                <a16:creationId xmlns:a16="http://schemas.microsoft.com/office/drawing/2014/main" id="{E089BEF3-5AE7-49A0-BD9B-E2A96293CA16}"/>
              </a:ext>
            </a:extLst>
          </p:cNvPr>
          <p:cNvSpPr/>
          <p:nvPr/>
        </p:nvSpPr>
        <p:spPr>
          <a:xfrm>
            <a:off x="1183370" y="817095"/>
            <a:ext cx="647998"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LAP</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DF26B94-3AFC-49A3-AC15-552AEE393E1F}"/>
              </a:ext>
            </a:extLst>
          </p:cNvPr>
          <p:cNvSpPr/>
          <p:nvPr/>
        </p:nvSpPr>
        <p:spPr>
          <a:xfrm>
            <a:off x="1895831" y="817096"/>
            <a:ext cx="2769602" cy="261256"/>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内容</a:t>
            </a:r>
          </a:p>
        </p:txBody>
      </p:sp>
      <p:sp>
        <p:nvSpPr>
          <p:cNvPr id="7" name="正方形/長方形 6">
            <a:extLst>
              <a:ext uri="{FF2B5EF4-FFF2-40B4-BE49-F238E27FC236}">
                <a16:creationId xmlns:a16="http://schemas.microsoft.com/office/drawing/2014/main" id="{58B1AD18-BDBE-4C51-A8B7-F7069FC41D41}"/>
              </a:ext>
            </a:extLst>
          </p:cNvPr>
          <p:cNvSpPr/>
          <p:nvPr/>
        </p:nvSpPr>
        <p:spPr>
          <a:xfrm>
            <a:off x="4727847" y="817095"/>
            <a:ext cx="1871399"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8" name="テキスト ボックス 7">
            <a:extLst>
              <a:ext uri="{FF2B5EF4-FFF2-40B4-BE49-F238E27FC236}">
                <a16:creationId xmlns:a16="http://schemas.microsoft.com/office/drawing/2014/main" id="{059BB9EB-5DA9-4620-8CD0-DFC43813FCE6}"/>
              </a:ext>
            </a:extLst>
          </p:cNvPr>
          <p:cNvSpPr txBox="1"/>
          <p:nvPr/>
        </p:nvSpPr>
        <p:spPr>
          <a:xfrm>
            <a:off x="500031" y="1167936"/>
            <a:ext cx="609148" cy="5001369"/>
          </a:xfrm>
          <a:prstGeom prst="rect">
            <a:avLst/>
          </a:prstGeom>
          <a:noFill/>
        </p:spPr>
        <p:txBody>
          <a:bodyPr wrap="square" rtlCol="0">
            <a:sp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14:00</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14:03</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14:06</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14:09</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14:14</a:t>
            </a: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14:24</a:t>
            </a: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14:30</a:t>
            </a:r>
          </a:p>
        </p:txBody>
      </p:sp>
      <p:sp>
        <p:nvSpPr>
          <p:cNvPr id="9" name="テキスト ボックス 8">
            <a:extLst>
              <a:ext uri="{FF2B5EF4-FFF2-40B4-BE49-F238E27FC236}">
                <a16:creationId xmlns:a16="http://schemas.microsoft.com/office/drawing/2014/main" id="{718D993B-296C-437B-BE1D-F1F67B5776E6}"/>
              </a:ext>
            </a:extLst>
          </p:cNvPr>
          <p:cNvSpPr txBox="1"/>
          <p:nvPr/>
        </p:nvSpPr>
        <p:spPr>
          <a:xfrm>
            <a:off x="1184002" y="1167936"/>
            <a:ext cx="647366" cy="5001369"/>
          </a:xfrm>
          <a:prstGeom prst="rect">
            <a:avLst/>
          </a:prstGeom>
          <a:noFill/>
        </p:spPr>
        <p:txBody>
          <a:bodyPr wrap="square" rtlCol="0">
            <a:spAutoFit/>
          </a:bodyPr>
          <a:lstStyle/>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D6A9A449-0EF1-488D-AF81-61DC80C6BDEE}"/>
              </a:ext>
            </a:extLst>
          </p:cNvPr>
          <p:cNvSpPr txBox="1"/>
          <p:nvPr/>
        </p:nvSpPr>
        <p:spPr>
          <a:xfrm>
            <a:off x="1888519" y="1167936"/>
            <a:ext cx="2778727" cy="517064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●挨拶～名刺交換等</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●認定証授与（沼田認定委員長）</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・首長と沼田氏との握手カット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・実行委員会、首長、沼田氏　集合カット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・認定証を持つ首長カット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●フォトセッション</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●アニメーション上映</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●会談</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・「海と日本プロジェクト」主旨説明</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海ノ民話のまちプロジェクト」主旨説明</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・今回の認定にいたった経緯説明</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・上映会とフィールドワークの実施報告</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●取材（首長）</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・今回の認定を受けて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・市町村の海にまつわる魅力について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・「海ノ民話のまちプロジェクト」に期待すること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●取材（実行委員会）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・今後の民話アニメーションの活用について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・市町村の皆様にひとこと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●終了～後片付け</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185427DA-99E8-4274-BA7C-AC68A0F249CA}"/>
              </a:ext>
            </a:extLst>
          </p:cNvPr>
          <p:cNvSpPr txBox="1"/>
          <p:nvPr/>
        </p:nvSpPr>
        <p:spPr>
          <a:xfrm>
            <a:off x="4741297" y="1167936"/>
            <a:ext cx="1783328" cy="3139321"/>
          </a:xfrm>
          <a:prstGeom prst="rect">
            <a:avLst/>
          </a:prstGeom>
          <a:noFill/>
        </p:spPr>
        <p:txBody>
          <a:bodyPr wrap="square" rtlCol="0">
            <a:spAutoFit/>
          </a:bodyPr>
          <a:lstStyle/>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「海と日本プロジェクト」」の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横断幕を使用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「海と日本プロジェクト」」の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横断幕を背景に使用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映像送出について事前に要確認</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エリア事務局</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沼田氏</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沼田氏</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実行委員会</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0A2A4E0D-E3BD-4582-9820-2A6C43AB1AB6}"/>
              </a:ext>
            </a:extLst>
          </p:cNvPr>
          <p:cNvSpPr/>
          <p:nvPr/>
        </p:nvSpPr>
        <p:spPr>
          <a:xfrm>
            <a:off x="443595" y="813480"/>
            <a:ext cx="6155651" cy="535581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EDC41372-07E1-4DE4-B465-233210CAD0C2}"/>
              </a:ext>
            </a:extLst>
          </p:cNvPr>
          <p:cNvCxnSpPr>
            <a:cxnSpLocks/>
          </p:cNvCxnSpPr>
          <p:nvPr/>
        </p:nvCxnSpPr>
        <p:spPr>
          <a:xfrm>
            <a:off x="1142979"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8A5937D-F6B7-4EF4-8CE1-A0F81C277060}"/>
              </a:ext>
            </a:extLst>
          </p:cNvPr>
          <p:cNvCxnSpPr>
            <a:cxnSpLocks/>
          </p:cNvCxnSpPr>
          <p:nvPr/>
        </p:nvCxnSpPr>
        <p:spPr>
          <a:xfrm>
            <a:off x="1859943"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9BADDFE-A8CA-4D67-BEB5-7B9C14AC3CFD}"/>
              </a:ext>
            </a:extLst>
          </p:cNvPr>
          <p:cNvCxnSpPr>
            <a:cxnSpLocks/>
          </p:cNvCxnSpPr>
          <p:nvPr/>
        </p:nvCxnSpPr>
        <p:spPr>
          <a:xfrm>
            <a:off x="4692784"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02009B2-D7CA-49B3-9C63-9C7A4A571160}"/>
              </a:ext>
            </a:extLst>
          </p:cNvPr>
          <p:cNvCxnSpPr>
            <a:cxnSpLocks/>
          </p:cNvCxnSpPr>
          <p:nvPr/>
        </p:nvCxnSpPr>
        <p:spPr>
          <a:xfrm>
            <a:off x="443594" y="1464795"/>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0555298-BA58-431C-93BA-02216927D616}"/>
              </a:ext>
            </a:extLst>
          </p:cNvPr>
          <p:cNvCxnSpPr>
            <a:cxnSpLocks/>
          </p:cNvCxnSpPr>
          <p:nvPr/>
        </p:nvCxnSpPr>
        <p:spPr>
          <a:xfrm>
            <a:off x="443594" y="229982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B86243A-9A55-4295-863E-A3874FF85F68}"/>
              </a:ext>
            </a:extLst>
          </p:cNvPr>
          <p:cNvCxnSpPr>
            <a:cxnSpLocks/>
          </p:cNvCxnSpPr>
          <p:nvPr/>
        </p:nvCxnSpPr>
        <p:spPr>
          <a:xfrm>
            <a:off x="443594" y="2809798"/>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9EC8A341-A28A-4999-824E-C5BB2F4C075D}"/>
              </a:ext>
            </a:extLst>
          </p:cNvPr>
          <p:cNvCxnSpPr>
            <a:cxnSpLocks/>
          </p:cNvCxnSpPr>
          <p:nvPr/>
        </p:nvCxnSpPr>
        <p:spPr>
          <a:xfrm>
            <a:off x="443594" y="583042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2743489-E261-4056-BFB9-565FF2B45BC9}"/>
              </a:ext>
            </a:extLst>
          </p:cNvPr>
          <p:cNvCxnSpPr>
            <a:cxnSpLocks/>
          </p:cNvCxnSpPr>
          <p:nvPr/>
        </p:nvCxnSpPr>
        <p:spPr>
          <a:xfrm>
            <a:off x="443594" y="431578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124EEF3-5BA7-4B56-99F1-94CAFE93642B}"/>
              </a:ext>
            </a:extLst>
          </p:cNvPr>
          <p:cNvCxnSpPr>
            <a:cxnSpLocks/>
          </p:cNvCxnSpPr>
          <p:nvPr/>
        </p:nvCxnSpPr>
        <p:spPr>
          <a:xfrm>
            <a:off x="455061" y="3312817"/>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5C7C6275-1A88-4BA8-A109-7A4F26CA33C7}"/>
              </a:ext>
            </a:extLst>
          </p:cNvPr>
          <p:cNvSpPr/>
          <p:nvPr/>
        </p:nvSpPr>
        <p:spPr>
          <a:xfrm>
            <a:off x="0" y="8164"/>
            <a:ext cx="6858000" cy="325368"/>
          </a:xfrm>
          <a:prstGeom prst="rect">
            <a:avLst/>
          </a:prstGeom>
          <a:solidFill>
            <a:srgbClr val="1C4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表敬訪問構成表</a:t>
            </a:r>
            <a:endParaRPr kumimoji="1" lang="en-US" altLang="ja-JP" sz="14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348384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178481048"/>
              </p:ext>
            </p:extLst>
          </p:nvPr>
        </p:nvGraphicFramePr>
        <p:xfrm>
          <a:off x="548680" y="1605197"/>
          <a:ext cx="5832649" cy="5203196"/>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5">
                  <a:extLst>
                    <a:ext uri="{9D8B030D-6E8A-4147-A177-3AD203B41FA5}">
                      <a16:colId xmlns:a16="http://schemas.microsoft.com/office/drawing/2014/main" val="20003"/>
                    </a:ext>
                  </a:extLst>
                </a:gridCol>
              </a:tblGrid>
              <a:tr h="287775">
                <a:tc>
                  <a:txBody>
                    <a:bodyPr/>
                    <a:lstStyle/>
                    <a:p>
                      <a:pPr algn="l"/>
                      <a:r>
                        <a:rPr kumimoji="1" lang="ja-JP" altLang="en-US" sz="1050" b="1" i="0" dirty="0">
                          <a:solidFill>
                            <a:schemeClr val="tx1"/>
                          </a:solidFill>
                        </a:rPr>
                        <a:t>イベント名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ja-JP" altLang="en-US" sz="1050" b="0" dirty="0">
                          <a:solidFill>
                            <a:schemeClr val="tx1"/>
                          </a:solidFill>
                        </a:rPr>
                        <a:t>海ノ民話のまちプロジェクト</a:t>
                      </a:r>
                      <a:r>
                        <a:rPr kumimoji="1" lang="en-US" altLang="ja-JP" sz="1050" b="0" dirty="0">
                          <a:solidFill>
                            <a:schemeClr val="tx1"/>
                          </a:solidFill>
                        </a:rPr>
                        <a:t>in</a:t>
                      </a:r>
                      <a:r>
                        <a:rPr kumimoji="1" lang="ja-JP" altLang="en-US" sz="1050" b="0" dirty="0">
                          <a:solidFill>
                            <a:schemeClr val="tx1"/>
                          </a:solidFill>
                        </a:rPr>
                        <a:t>北海道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6324">
                <a:tc>
                  <a:txBody>
                    <a:bodyPr/>
                    <a:lstStyle/>
                    <a:p>
                      <a:pPr algn="l"/>
                      <a:r>
                        <a:rPr kumimoji="1" lang="ja-JP" altLang="en-US" sz="1050" b="1" i="0" dirty="0">
                          <a:solidFill>
                            <a:schemeClr val="tx1"/>
                          </a:solidFill>
                        </a:rPr>
                        <a:t>実施事項</a:t>
                      </a:r>
                      <a:endParaRPr kumimoji="1" lang="en-US" altLang="ja-JP" sz="105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①フィールドワーク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②上映会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③表敬訪問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7775">
                <a:tc>
                  <a:txBody>
                    <a:bodyPr/>
                    <a:lstStyle/>
                    <a:p>
                      <a:pPr algn="l"/>
                      <a:r>
                        <a:rPr kumimoji="1" lang="ja-JP" altLang="en-US" sz="1050" b="1" i="0" dirty="0">
                          <a:solidFill>
                            <a:schemeClr val="tx1"/>
                          </a:solidFill>
                        </a:rPr>
                        <a:t>開催日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13</a:t>
                      </a:r>
                      <a:r>
                        <a:rPr kumimoji="1" lang="ja-JP" altLang="en-US" sz="1050" b="0" dirty="0">
                          <a:solidFill>
                            <a:schemeClr val="tx1"/>
                          </a:solidFill>
                        </a:rPr>
                        <a:t>日（水曜）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13</a:t>
                      </a:r>
                      <a:r>
                        <a:rPr kumimoji="1" lang="ja-JP" altLang="en-US" sz="1050" b="0" dirty="0">
                          <a:solidFill>
                            <a:schemeClr val="tx1"/>
                          </a:solidFill>
                        </a:rPr>
                        <a:t>日（水曜）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13</a:t>
                      </a:r>
                      <a:r>
                        <a:rPr kumimoji="1" lang="ja-JP" altLang="en-US" sz="1050" b="0" dirty="0">
                          <a:solidFill>
                            <a:schemeClr val="tx1"/>
                          </a:solidFill>
                        </a:rPr>
                        <a:t>日（水曜）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7775">
                <a:tc>
                  <a:txBody>
                    <a:bodyPr/>
                    <a:lstStyle/>
                    <a:p>
                      <a:pPr algn="l"/>
                      <a:r>
                        <a:rPr kumimoji="1" lang="ja-JP" altLang="en-US" sz="1050" b="1" i="0" dirty="0">
                          <a:solidFill>
                            <a:schemeClr val="tx1"/>
                          </a:solidFill>
                        </a:rPr>
                        <a:t>時間</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15</a:t>
                      </a:r>
                      <a:r>
                        <a:rPr kumimoji="1" lang="ja-JP" altLang="en-US" sz="1050" b="0" dirty="0">
                          <a:solidFill>
                            <a:schemeClr val="tx1"/>
                          </a:solidFill>
                        </a:rPr>
                        <a:t>：</a:t>
                      </a:r>
                      <a:r>
                        <a:rPr kumimoji="1" lang="en-US" altLang="ja-JP" sz="1050" b="0" dirty="0">
                          <a:solidFill>
                            <a:schemeClr val="tx1"/>
                          </a:solidFill>
                        </a:rPr>
                        <a:t>30</a:t>
                      </a:r>
                      <a:r>
                        <a:rPr kumimoji="1" lang="ja-JP" altLang="en-US" sz="1050" b="0" dirty="0">
                          <a:solidFill>
                            <a:schemeClr val="tx1"/>
                          </a:solidFill>
                        </a:rPr>
                        <a:t>～</a:t>
                      </a:r>
                      <a:r>
                        <a:rPr kumimoji="1" lang="en-US" altLang="ja-JP" sz="1050" b="0" dirty="0">
                          <a:solidFill>
                            <a:schemeClr val="tx1"/>
                          </a:solidFill>
                        </a:rPr>
                        <a:t>16</a:t>
                      </a:r>
                      <a:r>
                        <a:rPr kumimoji="1" lang="ja-JP" altLang="en-US" sz="1050" b="0" dirty="0">
                          <a:solidFill>
                            <a:schemeClr val="tx1"/>
                          </a:solidFill>
                        </a:rPr>
                        <a:t>：</a:t>
                      </a:r>
                      <a:r>
                        <a:rPr kumimoji="1" lang="en-US" altLang="ja-JP" sz="1050" b="0" dirty="0">
                          <a:solidFill>
                            <a:schemeClr val="tx1"/>
                          </a:solidFill>
                        </a:rPr>
                        <a:t>30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17:00</a:t>
                      </a:r>
                      <a:r>
                        <a:rPr kumimoji="1" lang="ja-JP" altLang="en-US" sz="1050" b="0" dirty="0">
                          <a:solidFill>
                            <a:schemeClr val="tx1"/>
                          </a:solidFill>
                        </a:rPr>
                        <a:t>～</a:t>
                      </a:r>
                      <a:r>
                        <a:rPr kumimoji="1" lang="en-US" altLang="ja-JP" sz="1050" b="0" dirty="0">
                          <a:solidFill>
                            <a:schemeClr val="tx1"/>
                          </a:solidFill>
                        </a:rPr>
                        <a:t>18:00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14:00</a:t>
                      </a:r>
                      <a:r>
                        <a:rPr kumimoji="1" lang="ja-JP" altLang="en-US" sz="1050" b="0" dirty="0">
                          <a:solidFill>
                            <a:schemeClr val="tx1"/>
                          </a:solidFill>
                        </a:rPr>
                        <a:t>～</a:t>
                      </a:r>
                      <a:r>
                        <a:rPr kumimoji="1" lang="en-US" altLang="ja-JP" sz="1050" b="0" dirty="0">
                          <a:solidFill>
                            <a:schemeClr val="tx1"/>
                          </a:solidFill>
                        </a:rPr>
                        <a:t>14:45</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7775">
                <a:tc>
                  <a:txBody>
                    <a:bodyPr/>
                    <a:lstStyle/>
                    <a:p>
                      <a:pPr algn="l"/>
                      <a:r>
                        <a:rPr kumimoji="1" lang="ja-JP" altLang="en-US" sz="1050" b="1" i="0" dirty="0">
                          <a:solidFill>
                            <a:schemeClr val="tx1"/>
                          </a:solidFill>
                        </a:rPr>
                        <a:t>開催場所</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北海道寿都町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北海道寿都町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北海道寿都町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3912">
                <a:tc>
                  <a:txBody>
                    <a:bodyPr/>
                    <a:lstStyle/>
                    <a:p>
                      <a:pPr algn="l"/>
                      <a:r>
                        <a:rPr kumimoji="1" lang="ja-JP" altLang="en-US" sz="1050" b="1" i="0" dirty="0">
                          <a:solidFill>
                            <a:schemeClr val="tx1"/>
                          </a:solidFill>
                        </a:rPr>
                        <a:t>参加人数</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30</a:t>
                      </a:r>
                      <a:r>
                        <a:rPr kumimoji="1" lang="ja-JP" altLang="en-US" sz="1050" b="0" dirty="0">
                          <a:solidFill>
                            <a:schemeClr val="tx1"/>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70</a:t>
                      </a:r>
                      <a:r>
                        <a:rPr kumimoji="1" lang="ja-JP" altLang="en-US" sz="1050" b="0" dirty="0">
                          <a:solidFill>
                            <a:schemeClr val="tx1"/>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7</a:t>
                      </a:r>
                      <a:r>
                        <a:rPr kumimoji="1" lang="ja-JP" altLang="en-US" sz="1050" b="0" dirty="0">
                          <a:solidFill>
                            <a:schemeClr val="tx1"/>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32724">
                <a:tc>
                  <a:txBody>
                    <a:bodyPr/>
                    <a:lstStyle/>
                    <a:p>
                      <a:pPr algn="l"/>
                      <a:r>
                        <a:rPr kumimoji="1" lang="ja-JP" altLang="en-US" sz="1050" b="1" i="0"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ja-JP" altLang="en-US" sz="1050" b="0" dirty="0">
                          <a:solidFill>
                            <a:schemeClr val="tx1"/>
                          </a:solidFill>
                        </a:rPr>
                        <a:t>日本の「海との関わり」と「地域の誇り」を子供たちに伝え語り継ぐプロジェクト。地元に残された海にまつわる民話・伝承を選定しアニメを制作、次の世代を担う子供たちから、さらに次の世代へと語り継ぐ機運の醸成を図った。</a:t>
                      </a:r>
                      <a:endParaRPr kumimoji="1" lang="en-US" altLang="ja-JP" sz="1050" b="0" dirty="0">
                        <a:solidFill>
                          <a:schemeClr val="tx1"/>
                        </a:solidFill>
                      </a:endParaRPr>
                    </a:p>
                    <a:p>
                      <a:pPr algn="l"/>
                      <a:r>
                        <a:rPr kumimoji="1" lang="ja-JP" altLang="en-US" sz="1050" b="0" dirty="0">
                          <a:solidFill>
                            <a:schemeClr val="tx1"/>
                          </a:solidFill>
                        </a:rPr>
                        <a:t>①フィールドワーク</a:t>
                      </a:r>
                      <a:endParaRPr kumimoji="1" lang="en-US" altLang="ja-JP" sz="1050" b="0" dirty="0">
                        <a:solidFill>
                          <a:schemeClr val="tx1"/>
                        </a:solidFill>
                      </a:endParaRPr>
                    </a:p>
                    <a:p>
                      <a:pPr algn="l"/>
                      <a:r>
                        <a:rPr kumimoji="1" lang="ja-JP" altLang="en-US" sz="1050" b="0" dirty="0">
                          <a:solidFill>
                            <a:schemeClr val="tx1"/>
                          </a:solidFill>
                        </a:rPr>
                        <a:t>先人が風泙さまを奉納する姿勢は、寿都町の暮らしの糧となる海、そして風、自然に敬意をはらい、自然とともに生きていく ことの大切さを学んだ。</a:t>
                      </a:r>
                    </a:p>
                    <a:p>
                      <a:pPr algn="l"/>
                      <a:r>
                        <a:rPr kumimoji="1" lang="ja-JP" altLang="en-US" sz="1050" b="0" dirty="0">
                          <a:solidFill>
                            <a:schemeClr val="tx1"/>
                          </a:solidFill>
                        </a:rPr>
                        <a:t>②上映会に関する感想</a:t>
                      </a:r>
                      <a:endParaRPr kumimoji="1" lang="en-US" altLang="ja-JP" sz="1050" b="0" dirty="0">
                        <a:solidFill>
                          <a:schemeClr val="tx1"/>
                        </a:solidFill>
                      </a:endParaRPr>
                    </a:p>
                    <a:p>
                      <a:pPr algn="l"/>
                      <a:r>
                        <a:rPr kumimoji="1" lang="ja-JP" altLang="en-US" sz="1050" b="0" dirty="0">
                          <a:solidFill>
                            <a:schemeClr val="tx1"/>
                          </a:solidFill>
                        </a:rPr>
                        <a:t>・いつも見る神社に風泙さまがあることをアニメを観て初めて知った。</a:t>
                      </a:r>
                    </a:p>
                    <a:p>
                      <a:pPr algn="l"/>
                      <a:r>
                        <a:rPr kumimoji="1" lang="ja-JP" altLang="en-US" sz="1050" b="0" dirty="0">
                          <a:solidFill>
                            <a:schemeClr val="tx1"/>
                          </a:solidFill>
                        </a:rPr>
                        <a:t>・今は風車があって今でも風とつながりが深いことがわかった。</a:t>
                      </a:r>
                    </a:p>
                    <a:p>
                      <a:pPr algn="l"/>
                      <a:r>
                        <a:rPr kumimoji="1" lang="ja-JP" altLang="en-US" sz="1050" b="0" dirty="0">
                          <a:solidFill>
                            <a:schemeClr val="tx1"/>
                          </a:solidFill>
                        </a:rPr>
                        <a:t>・鰊がまたたくさんとれるといいと思った。</a:t>
                      </a:r>
                      <a:endParaRPr kumimoji="1" lang="en-US" altLang="ja-JP" sz="1050" b="0" dirty="0">
                        <a:solidFill>
                          <a:schemeClr val="tx1"/>
                        </a:solidFill>
                      </a:endParaRPr>
                    </a:p>
                    <a:p>
                      <a:pPr algn="l"/>
                      <a:r>
                        <a:rPr kumimoji="1" lang="ja-JP" altLang="en-US" sz="1050" b="0" dirty="0">
                          <a:solidFill>
                            <a:schemeClr val="tx1"/>
                          </a:solidFill>
                        </a:rPr>
                        <a:t>③表敬訪問</a:t>
                      </a:r>
                      <a:endParaRPr kumimoji="1" lang="en-US" altLang="ja-JP" sz="1050" b="0" dirty="0">
                        <a:solidFill>
                          <a:schemeClr val="tx1"/>
                        </a:solidFill>
                      </a:endParaRPr>
                    </a:p>
                    <a:p>
                      <a:pPr algn="l"/>
                      <a:r>
                        <a:rPr kumimoji="1" lang="ja-JP" altLang="en-US" sz="1050" b="0" dirty="0">
                          <a:solidFill>
                            <a:schemeClr val="tx1"/>
                          </a:solidFill>
                          <a:latin typeface="+mn-ea"/>
                          <a:ea typeface="+mn-ea"/>
                        </a:rPr>
                        <a:t>片岡春雄寿都町長に</a:t>
                      </a:r>
                      <a:r>
                        <a:rPr lang="ja-JP" altLang="en-US" sz="1050" dirty="0">
                          <a:solidFill>
                            <a:schemeClr val="tx1"/>
                          </a:solidFill>
                          <a:latin typeface="+mn-ea"/>
                          <a:ea typeface="+mn-ea"/>
                          <a:cs typeface="Meiryo UI" panose="020B0604030504040204" pitchFamily="50" charset="-128"/>
                        </a:rPr>
                        <a:t>海ノ民話のまちプロジェクト実行委員会</a:t>
                      </a:r>
                      <a:r>
                        <a:rPr kumimoji="1" lang="ja-JP" altLang="en-US" sz="1050" b="0" dirty="0">
                          <a:solidFill>
                            <a:schemeClr val="tx1"/>
                          </a:solidFill>
                          <a:latin typeface="+mn-ea"/>
                          <a:ea typeface="+mn-ea"/>
                        </a:rPr>
                        <a:t>が表敬訪問を行った。</a:t>
                      </a:r>
                      <a:endParaRPr kumimoji="1" lang="en-US" altLang="ja-JP" sz="1050" b="0" dirty="0">
                        <a:solidFill>
                          <a:schemeClr val="tx1"/>
                        </a:solidFill>
                        <a:latin typeface="+mn-ea"/>
                        <a:ea typeface="+mn-ea"/>
                      </a:endParaRPr>
                    </a:p>
                    <a:p>
                      <a:pPr algn="l"/>
                      <a:r>
                        <a:rPr kumimoji="1" lang="ja-JP" altLang="en-US" sz="1050" b="0" dirty="0">
                          <a:solidFill>
                            <a:schemeClr val="tx1"/>
                          </a:solidFill>
                        </a:rPr>
                        <a:t>■取材・放送情報</a:t>
                      </a:r>
                      <a:endParaRPr kumimoji="1" lang="en-US" altLang="ja-JP" sz="1050" b="0" dirty="0">
                        <a:solidFill>
                          <a:schemeClr val="tx1"/>
                        </a:solidFill>
                      </a:endParaRPr>
                    </a:p>
                    <a:p>
                      <a:pPr algn="l"/>
                      <a:r>
                        <a:rPr kumimoji="1" lang="en-US" altLang="ja-JP" sz="1050" b="0" dirty="0">
                          <a:solidFill>
                            <a:schemeClr val="tx1"/>
                          </a:solidFill>
                        </a:rPr>
                        <a:t>3</a:t>
                      </a:r>
                      <a:r>
                        <a:rPr kumimoji="1" lang="ja-JP" altLang="en-US" sz="1050" b="0" dirty="0">
                          <a:solidFill>
                            <a:schemeClr val="tx1"/>
                          </a:solidFill>
                        </a:rPr>
                        <a:t>月</a:t>
                      </a:r>
                      <a:r>
                        <a:rPr kumimoji="1" lang="en-US" altLang="ja-JP" sz="1050" b="0" dirty="0">
                          <a:solidFill>
                            <a:schemeClr val="tx1"/>
                          </a:solidFill>
                        </a:rPr>
                        <a:t>3</a:t>
                      </a:r>
                      <a:r>
                        <a:rPr kumimoji="1" lang="ja-JP" altLang="en-US" sz="1050" b="0" dirty="0">
                          <a:solidFill>
                            <a:schemeClr val="tx1"/>
                          </a:solidFill>
                        </a:rPr>
                        <a:t>日に</a:t>
                      </a:r>
                      <a:r>
                        <a:rPr kumimoji="1" lang="en-US" altLang="ja-JP" sz="1050" b="0" dirty="0">
                          <a:solidFill>
                            <a:schemeClr val="tx1"/>
                          </a:solidFill>
                        </a:rPr>
                        <a:t>HBC</a:t>
                      </a:r>
                      <a:r>
                        <a:rPr kumimoji="1" lang="ja-JP" altLang="en-US" sz="1050" b="0" dirty="0">
                          <a:solidFill>
                            <a:schemeClr val="tx1"/>
                          </a:solidFill>
                        </a:rPr>
                        <a:t>北海道放送「サンデー</a:t>
                      </a:r>
                      <a:r>
                        <a:rPr kumimoji="1" lang="en-US" altLang="ja-JP" sz="1050" b="0" dirty="0" err="1">
                          <a:solidFill>
                            <a:schemeClr val="tx1"/>
                          </a:solidFill>
                        </a:rPr>
                        <a:t>Doki</a:t>
                      </a:r>
                      <a:r>
                        <a:rPr kumimoji="1" lang="ja-JP" altLang="en-US" sz="1050" b="0" dirty="0">
                          <a:solidFill>
                            <a:schemeClr val="tx1"/>
                          </a:solidFill>
                        </a:rPr>
                        <a:t>っと」内で「寿都の風泙さま」上映会当日の様子を放送。</a:t>
                      </a:r>
                      <a:endParaRPr kumimoji="1" lang="en-US" altLang="ja-JP" sz="1050" b="0" dirty="0">
                        <a:solidFill>
                          <a:schemeClr val="tx1"/>
                        </a:solidFill>
                      </a:endParaRPr>
                    </a:p>
                    <a:p>
                      <a:pPr algn="l"/>
                      <a:r>
                        <a:rPr kumimoji="1" lang="ja-JP" altLang="en-US" sz="1050" b="0" dirty="0">
                          <a:solidFill>
                            <a:schemeClr val="tx1"/>
                          </a:solidFill>
                        </a:rPr>
                        <a:t>■今後の展開について</a:t>
                      </a:r>
                      <a:endParaRPr kumimoji="1" lang="en-US" altLang="ja-JP" sz="1050" b="0" dirty="0">
                        <a:solidFill>
                          <a:schemeClr val="tx1"/>
                        </a:solidFill>
                      </a:endParaRPr>
                    </a:p>
                    <a:p>
                      <a:pPr algn="l"/>
                      <a:r>
                        <a:rPr kumimoji="1" lang="ja-JP" altLang="en-US" sz="1050" b="0" dirty="0">
                          <a:solidFill>
                            <a:schemeClr val="tx1"/>
                          </a:solidFill>
                        </a:rPr>
                        <a:t>地元ケーブルテレビ「</a:t>
                      </a:r>
                      <a:r>
                        <a:rPr kumimoji="1" lang="ja-JP" altLang="en-US" sz="1050" b="0" dirty="0" err="1">
                          <a:solidFill>
                            <a:schemeClr val="tx1"/>
                          </a:solidFill>
                        </a:rPr>
                        <a:t>すっつ</a:t>
                      </a:r>
                      <a:r>
                        <a:rPr kumimoji="1" lang="ja-JP" altLang="en-US" sz="1050" b="0" dirty="0">
                          <a:solidFill>
                            <a:schemeClr val="tx1"/>
                          </a:solidFill>
                        </a:rPr>
                        <a:t>テレビ」にて上映日の様子も併せて毎月放送</a:t>
                      </a:r>
                    </a:p>
                    <a:p>
                      <a:pPr algn="l"/>
                      <a:r>
                        <a:rPr kumimoji="1" lang="ja-JP" altLang="en-US" sz="1050" b="0" dirty="0">
                          <a:solidFill>
                            <a:schemeClr val="tx1"/>
                          </a:solidFill>
                        </a:rPr>
                        <a:t>地元主要施設</a:t>
                      </a:r>
                      <a:r>
                        <a:rPr kumimoji="1" lang="en-US" altLang="ja-JP" sz="1050" b="0" dirty="0">
                          <a:solidFill>
                            <a:schemeClr val="tx1"/>
                          </a:solidFill>
                        </a:rPr>
                        <a:t>(</a:t>
                      </a:r>
                      <a:r>
                        <a:rPr kumimoji="1" lang="ja-JP" altLang="en-US" sz="1050" b="0" dirty="0">
                          <a:solidFill>
                            <a:schemeClr val="tx1"/>
                          </a:solidFill>
                        </a:rPr>
                        <a:t>道の駅・埋蔵文化センターなど</a:t>
                      </a:r>
                      <a:r>
                        <a:rPr kumimoji="1" lang="en-US" altLang="ja-JP" sz="1050" b="0" dirty="0">
                          <a:solidFill>
                            <a:schemeClr val="tx1"/>
                          </a:solidFill>
                        </a:rPr>
                        <a:t>)</a:t>
                      </a:r>
                      <a:r>
                        <a:rPr kumimoji="1" lang="ja-JP" altLang="en-US" sz="1050" b="0" dirty="0" err="1">
                          <a:solidFill>
                            <a:schemeClr val="tx1"/>
                          </a:solidFill>
                        </a:rPr>
                        <a:t>にて</a:t>
                      </a:r>
                      <a:r>
                        <a:rPr kumimoji="1" lang="ja-JP" altLang="en-US" sz="1050" b="0" dirty="0">
                          <a:solidFill>
                            <a:schemeClr val="tx1"/>
                          </a:solidFill>
                        </a:rPr>
                        <a:t>展示上映</a:t>
                      </a:r>
                    </a:p>
                    <a:p>
                      <a:pPr algn="l"/>
                      <a:r>
                        <a:rPr kumimoji="1" lang="ja-JP" altLang="en-US" sz="1050" b="0" dirty="0">
                          <a:solidFill>
                            <a:schemeClr val="tx1"/>
                          </a:solidFill>
                        </a:rPr>
                        <a:t>町内保育園、小中学校にて放送</a:t>
                      </a:r>
                    </a:p>
                    <a:p>
                      <a:pPr algn="l"/>
                      <a:r>
                        <a:rPr kumimoji="1" lang="ja-JP" altLang="en-US" sz="1050" b="0" dirty="0">
                          <a:solidFill>
                            <a:schemeClr val="tx1"/>
                          </a:solidFill>
                        </a:rPr>
                        <a:t>寿都町歴史文化基本構想と連携し観光試算として活用</a:t>
                      </a:r>
                    </a:p>
                    <a:p>
                      <a:pPr algn="l"/>
                      <a:r>
                        <a:rPr kumimoji="1" lang="ja-JP" altLang="en-US" sz="1050" b="0" dirty="0">
                          <a:solidFill>
                            <a:schemeClr val="tx1"/>
                          </a:solidFill>
                        </a:rPr>
                        <a:t>風泙さまが祀られる神社の調査、補修などの事業化</a:t>
                      </a:r>
                      <a:endParaRPr kumimoji="1" lang="en-US" altLang="ja-JP"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タイトル 1"/>
          <p:cNvSpPr txBox="1">
            <a:spLocks/>
          </p:cNvSpPr>
          <p:nvPr/>
        </p:nvSpPr>
        <p:spPr>
          <a:xfrm>
            <a:off x="486916" y="1136576"/>
            <a:ext cx="3086100" cy="288032"/>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400" b="1" dirty="0">
                <a:solidFill>
                  <a:schemeClr val="tx1">
                    <a:lumMod val="95000"/>
                    <a:lumOff val="5000"/>
                  </a:schemeClr>
                </a:solidFill>
              </a:rPr>
              <a:t>6-</a:t>
            </a:r>
            <a:r>
              <a:rPr lang="ja-JP" altLang="en-US" sz="1400" b="1" dirty="0">
                <a:solidFill>
                  <a:schemeClr val="tx1">
                    <a:lumMod val="95000"/>
                    <a:lumOff val="5000"/>
                  </a:schemeClr>
                </a:solidFill>
              </a:rPr>
              <a:t>（</a:t>
            </a:r>
            <a:r>
              <a:rPr lang="en-US" altLang="ja-JP" sz="1400" b="1" dirty="0">
                <a:solidFill>
                  <a:schemeClr val="tx1">
                    <a:lumMod val="95000"/>
                    <a:lumOff val="5000"/>
                  </a:schemeClr>
                </a:solidFill>
              </a:rPr>
              <a:t>2</a:t>
            </a:r>
            <a:r>
              <a:rPr lang="ja-JP" altLang="en-US" sz="1400" b="1" dirty="0">
                <a:solidFill>
                  <a:schemeClr val="tx1">
                    <a:lumMod val="95000"/>
                    <a:lumOff val="5000"/>
                  </a:schemeClr>
                </a:solidFill>
              </a:rPr>
              <a:t>）　他助成事業との連携企画詳細</a:t>
            </a:r>
            <a:endParaRPr lang="en-US" altLang="ja-JP" sz="1400" b="1" dirty="0">
              <a:solidFill>
                <a:schemeClr val="tx1">
                  <a:lumMod val="95000"/>
                  <a:lumOff val="5000"/>
                </a:schemeClr>
              </a:solidFill>
            </a:endParaRPr>
          </a:p>
        </p:txBody>
      </p:sp>
      <p:pic>
        <p:nvPicPr>
          <p:cNvPr id="1026" name="Picture 2" descr="C:\Users\naoki_yamazaki\Desktop\海の民話\海ノ民話写真\DSC_00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80" y="8421895"/>
            <a:ext cx="2168083" cy="14399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oki_yamazaki\Desktop\海の民話\海ノ民話写真\DSC_00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81" y="6902600"/>
            <a:ext cx="2168083" cy="1439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aoki_yamazaki\Desktop\海の民話\海ノ民話写真\DSC_00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0322" y="6902600"/>
            <a:ext cx="2168083" cy="14399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aoki_yamazaki\Desktop\海の民話\寿都の風泙さまキー.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0321" y="8421895"/>
            <a:ext cx="2559133" cy="143994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157192" y="6902600"/>
            <a:ext cx="1547640" cy="646331"/>
          </a:xfrm>
          <a:prstGeom prst="rect">
            <a:avLst/>
          </a:prstGeom>
          <a:noFill/>
        </p:spPr>
        <p:txBody>
          <a:bodyPr wrap="square" rtlCol="0">
            <a:spAutoFit/>
          </a:bodyPr>
          <a:lstStyle/>
          <a:p>
            <a:r>
              <a:rPr kumimoji="1" lang="ja-JP" altLang="en-US" sz="900" dirty="0"/>
              <a:t>左上　①フィールドワーク</a:t>
            </a:r>
          </a:p>
          <a:p>
            <a:r>
              <a:rPr kumimoji="1" lang="ja-JP" altLang="en-US" sz="900" dirty="0"/>
              <a:t>右上　②上映会</a:t>
            </a:r>
          </a:p>
          <a:p>
            <a:r>
              <a:rPr lang="ja-JP" altLang="en-US" sz="900" dirty="0"/>
              <a:t>左下　③表敬訪問</a:t>
            </a:r>
          </a:p>
          <a:p>
            <a:r>
              <a:rPr kumimoji="1" lang="ja-JP" altLang="en-US" sz="900" dirty="0"/>
              <a:t>右下　④アニメーション</a:t>
            </a:r>
          </a:p>
        </p:txBody>
      </p:sp>
    </p:spTree>
    <p:extLst>
      <p:ext uri="{BB962C8B-B14F-4D97-AF65-F5344CB8AC3E}">
        <p14:creationId xmlns:p14="http://schemas.microsoft.com/office/powerpoint/2010/main" val="299773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31279DE-C66D-4CAA-BE1A-702E233B6CB0}"/>
              </a:ext>
            </a:extLst>
          </p:cNvPr>
          <p:cNvPicPr>
            <a:picLocks noChangeAspect="1"/>
          </p:cNvPicPr>
          <p:nvPr/>
        </p:nvPicPr>
        <p:blipFill>
          <a:blip r:embed="rId2"/>
          <a:stretch>
            <a:fillRect/>
          </a:stretch>
        </p:blipFill>
        <p:spPr>
          <a:xfrm>
            <a:off x="1818808" y="2375669"/>
            <a:ext cx="3220384" cy="2386254"/>
          </a:xfrm>
          <a:prstGeom prst="rect">
            <a:avLst/>
          </a:prstGeom>
        </p:spPr>
      </p:pic>
      <p:sp>
        <p:nvSpPr>
          <p:cNvPr id="10" name="テキスト ボックス 9">
            <a:extLst>
              <a:ext uri="{FF2B5EF4-FFF2-40B4-BE49-F238E27FC236}">
                <a16:creationId xmlns:a16="http://schemas.microsoft.com/office/drawing/2014/main" id="{63743FB4-7979-444C-B20E-1F198667549A}"/>
              </a:ext>
            </a:extLst>
          </p:cNvPr>
          <p:cNvSpPr txBox="1"/>
          <p:nvPr/>
        </p:nvSpPr>
        <p:spPr>
          <a:xfrm>
            <a:off x="1720840" y="9391693"/>
            <a:ext cx="3416320"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海ノ民話のまちプロジェクト実行委員会</a:t>
            </a:r>
          </a:p>
        </p:txBody>
      </p:sp>
      <p:pic>
        <p:nvPicPr>
          <p:cNvPr id="11" name="図 10">
            <a:extLst>
              <a:ext uri="{FF2B5EF4-FFF2-40B4-BE49-F238E27FC236}">
                <a16:creationId xmlns:a16="http://schemas.microsoft.com/office/drawing/2014/main" id="{6AC9A200-2687-4943-918F-4B3ADA67E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375" y="8624419"/>
            <a:ext cx="2105249" cy="631516"/>
          </a:xfrm>
          <a:prstGeom prst="rect">
            <a:avLst/>
          </a:prstGeom>
        </p:spPr>
      </p:pic>
      <p:sp>
        <p:nvSpPr>
          <p:cNvPr id="4" name="テキスト ボックス 3">
            <a:extLst>
              <a:ext uri="{FF2B5EF4-FFF2-40B4-BE49-F238E27FC236}">
                <a16:creationId xmlns:a16="http://schemas.microsoft.com/office/drawing/2014/main" id="{B85144B2-BF3E-42C2-A9E0-30D618DFB1F7}"/>
              </a:ext>
            </a:extLst>
          </p:cNvPr>
          <p:cNvSpPr txBox="1"/>
          <p:nvPr/>
        </p:nvSpPr>
        <p:spPr>
          <a:xfrm>
            <a:off x="2548437" y="4953000"/>
            <a:ext cx="180049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表敬訪問概要書</a:t>
            </a:r>
          </a:p>
        </p:txBody>
      </p:sp>
    </p:spTree>
    <p:extLst>
      <p:ext uri="{BB962C8B-B14F-4D97-AF65-F5344CB8AC3E}">
        <p14:creationId xmlns:p14="http://schemas.microsoft.com/office/powerpoint/2010/main" val="1856921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8164"/>
            <a:ext cx="6858000" cy="325368"/>
          </a:xfrm>
          <a:prstGeom prst="rect">
            <a:avLst/>
          </a:prstGeom>
          <a:solidFill>
            <a:srgbClr val="1C4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表敬訪問概要</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90500" y="480317"/>
            <a:ext cx="1473200" cy="3073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訪問先市町村</a:t>
            </a:r>
          </a:p>
        </p:txBody>
      </p:sp>
      <p:sp>
        <p:nvSpPr>
          <p:cNvPr id="18" name="正方形/長方形 17"/>
          <p:cNvSpPr/>
          <p:nvPr/>
        </p:nvSpPr>
        <p:spPr>
          <a:xfrm>
            <a:off x="1663700" y="480317"/>
            <a:ext cx="5029200" cy="3073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静岡県袋井市</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90500" y="1364231"/>
            <a:ext cx="1020088" cy="30734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日時</a:t>
            </a:r>
          </a:p>
        </p:txBody>
      </p:sp>
      <p:sp>
        <p:nvSpPr>
          <p:cNvPr id="23" name="正方形/長方形 22"/>
          <p:cNvSpPr/>
          <p:nvPr/>
        </p:nvSpPr>
        <p:spPr>
          <a:xfrm>
            <a:off x="1210588" y="1364231"/>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26</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火</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00</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4" name="正方形/長方形 23"/>
          <p:cNvSpPr/>
          <p:nvPr/>
        </p:nvSpPr>
        <p:spPr>
          <a:xfrm>
            <a:off x="190500" y="1860427"/>
            <a:ext cx="1020088" cy="137922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訪問先</a:t>
            </a:r>
          </a:p>
        </p:txBody>
      </p:sp>
      <p:sp>
        <p:nvSpPr>
          <p:cNvPr id="25" name="正方形/長方形 24"/>
          <p:cNvSpPr/>
          <p:nvPr/>
        </p:nvSpPr>
        <p:spPr>
          <a:xfrm>
            <a:off x="1210588" y="1860428"/>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訪問先：袋井市役所</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190500" y="3474346"/>
            <a:ext cx="1020088" cy="419241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訪問</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メンバー</a:t>
            </a:r>
          </a:p>
        </p:txBody>
      </p:sp>
      <p:sp>
        <p:nvSpPr>
          <p:cNvPr id="27" name="正方形/長方形 26"/>
          <p:cNvSpPr/>
          <p:nvPr/>
        </p:nvSpPr>
        <p:spPr>
          <a:xfrm>
            <a:off x="1210588" y="3474346"/>
            <a:ext cx="5482312" cy="80555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7907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海ノ民話のまちプロジェクト実行委員会（総合運営事務局）</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沼田 心之介（</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090-6011-0732</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柴田 英知（</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090-4773-3745</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190500" y="868034"/>
            <a:ext cx="1473200" cy="3073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首長氏名</a:t>
            </a:r>
          </a:p>
        </p:txBody>
      </p:sp>
      <p:sp>
        <p:nvSpPr>
          <p:cNvPr id="29" name="正方形/長方形 28"/>
          <p:cNvSpPr/>
          <p:nvPr/>
        </p:nvSpPr>
        <p:spPr>
          <a:xfrm>
            <a:off x="1663700" y="868034"/>
            <a:ext cx="5029200" cy="3073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原田英之</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市長</a:t>
            </a:r>
          </a:p>
        </p:txBody>
      </p:sp>
      <p:sp>
        <p:nvSpPr>
          <p:cNvPr id="32" name="正方形/長方形 31"/>
          <p:cNvSpPr/>
          <p:nvPr/>
        </p:nvSpPr>
        <p:spPr>
          <a:xfrm>
            <a:off x="1210588" y="2217833"/>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担当者名：山岡ゆかり様　　　部署名：秘書係</a:t>
            </a:r>
            <a:endParaRPr lang="en-US" altLang="zh-TW"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210588" y="2575070"/>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TEL</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0538-44-3103 </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1210588" y="2932307"/>
            <a:ext cx="5482312" cy="30734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住所：静岡県袋井市新屋</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1-1-1</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1210588" y="5557169"/>
            <a:ext cx="5482312" cy="10042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7907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海と日本</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PROJECT in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静岡県</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tabLst>
                <a:tab pos="17907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担当者①：村木宏規</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担当者②：矢守志帆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tabLst>
                <a:tab pos="1790700" algn="l"/>
              </a:tabLst>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担当者③：大森上総</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1210588" y="6662515"/>
            <a:ext cx="5482312" cy="10042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7907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取材クルー</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テレビ静岡</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担当者①</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福島流星</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担当者②</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：カメラマン</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17907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担当者③：音声マン</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a:extLst>
              <a:ext uri="{FF2B5EF4-FFF2-40B4-BE49-F238E27FC236}">
                <a16:creationId xmlns:a16="http://schemas.microsoft.com/office/drawing/2014/main" id="{319693C1-5E7A-44C8-9916-B244348A286A}"/>
              </a:ext>
            </a:extLst>
          </p:cNvPr>
          <p:cNvSpPr/>
          <p:nvPr/>
        </p:nvSpPr>
        <p:spPr>
          <a:xfrm>
            <a:off x="1210588" y="4381002"/>
            <a:ext cx="5482312" cy="107506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048000" algn="l"/>
              </a:tabLst>
            </a:pP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袋井市「亀の松」伝承プロジェクト実行委員会</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3048000" algn="l"/>
              </a:tabLst>
            </a:pP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30480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団体名：テレビ静岡</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氏名：横山英訓</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30480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団体名：テレビ静岡</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氏名：井口裕也</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tabLst>
                <a:tab pos="3048000" algn="l"/>
              </a:tabLst>
            </a:pP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団体名：袋井市歴史文化館</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氏名：山本義孝</a:t>
            </a:r>
            <a:endPar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454DB2C4-A62B-4939-9A8F-183072AFDD7C}"/>
              </a:ext>
            </a:extLst>
          </p:cNvPr>
          <p:cNvSpPr txBox="1"/>
          <p:nvPr/>
        </p:nvSpPr>
        <p:spPr>
          <a:xfrm>
            <a:off x="5206596" y="7761758"/>
            <a:ext cx="1486304" cy="307777"/>
          </a:xfrm>
          <a:prstGeom prst="rect">
            <a:avLst/>
          </a:prstGeom>
          <a:noFill/>
        </p:spPr>
        <p:txBody>
          <a:bodyPr wrap="none" rtlCol="0" anchor="ctr">
            <a:spAutoFi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計</a:t>
            </a:r>
            <a:r>
              <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名（予定）</a:t>
            </a:r>
          </a:p>
        </p:txBody>
      </p:sp>
    </p:spTree>
    <p:extLst>
      <p:ext uri="{BB962C8B-B14F-4D97-AF65-F5344CB8AC3E}">
        <p14:creationId xmlns:p14="http://schemas.microsoft.com/office/powerpoint/2010/main" val="28702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87589DE-CDE2-4237-A456-5FE5A2ADD2DA}"/>
              </a:ext>
            </a:extLst>
          </p:cNvPr>
          <p:cNvSpPr/>
          <p:nvPr/>
        </p:nvSpPr>
        <p:spPr>
          <a:xfrm>
            <a:off x="443594" y="817095"/>
            <a:ext cx="667051"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5" name="正方形/長方形 4">
            <a:extLst>
              <a:ext uri="{FF2B5EF4-FFF2-40B4-BE49-F238E27FC236}">
                <a16:creationId xmlns:a16="http://schemas.microsoft.com/office/drawing/2014/main" id="{E089BEF3-5AE7-49A0-BD9B-E2A96293CA16}"/>
              </a:ext>
            </a:extLst>
          </p:cNvPr>
          <p:cNvSpPr/>
          <p:nvPr/>
        </p:nvSpPr>
        <p:spPr>
          <a:xfrm>
            <a:off x="1183370" y="817095"/>
            <a:ext cx="647998"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LAP</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DF26B94-3AFC-49A3-AC15-552AEE393E1F}"/>
              </a:ext>
            </a:extLst>
          </p:cNvPr>
          <p:cNvSpPr/>
          <p:nvPr/>
        </p:nvSpPr>
        <p:spPr>
          <a:xfrm>
            <a:off x="1895831" y="817096"/>
            <a:ext cx="2769602" cy="261256"/>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内容</a:t>
            </a:r>
          </a:p>
        </p:txBody>
      </p:sp>
      <p:sp>
        <p:nvSpPr>
          <p:cNvPr id="7" name="正方形/長方形 6">
            <a:extLst>
              <a:ext uri="{FF2B5EF4-FFF2-40B4-BE49-F238E27FC236}">
                <a16:creationId xmlns:a16="http://schemas.microsoft.com/office/drawing/2014/main" id="{58B1AD18-BDBE-4C51-A8B7-F7069FC41D41}"/>
              </a:ext>
            </a:extLst>
          </p:cNvPr>
          <p:cNvSpPr/>
          <p:nvPr/>
        </p:nvSpPr>
        <p:spPr>
          <a:xfrm>
            <a:off x="4727847" y="817095"/>
            <a:ext cx="1871399" cy="26125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備考</a:t>
            </a:r>
          </a:p>
        </p:txBody>
      </p:sp>
      <p:sp>
        <p:nvSpPr>
          <p:cNvPr id="8" name="テキスト ボックス 7">
            <a:extLst>
              <a:ext uri="{FF2B5EF4-FFF2-40B4-BE49-F238E27FC236}">
                <a16:creationId xmlns:a16="http://schemas.microsoft.com/office/drawing/2014/main" id="{059BB9EB-5DA9-4620-8CD0-DFC43813FCE6}"/>
              </a:ext>
            </a:extLst>
          </p:cNvPr>
          <p:cNvSpPr txBox="1"/>
          <p:nvPr/>
        </p:nvSpPr>
        <p:spPr>
          <a:xfrm>
            <a:off x="500031" y="1167936"/>
            <a:ext cx="609148" cy="5001369"/>
          </a:xfrm>
          <a:prstGeom prst="rect">
            <a:avLst/>
          </a:prstGeom>
          <a:noFill/>
        </p:spPr>
        <p:txBody>
          <a:bodyPr wrap="square" rtlCol="0">
            <a:spAutoFit/>
          </a:bodyPr>
          <a:lstStyle/>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9:30</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9:03</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9:06</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9:09</a:t>
            </a: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9:14</a:t>
            </a: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9:24</a:t>
            </a: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9:30</a:t>
            </a:r>
          </a:p>
        </p:txBody>
      </p:sp>
      <p:sp>
        <p:nvSpPr>
          <p:cNvPr id="9" name="テキスト ボックス 8">
            <a:extLst>
              <a:ext uri="{FF2B5EF4-FFF2-40B4-BE49-F238E27FC236}">
                <a16:creationId xmlns:a16="http://schemas.microsoft.com/office/drawing/2014/main" id="{718D993B-296C-437B-BE1D-F1F67B5776E6}"/>
              </a:ext>
            </a:extLst>
          </p:cNvPr>
          <p:cNvSpPr txBox="1"/>
          <p:nvPr/>
        </p:nvSpPr>
        <p:spPr>
          <a:xfrm>
            <a:off x="1184002" y="1167936"/>
            <a:ext cx="647366" cy="5001369"/>
          </a:xfrm>
          <a:prstGeom prst="rect">
            <a:avLst/>
          </a:prstGeom>
          <a:noFill/>
        </p:spPr>
        <p:txBody>
          <a:bodyPr wrap="square" rtlCol="0">
            <a:spAutoFit/>
          </a:bodyPr>
          <a:lstStyle/>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D6A9A449-0EF1-488D-AF81-61DC80C6BDEE}"/>
              </a:ext>
            </a:extLst>
          </p:cNvPr>
          <p:cNvSpPr txBox="1"/>
          <p:nvPr/>
        </p:nvSpPr>
        <p:spPr>
          <a:xfrm>
            <a:off x="1888519" y="1167936"/>
            <a:ext cx="2778727" cy="517064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●挨拶～名刺交換等</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●認定証授与（沼田認定委員長）</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・首長と沼田氏との握手カット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・実行委員会、首長、沼田氏　集合カット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・認定証を持つ首長カット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●フォトセッション</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●アニメーション上映</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●会談</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・「海と日本プロジェクト」主旨説明</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海ノ民話のまちプロジェクト」主旨説明</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・今回の認定にいたった経緯説明</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・上映会とフィールドワークの実施報告</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●取材（首長）</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・今回の認定を受けて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・市町村の海にまつわる魅力について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・「海ノ民話のまちプロジェクト」に期待すること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●取材（実行委員会）</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・今後の民話アニメーションの活用について</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・市町村の皆様にひとこと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●終了～後片付け</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185427DA-99E8-4274-BA7C-AC68A0F249CA}"/>
              </a:ext>
            </a:extLst>
          </p:cNvPr>
          <p:cNvSpPr txBox="1"/>
          <p:nvPr/>
        </p:nvSpPr>
        <p:spPr>
          <a:xfrm>
            <a:off x="4741297" y="1167936"/>
            <a:ext cx="1783328" cy="3139321"/>
          </a:xfrm>
          <a:prstGeom prst="rect">
            <a:avLst/>
          </a:prstGeom>
          <a:noFill/>
        </p:spPr>
        <p:txBody>
          <a:bodyPr wrap="square" rtlCol="0">
            <a:spAutoFit/>
          </a:bodyPr>
          <a:lstStyle/>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「海と日本プロジェクト」」の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横断幕を使用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「海と日本プロジェクト」」の</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横断幕を背景に使用</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映像送出について事前に要確認</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エリア事務局</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沼田氏</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沼田氏</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実行委員会</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a:extLst>
              <a:ext uri="{FF2B5EF4-FFF2-40B4-BE49-F238E27FC236}">
                <a16:creationId xmlns:a16="http://schemas.microsoft.com/office/drawing/2014/main" id="{0A2A4E0D-E3BD-4582-9820-2A6C43AB1AB6}"/>
              </a:ext>
            </a:extLst>
          </p:cNvPr>
          <p:cNvSpPr/>
          <p:nvPr/>
        </p:nvSpPr>
        <p:spPr>
          <a:xfrm>
            <a:off x="443595" y="813480"/>
            <a:ext cx="6155651" cy="535581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EDC41372-07E1-4DE4-B465-233210CAD0C2}"/>
              </a:ext>
            </a:extLst>
          </p:cNvPr>
          <p:cNvCxnSpPr>
            <a:cxnSpLocks/>
          </p:cNvCxnSpPr>
          <p:nvPr/>
        </p:nvCxnSpPr>
        <p:spPr>
          <a:xfrm>
            <a:off x="1142979"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48A5937D-F6B7-4EF4-8CE1-A0F81C277060}"/>
              </a:ext>
            </a:extLst>
          </p:cNvPr>
          <p:cNvCxnSpPr>
            <a:cxnSpLocks/>
          </p:cNvCxnSpPr>
          <p:nvPr/>
        </p:nvCxnSpPr>
        <p:spPr>
          <a:xfrm>
            <a:off x="1859943"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9BADDFE-A8CA-4D67-BEB5-7B9C14AC3CFD}"/>
              </a:ext>
            </a:extLst>
          </p:cNvPr>
          <p:cNvCxnSpPr>
            <a:cxnSpLocks/>
          </p:cNvCxnSpPr>
          <p:nvPr/>
        </p:nvCxnSpPr>
        <p:spPr>
          <a:xfrm>
            <a:off x="4692784" y="817095"/>
            <a:ext cx="0" cy="53522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02009B2-D7CA-49B3-9C63-9C7A4A571160}"/>
              </a:ext>
            </a:extLst>
          </p:cNvPr>
          <p:cNvCxnSpPr>
            <a:cxnSpLocks/>
          </p:cNvCxnSpPr>
          <p:nvPr/>
        </p:nvCxnSpPr>
        <p:spPr>
          <a:xfrm>
            <a:off x="443594" y="1464795"/>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60555298-BA58-431C-93BA-02216927D616}"/>
              </a:ext>
            </a:extLst>
          </p:cNvPr>
          <p:cNvCxnSpPr>
            <a:cxnSpLocks/>
          </p:cNvCxnSpPr>
          <p:nvPr/>
        </p:nvCxnSpPr>
        <p:spPr>
          <a:xfrm>
            <a:off x="443594" y="229982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B86243A-9A55-4295-863E-A3874FF85F68}"/>
              </a:ext>
            </a:extLst>
          </p:cNvPr>
          <p:cNvCxnSpPr>
            <a:cxnSpLocks/>
          </p:cNvCxnSpPr>
          <p:nvPr/>
        </p:nvCxnSpPr>
        <p:spPr>
          <a:xfrm>
            <a:off x="443594" y="2809798"/>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9EC8A341-A28A-4999-824E-C5BB2F4C075D}"/>
              </a:ext>
            </a:extLst>
          </p:cNvPr>
          <p:cNvCxnSpPr>
            <a:cxnSpLocks/>
          </p:cNvCxnSpPr>
          <p:nvPr/>
        </p:nvCxnSpPr>
        <p:spPr>
          <a:xfrm>
            <a:off x="443594" y="583042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2743489-E261-4056-BFB9-565FF2B45BC9}"/>
              </a:ext>
            </a:extLst>
          </p:cNvPr>
          <p:cNvCxnSpPr>
            <a:cxnSpLocks/>
          </p:cNvCxnSpPr>
          <p:nvPr/>
        </p:nvCxnSpPr>
        <p:spPr>
          <a:xfrm>
            <a:off x="443594" y="4315780"/>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124EEF3-5BA7-4B56-99F1-94CAFE93642B}"/>
              </a:ext>
            </a:extLst>
          </p:cNvPr>
          <p:cNvCxnSpPr>
            <a:cxnSpLocks/>
          </p:cNvCxnSpPr>
          <p:nvPr/>
        </p:nvCxnSpPr>
        <p:spPr>
          <a:xfrm>
            <a:off x="455061" y="3312817"/>
            <a:ext cx="6155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5C7C6275-1A88-4BA8-A109-7A4F26CA33C7}"/>
              </a:ext>
            </a:extLst>
          </p:cNvPr>
          <p:cNvSpPr/>
          <p:nvPr/>
        </p:nvSpPr>
        <p:spPr>
          <a:xfrm>
            <a:off x="0" y="8164"/>
            <a:ext cx="6858000" cy="325368"/>
          </a:xfrm>
          <a:prstGeom prst="rect">
            <a:avLst/>
          </a:prstGeom>
          <a:solidFill>
            <a:srgbClr val="1C4D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HGP創英角ｺﾞｼｯｸUB" panose="020B0900000000000000" pitchFamily="50" charset="-128"/>
                <a:ea typeface="HGP創英角ｺﾞｼｯｸUB" panose="020B0900000000000000" pitchFamily="50" charset="-128"/>
                <a:cs typeface="メイリオ" panose="020B0604030504040204" pitchFamily="50" charset="-128"/>
              </a:rPr>
              <a:t>表敬訪問構成表</a:t>
            </a:r>
            <a:endParaRPr kumimoji="1" lang="en-US" altLang="ja-JP" sz="1400" dirty="0">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spTree>
    <p:extLst>
      <p:ext uri="{BB962C8B-B14F-4D97-AF65-F5344CB8AC3E}">
        <p14:creationId xmlns:p14="http://schemas.microsoft.com/office/powerpoint/2010/main" val="230964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548680" y="1413980"/>
          <a:ext cx="5832649" cy="6163316"/>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5">
                  <a:extLst>
                    <a:ext uri="{9D8B030D-6E8A-4147-A177-3AD203B41FA5}">
                      <a16:colId xmlns:a16="http://schemas.microsoft.com/office/drawing/2014/main" val="20003"/>
                    </a:ext>
                  </a:extLst>
                </a:gridCol>
              </a:tblGrid>
              <a:tr h="287775">
                <a:tc>
                  <a:txBody>
                    <a:bodyPr/>
                    <a:lstStyle/>
                    <a:p>
                      <a:pPr algn="l"/>
                      <a:r>
                        <a:rPr kumimoji="1" lang="ja-JP" altLang="en-US" sz="1050" b="1" i="0" dirty="0">
                          <a:solidFill>
                            <a:schemeClr val="tx1"/>
                          </a:solidFill>
                        </a:rPr>
                        <a:t>イベント名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ja-JP" altLang="en-US" sz="1050" b="0" dirty="0">
                          <a:solidFill>
                            <a:schemeClr val="tx1"/>
                          </a:solidFill>
                        </a:rPr>
                        <a:t>海ノ民話のまちプロジェクト</a:t>
                      </a:r>
                      <a:r>
                        <a:rPr kumimoji="1" lang="en-US" altLang="ja-JP" sz="1050" b="0" dirty="0">
                          <a:solidFill>
                            <a:schemeClr val="tx1"/>
                          </a:solidFill>
                        </a:rPr>
                        <a:t>in</a:t>
                      </a:r>
                      <a:r>
                        <a:rPr kumimoji="1" lang="ja-JP" altLang="en-US" sz="1050" b="0" dirty="0">
                          <a:solidFill>
                            <a:schemeClr val="tx1"/>
                          </a:solidFill>
                        </a:rPr>
                        <a:t>静岡県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86324">
                <a:tc>
                  <a:txBody>
                    <a:bodyPr/>
                    <a:lstStyle/>
                    <a:p>
                      <a:pPr algn="l"/>
                      <a:r>
                        <a:rPr kumimoji="1" lang="ja-JP" altLang="en-US" sz="1050" b="1" i="0" dirty="0">
                          <a:solidFill>
                            <a:schemeClr val="tx1"/>
                          </a:solidFill>
                        </a:rPr>
                        <a:t>実施事項</a:t>
                      </a:r>
                      <a:endParaRPr kumimoji="1" lang="en-US" altLang="ja-JP" sz="105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①フィールドワーク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②上映会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③表敬訪問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7775">
                <a:tc>
                  <a:txBody>
                    <a:bodyPr/>
                    <a:lstStyle/>
                    <a:p>
                      <a:pPr algn="l"/>
                      <a:r>
                        <a:rPr kumimoji="1" lang="ja-JP" altLang="en-US" sz="1050" b="1" i="0" dirty="0">
                          <a:solidFill>
                            <a:schemeClr val="tx1"/>
                          </a:solidFill>
                        </a:rPr>
                        <a:t>開催日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3</a:t>
                      </a:r>
                      <a:r>
                        <a:rPr kumimoji="1" lang="ja-JP" altLang="en-US" sz="1050" b="0" dirty="0">
                          <a:solidFill>
                            <a:schemeClr val="tx1"/>
                          </a:solidFill>
                        </a:rPr>
                        <a:t>月</a:t>
                      </a:r>
                      <a:r>
                        <a:rPr kumimoji="1" lang="en-US" altLang="ja-JP" sz="1050" b="0" dirty="0">
                          <a:solidFill>
                            <a:schemeClr val="tx1"/>
                          </a:solidFill>
                        </a:rPr>
                        <a:t>2</a:t>
                      </a:r>
                      <a:r>
                        <a:rPr kumimoji="1" lang="ja-JP" altLang="en-US" sz="1050" b="0" dirty="0">
                          <a:solidFill>
                            <a:schemeClr val="tx1"/>
                          </a:solidFill>
                        </a:rPr>
                        <a:t>日（土）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3</a:t>
                      </a:r>
                      <a:r>
                        <a:rPr kumimoji="1" lang="ja-JP" altLang="en-US" sz="1050" b="0" dirty="0">
                          <a:solidFill>
                            <a:schemeClr val="tx1"/>
                          </a:solidFill>
                        </a:rPr>
                        <a:t>月</a:t>
                      </a:r>
                      <a:r>
                        <a:rPr kumimoji="1" lang="en-US" altLang="ja-JP" sz="1050" b="0" dirty="0">
                          <a:solidFill>
                            <a:schemeClr val="tx1"/>
                          </a:solidFill>
                        </a:rPr>
                        <a:t>2</a:t>
                      </a:r>
                      <a:r>
                        <a:rPr kumimoji="1" lang="ja-JP" altLang="en-US" sz="1050" b="0" dirty="0">
                          <a:solidFill>
                            <a:schemeClr val="tx1"/>
                          </a:solidFill>
                        </a:rPr>
                        <a:t>日（土）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2019</a:t>
                      </a:r>
                      <a:r>
                        <a:rPr kumimoji="1" lang="ja-JP" altLang="en-US" sz="1050" b="0" dirty="0">
                          <a:solidFill>
                            <a:schemeClr val="tx1"/>
                          </a:solidFill>
                        </a:rPr>
                        <a:t>年</a:t>
                      </a:r>
                      <a:r>
                        <a:rPr kumimoji="1" lang="en-US" altLang="ja-JP" sz="1050" b="0" dirty="0">
                          <a:solidFill>
                            <a:schemeClr val="tx1"/>
                          </a:solidFill>
                        </a:rPr>
                        <a:t>2</a:t>
                      </a:r>
                      <a:r>
                        <a:rPr kumimoji="1" lang="ja-JP" altLang="en-US" sz="1050" b="0" dirty="0">
                          <a:solidFill>
                            <a:schemeClr val="tx1"/>
                          </a:solidFill>
                        </a:rPr>
                        <a:t>月</a:t>
                      </a:r>
                      <a:r>
                        <a:rPr kumimoji="1" lang="en-US" altLang="ja-JP" sz="1050" b="0" dirty="0">
                          <a:solidFill>
                            <a:schemeClr val="tx1"/>
                          </a:solidFill>
                        </a:rPr>
                        <a:t>26</a:t>
                      </a:r>
                      <a:r>
                        <a:rPr kumimoji="1" lang="ja-JP" altLang="en-US" sz="1050" b="0" dirty="0">
                          <a:solidFill>
                            <a:schemeClr val="tx1"/>
                          </a:solidFill>
                        </a:rPr>
                        <a:t>日（火）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87775">
                <a:tc>
                  <a:txBody>
                    <a:bodyPr/>
                    <a:lstStyle/>
                    <a:p>
                      <a:pPr algn="l"/>
                      <a:r>
                        <a:rPr kumimoji="1" lang="ja-JP" altLang="en-US" sz="1050" b="1" i="0" dirty="0">
                          <a:solidFill>
                            <a:schemeClr val="tx1"/>
                          </a:solidFill>
                        </a:rPr>
                        <a:t>時間</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10</a:t>
                      </a:r>
                      <a:r>
                        <a:rPr kumimoji="1" lang="ja-JP" altLang="en-US" sz="1050" b="0" dirty="0">
                          <a:solidFill>
                            <a:schemeClr val="tx1"/>
                          </a:solidFill>
                        </a:rPr>
                        <a:t>：</a:t>
                      </a:r>
                      <a:r>
                        <a:rPr kumimoji="1" lang="en-US" altLang="ja-JP" sz="1050" b="0" dirty="0">
                          <a:solidFill>
                            <a:schemeClr val="tx1"/>
                          </a:solidFill>
                        </a:rPr>
                        <a:t>00</a:t>
                      </a:r>
                      <a:r>
                        <a:rPr kumimoji="1" lang="ja-JP" altLang="en-US" sz="1050" b="0" dirty="0">
                          <a:solidFill>
                            <a:schemeClr val="tx1"/>
                          </a:solidFill>
                        </a:rPr>
                        <a:t>～</a:t>
                      </a:r>
                      <a:r>
                        <a:rPr kumimoji="1" lang="en-US" altLang="ja-JP" sz="1050" b="0" dirty="0">
                          <a:solidFill>
                            <a:schemeClr val="tx1"/>
                          </a:solidFill>
                        </a:rPr>
                        <a:t>12</a:t>
                      </a:r>
                      <a:r>
                        <a:rPr kumimoji="1" lang="ja-JP" altLang="en-US" sz="1050" b="0" dirty="0">
                          <a:solidFill>
                            <a:schemeClr val="tx1"/>
                          </a:solidFill>
                        </a:rPr>
                        <a:t>：</a:t>
                      </a:r>
                      <a:r>
                        <a:rPr kumimoji="1" lang="en-US" altLang="ja-JP" sz="1050" b="0" dirty="0">
                          <a:solidFill>
                            <a:schemeClr val="tx1"/>
                          </a:solidFill>
                        </a:rPr>
                        <a:t>00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09:30</a:t>
                      </a:r>
                      <a:r>
                        <a:rPr kumimoji="1" lang="ja-JP" altLang="en-US" sz="1050" b="0" dirty="0">
                          <a:solidFill>
                            <a:schemeClr val="tx1"/>
                          </a:solidFill>
                        </a:rPr>
                        <a:t>～</a:t>
                      </a:r>
                      <a:r>
                        <a:rPr kumimoji="1" lang="en-US" altLang="ja-JP" sz="1050" b="0" dirty="0">
                          <a:solidFill>
                            <a:schemeClr val="tx1"/>
                          </a:solidFill>
                        </a:rPr>
                        <a:t>10:00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09:30</a:t>
                      </a:r>
                      <a:r>
                        <a:rPr kumimoji="1" lang="ja-JP" altLang="en-US" sz="1050" b="0" dirty="0">
                          <a:solidFill>
                            <a:schemeClr val="tx1"/>
                          </a:solidFill>
                        </a:rPr>
                        <a:t>～</a:t>
                      </a:r>
                      <a:r>
                        <a:rPr kumimoji="1" lang="en-US" altLang="ja-JP" sz="1050" b="0" dirty="0">
                          <a:solidFill>
                            <a:schemeClr val="tx1"/>
                          </a:solidFill>
                        </a:rPr>
                        <a:t>10:00</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87775">
                <a:tc>
                  <a:txBody>
                    <a:bodyPr/>
                    <a:lstStyle/>
                    <a:p>
                      <a:pPr algn="l"/>
                      <a:r>
                        <a:rPr kumimoji="1" lang="ja-JP" altLang="en-US" sz="1050" b="1" i="0" dirty="0">
                          <a:solidFill>
                            <a:schemeClr val="tx1"/>
                          </a:solidFill>
                        </a:rPr>
                        <a:t>開催場所</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a:solidFill>
                            <a:schemeClr val="tx1"/>
                          </a:solidFill>
                        </a:rPr>
                        <a:t>静岡県袋井市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静岡県袋井市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050" b="0" dirty="0">
                          <a:solidFill>
                            <a:schemeClr val="tx1"/>
                          </a:solidFill>
                        </a:rPr>
                        <a:t>袋井市役所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13912">
                <a:tc>
                  <a:txBody>
                    <a:bodyPr/>
                    <a:lstStyle/>
                    <a:p>
                      <a:pPr algn="l"/>
                      <a:r>
                        <a:rPr kumimoji="1" lang="ja-JP" altLang="en-US" sz="1050" b="1" i="0" dirty="0">
                          <a:solidFill>
                            <a:schemeClr val="tx1"/>
                          </a:solidFill>
                        </a:rPr>
                        <a:t>参加人数</a:t>
                      </a:r>
                      <a:endParaRPr kumimoji="1" lang="en-US" altLang="ja-JP" sz="1050" b="1"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a:solidFill>
                            <a:schemeClr val="tx1"/>
                          </a:solidFill>
                        </a:rPr>
                        <a:t>15</a:t>
                      </a:r>
                      <a:r>
                        <a:rPr kumimoji="1" lang="ja-JP" altLang="en-US" sz="1050" b="0" dirty="0">
                          <a:solidFill>
                            <a:schemeClr val="tx1"/>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15</a:t>
                      </a:r>
                      <a:r>
                        <a:rPr kumimoji="1" lang="ja-JP" altLang="en-US" sz="1050" b="0" dirty="0">
                          <a:solidFill>
                            <a:schemeClr val="tx1"/>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050" b="0" dirty="0">
                          <a:solidFill>
                            <a:schemeClr val="tx1"/>
                          </a:solidFill>
                        </a:rPr>
                        <a:t>6</a:t>
                      </a:r>
                      <a:r>
                        <a:rPr kumimoji="1" lang="ja-JP" altLang="en-US" sz="1050" b="0" dirty="0">
                          <a:solidFill>
                            <a:schemeClr val="tx1"/>
                          </a:solidFill>
                        </a:rPr>
                        <a:t>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32724">
                <a:tc>
                  <a:txBody>
                    <a:bodyPr/>
                    <a:lstStyle/>
                    <a:p>
                      <a:pPr algn="l"/>
                      <a:r>
                        <a:rPr kumimoji="1" lang="ja-JP" altLang="en-US" sz="1050" b="1" i="0" dirty="0">
                          <a:solidFill>
                            <a:schemeClr val="tx1"/>
                          </a:solidFill>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gridSpan="3">
                  <a:txBody>
                    <a:bodyPr/>
                    <a:lstStyle/>
                    <a:p>
                      <a:pPr algn="l"/>
                      <a:r>
                        <a:rPr kumimoji="1" lang="ja-JP" altLang="en-US" sz="1050" b="0" dirty="0">
                          <a:solidFill>
                            <a:schemeClr val="tx1"/>
                          </a:solidFill>
                        </a:rPr>
                        <a:t>日本の「海との関わり」と「地域の誇り」を子供たちに伝え語り継ぐプロジェクト。地元に残された海にまつわる民話・伝承を選定しアニメを制作、次の世代を担う子供たちから、さらに次の世代へと語り継ぐ機運の醸成を図った。</a:t>
                      </a:r>
                      <a:endParaRPr kumimoji="1" lang="en-US" altLang="ja-JP" sz="1050" b="0" dirty="0">
                        <a:solidFill>
                          <a:schemeClr val="tx1"/>
                        </a:solidFill>
                      </a:endParaRPr>
                    </a:p>
                    <a:p>
                      <a:pPr algn="l"/>
                      <a:endParaRPr kumimoji="1" lang="en-US" altLang="ja-JP" sz="1050" b="0" dirty="0">
                        <a:solidFill>
                          <a:schemeClr val="tx1"/>
                        </a:solidFill>
                      </a:endParaRPr>
                    </a:p>
                    <a:p>
                      <a:pPr algn="l"/>
                      <a:r>
                        <a:rPr kumimoji="1" lang="ja-JP" altLang="en-US" sz="1050" b="0" dirty="0">
                          <a:solidFill>
                            <a:schemeClr val="tx1"/>
                          </a:solidFill>
                        </a:rPr>
                        <a:t>①フィールドワーク</a:t>
                      </a:r>
                      <a:endParaRPr kumimoji="1" lang="en-US" altLang="ja-JP" sz="1050" b="0" dirty="0">
                        <a:solidFill>
                          <a:schemeClr val="tx1"/>
                        </a:solidFill>
                      </a:endParaRPr>
                    </a:p>
                    <a:p>
                      <a:pPr algn="l"/>
                      <a:r>
                        <a:rPr kumimoji="1" lang="ja-JP" altLang="en-US" sz="1050" b="0" dirty="0">
                          <a:solidFill>
                            <a:schemeClr val="tx1"/>
                          </a:solidFill>
                        </a:rPr>
                        <a:t>　地域で今も見守り続けられている「亀の松（二代目）」、現在もアカウミガメが産卵に訪れる「遠州大砂丘」、江戸時代の人々が高潮から逃れるために高台に逃げたことを教訓に造られた「命山（いのちやま）」を見て回り、アニメからの教訓（地域の誇り・環境問題・高潮や津波からの避難）を深く学んだ。</a:t>
                      </a:r>
                      <a:endParaRPr kumimoji="1" lang="en-US" altLang="ja-JP" sz="1050" b="0" dirty="0">
                        <a:solidFill>
                          <a:schemeClr val="tx1"/>
                        </a:solidFill>
                      </a:endParaRPr>
                    </a:p>
                    <a:p>
                      <a:pPr algn="l"/>
                      <a:endParaRPr kumimoji="1" lang="en-US" altLang="ja-JP" sz="1050" b="0" dirty="0">
                        <a:solidFill>
                          <a:schemeClr val="tx1"/>
                        </a:solidFill>
                      </a:endParaRPr>
                    </a:p>
                    <a:p>
                      <a:pPr algn="l"/>
                      <a:r>
                        <a:rPr kumimoji="1" lang="ja-JP" altLang="en-US" sz="1050" b="0" dirty="0">
                          <a:solidFill>
                            <a:schemeClr val="tx1"/>
                          </a:solidFill>
                        </a:rPr>
                        <a:t>②上映会に関する感想</a:t>
                      </a:r>
                      <a:endParaRPr kumimoji="1" lang="en-US" altLang="ja-JP" sz="1050" b="0" dirty="0">
                        <a:solidFill>
                          <a:schemeClr val="tx1"/>
                        </a:solidFill>
                      </a:endParaRPr>
                    </a:p>
                    <a:p>
                      <a:pPr algn="l"/>
                      <a:r>
                        <a:rPr kumimoji="1" lang="ja-JP" altLang="en-US" sz="1050" b="0" dirty="0">
                          <a:solidFill>
                            <a:schemeClr val="tx1"/>
                          </a:solidFill>
                        </a:rPr>
                        <a:t>「子どもを思う気持ちが母親を亀にして子どもを助けたという部分がとても心が暖まった」「江戸時代の人が高潮から助かった知恵をもとに命山が作られていることがわかってよかった」など、子供たちが学びを深めた感想が多く聞かれた。</a:t>
                      </a:r>
                      <a:endParaRPr kumimoji="1" lang="en-US" altLang="ja-JP" sz="1050" b="0" dirty="0">
                        <a:solidFill>
                          <a:schemeClr val="tx1"/>
                        </a:solidFill>
                      </a:endParaRPr>
                    </a:p>
                    <a:p>
                      <a:pPr algn="l"/>
                      <a:endParaRPr kumimoji="1" lang="en-US" altLang="ja-JP" sz="1050" b="0" dirty="0">
                        <a:solidFill>
                          <a:schemeClr val="tx1"/>
                        </a:solidFill>
                      </a:endParaRPr>
                    </a:p>
                    <a:p>
                      <a:pPr algn="l"/>
                      <a:r>
                        <a:rPr kumimoji="1" lang="ja-JP" altLang="en-US" sz="1050" b="0" dirty="0">
                          <a:solidFill>
                            <a:schemeClr val="tx1"/>
                          </a:solidFill>
                        </a:rPr>
                        <a:t>③表敬訪問</a:t>
                      </a:r>
                      <a:endParaRPr kumimoji="1" lang="en-US" altLang="ja-JP" sz="1050" b="0" dirty="0">
                        <a:solidFill>
                          <a:schemeClr val="tx1"/>
                        </a:solidFill>
                      </a:endParaRPr>
                    </a:p>
                    <a:p>
                      <a:pPr algn="l"/>
                      <a:r>
                        <a:rPr kumimoji="1" lang="ja-JP" altLang="en-US" sz="1050" b="0" dirty="0">
                          <a:solidFill>
                            <a:schemeClr val="tx1"/>
                          </a:solidFill>
                        </a:rPr>
                        <a:t>袋井市の原田英之市長に沼田かずみ氏（トマソン）・柴田英知（海と日本プロジェクト）・横山英訓（海と日本プロジェクト</a:t>
                      </a:r>
                      <a:r>
                        <a:rPr kumimoji="1" lang="en-US" altLang="ja-JP" sz="1050" b="0" dirty="0">
                          <a:solidFill>
                            <a:schemeClr val="tx1"/>
                          </a:solidFill>
                        </a:rPr>
                        <a:t>in</a:t>
                      </a:r>
                      <a:r>
                        <a:rPr kumimoji="1" lang="ja-JP" altLang="en-US" sz="1050" b="0" dirty="0">
                          <a:solidFill>
                            <a:schemeClr val="tx1"/>
                          </a:solidFill>
                        </a:rPr>
                        <a:t>静岡県）・山本義孝（袋井市「亀の松」伝承プロジェクト実行委員長）らが表敬訪問を行い、海ノ民話のまち認定を行った。</a:t>
                      </a:r>
                      <a:endParaRPr kumimoji="1" lang="en-US" altLang="ja-JP" sz="1050" b="0" dirty="0">
                        <a:solidFill>
                          <a:schemeClr val="tx1"/>
                        </a:solidFill>
                      </a:endParaRPr>
                    </a:p>
                    <a:p>
                      <a:pPr algn="l"/>
                      <a:endParaRPr kumimoji="1" lang="en-US" altLang="ja-JP" sz="1050" b="0" dirty="0">
                        <a:solidFill>
                          <a:schemeClr val="tx1"/>
                        </a:solidFill>
                      </a:endParaRPr>
                    </a:p>
                    <a:p>
                      <a:pPr algn="l"/>
                      <a:r>
                        <a:rPr kumimoji="1" lang="ja-JP" altLang="en-US" sz="1050" b="0" dirty="0">
                          <a:solidFill>
                            <a:schemeClr val="tx1"/>
                          </a:solidFill>
                        </a:rPr>
                        <a:t>■取材・放送情報</a:t>
                      </a:r>
                      <a:endParaRPr kumimoji="1" lang="en-US" altLang="ja-JP" sz="1050" b="0" dirty="0">
                        <a:solidFill>
                          <a:schemeClr val="tx1"/>
                        </a:solidFill>
                      </a:endParaRPr>
                    </a:p>
                    <a:p>
                      <a:pPr algn="l"/>
                      <a:r>
                        <a:rPr kumimoji="1" lang="ja-JP" altLang="en-US" sz="1050" b="0" dirty="0">
                          <a:solidFill>
                            <a:schemeClr val="tx1"/>
                          </a:solidFill>
                        </a:rPr>
                        <a:t>３月２１日（木）に「プライムニュースしずおか」にて市長表敬の様子を放送。３月１６日（土）に特別番組「海と日本プロジェクト」内で上映会・フィールドワークの様子を放送。</a:t>
                      </a:r>
                      <a:endParaRPr kumimoji="1" lang="en-US" altLang="ja-JP" sz="1050" b="0" dirty="0">
                        <a:solidFill>
                          <a:schemeClr val="tx1"/>
                        </a:solidFill>
                      </a:endParaRPr>
                    </a:p>
                    <a:p>
                      <a:pPr algn="l"/>
                      <a:r>
                        <a:rPr kumimoji="1" lang="ja-JP" altLang="en-US" sz="1050" b="0" dirty="0">
                          <a:solidFill>
                            <a:schemeClr val="tx1"/>
                          </a:solidFill>
                        </a:rPr>
                        <a:t>中日新聞・毎日新聞（２月２７日　県版）に表敬訪問の様子が記事として掲載される。</a:t>
                      </a:r>
                      <a:endParaRPr kumimoji="1" lang="en-US" altLang="ja-JP" sz="1050" b="0" dirty="0">
                        <a:solidFill>
                          <a:schemeClr val="tx1"/>
                        </a:solidFill>
                      </a:endParaRPr>
                    </a:p>
                    <a:p>
                      <a:pPr algn="l"/>
                      <a:endParaRPr kumimoji="1" lang="en-US" altLang="ja-JP" sz="1050" b="0" dirty="0">
                        <a:solidFill>
                          <a:schemeClr val="tx1"/>
                        </a:solidFill>
                      </a:endParaRPr>
                    </a:p>
                    <a:p>
                      <a:pPr algn="l"/>
                      <a:r>
                        <a:rPr kumimoji="1" lang="ja-JP" altLang="en-US" sz="1050" b="0" dirty="0">
                          <a:solidFill>
                            <a:schemeClr val="tx1"/>
                          </a:solidFill>
                        </a:rPr>
                        <a:t>■今後の展開について</a:t>
                      </a:r>
                      <a:endParaRPr kumimoji="1" lang="en-US" altLang="ja-JP" sz="1050" b="0" dirty="0">
                        <a:solidFill>
                          <a:schemeClr val="tx1"/>
                        </a:solidFill>
                      </a:endParaRPr>
                    </a:p>
                    <a:p>
                      <a:pPr algn="l"/>
                      <a:r>
                        <a:rPr kumimoji="1" lang="ja-JP" altLang="en-US" sz="1050" b="0" dirty="0">
                          <a:solidFill>
                            <a:schemeClr val="tx1"/>
                          </a:solidFill>
                        </a:rPr>
                        <a:t>ＤＶＤについては袋井市郷土資料館等で上映する予定。</a:t>
                      </a:r>
                      <a:endParaRPr kumimoji="1" lang="en-US" altLang="ja-JP"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タイトル 1"/>
          <p:cNvSpPr txBox="1">
            <a:spLocks/>
          </p:cNvSpPr>
          <p:nvPr/>
        </p:nvSpPr>
        <p:spPr>
          <a:xfrm>
            <a:off x="486916" y="1136576"/>
            <a:ext cx="3086100" cy="288032"/>
          </a:xfrm>
          <a:prstGeom prst="rect">
            <a:avLst/>
          </a:prstGeom>
        </p:spPr>
        <p:txBody>
          <a:bodyPr vert="horz" lIns="91440" tIns="45720" rIns="91440" bIns="45720" rtlCol="0" anchor="t">
            <a:normAutofit fontScale="92500" lnSpcReduction="1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en-US" altLang="ja-JP" sz="1400" b="1" dirty="0">
                <a:solidFill>
                  <a:schemeClr val="tx1">
                    <a:lumMod val="95000"/>
                    <a:lumOff val="5000"/>
                  </a:schemeClr>
                </a:solidFill>
              </a:rPr>
              <a:t>6-</a:t>
            </a:r>
            <a:r>
              <a:rPr lang="ja-JP" altLang="en-US" sz="1400" b="1" dirty="0">
                <a:solidFill>
                  <a:schemeClr val="tx1">
                    <a:lumMod val="95000"/>
                    <a:lumOff val="5000"/>
                  </a:schemeClr>
                </a:solidFill>
              </a:rPr>
              <a:t>（</a:t>
            </a:r>
            <a:r>
              <a:rPr lang="en-US" altLang="ja-JP" sz="1400" b="1" dirty="0">
                <a:solidFill>
                  <a:schemeClr val="tx1">
                    <a:lumMod val="95000"/>
                    <a:lumOff val="5000"/>
                  </a:schemeClr>
                </a:solidFill>
              </a:rPr>
              <a:t>2</a:t>
            </a:r>
            <a:r>
              <a:rPr lang="ja-JP" altLang="en-US" sz="1400" b="1" dirty="0">
                <a:solidFill>
                  <a:schemeClr val="tx1">
                    <a:lumMod val="95000"/>
                    <a:lumOff val="5000"/>
                  </a:schemeClr>
                </a:solidFill>
              </a:rPr>
              <a:t>）　他助成事業との連携企画詳細</a:t>
            </a:r>
            <a:endParaRPr lang="en-US" altLang="ja-JP" sz="1400" b="1" dirty="0">
              <a:solidFill>
                <a:schemeClr val="tx1">
                  <a:lumMod val="95000"/>
                  <a:lumOff val="5000"/>
                </a:schemeClr>
              </a:solidFill>
            </a:endParaRPr>
          </a:p>
        </p:txBody>
      </p:sp>
      <p:pic>
        <p:nvPicPr>
          <p:cNvPr id="1026" name="Picture 2" descr="E:\海と日本プロジェクト\海と日本プロジェクトin静岡県\海と日本2018\海の民話PJ\亀の松（袋井市）\写真\上映会\IMG_88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3885" y="7676611"/>
            <a:ext cx="1602178" cy="10681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海と日本プロジェクト\海と日本プロジェクトin静岡県\海と日本2018\海の民話PJ\亀の松（袋井市）\写真\フィールドワーク\IMG_887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980" y="7650291"/>
            <a:ext cx="1611053" cy="1074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海と日本プロジェクト\海と日本プロジェクトin静岡県\海と日本2018\海の民話PJ\亀の松（袋井市）\写真\袋井市長表敬訪問\IMG_87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980" y="8796977"/>
            <a:ext cx="162018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海と日本プロジェクト\海と日本プロジェクトin静岡県\海と日本2018\海の民話PJ\亀の松（袋井市）\アニメ完成版\亀の松キー.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3885" y="8796977"/>
            <a:ext cx="1620180" cy="10801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3096" y="7729313"/>
            <a:ext cx="2200761" cy="2022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88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431279DE-C66D-4CAA-BE1A-702E233B6CB0}"/>
              </a:ext>
            </a:extLst>
          </p:cNvPr>
          <p:cNvPicPr>
            <a:picLocks noChangeAspect="1"/>
          </p:cNvPicPr>
          <p:nvPr/>
        </p:nvPicPr>
        <p:blipFill>
          <a:blip r:embed="rId2"/>
          <a:stretch>
            <a:fillRect/>
          </a:stretch>
        </p:blipFill>
        <p:spPr>
          <a:xfrm>
            <a:off x="1818808" y="2375669"/>
            <a:ext cx="3220384" cy="2386254"/>
          </a:xfrm>
          <a:prstGeom prst="rect">
            <a:avLst/>
          </a:prstGeom>
        </p:spPr>
      </p:pic>
      <p:sp>
        <p:nvSpPr>
          <p:cNvPr id="10" name="テキスト ボックス 9">
            <a:extLst>
              <a:ext uri="{FF2B5EF4-FFF2-40B4-BE49-F238E27FC236}">
                <a16:creationId xmlns:a16="http://schemas.microsoft.com/office/drawing/2014/main" id="{63743FB4-7979-444C-B20E-1F198667549A}"/>
              </a:ext>
            </a:extLst>
          </p:cNvPr>
          <p:cNvSpPr txBox="1"/>
          <p:nvPr/>
        </p:nvSpPr>
        <p:spPr>
          <a:xfrm>
            <a:off x="1720840" y="9391693"/>
            <a:ext cx="3416320"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海ノ民話のまちプロジェクト実行委員会</a:t>
            </a:r>
          </a:p>
        </p:txBody>
      </p:sp>
      <p:pic>
        <p:nvPicPr>
          <p:cNvPr id="11" name="図 10">
            <a:extLst>
              <a:ext uri="{FF2B5EF4-FFF2-40B4-BE49-F238E27FC236}">
                <a16:creationId xmlns:a16="http://schemas.microsoft.com/office/drawing/2014/main" id="{6AC9A200-2687-4943-918F-4B3ADA67EA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6375" y="8624419"/>
            <a:ext cx="2105249" cy="631516"/>
          </a:xfrm>
          <a:prstGeom prst="rect">
            <a:avLst/>
          </a:prstGeom>
        </p:spPr>
      </p:pic>
      <p:sp>
        <p:nvSpPr>
          <p:cNvPr id="4" name="テキスト ボックス 3">
            <a:extLst>
              <a:ext uri="{FF2B5EF4-FFF2-40B4-BE49-F238E27FC236}">
                <a16:creationId xmlns:a16="http://schemas.microsoft.com/office/drawing/2014/main" id="{B85144B2-BF3E-42C2-A9E0-30D618DFB1F7}"/>
              </a:ext>
            </a:extLst>
          </p:cNvPr>
          <p:cNvSpPr txBox="1"/>
          <p:nvPr/>
        </p:nvSpPr>
        <p:spPr>
          <a:xfrm>
            <a:off x="2548437" y="4953000"/>
            <a:ext cx="180049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表敬訪問概要書</a:t>
            </a:r>
          </a:p>
        </p:txBody>
      </p:sp>
    </p:spTree>
    <p:extLst>
      <p:ext uri="{BB962C8B-B14F-4D97-AF65-F5344CB8AC3E}">
        <p14:creationId xmlns:p14="http://schemas.microsoft.com/office/powerpoint/2010/main" val="34784378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49198</TotalTime>
  <Words>2597</Words>
  <Application>Microsoft Office PowerPoint</Application>
  <PresentationFormat>A4 210 x 297 mm</PresentationFormat>
  <Paragraphs>946</Paragraphs>
  <Slides>20</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HGP創英角ｺﾞｼｯｸUB</vt:lpstr>
      <vt:lpstr>Meiryo UI</vt:lpstr>
      <vt:lpstr>ＭＳ Ｐゴシック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【○○都道府県】06_他助成事業との連携企画</dc:title>
  <dc:creator>ソーシャルアクションリング</dc:creator>
  <cp:lastModifiedBy>hide shibata</cp:lastModifiedBy>
  <cp:revision>221</cp:revision>
  <cp:lastPrinted>2019-02-25T08:18:24Z</cp:lastPrinted>
  <dcterms:created xsi:type="dcterms:W3CDTF">2016-05-09T08:30:14Z</dcterms:created>
  <dcterms:modified xsi:type="dcterms:W3CDTF">2019-04-12T07:58:05Z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【○○都道府県】06_他助成事業との連携企画</vt:lpwstr>
  </property>
  <property fmtid="{D5CDD505-2E9C-101B-9397-08002B2CF9AE}" pid="3" name="SlideDescription">
    <vt:lpwstr/>
  </property>
</Properties>
</file>